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handoutMasterIdLst>
    <p:handoutMasterId r:id="rId44"/>
  </p:handoutMasterIdLst>
  <p:sldIdLst>
    <p:sldId id="384" r:id="rId2"/>
    <p:sldId id="398" r:id="rId3"/>
    <p:sldId id="431" r:id="rId4"/>
    <p:sldId id="414" r:id="rId5"/>
    <p:sldId id="416" r:id="rId6"/>
    <p:sldId id="432" r:id="rId7"/>
    <p:sldId id="402" r:id="rId8"/>
    <p:sldId id="395" r:id="rId9"/>
    <p:sldId id="418" r:id="rId10"/>
    <p:sldId id="397" r:id="rId11"/>
    <p:sldId id="391" r:id="rId12"/>
    <p:sldId id="425" r:id="rId13"/>
    <p:sldId id="392" r:id="rId14"/>
    <p:sldId id="387" r:id="rId15"/>
    <p:sldId id="386" r:id="rId16"/>
    <p:sldId id="406" r:id="rId17"/>
    <p:sldId id="412" r:id="rId18"/>
    <p:sldId id="408" r:id="rId19"/>
    <p:sldId id="407" r:id="rId20"/>
    <p:sldId id="409" r:id="rId21"/>
    <p:sldId id="390" r:id="rId22"/>
    <p:sldId id="410" r:id="rId23"/>
    <p:sldId id="405" r:id="rId24"/>
    <p:sldId id="411" r:id="rId25"/>
    <p:sldId id="396" r:id="rId26"/>
    <p:sldId id="393" r:id="rId27"/>
    <p:sldId id="433" r:id="rId28"/>
    <p:sldId id="434" r:id="rId29"/>
    <p:sldId id="435" r:id="rId30"/>
    <p:sldId id="436" r:id="rId31"/>
    <p:sldId id="437" r:id="rId32"/>
    <p:sldId id="438" r:id="rId33"/>
    <p:sldId id="439" r:id="rId34"/>
    <p:sldId id="440" r:id="rId35"/>
    <p:sldId id="403" r:id="rId36"/>
    <p:sldId id="419" r:id="rId37"/>
    <p:sldId id="420" r:id="rId38"/>
    <p:sldId id="421" r:id="rId39"/>
    <p:sldId id="422" r:id="rId40"/>
    <p:sldId id="424" r:id="rId41"/>
    <p:sldId id="404" r:id="rId42"/>
  </p:sldIdLst>
  <p:sldSz cx="9144000" cy="6858000" type="screen4x3"/>
  <p:notesSz cx="6761163"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hamed Annabi" initial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009900"/>
    <a:srgbClr val="3366FF"/>
    <a:srgbClr val="CC6600"/>
    <a:srgbClr val="FFCC00"/>
    <a:srgbClr val="FFFF99"/>
    <a:srgbClr val="FFFFCC"/>
    <a:srgbClr val="FFFFFF"/>
    <a:srgbClr val="66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44" autoAdjust="0"/>
  </p:normalViewPr>
  <p:slideViewPr>
    <p:cSldViewPr>
      <p:cViewPr varScale="1">
        <p:scale>
          <a:sx n="68" d="100"/>
          <a:sy n="68" d="100"/>
        </p:scale>
        <p:origin x="-1446"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5429AA-58AF-416F-9686-F61F94B4AE1F}" type="doc">
      <dgm:prSet loTypeId="urn:microsoft.com/office/officeart/2005/8/layout/hProcess9" loCatId="process" qsTypeId="urn:microsoft.com/office/officeart/2005/8/quickstyle/simple1" qsCatId="simple" csTypeId="urn:microsoft.com/office/officeart/2005/8/colors/accent1_2" csCatId="accent1" phldr="1"/>
      <dgm:spPr/>
    </dgm:pt>
    <dgm:pt modelId="{896E0CB1-95B7-416C-BC18-9AC00DB69CD2}">
      <dgm:prSet phldrT="[Text]" custT="1"/>
      <dgm:spPr/>
      <dgm:t>
        <a:bodyPr/>
        <a:lstStyle/>
        <a:p>
          <a:r>
            <a:rPr lang="en-US" sz="2000" b="1" dirty="0" smtClean="0"/>
            <a:t>Bringing together the foremost scientists from a multitude of disciplines in order to assess needs and formulate hypothesis, outcomes and activities</a:t>
          </a:r>
          <a:endParaRPr lang="en-US" sz="2000" b="1" dirty="0"/>
        </a:p>
      </dgm:t>
    </dgm:pt>
    <dgm:pt modelId="{6A7C4466-3B90-4FB6-9B03-C00BEF69C177}" type="parTrans" cxnId="{7E9A9BB9-8FF1-40E0-ADDB-3330F2558475}">
      <dgm:prSet/>
      <dgm:spPr/>
      <dgm:t>
        <a:bodyPr/>
        <a:lstStyle/>
        <a:p>
          <a:endParaRPr lang="en-US" b="1"/>
        </a:p>
      </dgm:t>
    </dgm:pt>
    <dgm:pt modelId="{3B9BE4BC-E828-4D8A-B357-3D5D624AD646}" type="sibTrans" cxnId="{7E9A9BB9-8FF1-40E0-ADDB-3330F2558475}">
      <dgm:prSet/>
      <dgm:spPr/>
      <dgm:t>
        <a:bodyPr/>
        <a:lstStyle/>
        <a:p>
          <a:endParaRPr lang="en-US" b="1"/>
        </a:p>
      </dgm:t>
    </dgm:pt>
    <dgm:pt modelId="{F6F0D547-07B6-4742-A1FF-F5F3BA11AAB9}">
      <dgm:prSet phldrT="[Text]" custT="1"/>
      <dgm:spPr/>
      <dgm:t>
        <a:bodyPr/>
        <a:lstStyle/>
        <a:p>
          <a:r>
            <a:rPr lang="en-US" sz="2000" b="1" dirty="0" smtClean="0"/>
            <a:t>Inception Regional Workshops</a:t>
          </a:r>
          <a:endParaRPr lang="en-US" sz="2000" b="1" dirty="0"/>
        </a:p>
      </dgm:t>
    </dgm:pt>
    <dgm:pt modelId="{9F679DF9-8688-4486-A8BB-272B73D1E46C}" type="parTrans" cxnId="{E6163851-0C3C-4D45-AF21-B0D2B60CD66B}">
      <dgm:prSet/>
      <dgm:spPr/>
      <dgm:t>
        <a:bodyPr/>
        <a:lstStyle/>
        <a:p>
          <a:endParaRPr lang="en-US" b="1"/>
        </a:p>
      </dgm:t>
    </dgm:pt>
    <dgm:pt modelId="{F24AD8B6-A1CF-4E6E-8CC8-08254E40FD9C}" type="sibTrans" cxnId="{E6163851-0C3C-4D45-AF21-B0D2B60CD66B}">
      <dgm:prSet/>
      <dgm:spPr/>
      <dgm:t>
        <a:bodyPr/>
        <a:lstStyle/>
        <a:p>
          <a:endParaRPr lang="en-US" b="1"/>
        </a:p>
      </dgm:t>
    </dgm:pt>
    <dgm:pt modelId="{A7C983A7-6E3D-4DEB-83F3-D1B762DEFAEA}">
      <dgm:prSet phldrT="[Text]" custT="1"/>
      <dgm:spPr/>
      <dgm:t>
        <a:bodyPr/>
        <a:lstStyle/>
        <a:p>
          <a:r>
            <a:rPr lang="en-US" sz="2000" b="1" dirty="0" smtClean="0"/>
            <a:t>Regional Launch Meeting &amp; Kick-off meetings by site</a:t>
          </a:r>
          <a:endParaRPr lang="en-US" sz="2000" b="1" dirty="0"/>
        </a:p>
      </dgm:t>
    </dgm:pt>
    <dgm:pt modelId="{38CA8570-6E06-4D85-8041-C8A8D8E5A7EC}" type="parTrans" cxnId="{ADBE9723-A8C9-4C5B-85F2-56DFA68EE918}">
      <dgm:prSet/>
      <dgm:spPr/>
      <dgm:t>
        <a:bodyPr/>
        <a:lstStyle/>
        <a:p>
          <a:endParaRPr lang="en-US" b="1"/>
        </a:p>
      </dgm:t>
    </dgm:pt>
    <dgm:pt modelId="{1795E15F-ADC8-4EFD-B159-815C844D1EBB}" type="sibTrans" cxnId="{ADBE9723-A8C9-4C5B-85F2-56DFA68EE918}">
      <dgm:prSet/>
      <dgm:spPr/>
      <dgm:t>
        <a:bodyPr/>
        <a:lstStyle/>
        <a:p>
          <a:endParaRPr lang="en-US" b="1"/>
        </a:p>
      </dgm:t>
    </dgm:pt>
    <dgm:pt modelId="{6B942681-386E-4788-B8E0-231D7D4CD4AE}">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en-US" sz="2400" b="1" dirty="0" smtClean="0"/>
            <a:t>Plan of Work and Budget</a:t>
          </a:r>
          <a:endParaRPr lang="en-US" sz="2400" b="1" dirty="0"/>
        </a:p>
      </dgm:t>
    </dgm:pt>
    <dgm:pt modelId="{F1CFA4A3-8176-496F-B2E2-0782EB0CAD6D}" type="parTrans" cxnId="{A1E6E15C-3DED-4C23-8947-9FD6106FF70E}">
      <dgm:prSet/>
      <dgm:spPr/>
      <dgm:t>
        <a:bodyPr/>
        <a:lstStyle/>
        <a:p>
          <a:endParaRPr lang="en-US" b="1"/>
        </a:p>
      </dgm:t>
    </dgm:pt>
    <dgm:pt modelId="{AD4C51EA-FD57-4F2B-B687-12FA1C00C434}" type="sibTrans" cxnId="{A1E6E15C-3DED-4C23-8947-9FD6106FF70E}">
      <dgm:prSet/>
      <dgm:spPr/>
      <dgm:t>
        <a:bodyPr/>
        <a:lstStyle/>
        <a:p>
          <a:endParaRPr lang="en-US" b="1"/>
        </a:p>
      </dgm:t>
    </dgm:pt>
    <dgm:pt modelId="{D97FB02A-9565-4595-BE83-891B0F759D62}" type="pres">
      <dgm:prSet presAssocID="{185429AA-58AF-416F-9686-F61F94B4AE1F}" presName="CompostProcess" presStyleCnt="0">
        <dgm:presLayoutVars>
          <dgm:dir/>
          <dgm:resizeHandles val="exact"/>
        </dgm:presLayoutVars>
      </dgm:prSet>
      <dgm:spPr/>
    </dgm:pt>
    <dgm:pt modelId="{4CDFACFC-10D8-4C41-A59D-31D706AB65CE}" type="pres">
      <dgm:prSet presAssocID="{185429AA-58AF-416F-9686-F61F94B4AE1F}" presName="arrow" presStyleLbl="bgShp" presStyleIdx="0" presStyleCnt="1"/>
      <dgm:spPr/>
    </dgm:pt>
    <dgm:pt modelId="{DF200BDE-3225-4DDB-B200-CF37E855316A}" type="pres">
      <dgm:prSet presAssocID="{185429AA-58AF-416F-9686-F61F94B4AE1F}" presName="linearProcess" presStyleCnt="0"/>
      <dgm:spPr/>
    </dgm:pt>
    <dgm:pt modelId="{B579C0C4-48CC-4C23-B2A0-5DDC7C2DA309}" type="pres">
      <dgm:prSet presAssocID="{896E0CB1-95B7-416C-BC18-9AC00DB69CD2}" presName="textNode" presStyleLbl="node1" presStyleIdx="0" presStyleCnt="4" custScaleX="217494" custScaleY="132146">
        <dgm:presLayoutVars>
          <dgm:bulletEnabled val="1"/>
        </dgm:presLayoutVars>
      </dgm:prSet>
      <dgm:spPr/>
      <dgm:t>
        <a:bodyPr/>
        <a:lstStyle/>
        <a:p>
          <a:endParaRPr lang="en-US"/>
        </a:p>
      </dgm:t>
    </dgm:pt>
    <dgm:pt modelId="{2C31EE63-0791-4474-929D-9C590CEB8069}" type="pres">
      <dgm:prSet presAssocID="{3B9BE4BC-E828-4D8A-B357-3D5D624AD646}" presName="sibTrans" presStyleCnt="0"/>
      <dgm:spPr/>
    </dgm:pt>
    <dgm:pt modelId="{781A1EAD-EA8D-412D-9B98-0EEF94C04E9A}" type="pres">
      <dgm:prSet presAssocID="{F6F0D547-07B6-4742-A1FF-F5F3BA11AAB9}" presName="textNode" presStyleLbl="node1" presStyleIdx="1" presStyleCnt="4" custScaleX="108156">
        <dgm:presLayoutVars>
          <dgm:bulletEnabled val="1"/>
        </dgm:presLayoutVars>
      </dgm:prSet>
      <dgm:spPr/>
      <dgm:t>
        <a:bodyPr/>
        <a:lstStyle/>
        <a:p>
          <a:endParaRPr lang="en-US"/>
        </a:p>
      </dgm:t>
    </dgm:pt>
    <dgm:pt modelId="{188C1A32-257A-44F7-8890-00A2702757A6}" type="pres">
      <dgm:prSet presAssocID="{F24AD8B6-A1CF-4E6E-8CC8-08254E40FD9C}" presName="sibTrans" presStyleCnt="0"/>
      <dgm:spPr/>
    </dgm:pt>
    <dgm:pt modelId="{75B99997-B035-4981-B78D-4251B66AE1F6}" type="pres">
      <dgm:prSet presAssocID="{A7C983A7-6E3D-4DEB-83F3-D1B762DEFAEA}" presName="textNode" presStyleLbl="node1" presStyleIdx="2" presStyleCnt="4">
        <dgm:presLayoutVars>
          <dgm:bulletEnabled val="1"/>
        </dgm:presLayoutVars>
      </dgm:prSet>
      <dgm:spPr/>
      <dgm:t>
        <a:bodyPr/>
        <a:lstStyle/>
        <a:p>
          <a:endParaRPr lang="en-US"/>
        </a:p>
      </dgm:t>
    </dgm:pt>
    <dgm:pt modelId="{C4B0E7E6-631A-4395-A24E-487121B408F3}" type="pres">
      <dgm:prSet presAssocID="{1795E15F-ADC8-4EFD-B159-815C844D1EBB}" presName="sibTrans" presStyleCnt="0"/>
      <dgm:spPr/>
    </dgm:pt>
    <dgm:pt modelId="{7FCCF155-7C6F-4617-B61C-683586F3EEE4}" type="pres">
      <dgm:prSet presAssocID="{6B942681-386E-4788-B8E0-231D7D4CD4AE}" presName="textNode" presStyleLbl="node1" presStyleIdx="3" presStyleCnt="4">
        <dgm:presLayoutVars>
          <dgm:bulletEnabled val="1"/>
        </dgm:presLayoutVars>
      </dgm:prSet>
      <dgm:spPr/>
      <dgm:t>
        <a:bodyPr/>
        <a:lstStyle/>
        <a:p>
          <a:endParaRPr lang="en-US"/>
        </a:p>
      </dgm:t>
    </dgm:pt>
  </dgm:ptLst>
  <dgm:cxnLst>
    <dgm:cxn modelId="{E7EAAA5D-2CAA-49C3-9C92-5F362B06DC04}" type="presOf" srcId="{A7C983A7-6E3D-4DEB-83F3-D1B762DEFAEA}" destId="{75B99997-B035-4981-B78D-4251B66AE1F6}" srcOrd="0" destOrd="0" presId="urn:microsoft.com/office/officeart/2005/8/layout/hProcess9"/>
    <dgm:cxn modelId="{2573C614-403E-401E-9FF7-01E4234D6FE0}" type="presOf" srcId="{6B942681-386E-4788-B8E0-231D7D4CD4AE}" destId="{7FCCF155-7C6F-4617-B61C-683586F3EEE4}" srcOrd="0" destOrd="0" presId="urn:microsoft.com/office/officeart/2005/8/layout/hProcess9"/>
    <dgm:cxn modelId="{A1E6E15C-3DED-4C23-8947-9FD6106FF70E}" srcId="{185429AA-58AF-416F-9686-F61F94B4AE1F}" destId="{6B942681-386E-4788-B8E0-231D7D4CD4AE}" srcOrd="3" destOrd="0" parTransId="{F1CFA4A3-8176-496F-B2E2-0782EB0CAD6D}" sibTransId="{AD4C51EA-FD57-4F2B-B687-12FA1C00C434}"/>
    <dgm:cxn modelId="{ADBE9723-A8C9-4C5B-85F2-56DFA68EE918}" srcId="{185429AA-58AF-416F-9686-F61F94B4AE1F}" destId="{A7C983A7-6E3D-4DEB-83F3-D1B762DEFAEA}" srcOrd="2" destOrd="0" parTransId="{38CA8570-6E06-4D85-8041-C8A8D8E5A7EC}" sibTransId="{1795E15F-ADC8-4EFD-B159-815C844D1EBB}"/>
    <dgm:cxn modelId="{B4E474DB-EE81-4321-AD22-04D5E770D03C}" type="presOf" srcId="{185429AA-58AF-416F-9686-F61F94B4AE1F}" destId="{D97FB02A-9565-4595-BE83-891B0F759D62}" srcOrd="0" destOrd="0" presId="urn:microsoft.com/office/officeart/2005/8/layout/hProcess9"/>
    <dgm:cxn modelId="{E6163851-0C3C-4D45-AF21-B0D2B60CD66B}" srcId="{185429AA-58AF-416F-9686-F61F94B4AE1F}" destId="{F6F0D547-07B6-4742-A1FF-F5F3BA11AAB9}" srcOrd="1" destOrd="0" parTransId="{9F679DF9-8688-4486-A8BB-272B73D1E46C}" sibTransId="{F24AD8B6-A1CF-4E6E-8CC8-08254E40FD9C}"/>
    <dgm:cxn modelId="{BFC5BCF0-3542-42AA-B253-188673A5F4DA}" type="presOf" srcId="{F6F0D547-07B6-4742-A1FF-F5F3BA11AAB9}" destId="{781A1EAD-EA8D-412D-9B98-0EEF94C04E9A}" srcOrd="0" destOrd="0" presId="urn:microsoft.com/office/officeart/2005/8/layout/hProcess9"/>
    <dgm:cxn modelId="{30CB6921-0214-495F-BBE8-B4C688C248D8}" type="presOf" srcId="{896E0CB1-95B7-416C-BC18-9AC00DB69CD2}" destId="{B579C0C4-48CC-4C23-B2A0-5DDC7C2DA309}" srcOrd="0" destOrd="0" presId="urn:microsoft.com/office/officeart/2005/8/layout/hProcess9"/>
    <dgm:cxn modelId="{7E9A9BB9-8FF1-40E0-ADDB-3330F2558475}" srcId="{185429AA-58AF-416F-9686-F61F94B4AE1F}" destId="{896E0CB1-95B7-416C-BC18-9AC00DB69CD2}" srcOrd="0" destOrd="0" parTransId="{6A7C4466-3B90-4FB6-9B03-C00BEF69C177}" sibTransId="{3B9BE4BC-E828-4D8A-B357-3D5D624AD646}"/>
    <dgm:cxn modelId="{A295E256-F14F-40E2-8E55-D7B7047D7AF0}" type="presParOf" srcId="{D97FB02A-9565-4595-BE83-891B0F759D62}" destId="{4CDFACFC-10D8-4C41-A59D-31D706AB65CE}" srcOrd="0" destOrd="0" presId="urn:microsoft.com/office/officeart/2005/8/layout/hProcess9"/>
    <dgm:cxn modelId="{655F4396-F144-4D13-9DA8-A4CF21B43AD7}" type="presParOf" srcId="{D97FB02A-9565-4595-BE83-891B0F759D62}" destId="{DF200BDE-3225-4DDB-B200-CF37E855316A}" srcOrd="1" destOrd="0" presId="urn:microsoft.com/office/officeart/2005/8/layout/hProcess9"/>
    <dgm:cxn modelId="{ECD13524-8CFC-47FC-B11E-6883D5B6F087}" type="presParOf" srcId="{DF200BDE-3225-4DDB-B200-CF37E855316A}" destId="{B579C0C4-48CC-4C23-B2A0-5DDC7C2DA309}" srcOrd="0" destOrd="0" presId="urn:microsoft.com/office/officeart/2005/8/layout/hProcess9"/>
    <dgm:cxn modelId="{2348DE98-1B25-4226-B1C7-4632800D2090}" type="presParOf" srcId="{DF200BDE-3225-4DDB-B200-CF37E855316A}" destId="{2C31EE63-0791-4474-929D-9C590CEB8069}" srcOrd="1" destOrd="0" presId="urn:microsoft.com/office/officeart/2005/8/layout/hProcess9"/>
    <dgm:cxn modelId="{E83F32E0-739A-4BD4-B7CD-32B3D677A877}" type="presParOf" srcId="{DF200BDE-3225-4DDB-B200-CF37E855316A}" destId="{781A1EAD-EA8D-412D-9B98-0EEF94C04E9A}" srcOrd="2" destOrd="0" presId="urn:microsoft.com/office/officeart/2005/8/layout/hProcess9"/>
    <dgm:cxn modelId="{2223628F-0335-4815-9B37-DEDF836E8E39}" type="presParOf" srcId="{DF200BDE-3225-4DDB-B200-CF37E855316A}" destId="{188C1A32-257A-44F7-8890-00A2702757A6}" srcOrd="3" destOrd="0" presId="urn:microsoft.com/office/officeart/2005/8/layout/hProcess9"/>
    <dgm:cxn modelId="{6B477CDE-8E93-4B2E-8221-2A4B9811CEB6}" type="presParOf" srcId="{DF200BDE-3225-4DDB-B200-CF37E855316A}" destId="{75B99997-B035-4981-B78D-4251B66AE1F6}" srcOrd="4" destOrd="0" presId="urn:microsoft.com/office/officeart/2005/8/layout/hProcess9"/>
    <dgm:cxn modelId="{FF308C73-AC3C-4516-9377-F0DED65AC959}" type="presParOf" srcId="{DF200BDE-3225-4DDB-B200-CF37E855316A}" destId="{C4B0E7E6-631A-4395-A24E-487121B408F3}" srcOrd="5" destOrd="0" presId="urn:microsoft.com/office/officeart/2005/8/layout/hProcess9"/>
    <dgm:cxn modelId="{0A64DFC8-B915-4F42-8D05-81267E7C3DD4}" type="presParOf" srcId="{DF200BDE-3225-4DDB-B200-CF37E855316A}" destId="{7FCCF155-7C6F-4617-B61C-683586F3EEE4}"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5429AA-58AF-416F-9686-F61F94B4AE1F}" type="doc">
      <dgm:prSet loTypeId="urn:microsoft.com/office/officeart/2005/8/layout/hProcess9" loCatId="process" qsTypeId="urn:microsoft.com/office/officeart/2005/8/quickstyle/simple1" qsCatId="simple" csTypeId="urn:microsoft.com/office/officeart/2005/8/colors/accent1_2" csCatId="accent1" phldr="1"/>
      <dgm:spPr/>
    </dgm:pt>
    <dgm:pt modelId="{896E0CB1-95B7-416C-BC18-9AC00DB69CD2}">
      <dgm:prSet phldrT="[Text]" custT="1"/>
      <dgm:spPr/>
      <dgm:t>
        <a:bodyPr/>
        <a:lstStyle/>
        <a:p>
          <a:r>
            <a:rPr lang="en-US" sz="2000" b="1" dirty="0" err="1" smtClean="0"/>
            <a:t>MoAs</a:t>
          </a:r>
          <a:r>
            <a:rPr lang="en-US" sz="2000" b="1" dirty="0" smtClean="0"/>
            <a:t> preparation</a:t>
          </a:r>
        </a:p>
        <a:p>
          <a:r>
            <a:rPr lang="en-US" sz="2000" b="1" dirty="0" smtClean="0"/>
            <a:t>Implementation of activities</a:t>
          </a:r>
          <a:endParaRPr lang="en-US" sz="2000" b="1" dirty="0"/>
        </a:p>
      </dgm:t>
    </dgm:pt>
    <dgm:pt modelId="{6A7C4466-3B90-4FB6-9B03-C00BEF69C177}" type="parTrans" cxnId="{7E9A9BB9-8FF1-40E0-ADDB-3330F2558475}">
      <dgm:prSet/>
      <dgm:spPr/>
      <dgm:t>
        <a:bodyPr/>
        <a:lstStyle/>
        <a:p>
          <a:endParaRPr lang="en-US" b="1"/>
        </a:p>
      </dgm:t>
    </dgm:pt>
    <dgm:pt modelId="{3B9BE4BC-E828-4D8A-B357-3D5D624AD646}" type="sibTrans" cxnId="{7E9A9BB9-8FF1-40E0-ADDB-3330F2558475}">
      <dgm:prSet/>
      <dgm:spPr/>
      <dgm:t>
        <a:bodyPr/>
        <a:lstStyle/>
        <a:p>
          <a:endParaRPr lang="en-US" b="1"/>
        </a:p>
      </dgm:t>
    </dgm:pt>
    <dgm:pt modelId="{F6F0D547-07B6-4742-A1FF-F5F3BA11AAB9}">
      <dgm:prSet phldrT="[Text]" custT="1"/>
      <dgm:spPr/>
      <dgm:t>
        <a:bodyPr/>
        <a:lstStyle/>
        <a:p>
          <a:r>
            <a:rPr lang="en-US" sz="2000" b="1" dirty="0" smtClean="0"/>
            <a:t>Workshop Extension proposal</a:t>
          </a:r>
          <a:endParaRPr lang="en-US" sz="2000" b="1" dirty="0"/>
        </a:p>
      </dgm:t>
    </dgm:pt>
    <dgm:pt modelId="{9F679DF9-8688-4486-A8BB-272B73D1E46C}" type="parTrans" cxnId="{E6163851-0C3C-4D45-AF21-B0D2B60CD66B}">
      <dgm:prSet/>
      <dgm:spPr/>
      <dgm:t>
        <a:bodyPr/>
        <a:lstStyle/>
        <a:p>
          <a:endParaRPr lang="en-US" b="1"/>
        </a:p>
      </dgm:t>
    </dgm:pt>
    <dgm:pt modelId="{F24AD8B6-A1CF-4E6E-8CC8-08254E40FD9C}" type="sibTrans" cxnId="{E6163851-0C3C-4D45-AF21-B0D2B60CD66B}">
      <dgm:prSet/>
      <dgm:spPr/>
      <dgm:t>
        <a:bodyPr/>
        <a:lstStyle/>
        <a:p>
          <a:endParaRPr lang="en-US" b="1"/>
        </a:p>
      </dgm:t>
    </dgm:pt>
    <dgm:pt modelId="{A7C983A7-6E3D-4DEB-83F3-D1B762DEFAEA}">
      <dgm:prSet phldrT="[Text]" custT="1"/>
      <dgm:spPr/>
      <dgm:t>
        <a:bodyPr/>
        <a:lstStyle/>
        <a:p>
          <a:r>
            <a:rPr lang="en-US" sz="2000" b="1" dirty="0" smtClean="0"/>
            <a:t>Science  &amp; Implementation Meeting</a:t>
          </a:r>
          <a:endParaRPr lang="en-US" sz="2000" b="1" dirty="0"/>
        </a:p>
      </dgm:t>
    </dgm:pt>
    <dgm:pt modelId="{38CA8570-6E06-4D85-8041-C8A8D8E5A7EC}" type="parTrans" cxnId="{ADBE9723-A8C9-4C5B-85F2-56DFA68EE918}">
      <dgm:prSet/>
      <dgm:spPr/>
      <dgm:t>
        <a:bodyPr/>
        <a:lstStyle/>
        <a:p>
          <a:endParaRPr lang="en-US" b="1"/>
        </a:p>
      </dgm:t>
    </dgm:pt>
    <dgm:pt modelId="{1795E15F-ADC8-4EFD-B159-815C844D1EBB}" type="sibTrans" cxnId="{ADBE9723-A8C9-4C5B-85F2-56DFA68EE918}">
      <dgm:prSet/>
      <dgm:spPr/>
      <dgm:t>
        <a:bodyPr/>
        <a:lstStyle/>
        <a:p>
          <a:endParaRPr lang="en-US" b="1"/>
        </a:p>
      </dgm:t>
    </dgm:pt>
    <dgm:pt modelId="{6B942681-386E-4788-B8E0-231D7D4CD4AE}">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en-US" sz="2400" b="1" dirty="0" smtClean="0"/>
            <a:t>Evaluation</a:t>
          </a:r>
        </a:p>
        <a:p>
          <a:r>
            <a:rPr lang="en-US" sz="2400" b="1" dirty="0" smtClean="0"/>
            <a:t>Task Force</a:t>
          </a:r>
          <a:endParaRPr lang="en-US" sz="2400" b="1" dirty="0"/>
        </a:p>
      </dgm:t>
    </dgm:pt>
    <dgm:pt modelId="{F1CFA4A3-8176-496F-B2E2-0782EB0CAD6D}" type="parTrans" cxnId="{A1E6E15C-3DED-4C23-8947-9FD6106FF70E}">
      <dgm:prSet/>
      <dgm:spPr/>
      <dgm:t>
        <a:bodyPr/>
        <a:lstStyle/>
        <a:p>
          <a:endParaRPr lang="en-US" b="1"/>
        </a:p>
      </dgm:t>
    </dgm:pt>
    <dgm:pt modelId="{AD4C51EA-FD57-4F2B-B687-12FA1C00C434}" type="sibTrans" cxnId="{A1E6E15C-3DED-4C23-8947-9FD6106FF70E}">
      <dgm:prSet/>
      <dgm:spPr/>
      <dgm:t>
        <a:bodyPr/>
        <a:lstStyle/>
        <a:p>
          <a:endParaRPr lang="en-US" b="1"/>
        </a:p>
      </dgm:t>
    </dgm:pt>
    <dgm:pt modelId="{D97FB02A-9565-4595-BE83-891B0F759D62}" type="pres">
      <dgm:prSet presAssocID="{185429AA-58AF-416F-9686-F61F94B4AE1F}" presName="CompostProcess" presStyleCnt="0">
        <dgm:presLayoutVars>
          <dgm:dir/>
          <dgm:resizeHandles val="exact"/>
        </dgm:presLayoutVars>
      </dgm:prSet>
      <dgm:spPr/>
    </dgm:pt>
    <dgm:pt modelId="{4CDFACFC-10D8-4C41-A59D-31D706AB65CE}" type="pres">
      <dgm:prSet presAssocID="{185429AA-58AF-416F-9686-F61F94B4AE1F}" presName="arrow" presStyleLbl="bgShp" presStyleIdx="0" presStyleCnt="1"/>
      <dgm:spPr/>
    </dgm:pt>
    <dgm:pt modelId="{DF200BDE-3225-4DDB-B200-CF37E855316A}" type="pres">
      <dgm:prSet presAssocID="{185429AA-58AF-416F-9686-F61F94B4AE1F}" presName="linearProcess" presStyleCnt="0"/>
      <dgm:spPr/>
    </dgm:pt>
    <dgm:pt modelId="{B579C0C4-48CC-4C23-B2A0-5DDC7C2DA309}" type="pres">
      <dgm:prSet presAssocID="{896E0CB1-95B7-416C-BC18-9AC00DB69CD2}" presName="textNode" presStyleLbl="node1" presStyleIdx="0" presStyleCnt="4" custScaleX="217494" custScaleY="132146">
        <dgm:presLayoutVars>
          <dgm:bulletEnabled val="1"/>
        </dgm:presLayoutVars>
      </dgm:prSet>
      <dgm:spPr/>
      <dgm:t>
        <a:bodyPr/>
        <a:lstStyle/>
        <a:p>
          <a:endParaRPr lang="en-US"/>
        </a:p>
      </dgm:t>
    </dgm:pt>
    <dgm:pt modelId="{2C31EE63-0791-4474-929D-9C590CEB8069}" type="pres">
      <dgm:prSet presAssocID="{3B9BE4BC-E828-4D8A-B357-3D5D624AD646}" presName="sibTrans" presStyleCnt="0"/>
      <dgm:spPr/>
    </dgm:pt>
    <dgm:pt modelId="{781A1EAD-EA8D-412D-9B98-0EEF94C04E9A}" type="pres">
      <dgm:prSet presAssocID="{F6F0D547-07B6-4742-A1FF-F5F3BA11AAB9}" presName="textNode" presStyleLbl="node1" presStyleIdx="1" presStyleCnt="4" custScaleX="108156">
        <dgm:presLayoutVars>
          <dgm:bulletEnabled val="1"/>
        </dgm:presLayoutVars>
      </dgm:prSet>
      <dgm:spPr/>
      <dgm:t>
        <a:bodyPr/>
        <a:lstStyle/>
        <a:p>
          <a:endParaRPr lang="en-US"/>
        </a:p>
      </dgm:t>
    </dgm:pt>
    <dgm:pt modelId="{188C1A32-257A-44F7-8890-00A2702757A6}" type="pres">
      <dgm:prSet presAssocID="{F24AD8B6-A1CF-4E6E-8CC8-08254E40FD9C}" presName="sibTrans" presStyleCnt="0"/>
      <dgm:spPr/>
    </dgm:pt>
    <dgm:pt modelId="{75B99997-B035-4981-B78D-4251B66AE1F6}" type="pres">
      <dgm:prSet presAssocID="{A7C983A7-6E3D-4DEB-83F3-D1B762DEFAEA}" presName="textNode" presStyleLbl="node1" presStyleIdx="2" presStyleCnt="4">
        <dgm:presLayoutVars>
          <dgm:bulletEnabled val="1"/>
        </dgm:presLayoutVars>
      </dgm:prSet>
      <dgm:spPr/>
      <dgm:t>
        <a:bodyPr/>
        <a:lstStyle/>
        <a:p>
          <a:endParaRPr lang="en-US"/>
        </a:p>
      </dgm:t>
    </dgm:pt>
    <dgm:pt modelId="{C4B0E7E6-631A-4395-A24E-487121B408F3}" type="pres">
      <dgm:prSet presAssocID="{1795E15F-ADC8-4EFD-B159-815C844D1EBB}" presName="sibTrans" presStyleCnt="0"/>
      <dgm:spPr/>
    </dgm:pt>
    <dgm:pt modelId="{7FCCF155-7C6F-4617-B61C-683586F3EEE4}" type="pres">
      <dgm:prSet presAssocID="{6B942681-386E-4788-B8E0-231D7D4CD4AE}" presName="textNode" presStyleLbl="node1" presStyleIdx="3" presStyleCnt="4">
        <dgm:presLayoutVars>
          <dgm:bulletEnabled val="1"/>
        </dgm:presLayoutVars>
      </dgm:prSet>
      <dgm:spPr/>
      <dgm:t>
        <a:bodyPr/>
        <a:lstStyle/>
        <a:p>
          <a:endParaRPr lang="en-US"/>
        </a:p>
      </dgm:t>
    </dgm:pt>
  </dgm:ptLst>
  <dgm:cxnLst>
    <dgm:cxn modelId="{1576EB2A-1F00-4A99-9DAE-4F953E87CF44}" type="presOf" srcId="{A7C983A7-6E3D-4DEB-83F3-D1B762DEFAEA}" destId="{75B99997-B035-4981-B78D-4251B66AE1F6}" srcOrd="0" destOrd="0" presId="urn:microsoft.com/office/officeart/2005/8/layout/hProcess9"/>
    <dgm:cxn modelId="{ADBE9723-A8C9-4C5B-85F2-56DFA68EE918}" srcId="{185429AA-58AF-416F-9686-F61F94B4AE1F}" destId="{A7C983A7-6E3D-4DEB-83F3-D1B762DEFAEA}" srcOrd="2" destOrd="0" parTransId="{38CA8570-6E06-4D85-8041-C8A8D8E5A7EC}" sibTransId="{1795E15F-ADC8-4EFD-B159-815C844D1EBB}"/>
    <dgm:cxn modelId="{7E9A9BB9-8FF1-40E0-ADDB-3330F2558475}" srcId="{185429AA-58AF-416F-9686-F61F94B4AE1F}" destId="{896E0CB1-95B7-416C-BC18-9AC00DB69CD2}" srcOrd="0" destOrd="0" parTransId="{6A7C4466-3B90-4FB6-9B03-C00BEF69C177}" sibTransId="{3B9BE4BC-E828-4D8A-B357-3D5D624AD646}"/>
    <dgm:cxn modelId="{A3A95692-0AA8-4A99-9CEB-77EC740B9279}" type="presOf" srcId="{F6F0D547-07B6-4742-A1FF-F5F3BA11AAB9}" destId="{781A1EAD-EA8D-412D-9B98-0EEF94C04E9A}" srcOrd="0" destOrd="0" presId="urn:microsoft.com/office/officeart/2005/8/layout/hProcess9"/>
    <dgm:cxn modelId="{0F9EB231-166C-4F09-81FE-882B7E7D1948}" type="presOf" srcId="{896E0CB1-95B7-416C-BC18-9AC00DB69CD2}" destId="{B579C0C4-48CC-4C23-B2A0-5DDC7C2DA309}" srcOrd="0" destOrd="0" presId="urn:microsoft.com/office/officeart/2005/8/layout/hProcess9"/>
    <dgm:cxn modelId="{FE6B9104-DC9C-40FB-90E9-9D0129473597}" type="presOf" srcId="{185429AA-58AF-416F-9686-F61F94B4AE1F}" destId="{D97FB02A-9565-4595-BE83-891B0F759D62}" srcOrd="0" destOrd="0" presId="urn:microsoft.com/office/officeart/2005/8/layout/hProcess9"/>
    <dgm:cxn modelId="{A1E6E15C-3DED-4C23-8947-9FD6106FF70E}" srcId="{185429AA-58AF-416F-9686-F61F94B4AE1F}" destId="{6B942681-386E-4788-B8E0-231D7D4CD4AE}" srcOrd="3" destOrd="0" parTransId="{F1CFA4A3-8176-496F-B2E2-0782EB0CAD6D}" sibTransId="{AD4C51EA-FD57-4F2B-B687-12FA1C00C434}"/>
    <dgm:cxn modelId="{E6163851-0C3C-4D45-AF21-B0D2B60CD66B}" srcId="{185429AA-58AF-416F-9686-F61F94B4AE1F}" destId="{F6F0D547-07B6-4742-A1FF-F5F3BA11AAB9}" srcOrd="1" destOrd="0" parTransId="{9F679DF9-8688-4486-A8BB-272B73D1E46C}" sibTransId="{F24AD8B6-A1CF-4E6E-8CC8-08254E40FD9C}"/>
    <dgm:cxn modelId="{E4DD9F9E-12E9-4C9D-8EA8-3C9B8E6011C7}" type="presOf" srcId="{6B942681-386E-4788-B8E0-231D7D4CD4AE}" destId="{7FCCF155-7C6F-4617-B61C-683586F3EEE4}" srcOrd="0" destOrd="0" presId="urn:microsoft.com/office/officeart/2005/8/layout/hProcess9"/>
    <dgm:cxn modelId="{90CCEB71-E717-46D2-BCDE-80F324928F76}" type="presParOf" srcId="{D97FB02A-9565-4595-BE83-891B0F759D62}" destId="{4CDFACFC-10D8-4C41-A59D-31D706AB65CE}" srcOrd="0" destOrd="0" presId="urn:microsoft.com/office/officeart/2005/8/layout/hProcess9"/>
    <dgm:cxn modelId="{CA7EFDC6-A5A8-4BF7-9A41-94C14784B7C0}" type="presParOf" srcId="{D97FB02A-9565-4595-BE83-891B0F759D62}" destId="{DF200BDE-3225-4DDB-B200-CF37E855316A}" srcOrd="1" destOrd="0" presId="urn:microsoft.com/office/officeart/2005/8/layout/hProcess9"/>
    <dgm:cxn modelId="{AD10C32E-F2E5-44AE-B0A5-267D9E6A6505}" type="presParOf" srcId="{DF200BDE-3225-4DDB-B200-CF37E855316A}" destId="{B579C0C4-48CC-4C23-B2A0-5DDC7C2DA309}" srcOrd="0" destOrd="0" presId="urn:microsoft.com/office/officeart/2005/8/layout/hProcess9"/>
    <dgm:cxn modelId="{70FB4656-BEA6-4ADA-8409-8001CD2DA55A}" type="presParOf" srcId="{DF200BDE-3225-4DDB-B200-CF37E855316A}" destId="{2C31EE63-0791-4474-929D-9C590CEB8069}" srcOrd="1" destOrd="0" presId="urn:microsoft.com/office/officeart/2005/8/layout/hProcess9"/>
    <dgm:cxn modelId="{918CA7E0-CD03-4FE5-ABEA-F227C8136206}" type="presParOf" srcId="{DF200BDE-3225-4DDB-B200-CF37E855316A}" destId="{781A1EAD-EA8D-412D-9B98-0EEF94C04E9A}" srcOrd="2" destOrd="0" presId="urn:microsoft.com/office/officeart/2005/8/layout/hProcess9"/>
    <dgm:cxn modelId="{9A1F8B8E-DBFF-4A11-A8B5-D21ABA1BDAEA}" type="presParOf" srcId="{DF200BDE-3225-4DDB-B200-CF37E855316A}" destId="{188C1A32-257A-44F7-8890-00A2702757A6}" srcOrd="3" destOrd="0" presId="urn:microsoft.com/office/officeart/2005/8/layout/hProcess9"/>
    <dgm:cxn modelId="{F9D618CF-20A6-4686-9B06-E39A466C6CA4}" type="presParOf" srcId="{DF200BDE-3225-4DDB-B200-CF37E855316A}" destId="{75B99997-B035-4981-B78D-4251B66AE1F6}" srcOrd="4" destOrd="0" presId="urn:microsoft.com/office/officeart/2005/8/layout/hProcess9"/>
    <dgm:cxn modelId="{53437975-1873-49FF-886F-3F42D769C06A}" type="presParOf" srcId="{DF200BDE-3225-4DDB-B200-CF37E855316A}" destId="{C4B0E7E6-631A-4395-A24E-487121B408F3}" srcOrd="5" destOrd="0" presId="urn:microsoft.com/office/officeart/2005/8/layout/hProcess9"/>
    <dgm:cxn modelId="{DD48EE25-9EB1-4FE7-B08C-6A993E828A5C}" type="presParOf" srcId="{DF200BDE-3225-4DDB-B200-CF37E855316A}" destId="{7FCCF155-7C6F-4617-B61C-683586F3EEE4}"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DFACFC-10D8-4C41-A59D-31D706AB65CE}">
      <dsp:nvSpPr>
        <dsp:cNvPr id="0" name=""/>
        <dsp:cNvSpPr/>
      </dsp:nvSpPr>
      <dsp:spPr>
        <a:xfrm>
          <a:off x="617219" y="0"/>
          <a:ext cx="6995160" cy="452596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79C0C4-48CC-4C23-B2A0-5DDC7C2DA309}">
      <dsp:nvSpPr>
        <dsp:cNvPr id="0" name=""/>
        <dsp:cNvSpPr/>
      </dsp:nvSpPr>
      <dsp:spPr>
        <a:xfrm>
          <a:off x="1918" y="1066805"/>
          <a:ext cx="3157103" cy="239235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Bringing together the foremost scientists from a multitude of disciplines in order to assess needs and formulate hypothesis, outcomes and activities</a:t>
          </a:r>
          <a:endParaRPr lang="en-US" sz="2000" b="1" kern="1200" dirty="0"/>
        </a:p>
      </dsp:txBody>
      <dsp:txXfrm>
        <a:off x="118703" y="1183590"/>
        <a:ext cx="2923533" cy="2158781"/>
      </dsp:txXfrm>
    </dsp:sp>
    <dsp:sp modelId="{781A1EAD-EA8D-412D-9B98-0EEF94C04E9A}">
      <dsp:nvSpPr>
        <dsp:cNvPr id="0" name=""/>
        <dsp:cNvSpPr/>
      </dsp:nvSpPr>
      <dsp:spPr>
        <a:xfrm>
          <a:off x="3357529" y="1357788"/>
          <a:ext cx="1569973" cy="18103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Inception Regional Workshops</a:t>
          </a:r>
          <a:endParaRPr lang="en-US" sz="2000" b="1" kern="1200" dirty="0"/>
        </a:p>
      </dsp:txBody>
      <dsp:txXfrm>
        <a:off x="3434169" y="1434428"/>
        <a:ext cx="1416693" cy="1657105"/>
      </dsp:txXfrm>
    </dsp:sp>
    <dsp:sp modelId="{75B99997-B035-4981-B78D-4251B66AE1F6}">
      <dsp:nvSpPr>
        <dsp:cNvPr id="0" name=""/>
        <dsp:cNvSpPr/>
      </dsp:nvSpPr>
      <dsp:spPr>
        <a:xfrm>
          <a:off x="5126009" y="1357788"/>
          <a:ext cx="1451582" cy="18103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Regional Launch Meeting &amp; Kick-off meetings by site</a:t>
          </a:r>
          <a:endParaRPr lang="en-US" sz="2000" b="1" kern="1200" dirty="0"/>
        </a:p>
      </dsp:txBody>
      <dsp:txXfrm>
        <a:off x="5196869" y="1428648"/>
        <a:ext cx="1309862" cy="1668665"/>
      </dsp:txXfrm>
    </dsp:sp>
    <dsp:sp modelId="{7FCCF155-7C6F-4617-B61C-683586F3EEE4}">
      <dsp:nvSpPr>
        <dsp:cNvPr id="0" name=""/>
        <dsp:cNvSpPr/>
      </dsp:nvSpPr>
      <dsp:spPr>
        <a:xfrm>
          <a:off x="6776098" y="1357788"/>
          <a:ext cx="1451582" cy="1810385"/>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Plan of Work and Budget</a:t>
          </a:r>
          <a:endParaRPr lang="en-US" sz="2400" b="1" kern="1200" dirty="0"/>
        </a:p>
      </dsp:txBody>
      <dsp:txXfrm>
        <a:off x="6846958" y="1428648"/>
        <a:ext cx="1309862" cy="16686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DFACFC-10D8-4C41-A59D-31D706AB65CE}">
      <dsp:nvSpPr>
        <dsp:cNvPr id="0" name=""/>
        <dsp:cNvSpPr/>
      </dsp:nvSpPr>
      <dsp:spPr>
        <a:xfrm>
          <a:off x="617219" y="0"/>
          <a:ext cx="6995160" cy="452596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79C0C4-48CC-4C23-B2A0-5DDC7C2DA309}">
      <dsp:nvSpPr>
        <dsp:cNvPr id="0" name=""/>
        <dsp:cNvSpPr/>
      </dsp:nvSpPr>
      <dsp:spPr>
        <a:xfrm>
          <a:off x="6612" y="1066805"/>
          <a:ext cx="3104338" cy="239235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err="1" smtClean="0"/>
            <a:t>MoAs</a:t>
          </a:r>
          <a:r>
            <a:rPr lang="en-US" sz="2000" b="1" kern="1200" dirty="0" smtClean="0"/>
            <a:t> preparation</a:t>
          </a:r>
        </a:p>
        <a:p>
          <a:pPr lvl="0" algn="ctr" defTabSz="889000">
            <a:lnSpc>
              <a:spcPct val="90000"/>
            </a:lnSpc>
            <a:spcBef>
              <a:spcPct val="0"/>
            </a:spcBef>
            <a:spcAft>
              <a:spcPct val="35000"/>
            </a:spcAft>
          </a:pPr>
          <a:r>
            <a:rPr lang="en-US" sz="2000" b="1" kern="1200" dirty="0" smtClean="0"/>
            <a:t>Implementation of activities</a:t>
          </a:r>
          <a:endParaRPr lang="en-US" sz="2000" b="1" kern="1200" dirty="0"/>
        </a:p>
      </dsp:txBody>
      <dsp:txXfrm>
        <a:off x="123397" y="1183590"/>
        <a:ext cx="2870768" cy="2158781"/>
      </dsp:txXfrm>
    </dsp:sp>
    <dsp:sp modelId="{781A1EAD-EA8D-412D-9B98-0EEF94C04E9A}">
      <dsp:nvSpPr>
        <dsp:cNvPr id="0" name=""/>
        <dsp:cNvSpPr/>
      </dsp:nvSpPr>
      <dsp:spPr>
        <a:xfrm>
          <a:off x="3348837" y="1357788"/>
          <a:ext cx="1543733" cy="18103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Workshop Extension proposal</a:t>
          </a:r>
          <a:endParaRPr lang="en-US" sz="2000" b="1" kern="1200" dirty="0"/>
        </a:p>
      </dsp:txBody>
      <dsp:txXfrm>
        <a:off x="3424196" y="1433147"/>
        <a:ext cx="1393015" cy="1659667"/>
      </dsp:txXfrm>
    </dsp:sp>
    <dsp:sp modelId="{75B99997-B035-4981-B78D-4251B66AE1F6}">
      <dsp:nvSpPr>
        <dsp:cNvPr id="0" name=""/>
        <dsp:cNvSpPr/>
      </dsp:nvSpPr>
      <dsp:spPr>
        <a:xfrm>
          <a:off x="5130458" y="1357788"/>
          <a:ext cx="1427321" cy="18103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Science  &amp; Implementation Meeting</a:t>
          </a:r>
          <a:endParaRPr lang="en-US" sz="2000" b="1" kern="1200" dirty="0"/>
        </a:p>
      </dsp:txBody>
      <dsp:txXfrm>
        <a:off x="5200134" y="1427464"/>
        <a:ext cx="1287969" cy="1671033"/>
      </dsp:txXfrm>
    </dsp:sp>
    <dsp:sp modelId="{7FCCF155-7C6F-4617-B61C-683586F3EEE4}">
      <dsp:nvSpPr>
        <dsp:cNvPr id="0" name=""/>
        <dsp:cNvSpPr/>
      </dsp:nvSpPr>
      <dsp:spPr>
        <a:xfrm>
          <a:off x="6795666" y="1357788"/>
          <a:ext cx="1427321" cy="1810385"/>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Evaluation</a:t>
          </a:r>
        </a:p>
        <a:p>
          <a:pPr lvl="0" algn="ctr" defTabSz="1066800">
            <a:lnSpc>
              <a:spcPct val="90000"/>
            </a:lnSpc>
            <a:spcBef>
              <a:spcPct val="0"/>
            </a:spcBef>
            <a:spcAft>
              <a:spcPct val="35000"/>
            </a:spcAft>
          </a:pPr>
          <a:r>
            <a:rPr lang="en-US" sz="2400" b="1" kern="1200" dirty="0" smtClean="0"/>
            <a:t>Task Force</a:t>
          </a:r>
          <a:endParaRPr lang="en-US" sz="2400" b="1" kern="1200" dirty="0"/>
        </a:p>
      </dsp:txBody>
      <dsp:txXfrm>
        <a:off x="6865342" y="1427464"/>
        <a:ext cx="1287969" cy="167103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29761" y="0"/>
            <a:ext cx="2929837" cy="497126"/>
          </a:xfrm>
          <a:prstGeom prst="rect">
            <a:avLst/>
          </a:prstGeom>
        </p:spPr>
        <p:txBody>
          <a:bodyPr vert="horz" lIns="91440" tIns="45720" rIns="91440" bIns="45720" rtlCol="0"/>
          <a:lstStyle>
            <a:lvl1pPr algn="r">
              <a:defRPr sz="1200"/>
            </a:lvl1pPr>
          </a:lstStyle>
          <a:p>
            <a:fld id="{1FA02F9A-CCB6-4967-87B0-7300DF19EE7C}" type="datetimeFigureOut">
              <a:rPr lang="en-US" smtClean="0"/>
              <a:t>9/21/2014</a:t>
            </a:fld>
            <a:endParaRPr lang="en-US"/>
          </a:p>
        </p:txBody>
      </p:sp>
      <p:sp>
        <p:nvSpPr>
          <p:cNvPr id="4" name="Footer Placeholder 3"/>
          <p:cNvSpPr>
            <a:spLocks noGrp="1"/>
          </p:cNvSpPr>
          <p:nvPr>
            <p:ph type="ftr" sz="quarter" idx="2"/>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29761" y="9443662"/>
            <a:ext cx="2929837" cy="497126"/>
          </a:xfrm>
          <a:prstGeom prst="rect">
            <a:avLst/>
          </a:prstGeom>
        </p:spPr>
        <p:txBody>
          <a:bodyPr vert="horz" lIns="91440" tIns="45720" rIns="91440" bIns="45720" rtlCol="0" anchor="b"/>
          <a:lstStyle>
            <a:lvl1pPr algn="r">
              <a:defRPr sz="1200"/>
            </a:lvl1pPr>
          </a:lstStyle>
          <a:p>
            <a:fld id="{852B0C69-A11F-4C0A-95F9-8B791855049C}" type="slidenum">
              <a:rPr lang="en-US" smtClean="0"/>
              <a:t>‹#›</a:t>
            </a:fld>
            <a:endParaRPr lang="en-US"/>
          </a:p>
        </p:txBody>
      </p:sp>
    </p:spTree>
    <p:extLst>
      <p:ext uri="{BB962C8B-B14F-4D97-AF65-F5344CB8AC3E}">
        <p14:creationId xmlns:p14="http://schemas.microsoft.com/office/powerpoint/2010/main" val="10385724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D1953E38-22BF-4422-8212-79EDAD55AAF0}" type="datetimeFigureOut">
              <a:rPr lang="en-US" smtClean="0"/>
              <a:t>9/21/2014</a:t>
            </a:fld>
            <a:endParaRPr lang="en-US"/>
          </a:p>
        </p:txBody>
      </p:sp>
      <p:sp>
        <p:nvSpPr>
          <p:cNvPr id="4" name="Slide Image Placeholder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C7BE1C9D-1480-4F33-ACDD-474170875296}" type="slidenum">
              <a:rPr lang="en-US" smtClean="0"/>
              <a:t>‹#›</a:t>
            </a:fld>
            <a:endParaRPr lang="en-US"/>
          </a:p>
        </p:txBody>
      </p:sp>
    </p:spTree>
    <p:extLst>
      <p:ext uri="{BB962C8B-B14F-4D97-AF65-F5344CB8AC3E}">
        <p14:creationId xmlns:p14="http://schemas.microsoft.com/office/powerpoint/2010/main" val="294075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2</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3</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89C998-87D6-41AF-B3DA-8D185D6068F8}" type="slidenum">
              <a:rPr lang="en-US"/>
              <a:pPr/>
              <a:t>4</a:t>
            </a:fld>
            <a:endParaRPr lang="en-US"/>
          </a:p>
        </p:txBody>
      </p:sp>
      <p:sp>
        <p:nvSpPr>
          <p:cNvPr id="103426" name="Rectangle 2"/>
          <p:cNvSpPr>
            <a:spLocks noGrp="1" noRot="1" noChangeAspect="1" noChangeArrowheads="1" noTextEdit="1"/>
          </p:cNvSpPr>
          <p:nvPr>
            <p:ph type="sldImg"/>
          </p:nvPr>
        </p:nvSpPr>
        <p:spPr>
          <a:xfrm>
            <a:off x="896938" y="746125"/>
            <a:ext cx="4967287" cy="3727450"/>
          </a:xfrm>
          <a:ln/>
        </p:spPr>
      </p:sp>
      <p:sp>
        <p:nvSpPr>
          <p:cNvPr id="103427" name="Rectangle 3"/>
          <p:cNvSpPr>
            <a:spLocks noGrp="1" noChangeArrowheads="1"/>
          </p:cNvSpPr>
          <p:nvPr>
            <p:ph type="body" idx="1"/>
          </p:nvPr>
        </p:nvSpPr>
        <p:spPr>
          <a:xfrm>
            <a:off x="675802" y="4542012"/>
            <a:ext cx="5831168" cy="4473654"/>
          </a:xfrm>
        </p:spPr>
        <p:txBody>
          <a:bodyPr/>
          <a:lstStyle/>
          <a:p>
            <a:pPr marL="0">
              <a:spcBef>
                <a:spcPts val="0"/>
              </a:spcBef>
            </a:pPr>
            <a:r>
              <a:rPr lang="en-US" sz="1050" b="0" dirty="0" smtClean="0">
                <a:solidFill>
                  <a:schemeClr val="tx1"/>
                </a:solidFill>
                <a:effectLst/>
              </a:rPr>
              <a:t>yellow = tropical drylands</a:t>
            </a:r>
          </a:p>
          <a:p>
            <a:pPr marL="0">
              <a:spcBef>
                <a:spcPts val="0"/>
              </a:spcBef>
            </a:pPr>
            <a:r>
              <a:rPr lang="en-US" sz="1050" b="0" dirty="0" smtClean="0">
                <a:solidFill>
                  <a:schemeClr val="tx1"/>
                </a:solidFill>
                <a:effectLst/>
              </a:rPr>
              <a:t>pale</a:t>
            </a:r>
            <a:r>
              <a:rPr lang="en-US" sz="1050" b="0" baseline="0" dirty="0" smtClean="0">
                <a:solidFill>
                  <a:schemeClr val="tx1"/>
                </a:solidFill>
                <a:effectLst/>
              </a:rPr>
              <a:t> and dark brown = non-tropical drylands with winter and summer rainfall respectively</a:t>
            </a:r>
          </a:p>
          <a:p>
            <a:pPr marL="0">
              <a:spcBef>
                <a:spcPts val="0"/>
              </a:spcBef>
            </a:pPr>
            <a:endParaRPr lang="en-US" sz="1050" b="0" baseline="0" dirty="0" smtClean="0">
              <a:solidFill>
                <a:schemeClr val="tx1"/>
              </a:solidFill>
              <a:effectLst/>
            </a:endParaRPr>
          </a:p>
          <a:p>
            <a:pPr marL="0">
              <a:spcBef>
                <a:spcPts val="0"/>
              </a:spcBef>
            </a:pPr>
            <a:r>
              <a:rPr lang="en-US" sz="1050" b="0" dirty="0" smtClean="0">
                <a:solidFill>
                  <a:schemeClr val="tx1"/>
                </a:solidFill>
                <a:effectLst/>
              </a:rPr>
              <a:t>The dry areas of the developing world occupy about 3 billion hectares (41% of the earth’s surface) and are home to some 2.5 billion people (more than one-third of the world population) – and the majority of the world’s poor. </a:t>
            </a:r>
          </a:p>
          <a:p>
            <a:pPr marL="0">
              <a:spcBef>
                <a:spcPts val="0"/>
              </a:spcBef>
            </a:pPr>
            <a:endParaRPr lang="en-US" sz="1050" b="0" dirty="0" smtClean="0">
              <a:solidFill>
                <a:schemeClr val="tx1"/>
              </a:solidFill>
              <a:effectLst/>
            </a:endParaRPr>
          </a:p>
          <a:p>
            <a:pPr marL="0" eaLnBrk="1" hangingPunct="1">
              <a:spcBef>
                <a:spcPts val="0"/>
              </a:spcBef>
              <a:buClr>
                <a:srgbClr val="FFFF00"/>
              </a:buClr>
            </a:pPr>
            <a:r>
              <a:rPr lang="en-US" sz="1050" b="0" dirty="0" smtClean="0">
                <a:solidFill>
                  <a:schemeClr val="tx1"/>
                </a:solidFill>
                <a:effectLst/>
              </a:rPr>
              <a:t>In these areas, agriculture and </a:t>
            </a:r>
            <a:r>
              <a:rPr lang="en-US" sz="1050" b="0" dirty="0" err="1" smtClean="0">
                <a:solidFill>
                  <a:schemeClr val="tx1"/>
                </a:solidFill>
                <a:effectLst/>
              </a:rPr>
              <a:t>pastoralism</a:t>
            </a:r>
            <a:r>
              <a:rPr lang="en-US" sz="1050" b="0" dirty="0" smtClean="0">
                <a:solidFill>
                  <a:schemeClr val="tx1"/>
                </a:solidFill>
                <a:effectLst/>
              </a:rPr>
              <a:t> remain the main source of rural</a:t>
            </a:r>
            <a:r>
              <a:rPr lang="en-US" sz="1050" b="0" baseline="0" dirty="0" smtClean="0">
                <a:solidFill>
                  <a:schemeClr val="tx1"/>
                </a:solidFill>
                <a:effectLst/>
              </a:rPr>
              <a:t> livelihoods.  </a:t>
            </a:r>
            <a:r>
              <a:rPr lang="en-US" sz="1050" b="0" dirty="0" smtClean="0">
                <a:solidFill>
                  <a:schemeClr val="tx1"/>
                </a:solidFill>
                <a:effectLst/>
              </a:rPr>
              <a:t>They are highly vulnerable, fragile ecosystems: and economic activities are constrained by persistent</a:t>
            </a:r>
            <a:r>
              <a:rPr lang="en-US" sz="1050" b="0" baseline="0" dirty="0" smtClean="0">
                <a:solidFill>
                  <a:schemeClr val="tx1"/>
                </a:solidFill>
                <a:effectLst/>
              </a:rPr>
              <a:t> </a:t>
            </a:r>
            <a:r>
              <a:rPr lang="en-US" sz="1050" b="0" dirty="0" smtClean="0">
                <a:solidFill>
                  <a:schemeClr val="tx1"/>
                </a:solidFill>
                <a:effectLst/>
              </a:rPr>
              <a:t>water scarcity,</a:t>
            </a:r>
            <a:r>
              <a:rPr lang="en-US" sz="1050" b="0" baseline="0" dirty="0" smtClean="0">
                <a:solidFill>
                  <a:schemeClr val="tx1"/>
                </a:solidFill>
                <a:effectLst/>
              </a:rPr>
              <a:t> climatic variability and frequent droughts, r</a:t>
            </a:r>
            <a:r>
              <a:rPr lang="en-US" sz="1050" b="0" dirty="0" smtClean="0">
                <a:solidFill>
                  <a:schemeClr val="tx1"/>
                </a:solidFill>
                <a:effectLst/>
              </a:rPr>
              <a:t>apid natural resource degradation and desertification and groundwater depletion</a:t>
            </a:r>
          </a:p>
          <a:p>
            <a:pPr marL="0" eaLnBrk="1" hangingPunct="1">
              <a:spcBef>
                <a:spcPts val="0"/>
              </a:spcBef>
              <a:buClr>
                <a:srgbClr val="FFFF00"/>
              </a:buClr>
            </a:pPr>
            <a:endParaRPr lang="en-US" sz="1050" b="0" dirty="0" smtClean="0">
              <a:solidFill>
                <a:schemeClr val="tx1"/>
              </a:solidFill>
              <a:effectLst/>
            </a:endParaRPr>
          </a:p>
          <a:p>
            <a:pPr marL="0" eaLnBrk="1" hangingPunct="1">
              <a:spcBef>
                <a:spcPts val="0"/>
              </a:spcBef>
              <a:buClr>
                <a:srgbClr val="FFFF00"/>
              </a:buClr>
            </a:pPr>
            <a:r>
              <a:rPr lang="en-US" sz="1050" b="0" dirty="0" smtClean="0">
                <a:solidFill>
                  <a:schemeClr val="tx1"/>
                </a:solidFill>
                <a:effectLst/>
              </a:rPr>
              <a:t>They are furthered threatened by climate change (decline in annual precipitation and increase in mean</a:t>
            </a:r>
            <a:r>
              <a:rPr lang="en-US" sz="1050" b="0" baseline="0" dirty="0" smtClean="0">
                <a:solidFill>
                  <a:schemeClr val="tx1"/>
                </a:solidFill>
                <a:effectLst/>
              </a:rPr>
              <a:t> temperatures). </a:t>
            </a:r>
          </a:p>
          <a:p>
            <a:pPr marL="0" eaLnBrk="1" hangingPunct="1">
              <a:spcBef>
                <a:spcPts val="0"/>
              </a:spcBef>
              <a:buClr>
                <a:srgbClr val="FFFF00"/>
              </a:buClr>
            </a:pPr>
            <a:endParaRPr lang="en-US" sz="1050" b="0" baseline="0" dirty="0" smtClean="0">
              <a:solidFill>
                <a:schemeClr val="tx1"/>
              </a:solidFill>
              <a:effectLst/>
            </a:endParaRPr>
          </a:p>
          <a:p>
            <a:pPr marL="0" eaLnBrk="1" hangingPunct="1">
              <a:spcBef>
                <a:spcPts val="0"/>
              </a:spcBef>
              <a:buClr>
                <a:srgbClr val="FFFF00"/>
              </a:buClr>
            </a:pPr>
            <a:r>
              <a:rPr lang="en-US" sz="1050" b="0" baseline="0" dirty="0" smtClean="0">
                <a:solidFill>
                  <a:schemeClr val="tx1"/>
                </a:solidFill>
                <a:effectLst/>
              </a:rPr>
              <a:t>Dry lands, and particularly the most marginal lands (mountains, rangelands, and marginal arable areas), have suffered from underinvestment in research and development and supporting infrastructure</a:t>
            </a:r>
          </a:p>
          <a:p>
            <a:pPr marL="0" eaLnBrk="1" hangingPunct="1">
              <a:spcBef>
                <a:spcPts val="0"/>
              </a:spcBef>
              <a:buClr>
                <a:srgbClr val="FFFF00"/>
              </a:buClr>
            </a:pPr>
            <a:endParaRPr lang="en-US" sz="1050" b="0" baseline="0" dirty="0" smtClean="0">
              <a:solidFill>
                <a:schemeClr val="tx1"/>
              </a:solidFill>
              <a:effectLst/>
            </a:endParaRPr>
          </a:p>
          <a:p>
            <a:pPr marL="0" eaLnBrk="1" hangingPunct="1">
              <a:spcBef>
                <a:spcPts val="0"/>
              </a:spcBef>
              <a:buClr>
                <a:srgbClr val="FFFF00"/>
              </a:buClr>
            </a:pPr>
            <a:r>
              <a:rPr lang="en-US" sz="1050" kern="1200" dirty="0" smtClean="0">
                <a:solidFill>
                  <a:schemeClr val="tx1"/>
                </a:solidFill>
                <a:effectLst/>
                <a:latin typeface="Arial" charset="0"/>
                <a:ea typeface="+mn-ea"/>
                <a:cs typeface="Arial" charset="0"/>
              </a:rPr>
              <a:t>To ensure the future livelihoods of dryland farming communities, it is critical to </a:t>
            </a:r>
          </a:p>
          <a:p>
            <a:pPr marL="0" eaLnBrk="1" hangingPunct="1">
              <a:spcBef>
                <a:spcPts val="0"/>
              </a:spcBef>
              <a:buClr>
                <a:srgbClr val="FFFF00"/>
              </a:buClr>
            </a:pPr>
            <a:r>
              <a:rPr lang="en-US" sz="1050" b="1" kern="1200" dirty="0" smtClean="0">
                <a:solidFill>
                  <a:schemeClr val="tx1"/>
                </a:solidFill>
                <a:effectLst/>
                <a:latin typeface="Arial" charset="0"/>
                <a:ea typeface="+mn-ea"/>
                <a:cs typeface="Arial" charset="0"/>
              </a:rPr>
              <a:t>(1) </a:t>
            </a:r>
            <a:r>
              <a:rPr lang="en-US" sz="1050" kern="1200" dirty="0" smtClean="0">
                <a:solidFill>
                  <a:schemeClr val="tx1"/>
                </a:solidFill>
                <a:effectLst/>
                <a:latin typeface="Arial" charset="0"/>
                <a:ea typeface="+mn-ea"/>
                <a:cs typeface="Arial" charset="0"/>
              </a:rPr>
              <a:t>manage risk more effectively </a:t>
            </a:r>
            <a:r>
              <a:rPr lang="en-US" sz="1050" u="sng" kern="1200" dirty="0" smtClean="0">
                <a:solidFill>
                  <a:schemeClr val="tx1"/>
                </a:solidFill>
                <a:effectLst/>
                <a:latin typeface="Arial" charset="0"/>
                <a:ea typeface="+mn-ea"/>
                <a:cs typeface="Arial" charset="0"/>
              </a:rPr>
              <a:t>in the most vulnerable systems</a:t>
            </a:r>
            <a:r>
              <a:rPr lang="en-US" sz="1050" kern="1200" dirty="0" smtClean="0">
                <a:solidFill>
                  <a:schemeClr val="tx1"/>
                </a:solidFill>
                <a:effectLst/>
                <a:latin typeface="Arial" charset="0"/>
                <a:ea typeface="+mn-ea"/>
                <a:cs typeface="Arial" charset="0"/>
              </a:rPr>
              <a:t>, by building </a:t>
            </a:r>
            <a:r>
              <a:rPr lang="en-US" sz="1050" b="1" kern="1200" dirty="0" smtClean="0">
                <a:solidFill>
                  <a:schemeClr val="tx1"/>
                </a:solidFill>
                <a:effectLst/>
                <a:latin typeface="Arial" charset="0"/>
                <a:ea typeface="+mn-ea"/>
                <a:cs typeface="Arial" charset="0"/>
              </a:rPr>
              <a:t>ecosystem</a:t>
            </a:r>
            <a:r>
              <a:rPr lang="en-US" sz="1050" b="1" kern="1200" baseline="0" dirty="0" smtClean="0">
                <a:solidFill>
                  <a:schemeClr val="tx1"/>
                </a:solidFill>
                <a:effectLst/>
                <a:latin typeface="Arial" charset="0"/>
                <a:ea typeface="+mn-ea"/>
                <a:cs typeface="Arial" charset="0"/>
              </a:rPr>
              <a:t> resilience</a:t>
            </a:r>
            <a:r>
              <a:rPr lang="en-US" sz="1050" kern="1200" baseline="0" dirty="0" smtClean="0">
                <a:solidFill>
                  <a:schemeClr val="tx1"/>
                </a:solidFill>
                <a:effectLst/>
                <a:latin typeface="Arial" charset="0"/>
                <a:ea typeface="+mn-ea"/>
                <a:cs typeface="Arial" charset="0"/>
              </a:rPr>
              <a:t>, </a:t>
            </a:r>
            <a:r>
              <a:rPr lang="en-US" sz="1050" kern="1200" dirty="0" smtClean="0">
                <a:solidFill>
                  <a:schemeClr val="tx1"/>
                </a:solidFill>
                <a:effectLst/>
                <a:latin typeface="Arial" charset="0"/>
                <a:ea typeface="+mn-ea"/>
                <a:cs typeface="Arial" charset="0"/>
              </a:rPr>
              <a:t> and </a:t>
            </a:r>
          </a:p>
          <a:p>
            <a:pPr marL="0" eaLnBrk="1" hangingPunct="1">
              <a:spcBef>
                <a:spcPts val="0"/>
              </a:spcBef>
              <a:buClr>
                <a:srgbClr val="FFFF00"/>
              </a:buClr>
            </a:pPr>
            <a:r>
              <a:rPr lang="en-US" sz="1050" b="1" kern="1200" dirty="0" smtClean="0">
                <a:solidFill>
                  <a:schemeClr val="tx1"/>
                </a:solidFill>
                <a:effectLst/>
                <a:latin typeface="Arial" charset="0"/>
                <a:ea typeface="+mn-ea"/>
                <a:cs typeface="Arial" charset="0"/>
              </a:rPr>
              <a:t>(2) </a:t>
            </a:r>
            <a:r>
              <a:rPr lang="en-US" sz="1050" kern="1200" dirty="0" smtClean="0">
                <a:solidFill>
                  <a:schemeClr val="tx1"/>
                </a:solidFill>
                <a:effectLst/>
                <a:latin typeface="Arial" charset="0"/>
                <a:ea typeface="+mn-ea"/>
                <a:cs typeface="Arial" charset="0"/>
              </a:rPr>
              <a:t>enhance </a:t>
            </a:r>
            <a:r>
              <a:rPr lang="en-US" sz="1050" b="1" kern="1200" dirty="0" smtClean="0">
                <a:solidFill>
                  <a:schemeClr val="tx1"/>
                </a:solidFill>
                <a:effectLst/>
                <a:latin typeface="Arial" charset="0"/>
                <a:ea typeface="+mn-ea"/>
                <a:cs typeface="Arial" charset="0"/>
              </a:rPr>
              <a:t>production growth </a:t>
            </a:r>
            <a:r>
              <a:rPr lang="en-US" sz="1050" b="0" kern="1200" dirty="0" smtClean="0">
                <a:solidFill>
                  <a:schemeClr val="tx1"/>
                </a:solidFill>
                <a:effectLst/>
                <a:latin typeface="Arial" charset="0"/>
                <a:ea typeface="+mn-ea"/>
                <a:cs typeface="Arial" charset="0"/>
              </a:rPr>
              <a:t>in </a:t>
            </a:r>
            <a:r>
              <a:rPr lang="en-US" sz="1050" b="0" u="sng" kern="1200" dirty="0" smtClean="0">
                <a:solidFill>
                  <a:schemeClr val="tx1"/>
                </a:solidFill>
                <a:effectLst/>
                <a:latin typeface="Arial" charset="0"/>
                <a:ea typeface="+mn-ea"/>
                <a:cs typeface="Arial" charset="0"/>
              </a:rPr>
              <a:t>higher potential areas</a:t>
            </a:r>
            <a:r>
              <a:rPr lang="en-US" sz="1050" b="0" u="none" kern="1200" dirty="0" smtClean="0">
                <a:solidFill>
                  <a:schemeClr val="tx1"/>
                </a:solidFill>
                <a:effectLst/>
                <a:latin typeface="Arial" charset="0"/>
                <a:ea typeface="+mn-ea"/>
                <a:cs typeface="Arial" charset="0"/>
              </a:rPr>
              <a:t> </a:t>
            </a:r>
            <a:r>
              <a:rPr lang="en-US" sz="1050" kern="1200" dirty="0" smtClean="0">
                <a:solidFill>
                  <a:schemeClr val="tx1"/>
                </a:solidFill>
                <a:effectLst/>
                <a:latin typeface="Arial" charset="0"/>
                <a:ea typeface="+mn-ea"/>
                <a:cs typeface="Arial" charset="0"/>
              </a:rPr>
              <a:t>through both the diversification and the sustainable intensification of production systems. </a:t>
            </a:r>
          </a:p>
          <a:p>
            <a:pPr marL="0" indent="-363538">
              <a:spcBef>
                <a:spcPts val="0"/>
              </a:spcBef>
              <a:buFont typeface="Wingdings" pitchFamily="2" charset="2"/>
              <a:buNone/>
              <a:defRPr/>
            </a:pPr>
            <a:endParaRPr lang="en-US" sz="1050" b="1" kern="1200" dirty="0" smtClean="0">
              <a:solidFill>
                <a:srgbClr val="FF0000"/>
              </a:solidFill>
              <a:effectLst/>
              <a:latin typeface="Arial" charset="0"/>
              <a:ea typeface="+mn-ea"/>
              <a:cs typeface="Arial" charset="0"/>
            </a:endParaRPr>
          </a:p>
          <a:p>
            <a:pPr marL="0" indent="-363538">
              <a:spcBef>
                <a:spcPts val="0"/>
              </a:spcBef>
              <a:buFont typeface="Wingdings" pitchFamily="2" charset="2"/>
              <a:buNone/>
              <a:defRPr/>
            </a:pPr>
            <a:r>
              <a:rPr lang="en-US" sz="1050" b="1" kern="1200" dirty="0" smtClean="0">
                <a:solidFill>
                  <a:srgbClr val="FF0000"/>
                </a:solidFill>
                <a:effectLst/>
                <a:latin typeface="Arial" charset="0"/>
                <a:ea typeface="+mn-ea"/>
                <a:cs typeface="Arial" charset="0"/>
              </a:rPr>
              <a:t>Thus, the complexity of challenges facing </a:t>
            </a:r>
            <a:r>
              <a:rPr lang="en-US" sz="1050" b="1" dirty="0" smtClean="0">
                <a:solidFill>
                  <a:srgbClr val="FF0000"/>
                </a:solidFill>
                <a:latin typeface="Arial" pitchFamily="34" charset="0"/>
                <a:cs typeface="Arial" pitchFamily="34" charset="0"/>
              </a:rPr>
              <a:t>the dry areas </a:t>
            </a:r>
            <a:r>
              <a:rPr lang="en-US" sz="1050" b="1" kern="1200" dirty="0" smtClean="0">
                <a:solidFill>
                  <a:srgbClr val="FF0000"/>
                </a:solidFill>
                <a:effectLst/>
                <a:latin typeface="Arial" charset="0"/>
                <a:ea typeface="+mn-ea"/>
                <a:cs typeface="Arial" charset="0"/>
              </a:rPr>
              <a:t>requires an </a:t>
            </a:r>
            <a:r>
              <a:rPr lang="en-US" sz="1050" b="1" u="sng" kern="1200" dirty="0" smtClean="0">
                <a:solidFill>
                  <a:srgbClr val="FF0000"/>
                </a:solidFill>
                <a:effectLst/>
                <a:latin typeface="Arial" charset="0"/>
                <a:ea typeface="+mn-ea"/>
                <a:cs typeface="Arial" charset="0"/>
              </a:rPr>
              <a:t>integrated agro-ecosystems approach</a:t>
            </a:r>
            <a:r>
              <a:rPr lang="en-US" sz="1050" b="1" u="none" kern="1200" dirty="0" smtClean="0">
                <a:solidFill>
                  <a:srgbClr val="FF0000"/>
                </a:solidFill>
                <a:effectLst/>
                <a:latin typeface="Arial" charset="0"/>
                <a:ea typeface="+mn-ea"/>
                <a:cs typeface="Arial" charset="0"/>
              </a:rPr>
              <a:t> </a:t>
            </a:r>
            <a:r>
              <a:rPr lang="en-US" sz="1050" b="1" kern="1200" dirty="0" smtClean="0">
                <a:solidFill>
                  <a:srgbClr val="FF0000"/>
                </a:solidFill>
                <a:effectLst/>
                <a:latin typeface="Arial" charset="0"/>
                <a:ea typeface="+mn-ea"/>
                <a:cs typeface="Arial" charset="0"/>
              </a:rPr>
              <a:t>to research for development.   </a:t>
            </a:r>
            <a:r>
              <a:rPr lang="en-US" sz="1050" b="1" i="0" kern="1200" dirty="0" smtClean="0">
                <a:solidFill>
                  <a:srgbClr val="FF0000"/>
                </a:solidFill>
                <a:effectLst/>
                <a:latin typeface="Arial" charset="0"/>
                <a:ea typeface="+mn-ea"/>
                <a:cs typeface="Arial" charset="0"/>
              </a:rPr>
              <a:t>CRP1.1 will not be involved in basic research</a:t>
            </a:r>
            <a:r>
              <a:rPr lang="en-US" sz="1050" b="1" i="0" kern="1200" baseline="0" dirty="0" smtClean="0">
                <a:solidFill>
                  <a:srgbClr val="FF0000"/>
                </a:solidFill>
                <a:effectLst/>
                <a:latin typeface="Arial" charset="0"/>
                <a:ea typeface="+mn-ea"/>
                <a:cs typeface="Arial" charset="0"/>
              </a:rPr>
              <a:t> on single components of crop improvement and genetics, and other fields, but will take an integrated systems approach</a:t>
            </a:r>
            <a:r>
              <a:rPr lang="en-US" sz="1050" b="1" i="0" kern="1200" dirty="0" smtClean="0">
                <a:solidFill>
                  <a:srgbClr val="FF0000"/>
                </a:solidFill>
                <a:effectLst/>
                <a:latin typeface="Arial" charset="0"/>
                <a:ea typeface="+mn-ea"/>
                <a:cs typeface="Arial" charset="0"/>
              </a:rPr>
              <a:t>.</a:t>
            </a:r>
          </a:p>
          <a:p>
            <a:pPr eaLnBrk="1" hangingPunct="1">
              <a:spcBef>
                <a:spcPts val="1200"/>
              </a:spcBef>
              <a:buClr>
                <a:srgbClr val="FFFF00"/>
              </a:buClr>
            </a:pPr>
            <a:endParaRPr lang="en-US" sz="1400" baseline="0" dirty="0" smtClean="0">
              <a:solidFill>
                <a:schemeClr val="bg1"/>
              </a:solidFill>
            </a:endParaRPr>
          </a:p>
          <a:p>
            <a:pPr eaLnBrk="1" hangingPunct="1">
              <a:spcBef>
                <a:spcPts val="1200"/>
              </a:spcBef>
              <a:buClr>
                <a:srgbClr val="FFFF00"/>
              </a:buClr>
            </a:pPr>
            <a:endParaRPr lang="en-US" sz="1400" dirty="0" smtClean="0">
              <a:solidFill>
                <a:schemeClr val="bg1"/>
              </a:solidFill>
            </a:endParaRPr>
          </a:p>
          <a:p>
            <a:pPr eaLnBrk="1" hangingPunct="1">
              <a:spcBef>
                <a:spcPts val="1200"/>
              </a:spcBef>
              <a:buClr>
                <a:srgbClr val="FFFF00"/>
              </a:buClr>
            </a:pPr>
            <a:endParaRPr lang="en-US" sz="1400" dirty="0" smtClean="0">
              <a:solidFill>
                <a:schemeClr val="bg1"/>
              </a:solidFill>
            </a:endParaRPr>
          </a:p>
          <a:p>
            <a:pPr eaLnBrk="1" hangingPunct="1">
              <a:spcBef>
                <a:spcPts val="1200"/>
              </a:spcBef>
              <a:buClr>
                <a:srgbClr val="FFFF00"/>
              </a:buClr>
            </a:pPr>
            <a:endParaRPr lang="en-US" sz="1400" dirty="0" smtClean="0">
              <a:solidFill>
                <a:schemeClr val="bg1"/>
              </a:solidFill>
            </a:endParaRPr>
          </a:p>
          <a:p>
            <a:endParaRPr lang="en-US" sz="1400" b="1" dirty="0">
              <a:solidFill>
                <a:schemeClr val="tx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89C998-87D6-41AF-B3DA-8D185D6068F8}" type="slidenum">
              <a:rPr lang="en-US"/>
              <a:pPr/>
              <a:t>5</a:t>
            </a:fld>
            <a:endParaRPr lang="en-US"/>
          </a:p>
        </p:txBody>
      </p:sp>
      <p:sp>
        <p:nvSpPr>
          <p:cNvPr id="103426" name="Rectangle 2"/>
          <p:cNvSpPr>
            <a:spLocks noGrp="1" noRot="1" noChangeAspect="1" noChangeArrowheads="1" noTextEdit="1"/>
          </p:cNvSpPr>
          <p:nvPr>
            <p:ph type="sldImg"/>
          </p:nvPr>
        </p:nvSpPr>
        <p:spPr>
          <a:xfrm>
            <a:off x="896938" y="746125"/>
            <a:ext cx="4967287" cy="3727450"/>
          </a:xfrm>
          <a:ln/>
        </p:spPr>
      </p:sp>
      <p:sp>
        <p:nvSpPr>
          <p:cNvPr id="103427" name="Rectangle 3"/>
          <p:cNvSpPr>
            <a:spLocks noGrp="1" noChangeArrowheads="1"/>
          </p:cNvSpPr>
          <p:nvPr>
            <p:ph type="body" idx="1"/>
          </p:nvPr>
        </p:nvSpPr>
        <p:spPr>
          <a:xfrm>
            <a:off x="675802" y="4542012"/>
            <a:ext cx="5831168" cy="4473654"/>
          </a:xfrm>
        </p:spPr>
        <p:txBody>
          <a:bodyPr/>
          <a:lstStyle/>
          <a:p>
            <a:pPr marL="0">
              <a:spcBef>
                <a:spcPts val="0"/>
              </a:spcBef>
            </a:pPr>
            <a:r>
              <a:rPr lang="en-US" sz="1050" b="0" dirty="0" smtClean="0">
                <a:solidFill>
                  <a:schemeClr val="tx1"/>
                </a:solidFill>
                <a:effectLst/>
              </a:rPr>
              <a:t>yellow = tropical drylands</a:t>
            </a:r>
          </a:p>
          <a:p>
            <a:pPr marL="0">
              <a:spcBef>
                <a:spcPts val="0"/>
              </a:spcBef>
            </a:pPr>
            <a:r>
              <a:rPr lang="en-US" sz="1050" b="0" dirty="0" smtClean="0">
                <a:solidFill>
                  <a:schemeClr val="tx1"/>
                </a:solidFill>
                <a:effectLst/>
              </a:rPr>
              <a:t>pale</a:t>
            </a:r>
            <a:r>
              <a:rPr lang="en-US" sz="1050" b="0" baseline="0" dirty="0" smtClean="0">
                <a:solidFill>
                  <a:schemeClr val="tx1"/>
                </a:solidFill>
                <a:effectLst/>
              </a:rPr>
              <a:t> and dark brown = non-tropical drylands with winter and summer rainfall respectively</a:t>
            </a:r>
          </a:p>
          <a:p>
            <a:pPr marL="0">
              <a:spcBef>
                <a:spcPts val="0"/>
              </a:spcBef>
            </a:pPr>
            <a:endParaRPr lang="en-US" sz="1050" b="0" baseline="0" dirty="0" smtClean="0">
              <a:solidFill>
                <a:schemeClr val="tx1"/>
              </a:solidFill>
              <a:effectLst/>
            </a:endParaRPr>
          </a:p>
          <a:p>
            <a:pPr marL="0">
              <a:spcBef>
                <a:spcPts val="0"/>
              </a:spcBef>
            </a:pPr>
            <a:r>
              <a:rPr lang="en-US" sz="1050" b="0" dirty="0" smtClean="0">
                <a:solidFill>
                  <a:schemeClr val="tx1"/>
                </a:solidFill>
                <a:effectLst/>
              </a:rPr>
              <a:t>The dry areas of the developing world occupy about 3 billion hectares (41% of the earth’s surface) and are home to some 2.5 billion people (more than one-third of the world population) – and the majority of the world’s poor. </a:t>
            </a:r>
          </a:p>
          <a:p>
            <a:pPr marL="0">
              <a:spcBef>
                <a:spcPts val="0"/>
              </a:spcBef>
            </a:pPr>
            <a:endParaRPr lang="en-US" sz="1050" b="0" dirty="0" smtClean="0">
              <a:solidFill>
                <a:schemeClr val="tx1"/>
              </a:solidFill>
              <a:effectLst/>
            </a:endParaRPr>
          </a:p>
          <a:p>
            <a:pPr marL="0" eaLnBrk="1" hangingPunct="1">
              <a:spcBef>
                <a:spcPts val="0"/>
              </a:spcBef>
              <a:buClr>
                <a:srgbClr val="FFFF00"/>
              </a:buClr>
            </a:pPr>
            <a:r>
              <a:rPr lang="en-US" sz="1050" b="0" dirty="0" smtClean="0">
                <a:solidFill>
                  <a:schemeClr val="tx1"/>
                </a:solidFill>
                <a:effectLst/>
              </a:rPr>
              <a:t>In these areas, agriculture and </a:t>
            </a:r>
            <a:r>
              <a:rPr lang="en-US" sz="1050" b="0" dirty="0" err="1" smtClean="0">
                <a:solidFill>
                  <a:schemeClr val="tx1"/>
                </a:solidFill>
                <a:effectLst/>
              </a:rPr>
              <a:t>pastoralism</a:t>
            </a:r>
            <a:r>
              <a:rPr lang="en-US" sz="1050" b="0" dirty="0" smtClean="0">
                <a:solidFill>
                  <a:schemeClr val="tx1"/>
                </a:solidFill>
                <a:effectLst/>
              </a:rPr>
              <a:t> remain the main source of rural</a:t>
            </a:r>
            <a:r>
              <a:rPr lang="en-US" sz="1050" b="0" baseline="0" dirty="0" smtClean="0">
                <a:solidFill>
                  <a:schemeClr val="tx1"/>
                </a:solidFill>
                <a:effectLst/>
              </a:rPr>
              <a:t> livelihoods.  </a:t>
            </a:r>
            <a:r>
              <a:rPr lang="en-US" sz="1050" b="0" dirty="0" smtClean="0">
                <a:solidFill>
                  <a:schemeClr val="tx1"/>
                </a:solidFill>
                <a:effectLst/>
              </a:rPr>
              <a:t>They are highly vulnerable, fragile ecosystems: and economic activities are constrained by persistent</a:t>
            </a:r>
            <a:r>
              <a:rPr lang="en-US" sz="1050" b="0" baseline="0" dirty="0" smtClean="0">
                <a:solidFill>
                  <a:schemeClr val="tx1"/>
                </a:solidFill>
                <a:effectLst/>
              </a:rPr>
              <a:t> </a:t>
            </a:r>
            <a:r>
              <a:rPr lang="en-US" sz="1050" b="0" dirty="0" smtClean="0">
                <a:solidFill>
                  <a:schemeClr val="tx1"/>
                </a:solidFill>
                <a:effectLst/>
              </a:rPr>
              <a:t>water scarcity,</a:t>
            </a:r>
            <a:r>
              <a:rPr lang="en-US" sz="1050" b="0" baseline="0" dirty="0" smtClean="0">
                <a:solidFill>
                  <a:schemeClr val="tx1"/>
                </a:solidFill>
                <a:effectLst/>
              </a:rPr>
              <a:t> climatic variability and frequent droughts, r</a:t>
            </a:r>
            <a:r>
              <a:rPr lang="en-US" sz="1050" b="0" dirty="0" smtClean="0">
                <a:solidFill>
                  <a:schemeClr val="tx1"/>
                </a:solidFill>
                <a:effectLst/>
              </a:rPr>
              <a:t>apid natural resource degradation and desertification and groundwater depletion</a:t>
            </a:r>
          </a:p>
          <a:p>
            <a:pPr marL="0" eaLnBrk="1" hangingPunct="1">
              <a:spcBef>
                <a:spcPts val="0"/>
              </a:spcBef>
              <a:buClr>
                <a:srgbClr val="FFFF00"/>
              </a:buClr>
            </a:pPr>
            <a:endParaRPr lang="en-US" sz="1050" b="0" dirty="0" smtClean="0">
              <a:solidFill>
                <a:schemeClr val="tx1"/>
              </a:solidFill>
              <a:effectLst/>
            </a:endParaRPr>
          </a:p>
          <a:p>
            <a:pPr marL="0" eaLnBrk="1" hangingPunct="1">
              <a:spcBef>
                <a:spcPts val="0"/>
              </a:spcBef>
              <a:buClr>
                <a:srgbClr val="FFFF00"/>
              </a:buClr>
            </a:pPr>
            <a:r>
              <a:rPr lang="en-US" sz="1050" b="0" dirty="0" smtClean="0">
                <a:solidFill>
                  <a:schemeClr val="tx1"/>
                </a:solidFill>
                <a:effectLst/>
              </a:rPr>
              <a:t>They are furthered threatened by climate change (decline in annual precipitation and increase in mean</a:t>
            </a:r>
            <a:r>
              <a:rPr lang="en-US" sz="1050" b="0" baseline="0" dirty="0" smtClean="0">
                <a:solidFill>
                  <a:schemeClr val="tx1"/>
                </a:solidFill>
                <a:effectLst/>
              </a:rPr>
              <a:t> temperatures). </a:t>
            </a:r>
          </a:p>
          <a:p>
            <a:pPr marL="0" eaLnBrk="1" hangingPunct="1">
              <a:spcBef>
                <a:spcPts val="0"/>
              </a:spcBef>
              <a:buClr>
                <a:srgbClr val="FFFF00"/>
              </a:buClr>
            </a:pPr>
            <a:endParaRPr lang="en-US" sz="1050" b="0" baseline="0" dirty="0" smtClean="0">
              <a:solidFill>
                <a:schemeClr val="tx1"/>
              </a:solidFill>
              <a:effectLst/>
            </a:endParaRPr>
          </a:p>
          <a:p>
            <a:pPr marL="0" eaLnBrk="1" hangingPunct="1">
              <a:spcBef>
                <a:spcPts val="0"/>
              </a:spcBef>
              <a:buClr>
                <a:srgbClr val="FFFF00"/>
              </a:buClr>
            </a:pPr>
            <a:r>
              <a:rPr lang="en-US" sz="1050" b="0" baseline="0" dirty="0" smtClean="0">
                <a:solidFill>
                  <a:schemeClr val="tx1"/>
                </a:solidFill>
                <a:effectLst/>
              </a:rPr>
              <a:t>Dry lands, and particularly the most marginal lands (mountains, rangelands, and marginal arable areas), have suffered from underinvestment in research and development and supporting infrastructure</a:t>
            </a:r>
          </a:p>
          <a:p>
            <a:pPr marL="0" eaLnBrk="1" hangingPunct="1">
              <a:spcBef>
                <a:spcPts val="0"/>
              </a:spcBef>
              <a:buClr>
                <a:srgbClr val="FFFF00"/>
              </a:buClr>
            </a:pPr>
            <a:endParaRPr lang="en-US" sz="1050" b="0" baseline="0" dirty="0" smtClean="0">
              <a:solidFill>
                <a:schemeClr val="tx1"/>
              </a:solidFill>
              <a:effectLst/>
            </a:endParaRPr>
          </a:p>
          <a:p>
            <a:pPr marL="0" eaLnBrk="1" hangingPunct="1">
              <a:spcBef>
                <a:spcPts val="0"/>
              </a:spcBef>
              <a:buClr>
                <a:srgbClr val="FFFF00"/>
              </a:buClr>
            </a:pPr>
            <a:r>
              <a:rPr lang="en-US" sz="1050" kern="1200" dirty="0" smtClean="0">
                <a:solidFill>
                  <a:schemeClr val="tx1"/>
                </a:solidFill>
                <a:effectLst/>
                <a:latin typeface="Arial" charset="0"/>
                <a:ea typeface="+mn-ea"/>
                <a:cs typeface="Arial" charset="0"/>
              </a:rPr>
              <a:t>To ensure the future livelihoods of dryland farming communities, it is critical to </a:t>
            </a:r>
          </a:p>
          <a:p>
            <a:pPr marL="0" eaLnBrk="1" hangingPunct="1">
              <a:spcBef>
                <a:spcPts val="0"/>
              </a:spcBef>
              <a:buClr>
                <a:srgbClr val="FFFF00"/>
              </a:buClr>
            </a:pPr>
            <a:r>
              <a:rPr lang="en-US" sz="1050" b="1" kern="1200" dirty="0" smtClean="0">
                <a:solidFill>
                  <a:schemeClr val="tx1"/>
                </a:solidFill>
                <a:effectLst/>
                <a:latin typeface="Arial" charset="0"/>
                <a:ea typeface="+mn-ea"/>
                <a:cs typeface="Arial" charset="0"/>
              </a:rPr>
              <a:t>(1) </a:t>
            </a:r>
            <a:r>
              <a:rPr lang="en-US" sz="1050" kern="1200" dirty="0" smtClean="0">
                <a:solidFill>
                  <a:schemeClr val="tx1"/>
                </a:solidFill>
                <a:effectLst/>
                <a:latin typeface="Arial" charset="0"/>
                <a:ea typeface="+mn-ea"/>
                <a:cs typeface="Arial" charset="0"/>
              </a:rPr>
              <a:t>manage risk more effectively </a:t>
            </a:r>
            <a:r>
              <a:rPr lang="en-US" sz="1050" u="sng" kern="1200" dirty="0" smtClean="0">
                <a:solidFill>
                  <a:schemeClr val="tx1"/>
                </a:solidFill>
                <a:effectLst/>
                <a:latin typeface="Arial" charset="0"/>
                <a:ea typeface="+mn-ea"/>
                <a:cs typeface="Arial" charset="0"/>
              </a:rPr>
              <a:t>in the most vulnerable systems</a:t>
            </a:r>
            <a:r>
              <a:rPr lang="en-US" sz="1050" kern="1200" dirty="0" smtClean="0">
                <a:solidFill>
                  <a:schemeClr val="tx1"/>
                </a:solidFill>
                <a:effectLst/>
                <a:latin typeface="Arial" charset="0"/>
                <a:ea typeface="+mn-ea"/>
                <a:cs typeface="Arial" charset="0"/>
              </a:rPr>
              <a:t>, by building </a:t>
            </a:r>
            <a:r>
              <a:rPr lang="en-US" sz="1050" b="1" kern="1200" dirty="0" smtClean="0">
                <a:solidFill>
                  <a:schemeClr val="tx1"/>
                </a:solidFill>
                <a:effectLst/>
                <a:latin typeface="Arial" charset="0"/>
                <a:ea typeface="+mn-ea"/>
                <a:cs typeface="Arial" charset="0"/>
              </a:rPr>
              <a:t>ecosystem</a:t>
            </a:r>
            <a:r>
              <a:rPr lang="en-US" sz="1050" b="1" kern="1200" baseline="0" dirty="0" smtClean="0">
                <a:solidFill>
                  <a:schemeClr val="tx1"/>
                </a:solidFill>
                <a:effectLst/>
                <a:latin typeface="Arial" charset="0"/>
                <a:ea typeface="+mn-ea"/>
                <a:cs typeface="Arial" charset="0"/>
              </a:rPr>
              <a:t> resilience</a:t>
            </a:r>
            <a:r>
              <a:rPr lang="en-US" sz="1050" kern="1200" baseline="0" dirty="0" smtClean="0">
                <a:solidFill>
                  <a:schemeClr val="tx1"/>
                </a:solidFill>
                <a:effectLst/>
                <a:latin typeface="Arial" charset="0"/>
                <a:ea typeface="+mn-ea"/>
                <a:cs typeface="Arial" charset="0"/>
              </a:rPr>
              <a:t>, </a:t>
            </a:r>
            <a:r>
              <a:rPr lang="en-US" sz="1050" kern="1200" dirty="0" smtClean="0">
                <a:solidFill>
                  <a:schemeClr val="tx1"/>
                </a:solidFill>
                <a:effectLst/>
                <a:latin typeface="Arial" charset="0"/>
                <a:ea typeface="+mn-ea"/>
                <a:cs typeface="Arial" charset="0"/>
              </a:rPr>
              <a:t> and </a:t>
            </a:r>
          </a:p>
          <a:p>
            <a:pPr marL="0" eaLnBrk="1" hangingPunct="1">
              <a:spcBef>
                <a:spcPts val="0"/>
              </a:spcBef>
              <a:buClr>
                <a:srgbClr val="FFFF00"/>
              </a:buClr>
            </a:pPr>
            <a:r>
              <a:rPr lang="en-US" sz="1050" b="1" kern="1200" dirty="0" smtClean="0">
                <a:solidFill>
                  <a:schemeClr val="tx1"/>
                </a:solidFill>
                <a:effectLst/>
                <a:latin typeface="Arial" charset="0"/>
                <a:ea typeface="+mn-ea"/>
                <a:cs typeface="Arial" charset="0"/>
              </a:rPr>
              <a:t>(2) </a:t>
            </a:r>
            <a:r>
              <a:rPr lang="en-US" sz="1050" kern="1200" dirty="0" smtClean="0">
                <a:solidFill>
                  <a:schemeClr val="tx1"/>
                </a:solidFill>
                <a:effectLst/>
                <a:latin typeface="Arial" charset="0"/>
                <a:ea typeface="+mn-ea"/>
                <a:cs typeface="Arial" charset="0"/>
              </a:rPr>
              <a:t>enhance </a:t>
            </a:r>
            <a:r>
              <a:rPr lang="en-US" sz="1050" b="1" kern="1200" dirty="0" smtClean="0">
                <a:solidFill>
                  <a:schemeClr val="tx1"/>
                </a:solidFill>
                <a:effectLst/>
                <a:latin typeface="Arial" charset="0"/>
                <a:ea typeface="+mn-ea"/>
                <a:cs typeface="Arial" charset="0"/>
              </a:rPr>
              <a:t>production growth </a:t>
            </a:r>
            <a:r>
              <a:rPr lang="en-US" sz="1050" b="0" kern="1200" dirty="0" smtClean="0">
                <a:solidFill>
                  <a:schemeClr val="tx1"/>
                </a:solidFill>
                <a:effectLst/>
                <a:latin typeface="Arial" charset="0"/>
                <a:ea typeface="+mn-ea"/>
                <a:cs typeface="Arial" charset="0"/>
              </a:rPr>
              <a:t>in </a:t>
            </a:r>
            <a:r>
              <a:rPr lang="en-US" sz="1050" b="0" u="sng" kern="1200" dirty="0" smtClean="0">
                <a:solidFill>
                  <a:schemeClr val="tx1"/>
                </a:solidFill>
                <a:effectLst/>
                <a:latin typeface="Arial" charset="0"/>
                <a:ea typeface="+mn-ea"/>
                <a:cs typeface="Arial" charset="0"/>
              </a:rPr>
              <a:t>higher potential areas</a:t>
            </a:r>
            <a:r>
              <a:rPr lang="en-US" sz="1050" b="0" u="none" kern="1200" dirty="0" smtClean="0">
                <a:solidFill>
                  <a:schemeClr val="tx1"/>
                </a:solidFill>
                <a:effectLst/>
                <a:latin typeface="Arial" charset="0"/>
                <a:ea typeface="+mn-ea"/>
                <a:cs typeface="Arial" charset="0"/>
              </a:rPr>
              <a:t> </a:t>
            </a:r>
            <a:r>
              <a:rPr lang="en-US" sz="1050" kern="1200" dirty="0" smtClean="0">
                <a:solidFill>
                  <a:schemeClr val="tx1"/>
                </a:solidFill>
                <a:effectLst/>
                <a:latin typeface="Arial" charset="0"/>
                <a:ea typeface="+mn-ea"/>
                <a:cs typeface="Arial" charset="0"/>
              </a:rPr>
              <a:t>through both the diversification and the sustainable intensification of production systems. </a:t>
            </a:r>
          </a:p>
          <a:p>
            <a:pPr marL="0" indent="-363538">
              <a:spcBef>
                <a:spcPts val="0"/>
              </a:spcBef>
              <a:buFont typeface="Wingdings" pitchFamily="2" charset="2"/>
              <a:buNone/>
              <a:defRPr/>
            </a:pPr>
            <a:endParaRPr lang="en-US" sz="1050" b="1" kern="1200" dirty="0" smtClean="0">
              <a:solidFill>
                <a:srgbClr val="FF0000"/>
              </a:solidFill>
              <a:effectLst/>
              <a:latin typeface="Arial" charset="0"/>
              <a:ea typeface="+mn-ea"/>
              <a:cs typeface="Arial" charset="0"/>
            </a:endParaRPr>
          </a:p>
          <a:p>
            <a:pPr marL="0" indent="-363538">
              <a:spcBef>
                <a:spcPts val="0"/>
              </a:spcBef>
              <a:buFont typeface="Wingdings" pitchFamily="2" charset="2"/>
              <a:buNone/>
              <a:defRPr/>
            </a:pPr>
            <a:r>
              <a:rPr lang="en-US" sz="1050" b="1" kern="1200" dirty="0" smtClean="0">
                <a:solidFill>
                  <a:srgbClr val="FF0000"/>
                </a:solidFill>
                <a:effectLst/>
                <a:latin typeface="Arial" charset="0"/>
                <a:ea typeface="+mn-ea"/>
                <a:cs typeface="Arial" charset="0"/>
              </a:rPr>
              <a:t>Thus, the complexity of challenges facing </a:t>
            </a:r>
            <a:r>
              <a:rPr lang="en-US" sz="1050" b="1" dirty="0" smtClean="0">
                <a:solidFill>
                  <a:srgbClr val="FF0000"/>
                </a:solidFill>
                <a:latin typeface="Arial" pitchFamily="34" charset="0"/>
                <a:cs typeface="Arial" pitchFamily="34" charset="0"/>
              </a:rPr>
              <a:t>the dry areas </a:t>
            </a:r>
            <a:r>
              <a:rPr lang="en-US" sz="1050" b="1" kern="1200" dirty="0" smtClean="0">
                <a:solidFill>
                  <a:srgbClr val="FF0000"/>
                </a:solidFill>
                <a:effectLst/>
                <a:latin typeface="Arial" charset="0"/>
                <a:ea typeface="+mn-ea"/>
                <a:cs typeface="Arial" charset="0"/>
              </a:rPr>
              <a:t>requires an </a:t>
            </a:r>
            <a:r>
              <a:rPr lang="en-US" sz="1050" b="1" u="sng" kern="1200" dirty="0" smtClean="0">
                <a:solidFill>
                  <a:srgbClr val="FF0000"/>
                </a:solidFill>
                <a:effectLst/>
                <a:latin typeface="Arial" charset="0"/>
                <a:ea typeface="+mn-ea"/>
                <a:cs typeface="Arial" charset="0"/>
              </a:rPr>
              <a:t>integrated agro-ecosystems approach</a:t>
            </a:r>
            <a:r>
              <a:rPr lang="en-US" sz="1050" b="1" u="none" kern="1200" dirty="0" smtClean="0">
                <a:solidFill>
                  <a:srgbClr val="FF0000"/>
                </a:solidFill>
                <a:effectLst/>
                <a:latin typeface="Arial" charset="0"/>
                <a:ea typeface="+mn-ea"/>
                <a:cs typeface="Arial" charset="0"/>
              </a:rPr>
              <a:t> </a:t>
            </a:r>
            <a:r>
              <a:rPr lang="en-US" sz="1050" b="1" kern="1200" dirty="0" smtClean="0">
                <a:solidFill>
                  <a:srgbClr val="FF0000"/>
                </a:solidFill>
                <a:effectLst/>
                <a:latin typeface="Arial" charset="0"/>
                <a:ea typeface="+mn-ea"/>
                <a:cs typeface="Arial" charset="0"/>
              </a:rPr>
              <a:t>to research for development.   </a:t>
            </a:r>
            <a:r>
              <a:rPr lang="en-US" sz="1050" b="1" i="0" kern="1200" dirty="0" smtClean="0">
                <a:solidFill>
                  <a:srgbClr val="FF0000"/>
                </a:solidFill>
                <a:effectLst/>
                <a:latin typeface="Arial" charset="0"/>
                <a:ea typeface="+mn-ea"/>
                <a:cs typeface="Arial" charset="0"/>
              </a:rPr>
              <a:t>CRP1.1 will not be involved in basic research</a:t>
            </a:r>
            <a:r>
              <a:rPr lang="en-US" sz="1050" b="1" i="0" kern="1200" baseline="0" dirty="0" smtClean="0">
                <a:solidFill>
                  <a:srgbClr val="FF0000"/>
                </a:solidFill>
                <a:effectLst/>
                <a:latin typeface="Arial" charset="0"/>
                <a:ea typeface="+mn-ea"/>
                <a:cs typeface="Arial" charset="0"/>
              </a:rPr>
              <a:t> on single components of crop improvement and genetics, and other fields, but will take an integrated systems approach</a:t>
            </a:r>
            <a:r>
              <a:rPr lang="en-US" sz="1050" b="1" i="0" kern="1200" dirty="0" smtClean="0">
                <a:solidFill>
                  <a:srgbClr val="FF0000"/>
                </a:solidFill>
                <a:effectLst/>
                <a:latin typeface="Arial" charset="0"/>
                <a:ea typeface="+mn-ea"/>
                <a:cs typeface="Arial" charset="0"/>
              </a:rPr>
              <a:t>.</a:t>
            </a:r>
          </a:p>
          <a:p>
            <a:pPr eaLnBrk="1" hangingPunct="1">
              <a:spcBef>
                <a:spcPts val="1200"/>
              </a:spcBef>
              <a:buClr>
                <a:srgbClr val="FFFF00"/>
              </a:buClr>
            </a:pPr>
            <a:endParaRPr lang="en-US" sz="1400" baseline="0" dirty="0" smtClean="0">
              <a:solidFill>
                <a:schemeClr val="bg1"/>
              </a:solidFill>
            </a:endParaRPr>
          </a:p>
          <a:p>
            <a:pPr eaLnBrk="1" hangingPunct="1">
              <a:spcBef>
                <a:spcPts val="1200"/>
              </a:spcBef>
              <a:buClr>
                <a:srgbClr val="FFFF00"/>
              </a:buClr>
            </a:pPr>
            <a:endParaRPr lang="en-US" sz="1400" dirty="0" smtClean="0">
              <a:solidFill>
                <a:schemeClr val="bg1"/>
              </a:solidFill>
            </a:endParaRPr>
          </a:p>
          <a:p>
            <a:pPr eaLnBrk="1" hangingPunct="1">
              <a:spcBef>
                <a:spcPts val="1200"/>
              </a:spcBef>
              <a:buClr>
                <a:srgbClr val="FFFF00"/>
              </a:buClr>
            </a:pPr>
            <a:endParaRPr lang="en-US" sz="1400" dirty="0" smtClean="0">
              <a:solidFill>
                <a:schemeClr val="bg1"/>
              </a:solidFill>
            </a:endParaRPr>
          </a:p>
          <a:p>
            <a:pPr eaLnBrk="1" hangingPunct="1">
              <a:spcBef>
                <a:spcPts val="1200"/>
              </a:spcBef>
              <a:buClr>
                <a:srgbClr val="FFFF00"/>
              </a:buClr>
            </a:pPr>
            <a:endParaRPr lang="en-US" sz="1400" dirty="0" smtClean="0">
              <a:solidFill>
                <a:schemeClr val="bg1"/>
              </a:solidFill>
            </a:endParaRPr>
          </a:p>
          <a:p>
            <a:endParaRPr lang="en-US" sz="1400" b="1" dirty="0">
              <a:solidFill>
                <a:schemeClr val="tx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7</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DF4D82-4D80-470F-B4CA-AA528D1A72E6}" type="slidenum">
              <a:rPr lang="en-US" smtClean="0">
                <a:solidFill>
                  <a:prstClr val="black"/>
                </a:solidFill>
              </a:rPr>
              <a:pPr/>
              <a:t>10</a:t>
            </a:fld>
            <a:endParaRPr lang="en-US" dirty="0">
              <a:solidFill>
                <a:prstClr val="black"/>
              </a:solidFill>
            </a:endParaRPr>
          </a:p>
        </p:txBody>
      </p:sp>
    </p:spTree>
    <p:extLst>
      <p:ext uri="{BB962C8B-B14F-4D97-AF65-F5344CB8AC3E}">
        <p14:creationId xmlns:p14="http://schemas.microsoft.com/office/powerpoint/2010/main" val="4027501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35</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41</a:t>
            </a:fld>
            <a:endParaRPr lang="en-US"/>
          </a:p>
        </p:txBody>
      </p:sp>
    </p:spTree>
    <p:extLst>
      <p:ext uri="{BB962C8B-B14F-4D97-AF65-F5344CB8AC3E}">
        <p14:creationId xmlns:p14="http://schemas.microsoft.com/office/powerpoint/2010/main" val="36779643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t>‹#›</a:t>
            </a:fld>
            <a:endParaRPr lang="en-US"/>
          </a:p>
        </p:txBody>
      </p:sp>
      <p:pic>
        <p:nvPicPr>
          <p:cNvPr id="4"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a:stretch/>
        </p:blipFill>
        <p:spPr bwMode="auto">
          <a:xfrm>
            <a:off x="1" y="6046076"/>
            <a:ext cx="9144000" cy="835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854352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9741063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278096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67365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4275946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98402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845060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742067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6278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521506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0A936F1-A911-49EE-9835-36A90E00AF4E}" type="datetimeFigureOut">
              <a:rPr lang="en-US" smtClean="0">
                <a:solidFill>
                  <a:prstClr val="black">
                    <a:tint val="75000"/>
                  </a:prstClr>
                </a:solidFill>
              </a:rPr>
              <a:pPr/>
              <a:t>9/21/2014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E084E5E-4B5E-421F-976F-3EBC681BB972}"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8976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t>‹#›</a:t>
            </a:fld>
            <a:endParaRPr lang="en-US"/>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5.png"/><Relationship Id="rId3" Type="http://schemas.openxmlformats.org/officeDocument/2006/relationships/image" Target="../media/image7.jpg"/><Relationship Id="rId7" Type="http://schemas.openxmlformats.org/officeDocument/2006/relationships/image" Target="../media/image11.jpg"/><Relationship Id="rId12" Type="http://schemas.microsoft.com/office/2007/relationships/hdphoto" Target="../media/hdphoto2.wdp"/><Relationship Id="rId2" Type="http://schemas.openxmlformats.org/officeDocument/2006/relationships/notesSlide" Target="../notesSlides/notesSlide6.xml"/><Relationship Id="rId16" Type="http://schemas.microsoft.com/office/2007/relationships/hdphoto" Target="../media/hdphoto3.wdp"/><Relationship Id="rId1" Type="http://schemas.openxmlformats.org/officeDocument/2006/relationships/slideLayout" Target="../slideLayouts/slideLayout12.xml"/><Relationship Id="rId6" Type="http://schemas.openxmlformats.org/officeDocument/2006/relationships/image" Target="../media/image10.jpg"/><Relationship Id="rId11" Type="http://schemas.openxmlformats.org/officeDocument/2006/relationships/image" Target="../media/image14.png"/><Relationship Id="rId5" Type="http://schemas.openxmlformats.org/officeDocument/2006/relationships/image" Target="../media/image9.jpg"/><Relationship Id="rId15" Type="http://schemas.openxmlformats.org/officeDocument/2006/relationships/image" Target="../media/image17.png"/><Relationship Id="rId10" Type="http://schemas.microsoft.com/office/2007/relationships/hdphoto" Target="../media/hdphoto1.wdp"/><Relationship Id="rId4" Type="http://schemas.openxmlformats.org/officeDocument/2006/relationships/image" Target="../media/image8.jpg"/><Relationship Id="rId9" Type="http://schemas.openxmlformats.org/officeDocument/2006/relationships/image" Target="../media/image13.png"/><Relationship Id="rId1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drylandsystems.cgiar.org/sites/default/files/DS_CRP_science_and_implementation_meeting.pdf"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066800"/>
            <a:ext cx="7772400" cy="3581400"/>
          </a:xfrm>
        </p:spPr>
        <p:txBody>
          <a:bodyPr/>
          <a:lstStyle/>
          <a:p>
            <a:r>
              <a:rPr lang="en-US" b="1" dirty="0" smtClean="0">
                <a:solidFill>
                  <a:srgbClr val="CC9900"/>
                </a:solidFill>
              </a:rPr>
              <a:t>CRP </a:t>
            </a:r>
            <a:r>
              <a:rPr lang="en-US" b="1" dirty="0" err="1" smtClean="0">
                <a:solidFill>
                  <a:srgbClr val="CC9900"/>
                </a:solidFill>
              </a:rPr>
              <a:t>Dryland</a:t>
            </a:r>
            <a:r>
              <a:rPr lang="en-US" b="1" dirty="0" smtClean="0">
                <a:solidFill>
                  <a:srgbClr val="CC9900"/>
                </a:solidFill>
              </a:rPr>
              <a:t> Systems</a:t>
            </a:r>
            <a:br>
              <a:rPr lang="en-US" b="1" dirty="0" smtClean="0">
                <a:solidFill>
                  <a:srgbClr val="CC9900"/>
                </a:solidFill>
              </a:rPr>
            </a:br>
            <a:r>
              <a:rPr lang="en-US" sz="3000" b="1" dirty="0" smtClean="0">
                <a:solidFill>
                  <a:srgbClr val="CC9900"/>
                </a:solidFill>
              </a:rPr>
              <a:t/>
            </a:r>
            <a:br>
              <a:rPr lang="en-US" sz="3000" b="1" dirty="0" smtClean="0">
                <a:solidFill>
                  <a:srgbClr val="CC9900"/>
                </a:solidFill>
              </a:rPr>
            </a:br>
            <a:r>
              <a:rPr lang="en-US" sz="3000" b="1" dirty="0" smtClean="0">
                <a:solidFill>
                  <a:srgbClr val="CC9900"/>
                </a:solidFill>
              </a:rPr>
              <a:t>Updating notes &amp; Action points</a:t>
            </a:r>
            <a:r>
              <a:rPr lang="en-US" sz="3000" u="sng" dirty="0" smtClean="0">
                <a:solidFill>
                  <a:srgbClr val="CC9900"/>
                </a:solidFill>
              </a:rPr>
              <a:t/>
            </a:r>
            <a:br>
              <a:rPr lang="en-US" sz="3000" u="sng" dirty="0" smtClean="0">
                <a:solidFill>
                  <a:srgbClr val="CC9900"/>
                </a:solidFill>
              </a:rPr>
            </a:br>
            <a:r>
              <a:rPr lang="en-US" sz="3000" b="1" dirty="0" smtClean="0">
                <a:solidFill>
                  <a:srgbClr val="CC9900"/>
                </a:solidFill>
              </a:rPr>
              <a:t/>
            </a:r>
            <a:br>
              <a:rPr lang="en-US" sz="3000" b="1" dirty="0" smtClean="0">
                <a:solidFill>
                  <a:srgbClr val="CC9900"/>
                </a:solidFill>
              </a:rPr>
            </a:br>
            <a:r>
              <a:rPr lang="en-US" sz="2000" dirty="0">
                <a:solidFill>
                  <a:srgbClr val="CC9900"/>
                </a:solidFill>
              </a:rPr>
              <a:t>Hichem Ben Salem</a:t>
            </a:r>
            <a:r>
              <a:rPr lang="en-US" sz="2000" dirty="0" smtClean="0">
                <a:solidFill>
                  <a:srgbClr val="CC9900"/>
                </a:solidFill>
              </a:rPr>
              <a:t/>
            </a:r>
            <a:br>
              <a:rPr lang="en-US" sz="2000" dirty="0" smtClean="0">
                <a:solidFill>
                  <a:srgbClr val="CC9900"/>
                </a:solidFill>
              </a:rPr>
            </a:br>
            <a:r>
              <a:rPr lang="en-US" sz="2000" dirty="0" smtClean="0">
                <a:solidFill>
                  <a:srgbClr val="CC9900"/>
                </a:solidFill>
              </a:rPr>
              <a:t>ICARDA’s Focal Point - CRP-DS </a:t>
            </a:r>
            <a:endParaRPr lang="en-US" sz="2000" dirty="0">
              <a:solidFill>
                <a:srgbClr val="CC9900"/>
              </a:solidFill>
            </a:endParaRPr>
          </a:p>
        </p:txBody>
      </p:sp>
      <p:sp>
        <p:nvSpPr>
          <p:cNvPr id="3" name="Subtitle 2"/>
          <p:cNvSpPr>
            <a:spLocks noGrp="1"/>
          </p:cNvSpPr>
          <p:nvPr>
            <p:ph type="subTitle" idx="1"/>
          </p:nvPr>
        </p:nvSpPr>
        <p:spPr>
          <a:xfrm>
            <a:off x="1371600" y="4724400"/>
            <a:ext cx="6400800" cy="1219200"/>
          </a:xfrm>
        </p:spPr>
        <p:txBody>
          <a:bodyPr>
            <a:normAutofit fontScale="62500" lnSpcReduction="20000"/>
          </a:bodyPr>
          <a:lstStyle/>
          <a:p>
            <a:r>
              <a:rPr lang="en-US" sz="2500" b="1" dirty="0" smtClean="0">
                <a:solidFill>
                  <a:schemeClr val="tx1"/>
                </a:solidFill>
              </a:rPr>
              <a:t>ICARDA </a:t>
            </a:r>
            <a:r>
              <a:rPr lang="en-US" sz="2500" b="1" dirty="0">
                <a:solidFill>
                  <a:schemeClr val="tx1"/>
                </a:solidFill>
              </a:rPr>
              <a:t>– NCARE Technical Meeting for </a:t>
            </a:r>
            <a:r>
              <a:rPr lang="en-US" sz="2500" b="1" dirty="0" err="1">
                <a:solidFill>
                  <a:schemeClr val="tx1"/>
                </a:solidFill>
              </a:rPr>
              <a:t>Tafilah-Salamieh</a:t>
            </a:r>
            <a:r>
              <a:rPr lang="en-US" sz="2500" b="1" dirty="0">
                <a:solidFill>
                  <a:schemeClr val="tx1"/>
                </a:solidFill>
              </a:rPr>
              <a:t> Action </a:t>
            </a:r>
            <a:r>
              <a:rPr lang="en-US" sz="2500" b="1" dirty="0" smtClean="0">
                <a:solidFill>
                  <a:schemeClr val="tx1"/>
                </a:solidFill>
              </a:rPr>
              <a:t>Site</a:t>
            </a:r>
          </a:p>
          <a:p>
            <a:r>
              <a:rPr lang="en-US" sz="2500" b="1" dirty="0" smtClean="0">
                <a:solidFill>
                  <a:schemeClr val="tx1"/>
                </a:solidFill>
              </a:rPr>
              <a:t> </a:t>
            </a:r>
            <a:r>
              <a:rPr lang="en-US" sz="2500" b="1" dirty="0">
                <a:solidFill>
                  <a:schemeClr val="tx1"/>
                </a:solidFill>
              </a:rPr>
              <a:t>(Jordan sites) </a:t>
            </a:r>
            <a:endParaRPr lang="en-US" sz="2500" b="1" dirty="0" smtClean="0">
              <a:solidFill>
                <a:schemeClr val="tx1"/>
              </a:solidFill>
            </a:endParaRPr>
          </a:p>
          <a:p>
            <a:endParaRPr lang="en-US" sz="2500" b="1" dirty="0">
              <a:solidFill>
                <a:schemeClr val="tx1"/>
              </a:solidFill>
            </a:endParaRPr>
          </a:p>
          <a:p>
            <a:r>
              <a:rPr lang="en-US" sz="2400" b="1" dirty="0" smtClean="0"/>
              <a:t>21 - </a:t>
            </a:r>
            <a:r>
              <a:rPr lang="en-US" sz="2400" b="1" dirty="0"/>
              <a:t>22 </a:t>
            </a:r>
            <a:r>
              <a:rPr lang="en-US" sz="2400" b="1" dirty="0" smtClean="0"/>
              <a:t>September, 2014</a:t>
            </a:r>
          </a:p>
          <a:p>
            <a:r>
              <a:rPr lang="en-US" sz="1900" dirty="0" smtClean="0"/>
              <a:t>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t>1</a:t>
            </a:fld>
            <a:endParaRPr lang="en-US"/>
          </a:p>
        </p:txBody>
      </p:sp>
    </p:spTree>
    <p:extLst>
      <p:ext uri="{BB962C8B-B14F-4D97-AF65-F5344CB8AC3E}">
        <p14:creationId xmlns:p14="http://schemas.microsoft.com/office/powerpoint/2010/main" val="2035596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609600" y="152400"/>
            <a:ext cx="7772400" cy="685800"/>
          </a:xfrm>
          <a:prstGeom prst="rect">
            <a:avLst/>
          </a:prstGeom>
          <a:noFill/>
          <a:ln w="9525">
            <a:noFill/>
            <a:miter lim="800000"/>
            <a:headEnd/>
            <a:tailEnd/>
          </a:ln>
        </p:spPr>
        <p:txBody>
          <a:bodyPr wrap="none" lIns="0" tIns="0" rIns="0" bIns="0" anchor="ctr"/>
          <a:lstStyle/>
          <a:p>
            <a:pPr algn="ctr" defTabSz="914400"/>
            <a:r>
              <a:rPr lang="it-IT" sz="3600" dirty="0" smtClean="0">
                <a:solidFill>
                  <a:prstClr val="white"/>
                </a:solidFill>
              </a:rPr>
              <a:t>Outline</a:t>
            </a:r>
            <a:endParaRPr lang="it-IT" sz="36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2</a:t>
            </a:fld>
            <a:endParaRPr lang="en-US">
              <a:solidFill>
                <a:prstClr val="black">
                  <a:tint val="75000"/>
                </a:prstClr>
              </a:solidFill>
            </a:endParaRPr>
          </a:p>
        </p:txBody>
      </p:sp>
      <p:sp>
        <p:nvSpPr>
          <p:cNvPr id="10" name="TextBox 9"/>
          <p:cNvSpPr txBox="1"/>
          <p:nvPr/>
        </p:nvSpPr>
        <p:spPr>
          <a:xfrm>
            <a:off x="1219200" y="1929348"/>
            <a:ext cx="7007696" cy="3785652"/>
          </a:xfrm>
          <a:prstGeom prst="rect">
            <a:avLst/>
          </a:prstGeom>
          <a:ln w="57150">
            <a:solidFill>
              <a:schemeClr val="bg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marL="457200" indent="-457200">
              <a:buFont typeface="+mj-lt"/>
              <a:buAutoNum type="arabicPeriod"/>
            </a:pPr>
            <a:r>
              <a:rPr lang="en-IN" sz="2400" dirty="0" smtClean="0"/>
              <a:t>Dynamic building of CRP DS</a:t>
            </a:r>
          </a:p>
          <a:p>
            <a:pPr marL="457200" indent="-457200">
              <a:buFont typeface="+mj-lt"/>
              <a:buAutoNum type="arabicPeriod"/>
            </a:pPr>
            <a:endParaRPr lang="en-IN" sz="2400" dirty="0" smtClean="0"/>
          </a:p>
          <a:p>
            <a:pPr marL="457200" indent="-457200">
              <a:buFont typeface="+mj-lt"/>
              <a:buAutoNum type="arabicPeriod"/>
            </a:pPr>
            <a:r>
              <a:rPr lang="en-IN" sz="2400" dirty="0" smtClean="0"/>
              <a:t>Performance evaluation .. us and them</a:t>
            </a:r>
            <a:endParaRPr lang="en-IN" sz="2400" dirty="0"/>
          </a:p>
          <a:p>
            <a:pPr marL="457200" indent="-457200">
              <a:buFont typeface="+mj-lt"/>
              <a:buAutoNum type="arabicPeriod"/>
            </a:pPr>
            <a:endParaRPr lang="en-IN" sz="2400" dirty="0"/>
          </a:p>
          <a:p>
            <a:pPr marL="457200" indent="-457200">
              <a:buFont typeface="+mj-lt"/>
              <a:buAutoNum type="arabicPeriod"/>
            </a:pPr>
            <a:r>
              <a:rPr lang="en-IN" sz="2400" dirty="0" smtClean="0"/>
              <a:t>Requested changes</a:t>
            </a:r>
            <a:endParaRPr lang="en-IN" sz="2400" dirty="0"/>
          </a:p>
          <a:p>
            <a:pPr marL="457200" indent="-457200">
              <a:buFont typeface="+mj-lt"/>
              <a:buAutoNum type="arabicPeriod"/>
            </a:pPr>
            <a:endParaRPr lang="en-IN" sz="2400" dirty="0"/>
          </a:p>
          <a:p>
            <a:pPr marL="457200" indent="-457200">
              <a:buFont typeface="+mj-lt"/>
              <a:buAutoNum type="arabicPeriod"/>
            </a:pPr>
            <a:r>
              <a:rPr lang="en-IN" sz="2400" dirty="0" smtClean="0"/>
              <a:t>Activities clustering</a:t>
            </a:r>
            <a:endParaRPr lang="en-IN" sz="2400" dirty="0"/>
          </a:p>
          <a:p>
            <a:pPr marL="457200" indent="-457200">
              <a:buFont typeface="+mj-lt"/>
              <a:buAutoNum type="arabicPeriod"/>
            </a:pPr>
            <a:endParaRPr lang="en-IN" sz="2400" dirty="0"/>
          </a:p>
          <a:p>
            <a:pPr marL="457200" indent="-457200">
              <a:buFont typeface="+mj-lt"/>
              <a:buAutoNum type="arabicPeriod"/>
            </a:pPr>
            <a:r>
              <a:rPr lang="en-IN" sz="2400" dirty="0" smtClean="0"/>
              <a:t>Concluding remarks</a:t>
            </a:r>
            <a:endParaRPr lang="en-IN" sz="2400" dirty="0"/>
          </a:p>
          <a:p>
            <a:pPr marL="457200" indent="-457200">
              <a:buFont typeface="+mj-lt"/>
              <a:buAutoNum type="arabicPeriod"/>
            </a:pPr>
            <a:endParaRPr lang="en-IN" sz="2400" b="1" dirty="0">
              <a:solidFill>
                <a:srgbClr val="00B050"/>
              </a:solidFill>
            </a:endParaRPr>
          </a:p>
        </p:txBody>
      </p:sp>
    </p:spTree>
    <p:extLst>
      <p:ext uri="{BB962C8B-B14F-4D97-AF65-F5344CB8AC3E}">
        <p14:creationId xmlns:p14="http://schemas.microsoft.com/office/powerpoint/2010/main" val="2587893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609600" y="152400"/>
            <a:ext cx="7772400" cy="685800"/>
          </a:xfrm>
          <a:prstGeom prst="rect">
            <a:avLst/>
          </a:prstGeom>
          <a:noFill/>
          <a:ln w="9525">
            <a:noFill/>
            <a:miter lim="800000"/>
            <a:headEnd/>
            <a:tailEnd/>
          </a:ln>
        </p:spPr>
        <p:txBody>
          <a:bodyPr wrap="none" lIns="0" tIns="0" rIns="0" bIns="0" anchor="ctr"/>
          <a:lstStyle/>
          <a:p>
            <a:pPr algn="ctr" defTabSz="914400"/>
            <a:r>
              <a:rPr lang="it-IT" sz="3600" dirty="0" smtClean="0">
                <a:solidFill>
                  <a:prstClr val="white"/>
                </a:solidFill>
              </a:rPr>
              <a:t>Strategic and Results Framework (SRF)</a:t>
            </a:r>
            <a:endParaRPr lang="it-IT" sz="36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3</a:t>
            </a:fld>
            <a:endParaRPr lang="en-US">
              <a:solidFill>
                <a:prstClr val="black">
                  <a:tint val="75000"/>
                </a:prstClr>
              </a:solidFill>
            </a:endParaRPr>
          </a:p>
        </p:txBody>
      </p:sp>
      <p:pic>
        <p:nvPicPr>
          <p:cNvPr id="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63368" y="1350643"/>
            <a:ext cx="3467272" cy="4543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198120" y="1431447"/>
            <a:ext cx="4678680" cy="4462760"/>
          </a:xfrm>
          <a:prstGeom prst="rect">
            <a:avLst/>
          </a:prstGeom>
        </p:spPr>
        <p:txBody>
          <a:bodyPr wrap="square">
            <a:spAutoFit/>
          </a:bodyPr>
          <a:lstStyle/>
          <a:p>
            <a:pPr marL="517525" indent="-349250">
              <a:buClr>
                <a:schemeClr val="tx1"/>
              </a:buClr>
              <a:buFont typeface="+mj-lt"/>
              <a:buAutoNum type="arabicPeriod"/>
            </a:pPr>
            <a:r>
              <a:rPr lang="en-US" sz="2000" dirty="0" smtClean="0">
                <a:solidFill>
                  <a:prstClr val="black"/>
                </a:solidFill>
              </a:rPr>
              <a:t>The </a:t>
            </a:r>
            <a:r>
              <a:rPr lang="en-US" sz="2000" dirty="0">
                <a:solidFill>
                  <a:prstClr val="black"/>
                </a:solidFill>
              </a:rPr>
              <a:t>SRF </a:t>
            </a:r>
            <a:r>
              <a:rPr lang="en-US" sz="2000" dirty="0" smtClean="0">
                <a:solidFill>
                  <a:prstClr val="black"/>
                </a:solidFill>
              </a:rPr>
              <a:t>(CGIAR 2011) advocates </a:t>
            </a:r>
            <a:r>
              <a:rPr lang="en-US" sz="2000" dirty="0">
                <a:solidFill>
                  <a:srgbClr val="339933"/>
                </a:solidFill>
              </a:rPr>
              <a:t>new areas of core competency </a:t>
            </a:r>
            <a:r>
              <a:rPr lang="en-US" sz="2000" dirty="0" smtClean="0">
                <a:solidFill>
                  <a:prstClr val="black"/>
                </a:solidFill>
              </a:rPr>
              <a:t>to achieve impact in four SLOs</a:t>
            </a:r>
          </a:p>
          <a:p>
            <a:pPr marL="517525" indent="-349250">
              <a:buClr>
                <a:schemeClr val="tx1"/>
              </a:buClr>
              <a:buFont typeface="+mj-lt"/>
              <a:buAutoNum type="arabicPeriod"/>
            </a:pPr>
            <a:r>
              <a:rPr lang="en-US" sz="2000" dirty="0" smtClean="0">
                <a:solidFill>
                  <a:prstClr val="black"/>
                </a:solidFill>
              </a:rPr>
              <a:t>One is development </a:t>
            </a:r>
            <a:r>
              <a:rPr lang="en-US" sz="2000" dirty="0">
                <a:solidFill>
                  <a:prstClr val="black"/>
                </a:solidFill>
              </a:rPr>
              <a:t>of core competency in the area of </a:t>
            </a:r>
            <a:r>
              <a:rPr lang="en-US" sz="2000" dirty="0" smtClean="0">
                <a:solidFill>
                  <a:prstClr val="black"/>
                </a:solidFill>
              </a:rPr>
              <a:t>“</a:t>
            </a:r>
            <a:r>
              <a:rPr lang="en-US" sz="2000" dirty="0" smtClean="0">
                <a:solidFill>
                  <a:srgbClr val="339933"/>
                </a:solidFill>
              </a:rPr>
              <a:t>production systems” </a:t>
            </a:r>
          </a:p>
          <a:p>
            <a:pPr marL="517525" indent="-349250">
              <a:buClr>
                <a:schemeClr val="tx1"/>
              </a:buClr>
              <a:buFont typeface="+mj-lt"/>
              <a:buAutoNum type="arabicPeriod"/>
            </a:pPr>
            <a:r>
              <a:rPr lang="en-US" sz="2000" dirty="0" smtClean="0">
                <a:solidFill>
                  <a:prstClr val="black"/>
                </a:solidFill>
              </a:rPr>
              <a:t>This will </a:t>
            </a:r>
            <a:r>
              <a:rPr lang="en-US" sz="2000" dirty="0">
                <a:solidFill>
                  <a:srgbClr val="339933"/>
                </a:solidFill>
              </a:rPr>
              <a:t>test the ability of the system to undertake inter-center </a:t>
            </a:r>
            <a:r>
              <a:rPr lang="en-US" sz="2000" dirty="0" smtClean="0">
                <a:solidFill>
                  <a:srgbClr val="339933"/>
                </a:solidFill>
              </a:rPr>
              <a:t>research</a:t>
            </a:r>
          </a:p>
          <a:p>
            <a:pPr marL="517525" indent="-349250">
              <a:spcBef>
                <a:spcPct val="20000"/>
              </a:spcBef>
              <a:buClr>
                <a:schemeClr val="tx1"/>
              </a:buClr>
              <a:buFont typeface="+mj-lt"/>
              <a:buAutoNum type="arabicPeriod"/>
            </a:pPr>
            <a:r>
              <a:rPr lang="en-US" sz="2000" dirty="0" smtClean="0">
                <a:solidFill>
                  <a:prstClr val="black"/>
                </a:solidFill>
              </a:rPr>
              <a:t>Systems research will </a:t>
            </a:r>
            <a:r>
              <a:rPr lang="en-US" sz="2000" dirty="0" smtClean="0">
                <a:solidFill>
                  <a:srgbClr val="339933"/>
                </a:solidFill>
              </a:rPr>
              <a:t>integrate </a:t>
            </a:r>
            <a:r>
              <a:rPr lang="en-US" sz="2000" dirty="0">
                <a:solidFill>
                  <a:srgbClr val="339933"/>
                </a:solidFill>
              </a:rPr>
              <a:t>commodity, natural resource management and policy research </a:t>
            </a:r>
            <a:r>
              <a:rPr lang="en-US" sz="2000" dirty="0">
                <a:solidFill>
                  <a:prstClr val="black"/>
                </a:solidFill>
              </a:rPr>
              <a:t>to improve productivity </a:t>
            </a:r>
            <a:r>
              <a:rPr lang="en-US" sz="2000" dirty="0" smtClean="0">
                <a:solidFill>
                  <a:prstClr val="black"/>
                </a:solidFill>
              </a:rPr>
              <a:t>and livelihoods </a:t>
            </a:r>
            <a:r>
              <a:rPr lang="en-US" sz="2000" dirty="0">
                <a:solidFill>
                  <a:prstClr val="black"/>
                </a:solidFill>
              </a:rPr>
              <a:t>in a sustainable manner at the national and regional </a:t>
            </a:r>
            <a:r>
              <a:rPr lang="en-US" sz="2000" dirty="0" smtClean="0">
                <a:solidFill>
                  <a:prstClr val="black"/>
                </a:solidFill>
              </a:rPr>
              <a:t>level</a:t>
            </a:r>
          </a:p>
        </p:txBody>
      </p:sp>
    </p:spTree>
    <p:extLst>
      <p:ext uri="{BB962C8B-B14F-4D97-AF65-F5344CB8AC3E}">
        <p14:creationId xmlns:p14="http://schemas.microsoft.com/office/powerpoint/2010/main" val="42201728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928662" y="1571612"/>
            <a:ext cx="785818" cy="785818"/>
          </a:xfrm>
          <a:prstGeom prst="rect">
            <a:avLst/>
          </a:prstGeom>
          <a:solidFill>
            <a:schemeClr val="bg1"/>
          </a:solidFill>
        </p:spPr>
        <p:txBody>
          <a:bodyPr wrap="square" rtlCol="0">
            <a:noAutofit/>
          </a:bodyPr>
          <a:lstStyle/>
          <a:p>
            <a:endParaRPr lang="en-US" dirty="0"/>
          </a:p>
        </p:txBody>
      </p:sp>
      <p:sp>
        <p:nvSpPr>
          <p:cNvPr id="12" name="TextBox 11"/>
          <p:cNvSpPr txBox="1"/>
          <p:nvPr/>
        </p:nvSpPr>
        <p:spPr>
          <a:xfrm>
            <a:off x="214282" y="1500174"/>
            <a:ext cx="4000528" cy="4367226"/>
          </a:xfrm>
          <a:prstGeom prst="rect">
            <a:avLst/>
          </a:prstGeom>
          <a:noFill/>
        </p:spPr>
        <p:txBody>
          <a:bodyPr wrap="square" lIns="180000" tIns="90000" rIns="180000" bIns="90000" rtlCol="0">
            <a:noAutofit/>
          </a:bodyPr>
          <a:lstStyle/>
          <a:p>
            <a:pPr lvl="0" algn="just"/>
            <a:r>
              <a:rPr lang="en-US" sz="2000" b="1" dirty="0" smtClean="0">
                <a:latin typeface="+mj-lt"/>
                <a:ea typeface="Calibri" pitchFamily="34" charset="0"/>
                <a:cs typeface="Times New Roman" pitchFamily="18" charset="0"/>
              </a:rPr>
              <a:t>Learning, growing, spiral impact pathway</a:t>
            </a:r>
          </a:p>
          <a:p>
            <a:pPr lvl="0" algn="just"/>
            <a:endParaRPr lang="en-US" sz="1200" dirty="0" smtClean="0">
              <a:latin typeface="+mj-lt"/>
              <a:cs typeface="Arial" pitchFamily="34" charset="0"/>
            </a:endParaRPr>
          </a:p>
          <a:p>
            <a:pPr marL="342900" lvl="0" indent="-342900" eaLnBrk="0" hangingPunct="0">
              <a:buFont typeface="+mj-lt"/>
              <a:buAutoNum type="arabicPeriod"/>
            </a:pPr>
            <a:r>
              <a:rPr lang="en-US" b="1" dirty="0" smtClean="0">
                <a:solidFill>
                  <a:srgbClr val="003CB4"/>
                </a:solidFill>
                <a:latin typeface="+mj-lt"/>
                <a:cs typeface="Arial" pitchFamily="34" charset="0"/>
              </a:rPr>
              <a:t>Traditional research-for-development impact pathway includes four steps: research, outputs, outcomes and impact. </a:t>
            </a:r>
          </a:p>
          <a:p>
            <a:pPr marL="342900" lvl="0" indent="-342900" eaLnBrk="0" hangingPunct="0">
              <a:buFont typeface="+mj-lt"/>
              <a:buAutoNum type="arabicPeriod"/>
            </a:pPr>
            <a:endParaRPr lang="en-US" b="1" dirty="0" smtClean="0">
              <a:solidFill>
                <a:srgbClr val="003CB4"/>
              </a:solidFill>
              <a:latin typeface="+mj-lt"/>
              <a:cs typeface="Arial" pitchFamily="34" charset="0"/>
            </a:endParaRPr>
          </a:p>
          <a:p>
            <a:pPr marL="342900" lvl="0" indent="-342900" eaLnBrk="0" hangingPunct="0">
              <a:buFont typeface="+mj-lt"/>
              <a:buAutoNum type="arabicPeriod"/>
            </a:pPr>
            <a:r>
              <a:rPr lang="en-US" b="1" dirty="0" smtClean="0">
                <a:solidFill>
                  <a:srgbClr val="003CB4"/>
                </a:solidFill>
                <a:latin typeface="+mj-lt"/>
                <a:cs typeface="Arial" pitchFamily="34" charset="0"/>
              </a:rPr>
              <a:t>CRP1.1 views these steps not as a linear sequence, but as an upward spiral of learning and growing.</a:t>
            </a:r>
          </a:p>
          <a:p>
            <a:pPr marL="342900" lvl="0" indent="-342900" eaLnBrk="0" hangingPunct="0">
              <a:buFont typeface="+mj-lt"/>
              <a:buAutoNum type="arabicPeriod"/>
            </a:pPr>
            <a:endParaRPr lang="en-US" b="1" dirty="0" smtClean="0">
              <a:solidFill>
                <a:srgbClr val="003CB4"/>
              </a:solidFill>
              <a:latin typeface="+mj-lt"/>
              <a:cs typeface="Arial" pitchFamily="34" charset="0"/>
            </a:endParaRPr>
          </a:p>
          <a:p>
            <a:pPr marL="342900" lvl="0" indent="-342900" eaLnBrk="0" hangingPunct="0">
              <a:buFont typeface="+mj-lt"/>
              <a:buAutoNum type="arabicPeriod"/>
            </a:pPr>
            <a:r>
              <a:rPr lang="en-US" b="1" dirty="0" smtClean="0">
                <a:solidFill>
                  <a:srgbClr val="003CB4"/>
                </a:solidFill>
                <a:latin typeface="+mj-lt"/>
                <a:cs typeface="Arial" pitchFamily="34" charset="0"/>
              </a:rPr>
              <a:t>This results in an </a:t>
            </a:r>
            <a:r>
              <a:rPr lang="en-US" b="1" dirty="0" smtClean="0">
                <a:solidFill>
                  <a:srgbClr val="FF0000"/>
                </a:solidFill>
                <a:latin typeface="+mj-lt"/>
                <a:cs typeface="Arial" pitchFamily="34" charset="0"/>
              </a:rPr>
              <a:t>iterative research cycle, with continuous improvement in technologies. </a:t>
            </a:r>
          </a:p>
          <a:p>
            <a:endParaRPr lang="en-GB" sz="1400" b="1" dirty="0" smtClean="0">
              <a:solidFill>
                <a:srgbClr val="003CB4"/>
              </a:solidFill>
              <a:latin typeface="+mj-lt"/>
              <a:cs typeface="Arial" pitchFamily="34" charset="0"/>
            </a:endParaRPr>
          </a:p>
          <a:p>
            <a:endParaRPr lang="en-US" sz="1400" b="1" dirty="0" smtClean="0">
              <a:solidFill>
                <a:srgbClr val="003CB4"/>
              </a:solidFill>
              <a:latin typeface="+mj-lt"/>
              <a:cs typeface="Arial" pitchFamily="34" charset="0"/>
            </a:endParaRPr>
          </a:p>
          <a:p>
            <a:endParaRPr lang="en-GB" sz="1400" b="1" dirty="0" smtClean="0">
              <a:solidFill>
                <a:srgbClr val="003CB4"/>
              </a:solidFill>
              <a:latin typeface="+mj-lt"/>
              <a:cs typeface="Arial" pitchFamily="34" charset="0"/>
            </a:endParaRPr>
          </a:p>
          <a:p>
            <a:endParaRPr lang="en-US" sz="1400" b="1" dirty="0" smtClean="0">
              <a:solidFill>
                <a:srgbClr val="003CB4"/>
              </a:solidFill>
              <a:latin typeface="+mj-lt"/>
              <a:cs typeface="Arial" pitchFamily="34" charset="0"/>
            </a:endParaRPr>
          </a:p>
          <a:p>
            <a:endParaRPr lang="en-US" sz="1400" b="1" dirty="0" smtClean="0">
              <a:solidFill>
                <a:srgbClr val="006600"/>
              </a:solidFill>
              <a:latin typeface="+mj-lt"/>
              <a:cs typeface="Arial" pitchFamily="34" charset="0"/>
            </a:endParaRPr>
          </a:p>
          <a:p>
            <a:endParaRPr lang="en-US" sz="1400" b="1" dirty="0">
              <a:solidFill>
                <a:srgbClr val="006600"/>
              </a:solidFill>
              <a:latin typeface="+mj-lt"/>
              <a:cs typeface="Arial" pitchFamily="34" charset="0"/>
            </a:endParaRPr>
          </a:p>
        </p:txBody>
      </p:sp>
      <p:pic>
        <p:nvPicPr>
          <p:cNvPr id="13" name="Picture 12" descr="helix paticip 334 A4.jpg"/>
          <p:cNvPicPr/>
          <p:nvPr/>
        </p:nvPicPr>
        <p:blipFill>
          <a:blip r:embed="rId3" cstate="print"/>
          <a:srcRect/>
          <a:stretch>
            <a:fillRect/>
          </a:stretch>
        </p:blipFill>
        <p:spPr bwMode="auto">
          <a:xfrm>
            <a:off x="5344494" y="1222310"/>
            <a:ext cx="3037506" cy="4591625"/>
          </a:xfrm>
          <a:prstGeom prst="rect">
            <a:avLst/>
          </a:prstGeom>
          <a:noFill/>
        </p:spPr>
      </p:pic>
    </p:spTree>
    <p:extLst>
      <p:ext uri="{BB962C8B-B14F-4D97-AF65-F5344CB8AC3E}">
        <p14:creationId xmlns:p14="http://schemas.microsoft.com/office/powerpoint/2010/main" val="14110145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2000" y="1000780"/>
            <a:ext cx="7715272" cy="523220"/>
          </a:xfrm>
          <a:prstGeom prst="rect">
            <a:avLst/>
          </a:prstGeom>
        </p:spPr>
        <p:txBody>
          <a:bodyPr wrap="square">
            <a:spAutoFit/>
          </a:bodyPr>
          <a:lstStyle/>
          <a:p>
            <a:pPr algn="ctr"/>
            <a:r>
              <a:rPr lang="en-US" sz="2800" b="1" dirty="0" smtClean="0">
                <a:solidFill>
                  <a:srgbClr val="00B050"/>
                </a:solidFill>
                <a:latin typeface="Arial Narrow" pitchFamily="34" charset="0"/>
              </a:rPr>
              <a:t>Strategic Research Themes and their outputs</a:t>
            </a:r>
            <a:endParaRPr lang="en-GB" sz="2800" b="1" dirty="0" smtClean="0">
              <a:solidFill>
                <a:srgbClr val="00B050"/>
              </a:solidFill>
              <a:latin typeface="Arial Narrow" pitchFamily="34" charset="0"/>
            </a:endParaRPr>
          </a:p>
        </p:txBody>
      </p:sp>
      <p:sp>
        <p:nvSpPr>
          <p:cNvPr id="12" name="TextBox 11"/>
          <p:cNvSpPr txBox="1"/>
          <p:nvPr/>
        </p:nvSpPr>
        <p:spPr>
          <a:xfrm>
            <a:off x="571504" y="6215082"/>
            <a:ext cx="8215338" cy="571504"/>
          </a:xfrm>
          <a:prstGeom prst="rect">
            <a:avLst/>
          </a:prstGeom>
          <a:noFill/>
        </p:spPr>
        <p:txBody>
          <a:bodyPr wrap="square" lIns="180000" tIns="90000" rIns="180000" bIns="90000" rtlCol="0">
            <a:noAutofit/>
          </a:bodyPr>
          <a:lstStyle/>
          <a:p>
            <a:endParaRPr lang="en-US" sz="1400" b="1" dirty="0">
              <a:solidFill>
                <a:srgbClr val="006600"/>
              </a:solidFill>
              <a:latin typeface="Arial" pitchFamily="34" charset="0"/>
              <a:cs typeface="Arial" pitchFamily="34" charset="0"/>
            </a:endParaRPr>
          </a:p>
        </p:txBody>
      </p:sp>
      <p:sp>
        <p:nvSpPr>
          <p:cNvPr id="1361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8" name="Imagen 3"/>
          <p:cNvPicPr/>
          <p:nvPr/>
        </p:nvPicPr>
        <p:blipFill>
          <a:blip r:embed="rId3" cstate="print"/>
          <a:srcRect/>
          <a:stretch>
            <a:fillRect/>
          </a:stretch>
        </p:blipFill>
        <p:spPr bwMode="auto">
          <a:xfrm>
            <a:off x="3919518" y="1676400"/>
            <a:ext cx="5072082" cy="4286268"/>
          </a:xfrm>
          <a:prstGeom prst="rect">
            <a:avLst/>
          </a:prstGeom>
          <a:noFill/>
          <a:ln w="9525">
            <a:noFill/>
            <a:miter lim="800000"/>
            <a:headEnd/>
            <a:tailEnd/>
          </a:ln>
        </p:spPr>
      </p:pic>
      <p:sp>
        <p:nvSpPr>
          <p:cNvPr id="137219" name="Rectangle 3"/>
          <p:cNvSpPr>
            <a:spLocks noChangeArrowheads="1"/>
          </p:cNvSpPr>
          <p:nvPr/>
        </p:nvSpPr>
        <p:spPr bwMode="auto">
          <a:xfrm>
            <a:off x="71470" y="303279"/>
            <a:ext cx="184731" cy="5078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TextBox 9"/>
          <p:cNvSpPr txBox="1"/>
          <p:nvPr/>
        </p:nvSpPr>
        <p:spPr>
          <a:xfrm>
            <a:off x="152400" y="1603950"/>
            <a:ext cx="3752880" cy="4339650"/>
          </a:xfrm>
          <a:prstGeom prst="rect">
            <a:avLst/>
          </a:prstGeom>
          <a:noFill/>
        </p:spPr>
        <p:txBody>
          <a:bodyPr wrap="square" rtlCol="0">
            <a:spAutoFit/>
          </a:bodyPr>
          <a:lstStyle/>
          <a:p>
            <a:pPr lvl="0"/>
            <a:r>
              <a:rPr lang="en-US" dirty="0" smtClean="0">
                <a:latin typeface="+mj-lt"/>
                <a:ea typeface="Calibri" pitchFamily="34" charset="0"/>
                <a:cs typeface="Times New Roman" pitchFamily="18" charset="0"/>
              </a:rPr>
              <a:t>SRT1: Approaches and models for strengthening innovation systems, building stakeholder innovation capacity, and linking knowledge to </a:t>
            </a:r>
          </a:p>
          <a:p>
            <a:pPr lvl="0"/>
            <a:r>
              <a:rPr lang="en-US" dirty="0" smtClean="0">
                <a:latin typeface="+mj-lt"/>
                <a:ea typeface="Calibri" pitchFamily="34" charset="0"/>
                <a:cs typeface="Times New Roman" pitchFamily="18" charset="0"/>
              </a:rPr>
              <a:t>policy action</a:t>
            </a:r>
            <a:endParaRPr lang="en-US" dirty="0" smtClean="0">
              <a:latin typeface="+mj-lt"/>
              <a:cs typeface="Arial" pitchFamily="34" charset="0"/>
            </a:endParaRPr>
          </a:p>
          <a:p>
            <a:pPr lvl="0" eaLnBrk="0" hangingPunct="0"/>
            <a:endParaRPr lang="en-US" sz="1400" dirty="0" smtClean="0">
              <a:latin typeface="+mj-lt"/>
              <a:ea typeface="Calibri" pitchFamily="34" charset="0"/>
              <a:cs typeface="Times New Roman" pitchFamily="18" charset="0"/>
            </a:endParaRPr>
          </a:p>
          <a:p>
            <a:pPr lvl="0" eaLnBrk="0" hangingPunct="0"/>
            <a:r>
              <a:rPr lang="en-US" dirty="0" smtClean="0">
                <a:solidFill>
                  <a:srgbClr val="FF0000"/>
                </a:solidFill>
                <a:latin typeface="+mj-lt"/>
                <a:ea typeface="Calibri" pitchFamily="34" charset="0"/>
                <a:cs typeface="Times New Roman" pitchFamily="18" charset="0"/>
              </a:rPr>
              <a:t>SRT2: Reducing vulnerability and managing risk</a:t>
            </a:r>
            <a:endParaRPr lang="en-US" dirty="0" smtClean="0">
              <a:solidFill>
                <a:srgbClr val="FF0000"/>
              </a:solidFill>
              <a:latin typeface="+mj-lt"/>
              <a:cs typeface="Arial" pitchFamily="34" charset="0"/>
            </a:endParaRPr>
          </a:p>
          <a:p>
            <a:pPr lvl="0" eaLnBrk="0" hangingPunct="0"/>
            <a:endParaRPr lang="en-US" sz="1400" dirty="0" smtClean="0">
              <a:latin typeface="+mj-lt"/>
              <a:ea typeface="Calibri" pitchFamily="34" charset="0"/>
              <a:cs typeface="Times New Roman" pitchFamily="18" charset="0"/>
            </a:endParaRPr>
          </a:p>
          <a:p>
            <a:pPr lvl="0" eaLnBrk="0" hangingPunct="0"/>
            <a:r>
              <a:rPr lang="en-US" dirty="0" smtClean="0">
                <a:solidFill>
                  <a:srgbClr val="009900"/>
                </a:solidFill>
                <a:latin typeface="+mj-lt"/>
                <a:ea typeface="Calibri" pitchFamily="34" charset="0"/>
                <a:cs typeface="Times New Roman" pitchFamily="18" charset="0"/>
              </a:rPr>
              <a:t>SRT3: Sustainable intensification for more productive, profitable and diversified dryland agriculture with well-established linkages to markets</a:t>
            </a:r>
            <a:endParaRPr lang="en-US" dirty="0" smtClean="0">
              <a:solidFill>
                <a:srgbClr val="009900"/>
              </a:solidFill>
              <a:latin typeface="+mj-lt"/>
              <a:cs typeface="Arial" pitchFamily="34" charset="0"/>
            </a:endParaRPr>
          </a:p>
          <a:p>
            <a:pPr lvl="0" eaLnBrk="0" hangingPunct="0"/>
            <a:endParaRPr lang="en-US" sz="1400" dirty="0" smtClean="0">
              <a:latin typeface="+mj-lt"/>
              <a:ea typeface="Calibri" pitchFamily="34" charset="0"/>
              <a:cs typeface="Times New Roman" pitchFamily="18" charset="0"/>
            </a:endParaRPr>
          </a:p>
          <a:p>
            <a:pPr lvl="0" eaLnBrk="0" hangingPunct="0"/>
            <a:r>
              <a:rPr lang="en-US" dirty="0" smtClean="0">
                <a:latin typeface="+mj-lt"/>
                <a:ea typeface="Calibri" pitchFamily="34" charset="0"/>
                <a:cs typeface="Times New Roman" pitchFamily="18" charset="0"/>
              </a:rPr>
              <a:t>SRT4: Measuring impacts and cross-regional synthesis</a:t>
            </a:r>
            <a:endParaRPr lang="en-US" dirty="0">
              <a:latin typeface="+mj-lt"/>
            </a:endParaRPr>
          </a:p>
        </p:txBody>
      </p:sp>
    </p:spTree>
    <p:extLst>
      <p:ext uri="{BB962C8B-B14F-4D97-AF65-F5344CB8AC3E}">
        <p14:creationId xmlns:p14="http://schemas.microsoft.com/office/powerpoint/2010/main" val="38042939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6</a:t>
            </a:fld>
            <a:endParaRPr lang="en-US"/>
          </a:p>
        </p:txBody>
      </p:sp>
      <p:sp>
        <p:nvSpPr>
          <p:cNvPr id="3" name="TextBox 2"/>
          <p:cNvSpPr txBox="1"/>
          <p:nvPr/>
        </p:nvSpPr>
        <p:spPr>
          <a:xfrm>
            <a:off x="3852275" y="76200"/>
            <a:ext cx="1176925" cy="646331"/>
          </a:xfrm>
          <a:prstGeom prst="rect">
            <a:avLst/>
          </a:prstGeom>
          <a:noFill/>
        </p:spPr>
        <p:txBody>
          <a:bodyPr wrap="none" rtlCol="0">
            <a:spAutoFit/>
          </a:bodyPr>
          <a:lstStyle/>
          <a:p>
            <a:r>
              <a:rPr lang="en-US" sz="3600" dirty="0" smtClean="0">
                <a:solidFill>
                  <a:srgbClr val="00B050"/>
                </a:solidFill>
              </a:rPr>
              <a:t>IDOs </a:t>
            </a:r>
            <a:endParaRPr lang="en-US" sz="3600" dirty="0">
              <a:solidFill>
                <a:srgbClr val="00B05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103963050"/>
              </p:ext>
            </p:extLst>
          </p:nvPr>
        </p:nvGraphicFramePr>
        <p:xfrm>
          <a:off x="457200" y="838200"/>
          <a:ext cx="8077200" cy="5486400"/>
        </p:xfrm>
        <a:graphic>
          <a:graphicData uri="http://schemas.openxmlformats.org/drawingml/2006/table">
            <a:tbl>
              <a:tblPr firstRow="1" bandRow="1">
                <a:tableStyleId>{5C22544A-7EE6-4342-B048-85BDC9FD1C3A}</a:tableStyleId>
              </a:tblPr>
              <a:tblGrid>
                <a:gridCol w="2514600"/>
                <a:gridCol w="2209800"/>
                <a:gridCol w="3352800"/>
              </a:tblGrid>
              <a:tr h="370840">
                <a:tc>
                  <a:txBody>
                    <a:bodyPr/>
                    <a:lstStyle/>
                    <a:p>
                      <a:r>
                        <a:rPr lang="en-US" sz="1800" b="0" i="0" kern="1200" dirty="0" smtClean="0">
                          <a:solidFill>
                            <a:schemeClr val="lt1"/>
                          </a:solidFill>
                          <a:effectLst/>
                          <a:latin typeface="+mn-lt"/>
                          <a:ea typeface="+mn-ea"/>
                          <a:cs typeface="+mn-cs"/>
                        </a:rPr>
                        <a:t>IDO 1. More resilient livelihoods for vulnerable households in marginal areas</a:t>
                      </a:r>
                      <a:endParaRPr lang="en-US" b="0" i="0" dirty="0"/>
                    </a:p>
                  </a:txBody>
                  <a:tcPr/>
                </a:tc>
                <a:tc>
                  <a:txBody>
                    <a:bodyPr/>
                    <a:lstStyle/>
                    <a:p>
                      <a:r>
                        <a:rPr lang="en-US" sz="1800" b="0" i="0" kern="1200" dirty="0" smtClean="0">
                          <a:solidFill>
                            <a:schemeClr val="lt1"/>
                          </a:solidFill>
                          <a:effectLst/>
                          <a:latin typeface="+mn-lt"/>
                          <a:ea typeface="+mn-ea"/>
                          <a:cs typeface="+mn-cs"/>
                        </a:rPr>
                        <a:t>IDO 2. More stable and higher per capita income for </a:t>
                      </a:r>
                      <a:r>
                        <a:rPr lang="en-US" sz="1800" b="0" i="0" kern="1200" dirty="0" err="1" smtClean="0">
                          <a:solidFill>
                            <a:schemeClr val="lt1"/>
                          </a:solidFill>
                          <a:effectLst/>
                          <a:latin typeface="+mn-lt"/>
                          <a:ea typeface="+mn-ea"/>
                          <a:cs typeface="+mn-cs"/>
                        </a:rPr>
                        <a:t>intensifiable</a:t>
                      </a:r>
                      <a:r>
                        <a:rPr lang="en-US" sz="1800" b="0" i="0" kern="1200" dirty="0" smtClean="0">
                          <a:solidFill>
                            <a:schemeClr val="lt1"/>
                          </a:solidFill>
                          <a:effectLst/>
                          <a:latin typeface="+mn-lt"/>
                          <a:ea typeface="+mn-ea"/>
                          <a:cs typeface="+mn-cs"/>
                        </a:rPr>
                        <a:t> households</a:t>
                      </a:r>
                      <a:endParaRPr lang="en-US" b="0" i="0" dirty="0"/>
                    </a:p>
                  </a:txBody>
                  <a:tcPr/>
                </a:tc>
                <a:tc>
                  <a:txBody>
                    <a:bodyPr/>
                    <a:lstStyle/>
                    <a:p>
                      <a:r>
                        <a:rPr lang="en-US" sz="1800" b="0" i="0" kern="1200" dirty="0" smtClean="0">
                          <a:solidFill>
                            <a:schemeClr val="lt1"/>
                          </a:solidFill>
                          <a:effectLst/>
                          <a:latin typeface="+mn-lt"/>
                          <a:ea typeface="+mn-ea"/>
                          <a:cs typeface="+mn-cs"/>
                        </a:rPr>
                        <a:t>IDO 3. Women and children in vulnerable households have year round access to greater quantity and diversity of food sources</a:t>
                      </a:r>
                      <a:endParaRPr lang="en-US" b="0" i="0" dirty="0"/>
                    </a:p>
                  </a:txBody>
                  <a:tcPr/>
                </a:tc>
              </a:tr>
              <a:tr h="370840">
                <a:tc>
                  <a:txBody>
                    <a:bodyPr/>
                    <a:lstStyle/>
                    <a:p>
                      <a:r>
                        <a:rPr lang="en-US" sz="1800" b="0" i="0" kern="1200" dirty="0" smtClean="0">
                          <a:solidFill>
                            <a:schemeClr val="dk1"/>
                          </a:solidFill>
                          <a:effectLst/>
                          <a:latin typeface="+mn-lt"/>
                          <a:ea typeface="+mn-ea"/>
                          <a:cs typeface="+mn-cs"/>
                        </a:rPr>
                        <a:t>IDO 4. More sustainable and equitable management of land and water resources in pastoral and </a:t>
                      </a:r>
                      <a:r>
                        <a:rPr lang="en-US" sz="1800" b="0" i="0" kern="1200" dirty="0" err="1" smtClean="0">
                          <a:solidFill>
                            <a:schemeClr val="dk1"/>
                          </a:solidFill>
                          <a:effectLst/>
                          <a:latin typeface="+mn-lt"/>
                          <a:ea typeface="+mn-ea"/>
                          <a:cs typeface="+mn-cs"/>
                        </a:rPr>
                        <a:t>agropastoral</a:t>
                      </a:r>
                      <a:endParaRPr lang="en-US" b="0" i="0" dirty="0"/>
                    </a:p>
                  </a:txBody>
                  <a:tcPr/>
                </a:tc>
                <a:tc>
                  <a:txBody>
                    <a:bodyPr/>
                    <a:lstStyle/>
                    <a:p>
                      <a:r>
                        <a:rPr lang="en-US" sz="1800" b="0" i="0" kern="1200" dirty="0" smtClean="0">
                          <a:solidFill>
                            <a:schemeClr val="dk1"/>
                          </a:solidFill>
                          <a:effectLst/>
                          <a:latin typeface="+mn-lt"/>
                          <a:ea typeface="+mn-ea"/>
                          <a:cs typeface="+mn-cs"/>
                        </a:rPr>
                        <a:t>IDO 5. Better functioning markets underpinning intensification of rural livelihoods</a:t>
                      </a:r>
                      <a:endParaRPr lang="en-US" b="0" i="0" dirty="0"/>
                    </a:p>
                  </a:txBody>
                  <a:tcPr/>
                </a:tc>
                <a:tc>
                  <a:txBody>
                    <a:bodyPr/>
                    <a:lstStyle/>
                    <a:p>
                      <a:r>
                        <a:rPr lang="en-US" sz="1800" b="0" i="0" kern="1200" dirty="0" smtClean="0">
                          <a:solidFill>
                            <a:schemeClr val="dk1"/>
                          </a:solidFill>
                          <a:effectLst/>
                          <a:latin typeface="+mn-lt"/>
                          <a:ea typeface="+mn-ea"/>
                          <a:cs typeface="+mn-cs"/>
                        </a:rPr>
                        <a:t>IDO 6. More integrated, effective and connected service delivery institutions underpinning resilience and system intensification</a:t>
                      </a:r>
                      <a:endParaRPr lang="en-US" b="0" i="0" dirty="0"/>
                    </a:p>
                  </a:txBody>
                  <a:tcPr/>
                </a:tc>
              </a:tr>
              <a:tr h="370840">
                <a:tc>
                  <a:txBody>
                    <a:bodyPr/>
                    <a:lstStyle/>
                    <a:p>
                      <a:r>
                        <a:rPr lang="en-US" sz="1800" b="0" i="0" kern="1200" dirty="0" smtClean="0">
                          <a:solidFill>
                            <a:schemeClr val="dk1"/>
                          </a:solidFill>
                          <a:effectLst/>
                          <a:latin typeface="+mn-lt"/>
                          <a:ea typeface="+mn-ea"/>
                          <a:cs typeface="+mn-cs"/>
                        </a:rPr>
                        <a:t>IDO 7. Policy reform removing constraints and creating incentives for rural households to engage in more sustainable practices that improve resilience and intensify production</a:t>
                      </a:r>
                      <a:endParaRPr lang="en-US" b="0" i="0" dirty="0"/>
                    </a:p>
                  </a:txBody>
                  <a:tcPr/>
                </a:tc>
                <a:tc>
                  <a:txBody>
                    <a:bodyPr/>
                    <a:lstStyle/>
                    <a:p>
                      <a:endParaRPr lang="en-US" i="0"/>
                    </a:p>
                  </a:txBody>
                  <a:tcPr/>
                </a:tc>
                <a:tc>
                  <a:txBody>
                    <a:bodyPr/>
                    <a:lstStyle/>
                    <a:p>
                      <a:endParaRPr lang="en-US" i="0" dirty="0"/>
                    </a:p>
                  </a:txBody>
                  <a:tcPr/>
                </a:tc>
              </a:tr>
            </a:tbl>
          </a:graphicData>
        </a:graphic>
      </p:graphicFrame>
    </p:spTree>
    <p:extLst>
      <p:ext uri="{BB962C8B-B14F-4D97-AF65-F5344CB8AC3E}">
        <p14:creationId xmlns:p14="http://schemas.microsoft.com/office/powerpoint/2010/main" val="1047459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152400"/>
            <a:ext cx="7772400" cy="685800"/>
          </a:xfrm>
          <a:prstGeom prst="rect">
            <a:avLst/>
          </a:prstGeom>
          <a:noFill/>
          <a:ln w="9525">
            <a:noFill/>
            <a:miter lim="800000"/>
            <a:headEnd/>
            <a:tailEnd/>
          </a:ln>
        </p:spPr>
        <p:txBody>
          <a:bodyPr wrap="none" lIns="0" tIns="0" rIns="0" bIns="0" anchor="ctr"/>
          <a:lstStyle/>
          <a:p>
            <a:pPr algn="ctr" defTabSz="914400"/>
            <a:r>
              <a:rPr lang="it-IT" sz="3600" dirty="0" smtClean="0">
                <a:solidFill>
                  <a:prstClr val="white"/>
                </a:solidFill>
              </a:rPr>
              <a:t>Program Objectives and </a:t>
            </a:r>
          </a:p>
          <a:p>
            <a:pPr algn="ctr" defTabSz="914400"/>
            <a:r>
              <a:rPr lang="it-IT" sz="3600" dirty="0" smtClean="0">
                <a:solidFill>
                  <a:prstClr val="white"/>
                </a:solidFill>
              </a:rPr>
              <a:t>Flagships Target Regions</a:t>
            </a:r>
            <a:endParaRPr lang="it-IT" sz="36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7</a:t>
            </a:fld>
            <a:endParaRPr lang="en-US">
              <a:solidFill>
                <a:prstClr val="black">
                  <a:tint val="75000"/>
                </a:prstClr>
              </a:solidFill>
            </a:endParaRPr>
          </a:p>
        </p:txBody>
      </p:sp>
      <p:sp>
        <p:nvSpPr>
          <p:cNvPr id="9" name="Text Box 2"/>
          <p:cNvSpPr txBox="1">
            <a:spLocks noChangeArrowheads="1"/>
          </p:cNvSpPr>
          <p:nvPr/>
        </p:nvSpPr>
        <p:spPr bwMode="auto">
          <a:xfrm>
            <a:off x="228600" y="1295400"/>
            <a:ext cx="8686800" cy="5308601"/>
          </a:xfrm>
          <a:prstGeom prst="rect">
            <a:avLst/>
          </a:prstGeom>
          <a:noFill/>
          <a:ln w="9525">
            <a:noFill/>
            <a:miter lim="800000"/>
            <a:headEnd/>
            <a:tailEnd/>
          </a:ln>
        </p:spPr>
        <p:txBody>
          <a:bodyPr rot="0" vert="horz" wrap="square" lIns="91440" tIns="45720" rIns="91440" bIns="45720" anchor="t" anchorCtr="0">
            <a:noAutofit/>
          </a:bodyPr>
          <a:lstStyle/>
          <a:p>
            <a:pPr marL="0" marR="0">
              <a:lnSpc>
                <a:spcPct val="115000"/>
              </a:lnSpc>
              <a:spcBef>
                <a:spcPts val="0"/>
              </a:spcBef>
              <a:spcAft>
                <a:spcPts val="0"/>
              </a:spcAft>
            </a:pPr>
            <a:r>
              <a:rPr lang="en-US" sz="2000" dirty="0">
                <a:solidFill>
                  <a:srgbClr val="339933"/>
                </a:solidFill>
                <a:effectLst/>
                <a:latin typeface="Calibri"/>
                <a:ea typeface="Calibri"/>
                <a:cs typeface="Arial"/>
              </a:rPr>
              <a:t>Program objectives </a:t>
            </a:r>
          </a:p>
          <a:p>
            <a:pPr marL="0" marR="0">
              <a:lnSpc>
                <a:spcPct val="115000"/>
              </a:lnSpc>
              <a:spcBef>
                <a:spcPts val="0"/>
              </a:spcBef>
              <a:spcAft>
                <a:spcPts val="0"/>
              </a:spcAft>
            </a:pPr>
            <a:r>
              <a:rPr lang="en-US" sz="2000" dirty="0">
                <a:solidFill>
                  <a:srgbClr val="000000"/>
                </a:solidFill>
                <a:effectLst/>
                <a:latin typeface="Calibri"/>
                <a:ea typeface="Calibri"/>
                <a:cs typeface="Arial"/>
              </a:rPr>
              <a:t>Dryland Systems aims to improve livelihoods in two distinct drylands agro-ecosystem types:</a:t>
            </a:r>
            <a:endParaRPr lang="en-US" sz="2000" dirty="0">
              <a:effectLst/>
              <a:latin typeface="Calibri"/>
              <a:ea typeface="Calibri"/>
              <a:cs typeface="Arial"/>
            </a:endParaRPr>
          </a:p>
          <a:p>
            <a:pPr marL="571500" marR="0" indent="-342900">
              <a:lnSpc>
                <a:spcPct val="115000"/>
              </a:lnSpc>
              <a:spcBef>
                <a:spcPts val="0"/>
              </a:spcBef>
              <a:spcAft>
                <a:spcPts val="0"/>
              </a:spcAft>
              <a:buClr>
                <a:schemeClr val="tx1"/>
              </a:buClr>
              <a:buFont typeface="Arial" pitchFamily="34" charset="0"/>
              <a:buChar char="•"/>
            </a:pPr>
            <a:r>
              <a:rPr lang="en-US" sz="2000" dirty="0">
                <a:solidFill>
                  <a:srgbClr val="0070C0"/>
                </a:solidFill>
                <a:effectLst/>
                <a:latin typeface="Calibri"/>
                <a:ea typeface="Calibri"/>
                <a:cs typeface="Arial"/>
              </a:rPr>
              <a:t>Marginal, low-productivity </a:t>
            </a:r>
            <a:r>
              <a:rPr lang="en-US" sz="2000" dirty="0" smtClean="0">
                <a:solidFill>
                  <a:srgbClr val="0070C0"/>
                </a:solidFill>
                <a:effectLst/>
                <a:latin typeface="Calibri"/>
                <a:ea typeface="Calibri"/>
                <a:cs typeface="Arial"/>
              </a:rPr>
              <a:t>areas</a:t>
            </a:r>
            <a:r>
              <a:rPr lang="en-US" sz="2000" dirty="0">
                <a:solidFill>
                  <a:srgbClr val="000000"/>
                </a:solidFill>
                <a:latin typeface="Calibri"/>
                <a:ea typeface="Calibri"/>
                <a:cs typeface="Arial"/>
              </a:rPr>
              <a:t>:</a:t>
            </a:r>
            <a:r>
              <a:rPr lang="en-US" sz="2000" dirty="0" smtClean="0">
                <a:solidFill>
                  <a:srgbClr val="000000"/>
                </a:solidFill>
                <a:effectLst/>
                <a:latin typeface="Calibri"/>
                <a:ea typeface="Calibri"/>
                <a:cs typeface="Arial"/>
              </a:rPr>
              <a:t> </a:t>
            </a:r>
            <a:r>
              <a:rPr lang="en-US" sz="2000" dirty="0">
                <a:solidFill>
                  <a:srgbClr val="000000"/>
                </a:solidFill>
                <a:effectLst/>
                <a:latin typeface="Calibri"/>
                <a:ea typeface="Calibri"/>
                <a:cs typeface="Arial"/>
              </a:rPr>
              <a:t>where people need support to mitigate vulnerability and solutions for resilience for food production. </a:t>
            </a:r>
            <a:endParaRPr lang="en-US" sz="2000" dirty="0">
              <a:effectLst/>
              <a:latin typeface="Calibri"/>
              <a:ea typeface="Calibri"/>
              <a:cs typeface="Arial"/>
            </a:endParaRPr>
          </a:p>
          <a:p>
            <a:pPr marL="571500" marR="0" indent="-342900">
              <a:lnSpc>
                <a:spcPct val="115000"/>
              </a:lnSpc>
              <a:spcBef>
                <a:spcPts val="0"/>
              </a:spcBef>
              <a:spcAft>
                <a:spcPts val="0"/>
              </a:spcAft>
              <a:buClr>
                <a:schemeClr val="tx1"/>
              </a:buClr>
              <a:buFont typeface="Arial" pitchFamily="34" charset="0"/>
              <a:buChar char="•"/>
            </a:pPr>
            <a:r>
              <a:rPr lang="en-US" sz="2000" dirty="0">
                <a:solidFill>
                  <a:srgbClr val="0070C0"/>
                </a:solidFill>
                <a:effectLst/>
                <a:latin typeface="Calibri"/>
                <a:ea typeface="Calibri"/>
                <a:cs typeface="Arial"/>
              </a:rPr>
              <a:t>Areas that have the potential to improve </a:t>
            </a:r>
            <a:r>
              <a:rPr lang="en-US" sz="2000" dirty="0" smtClean="0">
                <a:solidFill>
                  <a:srgbClr val="0070C0"/>
                </a:solidFill>
                <a:effectLst/>
                <a:latin typeface="Calibri"/>
                <a:ea typeface="Calibri"/>
                <a:cs typeface="Arial"/>
              </a:rPr>
              <a:t>productivity</a:t>
            </a:r>
            <a:r>
              <a:rPr lang="en-US" sz="2000" dirty="0">
                <a:solidFill>
                  <a:srgbClr val="000000"/>
                </a:solidFill>
                <a:latin typeface="Calibri"/>
                <a:ea typeface="Calibri"/>
                <a:cs typeface="Arial"/>
              </a:rPr>
              <a:t>:</a:t>
            </a:r>
            <a:r>
              <a:rPr lang="en-US" sz="2000" dirty="0" smtClean="0">
                <a:solidFill>
                  <a:srgbClr val="000000"/>
                </a:solidFill>
                <a:effectLst/>
                <a:latin typeface="Calibri"/>
                <a:ea typeface="Calibri"/>
                <a:cs typeface="Arial"/>
              </a:rPr>
              <a:t> </a:t>
            </a:r>
            <a:r>
              <a:rPr lang="en-US" sz="2000" dirty="0">
                <a:solidFill>
                  <a:srgbClr val="000000"/>
                </a:solidFill>
                <a:effectLst/>
                <a:latin typeface="Calibri"/>
                <a:ea typeface="Calibri"/>
                <a:cs typeface="Arial"/>
              </a:rPr>
              <a:t>where people need support to engage in the sustainable intensification of their agricultural production. </a:t>
            </a:r>
            <a:endParaRPr lang="en-US" sz="2000" dirty="0">
              <a:effectLst/>
              <a:latin typeface="Calibri"/>
              <a:ea typeface="Calibri"/>
              <a:cs typeface="Arial"/>
            </a:endParaRPr>
          </a:p>
          <a:p>
            <a:pPr marL="0" marR="0">
              <a:lnSpc>
                <a:spcPct val="115000"/>
              </a:lnSpc>
              <a:spcBef>
                <a:spcPts val="0"/>
              </a:spcBef>
              <a:spcAft>
                <a:spcPts val="0"/>
              </a:spcAft>
            </a:pPr>
            <a:r>
              <a:rPr lang="en-US" sz="2000" dirty="0">
                <a:solidFill>
                  <a:srgbClr val="000000"/>
                </a:solidFill>
                <a:effectLst/>
                <a:latin typeface="Calibri"/>
                <a:ea typeface="Calibri"/>
                <a:cs typeface="Arial"/>
              </a:rPr>
              <a:t> </a:t>
            </a:r>
            <a:r>
              <a:rPr lang="en-US" sz="2000" dirty="0" smtClean="0">
                <a:solidFill>
                  <a:srgbClr val="339933"/>
                </a:solidFill>
                <a:effectLst/>
                <a:latin typeface="Calibri"/>
                <a:ea typeface="Times New Roman"/>
                <a:cs typeface="Times New Roman"/>
              </a:rPr>
              <a:t>Program </a:t>
            </a:r>
            <a:r>
              <a:rPr lang="en-US" sz="2000" dirty="0">
                <a:solidFill>
                  <a:srgbClr val="339933"/>
                </a:solidFill>
                <a:effectLst/>
                <a:latin typeface="Calibri"/>
                <a:ea typeface="Times New Roman"/>
                <a:cs typeface="Times New Roman"/>
              </a:rPr>
              <a:t>research-for- development </a:t>
            </a:r>
            <a:r>
              <a:rPr lang="en-US" sz="2000" dirty="0" smtClean="0">
                <a:solidFill>
                  <a:srgbClr val="339933"/>
                </a:solidFill>
                <a:effectLst/>
                <a:latin typeface="Calibri"/>
                <a:ea typeface="Times New Roman"/>
                <a:cs typeface="Times New Roman"/>
              </a:rPr>
              <a:t>architecture:  Flagship Target Regions </a:t>
            </a:r>
            <a:endParaRPr lang="en-US" sz="2000" dirty="0">
              <a:solidFill>
                <a:srgbClr val="339933"/>
              </a:solidFill>
              <a:effectLst/>
              <a:latin typeface="Calibri"/>
              <a:ea typeface="Calibri"/>
              <a:cs typeface="Arial"/>
            </a:endParaRPr>
          </a:p>
          <a:p>
            <a:pPr marL="800100" lvl="1" indent="-342900">
              <a:buClr>
                <a:schemeClr val="tx1"/>
              </a:buClr>
              <a:buFont typeface="+mj-lt"/>
              <a:buAutoNum type="arabicPeriod"/>
            </a:pPr>
            <a:r>
              <a:rPr lang="en-US" sz="2000" dirty="0">
                <a:effectLst/>
                <a:latin typeface="Calibri"/>
                <a:ea typeface="Times New Roman"/>
                <a:cs typeface="Times New Roman"/>
              </a:rPr>
              <a:t>West African Sahel &amp; Dry Savannas</a:t>
            </a:r>
            <a:endParaRPr lang="en-US" sz="2000" dirty="0">
              <a:effectLst/>
              <a:latin typeface="Calibri"/>
              <a:ea typeface="Calibri"/>
              <a:cs typeface="Arial"/>
            </a:endParaRPr>
          </a:p>
          <a:p>
            <a:pPr marL="800100" lvl="1" indent="-342900">
              <a:buClr>
                <a:schemeClr val="tx1"/>
              </a:buClr>
              <a:buFont typeface="+mj-lt"/>
              <a:buAutoNum type="arabicPeriod"/>
            </a:pPr>
            <a:r>
              <a:rPr lang="en-US" sz="2000" dirty="0">
                <a:effectLst/>
                <a:latin typeface="Calibri"/>
                <a:ea typeface="Times New Roman"/>
                <a:cs typeface="Times New Roman"/>
              </a:rPr>
              <a:t>North Africa &amp; West Asia</a:t>
            </a:r>
            <a:endParaRPr lang="en-US" sz="2000" dirty="0">
              <a:effectLst/>
              <a:latin typeface="Calibri"/>
              <a:ea typeface="Calibri"/>
              <a:cs typeface="Arial"/>
            </a:endParaRPr>
          </a:p>
          <a:p>
            <a:pPr marL="800100" lvl="1" indent="-342900">
              <a:buClr>
                <a:schemeClr val="tx1"/>
              </a:buClr>
              <a:buFont typeface="+mj-lt"/>
              <a:buAutoNum type="arabicPeriod"/>
            </a:pPr>
            <a:r>
              <a:rPr lang="en-US" sz="2000" dirty="0">
                <a:effectLst/>
                <a:latin typeface="Calibri"/>
                <a:ea typeface="Times New Roman"/>
                <a:cs typeface="Times New Roman"/>
              </a:rPr>
              <a:t>East &amp; Southern Africa</a:t>
            </a:r>
            <a:endParaRPr lang="en-US" sz="2000" dirty="0">
              <a:effectLst/>
              <a:latin typeface="Calibri"/>
              <a:ea typeface="Calibri"/>
              <a:cs typeface="Arial"/>
            </a:endParaRPr>
          </a:p>
          <a:p>
            <a:pPr marL="800100" lvl="1" indent="-342900">
              <a:buClr>
                <a:schemeClr val="tx1"/>
              </a:buClr>
              <a:buFont typeface="+mj-lt"/>
              <a:buAutoNum type="arabicPeriod"/>
            </a:pPr>
            <a:r>
              <a:rPr lang="en-US" sz="2000" dirty="0">
                <a:effectLst/>
                <a:latin typeface="Calibri"/>
                <a:ea typeface="Calibri"/>
                <a:cs typeface="Arial"/>
              </a:rPr>
              <a:t>Central Asia</a:t>
            </a:r>
          </a:p>
          <a:p>
            <a:pPr marL="800100" lvl="1" indent="-342900">
              <a:buClr>
                <a:schemeClr val="tx1"/>
              </a:buClr>
              <a:buFont typeface="+mj-lt"/>
              <a:buAutoNum type="arabicPeriod"/>
            </a:pPr>
            <a:r>
              <a:rPr lang="en-US" sz="2000" dirty="0">
                <a:effectLst/>
                <a:latin typeface="Calibri"/>
                <a:ea typeface="Times New Roman"/>
                <a:cs typeface="Times New Roman"/>
              </a:rPr>
              <a:t>South </a:t>
            </a:r>
            <a:r>
              <a:rPr lang="en-US" sz="2000" dirty="0" smtClean="0">
                <a:effectLst/>
                <a:latin typeface="Calibri"/>
                <a:ea typeface="Times New Roman"/>
                <a:cs typeface="Times New Roman"/>
              </a:rPr>
              <a:t>Asia</a:t>
            </a:r>
            <a:endParaRPr lang="en-US" sz="2000" dirty="0">
              <a:effectLst/>
              <a:latin typeface="Calibri"/>
              <a:ea typeface="Calibri"/>
              <a:cs typeface="Arial"/>
            </a:endParaRPr>
          </a:p>
        </p:txBody>
      </p:sp>
    </p:spTree>
    <p:extLst>
      <p:ext uri="{BB962C8B-B14F-4D97-AF65-F5344CB8AC3E}">
        <p14:creationId xmlns:p14="http://schemas.microsoft.com/office/powerpoint/2010/main" val="11284425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txBody>
          <a:bodyPr>
            <a:normAutofit/>
          </a:bodyPr>
          <a:lstStyle/>
          <a:p>
            <a:r>
              <a:rPr lang="en-US" sz="3600" dirty="0" smtClean="0">
                <a:solidFill>
                  <a:srgbClr val="009900"/>
                </a:solidFill>
              </a:rPr>
              <a:t>The inception phase</a:t>
            </a:r>
            <a:endParaRPr lang="en-US" sz="3600" dirty="0">
              <a:solidFill>
                <a:srgbClr val="009900"/>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880869421"/>
              </p:ext>
            </p:extLst>
          </p:nvPr>
        </p:nvGraphicFramePr>
        <p:xfrm>
          <a:off x="457200" y="7620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a:xfrm>
            <a:off x="6553200" y="5822950"/>
            <a:ext cx="2133600" cy="365125"/>
          </a:xfrm>
        </p:spPr>
        <p:txBody>
          <a:bodyPr/>
          <a:lstStyle/>
          <a:p>
            <a:fld id="{DED37CF9-E3DB-4575-88B6-05549807FEBA}" type="slidenum">
              <a:rPr lang="en-US" smtClean="0"/>
              <a:t>8</a:t>
            </a:fld>
            <a:endParaRPr lang="en-US"/>
          </a:p>
        </p:txBody>
      </p:sp>
      <p:sp>
        <p:nvSpPr>
          <p:cNvPr id="6" name="TextBox 5"/>
          <p:cNvSpPr txBox="1"/>
          <p:nvPr/>
        </p:nvSpPr>
        <p:spPr>
          <a:xfrm>
            <a:off x="1447800" y="1371600"/>
            <a:ext cx="915635" cy="523220"/>
          </a:xfrm>
          <a:prstGeom prst="rect">
            <a:avLst/>
          </a:prstGeom>
          <a:noFill/>
        </p:spPr>
        <p:txBody>
          <a:bodyPr wrap="none" rtlCol="0">
            <a:spAutoFit/>
          </a:bodyPr>
          <a:lstStyle/>
          <a:p>
            <a:r>
              <a:rPr lang="en-US" sz="2800" dirty="0" smtClean="0"/>
              <a:t>2011</a:t>
            </a:r>
            <a:endParaRPr lang="en-US" sz="2800" dirty="0"/>
          </a:p>
        </p:txBody>
      </p:sp>
      <p:sp>
        <p:nvSpPr>
          <p:cNvPr id="7" name="TextBox 6"/>
          <p:cNvSpPr txBox="1"/>
          <p:nvPr/>
        </p:nvSpPr>
        <p:spPr>
          <a:xfrm>
            <a:off x="7313965" y="1371600"/>
            <a:ext cx="915635" cy="523220"/>
          </a:xfrm>
          <a:prstGeom prst="rect">
            <a:avLst/>
          </a:prstGeom>
          <a:noFill/>
        </p:spPr>
        <p:txBody>
          <a:bodyPr wrap="none" rtlCol="0">
            <a:spAutoFit/>
          </a:bodyPr>
          <a:lstStyle/>
          <a:p>
            <a:r>
              <a:rPr lang="en-US" sz="2800" dirty="0" smtClean="0"/>
              <a:t>2013</a:t>
            </a:r>
            <a:endParaRPr lang="en-US" sz="2800" dirty="0"/>
          </a:p>
        </p:txBody>
      </p:sp>
      <p:sp>
        <p:nvSpPr>
          <p:cNvPr id="8" name="TextBox 7"/>
          <p:cNvSpPr txBox="1"/>
          <p:nvPr/>
        </p:nvSpPr>
        <p:spPr>
          <a:xfrm>
            <a:off x="609600" y="4343400"/>
            <a:ext cx="5143396" cy="523220"/>
          </a:xfrm>
          <a:prstGeom prst="rect">
            <a:avLst/>
          </a:prstGeom>
          <a:solidFill>
            <a:srgbClr val="99FF66"/>
          </a:solidFill>
        </p:spPr>
        <p:txBody>
          <a:bodyPr wrap="square" rtlCol="0">
            <a:spAutoFit/>
          </a:bodyPr>
          <a:lstStyle/>
          <a:p>
            <a:r>
              <a:rPr lang="en-US" sz="2800" dirty="0" smtClean="0"/>
              <a:t>ICARDA scientists &amp; management</a:t>
            </a:r>
            <a:endParaRPr lang="en-US" sz="2800" dirty="0"/>
          </a:p>
        </p:txBody>
      </p:sp>
      <p:sp>
        <p:nvSpPr>
          <p:cNvPr id="9" name="TextBox 8"/>
          <p:cNvSpPr txBox="1"/>
          <p:nvPr/>
        </p:nvSpPr>
        <p:spPr>
          <a:xfrm>
            <a:off x="609599" y="5039380"/>
            <a:ext cx="5143397" cy="523220"/>
          </a:xfrm>
          <a:prstGeom prst="rect">
            <a:avLst/>
          </a:prstGeom>
          <a:solidFill>
            <a:schemeClr val="accent6">
              <a:lumMod val="75000"/>
            </a:schemeClr>
          </a:solidFill>
        </p:spPr>
        <p:txBody>
          <a:bodyPr wrap="square" rtlCol="0">
            <a:spAutoFit/>
          </a:bodyPr>
          <a:lstStyle/>
          <a:p>
            <a:r>
              <a:rPr lang="en-US" sz="2800" dirty="0" smtClean="0">
                <a:solidFill>
                  <a:schemeClr val="bg1"/>
                </a:solidFill>
              </a:rPr>
              <a:t>NARS scientists &amp; decision makers</a:t>
            </a:r>
            <a:endParaRPr lang="en-US" sz="2800" dirty="0">
              <a:solidFill>
                <a:schemeClr val="bg1"/>
              </a:solidFill>
            </a:endParaRPr>
          </a:p>
        </p:txBody>
      </p:sp>
      <p:sp>
        <p:nvSpPr>
          <p:cNvPr id="10" name="TextBox 9"/>
          <p:cNvSpPr txBox="1"/>
          <p:nvPr/>
        </p:nvSpPr>
        <p:spPr>
          <a:xfrm>
            <a:off x="304800" y="5638800"/>
            <a:ext cx="8534401" cy="830997"/>
          </a:xfrm>
          <a:prstGeom prst="rect">
            <a:avLst/>
          </a:prstGeom>
          <a:noFill/>
        </p:spPr>
        <p:txBody>
          <a:bodyPr wrap="square" rtlCol="0">
            <a:spAutoFit/>
          </a:bodyPr>
          <a:lstStyle/>
          <a:p>
            <a:pPr algn="ctr"/>
            <a:r>
              <a:rPr lang="en-US" sz="2400" b="1" i="1" dirty="0" smtClean="0">
                <a:latin typeface="Times New Roman" panose="02020603050405020304" pitchFamily="18" charset="0"/>
                <a:cs typeface="Times New Roman" panose="02020603050405020304" pitchFamily="18" charset="0"/>
              </a:rPr>
              <a:t>Assumption: Communities/farmers “opinion” is reflected through ICARDA and NARS scientists and other resource persons</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10952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txBody>
          <a:bodyPr>
            <a:normAutofit/>
          </a:bodyPr>
          <a:lstStyle/>
          <a:p>
            <a:r>
              <a:rPr lang="en-US" sz="3600" dirty="0" smtClean="0">
                <a:solidFill>
                  <a:srgbClr val="009900"/>
                </a:solidFill>
              </a:rPr>
              <a:t>The implementation phase</a:t>
            </a:r>
            <a:endParaRPr lang="en-US" sz="3600" dirty="0">
              <a:solidFill>
                <a:srgbClr val="009900"/>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19533959"/>
              </p:ext>
            </p:extLst>
          </p:nvPr>
        </p:nvGraphicFramePr>
        <p:xfrm>
          <a:off x="457200" y="7620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a:xfrm>
            <a:off x="6553200" y="5822950"/>
            <a:ext cx="2133600" cy="365125"/>
          </a:xfrm>
        </p:spPr>
        <p:txBody>
          <a:bodyPr/>
          <a:lstStyle/>
          <a:p>
            <a:fld id="{DED37CF9-E3DB-4575-88B6-05549807FEBA}" type="slidenum">
              <a:rPr lang="en-US" smtClean="0"/>
              <a:t>9</a:t>
            </a:fld>
            <a:endParaRPr lang="en-US"/>
          </a:p>
        </p:txBody>
      </p:sp>
      <p:sp>
        <p:nvSpPr>
          <p:cNvPr id="6" name="TextBox 5"/>
          <p:cNvSpPr txBox="1"/>
          <p:nvPr/>
        </p:nvSpPr>
        <p:spPr>
          <a:xfrm>
            <a:off x="1295400" y="1295400"/>
            <a:ext cx="1610569" cy="523220"/>
          </a:xfrm>
          <a:prstGeom prst="rect">
            <a:avLst/>
          </a:prstGeom>
          <a:noFill/>
        </p:spPr>
        <p:txBody>
          <a:bodyPr wrap="none" rtlCol="0">
            <a:spAutoFit/>
          </a:bodyPr>
          <a:lstStyle/>
          <a:p>
            <a:r>
              <a:rPr lang="en-US" sz="2800" dirty="0" smtClean="0"/>
              <a:t>Late 2013</a:t>
            </a:r>
            <a:endParaRPr lang="en-US" sz="2800" dirty="0"/>
          </a:p>
        </p:txBody>
      </p:sp>
      <p:sp>
        <p:nvSpPr>
          <p:cNvPr id="7" name="TextBox 6"/>
          <p:cNvSpPr txBox="1"/>
          <p:nvPr/>
        </p:nvSpPr>
        <p:spPr>
          <a:xfrm>
            <a:off x="7313965" y="1371600"/>
            <a:ext cx="915635" cy="523220"/>
          </a:xfrm>
          <a:prstGeom prst="rect">
            <a:avLst/>
          </a:prstGeom>
          <a:noFill/>
        </p:spPr>
        <p:txBody>
          <a:bodyPr wrap="none" rtlCol="0">
            <a:spAutoFit/>
          </a:bodyPr>
          <a:lstStyle/>
          <a:p>
            <a:r>
              <a:rPr lang="en-US" sz="2800" dirty="0" smtClean="0"/>
              <a:t>2014</a:t>
            </a:r>
            <a:endParaRPr lang="en-US" sz="2800" dirty="0"/>
          </a:p>
        </p:txBody>
      </p:sp>
      <p:sp>
        <p:nvSpPr>
          <p:cNvPr id="8" name="TextBox 7"/>
          <p:cNvSpPr txBox="1"/>
          <p:nvPr/>
        </p:nvSpPr>
        <p:spPr>
          <a:xfrm>
            <a:off x="609600" y="4343400"/>
            <a:ext cx="5143396" cy="523220"/>
          </a:xfrm>
          <a:prstGeom prst="rect">
            <a:avLst/>
          </a:prstGeom>
          <a:solidFill>
            <a:srgbClr val="99FF66"/>
          </a:solidFill>
        </p:spPr>
        <p:txBody>
          <a:bodyPr wrap="square" rtlCol="0">
            <a:spAutoFit/>
          </a:bodyPr>
          <a:lstStyle/>
          <a:p>
            <a:r>
              <a:rPr lang="en-US" sz="2800" dirty="0" smtClean="0"/>
              <a:t>ICARDA scientists &amp; management</a:t>
            </a:r>
            <a:endParaRPr lang="en-US" sz="2800" dirty="0"/>
          </a:p>
        </p:txBody>
      </p:sp>
      <p:sp>
        <p:nvSpPr>
          <p:cNvPr id="9" name="TextBox 8"/>
          <p:cNvSpPr txBox="1"/>
          <p:nvPr/>
        </p:nvSpPr>
        <p:spPr>
          <a:xfrm>
            <a:off x="609599" y="5039380"/>
            <a:ext cx="5143397" cy="523220"/>
          </a:xfrm>
          <a:prstGeom prst="rect">
            <a:avLst/>
          </a:prstGeom>
          <a:solidFill>
            <a:schemeClr val="accent6">
              <a:lumMod val="75000"/>
            </a:schemeClr>
          </a:solidFill>
        </p:spPr>
        <p:txBody>
          <a:bodyPr wrap="square" rtlCol="0">
            <a:spAutoFit/>
          </a:bodyPr>
          <a:lstStyle/>
          <a:p>
            <a:r>
              <a:rPr lang="en-US" sz="2800" dirty="0" smtClean="0">
                <a:solidFill>
                  <a:schemeClr val="bg1"/>
                </a:solidFill>
              </a:rPr>
              <a:t>NARS scientists &amp; decision makers</a:t>
            </a:r>
            <a:endParaRPr lang="en-US" sz="2800" dirty="0">
              <a:solidFill>
                <a:schemeClr val="bg1"/>
              </a:solidFill>
            </a:endParaRPr>
          </a:p>
        </p:txBody>
      </p:sp>
      <p:sp>
        <p:nvSpPr>
          <p:cNvPr id="10" name="TextBox 9"/>
          <p:cNvSpPr txBox="1"/>
          <p:nvPr/>
        </p:nvSpPr>
        <p:spPr>
          <a:xfrm>
            <a:off x="304800" y="5638800"/>
            <a:ext cx="8534401" cy="461665"/>
          </a:xfrm>
          <a:prstGeom prst="rect">
            <a:avLst/>
          </a:prstGeom>
          <a:noFill/>
        </p:spPr>
        <p:txBody>
          <a:bodyPr wrap="square" rtlCol="0">
            <a:spAutoFit/>
          </a:bodyPr>
          <a:lstStyle/>
          <a:p>
            <a:pPr algn="ctr"/>
            <a:r>
              <a:rPr lang="en-US" sz="2400" b="1" i="1" dirty="0" smtClean="0">
                <a:latin typeface="Times New Roman" panose="02020603050405020304" pitchFamily="18" charset="0"/>
                <a:cs typeface="Times New Roman" panose="02020603050405020304" pitchFamily="18" charset="0"/>
              </a:rPr>
              <a:t>Assumption: Task force to improve CRP DS performance</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78220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2413" cy="6858000"/>
          </a:xfrm>
          <a:prstGeom prst="rect">
            <a:avLst/>
          </a:prstGeom>
          <a:solidFill>
            <a:srgbClr val="004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dirty="0">
              <a:solidFill>
                <a:prstClr val="white"/>
              </a:solidFill>
            </a:endParaRPr>
          </a:p>
        </p:txBody>
      </p:sp>
      <p:sp>
        <p:nvSpPr>
          <p:cNvPr id="120" name="Line Callout 2 (Accent Bar) 119"/>
          <p:cNvSpPr/>
          <p:nvPr/>
        </p:nvSpPr>
        <p:spPr>
          <a:xfrm rot="16200000">
            <a:off x="3625442" y="143500"/>
            <a:ext cx="1129944" cy="1181836"/>
          </a:xfrm>
          <a:prstGeom prst="accentCallout2">
            <a:avLst>
              <a:gd name="adj1" fmla="val 45289"/>
              <a:gd name="adj2" fmla="val -9345"/>
              <a:gd name="adj3" fmla="val 45288"/>
              <a:gd name="adj4" fmla="val 10645"/>
              <a:gd name="adj5" fmla="val 49603"/>
              <a:gd name="adj6" fmla="val 16937"/>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77" name="Line Callout 2 (Accent Bar) 76"/>
          <p:cNvSpPr/>
          <p:nvPr/>
        </p:nvSpPr>
        <p:spPr>
          <a:xfrm>
            <a:off x="7549688" y="4111402"/>
            <a:ext cx="1129944" cy="919644"/>
          </a:xfrm>
          <a:prstGeom prst="accentCallout2">
            <a:avLst>
              <a:gd name="adj1" fmla="val 41715"/>
              <a:gd name="adj2" fmla="val -7321"/>
              <a:gd name="adj3" fmla="val 20937"/>
              <a:gd name="adj4" fmla="val -12621"/>
              <a:gd name="adj5" fmla="val 20922"/>
              <a:gd name="adj6" fmla="val -23524"/>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4098" name="Line Callout 2 (Accent Bar) 4097"/>
          <p:cNvSpPr/>
          <p:nvPr/>
        </p:nvSpPr>
        <p:spPr>
          <a:xfrm>
            <a:off x="6837403" y="5824305"/>
            <a:ext cx="1129944" cy="859716"/>
          </a:xfrm>
          <a:prstGeom prst="accentCallout2">
            <a:avLst>
              <a:gd name="adj1" fmla="val 18750"/>
              <a:gd name="adj2" fmla="val -8333"/>
              <a:gd name="adj3" fmla="val 18750"/>
              <a:gd name="adj4" fmla="val -16667"/>
              <a:gd name="adj5" fmla="val 257"/>
              <a:gd name="adj6" fmla="val -29805"/>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86" name="Line Callout 2 (Accent Bar) 85"/>
          <p:cNvSpPr/>
          <p:nvPr/>
        </p:nvSpPr>
        <p:spPr>
          <a:xfrm rot="16200000">
            <a:off x="4083238" y="4589602"/>
            <a:ext cx="1129944" cy="1292072"/>
          </a:xfrm>
          <a:prstGeom prst="accentCallout2">
            <a:avLst>
              <a:gd name="adj1" fmla="val 47058"/>
              <a:gd name="adj2" fmla="val -8333"/>
              <a:gd name="adj3" fmla="val 48827"/>
              <a:gd name="adj4" fmla="val -12621"/>
              <a:gd name="adj5" fmla="val 48708"/>
              <a:gd name="adj6" fmla="val -12987"/>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94" name="Line Callout 2 (Accent Bar) 93"/>
          <p:cNvSpPr/>
          <p:nvPr/>
        </p:nvSpPr>
        <p:spPr>
          <a:xfrm flipH="1">
            <a:off x="1621759" y="5853553"/>
            <a:ext cx="829014" cy="890147"/>
          </a:xfrm>
          <a:prstGeom prst="accentCallout2">
            <a:avLst>
              <a:gd name="adj1" fmla="val 21135"/>
              <a:gd name="adj2" fmla="val -10855"/>
              <a:gd name="adj3" fmla="val 18750"/>
              <a:gd name="adj4" fmla="val -24940"/>
              <a:gd name="adj5" fmla="val 7213"/>
              <a:gd name="adj6" fmla="val -40004"/>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98" name="Line Callout 2 (Accent Bar) 97"/>
          <p:cNvSpPr/>
          <p:nvPr/>
        </p:nvSpPr>
        <p:spPr>
          <a:xfrm flipH="1">
            <a:off x="725268" y="4223278"/>
            <a:ext cx="906682" cy="988802"/>
          </a:xfrm>
          <a:prstGeom prst="accentCallout2">
            <a:avLst>
              <a:gd name="adj1" fmla="val 35812"/>
              <a:gd name="adj2" fmla="val -9562"/>
              <a:gd name="adj3" fmla="val 14635"/>
              <a:gd name="adj4" fmla="val -21678"/>
              <a:gd name="adj5" fmla="val 14646"/>
              <a:gd name="adj6" fmla="val -35642"/>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68" name="Oval 67"/>
          <p:cNvSpPr/>
          <p:nvPr/>
        </p:nvSpPr>
        <p:spPr>
          <a:xfrm>
            <a:off x="4097656" y="457200"/>
            <a:ext cx="899733" cy="890209"/>
          </a:xfrm>
          <a:prstGeom prst="ellipse">
            <a:avLst/>
          </a:prstGeom>
          <a:solidFill>
            <a:schemeClr val="tx2">
              <a:lumMod val="60000"/>
              <a:lumOff val="40000"/>
            </a:schemeClr>
          </a:solidFill>
          <a:ln w="57150">
            <a:solidFill>
              <a:srgbClr val="C00000"/>
            </a:solidFill>
          </a:ln>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9" name="Oval 4"/>
          <p:cNvSpPr/>
          <p:nvPr/>
        </p:nvSpPr>
        <p:spPr>
          <a:xfrm>
            <a:off x="4216376" y="557523"/>
            <a:ext cx="683608" cy="701708"/>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fontAlgn="auto">
              <a:lnSpc>
                <a:spcPct val="90000"/>
              </a:lnSpc>
              <a:spcAft>
                <a:spcPct val="35000"/>
              </a:spcAft>
            </a:pPr>
            <a:r>
              <a:rPr lang="en-US" b="1" dirty="0" smtClean="0">
                <a:solidFill>
                  <a:prstClr val="white"/>
                </a:solidFill>
                <a:effectLst>
                  <a:outerShdw blurRad="38100" dist="38100" dir="2700000" algn="tl">
                    <a:srgbClr val="000000">
                      <a:alpha val="43137"/>
                    </a:srgbClr>
                  </a:outerShdw>
                </a:effectLst>
              </a:rPr>
              <a:t>CRP DS</a:t>
            </a:r>
            <a:endParaRPr lang="en-US" b="1" dirty="0">
              <a:solidFill>
                <a:prstClr val="white"/>
              </a:solidFill>
              <a:effectLst>
                <a:outerShdw blurRad="38100" dist="38100" dir="2700000" algn="tl">
                  <a:srgbClr val="000000">
                    <a:alpha val="43137"/>
                  </a:srgbClr>
                </a:outerShdw>
              </a:effectLst>
            </a:endParaRPr>
          </a:p>
        </p:txBody>
      </p:sp>
      <p:sp>
        <p:nvSpPr>
          <p:cNvPr id="66" name="Right Arrow 65"/>
          <p:cNvSpPr/>
          <p:nvPr/>
        </p:nvSpPr>
        <p:spPr>
          <a:xfrm rot="1064424">
            <a:off x="5281731" y="941307"/>
            <a:ext cx="338561"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7" name="Right Arrow 6"/>
          <p:cNvSpPr/>
          <p:nvPr/>
        </p:nvSpPr>
        <p:spPr>
          <a:xfrm rot="1064424">
            <a:off x="5284058" y="991651"/>
            <a:ext cx="240676"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64" name="Oval 63"/>
          <p:cNvSpPr/>
          <p:nvPr/>
        </p:nvSpPr>
        <p:spPr>
          <a:xfrm>
            <a:off x="5767091" y="1070702"/>
            <a:ext cx="672223" cy="672223"/>
          </a:xfrm>
          <a:prstGeom prst="ellipse">
            <a:avLst/>
          </a:prstGeom>
          <a:solidFill>
            <a:schemeClr val="tx2">
              <a:lumMod val="60000"/>
              <a:lumOff val="40000"/>
            </a:schemeClr>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5" name="Oval 8"/>
          <p:cNvSpPr/>
          <p:nvPr/>
        </p:nvSpPr>
        <p:spPr>
          <a:xfrm>
            <a:off x="5865536" y="1169147"/>
            <a:ext cx="475334" cy="475334"/>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CRP PIM</a:t>
            </a:r>
            <a:endParaRPr lang="en-US" sz="1400" b="1" dirty="0">
              <a:solidFill>
                <a:prstClr val="white"/>
              </a:solidFill>
              <a:effectLst>
                <a:outerShdw blurRad="38100" dist="38100" dir="2700000" algn="tl">
                  <a:srgbClr val="000000">
                    <a:alpha val="43137"/>
                  </a:srgbClr>
                </a:outerShdw>
              </a:effectLst>
            </a:endParaRPr>
          </a:p>
        </p:txBody>
      </p:sp>
      <p:sp>
        <p:nvSpPr>
          <p:cNvPr id="62" name="Right Arrow 61"/>
          <p:cNvSpPr/>
          <p:nvPr/>
        </p:nvSpPr>
        <p:spPr>
          <a:xfrm rot="3240000">
            <a:off x="6463440" y="1827297"/>
            <a:ext cx="424574"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3" name="Right Arrow 10"/>
          <p:cNvSpPr/>
          <p:nvPr/>
        </p:nvSpPr>
        <p:spPr>
          <a:xfrm rot="3240000">
            <a:off x="6483616" y="1852959"/>
            <a:ext cx="326689"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60" name="Oval 59"/>
          <p:cNvSpPr/>
          <p:nvPr/>
        </p:nvSpPr>
        <p:spPr>
          <a:xfrm>
            <a:off x="6617969" y="2430733"/>
            <a:ext cx="640081" cy="634595"/>
          </a:xfrm>
          <a:prstGeom prst="ellipse">
            <a:avLst/>
          </a:prstGeom>
          <a:solidFill>
            <a:schemeClr val="tx2">
              <a:lumMod val="60000"/>
              <a:lumOff val="40000"/>
            </a:schemeClr>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1" name="Oval 12"/>
          <p:cNvSpPr/>
          <p:nvPr/>
        </p:nvSpPr>
        <p:spPr>
          <a:xfrm>
            <a:off x="6711707" y="2523668"/>
            <a:ext cx="452606" cy="448726"/>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CRP</a:t>
            </a:r>
          </a:p>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 </a:t>
            </a:r>
            <a:endParaRPr lang="en-US" sz="1400" b="1" dirty="0">
              <a:solidFill>
                <a:prstClr val="white"/>
              </a:solidFill>
              <a:effectLst>
                <a:outerShdw blurRad="38100" dist="38100" dir="2700000" algn="tl">
                  <a:srgbClr val="000000">
                    <a:alpha val="43137"/>
                  </a:srgbClr>
                </a:outerShdw>
              </a:effectLst>
            </a:endParaRPr>
          </a:p>
        </p:txBody>
      </p:sp>
      <p:sp>
        <p:nvSpPr>
          <p:cNvPr id="58" name="Right Arrow 57"/>
          <p:cNvSpPr/>
          <p:nvPr/>
        </p:nvSpPr>
        <p:spPr>
          <a:xfrm rot="5400000">
            <a:off x="6860072" y="3418540"/>
            <a:ext cx="437123"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9" name="Right Arrow 14"/>
          <p:cNvSpPr/>
          <p:nvPr/>
        </p:nvSpPr>
        <p:spPr>
          <a:xfrm rot="5400000">
            <a:off x="6909014" y="3434854"/>
            <a:ext cx="339238"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56" name="Oval 55"/>
          <p:cNvSpPr/>
          <p:nvPr/>
        </p:nvSpPr>
        <p:spPr>
          <a:xfrm>
            <a:off x="6686444" y="4114800"/>
            <a:ext cx="624358" cy="631169"/>
          </a:xfrm>
          <a:prstGeom prst="ellipse">
            <a:avLst/>
          </a:prstGeom>
          <a:solidFill>
            <a:schemeClr val="tx2">
              <a:lumMod val="60000"/>
              <a:lumOff val="40000"/>
            </a:schemeClr>
          </a:solidFill>
          <a:ln w="57150">
            <a:solidFill>
              <a:srgbClr val="C00000"/>
            </a:solidFill>
          </a:ln>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7" name="Oval 16"/>
          <p:cNvSpPr/>
          <p:nvPr/>
        </p:nvSpPr>
        <p:spPr>
          <a:xfrm>
            <a:off x="6777879" y="4207232"/>
            <a:ext cx="441489" cy="446305"/>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CRP GL</a:t>
            </a:r>
            <a:endParaRPr lang="en-US" sz="1400" b="1" dirty="0">
              <a:solidFill>
                <a:prstClr val="white"/>
              </a:solidFill>
              <a:effectLst>
                <a:outerShdw blurRad="38100" dist="38100" dir="2700000" algn="tl">
                  <a:srgbClr val="000000">
                    <a:alpha val="43137"/>
                  </a:srgbClr>
                </a:outerShdw>
              </a:effectLst>
            </a:endParaRPr>
          </a:p>
        </p:txBody>
      </p:sp>
      <p:sp>
        <p:nvSpPr>
          <p:cNvPr id="54" name="Right Arrow 53"/>
          <p:cNvSpPr/>
          <p:nvPr/>
        </p:nvSpPr>
        <p:spPr>
          <a:xfrm rot="7026417">
            <a:off x="6487712" y="4980848"/>
            <a:ext cx="432710"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5" name="Right Arrow 18"/>
          <p:cNvSpPr/>
          <p:nvPr/>
        </p:nvSpPr>
        <p:spPr>
          <a:xfrm rot="17826417">
            <a:off x="6558956" y="5002539"/>
            <a:ext cx="334825"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52" name="Oval 51"/>
          <p:cNvSpPr/>
          <p:nvPr/>
        </p:nvSpPr>
        <p:spPr>
          <a:xfrm>
            <a:off x="5859773" y="5420508"/>
            <a:ext cx="646304" cy="660252"/>
          </a:xfrm>
          <a:prstGeom prst="ellipse">
            <a:avLst/>
          </a:prstGeom>
          <a:solidFill>
            <a:schemeClr val="tx2">
              <a:lumMod val="60000"/>
              <a:lumOff val="40000"/>
            </a:schemeClr>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3" name="Oval 20"/>
          <p:cNvSpPr/>
          <p:nvPr/>
        </p:nvSpPr>
        <p:spPr>
          <a:xfrm>
            <a:off x="5954422" y="5517200"/>
            <a:ext cx="457006" cy="466869"/>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CRP DC </a:t>
            </a:r>
            <a:endParaRPr lang="en-US" sz="1400" b="1" dirty="0">
              <a:solidFill>
                <a:prstClr val="white"/>
              </a:solidFill>
              <a:effectLst>
                <a:outerShdw blurRad="38100" dist="38100" dir="2700000" algn="tl">
                  <a:srgbClr val="000000">
                    <a:alpha val="43137"/>
                  </a:srgbClr>
                </a:outerShdw>
              </a:effectLst>
            </a:endParaRPr>
          </a:p>
        </p:txBody>
      </p:sp>
      <p:sp>
        <p:nvSpPr>
          <p:cNvPr id="50" name="Right Arrow 49"/>
          <p:cNvSpPr/>
          <p:nvPr/>
        </p:nvSpPr>
        <p:spPr>
          <a:xfrm rot="9754732">
            <a:off x="5215464" y="5949394"/>
            <a:ext cx="419476"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1" name="Right Arrow 22"/>
          <p:cNvSpPr/>
          <p:nvPr/>
        </p:nvSpPr>
        <p:spPr>
          <a:xfrm rot="20554732">
            <a:off x="5311104" y="5999998"/>
            <a:ext cx="321591"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48" name="Oval 47"/>
          <p:cNvSpPr/>
          <p:nvPr/>
        </p:nvSpPr>
        <p:spPr>
          <a:xfrm>
            <a:off x="4349916" y="5941016"/>
            <a:ext cx="647473" cy="644215"/>
          </a:xfrm>
          <a:prstGeom prst="ellipse">
            <a:avLst/>
          </a:prstGeom>
          <a:solidFill>
            <a:schemeClr val="tx2">
              <a:lumMod val="60000"/>
              <a:lumOff val="40000"/>
            </a:schemeClr>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9" name="Oval 24"/>
          <p:cNvSpPr/>
          <p:nvPr/>
        </p:nvSpPr>
        <p:spPr>
          <a:xfrm>
            <a:off x="4444736" y="6035359"/>
            <a:ext cx="457833" cy="455529"/>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CRP L&amp;F</a:t>
            </a:r>
            <a:endParaRPr lang="en-US" sz="1400" b="1" dirty="0">
              <a:solidFill>
                <a:prstClr val="white"/>
              </a:solidFill>
              <a:effectLst>
                <a:outerShdw blurRad="38100" dist="38100" dir="2700000" algn="tl">
                  <a:srgbClr val="000000">
                    <a:alpha val="43137"/>
                  </a:srgbClr>
                </a:outerShdw>
              </a:effectLst>
            </a:endParaRPr>
          </a:p>
        </p:txBody>
      </p:sp>
      <p:sp>
        <p:nvSpPr>
          <p:cNvPr id="46" name="Right Arrow 45"/>
          <p:cNvSpPr/>
          <p:nvPr/>
        </p:nvSpPr>
        <p:spPr>
          <a:xfrm rot="11881643">
            <a:off x="3583692" y="5940659"/>
            <a:ext cx="410161"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7" name="Right Arrow 26"/>
          <p:cNvSpPr/>
          <p:nvPr/>
        </p:nvSpPr>
        <p:spPr>
          <a:xfrm rot="1081643">
            <a:off x="3667270" y="6032967"/>
            <a:ext cx="312276"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44" name="Oval 43"/>
          <p:cNvSpPr/>
          <p:nvPr/>
        </p:nvSpPr>
        <p:spPr>
          <a:xfrm>
            <a:off x="2723531" y="5447814"/>
            <a:ext cx="649571" cy="634595"/>
          </a:xfrm>
          <a:prstGeom prst="ellipse">
            <a:avLst/>
          </a:prstGeom>
          <a:solidFill>
            <a:schemeClr val="tx2">
              <a:lumMod val="60000"/>
              <a:lumOff val="40000"/>
            </a:schemeClr>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5" name="Oval 28"/>
          <p:cNvSpPr/>
          <p:nvPr/>
        </p:nvSpPr>
        <p:spPr>
          <a:xfrm>
            <a:off x="2818658" y="5540749"/>
            <a:ext cx="459316" cy="448726"/>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lumMod val="50000"/>
                  </a:prstClr>
                </a:solidFill>
              </a:rPr>
              <a:t>CRP N&amp;H</a:t>
            </a:r>
            <a:endParaRPr lang="en-US" sz="1400" b="1" dirty="0">
              <a:solidFill>
                <a:prstClr val="white">
                  <a:lumMod val="50000"/>
                </a:prstClr>
              </a:solidFill>
            </a:endParaRPr>
          </a:p>
        </p:txBody>
      </p:sp>
      <p:sp>
        <p:nvSpPr>
          <p:cNvPr id="42" name="Right Arrow 41"/>
          <p:cNvSpPr/>
          <p:nvPr/>
        </p:nvSpPr>
        <p:spPr>
          <a:xfrm rot="14094387">
            <a:off x="2420976" y="4927710"/>
            <a:ext cx="426553"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3" name="Right Arrow 30"/>
          <p:cNvSpPr/>
          <p:nvPr/>
        </p:nvSpPr>
        <p:spPr>
          <a:xfrm rot="3143510">
            <a:off x="2377879" y="5082221"/>
            <a:ext cx="328668"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40" name="Oval 39"/>
          <p:cNvSpPr/>
          <p:nvPr/>
        </p:nvSpPr>
        <p:spPr>
          <a:xfrm>
            <a:off x="1942294" y="4098971"/>
            <a:ext cx="627548" cy="651563"/>
          </a:xfrm>
          <a:prstGeom prst="ellipse">
            <a:avLst/>
          </a:prstGeom>
          <a:solidFill>
            <a:schemeClr val="tx2">
              <a:lumMod val="60000"/>
              <a:lumOff val="40000"/>
            </a:schemeClr>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1" name="Oval 32"/>
          <p:cNvSpPr/>
          <p:nvPr/>
        </p:nvSpPr>
        <p:spPr>
          <a:xfrm>
            <a:off x="2034196" y="4194390"/>
            <a:ext cx="443743" cy="460725"/>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CRP WLE</a:t>
            </a:r>
            <a:endParaRPr lang="en-US" sz="1400" b="1" dirty="0">
              <a:solidFill>
                <a:prstClr val="white"/>
              </a:solidFill>
              <a:effectLst>
                <a:outerShdw blurRad="38100" dist="38100" dir="2700000" algn="tl">
                  <a:srgbClr val="000000">
                    <a:alpha val="43137"/>
                  </a:srgbClr>
                </a:outerShdw>
              </a:effectLst>
            </a:endParaRPr>
          </a:p>
        </p:txBody>
      </p:sp>
      <p:sp>
        <p:nvSpPr>
          <p:cNvPr id="38" name="Right Arrow 37"/>
          <p:cNvSpPr/>
          <p:nvPr/>
        </p:nvSpPr>
        <p:spPr>
          <a:xfrm rot="16200000">
            <a:off x="1987872" y="3434029"/>
            <a:ext cx="422371"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39" name="Right Arrow 34"/>
          <p:cNvSpPr/>
          <p:nvPr/>
        </p:nvSpPr>
        <p:spPr>
          <a:xfrm rot="16200000">
            <a:off x="1935856" y="3548229"/>
            <a:ext cx="324486"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36" name="Oval 35"/>
          <p:cNvSpPr/>
          <p:nvPr/>
        </p:nvSpPr>
        <p:spPr>
          <a:xfrm>
            <a:off x="1872970" y="2430617"/>
            <a:ext cx="654241" cy="658272"/>
          </a:xfrm>
          <a:prstGeom prst="ellipse">
            <a:avLst/>
          </a:prstGeom>
          <a:solidFill>
            <a:schemeClr val="tx2">
              <a:lumMod val="60000"/>
              <a:lumOff val="40000"/>
            </a:schemeClr>
          </a:solidFill>
          <a:ln w="57150">
            <a:solidFill>
              <a:srgbClr val="C00000"/>
            </a:solidFill>
          </a:ln>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7" name="Oval 36"/>
          <p:cNvSpPr/>
          <p:nvPr/>
        </p:nvSpPr>
        <p:spPr>
          <a:xfrm>
            <a:off x="1968782" y="2527019"/>
            <a:ext cx="462618" cy="465469"/>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0" tIns="21590" rIns="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CRP CCAFS</a:t>
            </a:r>
            <a:endParaRPr lang="en-US" sz="1400" b="1" dirty="0">
              <a:solidFill>
                <a:prstClr val="white"/>
              </a:solidFill>
              <a:effectLst>
                <a:outerShdw blurRad="38100" dist="38100" dir="2700000" algn="tl">
                  <a:srgbClr val="000000">
                    <a:alpha val="43137"/>
                  </a:srgbClr>
                </a:outerShdw>
              </a:effectLst>
            </a:endParaRPr>
          </a:p>
        </p:txBody>
      </p:sp>
      <p:sp>
        <p:nvSpPr>
          <p:cNvPr id="34" name="Right Arrow 33"/>
          <p:cNvSpPr/>
          <p:nvPr/>
        </p:nvSpPr>
        <p:spPr>
          <a:xfrm rot="17793577">
            <a:off x="2277309" y="1854085"/>
            <a:ext cx="418627"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31" name="Oval 30"/>
          <p:cNvSpPr/>
          <p:nvPr/>
        </p:nvSpPr>
        <p:spPr>
          <a:xfrm>
            <a:off x="2625266" y="1020957"/>
            <a:ext cx="684345" cy="692246"/>
          </a:xfrm>
          <a:prstGeom prst="ellipse">
            <a:avLst/>
          </a:prstGeom>
          <a:solidFill>
            <a:schemeClr val="tx2">
              <a:lumMod val="60000"/>
              <a:lumOff val="40000"/>
            </a:schemeClr>
          </a:solidFill>
          <a:ln w="57150">
            <a:solidFill>
              <a:srgbClr val="C00000"/>
            </a:solidFill>
          </a:ln>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Oval 40"/>
          <p:cNvSpPr/>
          <p:nvPr/>
        </p:nvSpPr>
        <p:spPr>
          <a:xfrm>
            <a:off x="2725486" y="1146366"/>
            <a:ext cx="483905" cy="489493"/>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GB</a:t>
            </a:r>
          </a:p>
        </p:txBody>
      </p:sp>
      <p:sp>
        <p:nvSpPr>
          <p:cNvPr id="29" name="Right Arrow 28"/>
          <p:cNvSpPr/>
          <p:nvPr/>
        </p:nvSpPr>
        <p:spPr>
          <a:xfrm rot="20535576">
            <a:off x="3478102" y="901742"/>
            <a:ext cx="336019" cy="326284"/>
          </a:xfrm>
          <a:prstGeom prst="rightArrow">
            <a:avLst>
              <a:gd name="adj1" fmla="val 60000"/>
              <a:gd name="adj2" fmla="val 50000"/>
            </a:avLst>
          </a:prstGeom>
          <a:solidFill>
            <a:schemeClr val="bg2">
              <a:lumMod val="50000"/>
              <a:alpha val="50000"/>
            </a:schemeClr>
          </a:solidFill>
          <a:scene3d>
            <a:camera prst="orthographicFront"/>
            <a:lightRig rig="chilly" dir="t"/>
          </a:scene3d>
          <a:sp3d z="-70000" extrusionH="1700" prstMaterial="translucentPowder">
            <a:bevelT w="25400" h="6350" prst="softRound"/>
            <a:bevelB w="0" h="0" prst="convex"/>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30" name="Right Arrow 42"/>
          <p:cNvSpPr/>
          <p:nvPr/>
        </p:nvSpPr>
        <p:spPr>
          <a:xfrm rot="20535576">
            <a:off x="3480429" y="981912"/>
            <a:ext cx="238134" cy="195770"/>
          </a:xfrm>
          <a:prstGeom prst="rect">
            <a:avLst/>
          </a:prstGeom>
          <a:scene3d>
            <a:camera prst="orthographicFront"/>
            <a:lightRig rig="chilly" dir="t"/>
          </a:scene3d>
          <a:sp3d z="-7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622300" fontAlgn="auto">
              <a:lnSpc>
                <a:spcPct val="90000"/>
              </a:lnSpc>
              <a:spcAft>
                <a:spcPct val="35000"/>
              </a:spcAft>
            </a:pPr>
            <a:endParaRPr lang="en-US" sz="1400" dirty="0">
              <a:solidFill>
                <a:prstClr val="white"/>
              </a:solidFill>
            </a:endParaRPr>
          </a:p>
        </p:txBody>
      </p:sp>
      <p:sp>
        <p:nvSpPr>
          <p:cNvPr id="4096" name="Rectangle 4095"/>
          <p:cNvSpPr/>
          <p:nvPr/>
        </p:nvSpPr>
        <p:spPr>
          <a:xfrm>
            <a:off x="6728946" y="5734986"/>
            <a:ext cx="1063112" cy="253916"/>
          </a:xfrm>
          <a:prstGeom prst="rect">
            <a:avLst/>
          </a:prstGeom>
        </p:spPr>
        <p:txBody>
          <a:bodyPr wrap="none">
            <a:spAutoFit/>
          </a:bodyPr>
          <a:lstStyle/>
          <a:p>
            <a:pPr defTabSz="914290" fontAlgn="auto">
              <a:spcBef>
                <a:spcPts val="0"/>
              </a:spcBef>
              <a:spcAft>
                <a:spcPts val="0"/>
              </a:spcAft>
            </a:pPr>
            <a:r>
              <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rPr>
              <a:t>Dryland Cereals</a:t>
            </a:r>
          </a:p>
        </p:txBody>
      </p:sp>
      <p:sp>
        <p:nvSpPr>
          <p:cNvPr id="4099" name="Rectangle 4098"/>
          <p:cNvSpPr/>
          <p:nvPr/>
        </p:nvSpPr>
        <p:spPr>
          <a:xfrm>
            <a:off x="6733360" y="5888261"/>
            <a:ext cx="2286000" cy="900246"/>
          </a:xfrm>
          <a:prstGeom prst="rect">
            <a:avLst/>
          </a:prstGeom>
        </p:spPr>
        <p:txBody>
          <a:bodyPr wrap="square">
            <a:spAutoFit/>
          </a:bodyPr>
          <a:lstStyle/>
          <a:p>
            <a:pPr defTabSz="914290" fontAlgn="auto">
              <a:spcBef>
                <a:spcPts val="0"/>
              </a:spcBef>
              <a:spcAft>
                <a:spcPts val="0"/>
              </a:spcAft>
            </a:pPr>
            <a:r>
              <a:rPr lang="en-US" sz="1050" dirty="0" smtClean="0">
                <a:solidFill>
                  <a:prstClr val="white">
                    <a:lumMod val="95000"/>
                  </a:prstClr>
                </a:solidFill>
                <a:latin typeface="Calibri"/>
                <a:cs typeface="+mn-cs"/>
              </a:rPr>
              <a:t>Validating high </a:t>
            </a:r>
            <a:r>
              <a:rPr lang="en-US" sz="1050" dirty="0">
                <a:solidFill>
                  <a:prstClr val="white">
                    <a:lumMod val="95000"/>
                  </a:prstClr>
                </a:solidFill>
                <a:latin typeface="Calibri"/>
                <a:cs typeface="+mn-cs"/>
              </a:rPr>
              <a:t>yielding varieties with better </a:t>
            </a:r>
            <a:r>
              <a:rPr lang="en-US" sz="1050" dirty="0" smtClean="0">
                <a:solidFill>
                  <a:prstClr val="white">
                    <a:lumMod val="95000"/>
                  </a:prstClr>
                </a:solidFill>
                <a:latin typeface="Calibri"/>
                <a:cs typeface="+mn-cs"/>
              </a:rPr>
              <a:t>pest and disease resistance, tolerance </a:t>
            </a:r>
            <a:r>
              <a:rPr lang="en-US" sz="1050" dirty="0">
                <a:solidFill>
                  <a:prstClr val="white">
                    <a:lumMod val="95000"/>
                  </a:prstClr>
                </a:solidFill>
                <a:latin typeface="Calibri"/>
                <a:cs typeface="+mn-cs"/>
              </a:rPr>
              <a:t>to abiotic </a:t>
            </a:r>
            <a:r>
              <a:rPr lang="en-US" sz="1050" dirty="0" smtClean="0">
                <a:solidFill>
                  <a:prstClr val="white">
                    <a:lumMod val="95000"/>
                  </a:prstClr>
                </a:solidFill>
                <a:latin typeface="Calibri"/>
                <a:cs typeface="+mn-cs"/>
              </a:rPr>
              <a:t>stresses, and </a:t>
            </a:r>
            <a:r>
              <a:rPr lang="en-US" sz="1050" dirty="0">
                <a:solidFill>
                  <a:prstClr val="white">
                    <a:lumMod val="95000"/>
                  </a:prstClr>
                </a:solidFill>
                <a:latin typeface="Calibri"/>
                <a:cs typeface="+mn-cs"/>
              </a:rPr>
              <a:t>improved crop management technologies</a:t>
            </a:r>
          </a:p>
        </p:txBody>
      </p:sp>
      <p:sp>
        <p:nvSpPr>
          <p:cNvPr id="78" name="Rectangle 77"/>
          <p:cNvSpPr/>
          <p:nvPr/>
        </p:nvSpPr>
        <p:spPr>
          <a:xfrm>
            <a:off x="7457074" y="4186788"/>
            <a:ext cx="1709785" cy="900246"/>
          </a:xfrm>
          <a:prstGeom prst="rect">
            <a:avLst/>
          </a:prstGeom>
        </p:spPr>
        <p:txBody>
          <a:bodyPr wrap="square">
            <a:spAutoFit/>
          </a:bodyPr>
          <a:lstStyle/>
          <a:p>
            <a:pPr defTabSz="914290" fontAlgn="auto">
              <a:spcBef>
                <a:spcPts val="0"/>
              </a:spcBef>
              <a:spcAft>
                <a:spcPts val="0"/>
              </a:spcAft>
            </a:pPr>
            <a:r>
              <a:rPr lang="en-US" sz="1050" dirty="0" smtClean="0">
                <a:solidFill>
                  <a:prstClr val="white">
                    <a:lumMod val="95000"/>
                  </a:prstClr>
                </a:solidFill>
                <a:latin typeface="Calibri"/>
                <a:cs typeface="+mn-cs"/>
              </a:rPr>
              <a:t>Sustainable intensification- challenges </a:t>
            </a:r>
            <a:r>
              <a:rPr lang="en-US" sz="1050" dirty="0">
                <a:solidFill>
                  <a:prstClr val="white">
                    <a:lumMod val="95000"/>
                  </a:prstClr>
                </a:solidFill>
                <a:latin typeface="Calibri"/>
                <a:cs typeface="+mn-cs"/>
              </a:rPr>
              <a:t>and </a:t>
            </a:r>
            <a:r>
              <a:rPr lang="en-US" sz="1050" dirty="0" smtClean="0">
                <a:solidFill>
                  <a:prstClr val="white">
                    <a:lumMod val="95000"/>
                  </a:prstClr>
                </a:solidFill>
                <a:latin typeface="Calibri"/>
                <a:cs typeface="+mn-cs"/>
              </a:rPr>
              <a:t>constraints, integrated crop </a:t>
            </a:r>
            <a:r>
              <a:rPr lang="en-US" sz="1050" dirty="0">
                <a:solidFill>
                  <a:prstClr val="white">
                    <a:lumMod val="95000"/>
                  </a:prstClr>
                </a:solidFill>
                <a:latin typeface="Calibri"/>
                <a:cs typeface="+mn-cs"/>
              </a:rPr>
              <a:t>and pest management practices, </a:t>
            </a:r>
            <a:r>
              <a:rPr lang="en-US" sz="1050" dirty="0" smtClean="0">
                <a:solidFill>
                  <a:prstClr val="white">
                    <a:lumMod val="95000"/>
                  </a:prstClr>
                </a:solidFill>
                <a:latin typeface="Calibri"/>
                <a:cs typeface="+mn-cs"/>
              </a:rPr>
              <a:t>and value chain linkages</a:t>
            </a:r>
            <a:endParaRPr lang="en-US" sz="1050" dirty="0">
              <a:solidFill>
                <a:prstClr val="white">
                  <a:lumMod val="95000"/>
                </a:prstClr>
              </a:solidFill>
              <a:latin typeface="Calibri"/>
              <a:cs typeface="+mn-cs"/>
            </a:endParaRPr>
          </a:p>
        </p:txBody>
      </p:sp>
      <p:sp>
        <p:nvSpPr>
          <p:cNvPr id="79" name="Rectangle 78"/>
          <p:cNvSpPr/>
          <p:nvPr/>
        </p:nvSpPr>
        <p:spPr>
          <a:xfrm>
            <a:off x="7446782" y="4029104"/>
            <a:ext cx="1013419"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Grain Legumes</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sp>
        <p:nvSpPr>
          <p:cNvPr id="83" name="Line Callout 2 (Accent Bar) 82"/>
          <p:cNvSpPr/>
          <p:nvPr/>
        </p:nvSpPr>
        <p:spPr>
          <a:xfrm>
            <a:off x="7558784" y="1990439"/>
            <a:ext cx="1129944" cy="1074889"/>
          </a:xfrm>
          <a:prstGeom prst="accentCallout2">
            <a:avLst>
              <a:gd name="adj1" fmla="val 18750"/>
              <a:gd name="adj2" fmla="val -8333"/>
              <a:gd name="adj3" fmla="val 18750"/>
              <a:gd name="adj4" fmla="val -16667"/>
              <a:gd name="adj5" fmla="val 43009"/>
              <a:gd name="adj6" fmla="val -35789"/>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84" name="Rectangle 83"/>
          <p:cNvSpPr/>
          <p:nvPr/>
        </p:nvSpPr>
        <p:spPr>
          <a:xfrm>
            <a:off x="7440929" y="2062684"/>
            <a:ext cx="1725929" cy="1061829"/>
          </a:xfrm>
          <a:prstGeom prst="rect">
            <a:avLst/>
          </a:prstGeom>
        </p:spPr>
        <p:txBody>
          <a:bodyPr wrap="square">
            <a:spAutoFit/>
          </a:bodyPr>
          <a:lstStyle/>
          <a:p>
            <a:pPr defTabSz="914290" fontAlgn="auto">
              <a:spcBef>
                <a:spcPts val="0"/>
              </a:spcBef>
              <a:spcAft>
                <a:spcPts val="0"/>
              </a:spcAft>
            </a:pPr>
            <a:r>
              <a:rPr lang="en-US" sz="1050" dirty="0" smtClean="0">
                <a:solidFill>
                  <a:prstClr val="white">
                    <a:lumMod val="95000"/>
                  </a:prstClr>
                </a:solidFill>
                <a:latin typeface="Calibri"/>
                <a:cs typeface="+mn-cs"/>
              </a:rPr>
              <a:t>Improving productivity </a:t>
            </a:r>
            <a:r>
              <a:rPr lang="en-US" sz="1050" dirty="0">
                <a:solidFill>
                  <a:prstClr val="white">
                    <a:lumMod val="95000"/>
                  </a:prstClr>
                </a:solidFill>
                <a:latin typeface="Calibri"/>
                <a:cs typeface="+mn-cs"/>
              </a:rPr>
              <a:t>and profitability of </a:t>
            </a:r>
            <a:r>
              <a:rPr lang="en-US" sz="1050" dirty="0" smtClean="0">
                <a:solidFill>
                  <a:prstClr val="white">
                    <a:lumMod val="95000"/>
                  </a:prstClr>
                </a:solidFill>
                <a:latin typeface="Calibri"/>
                <a:cs typeface="+mn-cs"/>
              </a:rPr>
              <a:t>wheat,  improved resistance to pests and diseases,  climate resilient, and increasing yield while reducing inputs</a:t>
            </a:r>
            <a:endParaRPr lang="en-US" sz="1050" dirty="0">
              <a:solidFill>
                <a:prstClr val="white">
                  <a:lumMod val="95000"/>
                </a:prstClr>
              </a:solidFill>
              <a:latin typeface="Calibri"/>
              <a:cs typeface="+mn-cs"/>
            </a:endParaRPr>
          </a:p>
        </p:txBody>
      </p:sp>
      <p:sp>
        <p:nvSpPr>
          <p:cNvPr id="85" name="Rectangle 84"/>
          <p:cNvSpPr/>
          <p:nvPr/>
        </p:nvSpPr>
        <p:spPr>
          <a:xfrm>
            <a:off x="7449321" y="1905000"/>
            <a:ext cx="558166"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Wheat</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sp>
        <p:nvSpPr>
          <p:cNvPr id="87" name="Rectangle 86"/>
          <p:cNvSpPr/>
          <p:nvPr/>
        </p:nvSpPr>
        <p:spPr>
          <a:xfrm>
            <a:off x="3402210" y="5031045"/>
            <a:ext cx="1194558"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Livestock and Fish</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sp>
        <p:nvSpPr>
          <p:cNvPr id="88" name="Rectangle 87"/>
          <p:cNvSpPr/>
          <p:nvPr/>
        </p:nvSpPr>
        <p:spPr>
          <a:xfrm>
            <a:off x="3401366" y="5184795"/>
            <a:ext cx="2553055" cy="738664"/>
          </a:xfrm>
          <a:prstGeom prst="rect">
            <a:avLst/>
          </a:prstGeom>
        </p:spPr>
        <p:txBody>
          <a:bodyPr wrap="square">
            <a:spAutoFit/>
          </a:bodyPr>
          <a:lstStyle/>
          <a:p>
            <a:pPr defTabSz="914290" fontAlgn="auto">
              <a:spcBef>
                <a:spcPts val="0"/>
              </a:spcBef>
              <a:spcAft>
                <a:spcPts val="0"/>
              </a:spcAft>
            </a:pPr>
            <a:r>
              <a:rPr lang="en-US" sz="1050" dirty="0">
                <a:solidFill>
                  <a:prstClr val="white">
                    <a:lumMod val="95000"/>
                  </a:prstClr>
                </a:solidFill>
                <a:latin typeface="Calibri"/>
                <a:cs typeface="+mn-cs"/>
              </a:rPr>
              <a:t>Resilience and vulnerability of </a:t>
            </a:r>
            <a:r>
              <a:rPr lang="en-US" sz="1050" dirty="0" smtClean="0">
                <a:solidFill>
                  <a:prstClr val="white">
                    <a:lumMod val="95000"/>
                  </a:prstClr>
                </a:solidFill>
                <a:latin typeface="Calibri"/>
                <a:cs typeface="+mn-cs"/>
              </a:rPr>
              <a:t>livestock production under </a:t>
            </a:r>
            <a:r>
              <a:rPr lang="en-US" sz="1050" dirty="0">
                <a:solidFill>
                  <a:prstClr val="white">
                    <a:lumMod val="95000"/>
                  </a:prstClr>
                </a:solidFill>
                <a:latin typeface="Calibri"/>
                <a:cs typeface="+mn-cs"/>
              </a:rPr>
              <a:t>changing climate, land use and </a:t>
            </a:r>
            <a:r>
              <a:rPr lang="en-US" sz="1050" dirty="0" smtClean="0">
                <a:solidFill>
                  <a:prstClr val="white">
                    <a:lumMod val="95000"/>
                  </a:prstClr>
                </a:solidFill>
                <a:latin typeface="Calibri"/>
                <a:cs typeface="+mn-cs"/>
              </a:rPr>
              <a:t>markets, identify and </a:t>
            </a:r>
            <a:r>
              <a:rPr lang="en-US" sz="1050" dirty="0">
                <a:solidFill>
                  <a:prstClr val="white">
                    <a:lumMod val="95000"/>
                  </a:prstClr>
                </a:solidFill>
                <a:latin typeface="Calibri"/>
                <a:cs typeface="+mn-cs"/>
              </a:rPr>
              <a:t>address key constraints and </a:t>
            </a:r>
            <a:r>
              <a:rPr lang="en-US" sz="1050" dirty="0" smtClean="0">
                <a:solidFill>
                  <a:prstClr val="white">
                    <a:lumMod val="95000"/>
                  </a:prstClr>
                </a:solidFill>
                <a:latin typeface="Calibri"/>
                <a:cs typeface="+mn-cs"/>
              </a:rPr>
              <a:t>opportunities </a:t>
            </a:r>
            <a:endParaRPr lang="en-US" sz="1050" dirty="0">
              <a:solidFill>
                <a:prstClr val="white">
                  <a:lumMod val="95000"/>
                </a:prstClr>
              </a:solidFill>
              <a:latin typeface="Calibri"/>
              <a:cs typeface="+mn-cs"/>
            </a:endParaRPr>
          </a:p>
        </p:txBody>
      </p:sp>
      <p:sp>
        <p:nvSpPr>
          <p:cNvPr id="90" name="Line Callout 2 (Accent Bar) 89"/>
          <p:cNvSpPr/>
          <p:nvPr/>
        </p:nvSpPr>
        <p:spPr>
          <a:xfrm>
            <a:off x="6781541" y="631906"/>
            <a:ext cx="1129944" cy="762554"/>
          </a:xfrm>
          <a:prstGeom prst="accentCallout2">
            <a:avLst>
              <a:gd name="adj1" fmla="val 27282"/>
              <a:gd name="adj2" fmla="val -8333"/>
              <a:gd name="adj3" fmla="val 27282"/>
              <a:gd name="adj4" fmla="val -18690"/>
              <a:gd name="adj5" fmla="val 66753"/>
              <a:gd name="adj6" fmla="val -39709"/>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91" name="Rectangle 90"/>
          <p:cNvSpPr/>
          <p:nvPr/>
        </p:nvSpPr>
        <p:spPr>
          <a:xfrm>
            <a:off x="6659709" y="733237"/>
            <a:ext cx="2433302" cy="738664"/>
          </a:xfrm>
          <a:prstGeom prst="rect">
            <a:avLst/>
          </a:prstGeom>
        </p:spPr>
        <p:txBody>
          <a:bodyPr wrap="square">
            <a:spAutoFit/>
          </a:bodyPr>
          <a:lstStyle/>
          <a:p>
            <a:pPr defTabSz="914290" fontAlgn="auto">
              <a:spcBef>
                <a:spcPts val="0"/>
              </a:spcBef>
              <a:spcAft>
                <a:spcPts val="0"/>
              </a:spcAft>
            </a:pPr>
            <a:r>
              <a:rPr lang="en-US" sz="1050" dirty="0" smtClean="0">
                <a:solidFill>
                  <a:prstClr val="white">
                    <a:lumMod val="95000"/>
                  </a:prstClr>
                </a:solidFill>
                <a:latin typeface="Calibri"/>
                <a:cs typeface="+mn-cs"/>
              </a:rPr>
              <a:t>Sustainable intensification, challenges </a:t>
            </a:r>
            <a:r>
              <a:rPr lang="en-US" sz="1050" dirty="0">
                <a:solidFill>
                  <a:prstClr val="white">
                    <a:lumMod val="95000"/>
                  </a:prstClr>
                </a:solidFill>
                <a:latin typeface="Calibri"/>
                <a:cs typeface="+mn-cs"/>
              </a:rPr>
              <a:t>and </a:t>
            </a:r>
            <a:r>
              <a:rPr lang="en-US" sz="1050" dirty="0" smtClean="0">
                <a:solidFill>
                  <a:prstClr val="white">
                    <a:lumMod val="95000"/>
                  </a:prstClr>
                </a:solidFill>
                <a:latin typeface="Calibri"/>
                <a:cs typeface="+mn-cs"/>
              </a:rPr>
              <a:t>constraints, integrated crop </a:t>
            </a:r>
            <a:r>
              <a:rPr lang="en-US" sz="1050" dirty="0">
                <a:solidFill>
                  <a:prstClr val="white">
                    <a:lumMod val="95000"/>
                  </a:prstClr>
                </a:solidFill>
                <a:latin typeface="Calibri"/>
                <a:cs typeface="+mn-cs"/>
              </a:rPr>
              <a:t>and pest management practices, </a:t>
            </a:r>
            <a:r>
              <a:rPr lang="en-US" sz="1050" dirty="0" smtClean="0">
                <a:solidFill>
                  <a:prstClr val="white">
                    <a:lumMod val="95000"/>
                  </a:prstClr>
                </a:solidFill>
                <a:latin typeface="Calibri"/>
                <a:cs typeface="+mn-cs"/>
              </a:rPr>
              <a:t>and value chain linkages</a:t>
            </a:r>
            <a:endParaRPr lang="en-US" sz="1050" dirty="0">
              <a:solidFill>
                <a:prstClr val="white">
                  <a:lumMod val="95000"/>
                </a:prstClr>
              </a:solidFill>
              <a:latin typeface="Calibri"/>
              <a:cs typeface="+mn-cs"/>
            </a:endParaRPr>
          </a:p>
        </p:txBody>
      </p:sp>
      <p:sp>
        <p:nvSpPr>
          <p:cNvPr id="92" name="Rectangle 91"/>
          <p:cNvSpPr/>
          <p:nvPr/>
        </p:nvSpPr>
        <p:spPr>
          <a:xfrm>
            <a:off x="6658263" y="563326"/>
            <a:ext cx="2082621" cy="253916"/>
          </a:xfrm>
          <a:prstGeom prst="rect">
            <a:avLst/>
          </a:prstGeom>
        </p:spPr>
        <p:txBody>
          <a:bodyPr wrap="none">
            <a:spAutoFit/>
          </a:bodyPr>
          <a:lstStyle/>
          <a:p>
            <a:pPr defTabSz="914290" fontAlgn="auto">
              <a:spcBef>
                <a:spcPts val="0"/>
              </a:spcBef>
              <a:spcAft>
                <a:spcPts val="0"/>
              </a:spcAft>
            </a:pPr>
            <a:r>
              <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rPr>
              <a:t>Policies, Institutions, and Markets</a:t>
            </a:r>
          </a:p>
        </p:txBody>
      </p:sp>
      <p:sp>
        <p:nvSpPr>
          <p:cNvPr id="93" name="Rectangle 92"/>
          <p:cNvSpPr/>
          <p:nvPr/>
        </p:nvSpPr>
        <p:spPr>
          <a:xfrm>
            <a:off x="1210063" y="5778528"/>
            <a:ext cx="1338828"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Nutrition and Health</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sp>
        <p:nvSpPr>
          <p:cNvPr id="95" name="Rectangle 94"/>
          <p:cNvSpPr/>
          <p:nvPr/>
        </p:nvSpPr>
        <p:spPr>
          <a:xfrm>
            <a:off x="175260" y="5918096"/>
            <a:ext cx="2376593" cy="900246"/>
          </a:xfrm>
          <a:prstGeom prst="rect">
            <a:avLst/>
          </a:prstGeom>
        </p:spPr>
        <p:txBody>
          <a:bodyPr wrap="square">
            <a:spAutoFit/>
          </a:bodyPr>
          <a:lstStyle/>
          <a:p>
            <a:pPr algn="r" defTabSz="914290" fontAlgn="auto">
              <a:spcBef>
                <a:spcPts val="0"/>
              </a:spcBef>
              <a:spcAft>
                <a:spcPts val="0"/>
              </a:spcAft>
            </a:pPr>
            <a:r>
              <a:rPr lang="en-US" sz="1050" dirty="0">
                <a:solidFill>
                  <a:prstClr val="white">
                    <a:lumMod val="95000"/>
                  </a:prstClr>
                </a:solidFill>
                <a:latin typeface="Calibri"/>
                <a:cs typeface="+mn-cs"/>
              </a:rPr>
              <a:t>Improving synergies </a:t>
            </a:r>
            <a:r>
              <a:rPr lang="en-US" sz="1050" dirty="0" smtClean="0">
                <a:solidFill>
                  <a:prstClr val="white">
                    <a:lumMod val="95000"/>
                  </a:prstClr>
                </a:solidFill>
                <a:latin typeface="Calibri"/>
                <a:cs typeface="+mn-cs"/>
              </a:rPr>
              <a:t>between </a:t>
            </a:r>
            <a:r>
              <a:rPr lang="en-US" sz="1050" dirty="0">
                <a:solidFill>
                  <a:prstClr val="white">
                    <a:lumMod val="95000"/>
                  </a:prstClr>
                </a:solidFill>
                <a:latin typeface="Calibri"/>
                <a:cs typeface="+mn-cs"/>
              </a:rPr>
              <a:t>agriculture, nutrition, and health. Location base services-distribution, access pattern, </a:t>
            </a:r>
            <a:r>
              <a:rPr lang="en-US" sz="1050" dirty="0" smtClean="0">
                <a:solidFill>
                  <a:prstClr val="white">
                    <a:lumMod val="95000"/>
                  </a:prstClr>
                </a:solidFill>
                <a:latin typeface="Calibri"/>
                <a:cs typeface="+mn-cs"/>
              </a:rPr>
              <a:t>value chain, and control </a:t>
            </a:r>
            <a:r>
              <a:rPr lang="en-US" sz="1050" dirty="0">
                <a:solidFill>
                  <a:prstClr val="white">
                    <a:lumMod val="95000"/>
                  </a:prstClr>
                </a:solidFill>
                <a:latin typeface="Calibri"/>
                <a:cs typeface="+mn-cs"/>
              </a:rPr>
              <a:t>of zoonotic </a:t>
            </a:r>
            <a:r>
              <a:rPr lang="en-US" sz="1050" dirty="0" smtClean="0">
                <a:solidFill>
                  <a:prstClr val="white">
                    <a:lumMod val="95000"/>
                  </a:prstClr>
                </a:solidFill>
                <a:latin typeface="Calibri"/>
                <a:cs typeface="+mn-cs"/>
              </a:rPr>
              <a:t>diseases/pests  </a:t>
            </a:r>
            <a:r>
              <a:rPr lang="en-US" sz="1050" dirty="0">
                <a:solidFill>
                  <a:prstClr val="white">
                    <a:lumMod val="95000"/>
                  </a:prstClr>
                </a:solidFill>
                <a:latin typeface="Calibri"/>
                <a:cs typeface="+mn-cs"/>
              </a:rPr>
              <a:t>and </a:t>
            </a:r>
            <a:r>
              <a:rPr lang="en-US" sz="1050" dirty="0" smtClean="0">
                <a:solidFill>
                  <a:prstClr val="white">
                    <a:lumMod val="95000"/>
                  </a:prstClr>
                </a:solidFill>
                <a:latin typeface="Calibri"/>
                <a:cs typeface="+mn-cs"/>
              </a:rPr>
              <a:t>risks</a:t>
            </a:r>
            <a:endParaRPr lang="en-US" sz="1050" dirty="0">
              <a:solidFill>
                <a:prstClr val="white">
                  <a:lumMod val="95000"/>
                </a:prstClr>
              </a:solidFill>
              <a:latin typeface="Calibri"/>
              <a:cs typeface="+mn-cs"/>
            </a:endParaRPr>
          </a:p>
        </p:txBody>
      </p:sp>
      <p:sp>
        <p:nvSpPr>
          <p:cNvPr id="97" name="Rectangle 96"/>
          <p:cNvSpPr/>
          <p:nvPr/>
        </p:nvSpPr>
        <p:spPr>
          <a:xfrm>
            <a:off x="-57443" y="4101360"/>
            <a:ext cx="1782860"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Water, Land and Ecosystems</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sp>
        <p:nvSpPr>
          <p:cNvPr id="99" name="Rectangle 98"/>
          <p:cNvSpPr/>
          <p:nvPr/>
        </p:nvSpPr>
        <p:spPr>
          <a:xfrm>
            <a:off x="-35755" y="4229498"/>
            <a:ext cx="1767316" cy="1061829"/>
          </a:xfrm>
          <a:prstGeom prst="rect">
            <a:avLst/>
          </a:prstGeom>
        </p:spPr>
        <p:txBody>
          <a:bodyPr wrap="square">
            <a:spAutoFit/>
          </a:bodyPr>
          <a:lstStyle/>
          <a:p>
            <a:pPr algn="r" defTabSz="914290" fontAlgn="auto">
              <a:spcBef>
                <a:spcPts val="0"/>
              </a:spcBef>
              <a:spcAft>
                <a:spcPts val="0"/>
              </a:spcAft>
            </a:pPr>
            <a:r>
              <a:rPr lang="en-US" sz="1050" dirty="0">
                <a:solidFill>
                  <a:prstClr val="white">
                    <a:lumMod val="95000"/>
                  </a:prstClr>
                </a:solidFill>
                <a:latin typeface="Calibri"/>
                <a:cs typeface="+mn-cs"/>
              </a:rPr>
              <a:t>Improving </a:t>
            </a:r>
            <a:r>
              <a:rPr lang="en-US" sz="1050" dirty="0" smtClean="0">
                <a:solidFill>
                  <a:prstClr val="white">
                    <a:lumMod val="95000"/>
                  </a:prstClr>
                </a:solidFill>
                <a:latin typeface="Calibri"/>
                <a:cs typeface="+mn-cs"/>
              </a:rPr>
              <a:t>land and water, productivity, and ecosystem services.  Assessment of land degradation, soil health and nutrition, and climate change impact </a:t>
            </a:r>
            <a:endParaRPr lang="en-US" sz="1050" dirty="0">
              <a:solidFill>
                <a:prstClr val="white">
                  <a:lumMod val="95000"/>
                </a:prstClr>
              </a:solidFill>
              <a:latin typeface="Calibri"/>
              <a:cs typeface="+mn-cs"/>
            </a:endParaRPr>
          </a:p>
        </p:txBody>
      </p:sp>
      <p:sp>
        <p:nvSpPr>
          <p:cNvPr id="100" name="Rectangle 99"/>
          <p:cNvSpPr/>
          <p:nvPr/>
        </p:nvSpPr>
        <p:spPr>
          <a:xfrm>
            <a:off x="647036" y="1980245"/>
            <a:ext cx="1053494"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Climate Change</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sp>
        <p:nvSpPr>
          <p:cNvPr id="101" name="Line Callout 2 (Accent Bar) 100"/>
          <p:cNvSpPr/>
          <p:nvPr/>
        </p:nvSpPr>
        <p:spPr>
          <a:xfrm flipH="1">
            <a:off x="694073" y="2111589"/>
            <a:ext cx="906682" cy="1174507"/>
          </a:xfrm>
          <a:prstGeom prst="accentCallout2">
            <a:avLst>
              <a:gd name="adj1" fmla="val 20686"/>
              <a:gd name="adj2" fmla="val -9562"/>
              <a:gd name="adj3" fmla="val 22767"/>
              <a:gd name="adj4" fmla="val -16667"/>
              <a:gd name="adj5" fmla="val 38383"/>
              <a:gd name="adj6" fmla="val -37165"/>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102" name="Rectangle 101"/>
          <p:cNvSpPr/>
          <p:nvPr/>
        </p:nvSpPr>
        <p:spPr>
          <a:xfrm>
            <a:off x="-1759" y="2140963"/>
            <a:ext cx="1702710" cy="1223412"/>
          </a:xfrm>
          <a:prstGeom prst="rect">
            <a:avLst/>
          </a:prstGeom>
        </p:spPr>
        <p:txBody>
          <a:bodyPr wrap="square">
            <a:spAutoFit/>
          </a:bodyPr>
          <a:lstStyle/>
          <a:p>
            <a:pPr algn="r" defTabSz="914290" fontAlgn="auto">
              <a:spcBef>
                <a:spcPts val="0"/>
              </a:spcBef>
              <a:spcAft>
                <a:spcPts val="0"/>
              </a:spcAft>
            </a:pPr>
            <a:r>
              <a:rPr lang="en-US" sz="1050" dirty="0" smtClean="0">
                <a:solidFill>
                  <a:prstClr val="white">
                    <a:lumMod val="95000"/>
                  </a:prstClr>
                </a:solidFill>
                <a:latin typeface="Calibri"/>
                <a:cs typeface="+mn-cs"/>
              </a:rPr>
              <a:t>Eco-friendly </a:t>
            </a:r>
            <a:r>
              <a:rPr lang="en-US" sz="1050" dirty="0">
                <a:solidFill>
                  <a:prstClr val="white">
                    <a:lumMod val="95000"/>
                  </a:prstClr>
                </a:solidFill>
                <a:latin typeface="Calibri"/>
                <a:cs typeface="+mn-cs"/>
              </a:rPr>
              <a:t>climate change adoption - </a:t>
            </a:r>
            <a:r>
              <a:rPr lang="en-US" sz="1050" dirty="0" smtClean="0">
                <a:solidFill>
                  <a:prstClr val="white">
                    <a:lumMod val="95000"/>
                  </a:prstClr>
                </a:solidFill>
                <a:latin typeface="Calibri"/>
                <a:cs typeface="+mn-cs"/>
              </a:rPr>
              <a:t> strengthening approaches for better management </a:t>
            </a:r>
            <a:r>
              <a:rPr lang="en-US" sz="1050" dirty="0">
                <a:solidFill>
                  <a:prstClr val="white">
                    <a:lumMod val="95000"/>
                  </a:prstClr>
                </a:solidFill>
                <a:latin typeface="Calibri"/>
                <a:cs typeface="+mn-cs"/>
              </a:rPr>
              <a:t>of agricultural risks associated with increased climate variability and extreme events</a:t>
            </a:r>
          </a:p>
        </p:txBody>
      </p:sp>
      <p:sp>
        <p:nvSpPr>
          <p:cNvPr id="106" name="Rectangle 105"/>
          <p:cNvSpPr/>
          <p:nvPr/>
        </p:nvSpPr>
        <p:spPr>
          <a:xfrm>
            <a:off x="1633557" y="526548"/>
            <a:ext cx="840295"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Gene Banks</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sp>
        <p:nvSpPr>
          <p:cNvPr id="107" name="Line Callout 2 (Accent Bar) 106"/>
          <p:cNvSpPr/>
          <p:nvPr/>
        </p:nvSpPr>
        <p:spPr>
          <a:xfrm flipH="1">
            <a:off x="1454022" y="631907"/>
            <a:ext cx="906682" cy="705403"/>
          </a:xfrm>
          <a:prstGeom prst="accentCallout2">
            <a:avLst>
              <a:gd name="adj1" fmla="val 20686"/>
              <a:gd name="adj2" fmla="val -9562"/>
              <a:gd name="adj3" fmla="val 22767"/>
              <a:gd name="adj4" fmla="val -16667"/>
              <a:gd name="adj5" fmla="val 67295"/>
              <a:gd name="adj6" fmla="val -40842"/>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90" fontAlgn="auto">
              <a:spcBef>
                <a:spcPts val="0"/>
              </a:spcBef>
              <a:spcAft>
                <a:spcPts val="0"/>
              </a:spcAft>
            </a:pPr>
            <a:endParaRPr lang="en-US" dirty="0">
              <a:solidFill>
                <a:prstClr val="white"/>
              </a:solidFill>
            </a:endParaRPr>
          </a:p>
        </p:txBody>
      </p:sp>
      <p:sp>
        <p:nvSpPr>
          <p:cNvPr id="108" name="Rectangle 107"/>
          <p:cNvSpPr/>
          <p:nvPr/>
        </p:nvSpPr>
        <p:spPr>
          <a:xfrm>
            <a:off x="7620" y="688524"/>
            <a:ext cx="2464710" cy="738664"/>
          </a:xfrm>
          <a:prstGeom prst="rect">
            <a:avLst/>
          </a:prstGeom>
        </p:spPr>
        <p:txBody>
          <a:bodyPr wrap="square">
            <a:spAutoFit/>
          </a:bodyPr>
          <a:lstStyle/>
          <a:p>
            <a:pPr algn="r" defTabSz="914290" fontAlgn="auto">
              <a:spcBef>
                <a:spcPts val="0"/>
              </a:spcBef>
              <a:spcAft>
                <a:spcPts val="0"/>
              </a:spcAft>
            </a:pPr>
            <a:r>
              <a:rPr lang="en-US" sz="1050" dirty="0" smtClean="0">
                <a:solidFill>
                  <a:prstClr val="white">
                    <a:lumMod val="95000"/>
                  </a:prstClr>
                </a:solidFill>
                <a:latin typeface="Calibri"/>
                <a:cs typeface="+mn-cs"/>
              </a:rPr>
              <a:t>Managing  biodiversity  in agro-systems. Focused  Identification of Germplasm Strategy. Characterization of  genetic resources at landscape level.   </a:t>
            </a:r>
            <a:endParaRPr lang="en-US" sz="1050" dirty="0">
              <a:solidFill>
                <a:prstClr val="white">
                  <a:lumMod val="95000"/>
                </a:prstClr>
              </a:solidFill>
              <a:latin typeface="Calibri"/>
              <a:cs typeface="+mn-cs"/>
            </a:endParaRPr>
          </a:p>
        </p:txBody>
      </p:sp>
      <p:sp>
        <p:nvSpPr>
          <p:cNvPr id="117" name="Rectangle 116"/>
          <p:cNvSpPr/>
          <p:nvPr/>
        </p:nvSpPr>
        <p:spPr>
          <a:xfrm>
            <a:off x="3073264" y="6246114"/>
            <a:ext cx="1594949" cy="528606"/>
          </a:xfrm>
          <a:prstGeom prst="rect">
            <a:avLst/>
          </a:prstGeom>
        </p:spPr>
        <p:txBody>
          <a:bodyPr wrap="square">
            <a:spAutoFit/>
          </a:bodyPr>
          <a:lstStyle/>
          <a:p>
            <a:pPr defTabSz="914290" fontAlgn="auto">
              <a:lnSpc>
                <a:spcPct val="90000"/>
              </a:lnSpc>
              <a:spcBef>
                <a:spcPts val="0"/>
              </a:spcBef>
              <a:spcAft>
                <a:spcPts val="0"/>
              </a:spcAft>
            </a:pPr>
            <a:r>
              <a:rPr lang="en-US" sz="1050" dirty="0" smtClean="0">
                <a:solidFill>
                  <a:srgbClr val="FFFF00"/>
                </a:solidFill>
                <a:latin typeface="Calibri"/>
                <a:cs typeface="+mn-cs"/>
              </a:rPr>
              <a:t>Bio-physical-spectral </a:t>
            </a:r>
          </a:p>
          <a:p>
            <a:pPr defTabSz="914290" fontAlgn="auto">
              <a:lnSpc>
                <a:spcPct val="90000"/>
              </a:lnSpc>
              <a:spcBef>
                <a:spcPts val="0"/>
              </a:spcBef>
              <a:spcAft>
                <a:spcPts val="0"/>
              </a:spcAft>
            </a:pPr>
            <a:r>
              <a:rPr lang="en-US" sz="1050" dirty="0" smtClean="0">
                <a:solidFill>
                  <a:srgbClr val="FFFF00"/>
                </a:solidFill>
                <a:latin typeface="Calibri"/>
                <a:cs typeface="+mn-cs"/>
              </a:rPr>
              <a:t>libraries for mapping agricultural productivity</a:t>
            </a:r>
            <a:endParaRPr lang="en-US" sz="1050" dirty="0">
              <a:solidFill>
                <a:srgbClr val="FFFF00"/>
              </a:solidFill>
              <a:latin typeface="Calibri"/>
              <a:cs typeface="+mn-cs"/>
            </a:endParaRPr>
          </a:p>
        </p:txBody>
      </p:sp>
      <p:sp>
        <p:nvSpPr>
          <p:cNvPr id="4109" name="AutoShape 10" descr="data:image/jpeg;base64,/9j/4AAQSkZJRgABAQAAAQABAAD/2wCEAAkGBxQTEhUSEBIVFRUVGBgaFxgWFxkbHhobGBkdGBoYGhgaHCggGR0lHBoYITEhKCksOi4uHB8zOjMsOygtLi0BCgoKDg0OGxAQGywkICQtLCw0Liw0LDQuLCw0Miw0LCw3LCwvLCwsNCwsLCwsLDQsLCw0LC8sLCwsLCwsLCwsNP/AABEIAMgA+wMBIgACEQEDEQH/xAAcAAEAAwEBAQEBAAAAAAAAAAAABAUGAwIBBwj/xABIEAACAQIDBgIFBwkGBQUAAAABAgMAEQQSIQUTIjFBUQZhMnGBkbEUI0JScqHBMzRic4OSstHwFkNTY6LhBxWCk8IkRNPj8f/EABoBAQADAQEBAAAAAAAAAAAAAAABAwQCBQb/xAAwEQACAQIEAgkEAgMAAAAAAAAAAQIDEQQSITFBUQUTIjJxgZGx8DM0ofEGwUJh4f/aAAwDAQACEQMRAD8A/caUpQClKUApSlAKUpQClKzu2vEJhmVBHdQLsTpe/wBU+X+2lWU6UqjyxIbsaKlVz7UVohJEcwOl+x7HsfKvcW0AULWOZRcqNSbdu9USqRjPI9GQppyy8SdSs9sjxIHbLKApJ4T08lPY+fWpk+1sspUrwjQ9/X6q5daCV2zTLD1IyytFrSvEUgYAqbg9a91aUClKUApSlAKUpQClKUApSlAKUpQClKUApSlAKUpQClVOO8R4eFJ5JZMq4ZlSUkHhLhGXpqCJF1Hc9jXrE7dhSYQEkyExaAXA328CEnlrun9w70BaUr5el6A+0qLgMcsoZkvZXkjNx9KNijW8rg1KoBUTaWzknTJIPURzB7g1LpUxk4u6BgJYpsFJ9ZG/dcdiOh/rWrfDTLIu8gJ09JfpIfxHnWixWGWRSjqGU8wf651itp7LlwjiWJiUvo3a/wBFx1H9aVqqU6WOjaek+D5lNSmmibj9nLNxJZZeo5B/V2b41Fwe0f7nE3GXRXI4k8m7rU3A4tZxdBlkGrJ3/ST+VesXhlnFn4ZBor9/J/5141SE6U+rqqz/AAzXhsda1KvtwlyOkE7wN3U66HRh3U1f4bEK4upv+HkaxWHxTQEwzqSnbqv6SH+r1ZxsYyJImzI3JhyPkR0PlUQm6X+4+xsr0L+PB8GailRcDjVkFxoeo7fzFSq3RkpK6PPacXZilKVJBXYjbcCFwzkFCFbhY2JUvrYcgoJJ5ADWo8vijDLfNIwy87xyC+oFlOXi9Icr6a8qg4nG4JpJM8RYqwV3yEi6iTMCRyUKsl7gAg9cwu/5ngXsDG18ua26kBFjkHIXDHJpbnlFuYuBpUcEAjUEXHqNeq4YGdXjV0vlI0BFiPIjoRyqo8T7dMACIpzuNGIOVfbyZv0ffXdOnKpLLHchuxeBxe19Rzr1WT8M4zd4d3clnkkdtTcmwCXPtWtGcUEjDysALAknz6f7VzVcYVZU07tbkRkpPKtyTSvgNfag6FKUoBSlKAUpSgMb4g2A8+ORSmbCzoDiL8g2HDiMEd3Myn9iKrcDsCeTDp8rSTePi4hJlYgiLDx7hWzKQQr5DJ+1IrWY7xLhYpdzLNlkGXMMrnKH9FnYKQik6ZmIF9L1zTxCiI7Yg5cs8kSBFd2bJfkiAsxsCdB0oDK7U2fNhlX5GBE7YqbDRKSQN1iVBzoORMboJbdkk71d+JdlhY8HGIpJcNDIBNEl2LIIXVCyc5AJDGSNehsbV0x/iLZySRzyyqZBCJIyFdiIpL3kCqDlXhOZ7cI5kA1IXxREJcTHJmRcNku5SSzZwpGU5LFiWChQSWvpQGW2fs0iOIYnBT/JllxhaAgysplkDwMyqzZxkLi4LZWbyuNp4XhlTCQJiM28WNQ2ZszA25M1zmYCwJubkHU12G1Ytw2JLFYkVnYujoVVLliyMoYWsdCOlQf7WYXIsm8fKxbLaGYkhQCzhMmYxgMp3lstiDegLylY7H+LXGIdIMjRxnDA3jlOffsgzLKLR2CuthrfXtV+m3YDMcOJPnASPRYKWUZmQSEZGcDUqDcDmKAsq8ugIIIuDzBrN47xrh1i3sRaUb2GPhjlsRNJkEiEId4tsxDLcMRYG5rSI1wCOuuot9x1FAY7bnh5ojvsPfKDcgc08x3Hwr1s3aiz2WSyy9DyWT+TfGtjWX8Q+Gs15IBZuZTofNex8q2Z6eJh1VfyfIrnTTR6njVxu5gdOTfSQ/iPKqpWkwr2YBkbp9Fx3B6H4V72btgH5rEmxGiyHmLfRfy8+lWsi2BjlXMh1t8GU15GIoVMLLLU24M7w2LlQ7FTWD/BGVxl30DEqOel2TyKjn+NWmwtvx4gEAgSLoy3FwfYTWT2sJsEwnh44uRNuY1JD9FsB7fKu0MKYg7/AAbtEyk7yMKeYuCyg2zC5It0Pne/Eb09Y7cj0qsIzimndcGb6lZzYniZHYQy3WU3sCDqB1PQdBflcjut9HWuE1NXRglFxdmVuD2JFG8kgBJkJJDWIGYsTbTW5ZtTfQ25aV5fCQxyRKIIxmDKrBQLFeMKNOvEfYe9WlQdsREx5kF3jIdQOpXUqPtLmX212ckuOMKLKAAOgqBiolmk3bKGjjsXBFwXI4VPqBze1akSY1d0JU4gwBS30s3ogeu4riAYorXu7HU93bUn1X+61dZskXM5k0lqVibGUFlw/Cq30JJuSSxAJ5c6pNo4mSXEJHMClnQLH0AzDW/Jjl1v08uuz0ij72/1MenrJNqiYtRHDxgM7G5uL8Z5kerp6hWJ00rze71ZowNqLcsur/Hzj+zwdrh5VijP0tT3tqQPLSrms5sDZYDCboLgD2WJq/nkyqzfVBPuF67w0pyi5T4+xOIUIyUYcPc6UqoPiOAFQWOpIPC1lyo7sWa1so3bgkaZgRzrpituRIgkLNZkLqMjXIAuNLcJPIA2uTbnWgoLOlccHMXRXKlSyg5TzF9bV2oBSlKAxu0dl4iefGxRtGkMwiSRnRi4Ux2YoQcrHKSADyOuvKu+M8PYg3VJVyGeSTLnlTMsi6BzGQxytc5b2YWvY11xG2HhmxIAMrGXDxxRlrDNIg6m+RebEgHlyJqLJ4hxDz4eOOJFYYmWHEoZNLrBvVytuyWBRlcHh1AU8zYDxgvB8iQSxGRCXwCYRWAbQpvhnN9bESrpfoedTMZsGYtiAvydo51iusqueKMKpWykWBC3DXupINjapOwPEJxEssZRIzGSMhkJlADlAXiKDIGtmDAsCDzrkviRzILQDctM8CyGTXeJmF2TLwoXRkzAk8jlsaA8DYEp2diMG8t3mjnRCzO4jEqsqrncl3C35nX7hXrxF4dM8sUyLC7JG8ZWbNls5VswKa3BQadQeYqN4EaU4AYicuXmjEhJneW91zFlDi0NyTwKMosKujtFhcCO4XJmYsPpAchbU6+VVyqRi9TuMHLYqJPDDiORI2jF/khjAUqo+S5DlygnKpyWAF7DvXLB+ESkzMVgKNLPLvCrGUGfOSo1yqQZGAfXhsLczVtHiHUu5UsTJkUbw252HCRZbd/M1Im2kVZVZVucoID3PEbaC2o8zauFXja7/s6dGWyKX/keKOFXDs8HzBwxhIVxm+TyK95NeHMEUWUGxubnkNPBmyjPbNYZst7X62vraoB2mwVnMfDmKLxakhsvIDQaE9eXKvqbRZgoWPjJbQkgWW12uVuRqOnWuuvhz9yOpny9iypUTZbkxgte92vc3txHS/lyqXXcZZkmcSVm0Ue39gLNd0ssnfo3k386yI200LHCYjMosbNzaInllHNgew8rG5FfpVVHiLYEeLTK/Cw9FwBdT6iLEc9D3NbIV04dVVV4+xxKKZmYg2DCj8thpBY2Fwx1vlW+gsLm5PM27V9mwIRVnwbXjHLKdUtp05r0+41EwO+wRMOI+dRjqG5MOV1Pfz9hva9aHC5Qokw5un3gnUhx3vzJ5868/F4SeG7a1g+PIijiJ4aV1rHiiqlVcUCUyx4nmD9FyOR+0Bfn3Pc1O2N4kKMYMVwspChiDYk6Ae/Tp3Asa44/ZYe8kAsw1aMfxJ/KueExaTFROAJV0SUj2ZW+F/6OZP8Ayj+z1bU60M9PVcuKNsD2r7WdwmMaFsjg5e3bzFW+Jxlo80dmLaJ5seV/Icz5A1ro1FU0W/Iw1Kbh4FQHEMxLH/0yMSG6RyNq2b/LF9D9EsRyAtY4KdZm3qMGRbhCDcE8mP4V5xWGAh3HpbwFTfmc3psbdTcm/c16jhXDxZY7kk6ZiSWdj1J7n3D1VNRqUrLZfP8AvoUWzyyns8cv6MX3uR/4qfew7VV46QzShV5A2H4n+u1StqSmDDkR8UhDW6ZmOpPtJ+8VB8Hy5gxksJQSApBU5Oj5GJIB9Z5eyqKt5yVNeLNsGoJz8kaOGMKoUcgLVF2pjUiC730XJXQE/RZrBQCTe1rV5n2jxGOFd7IOYBsqfbf6Pq1PlXuLCFgPlGSRg2ZbLYKbW4bkm+p18zWq3AymewmKwhdrQuqqRlfLNcndl3Nst0AEpvc6sxuLnXo2O2fkS4OQWVeCWxL3bKTbibQsQbkc9OdXx2ZDZhukswYMMo1DAKwPe4AB9QryNlQ5cm6TLmzWsPS5X9diR6iaA87N2kspdYw1ky6lWUNe+q5gLrpowuDU+o2EwEcRYxRqhc3YqAMx7m3Pmak0ApSlAUmN2Ph5XlLOwZjCWyyWKPHrE621V9QP0hoQa8nwxCFXilDJK0xk3hDs7KUcu3UFDlt0AAFrCqjamJyz4gDKT8p2fcMFbR3Rb2bl1s3QjTUVV7K2xLiMW6viWO7bGK8WeBY7RsUjEca/PuQBrnuL5j9WgNhs3Y8KOMSkkkhKMsbPKXCxyMrkISdQSqG5J5AA2qLJszCRYhC82V2kaWOFprKZWBVpEjJ1JzHTldiQLm9YnEtiFwCQyYsmObZjS2WONRHuThwoUlSbFJWDFib2uMtaraOCWaTDQq6OkoDzYj5oyS/JXRkiGUAasWYso4QrABSwIA0WA2akUC4eMHdogRbm5ygW597V7+RLZhrxZb6/VAA+AqTSuXFPdEqTRH+Rr5+nn5/SvevE2z1ZixLC5UkA2BK2sbewVLpUOnF6NEqclxIxwS5cmtrltDqCWzXB9Zry2z1IF2e4JObMc2uh17eXkKl0p1ceQzy5nHC4cRqFW9he1zfmb8zXalK6SSVkQ227sUpSpIIu0cAkyZJBcdD1B7g1isRh5sFJcaodL24XH1WHQ/0K39csRArqVcBlPMGtNDEOn2XrF7o5auZzCzrKu8huCNWTqnmO4865Y7ALPxLZZfcH/k3xqFtXZEmFffQk5AdCOa+Tdx51NwGNXEDhsso5p0bzT+VZcVgMi67D6w4rkVQlUoTz0/TmQ8HtDL8ziQbDQMRxJ5ea+VS8LK0cmcWZFuFP0W6MwPfpf11H8SYhBCzS6Oosjga/ZYdaxB8QShBEGKx9Ev8Aja/urz8yazRevzc9J4yjUhmS1e6P1zZ0wlJlHLko7DqfbXtDnkLfRjuF82+kfYOH15q/HsJ4gkjbNHK6n1kg+sNwn21tMJ40haBY7Mj2AbS4/SII1Nz3HWradVKPa338WZKbjstL8/yW2LmEsurBV5XJsABzOvf+VXJwsMqi6RyKPRuFYD1Gvyjx1A5SLExtnibgIH924JIuOhYHr2HcVl9k7RlgfPDKY2/ROh+0OTDytXNKbh2pLVlleqr5Vsj+h4YFQBUUKo5BQAPcK6VT+E9tfK8MkxADaq6joy6H2HQjyIq4randXRWKVUTeKMGr7tsVAHvaxkXn2OulWym+opcH2lKVIFKUoDm0Ck5iq301sL6G418jrVDhfCoV4807vFDI8scZVBZnzek4XMwGdrd76k1oq+E0BzMC2tlW1svIeiea+rQaeVfUgUZbKoy6LYAWHYdq8/Kk+uv7w/nXsSDuPfR6bkXPdK8GUdx768/KE+svvFRdHSVzrSvG9XuPeKb5frD3il0LM90rysgPIg+2vVSQKUpQClKUApSlAfGW+h5Vj9veHSh3uGvYalRzXzXy8ulbGsr/AMQNuCCAxg2klBAtzC/SPlpcD29qsp4iVB5l6cyGj848QbffEMC5uE0BGlz9bzY/1auWE2Oz8ct1B5IDb2sxN/YP9qlYDZyoBLKBm5qCbBOwt1NaLZ3h7E4g3I3MZ+ky6n7KkZj6zb215jTnJtLciMOLMnitgo1shKHsrBr+wm/31XtsiZSQkiHsGupPsIy/fX7Ng/B+GS2cNKe7t+AsKr9v7Ow4YLuo0VBxELbmNBpXcoOKuzrKmYDDSzLhpI5EzCZQqhTc58wKX7EN7xfnVNjfCW0EBkfCyIv6OVjbuchJFabGbVi3AQo4s0aG1tXAuHA7HLce3yq12b4qmjAQkN2uddOYse3lauYuPEOC2Pz3Y+1sRh77jESxFvSAF727g3F/ZU/G+JMXOu7M8smbTKDa/rVQL+3Stw8GDxRJmjSOQ/SyEqT2ItdDXk+G5IxeCNWQ/wCHYj2W1+6jvbQjKZ3ZWz1hQEDj03hI8tQOwHlzFfpHgfGl4mjY3MRsPsnl8Kws0JDWIIPosDz15XB/rWtl4Aw5ySSnk5UD/pGp+8Uot5zo1lKUrcQKUpQCom1vyEv6t/4TUuoO1MQFjkzoxQRsWy21GoIFyNba866i7STIex+DpsnDlQRiYxw3IK63yg5Rbzza+qv0vZ0CnDYUlgv/AKeEWt+gKp/+UbKH/t8V+/8A/ZWpiEASMDDz5RGgTiT0ALLf5ztW7+S1lisNGCT71+3otnyPNeHajrb1ZS+JIlGCnswa5h6f5orJwYGJXjZJlc72OwC20Lak3J8q/QccuHaGRZMPPuzkzWZOjXXlJfnVPh8Ds4OpXD4nMGUjjHMHT+8718tSwrUIrs+r5s+r6GxKoYTI1Ldvsq64cTpjIlM8oZgvzj6kX+ma8rhY7i8otreynSrjEjDl2L4efMWJbiTnfX+871zEeF/wJ/3l/wDkrK8C7vub82drFKy0l6I9eDR869vqf+QrX1nthvAsloo5UZlPpkEECx6Ma0NevgaTp0VF247Hm4uanUzL8ilKVsMwpSlAKUpQCsbP4PefEtiMS6XJGVVuwUD0RY2uetz16VsqVzKKluCs2fsKGI5guZ/rvqfZ0X2VZ0r4xqUktgRdp7QSCMu55ch1J7CvyjxbtWbEAkFgLjMsZtwdiRqTqCfL3Vbbc2qZ5GY3CqOFfgPabE96p1hsjEnkDp0udLnvr99Y6lXM9NiSqwmzog0QW7xyOzWb9CNiPcSa77vRx9RibdBqbgeVvhUhYvnsP6nP+k2r5h0uXPdj95v/AA3qm+5J7hZiAeZH+odAfbWj8KbVKSgXOViAynzNgR6qzWF9Eeux9v8AvVns0fOgjmCLe6/xpF2egZufEnh8T2dLLKOvRh2P86m7AwBhhVD6WpNu5P8A+VY0r0FBKWY5FKUrsClK+GgPtUe2kl+S4jOyW3MmgU87HXn9XT11J2PtpMQXCK6mM2bMF55mW2hNjwXsbEBluBewgbZgAw2ItMzHcPpmB04jf33W9THdAxNbBPycX6qP4Vj62Cfk4v1UfwrZ/IPoR8THW7hyx/5vL+z/AI6ocJ6afaX4ir7H/m8v7P8Ajqhwvpp9pfiK8Cl3I/OLPe6I+182X2M/KP8Aab4muNcNvbTWKQqVd3d3yoguxsdT2AHc1AkmxjD5uGFL/wCJIzEetUW1/INWaW7LY7I0GyPzhPsv8BU7xlhw2ElN3VkVmUxyOhBtbmjAnnyrOeE48V8sVsS0eURyWWMaXumpvryv161s9p45YYzI4YgW0UDr5kgAeZIFelhfpnn4n6hmGlmw8825YGJZIE3biR3YugGkjPw8+xuaiQeLMSuH+UOsMwDRhkhvmzTIVSP0iFO/MS6m4VzcC1zb4LxYjvqr7l/k+7lCHKPlCruw5v6TOwUWGl1vzBrnJtzDzpDNup3AdnjRRq2RcxkZA1iFBBytqGsMuawrSUHl5cVAzqrrLu4GxEilHYySMzfNxEv82l1IC8VriueE2/iDgcViC2HkkiRmiaO5UkRB7OAx5OToGvltfW9Scd4tUC+HjkkCywIzhCVO+MZyobglskikHkOvI11/tVEBmKyW0UoI2MgkMxgKlRe/GpGl+9yNaAhz7YxUWKTDu8DACPMSpQy52fOY1zE8AVdBfW97Ai1E3iGXEhQzg2YlSgyG0uDxWVSqyPY5lFgTe+nMVpZPGMNlKRSu2YKy2QGMtO2Gs5ZwPyqOvDm9G/KxNpi9qxxuyMG4EEjsF4VU5rEnuSjaC9Q2ktTqMZSeiKfYO2JZJ1w1lKJEkpkFzmikRViAN/SMgmue0X6WmqrNw7ThRZZYVdpJM7MPTI3SrzsxARQyWVT9I2F81aDDvmVSeZAPvFFJS2JlSlBXkjpQ0pUnB+ZeItltBJIqjhZgyeq+g94tVLiZcyEgc7aeY/oe+v1vaWzo5lyyD1Ecx6jWG2v4UlizNHd056cx/wBP8qxVKTTutiUzLRS/OxN9VHb/AEvYfdepWDWw16gH2+jUSeG0iAc8j/BjVhhIWYKqKSx0AHWx0/ryqhEs44OPhPmT7NAf51sPCuxCzCZ9EGoH1iDf3Cu+w/CAUAzn/oB/ib8B761iIAAALAcgK00qOt5EXPVKUrWQKUpQCvhr7XmS9tDY9CRfX1X1oDNeDZwxm+czMpVSuZW3YVpMq3Um+pbU6nrysOu1cRAcLOqDlExtlPUsBzH1h7NOVc/CUdnlN7tliDWhaJQymQFbNI3ENLgWABTvUrbE8hws+aLL80/0hz1FvVax9/leY7oGDrYJ+Ti/VR/CsfWwT8nF+qj+FbP5B9CPiY63cOWP/N5f2f8AHVDhfTT7S/EVfY/83l/Z/wAdUOE/KJ9pf4hXgUu5H5xZ73RH2vmzuvHj8U/+HaJfLUu33kVY1VeH2z7+Uf3uJma/kGyj+GrWs0t2Wx2RJ2P+cp9iT4pV5tbZiTqokLDI4dSpsQwBW+oIOjHmPMWIBFHsf85T7EnxSr7aYOQWt6Q58h69Dp/tXoUJZaNzzsW7SbKvC+FMOuTK0pRN1ZDISpMFt0WHMlSFN781F72Feh4Wh1IkmDsbmQSWcgpkKk21BWwudbgG9wDUmHB5lJAAOQKpPSxa5GmgNx05UfZ5IAtpxaZuV7ag5dOR5DrXXXTtfL89PMx9ZK17HiTw7CYzEudFMkcgyMQVaIIEynoAI106+2vMHhuBMts5IIa7PcswlM5Y9yXYk+7QV2mhaP5xEDvnNxexKu4HMjoCTbyqp2vsOaTGx4hRFkQrxEgNlyurL+TLHV72DqLcxV0ZNq7ViyLbWqIu0vCj/KBLhTGAAxDvIwaF5J5J5JFTIyy5jIOFitso1N9L0vBIN4cxGJAi6i+TeED9H6evqrL4XwW8SxARwSBIcKJYmZgs0kSzrIzkob6yxsCQb5OQsKt4dhyLhMNA0cLmFwWTMchUZwACVJ5MpAI8vOroRjKVpbHWZx1RPbZ8UjNEXlLqvEcxBKTaZbiwsd1yFrW8zedgMOYwVMhe7Erm6LoAo8h+NZ/DbDnjZHURkpkIXOwAt8oGQHIeFROgBtqFOg0rzh9gSo8UjhXaNU9FyMpQsSFuhJDZraEXub3tVzw9JNtTW3r+SHWnJJM074lQ6oTZnDFR3C2ze64rqDVBtPZrzPhphEiuqOrZjxRGVVuyMFOYqQdNL9xXzwpsd4M5eOKIMkS5ImLKWjUhpSSq6tcDleyi57ZiTQ0pSgMB4v2avy/CLGAhm3qntfdueXS9aTwrszcwjeJll1DXseRIFiOhAv7arfHXBLgZvqYhVPqcgH7r1raopxWeXj/SJewpSlXkClKUApSlAK4Y12WNmjXM4UlV7m2grvSgMn4GRfnWTS9rrdTl+clLLwu3JzINdbhrk9Ju3opRhMRnkVhuX+j11JPP6th5W61J2FsncB75CWOrKGFxckCxYhRqdFsLljYXqs8SKiYDFGOQsRh3KnNztmI1HPiuPu61Md0DIVsE/Jxfqo/hWJwmIEiK66hwCPaL1tk/Jxfqo/hWzp/6EfEx1u4csf8Am8v7P+Os9HJlIY/RIPu1rQ4/83l/Z/x1jPEEuTCzsOYikt68ptXgUu5H5xZ73RH2vmyx8DoRgMNfm0SsfMvx3++ryuGAwm5ijhH90iJ+4oX8K71ml3mWx2RN2J+cD9W/xSp3ifaLQRowdY1aRVkmcXWFMrEuwJAsSFS5NgXBPKoGxPzhf1cn8UdaDFT5cvm1j6rE/hXo4Z2pXZgxCvUsYraPiqZGkCSRuyrIRGI2BMa4Rp1xNs18jSgJ24st81d8XtnGRXB3crEpGpWJgqyTx/NEjMTuxKMp15OOVq0Mm0i2URqwLFfSXowYg2zD6prq21FCFyrZRfWwF7XuRc+Rq1Voa6lfVS5GSn8R4veYlFaAGMSBUYFnXLIqRysgtwOCzakXBW3I1dbIldcZNFNiBI26iZUyhdLsGcLc6XsD51aSbTUXJDWBy30AJ7Ak/fXl9pA5d2CblLm2gzMBY687fhUurDmOqlyMxgtr4rhysixouEJUozMxnneN+MvoAoB6m/lUSDxHLHBEBiY2ZUl9JLmWdHUDC6No9ibr6WoP0TWl2p4jTDysklzYQ2CgA3lMtru7BAPmjztrpqWAqRtrbseGVGlVrOeYy6cueZhfnyFydbA2qwrKbxCrjEtOoDmDCM8aNHns5ZgSpBzdBcDUgWqtxni2VVYpPEyATGKfdkriHRImjgQKbMzNJIvCSTuyALg1odjbXklmMbhbD5RyBv8ANYgxL1+qNfOr+gMLJtwnGRfKJkQRSz5oshBiRIZAkjyXtZluwBGt9PRNbqlKAUpSgMt/xKwpfASFfSjKuvrBt+NX2ycYJoIphykRW/eANfdqYbeQyRn6aMPeKoP+Gs98CiHnE7xn2MWX/Sy1VtU8V7fsngamlKVaQKUpQClKUApSlAfDWd2xNGcJPkiK/NcinQlgNB2IJ9oNaOqrbsMskU0UaKc0dlJa12OhubGwA15fHSY7g/Flw2IwjMIFEsBYkISQUvrZW6e3Tl51ssGcRjYUMiy4JUVVAVwWksBZ8wAsvYVK/svi/qRf90/pf5fkP3h2NXaYHE5VUxR8KqtxMdcumb8np3tWnpica9JRpu7uZalOTjZGcxr42KJlKR4mLhzOGySjiGXhPA2uh1HeqA7RSd0wuWRXd486OhFkDhnueR4QRodb1+gT7PxLRsm6jBbLrvjpYqf8PzP7p8qrYfD2KBVjHESCDbenpxWvu+4t7a8enSmopNfLnsdHVYUsPlm7O7J2M/KP9pvia41JmwGJZmbcxi5Ygb492/y/IfvDzt5GzMT/AIUf/ePcf5ft9lUSw9S70LI16dtztsP84H6uT+KOrzaDxgKZTYZ1C/abhA++qjYuAnWYPKiqoRxwyZtWMZGmUdmHs86l+JtnNPEqpHFIySRyKsxspyOCQWCOVNr65TW6hBqnlkjHWmnO8WdMA0UgDpfgJUX0/JM8R07Xza9dKj7Tnw0aESuQI4pJDlzE7semeHU8xy17VRz+DnCOYVw4lkGJDswvnE+ISQKS0bXtGrDiVgrEHKwuD28PeGZYJIXePDtkGJVmDcSLLLvUyWgUNa5UjgA5jnarOrjtYrzy3uaOSFAranhOYkHUEDn7ulR0ELRrNmYKUWTV2vlUZgzC+pA7/hVfsPYUkT4rMI1jmLFQpztmZnYszGJWAOa+Us9iTYgaVTYbwXNnzSiJrxKubevwEYUYcxBN1xxlgz3LAcZ4Li5OnF8Apy5lykWGxjObzJI8URdc7ITFeZY7qDlZTml016HQgWlbQ8O4ebIrZhu0MQCSMpyHKchIN7XRT52sbgkGPsjw+YMSsiRQBPk0UJK8LK0bSMcqhLMrmQX4l9AaG+lUfCM+Z3XcRuiyGKQFiZpWnWeJ5xkFsmQpYM9xLJbLyPZyaXCbJijk3iEhjvdC5I+ccO+h/TF/K571Yq4PIg+qsb/Y9lxEMi5HVEjGdpGVkZM5ZlUIc+8ZyTxL6Rvm5Vd+GtkfJYYoEjiRVjXO0ehaUAAkjKMwNr5ib+VAXNKUoBSlKAVjvAQyTY+D6k4b2MuUfwVsayOE+a2xKvTEQK3/AFRkAfcXPsqqekovy+ehKNdSlKtIFKUoBSlKAUpSgFRcfg96AC7pY34Da+hFj5a/CpVKAjwYYLHu7sRYi7G518644HZ4iJIeRri1ma4HLl7vjVfjfD7vI8gxMihr2TmqkqF5XF+ch9bj6oqOPC75UBxUhyGM65gOBCraBweJiH5mxUUBZvs9ZGEqzSWNmAV+E6W08jz9djXfaUaMvzj5ALnNfLawJOva1yfIVTReFiLhp2KlVWwzjRVCgWD2tpe1up7moMXhWV3l3zjVnyyEZiVZZkAFmBFllBueRBFiADQGpihCIIs7G9wCx4jzPPqQL+6uGCwAhuxlkYBdTI1wANbk+zn66hybCPzahiUUy3N2DBZJVlCg3vay7vnyPsrj/ZnLxiRnZQLAs1myrGoWxcgAhGHL+8Y9TcCzm2YGk3m8kGoOUNw6C3L+uh6VYVG2dhzHFHGxuURVJ7lVAJ+6pNAKUpQClKUApSlAKUpQClKUApSlAKiy7PjaVJmQGSMEK2twGBBHmNTzqVSgFKUoBSlKAUpSgFKUoBSlKAUpSgFKUoBSlKAUpSgFKUoBSlKAUpSgFKUoBSlKAUpSgFKUoBSlKAUpSgFKUo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290" fontAlgn="auto">
              <a:spcBef>
                <a:spcPts val="0"/>
              </a:spcBef>
              <a:spcAft>
                <a:spcPts val="0"/>
              </a:spcAft>
            </a:pPr>
            <a:endParaRPr lang="en-US" dirty="0">
              <a:solidFill>
                <a:prstClr val="black"/>
              </a:solidFill>
              <a:latin typeface="Calibri"/>
              <a:cs typeface="+mn-cs"/>
            </a:endParaRPr>
          </a:p>
        </p:txBody>
      </p:sp>
      <p:sp>
        <p:nvSpPr>
          <p:cNvPr id="121" name="Rectangle 120"/>
          <p:cNvSpPr/>
          <p:nvPr/>
        </p:nvSpPr>
        <p:spPr>
          <a:xfrm>
            <a:off x="597395" y="3452023"/>
            <a:ext cx="1500703" cy="528606"/>
          </a:xfrm>
          <a:prstGeom prst="rect">
            <a:avLst/>
          </a:prstGeom>
        </p:spPr>
        <p:txBody>
          <a:bodyPr wrap="square">
            <a:spAutoFit/>
          </a:bodyPr>
          <a:lstStyle/>
          <a:p>
            <a:pPr defTabSz="914290" fontAlgn="auto">
              <a:lnSpc>
                <a:spcPct val="90000"/>
              </a:lnSpc>
              <a:spcBef>
                <a:spcPts val="0"/>
              </a:spcBef>
              <a:spcAft>
                <a:spcPts val="0"/>
              </a:spcAft>
            </a:pPr>
            <a:r>
              <a:rPr lang="en-US" sz="1050" dirty="0" smtClean="0">
                <a:solidFill>
                  <a:srgbClr val="FFFF00"/>
                </a:solidFill>
                <a:latin typeface="Calibri"/>
                <a:cs typeface="+mn-cs"/>
              </a:rPr>
              <a:t>Mapping inter and intra  variability at species, field, and farm scales</a:t>
            </a:r>
            <a:endParaRPr lang="en-US" sz="1050" dirty="0">
              <a:solidFill>
                <a:srgbClr val="FFFF00"/>
              </a:solidFill>
              <a:latin typeface="Calibri"/>
              <a:cs typeface="+mn-cs"/>
            </a:endParaRPr>
          </a:p>
        </p:txBody>
      </p:sp>
      <p:sp>
        <p:nvSpPr>
          <p:cNvPr id="4112" name="Rectangle 4111"/>
          <p:cNvSpPr/>
          <p:nvPr/>
        </p:nvSpPr>
        <p:spPr>
          <a:xfrm>
            <a:off x="822510" y="1467307"/>
            <a:ext cx="1698622" cy="528606"/>
          </a:xfrm>
          <a:prstGeom prst="rect">
            <a:avLst/>
          </a:prstGeom>
        </p:spPr>
        <p:txBody>
          <a:bodyPr wrap="square">
            <a:spAutoFit/>
          </a:bodyPr>
          <a:lstStyle/>
          <a:p>
            <a:pPr defTabSz="914290" fontAlgn="auto">
              <a:lnSpc>
                <a:spcPct val="90000"/>
              </a:lnSpc>
              <a:spcAft>
                <a:spcPts val="0"/>
              </a:spcAft>
            </a:pPr>
            <a:r>
              <a:rPr lang="en-US" sz="1050" dirty="0">
                <a:ln w="6350">
                  <a:noFill/>
                </a:ln>
                <a:solidFill>
                  <a:srgbClr val="FFFF00"/>
                </a:solidFill>
                <a:latin typeface="Calibri"/>
                <a:cs typeface="+mn-cs"/>
              </a:rPr>
              <a:t>Hyper </a:t>
            </a:r>
            <a:r>
              <a:rPr lang="en-US" sz="1050" dirty="0" smtClean="0">
                <a:ln w="6350">
                  <a:noFill/>
                </a:ln>
                <a:solidFill>
                  <a:srgbClr val="FFFF00"/>
                </a:solidFill>
                <a:latin typeface="Calibri"/>
                <a:cs typeface="+mn-cs"/>
              </a:rPr>
              <a:t>and </a:t>
            </a:r>
            <a:r>
              <a:rPr lang="en-US" sz="1050" dirty="0">
                <a:ln w="6350">
                  <a:noFill/>
                </a:ln>
                <a:solidFill>
                  <a:srgbClr val="FFFF00"/>
                </a:solidFill>
                <a:latin typeface="Calibri"/>
                <a:cs typeface="+mn-cs"/>
              </a:rPr>
              <a:t>ultra </a:t>
            </a:r>
            <a:r>
              <a:rPr lang="en-US" sz="1050" dirty="0" smtClean="0">
                <a:ln w="6350">
                  <a:noFill/>
                </a:ln>
                <a:solidFill>
                  <a:srgbClr val="FFFF00"/>
                </a:solidFill>
                <a:latin typeface="Calibri"/>
                <a:cs typeface="+mn-cs"/>
              </a:rPr>
              <a:t>spectral mapping  of genotypic and </a:t>
            </a:r>
            <a:r>
              <a:rPr lang="en-US" sz="1050" dirty="0">
                <a:ln w="6350">
                  <a:noFill/>
                </a:ln>
                <a:solidFill>
                  <a:srgbClr val="FFFF00"/>
                </a:solidFill>
                <a:latin typeface="Calibri"/>
                <a:cs typeface="+mn-cs"/>
              </a:rPr>
              <a:t>phenotypic variability </a:t>
            </a:r>
          </a:p>
        </p:txBody>
      </p:sp>
      <p:sp>
        <p:nvSpPr>
          <p:cNvPr id="131" name="Oval 130"/>
          <p:cNvSpPr/>
          <p:nvPr/>
        </p:nvSpPr>
        <p:spPr>
          <a:xfrm>
            <a:off x="76200" y="1367079"/>
            <a:ext cx="715134" cy="711751"/>
          </a:xfrm>
          <a:prstGeom prst="ellipse">
            <a:avLst/>
          </a:prstGeom>
          <a:blipFill>
            <a:blip r:embed="rId3"/>
            <a:srcRect/>
            <a:stretch>
              <a:fillRect l="-17000" r="-17000"/>
            </a:stretch>
          </a:blipFill>
          <a:ln w="3175">
            <a:solidFill>
              <a:schemeClr val="tx1">
                <a:lumMod val="50000"/>
                <a:lumOff val="50000"/>
              </a:schemeClr>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34" name="Oval 133"/>
          <p:cNvSpPr/>
          <p:nvPr/>
        </p:nvSpPr>
        <p:spPr>
          <a:xfrm>
            <a:off x="2579370" y="6198203"/>
            <a:ext cx="563880" cy="556927"/>
          </a:xfrm>
          <a:prstGeom prst="ellipse">
            <a:avLst/>
          </a:prstGeom>
          <a:blipFill>
            <a:blip r:embed="rId4"/>
            <a:srcRect/>
            <a:stretch>
              <a:fillRect l="-17000" r="-17000"/>
            </a:stretch>
          </a:blipFill>
          <a:ln w="3175">
            <a:solidFill>
              <a:schemeClr val="tx1">
                <a:lumMod val="50000"/>
                <a:lumOff val="50000"/>
              </a:schemeClr>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37" name="Rectangle 136"/>
          <p:cNvSpPr/>
          <p:nvPr/>
        </p:nvSpPr>
        <p:spPr>
          <a:xfrm>
            <a:off x="7315200" y="3397551"/>
            <a:ext cx="1247755" cy="528606"/>
          </a:xfrm>
          <a:prstGeom prst="rect">
            <a:avLst/>
          </a:prstGeom>
        </p:spPr>
        <p:txBody>
          <a:bodyPr wrap="square">
            <a:spAutoFit/>
          </a:bodyPr>
          <a:lstStyle/>
          <a:p>
            <a:pPr defTabSz="914290" fontAlgn="auto">
              <a:lnSpc>
                <a:spcPct val="90000"/>
              </a:lnSpc>
              <a:spcBef>
                <a:spcPts val="0"/>
              </a:spcBef>
              <a:spcAft>
                <a:spcPts val="0"/>
              </a:spcAft>
            </a:pPr>
            <a:r>
              <a:rPr lang="en-US" sz="1050" dirty="0" smtClean="0">
                <a:solidFill>
                  <a:srgbClr val="FFFF00"/>
                </a:solidFill>
                <a:latin typeface="Calibri"/>
                <a:cs typeface="+mn-cs"/>
              </a:rPr>
              <a:t>Geo-referenced </a:t>
            </a:r>
            <a:r>
              <a:rPr lang="en-US" sz="1050" i="1" dirty="0" smtClean="0">
                <a:solidFill>
                  <a:srgbClr val="FFFF00"/>
                </a:solidFill>
                <a:latin typeface="Calibri"/>
                <a:cs typeface="+mn-cs"/>
              </a:rPr>
              <a:t>in situ</a:t>
            </a:r>
            <a:r>
              <a:rPr lang="en-US" sz="1050" dirty="0" smtClean="0">
                <a:solidFill>
                  <a:srgbClr val="FFFF00"/>
                </a:solidFill>
                <a:latin typeface="Calibri"/>
                <a:cs typeface="+mn-cs"/>
              </a:rPr>
              <a:t>/field photo and data collection</a:t>
            </a:r>
            <a:endParaRPr lang="en-US" sz="1050" dirty="0">
              <a:solidFill>
                <a:srgbClr val="FFFF00"/>
              </a:solidFill>
              <a:latin typeface="Calibri"/>
              <a:cs typeface="+mn-cs"/>
            </a:endParaRPr>
          </a:p>
        </p:txBody>
      </p:sp>
      <p:sp>
        <p:nvSpPr>
          <p:cNvPr id="138" name="Oval 137"/>
          <p:cNvSpPr/>
          <p:nvPr/>
        </p:nvSpPr>
        <p:spPr>
          <a:xfrm>
            <a:off x="109538" y="5286005"/>
            <a:ext cx="707956" cy="698064"/>
          </a:xfrm>
          <a:prstGeom prst="ellipse">
            <a:avLst/>
          </a:prstGeom>
          <a:blipFill dpi="0" rotWithShape="1">
            <a:blip r:embed="rId5"/>
            <a:srcRect/>
            <a:stretch>
              <a:fillRect l="-20000" t="-6000" r="-17000" b="-6000"/>
            </a:stretch>
          </a:blipFill>
          <a:ln w="3175">
            <a:solidFill>
              <a:schemeClr val="tx1">
                <a:lumMod val="50000"/>
                <a:lumOff val="50000"/>
              </a:schemeClr>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39" name="Rectangle 138"/>
          <p:cNvSpPr/>
          <p:nvPr/>
        </p:nvSpPr>
        <p:spPr>
          <a:xfrm>
            <a:off x="810834" y="5286005"/>
            <a:ext cx="1909210" cy="528606"/>
          </a:xfrm>
          <a:prstGeom prst="rect">
            <a:avLst/>
          </a:prstGeom>
        </p:spPr>
        <p:txBody>
          <a:bodyPr wrap="square">
            <a:spAutoFit/>
          </a:bodyPr>
          <a:lstStyle/>
          <a:p>
            <a:pPr defTabSz="914290" fontAlgn="auto">
              <a:lnSpc>
                <a:spcPct val="90000"/>
              </a:lnSpc>
              <a:spcBef>
                <a:spcPts val="0"/>
              </a:spcBef>
              <a:spcAft>
                <a:spcPts val="0"/>
              </a:spcAft>
            </a:pPr>
            <a:r>
              <a:rPr lang="en-US" sz="1050" dirty="0" smtClean="0">
                <a:solidFill>
                  <a:srgbClr val="FFFF00"/>
                </a:solidFill>
                <a:latin typeface="Calibri"/>
                <a:cs typeface="+mn-cs"/>
              </a:rPr>
              <a:t>Innovative tools and techniques for improved agronomic practices  and management</a:t>
            </a:r>
            <a:endParaRPr lang="en-US" sz="1050" dirty="0">
              <a:solidFill>
                <a:srgbClr val="FFFF00"/>
              </a:solidFill>
              <a:latin typeface="Calibri"/>
              <a:cs typeface="+mn-cs"/>
            </a:endParaRPr>
          </a:p>
        </p:txBody>
      </p:sp>
      <p:sp>
        <p:nvSpPr>
          <p:cNvPr id="141" name="Oval 140"/>
          <p:cNvSpPr/>
          <p:nvPr/>
        </p:nvSpPr>
        <p:spPr>
          <a:xfrm>
            <a:off x="8439683" y="5223382"/>
            <a:ext cx="635261" cy="644018"/>
          </a:xfrm>
          <a:prstGeom prst="ellipse">
            <a:avLst/>
          </a:prstGeom>
          <a:blipFill>
            <a:blip r:embed="rId6"/>
            <a:srcRect/>
            <a:stretch>
              <a:fillRect l="-17000" r="-17000"/>
            </a:stretch>
          </a:blipFill>
          <a:ln w="3175">
            <a:solidFill>
              <a:schemeClr val="tx1">
                <a:lumMod val="50000"/>
                <a:lumOff val="50000"/>
              </a:schemeClr>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2" name="Rectangle 141"/>
          <p:cNvSpPr/>
          <p:nvPr/>
        </p:nvSpPr>
        <p:spPr>
          <a:xfrm>
            <a:off x="6837403" y="5213301"/>
            <a:ext cx="1614100" cy="528606"/>
          </a:xfrm>
          <a:prstGeom prst="rect">
            <a:avLst/>
          </a:prstGeom>
        </p:spPr>
        <p:txBody>
          <a:bodyPr wrap="square">
            <a:spAutoFit/>
          </a:bodyPr>
          <a:lstStyle/>
          <a:p>
            <a:pPr algn="r" defTabSz="914290" fontAlgn="auto">
              <a:lnSpc>
                <a:spcPct val="90000"/>
              </a:lnSpc>
              <a:spcBef>
                <a:spcPts val="0"/>
              </a:spcBef>
              <a:spcAft>
                <a:spcPts val="0"/>
              </a:spcAft>
            </a:pPr>
            <a:r>
              <a:rPr lang="en-US" sz="1050" dirty="0" smtClean="0">
                <a:solidFill>
                  <a:srgbClr val="FFFF00"/>
                </a:solidFill>
                <a:latin typeface="Calibri"/>
                <a:cs typeface="+mn-cs"/>
              </a:rPr>
              <a:t>Quantification of  trends and status of  soil fertility,</a:t>
            </a:r>
            <a:endParaRPr lang="en-US" sz="1050" dirty="0">
              <a:solidFill>
                <a:srgbClr val="FFFF00"/>
              </a:solidFill>
              <a:latin typeface="Calibri"/>
              <a:cs typeface="+mn-cs"/>
            </a:endParaRPr>
          </a:p>
          <a:p>
            <a:pPr algn="r" defTabSz="914290" fontAlgn="auto">
              <a:lnSpc>
                <a:spcPct val="90000"/>
              </a:lnSpc>
              <a:spcBef>
                <a:spcPts val="0"/>
              </a:spcBef>
              <a:spcAft>
                <a:spcPts val="0"/>
              </a:spcAft>
            </a:pPr>
            <a:r>
              <a:rPr lang="en-US" sz="1050" dirty="0" smtClean="0">
                <a:solidFill>
                  <a:srgbClr val="FFFF00"/>
                </a:solidFill>
                <a:latin typeface="Calibri"/>
                <a:cs typeface="+mn-cs"/>
              </a:rPr>
              <a:t>salinity, and degradation, </a:t>
            </a:r>
            <a:endParaRPr lang="en-US" sz="1050" dirty="0">
              <a:solidFill>
                <a:srgbClr val="FFFF00"/>
              </a:solidFill>
              <a:latin typeface="Calibri"/>
              <a:cs typeface="+mn-cs"/>
            </a:endParaRPr>
          </a:p>
        </p:txBody>
      </p:sp>
      <p:sp>
        <p:nvSpPr>
          <p:cNvPr id="143" name="Oval 142"/>
          <p:cNvSpPr/>
          <p:nvPr/>
        </p:nvSpPr>
        <p:spPr>
          <a:xfrm>
            <a:off x="8336221" y="1335021"/>
            <a:ext cx="661918" cy="670776"/>
          </a:xfrm>
          <a:prstGeom prst="ellipse">
            <a:avLst/>
          </a:prstGeom>
          <a:blipFill dpi="0" rotWithShape="1">
            <a:blip r:embed="rId7"/>
            <a:srcRect/>
            <a:stretch>
              <a:fillRect l="-9000" r="-14000"/>
            </a:stretch>
          </a:blipFill>
          <a:ln w="3175">
            <a:solidFill>
              <a:schemeClr val="tx1">
                <a:lumMod val="50000"/>
                <a:lumOff val="50000"/>
              </a:schemeClr>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4" name="Rectangle 143"/>
          <p:cNvSpPr/>
          <p:nvPr/>
        </p:nvSpPr>
        <p:spPr>
          <a:xfrm>
            <a:off x="6831162" y="1465543"/>
            <a:ext cx="1457944" cy="383182"/>
          </a:xfrm>
          <a:prstGeom prst="rect">
            <a:avLst/>
          </a:prstGeom>
        </p:spPr>
        <p:txBody>
          <a:bodyPr wrap="square">
            <a:spAutoFit/>
          </a:bodyPr>
          <a:lstStyle/>
          <a:p>
            <a:pPr algn="r" defTabSz="914290" fontAlgn="auto">
              <a:lnSpc>
                <a:spcPct val="90000"/>
              </a:lnSpc>
              <a:spcBef>
                <a:spcPts val="0"/>
              </a:spcBef>
              <a:spcAft>
                <a:spcPts val="0"/>
              </a:spcAft>
            </a:pPr>
            <a:r>
              <a:rPr lang="en-US" sz="1050" dirty="0" smtClean="0">
                <a:solidFill>
                  <a:srgbClr val="FFFF00"/>
                </a:solidFill>
                <a:latin typeface="Calibri"/>
                <a:cs typeface="+mn-cs"/>
              </a:rPr>
              <a:t>Integrated pests and diseases management</a:t>
            </a:r>
            <a:endParaRPr lang="en-US" sz="1050" dirty="0">
              <a:solidFill>
                <a:srgbClr val="FFFF00"/>
              </a:solidFill>
              <a:latin typeface="Calibri"/>
              <a:cs typeface="+mn-cs"/>
            </a:endParaRPr>
          </a:p>
        </p:txBody>
      </p:sp>
      <p:sp>
        <p:nvSpPr>
          <p:cNvPr id="145" name="Oval 144"/>
          <p:cNvSpPr/>
          <p:nvPr/>
        </p:nvSpPr>
        <p:spPr>
          <a:xfrm>
            <a:off x="6074650" y="6163912"/>
            <a:ext cx="585230" cy="603841"/>
          </a:xfrm>
          <a:prstGeom prst="ellipse">
            <a:avLst/>
          </a:prstGeom>
          <a:blipFill>
            <a:blip r:embed="rId8"/>
            <a:srcRect/>
            <a:stretch>
              <a:fillRect l="-17000" r="-17000"/>
            </a:stretch>
          </a:blipFill>
          <a:ln w="3175">
            <a:solidFill>
              <a:schemeClr val="tx1">
                <a:lumMod val="50000"/>
                <a:lumOff val="50000"/>
              </a:schemeClr>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6" name="Rectangle 145"/>
          <p:cNvSpPr/>
          <p:nvPr/>
        </p:nvSpPr>
        <p:spPr>
          <a:xfrm>
            <a:off x="4602480" y="6280757"/>
            <a:ext cx="1392468" cy="436273"/>
          </a:xfrm>
          <a:prstGeom prst="rect">
            <a:avLst/>
          </a:prstGeom>
        </p:spPr>
        <p:txBody>
          <a:bodyPr wrap="square" lIns="0" tIns="0" rIns="0" bIns="0">
            <a:spAutoFit/>
          </a:bodyPr>
          <a:lstStyle/>
          <a:p>
            <a:pPr algn="r" defTabSz="914290" fontAlgn="auto">
              <a:lnSpc>
                <a:spcPct val="90000"/>
              </a:lnSpc>
              <a:spcBef>
                <a:spcPts val="0"/>
              </a:spcBef>
              <a:spcAft>
                <a:spcPts val="0"/>
              </a:spcAft>
            </a:pPr>
            <a:r>
              <a:rPr lang="en-US" sz="1050" dirty="0" smtClean="0">
                <a:solidFill>
                  <a:srgbClr val="FFFF00"/>
                </a:solidFill>
                <a:latin typeface="Calibri"/>
                <a:cs typeface="+mn-cs"/>
              </a:rPr>
              <a:t>Location based</a:t>
            </a:r>
          </a:p>
          <a:p>
            <a:pPr algn="r" defTabSz="914290" fontAlgn="auto">
              <a:lnSpc>
                <a:spcPct val="90000"/>
              </a:lnSpc>
              <a:spcBef>
                <a:spcPts val="0"/>
              </a:spcBef>
              <a:spcAft>
                <a:spcPts val="0"/>
              </a:spcAft>
            </a:pPr>
            <a:r>
              <a:rPr lang="en-US" sz="1050" dirty="0" smtClean="0">
                <a:solidFill>
                  <a:srgbClr val="FFFF00"/>
                </a:solidFill>
                <a:latin typeface="Calibri"/>
                <a:cs typeface="+mn-cs"/>
              </a:rPr>
              <a:t> services in natural resource management</a:t>
            </a:r>
            <a:endParaRPr lang="en-US" sz="1050" dirty="0">
              <a:solidFill>
                <a:srgbClr val="FFFF00"/>
              </a:solidFill>
              <a:latin typeface="Calibri"/>
              <a:cs typeface="+mn-cs"/>
            </a:endParaRPr>
          </a:p>
        </p:txBody>
      </p:sp>
      <p:pic>
        <p:nvPicPr>
          <p:cNvPr id="148" name="Picture 6" descr="http://4.bp.blogspot.com/_PZ_My1L7tg4/R_-HAhBoN_I/AAAAAAAAAN8/Y2OwoC5OTE0/s320/Sattelite.jpg"/>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0" b="100000" l="0" r="100000">
                        <a14:foregroundMark x1="10741" y1="23704" x2="15185" y2="30741"/>
                        <a14:foregroundMark x1="4945" y1="12088" x2="9341" y2="6044"/>
                      </a14:backgroundRemoval>
                    </a14:imgEffect>
                  </a14:imgLayer>
                </a14:imgProps>
              </a:ext>
              <a:ext uri="{28A0092B-C50C-407E-A947-70E740481C1C}">
                <a14:useLocalDpi xmlns:a14="http://schemas.microsoft.com/office/drawing/2010/main" val="0"/>
              </a:ext>
            </a:extLst>
          </a:blip>
          <a:srcRect/>
          <a:stretch>
            <a:fillRect/>
          </a:stretch>
        </p:blipFill>
        <p:spPr bwMode="auto">
          <a:xfrm>
            <a:off x="3201" y="10850"/>
            <a:ext cx="483276" cy="558104"/>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https://encrypted-tbn3.gstatic.com/images?q=tbn:ANd9GcSRsh1H_y2yXbGFqLcS6veE7VBTLS3bVnhfHWua5WKUsuYolb3H"/>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572767" y="39592"/>
            <a:ext cx="520243" cy="51793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174693" y="1570417"/>
            <a:ext cx="3054886" cy="577081"/>
          </a:xfrm>
          <a:prstGeom prst="rect">
            <a:avLst/>
          </a:prstGeom>
        </p:spPr>
        <p:txBody>
          <a:bodyPr wrap="square">
            <a:spAutoFit/>
          </a:bodyPr>
          <a:lstStyle/>
          <a:p>
            <a:pPr defTabSz="914290" fontAlgn="auto">
              <a:spcBef>
                <a:spcPts val="0"/>
              </a:spcBef>
              <a:spcAft>
                <a:spcPts val="0"/>
              </a:spcAft>
            </a:pPr>
            <a:r>
              <a:rPr lang="en-US" sz="1050" dirty="0" smtClean="0">
                <a:solidFill>
                  <a:prstClr val="white">
                    <a:lumMod val="95000"/>
                  </a:prstClr>
                </a:solidFill>
                <a:latin typeface="Calibri"/>
                <a:cs typeface="+mn-cs"/>
              </a:rPr>
              <a:t>   Enhancing </a:t>
            </a:r>
            <a:r>
              <a:rPr lang="en-US" sz="1050" dirty="0">
                <a:solidFill>
                  <a:prstClr val="white">
                    <a:lumMod val="95000"/>
                  </a:prstClr>
                </a:solidFill>
                <a:latin typeface="Calibri"/>
                <a:cs typeface="+mn-cs"/>
              </a:rPr>
              <a:t>productivity and managing risks </a:t>
            </a:r>
            <a:endParaRPr lang="en-US" sz="1050" dirty="0" smtClean="0">
              <a:solidFill>
                <a:prstClr val="white">
                  <a:lumMod val="95000"/>
                </a:prstClr>
              </a:solidFill>
              <a:latin typeface="Calibri"/>
              <a:cs typeface="+mn-cs"/>
            </a:endParaRPr>
          </a:p>
          <a:p>
            <a:pPr defTabSz="914290" fontAlgn="auto">
              <a:spcBef>
                <a:spcPts val="0"/>
              </a:spcBef>
              <a:spcAft>
                <a:spcPts val="0"/>
              </a:spcAft>
            </a:pPr>
            <a:r>
              <a:rPr lang="en-US" sz="1050" dirty="0" smtClean="0">
                <a:solidFill>
                  <a:prstClr val="white">
                    <a:lumMod val="95000"/>
                  </a:prstClr>
                </a:solidFill>
                <a:latin typeface="Calibri"/>
                <a:cs typeface="+mn-cs"/>
              </a:rPr>
              <a:t>   through </a:t>
            </a:r>
            <a:r>
              <a:rPr lang="en-US" sz="1050" dirty="0">
                <a:solidFill>
                  <a:prstClr val="white">
                    <a:lumMod val="95000"/>
                  </a:prstClr>
                </a:solidFill>
                <a:latin typeface="Calibri"/>
                <a:cs typeface="+mn-cs"/>
              </a:rPr>
              <a:t>diversification, sustainable intensification</a:t>
            </a:r>
            <a:r>
              <a:rPr lang="en-US" sz="1050" dirty="0" smtClean="0">
                <a:solidFill>
                  <a:prstClr val="white">
                    <a:lumMod val="95000"/>
                  </a:prstClr>
                </a:solidFill>
                <a:latin typeface="Calibri"/>
                <a:cs typeface="+mn-cs"/>
              </a:rPr>
              <a:t>,</a:t>
            </a:r>
          </a:p>
          <a:p>
            <a:pPr defTabSz="914290" fontAlgn="auto">
              <a:spcBef>
                <a:spcPts val="0"/>
              </a:spcBef>
              <a:spcAft>
                <a:spcPts val="0"/>
              </a:spcAft>
            </a:pPr>
            <a:r>
              <a:rPr lang="en-US" sz="1050" dirty="0" smtClean="0">
                <a:solidFill>
                  <a:prstClr val="white">
                    <a:lumMod val="95000"/>
                  </a:prstClr>
                </a:solidFill>
                <a:latin typeface="Calibri"/>
                <a:cs typeface="+mn-cs"/>
              </a:rPr>
              <a:t>   and </a:t>
            </a:r>
            <a:r>
              <a:rPr lang="en-US" sz="1050" dirty="0">
                <a:solidFill>
                  <a:prstClr val="white">
                    <a:lumMod val="95000"/>
                  </a:prstClr>
                </a:solidFill>
                <a:latin typeface="Calibri"/>
                <a:cs typeface="+mn-cs"/>
              </a:rPr>
              <a:t>integrated agro-ecosystem approaches</a:t>
            </a:r>
          </a:p>
        </p:txBody>
      </p:sp>
      <p:sp>
        <p:nvSpPr>
          <p:cNvPr id="118" name="Rectangle 117"/>
          <p:cNvSpPr/>
          <p:nvPr/>
        </p:nvSpPr>
        <p:spPr>
          <a:xfrm>
            <a:off x="3263077" y="1408224"/>
            <a:ext cx="1116011" cy="253916"/>
          </a:xfrm>
          <a:prstGeom prst="rect">
            <a:avLst/>
          </a:prstGeom>
        </p:spPr>
        <p:txBody>
          <a:bodyPr wrap="none">
            <a:spAutoFit/>
          </a:bodyPr>
          <a:lstStyle/>
          <a:p>
            <a:pPr defTabSz="914290" fontAlgn="auto">
              <a:spcBef>
                <a:spcPts val="0"/>
              </a:spcBef>
              <a:spcAft>
                <a:spcPts val="0"/>
              </a:spcAft>
            </a:pPr>
            <a:r>
              <a:rPr lang="en-US" sz="1050" b="1" dirty="0" smtClean="0">
                <a:solidFill>
                  <a:srgbClr val="4BACC6">
                    <a:lumMod val="60000"/>
                    <a:lumOff val="40000"/>
                  </a:srgbClr>
                </a:solidFill>
                <a:effectLst>
                  <a:outerShdw blurRad="38100" dist="38100" dir="2700000" algn="tl">
                    <a:srgbClr val="000000">
                      <a:alpha val="43137"/>
                    </a:srgbClr>
                  </a:outerShdw>
                </a:effectLst>
                <a:latin typeface="Calibri"/>
                <a:cs typeface="+mn-cs"/>
              </a:rPr>
              <a:t>Dryland Systems</a:t>
            </a:r>
            <a:endParaRPr lang="en-US" sz="1050" b="1" dirty="0">
              <a:solidFill>
                <a:srgbClr val="4BACC6">
                  <a:lumMod val="60000"/>
                  <a:lumOff val="40000"/>
                </a:srgbClr>
              </a:solidFill>
              <a:effectLst>
                <a:outerShdw blurRad="38100" dist="38100" dir="2700000" algn="tl">
                  <a:srgbClr val="000000">
                    <a:alpha val="43137"/>
                  </a:srgbClr>
                </a:outerShdw>
              </a:effectLst>
              <a:latin typeface="Calibri"/>
              <a:cs typeface="+mn-cs"/>
            </a:endParaRPr>
          </a:p>
        </p:txBody>
      </p:sp>
      <p:pic>
        <p:nvPicPr>
          <p:cNvPr id="1030" name="Picture 6"/>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540206" y="3200400"/>
            <a:ext cx="297044" cy="791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6" name="Picture 8"/>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20534502">
            <a:off x="8736839" y="3418967"/>
            <a:ext cx="286604" cy="568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rotWithShape="1">
          <a:blip r:embed="rId15" cstate="print">
            <a:extLst>
              <a:ext uri="{BEBA8EAE-BF5A-486C-A8C5-ECC9F3942E4B}">
                <a14:imgProps xmlns:a14="http://schemas.microsoft.com/office/drawing/2010/main">
                  <a14:imgLayer r:embed="rId16">
                    <a14:imgEffect>
                      <a14:backgroundRemoval t="0" b="98949" l="0" r="98871"/>
                    </a14:imgEffect>
                  </a14:imgLayer>
                </a14:imgProps>
              </a:ext>
              <a:ext uri="{28A0092B-C50C-407E-A947-70E740481C1C}">
                <a14:useLocalDpi xmlns:a14="http://schemas.microsoft.com/office/drawing/2010/main" val="0"/>
              </a:ext>
            </a:extLst>
          </a:blip>
          <a:srcRect r="7087"/>
          <a:stretch/>
        </p:blipFill>
        <p:spPr bwMode="auto">
          <a:xfrm>
            <a:off x="30389" y="3452023"/>
            <a:ext cx="616647" cy="611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819401" y="6245490"/>
            <a:ext cx="381000" cy="215444"/>
          </a:xfrm>
          <a:prstGeom prst="rect">
            <a:avLst/>
          </a:prstGeom>
          <a:noFill/>
        </p:spPr>
        <p:txBody>
          <a:bodyPr wrap="square" rtlCol="0">
            <a:spAutoFit/>
          </a:bodyPr>
          <a:lstStyle/>
          <a:p>
            <a:pPr defTabSz="914290" fontAlgn="auto">
              <a:spcBef>
                <a:spcPts val="0"/>
              </a:spcBef>
              <a:spcAft>
                <a:spcPts val="0"/>
              </a:spcAft>
            </a:pPr>
            <a:r>
              <a:rPr lang="en-US" sz="400" dirty="0" smtClean="0">
                <a:solidFill>
                  <a:prstClr val="white">
                    <a:lumMod val="75000"/>
                  </a:prstClr>
                </a:solidFill>
                <a:latin typeface="Calibri"/>
                <a:cs typeface="+mn-cs"/>
              </a:rPr>
              <a:t>Crop spectra</a:t>
            </a:r>
            <a:endParaRPr lang="en-US" sz="400" dirty="0">
              <a:solidFill>
                <a:prstClr val="white">
                  <a:lumMod val="75000"/>
                </a:prstClr>
              </a:solidFill>
              <a:latin typeface="Calibri"/>
              <a:cs typeface="+mn-cs"/>
            </a:endParaRPr>
          </a:p>
        </p:txBody>
      </p:sp>
      <p:sp>
        <p:nvSpPr>
          <p:cNvPr id="103" name="Oval 12"/>
          <p:cNvSpPr/>
          <p:nvPr/>
        </p:nvSpPr>
        <p:spPr>
          <a:xfrm>
            <a:off x="6629400" y="2710542"/>
            <a:ext cx="696028" cy="448726"/>
          </a:xfrm>
          <a:prstGeom prst="rect">
            <a:avLst/>
          </a:prstGeom>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21590" tIns="21590" rIns="21590" bIns="21590" numCol="1" spcCol="1270" anchor="ctr" anchorCtr="0">
            <a:noAutofit/>
          </a:bodyPr>
          <a:lstStyle/>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WHEAT</a:t>
            </a:r>
          </a:p>
          <a:p>
            <a:pPr algn="ctr" defTabSz="755650" fontAlgn="auto">
              <a:lnSpc>
                <a:spcPct val="90000"/>
              </a:lnSpc>
              <a:spcAft>
                <a:spcPct val="35000"/>
              </a:spcAft>
            </a:pPr>
            <a:r>
              <a:rPr lang="en-US" sz="1400" b="1" dirty="0" smtClean="0">
                <a:solidFill>
                  <a:prstClr val="white"/>
                </a:solidFill>
                <a:effectLst>
                  <a:outerShdw blurRad="38100" dist="38100" dir="2700000" algn="tl">
                    <a:srgbClr val="000000">
                      <a:alpha val="43137"/>
                    </a:srgbClr>
                  </a:outerShdw>
                </a:effectLst>
              </a:rPr>
              <a:t> </a:t>
            </a:r>
            <a:endParaRPr lang="en-US" sz="1400" b="1" dirty="0">
              <a:solidFill>
                <a:prstClr val="white"/>
              </a:solidFill>
              <a:effectLst>
                <a:outerShdw blurRad="38100" dist="38100" dir="2700000" algn="tl">
                  <a:srgbClr val="000000">
                    <a:alpha val="43137"/>
                  </a:srgbClr>
                </a:outerShdw>
              </a:effectLst>
            </a:endParaRPr>
          </a:p>
        </p:txBody>
      </p:sp>
      <p:cxnSp>
        <p:nvCxnSpPr>
          <p:cNvPr id="6" name="Straight Connector 5"/>
          <p:cNvCxnSpPr/>
          <p:nvPr/>
        </p:nvCxnSpPr>
        <p:spPr>
          <a:xfrm>
            <a:off x="536338" y="409684"/>
            <a:ext cx="7989415" cy="0"/>
          </a:xfrm>
          <a:prstGeom prst="line">
            <a:avLst/>
          </a:prstGeom>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295580" y="93345"/>
            <a:ext cx="8505555" cy="387788"/>
          </a:xfrm>
          <a:prstGeom prst="rect">
            <a:avLst/>
          </a:prstGeom>
          <a:noFill/>
        </p:spPr>
        <p:txBody>
          <a:bodyPr wrap="square" lIns="91429" tIns="45715" rIns="91429" bIns="45715" rtlCol="0">
            <a:spAutoFit/>
          </a:bodyPr>
          <a:lstStyle/>
          <a:p>
            <a:pPr algn="ctr" defTabSz="914290" fontAlgn="auto">
              <a:lnSpc>
                <a:spcPct val="80000"/>
              </a:lnSpc>
              <a:spcBef>
                <a:spcPts val="0"/>
              </a:spcBef>
              <a:spcAft>
                <a:spcPts val="0"/>
              </a:spcAft>
            </a:pPr>
            <a:r>
              <a:rPr lang="en-US" sz="2400" dirty="0" smtClean="0">
                <a:solidFill>
                  <a:prstClr val="white">
                    <a:lumMod val="85000"/>
                  </a:prstClr>
                </a:solidFill>
                <a:latin typeface="Arial Narrow" pitchFamily="34" charset="0"/>
                <a:cs typeface="+mn-cs"/>
              </a:rPr>
              <a:t>Crosscutting themes and linkages of CGIAR Research Programs* (CRPs) </a:t>
            </a:r>
            <a:endParaRPr lang="en-US" baseline="30000" dirty="0">
              <a:solidFill>
                <a:prstClr val="white">
                  <a:lumMod val="85000"/>
                </a:prstClr>
              </a:solidFill>
              <a:latin typeface="Arial Narrow" pitchFamily="34" charset="0"/>
              <a:cs typeface="+mn-cs"/>
            </a:endParaRPr>
          </a:p>
        </p:txBody>
      </p:sp>
      <p:sp>
        <p:nvSpPr>
          <p:cNvPr id="3" name="TextBox 2"/>
          <p:cNvSpPr txBox="1"/>
          <p:nvPr/>
        </p:nvSpPr>
        <p:spPr>
          <a:xfrm>
            <a:off x="7896728" y="6501064"/>
            <a:ext cx="1216651" cy="430887"/>
          </a:xfrm>
          <a:prstGeom prst="rect">
            <a:avLst/>
          </a:prstGeom>
          <a:noFill/>
        </p:spPr>
        <p:txBody>
          <a:bodyPr wrap="square" rtlCol="0">
            <a:spAutoFit/>
          </a:bodyPr>
          <a:lstStyle/>
          <a:p>
            <a:pPr algn="r" fontAlgn="auto">
              <a:spcBef>
                <a:spcPts val="0"/>
              </a:spcBef>
              <a:spcAft>
                <a:spcPts val="0"/>
              </a:spcAft>
            </a:pPr>
            <a:r>
              <a:rPr lang="en-US" sz="1050" dirty="0" smtClean="0">
                <a:solidFill>
                  <a:prstClr val="white"/>
                </a:solidFill>
                <a:latin typeface="Calibri"/>
                <a:cs typeface="+mn-cs"/>
              </a:rPr>
              <a:t>*ICARDA Led/Involved</a:t>
            </a:r>
            <a:endParaRPr lang="en-US" sz="1050" dirty="0">
              <a:solidFill>
                <a:prstClr val="white"/>
              </a:solidFill>
              <a:latin typeface="Calibri"/>
              <a:cs typeface="+mn-cs"/>
            </a:endParaRPr>
          </a:p>
        </p:txBody>
      </p:sp>
      <p:sp>
        <p:nvSpPr>
          <p:cNvPr id="7" name="Oval 6"/>
          <p:cNvSpPr/>
          <p:nvPr/>
        </p:nvSpPr>
        <p:spPr>
          <a:xfrm>
            <a:off x="3373102" y="2430733"/>
            <a:ext cx="2492434" cy="2391820"/>
          </a:xfrm>
          <a:prstGeom prst="ellipse">
            <a:avLst/>
          </a:prstGeom>
          <a:solidFill>
            <a:srgbClr val="008000"/>
          </a:solidFill>
          <a:ln w="76200">
            <a:solidFill>
              <a:srgbClr val="80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fontAlgn="auto">
              <a:spcBef>
                <a:spcPts val="0"/>
              </a:spcBef>
              <a:spcAft>
                <a:spcPts val="0"/>
              </a:spcAft>
            </a:pPr>
            <a:endParaRPr lang="en-US" dirty="0">
              <a:solidFill>
                <a:prstClr val="white"/>
              </a:solidFill>
            </a:endParaRPr>
          </a:p>
        </p:txBody>
      </p:sp>
      <p:sp>
        <p:nvSpPr>
          <p:cNvPr id="8" name="TextBox 7"/>
          <p:cNvSpPr txBox="1"/>
          <p:nvPr/>
        </p:nvSpPr>
        <p:spPr>
          <a:xfrm>
            <a:off x="3505200" y="2819400"/>
            <a:ext cx="2237782" cy="2369880"/>
          </a:xfrm>
          <a:prstGeom prst="rect">
            <a:avLst/>
          </a:prstGeom>
          <a:noFill/>
        </p:spPr>
        <p:txBody>
          <a:bodyPr wrap="square" rtlCol="0">
            <a:spAutoFit/>
          </a:bodyPr>
          <a:lstStyle/>
          <a:p>
            <a:pPr algn="ctr" fontAlgn="auto">
              <a:spcBef>
                <a:spcPts val="0"/>
              </a:spcBef>
              <a:spcAft>
                <a:spcPts val="0"/>
              </a:spcAft>
            </a:pPr>
            <a:r>
              <a:rPr lang="en-US" sz="2800" dirty="0" smtClean="0">
                <a:solidFill>
                  <a:prstClr val="white"/>
                </a:solidFill>
                <a:latin typeface="Calibri"/>
                <a:cs typeface="+mn-cs"/>
              </a:rPr>
              <a:t>Linkages and Activities Established in 2013</a:t>
            </a:r>
          </a:p>
          <a:p>
            <a:pPr algn="ctr" fontAlgn="auto">
              <a:spcBef>
                <a:spcPts val="0"/>
              </a:spcBef>
              <a:spcAft>
                <a:spcPts val="0"/>
              </a:spcAft>
            </a:pPr>
            <a:endParaRPr lang="en-US" dirty="0">
              <a:solidFill>
                <a:prstClr val="black"/>
              </a:solidFill>
              <a:latin typeface="Calibri"/>
              <a:cs typeface="+mn-cs"/>
            </a:endParaRPr>
          </a:p>
          <a:p>
            <a:pPr algn="ctr" fontAlgn="auto">
              <a:spcBef>
                <a:spcPts val="0"/>
              </a:spcBef>
              <a:spcAft>
                <a:spcPts val="0"/>
              </a:spcAft>
            </a:pPr>
            <a:r>
              <a:rPr lang="en-US" dirty="0" smtClean="0">
                <a:solidFill>
                  <a:prstClr val="black"/>
                </a:solidFill>
                <a:latin typeface="Calibri"/>
                <a:cs typeface="+mn-cs"/>
              </a:rPr>
              <a:t> </a:t>
            </a:r>
            <a:endParaRPr lang="en-US" dirty="0">
              <a:solidFill>
                <a:prstClr val="black"/>
              </a:solidFill>
              <a:latin typeface="Calibri"/>
              <a:cs typeface="+mn-cs"/>
            </a:endParaRPr>
          </a:p>
        </p:txBody>
      </p:sp>
    </p:spTree>
    <p:extLst>
      <p:ext uri="{BB962C8B-B14F-4D97-AF65-F5344CB8AC3E}">
        <p14:creationId xmlns:p14="http://schemas.microsoft.com/office/powerpoint/2010/main" val="27051053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Autofit/>
          </a:bodyPr>
          <a:lstStyle/>
          <a:p>
            <a:r>
              <a:rPr lang="en-US" sz="3600" dirty="0" smtClean="0">
                <a:solidFill>
                  <a:srgbClr val="009900"/>
                </a:solidFill>
              </a:rPr>
              <a:t>Major Agricultural Livelihood Systems in NA&amp;WA</a:t>
            </a:r>
            <a:endParaRPr lang="en-US" sz="3600" dirty="0">
              <a:solidFill>
                <a:srgbClr val="009900"/>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47797909"/>
              </p:ext>
            </p:extLst>
          </p:nvPr>
        </p:nvGraphicFramePr>
        <p:xfrm>
          <a:off x="152399" y="1371600"/>
          <a:ext cx="8839202" cy="5379720"/>
        </p:xfrm>
        <a:graphic>
          <a:graphicData uri="http://schemas.openxmlformats.org/drawingml/2006/table">
            <a:tbl>
              <a:tblPr firstRow="1" bandRow="1">
                <a:tableStyleId>{5C22544A-7EE6-4342-B048-85BDC9FD1C3A}</a:tableStyleId>
              </a:tblPr>
              <a:tblGrid>
                <a:gridCol w="982134"/>
                <a:gridCol w="3355622"/>
                <a:gridCol w="2455334"/>
                <a:gridCol w="2046112"/>
              </a:tblGrid>
              <a:tr h="370840">
                <a:tc>
                  <a:txBody>
                    <a:bodyPr/>
                    <a:lstStyle/>
                    <a:p>
                      <a:r>
                        <a:rPr lang="en-US" sz="2000" b="1" dirty="0" smtClean="0">
                          <a:latin typeface="Arial" panose="020B0604020202020204" pitchFamily="34" charset="0"/>
                          <a:cs typeface="Arial" panose="020B0604020202020204" pitchFamily="34" charset="0"/>
                        </a:rPr>
                        <a:t>ALS</a:t>
                      </a:r>
                      <a:endParaRPr lang="en-US" sz="2000" b="1" dirty="0">
                        <a:latin typeface="Arial" panose="020B0604020202020204" pitchFamily="34" charset="0"/>
                        <a:cs typeface="Arial" panose="020B0604020202020204" pitchFamily="34" charset="0"/>
                      </a:endParaRPr>
                    </a:p>
                  </a:txBody>
                  <a:tcPr/>
                </a:tc>
                <a:tc>
                  <a:txBody>
                    <a:bodyPr/>
                    <a:lstStyle/>
                    <a:p>
                      <a:r>
                        <a:rPr lang="en-US" dirty="0" smtClean="0"/>
                        <a:t>Brief description</a:t>
                      </a:r>
                      <a:endParaRPr lang="en-US" dirty="0"/>
                    </a:p>
                  </a:txBody>
                  <a:tcPr/>
                </a:tc>
                <a:tc>
                  <a:txBody>
                    <a:bodyPr/>
                    <a:lstStyle/>
                    <a:p>
                      <a:r>
                        <a:rPr lang="en-US" dirty="0" smtClean="0"/>
                        <a:t>Major constraints</a:t>
                      </a:r>
                      <a:endParaRPr lang="en-US" dirty="0"/>
                    </a:p>
                  </a:txBody>
                  <a:tcPr/>
                </a:tc>
                <a:tc>
                  <a:txBody>
                    <a:bodyPr/>
                    <a:lstStyle/>
                    <a:p>
                      <a:r>
                        <a:rPr lang="en-US" dirty="0" smtClean="0"/>
                        <a:t>Sites</a:t>
                      </a:r>
                      <a:endParaRPr lang="en-US" dirty="0"/>
                    </a:p>
                  </a:txBody>
                  <a:tcPr/>
                </a:tc>
              </a:tr>
              <a:tr h="370840">
                <a:tc>
                  <a:txBody>
                    <a:bodyPr/>
                    <a:lstStyle/>
                    <a:p>
                      <a:pPr algn="ctr"/>
                      <a:r>
                        <a:rPr lang="en-US" sz="2000" b="1" dirty="0" smtClean="0">
                          <a:latin typeface="Arial" panose="020B0604020202020204" pitchFamily="34" charset="0"/>
                          <a:cs typeface="Arial" panose="020B0604020202020204" pitchFamily="34" charset="0"/>
                        </a:rPr>
                        <a:t>Agropastoral Systems</a:t>
                      </a:r>
                      <a:endParaRPr lang="en-US" sz="2000" b="1" dirty="0">
                        <a:latin typeface="Arial" panose="020B0604020202020204" pitchFamily="34" charset="0"/>
                        <a:cs typeface="Arial" panose="020B0604020202020204" pitchFamily="34" charset="0"/>
                      </a:endParaRPr>
                    </a:p>
                  </a:txBody>
                  <a:tcPr vert="vert270">
                    <a:solidFill>
                      <a:srgbClr val="FFFF99"/>
                    </a:solidFill>
                  </a:tcPr>
                </a:tc>
                <a:tc>
                  <a:txBody>
                    <a:bodyPr/>
                    <a:lstStyle/>
                    <a:p>
                      <a:r>
                        <a:rPr lang="en-US" sz="2100" dirty="0" smtClean="0"/>
                        <a:t>Agricultural livelihood based on small ruminants, barley crop, small scale irrigation</a:t>
                      </a:r>
                      <a:endParaRPr lang="en-US" sz="2100" dirty="0"/>
                    </a:p>
                  </a:txBody>
                  <a:tcPr>
                    <a:solidFill>
                      <a:srgbClr val="FFFF99"/>
                    </a:solidFill>
                  </a:tcPr>
                </a:tc>
                <a:tc>
                  <a:txBody>
                    <a:bodyPr/>
                    <a:lstStyle/>
                    <a:p>
                      <a:r>
                        <a:rPr lang="en-US" sz="2100" dirty="0" smtClean="0"/>
                        <a:t>Overgrazing, feed imbalances, land degradation, water scarcity, climate variability, conflicts</a:t>
                      </a:r>
                      <a:r>
                        <a:rPr lang="en-US" sz="2100" baseline="0" dirty="0" smtClean="0"/>
                        <a:t> over resources, youth unemployment</a:t>
                      </a:r>
                      <a:endParaRPr lang="en-US" sz="2100" dirty="0"/>
                    </a:p>
                  </a:txBody>
                  <a:tcPr>
                    <a:solidFill>
                      <a:srgbClr val="FFFF99"/>
                    </a:solidFill>
                  </a:tcPr>
                </a:tc>
                <a:tc>
                  <a:txBody>
                    <a:bodyPr/>
                    <a:lstStyle/>
                    <a:p>
                      <a:r>
                        <a:rPr lang="en-US" sz="2100" dirty="0" smtClean="0"/>
                        <a:t>Tafilah-Salamya</a:t>
                      </a:r>
                      <a:r>
                        <a:rPr lang="en-US" sz="2100" baseline="0" dirty="0" smtClean="0"/>
                        <a:t>, Beni Khedache-Sidi Bouzid,</a:t>
                      </a:r>
                    </a:p>
                    <a:p>
                      <a:r>
                        <a:rPr lang="en-US" sz="2100" baseline="0" dirty="0" smtClean="0"/>
                        <a:t>Karkheh River Basin</a:t>
                      </a:r>
                      <a:endParaRPr lang="en-US" sz="2100" dirty="0" smtClean="0"/>
                    </a:p>
                    <a:p>
                      <a:endParaRPr lang="en-US" sz="2100" dirty="0"/>
                    </a:p>
                  </a:txBody>
                  <a:tcPr>
                    <a:solidFill>
                      <a:srgbClr val="FFFF99"/>
                    </a:solidFill>
                  </a:tcPr>
                </a:tc>
              </a:tr>
              <a:tr h="370840">
                <a:tc>
                  <a:txBody>
                    <a:bodyPr/>
                    <a:lstStyle/>
                    <a:p>
                      <a:pPr algn="ctr"/>
                      <a:r>
                        <a:rPr lang="en-US" sz="2000" b="1" dirty="0" smtClean="0">
                          <a:solidFill>
                            <a:schemeClr val="bg1"/>
                          </a:solidFill>
                          <a:latin typeface="Arial" panose="020B0604020202020204" pitchFamily="34" charset="0"/>
                          <a:cs typeface="Arial" panose="020B0604020202020204" pitchFamily="34" charset="0"/>
                        </a:rPr>
                        <a:t>Intensive rainfed Systems</a:t>
                      </a:r>
                      <a:endParaRPr lang="en-US" sz="2000" b="1" dirty="0">
                        <a:solidFill>
                          <a:schemeClr val="bg1"/>
                        </a:solidFill>
                        <a:latin typeface="Arial" panose="020B0604020202020204" pitchFamily="34" charset="0"/>
                        <a:cs typeface="Arial" panose="020B0604020202020204" pitchFamily="34" charset="0"/>
                      </a:endParaRPr>
                    </a:p>
                  </a:txBody>
                  <a:tcPr vert="vert270">
                    <a:solidFill>
                      <a:srgbClr val="009900"/>
                    </a:solidFill>
                  </a:tcPr>
                </a:tc>
                <a:tc>
                  <a:txBody>
                    <a:bodyPr/>
                    <a:lstStyle/>
                    <a:p>
                      <a:r>
                        <a:rPr lang="en-US" sz="2100" dirty="0" smtClean="0">
                          <a:solidFill>
                            <a:schemeClr val="bg1"/>
                          </a:solidFill>
                        </a:rPr>
                        <a:t>Wheat-based cropping system, land fragmentation, horticulture is intensifiable and market-oriented</a:t>
                      </a:r>
                      <a:r>
                        <a:rPr lang="en-US" sz="2100" baseline="0" dirty="0" smtClean="0">
                          <a:solidFill>
                            <a:schemeClr val="bg1"/>
                          </a:solidFill>
                        </a:rPr>
                        <a:t> including for export, intensive dairy cattle production</a:t>
                      </a:r>
                      <a:endParaRPr lang="en-US" sz="2100" dirty="0">
                        <a:solidFill>
                          <a:schemeClr val="bg1"/>
                        </a:solidFill>
                      </a:endParaRPr>
                    </a:p>
                  </a:txBody>
                  <a:tcPr>
                    <a:solidFill>
                      <a:srgbClr val="009900"/>
                    </a:solidFill>
                  </a:tcPr>
                </a:tc>
                <a:tc>
                  <a:txBody>
                    <a:bodyPr/>
                    <a:lstStyle/>
                    <a:p>
                      <a:r>
                        <a:rPr lang="en-US" sz="2100" dirty="0" smtClean="0">
                          <a:solidFill>
                            <a:schemeClr val="bg1"/>
                          </a:solidFill>
                        </a:rPr>
                        <a:t>Land degradation,</a:t>
                      </a:r>
                      <a:r>
                        <a:rPr lang="en-US" sz="2100" baseline="0" dirty="0" smtClean="0">
                          <a:solidFill>
                            <a:schemeClr val="bg1"/>
                          </a:solidFill>
                        </a:rPr>
                        <a:t> nutrient deficiencies, water scarcity, climate variability, youth </a:t>
                      </a:r>
                      <a:r>
                        <a:rPr lang="en-US" sz="2100" baseline="0" dirty="0" err="1" smtClean="0">
                          <a:solidFill>
                            <a:schemeClr val="bg1"/>
                          </a:solidFill>
                        </a:rPr>
                        <a:t>unemploymeent</a:t>
                      </a:r>
                      <a:endParaRPr lang="en-US" sz="2100" dirty="0">
                        <a:solidFill>
                          <a:schemeClr val="bg1"/>
                        </a:solidFill>
                      </a:endParaRPr>
                    </a:p>
                  </a:txBody>
                  <a:tcPr>
                    <a:solidFill>
                      <a:srgbClr val="0099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100" dirty="0" smtClean="0">
                          <a:solidFill>
                            <a:schemeClr val="bg1"/>
                          </a:solidFill>
                        </a:rPr>
                        <a:t>Meknes-</a:t>
                      </a:r>
                      <a:r>
                        <a:rPr lang="en-US" sz="2100" dirty="0" err="1" smtClean="0">
                          <a:solidFill>
                            <a:schemeClr val="bg1"/>
                          </a:solidFill>
                        </a:rPr>
                        <a:t>Saies</a:t>
                      </a:r>
                      <a:r>
                        <a:rPr lang="en-US" sz="2100" dirty="0" smtClean="0">
                          <a:solidFill>
                            <a:schemeClr val="bg1"/>
                          </a:solidFill>
                        </a:rPr>
                        <a:t>, </a:t>
                      </a:r>
                      <a:r>
                        <a:rPr lang="en-US" sz="2100" baseline="0" dirty="0" smtClean="0">
                          <a:solidFill>
                            <a:schemeClr val="bg1"/>
                          </a:solidFill>
                        </a:rPr>
                        <a:t>Karkheh River Basin</a:t>
                      </a:r>
                      <a:endParaRPr lang="en-US" sz="2100" dirty="0" smtClean="0">
                        <a:solidFill>
                          <a:schemeClr val="bg1"/>
                        </a:solidFill>
                      </a:endParaRPr>
                    </a:p>
                    <a:p>
                      <a:endParaRPr lang="en-US" sz="2100" dirty="0">
                        <a:solidFill>
                          <a:schemeClr val="bg1"/>
                        </a:solidFill>
                      </a:endParaRPr>
                    </a:p>
                  </a:txBody>
                  <a:tcPr>
                    <a:solidFill>
                      <a:srgbClr val="009900"/>
                    </a:solidFill>
                  </a:tcPr>
                </a:tc>
              </a:tr>
            </a:tbl>
          </a:graphicData>
        </a:graphic>
      </p:graphicFrame>
      <p:sp>
        <p:nvSpPr>
          <p:cNvPr id="4" name="Slide Number Placeholder 3"/>
          <p:cNvSpPr>
            <a:spLocks noGrp="1"/>
          </p:cNvSpPr>
          <p:nvPr>
            <p:ph type="sldNum" sz="quarter" idx="12"/>
          </p:nvPr>
        </p:nvSpPr>
        <p:spPr/>
        <p:txBody>
          <a:bodyPr/>
          <a:lstStyle/>
          <a:p>
            <a:fld id="{DED37CF9-E3DB-4575-88B6-05549807FEBA}" type="slidenum">
              <a:rPr lang="en-US" smtClean="0"/>
              <a:t>11</a:t>
            </a:fld>
            <a:endParaRPr lang="en-US"/>
          </a:p>
        </p:txBody>
      </p:sp>
    </p:spTree>
    <p:extLst>
      <p:ext uri="{BB962C8B-B14F-4D97-AF65-F5344CB8AC3E}">
        <p14:creationId xmlns:p14="http://schemas.microsoft.com/office/powerpoint/2010/main" val="34196552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663033788"/>
              </p:ext>
            </p:extLst>
          </p:nvPr>
        </p:nvGraphicFramePr>
        <p:xfrm>
          <a:off x="457200" y="1371600"/>
          <a:ext cx="8229600" cy="5059680"/>
        </p:xfrm>
        <a:graphic>
          <a:graphicData uri="http://schemas.openxmlformats.org/drawingml/2006/table">
            <a:tbl>
              <a:tblPr firstRow="1" bandRow="1">
                <a:tableStyleId>{5C22544A-7EE6-4342-B048-85BDC9FD1C3A}</a:tableStyleId>
              </a:tblPr>
              <a:tblGrid>
                <a:gridCol w="1143000"/>
                <a:gridCol w="2895600"/>
                <a:gridCol w="2286000"/>
                <a:gridCol w="1905000"/>
              </a:tblGrid>
              <a:tr h="370840">
                <a:tc>
                  <a:txBody>
                    <a:bodyPr/>
                    <a:lstStyle/>
                    <a:p>
                      <a:r>
                        <a:rPr lang="en-US" sz="2000" b="1" dirty="0" smtClean="0">
                          <a:latin typeface="Arial" panose="020B0604020202020204" pitchFamily="34" charset="0"/>
                          <a:cs typeface="Arial" panose="020B0604020202020204" pitchFamily="34" charset="0"/>
                        </a:rPr>
                        <a:t>ALS</a:t>
                      </a:r>
                      <a:endParaRPr lang="en-US" sz="2000" b="1" dirty="0">
                        <a:latin typeface="Arial" panose="020B0604020202020204" pitchFamily="34" charset="0"/>
                        <a:cs typeface="Arial" panose="020B0604020202020204" pitchFamily="34" charset="0"/>
                      </a:endParaRPr>
                    </a:p>
                  </a:txBody>
                  <a:tcPr/>
                </a:tc>
                <a:tc>
                  <a:txBody>
                    <a:bodyPr/>
                    <a:lstStyle/>
                    <a:p>
                      <a:r>
                        <a:rPr lang="en-US" dirty="0" smtClean="0"/>
                        <a:t>Brief description</a:t>
                      </a:r>
                      <a:endParaRPr lang="en-US" dirty="0"/>
                    </a:p>
                  </a:txBody>
                  <a:tcPr/>
                </a:tc>
                <a:tc>
                  <a:txBody>
                    <a:bodyPr/>
                    <a:lstStyle/>
                    <a:p>
                      <a:r>
                        <a:rPr lang="en-US" dirty="0" smtClean="0"/>
                        <a:t>Major constraints</a:t>
                      </a:r>
                      <a:endParaRPr lang="en-US" dirty="0"/>
                    </a:p>
                  </a:txBody>
                  <a:tcPr/>
                </a:tc>
                <a:tc>
                  <a:txBody>
                    <a:bodyPr/>
                    <a:lstStyle/>
                    <a:p>
                      <a:r>
                        <a:rPr lang="en-US" dirty="0" smtClean="0"/>
                        <a:t>Sites</a:t>
                      </a:r>
                      <a:endParaRPr lang="en-US" dirty="0"/>
                    </a:p>
                  </a:txBody>
                  <a:tcPr/>
                </a:tc>
              </a:tr>
              <a:tr h="370840">
                <a:tc>
                  <a:txBody>
                    <a:bodyPr/>
                    <a:lstStyle/>
                    <a:p>
                      <a:pPr algn="ctr"/>
                      <a:r>
                        <a:rPr lang="en-US" sz="2000" b="1" dirty="0" smtClean="0">
                          <a:solidFill>
                            <a:schemeClr val="bg1"/>
                          </a:solidFill>
                          <a:latin typeface="Arial" panose="020B0604020202020204" pitchFamily="34" charset="0"/>
                          <a:cs typeface="Arial" panose="020B0604020202020204" pitchFamily="34" charset="0"/>
                        </a:rPr>
                        <a:t>Tree-based Systems</a:t>
                      </a:r>
                      <a:endParaRPr lang="en-US" sz="2000" b="1" dirty="0">
                        <a:solidFill>
                          <a:schemeClr val="bg1"/>
                        </a:solidFill>
                        <a:latin typeface="Arial" panose="020B0604020202020204" pitchFamily="34" charset="0"/>
                        <a:cs typeface="Arial" panose="020B0604020202020204" pitchFamily="34" charset="0"/>
                      </a:endParaRPr>
                    </a:p>
                  </a:txBody>
                  <a:tcPr vert="vert270">
                    <a:solidFill>
                      <a:schemeClr val="accent6">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100" dirty="0" smtClean="0">
                          <a:solidFill>
                            <a:schemeClr val="bg1"/>
                          </a:solidFill>
                        </a:rPr>
                        <a:t>Mixed tree-crop-livestock, variant of agropastoral (Jordan &amp; Tunisia: olive-</a:t>
                      </a:r>
                      <a:r>
                        <a:rPr lang="en-US" sz="2100" baseline="0" dirty="0" smtClean="0">
                          <a:solidFill>
                            <a:schemeClr val="bg1"/>
                          </a:solidFill>
                        </a:rPr>
                        <a:t>figs - almonds-barley - sheep)</a:t>
                      </a:r>
                      <a:endParaRPr lang="en-US" sz="2100" dirty="0" smtClean="0">
                        <a:solidFill>
                          <a:schemeClr val="bg1"/>
                        </a:solidFill>
                      </a:endParaRPr>
                    </a:p>
                    <a:p>
                      <a:r>
                        <a:rPr lang="en-US" sz="2100" dirty="0" smtClean="0">
                          <a:solidFill>
                            <a:schemeClr val="bg1"/>
                          </a:solidFill>
                        </a:rPr>
                        <a:t> &amp; intensive rainfed; rainfed (Meknes: wheat-fruit trees-dairy cattle)</a:t>
                      </a:r>
                      <a:endParaRPr lang="en-US" sz="2100" dirty="0">
                        <a:solidFill>
                          <a:schemeClr val="bg1"/>
                        </a:solidFill>
                      </a:endParaRPr>
                    </a:p>
                  </a:txBody>
                  <a:tcPr>
                    <a:solidFill>
                      <a:schemeClr val="accent6">
                        <a:lumMod val="50000"/>
                      </a:schemeClr>
                    </a:solidFill>
                  </a:tcPr>
                </a:tc>
                <a:tc>
                  <a:txBody>
                    <a:bodyPr/>
                    <a:lstStyle/>
                    <a:p>
                      <a:r>
                        <a:rPr lang="en-US" sz="2100" dirty="0" smtClean="0">
                          <a:solidFill>
                            <a:schemeClr val="bg1"/>
                          </a:solidFill>
                        </a:rPr>
                        <a:t>Fast degradation of natural resources,</a:t>
                      </a:r>
                      <a:r>
                        <a:rPr lang="en-US" sz="2100" baseline="0" dirty="0" smtClean="0">
                          <a:solidFill>
                            <a:schemeClr val="bg1"/>
                          </a:solidFill>
                        </a:rPr>
                        <a:t> overgrazing, land degradation, climate variability, youth unemployment</a:t>
                      </a:r>
                      <a:endParaRPr lang="en-US" sz="2100" dirty="0">
                        <a:solidFill>
                          <a:schemeClr val="bg1"/>
                        </a:solidFill>
                      </a:endParaRPr>
                    </a:p>
                  </a:txBody>
                  <a:tcPr>
                    <a:solidFill>
                      <a:schemeClr val="accent6">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100" dirty="0" smtClean="0">
                          <a:solidFill>
                            <a:schemeClr val="bg1"/>
                          </a:solidFill>
                        </a:rPr>
                        <a:t>Tafilah-Salamya</a:t>
                      </a:r>
                      <a:r>
                        <a:rPr lang="en-US" sz="2100" baseline="0" dirty="0" smtClean="0">
                          <a:solidFill>
                            <a:schemeClr val="bg1"/>
                          </a:solidFill>
                        </a:rPr>
                        <a:t>, Beni Khedache-Sidi Bouzid, </a:t>
                      </a:r>
                      <a:r>
                        <a:rPr lang="en-US" sz="2100" dirty="0" smtClean="0">
                          <a:solidFill>
                            <a:schemeClr val="bg1"/>
                          </a:solidFill>
                        </a:rPr>
                        <a:t>Meknes-</a:t>
                      </a:r>
                      <a:r>
                        <a:rPr lang="en-US" sz="2100" dirty="0" err="1" smtClean="0">
                          <a:solidFill>
                            <a:schemeClr val="bg1"/>
                          </a:solidFill>
                        </a:rPr>
                        <a:t>Saies</a:t>
                      </a:r>
                      <a:endParaRPr lang="en-US" sz="2100" baseline="0" dirty="0" smtClean="0">
                        <a:solidFill>
                          <a:schemeClr val="bg1"/>
                        </a:solidFill>
                      </a:endParaRPr>
                    </a:p>
                    <a:p>
                      <a:endParaRPr lang="en-US" sz="2100" dirty="0">
                        <a:solidFill>
                          <a:schemeClr val="bg1"/>
                        </a:solidFill>
                      </a:endParaRPr>
                    </a:p>
                  </a:txBody>
                  <a:tcPr>
                    <a:solidFill>
                      <a:schemeClr val="accent6">
                        <a:lumMod val="50000"/>
                      </a:schemeClr>
                    </a:solidFill>
                  </a:tcPr>
                </a:tc>
              </a:tr>
              <a:tr h="370840">
                <a:tc>
                  <a:txBody>
                    <a:bodyPr/>
                    <a:lstStyle/>
                    <a:p>
                      <a:pPr algn="ctr"/>
                      <a:r>
                        <a:rPr lang="en-US" sz="2000" b="1" dirty="0" smtClean="0">
                          <a:solidFill>
                            <a:schemeClr val="bg1"/>
                          </a:solidFill>
                          <a:latin typeface="Arial" panose="020B0604020202020204" pitchFamily="34" charset="0"/>
                          <a:cs typeface="Arial" panose="020B0604020202020204" pitchFamily="34" charset="0"/>
                        </a:rPr>
                        <a:t>Irrigated Crop Systems</a:t>
                      </a:r>
                      <a:endParaRPr lang="en-US" sz="2000" b="1" dirty="0">
                        <a:solidFill>
                          <a:schemeClr val="bg1"/>
                        </a:solidFill>
                        <a:latin typeface="Arial" panose="020B0604020202020204" pitchFamily="34" charset="0"/>
                        <a:cs typeface="Arial" panose="020B0604020202020204" pitchFamily="34" charset="0"/>
                      </a:endParaRPr>
                    </a:p>
                  </a:txBody>
                  <a:tcPr vert="vert270">
                    <a:solidFill>
                      <a:srgbClr val="0070C0"/>
                    </a:solidFill>
                  </a:tcPr>
                </a:tc>
                <a:tc>
                  <a:txBody>
                    <a:bodyPr/>
                    <a:lstStyle/>
                    <a:p>
                      <a:r>
                        <a:rPr lang="en-US" sz="2100" dirty="0" smtClean="0">
                          <a:solidFill>
                            <a:schemeClr val="bg1"/>
                          </a:solidFill>
                        </a:rPr>
                        <a:t>Market-oriented</a:t>
                      </a:r>
                      <a:r>
                        <a:rPr lang="en-US" sz="2100" baseline="0" dirty="0" smtClean="0">
                          <a:solidFill>
                            <a:schemeClr val="bg1"/>
                          </a:solidFill>
                        </a:rPr>
                        <a:t> vegetable and fruit; high yielding wheat and forage crops, dairy cattle.</a:t>
                      </a:r>
                      <a:endParaRPr lang="en-US" sz="2100" dirty="0">
                        <a:solidFill>
                          <a:schemeClr val="bg1"/>
                        </a:solidFill>
                      </a:endParaRPr>
                    </a:p>
                  </a:txBody>
                  <a:tcPr>
                    <a:solidFill>
                      <a:srgbClr val="0070C0"/>
                    </a:solidFill>
                  </a:tcPr>
                </a:tc>
                <a:tc>
                  <a:txBody>
                    <a:bodyPr/>
                    <a:lstStyle/>
                    <a:p>
                      <a:r>
                        <a:rPr lang="en-US" sz="2100" dirty="0" smtClean="0">
                          <a:solidFill>
                            <a:schemeClr val="bg1"/>
                          </a:solidFill>
                        </a:rPr>
                        <a:t>Land constrained by groundwater depletion, salinization, heat stress, youth unemployment</a:t>
                      </a:r>
                      <a:endParaRPr lang="en-US" sz="2100" dirty="0">
                        <a:solidFill>
                          <a:schemeClr val="bg1"/>
                        </a:solidFill>
                      </a:endParaRPr>
                    </a:p>
                  </a:txBody>
                  <a:tcPr>
                    <a:solidFill>
                      <a:srgbClr val="0070C0"/>
                    </a:solidFill>
                  </a:tcPr>
                </a:tc>
                <a:tc>
                  <a:txBody>
                    <a:bodyPr/>
                    <a:lstStyle/>
                    <a:p>
                      <a:r>
                        <a:rPr lang="en-US" sz="2100" dirty="0" smtClean="0">
                          <a:solidFill>
                            <a:schemeClr val="bg1"/>
                          </a:solidFill>
                        </a:rPr>
                        <a:t>Nile Delta</a:t>
                      </a:r>
                      <a:endParaRPr lang="en-US" sz="2100" dirty="0">
                        <a:solidFill>
                          <a:schemeClr val="bg1"/>
                        </a:solidFill>
                      </a:endParaRPr>
                    </a:p>
                  </a:txBody>
                  <a:tcPr>
                    <a:solidFill>
                      <a:srgbClr val="0070C0"/>
                    </a:solidFill>
                  </a:tcPr>
                </a:tc>
              </a:tr>
            </a:tbl>
          </a:graphicData>
        </a:graphic>
      </p:graphicFrame>
      <p:sp>
        <p:nvSpPr>
          <p:cNvPr id="4" name="Slide Number Placeholder 3"/>
          <p:cNvSpPr>
            <a:spLocks noGrp="1"/>
          </p:cNvSpPr>
          <p:nvPr>
            <p:ph type="sldNum" sz="quarter" idx="12"/>
          </p:nvPr>
        </p:nvSpPr>
        <p:spPr/>
        <p:txBody>
          <a:bodyPr/>
          <a:lstStyle/>
          <a:p>
            <a:fld id="{DED37CF9-E3DB-4575-88B6-05549807FEBA}" type="slidenum">
              <a:rPr lang="en-US" smtClean="0"/>
              <a:t>12</a:t>
            </a:fld>
            <a:endParaRPr lang="en-US"/>
          </a:p>
        </p:txBody>
      </p:sp>
      <p:sp>
        <p:nvSpPr>
          <p:cNvPr id="6" name="Title 1"/>
          <p:cNvSpPr>
            <a:spLocks noGrp="1"/>
          </p:cNvSpPr>
          <p:nvPr>
            <p:ph type="title"/>
          </p:nvPr>
        </p:nvSpPr>
        <p:spPr>
          <a:xfrm>
            <a:off x="457200" y="76200"/>
            <a:ext cx="8229600" cy="1143000"/>
          </a:xfrm>
        </p:spPr>
        <p:txBody>
          <a:bodyPr>
            <a:noAutofit/>
          </a:bodyPr>
          <a:lstStyle/>
          <a:p>
            <a:r>
              <a:rPr lang="en-US" sz="3600" dirty="0" smtClean="0">
                <a:solidFill>
                  <a:srgbClr val="009900"/>
                </a:solidFill>
              </a:rPr>
              <a:t>Major Agricultural Livelihood Systems in NA&amp;WA</a:t>
            </a:r>
            <a:endParaRPr lang="en-US" sz="3600" dirty="0">
              <a:solidFill>
                <a:srgbClr val="009900"/>
              </a:solidFill>
            </a:endParaRPr>
          </a:p>
        </p:txBody>
      </p:sp>
    </p:spTree>
    <p:extLst>
      <p:ext uri="{BB962C8B-B14F-4D97-AF65-F5344CB8AC3E}">
        <p14:creationId xmlns:p14="http://schemas.microsoft.com/office/powerpoint/2010/main" val="1962437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5625"/>
          <a:stretch/>
        </p:blipFill>
        <p:spPr bwMode="auto">
          <a:xfrm>
            <a:off x="533400" y="1524000"/>
            <a:ext cx="5439103" cy="426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DED37CF9-E3DB-4575-88B6-05549807FEBA}" type="slidenum">
              <a:rPr lang="en-US" smtClean="0"/>
              <a:t>13</a:t>
            </a:fld>
            <a:endParaRPr lang="en-US"/>
          </a:p>
        </p:txBody>
      </p:sp>
      <p:sp>
        <p:nvSpPr>
          <p:cNvPr id="6" name="Title 1"/>
          <p:cNvSpPr>
            <a:spLocks noGrp="1"/>
          </p:cNvSpPr>
          <p:nvPr>
            <p:ph type="title"/>
          </p:nvPr>
        </p:nvSpPr>
        <p:spPr>
          <a:xfrm>
            <a:off x="525517" y="228600"/>
            <a:ext cx="8229600" cy="1143000"/>
          </a:xfrm>
        </p:spPr>
        <p:txBody>
          <a:bodyPr>
            <a:noAutofit/>
          </a:bodyPr>
          <a:lstStyle/>
          <a:p>
            <a:r>
              <a:rPr lang="en-US" sz="3600" dirty="0" smtClean="0">
                <a:solidFill>
                  <a:srgbClr val="009900"/>
                </a:solidFill>
              </a:rPr>
              <a:t>NA&amp;WA Interdisciplinary </a:t>
            </a:r>
            <a:r>
              <a:rPr lang="en-US" sz="3600" dirty="0">
                <a:solidFill>
                  <a:srgbClr val="009900"/>
                </a:solidFill>
              </a:rPr>
              <a:t>Research Team</a:t>
            </a:r>
            <a:br>
              <a:rPr lang="en-US" sz="3600" dirty="0">
                <a:solidFill>
                  <a:srgbClr val="009900"/>
                </a:solidFill>
              </a:rPr>
            </a:br>
            <a:r>
              <a:rPr lang="en-US" sz="2500" u="sng" dirty="0">
                <a:solidFill>
                  <a:srgbClr val="3333FF"/>
                </a:solidFill>
              </a:rPr>
              <a:t>http://drylandsystems.cgiar.org/people</a:t>
            </a:r>
          </a:p>
        </p:txBody>
      </p:sp>
      <p:sp>
        <p:nvSpPr>
          <p:cNvPr id="2" name="Content Placeholder 1"/>
          <p:cNvSpPr>
            <a:spLocks noGrp="1"/>
          </p:cNvSpPr>
          <p:nvPr>
            <p:ph idx="1"/>
          </p:nvPr>
        </p:nvSpPr>
        <p:spPr>
          <a:xfrm>
            <a:off x="4114800" y="2590801"/>
            <a:ext cx="4724400" cy="3505200"/>
          </a:xfrm>
        </p:spPr>
        <p:txBody>
          <a:bodyPr>
            <a:normAutofit fontScale="92500"/>
          </a:bodyPr>
          <a:lstStyle/>
          <a:p>
            <a:pPr marL="0" indent="0">
              <a:buNone/>
            </a:pPr>
            <a:r>
              <a:rPr lang="en-US" dirty="0" smtClean="0"/>
              <a:t>TORs (in progress):</a:t>
            </a:r>
          </a:p>
          <a:p>
            <a:pPr marL="514350" indent="-514350">
              <a:buFont typeface="+mj-lt"/>
              <a:buAutoNum type="arabicPeriod"/>
            </a:pPr>
            <a:r>
              <a:rPr lang="en-US" sz="2900" dirty="0" smtClean="0"/>
              <a:t>To identify research needs</a:t>
            </a:r>
          </a:p>
          <a:p>
            <a:pPr marL="514350" indent="-514350">
              <a:buFont typeface="+mj-lt"/>
              <a:buAutoNum type="arabicPeriod"/>
            </a:pPr>
            <a:r>
              <a:rPr lang="en-US" sz="2900" dirty="0" smtClean="0"/>
              <a:t>Science quality control</a:t>
            </a:r>
          </a:p>
          <a:p>
            <a:pPr marL="514350" indent="-514350">
              <a:buFont typeface="+mj-lt"/>
              <a:buAutoNum type="arabicPeriod"/>
            </a:pPr>
            <a:r>
              <a:rPr lang="en-US" sz="2900" dirty="0" smtClean="0"/>
              <a:t>Engage partner at field level</a:t>
            </a:r>
          </a:p>
          <a:p>
            <a:pPr marL="514350" indent="-514350">
              <a:buFont typeface="+mj-lt"/>
              <a:buAutoNum type="arabicPeriod"/>
            </a:pPr>
            <a:r>
              <a:rPr lang="en-US" sz="2900" dirty="0" smtClean="0"/>
              <a:t>Support the FC for planning and reporting</a:t>
            </a:r>
          </a:p>
          <a:p>
            <a:pPr marL="514350" indent="-514350">
              <a:buFont typeface="+mj-lt"/>
              <a:buAutoNum type="arabicPeriod"/>
            </a:pPr>
            <a:r>
              <a:rPr lang="en-US" sz="2900" dirty="0" smtClean="0"/>
              <a:t>Etc.</a:t>
            </a:r>
          </a:p>
        </p:txBody>
      </p:sp>
    </p:spTree>
    <p:extLst>
      <p:ext uri="{BB962C8B-B14F-4D97-AF65-F5344CB8AC3E}">
        <p14:creationId xmlns:p14="http://schemas.microsoft.com/office/powerpoint/2010/main" val="19567891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609600" y="1143000"/>
            <a:ext cx="8229600" cy="4525963"/>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lnSpc>
                <a:spcPct val="150000"/>
              </a:lnSpc>
              <a:spcBef>
                <a:spcPts val="0"/>
              </a:spcBef>
              <a:buFont typeface="+mj-lt"/>
              <a:buAutoNum type="arabicPeriod"/>
            </a:pPr>
            <a:r>
              <a:rPr lang="en-US" sz="2400" dirty="0" smtClean="0"/>
              <a:t>Lack of </a:t>
            </a:r>
            <a:r>
              <a:rPr lang="en-US" sz="2400" dirty="0" smtClean="0">
                <a:solidFill>
                  <a:srgbClr val="FF0000"/>
                </a:solidFill>
              </a:rPr>
              <a:t>integration</a:t>
            </a:r>
            <a:r>
              <a:rPr lang="en-US" sz="2400" dirty="0" smtClean="0"/>
              <a:t> across activities, NARS of the same country, regions and CRPs</a:t>
            </a:r>
          </a:p>
          <a:p>
            <a:pPr marL="514350" indent="-514350">
              <a:lnSpc>
                <a:spcPct val="150000"/>
              </a:lnSpc>
              <a:spcBef>
                <a:spcPts val="0"/>
              </a:spcBef>
              <a:buFont typeface="+mj-lt"/>
              <a:buAutoNum type="arabicPeriod"/>
            </a:pPr>
            <a:r>
              <a:rPr lang="en-US" sz="2400" dirty="0" smtClean="0">
                <a:solidFill>
                  <a:srgbClr val="FF0000"/>
                </a:solidFill>
              </a:rPr>
              <a:t>Different </a:t>
            </a:r>
            <a:r>
              <a:rPr lang="en-US" sz="2400" dirty="0" smtClean="0"/>
              <a:t>methodological approaches and tools are used across action sites, regions and CRPs</a:t>
            </a:r>
          </a:p>
          <a:p>
            <a:pPr marL="514350" indent="-514350">
              <a:lnSpc>
                <a:spcPct val="150000"/>
              </a:lnSpc>
              <a:spcBef>
                <a:spcPts val="0"/>
              </a:spcBef>
              <a:buFont typeface="+mj-lt"/>
              <a:buAutoNum type="arabicPeriod"/>
            </a:pPr>
            <a:r>
              <a:rPr lang="en-US" sz="2400" dirty="0" smtClean="0"/>
              <a:t>NARS still </a:t>
            </a:r>
            <a:r>
              <a:rPr lang="en-US" sz="2400" dirty="0" smtClean="0">
                <a:solidFill>
                  <a:srgbClr val="FF0000"/>
                </a:solidFill>
              </a:rPr>
              <a:t>not familiar </a:t>
            </a:r>
            <a:r>
              <a:rPr lang="en-US" sz="2400" dirty="0" smtClean="0"/>
              <a:t>with CRP DS</a:t>
            </a:r>
          </a:p>
          <a:p>
            <a:pPr marL="514350" indent="-514350">
              <a:lnSpc>
                <a:spcPct val="150000"/>
              </a:lnSpc>
              <a:spcBef>
                <a:spcPts val="0"/>
              </a:spcBef>
              <a:buFont typeface="+mj-lt"/>
              <a:buAutoNum type="arabicPeriod"/>
            </a:pPr>
            <a:r>
              <a:rPr lang="en-US" sz="2400" dirty="0" smtClean="0"/>
              <a:t>Timely </a:t>
            </a:r>
            <a:r>
              <a:rPr lang="en-US" sz="2400" dirty="0" smtClean="0">
                <a:solidFill>
                  <a:srgbClr val="FF0000"/>
                </a:solidFill>
              </a:rPr>
              <a:t>delivering</a:t>
            </a:r>
            <a:r>
              <a:rPr lang="en-US" sz="2400" dirty="0" smtClean="0"/>
              <a:t> and reporting</a:t>
            </a:r>
          </a:p>
          <a:p>
            <a:pPr marL="514350" indent="-514350">
              <a:lnSpc>
                <a:spcPct val="150000"/>
              </a:lnSpc>
              <a:spcBef>
                <a:spcPts val="0"/>
              </a:spcBef>
              <a:buFont typeface="+mj-lt"/>
              <a:buAutoNum type="arabicPeriod"/>
            </a:pPr>
            <a:r>
              <a:rPr lang="en-US" sz="2400" dirty="0" smtClean="0"/>
              <a:t>Heavy </a:t>
            </a:r>
            <a:r>
              <a:rPr lang="en-US" sz="2400" dirty="0" smtClean="0">
                <a:solidFill>
                  <a:srgbClr val="FF0000"/>
                </a:solidFill>
              </a:rPr>
              <a:t>management</a:t>
            </a:r>
            <a:r>
              <a:rPr lang="en-US" sz="2400" dirty="0" smtClean="0"/>
              <a:t> of funds</a:t>
            </a:r>
          </a:p>
          <a:p>
            <a:pPr marL="514350" indent="-514350">
              <a:lnSpc>
                <a:spcPct val="150000"/>
              </a:lnSpc>
              <a:spcBef>
                <a:spcPts val="0"/>
              </a:spcBef>
              <a:buFont typeface="+mj-lt"/>
              <a:buAutoNum type="arabicPeriod"/>
            </a:pPr>
            <a:r>
              <a:rPr lang="en-US" sz="2400" dirty="0" smtClean="0"/>
              <a:t>Under-</a:t>
            </a:r>
            <a:r>
              <a:rPr lang="en-US" sz="2400" dirty="0" smtClean="0">
                <a:solidFill>
                  <a:srgbClr val="FF0000"/>
                </a:solidFill>
              </a:rPr>
              <a:t>spending</a:t>
            </a:r>
          </a:p>
          <a:p>
            <a:pPr marL="514350" indent="-514350">
              <a:lnSpc>
                <a:spcPct val="150000"/>
              </a:lnSpc>
              <a:spcBef>
                <a:spcPts val="0"/>
              </a:spcBef>
              <a:buFont typeface="+mj-lt"/>
              <a:buAutoNum type="arabicPeriod"/>
            </a:pPr>
            <a:r>
              <a:rPr lang="en-US" sz="2400" dirty="0" smtClean="0"/>
              <a:t>Continuous </a:t>
            </a:r>
            <a:r>
              <a:rPr lang="en-US" sz="2400" dirty="0" smtClean="0">
                <a:solidFill>
                  <a:srgbClr val="FF0000"/>
                </a:solidFill>
              </a:rPr>
              <a:t>change</a:t>
            </a:r>
            <a:r>
              <a:rPr lang="en-US" sz="2400" dirty="0" smtClean="0"/>
              <a:t> of CRP DS approach </a:t>
            </a:r>
          </a:p>
          <a:p>
            <a:pPr marL="514350" indent="-514350">
              <a:lnSpc>
                <a:spcPct val="150000"/>
              </a:lnSpc>
              <a:spcBef>
                <a:spcPts val="0"/>
              </a:spcBef>
              <a:buFont typeface="+mj-lt"/>
              <a:buAutoNum type="arabicPeriod"/>
            </a:pPr>
            <a:endParaRPr lang="en-US" sz="2400" dirty="0" smtClean="0"/>
          </a:p>
          <a:p>
            <a:pPr marL="514350" indent="-514350">
              <a:lnSpc>
                <a:spcPct val="150000"/>
              </a:lnSpc>
              <a:spcBef>
                <a:spcPts val="0"/>
              </a:spcBef>
              <a:buFont typeface="+mj-lt"/>
              <a:buAutoNum type="arabicPeriod"/>
            </a:pPr>
            <a:endParaRPr lang="en-US" sz="2400" dirty="0"/>
          </a:p>
        </p:txBody>
      </p:sp>
      <p:sp>
        <p:nvSpPr>
          <p:cNvPr id="4"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ED37CF9-E3DB-4575-88B6-05549807FEBA}" type="slidenum">
              <a:rPr lang="en-US" smtClean="0"/>
              <a:pPr/>
              <a:t>14</a:t>
            </a:fld>
            <a:endParaRPr lang="en-US"/>
          </a:p>
        </p:txBody>
      </p:sp>
      <p:sp>
        <p:nvSpPr>
          <p:cNvPr id="5" name="TextBox 4"/>
          <p:cNvSpPr txBox="1"/>
          <p:nvPr/>
        </p:nvSpPr>
        <p:spPr>
          <a:xfrm>
            <a:off x="304800" y="152400"/>
            <a:ext cx="8543173" cy="584775"/>
          </a:xfrm>
          <a:prstGeom prst="rect">
            <a:avLst/>
          </a:prstGeom>
          <a:noFill/>
        </p:spPr>
        <p:txBody>
          <a:bodyPr wrap="none" rtlCol="0">
            <a:spAutoFit/>
          </a:bodyPr>
          <a:lstStyle/>
          <a:p>
            <a:r>
              <a:rPr lang="en-US" sz="3200" dirty="0" smtClean="0">
                <a:solidFill>
                  <a:srgbClr val="009900"/>
                </a:solidFill>
              </a:rPr>
              <a:t>Self-evaluation – among the drawbacks of Phase 1</a:t>
            </a:r>
            <a:endParaRPr lang="en-US" sz="3200" dirty="0">
              <a:solidFill>
                <a:srgbClr val="009900"/>
              </a:solidFill>
            </a:endParaRPr>
          </a:p>
        </p:txBody>
      </p:sp>
    </p:spTree>
    <p:extLst>
      <p:ext uri="{BB962C8B-B14F-4D97-AF65-F5344CB8AC3E}">
        <p14:creationId xmlns:p14="http://schemas.microsoft.com/office/powerpoint/2010/main" val="6896682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609600" y="1143000"/>
            <a:ext cx="8229600" cy="4525963"/>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lnSpc>
                <a:spcPct val="120000"/>
              </a:lnSpc>
              <a:spcBef>
                <a:spcPts val="0"/>
              </a:spcBef>
              <a:buFont typeface="+mj-lt"/>
              <a:buAutoNum type="arabicPeriod"/>
            </a:pPr>
            <a:r>
              <a:rPr lang="en-US" sz="2000" dirty="0" smtClean="0"/>
              <a:t>What do you really want </a:t>
            </a:r>
            <a:r>
              <a:rPr lang="en-US" sz="2000" dirty="0" smtClean="0">
                <a:solidFill>
                  <a:srgbClr val="FF0000"/>
                </a:solidFill>
              </a:rPr>
              <a:t>to achieve </a:t>
            </a:r>
            <a:r>
              <a:rPr lang="en-US" sz="2000" dirty="0" smtClean="0"/>
              <a:t>in your Target Region through the CRP, and HOW?</a:t>
            </a:r>
          </a:p>
          <a:p>
            <a:pPr marL="514350" indent="-514350">
              <a:lnSpc>
                <a:spcPct val="120000"/>
              </a:lnSpc>
              <a:spcBef>
                <a:spcPts val="0"/>
              </a:spcBef>
              <a:buFont typeface="+mj-lt"/>
              <a:buAutoNum type="arabicPeriod"/>
            </a:pPr>
            <a:r>
              <a:rPr lang="en-US" sz="2000" dirty="0" smtClean="0"/>
              <a:t>What are your main research questions (</a:t>
            </a:r>
            <a:r>
              <a:rPr lang="en-US" sz="2000" dirty="0" smtClean="0">
                <a:solidFill>
                  <a:srgbClr val="FF0000"/>
                </a:solidFill>
              </a:rPr>
              <a:t>the science</a:t>
            </a:r>
            <a:r>
              <a:rPr lang="en-US" sz="2000" dirty="0" smtClean="0"/>
              <a:t>), and what methods and tools have you been using to address those?</a:t>
            </a:r>
          </a:p>
          <a:p>
            <a:pPr marL="514350" indent="-514350">
              <a:lnSpc>
                <a:spcPct val="120000"/>
              </a:lnSpc>
              <a:spcBef>
                <a:spcPts val="0"/>
              </a:spcBef>
              <a:buFont typeface="+mj-lt"/>
              <a:buAutoNum type="arabicPeriod"/>
            </a:pPr>
            <a:r>
              <a:rPr lang="en-US" sz="2000" dirty="0" smtClean="0"/>
              <a:t>What </a:t>
            </a:r>
            <a:r>
              <a:rPr lang="en-US" sz="2000" dirty="0" smtClean="0">
                <a:solidFill>
                  <a:srgbClr val="FF0000"/>
                </a:solidFill>
              </a:rPr>
              <a:t>scale</a:t>
            </a:r>
            <a:r>
              <a:rPr lang="en-US" sz="2000" dirty="0" smtClean="0"/>
              <a:t> have you been working so far, and what is envisaged?</a:t>
            </a:r>
          </a:p>
          <a:p>
            <a:pPr marL="514350" indent="-514350">
              <a:lnSpc>
                <a:spcPct val="120000"/>
              </a:lnSpc>
              <a:spcBef>
                <a:spcPts val="0"/>
              </a:spcBef>
              <a:buFont typeface="+mj-lt"/>
              <a:buAutoNum type="arabicPeriod"/>
            </a:pPr>
            <a:r>
              <a:rPr lang="en-US" sz="2000" dirty="0" smtClean="0"/>
              <a:t>What </a:t>
            </a:r>
            <a:r>
              <a:rPr lang="en-US" sz="2000" dirty="0" smtClean="0">
                <a:solidFill>
                  <a:srgbClr val="FF0000"/>
                </a:solidFill>
              </a:rPr>
              <a:t>collaboration</a:t>
            </a:r>
            <a:r>
              <a:rPr lang="en-US" sz="2000" dirty="0" smtClean="0"/>
              <a:t> frameworks and </a:t>
            </a:r>
            <a:r>
              <a:rPr lang="en-US" sz="2000" dirty="0" smtClean="0">
                <a:solidFill>
                  <a:srgbClr val="FF0000"/>
                </a:solidFill>
              </a:rPr>
              <a:t>partnerships</a:t>
            </a:r>
            <a:r>
              <a:rPr lang="en-US" sz="2000" dirty="0" smtClean="0"/>
              <a:t> are you using, and how do they work in practice (within and across regions)?</a:t>
            </a:r>
          </a:p>
          <a:p>
            <a:pPr marL="514350" indent="-514350">
              <a:lnSpc>
                <a:spcPct val="120000"/>
              </a:lnSpc>
              <a:spcBef>
                <a:spcPts val="0"/>
              </a:spcBef>
              <a:buFont typeface="+mj-lt"/>
              <a:buAutoNum type="arabicPeriod"/>
            </a:pPr>
            <a:r>
              <a:rPr lang="en-US" sz="2000" dirty="0" smtClean="0"/>
              <a:t>What have you achieved so far: concrete activities and </a:t>
            </a:r>
            <a:r>
              <a:rPr lang="en-US" sz="2000" dirty="0" smtClean="0">
                <a:solidFill>
                  <a:srgbClr val="FF0000"/>
                </a:solidFill>
              </a:rPr>
              <a:t>results so far</a:t>
            </a:r>
            <a:r>
              <a:rPr lang="en-US" sz="2000" dirty="0" smtClean="0"/>
              <a:t>?</a:t>
            </a:r>
          </a:p>
          <a:p>
            <a:pPr marL="514350" indent="-514350">
              <a:lnSpc>
                <a:spcPct val="120000"/>
              </a:lnSpc>
              <a:spcBef>
                <a:spcPts val="0"/>
              </a:spcBef>
              <a:buFont typeface="+mj-lt"/>
              <a:buAutoNum type="arabicPeriod"/>
            </a:pPr>
            <a:r>
              <a:rPr lang="en-US" sz="2000" dirty="0" smtClean="0"/>
              <a:t>What was </a:t>
            </a:r>
            <a:r>
              <a:rPr lang="en-US" sz="2000" dirty="0" smtClean="0">
                <a:solidFill>
                  <a:srgbClr val="FF0000"/>
                </a:solidFill>
              </a:rPr>
              <a:t>successful</a:t>
            </a:r>
            <a:r>
              <a:rPr lang="en-US" sz="2000" dirty="0" smtClean="0"/>
              <a:t>; what </a:t>
            </a:r>
            <a:r>
              <a:rPr lang="en-US" sz="2000" dirty="0" smtClean="0">
                <a:solidFill>
                  <a:srgbClr val="FF0000"/>
                </a:solidFill>
              </a:rPr>
              <a:t>did not work </a:t>
            </a:r>
            <a:r>
              <a:rPr lang="en-US" sz="2000" dirty="0" smtClean="0"/>
              <a:t>well, and why?</a:t>
            </a:r>
          </a:p>
          <a:p>
            <a:pPr marL="514350" indent="-514350">
              <a:lnSpc>
                <a:spcPct val="120000"/>
              </a:lnSpc>
              <a:spcBef>
                <a:spcPts val="0"/>
              </a:spcBef>
              <a:buFont typeface="+mj-lt"/>
              <a:buAutoNum type="arabicPeriod"/>
            </a:pPr>
            <a:r>
              <a:rPr lang="en-US" sz="2000" dirty="0" smtClean="0"/>
              <a:t>What are your biggest </a:t>
            </a:r>
            <a:r>
              <a:rPr lang="en-US" sz="2000" dirty="0" smtClean="0">
                <a:solidFill>
                  <a:srgbClr val="FF0000"/>
                </a:solidFill>
              </a:rPr>
              <a:t>implementation challenges </a:t>
            </a:r>
            <a:r>
              <a:rPr lang="en-US" sz="2000" dirty="0" smtClean="0"/>
              <a:t>now and in the next 2-3 years?</a:t>
            </a:r>
          </a:p>
          <a:p>
            <a:pPr marL="514350" indent="-514350">
              <a:lnSpc>
                <a:spcPct val="120000"/>
              </a:lnSpc>
              <a:spcBef>
                <a:spcPts val="0"/>
              </a:spcBef>
              <a:buFont typeface="+mj-lt"/>
              <a:buAutoNum type="arabicPeriod"/>
            </a:pPr>
            <a:r>
              <a:rPr lang="en-US" sz="2000" dirty="0" smtClean="0"/>
              <a:t>If you had to </a:t>
            </a:r>
            <a:r>
              <a:rPr lang="en-US" sz="2000" dirty="0" smtClean="0">
                <a:solidFill>
                  <a:srgbClr val="FF0000"/>
                </a:solidFill>
              </a:rPr>
              <a:t>start again</a:t>
            </a:r>
            <a:r>
              <a:rPr lang="en-US" sz="2000" dirty="0" smtClean="0"/>
              <a:t>, what would you do differently now?</a:t>
            </a:r>
          </a:p>
          <a:p>
            <a:pPr marL="514350" indent="-514350">
              <a:lnSpc>
                <a:spcPct val="120000"/>
              </a:lnSpc>
              <a:spcBef>
                <a:spcPts val="0"/>
              </a:spcBef>
              <a:buFont typeface="+mj-lt"/>
              <a:buAutoNum type="arabicPeriod"/>
            </a:pPr>
            <a:endParaRPr lang="en-US" sz="2000" dirty="0"/>
          </a:p>
        </p:txBody>
      </p:sp>
      <p:sp>
        <p:nvSpPr>
          <p:cNvPr id="4" name="Slide Number Placeholder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ED37CF9-E3DB-4575-88B6-05549807FEBA}" type="slidenum">
              <a:rPr lang="en-US" smtClean="0"/>
              <a:pPr/>
              <a:t>15</a:t>
            </a:fld>
            <a:endParaRPr lang="en-US"/>
          </a:p>
        </p:txBody>
      </p:sp>
      <p:sp>
        <p:nvSpPr>
          <p:cNvPr id="5" name="TextBox 4"/>
          <p:cNvSpPr txBox="1"/>
          <p:nvPr/>
        </p:nvSpPr>
        <p:spPr>
          <a:xfrm>
            <a:off x="2971800" y="152400"/>
            <a:ext cx="3047373" cy="584775"/>
          </a:xfrm>
          <a:prstGeom prst="rect">
            <a:avLst/>
          </a:prstGeom>
          <a:noFill/>
        </p:spPr>
        <p:txBody>
          <a:bodyPr wrap="none" rtlCol="0">
            <a:spAutoFit/>
          </a:bodyPr>
          <a:lstStyle/>
          <a:p>
            <a:r>
              <a:rPr lang="en-US" sz="3200" dirty="0" smtClean="0">
                <a:solidFill>
                  <a:srgbClr val="009900"/>
                </a:solidFill>
              </a:rPr>
              <a:t>ISAC’s Questions </a:t>
            </a:r>
            <a:endParaRPr lang="en-US" sz="3200" dirty="0">
              <a:solidFill>
                <a:srgbClr val="009900"/>
              </a:solidFill>
            </a:endParaRPr>
          </a:p>
        </p:txBody>
      </p:sp>
    </p:spTree>
    <p:extLst>
      <p:ext uri="{BB962C8B-B14F-4D97-AF65-F5344CB8AC3E}">
        <p14:creationId xmlns:p14="http://schemas.microsoft.com/office/powerpoint/2010/main" val="18389913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16</a:t>
            </a:fld>
            <a:endParaRPr lang="en-US"/>
          </a:p>
        </p:txBody>
      </p:sp>
      <p:sp>
        <p:nvSpPr>
          <p:cNvPr id="3" name="Rectangle 2"/>
          <p:cNvSpPr/>
          <p:nvPr/>
        </p:nvSpPr>
        <p:spPr>
          <a:xfrm>
            <a:off x="304800" y="1066800"/>
            <a:ext cx="8458200" cy="5410712"/>
          </a:xfrm>
          <a:prstGeom prst="rect">
            <a:avLst/>
          </a:prstGeom>
        </p:spPr>
        <p:txBody>
          <a:bodyPr wrap="square">
            <a:spAutoFit/>
          </a:bodyPr>
          <a:lstStyle/>
          <a:p>
            <a:pPr marL="342900" lvl="0" indent="-342900">
              <a:lnSpc>
                <a:spcPct val="120000"/>
              </a:lnSpc>
              <a:buFont typeface="+mj-lt"/>
              <a:buAutoNum type="arabicPeriod"/>
            </a:pPr>
            <a:r>
              <a:rPr lang="en-US" sz="2400" dirty="0"/>
              <a:t>An integrated systems approach at all sites that uses innovative science. </a:t>
            </a:r>
            <a:r>
              <a:rPr lang="en-US" sz="2400" dirty="0">
                <a:solidFill>
                  <a:srgbClr val="FF0000"/>
                </a:solidFill>
              </a:rPr>
              <a:t>New </a:t>
            </a:r>
            <a:r>
              <a:rPr lang="en-US" sz="2400" dirty="0" smtClean="0">
                <a:solidFill>
                  <a:srgbClr val="FF0000"/>
                </a:solidFill>
              </a:rPr>
              <a:t>science</a:t>
            </a:r>
            <a:r>
              <a:rPr lang="en-US" sz="2400" dirty="0" smtClean="0"/>
              <a:t>: </a:t>
            </a:r>
            <a:r>
              <a:rPr lang="en-US" sz="2400" dirty="0" err="1" smtClean="0"/>
              <a:t>eg</a:t>
            </a:r>
            <a:r>
              <a:rPr lang="en-US" sz="2400" dirty="0" smtClean="0"/>
              <a:t>. How </a:t>
            </a:r>
            <a:r>
              <a:rPr lang="en-US" sz="2400" dirty="0"/>
              <a:t>to handle/manage </a:t>
            </a:r>
            <a:r>
              <a:rPr lang="en-US" sz="2400" dirty="0" err="1"/>
              <a:t>megadata</a:t>
            </a:r>
            <a:r>
              <a:rPr lang="en-US" sz="2400" dirty="0"/>
              <a:t> sets, data fusion and modeling using remote sensing/GIS for integration of land use, ecosystem services; how to cope with </a:t>
            </a:r>
            <a:r>
              <a:rPr lang="en-US" sz="2400" dirty="0" err="1"/>
              <a:t>stochasticity</a:t>
            </a:r>
            <a:r>
              <a:rPr lang="en-US" sz="2400" dirty="0"/>
              <a:t>, non linearity, feedbacks, spatial and temporal dynamics of new components/systems; risk management approaches; trade-off-analysis; knowledge systems sciences; trans-disciplinarily how to achieve it especially economics and ecosystems; use of modern ICT to engage youth in agricultural employment; use of the Focused Identification of </a:t>
            </a:r>
            <a:r>
              <a:rPr lang="en-US" sz="2400" dirty="0" err="1"/>
              <a:t>Germplasm</a:t>
            </a:r>
            <a:r>
              <a:rPr lang="en-US" sz="2400" dirty="0"/>
              <a:t> Strategy (FIGS) for targeting interventions and matching genotypes to environment and management </a:t>
            </a:r>
            <a:r>
              <a:rPr lang="en-US" sz="2400" dirty="0" smtClean="0"/>
              <a:t>options</a:t>
            </a:r>
            <a:endParaRPr lang="en-US" sz="2400" dirty="0"/>
          </a:p>
        </p:txBody>
      </p:sp>
      <p:sp>
        <p:nvSpPr>
          <p:cNvPr id="4" name="TextBox 3"/>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11476564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17</a:t>
            </a:fld>
            <a:endParaRPr lang="en-US"/>
          </a:p>
        </p:txBody>
      </p:sp>
      <p:sp>
        <p:nvSpPr>
          <p:cNvPr id="3" name="Rectangle 2"/>
          <p:cNvSpPr/>
          <p:nvPr/>
        </p:nvSpPr>
        <p:spPr>
          <a:xfrm>
            <a:off x="304800" y="1455945"/>
            <a:ext cx="8458200" cy="5078313"/>
          </a:xfrm>
          <a:prstGeom prst="rect">
            <a:avLst/>
          </a:prstGeom>
        </p:spPr>
        <p:txBody>
          <a:bodyPr wrap="square">
            <a:spAutoFit/>
          </a:bodyPr>
          <a:lstStyle/>
          <a:p>
            <a:pPr marL="457200" lvl="0" indent="-457200">
              <a:lnSpc>
                <a:spcPct val="150000"/>
              </a:lnSpc>
              <a:buFont typeface="+mj-lt"/>
              <a:buAutoNum type="arabicPeriod" startAt="2"/>
            </a:pPr>
            <a:r>
              <a:rPr lang="en-US" sz="2400" dirty="0" smtClean="0"/>
              <a:t>Well </a:t>
            </a:r>
            <a:r>
              <a:rPr lang="en-US" sz="2400" dirty="0"/>
              <a:t>defined </a:t>
            </a:r>
            <a:r>
              <a:rPr lang="en-US" sz="2400" dirty="0">
                <a:solidFill>
                  <a:srgbClr val="FF0000"/>
                </a:solidFill>
              </a:rPr>
              <a:t>inter-disciplinary teams </a:t>
            </a:r>
            <a:r>
              <a:rPr lang="en-US" sz="2400" dirty="0"/>
              <a:t>(these can change in composition over the lifetime of an activity depending on what is identified as the main barriers to uptake of research for example</a:t>
            </a:r>
            <a:r>
              <a:rPr lang="en-US" sz="2400" dirty="0" smtClean="0"/>
              <a:t>)</a:t>
            </a:r>
          </a:p>
          <a:p>
            <a:pPr marL="457200" lvl="0" indent="-457200">
              <a:lnSpc>
                <a:spcPct val="150000"/>
              </a:lnSpc>
              <a:buFont typeface="+mj-lt"/>
              <a:buAutoNum type="arabicPeriod" startAt="3"/>
            </a:pPr>
            <a:r>
              <a:rPr lang="en-US" sz="2400" dirty="0"/>
              <a:t>Clear </a:t>
            </a:r>
            <a:r>
              <a:rPr lang="en-US" sz="2400" dirty="0">
                <a:solidFill>
                  <a:srgbClr val="FF0000"/>
                </a:solidFill>
              </a:rPr>
              <a:t>linkages of research hypotheses to outputs, outcomes </a:t>
            </a:r>
            <a:r>
              <a:rPr lang="en-US" sz="2400" dirty="0"/>
              <a:t>and IDO’s that could be a mixture of outputs and outcomes</a:t>
            </a:r>
          </a:p>
          <a:p>
            <a:pPr marL="342900" lvl="0" indent="-342900">
              <a:lnSpc>
                <a:spcPct val="150000"/>
              </a:lnSpc>
              <a:buFont typeface="+mj-lt"/>
              <a:buAutoNum type="arabicPeriod" startAt="3"/>
            </a:pPr>
            <a:r>
              <a:rPr lang="en-US" sz="2400" dirty="0"/>
              <a:t>Plausible outcomes identified including the identification of the </a:t>
            </a:r>
            <a:r>
              <a:rPr lang="en-US" sz="2400" dirty="0">
                <a:solidFill>
                  <a:srgbClr val="FF0000"/>
                </a:solidFill>
              </a:rPr>
              <a:t>barriers to </a:t>
            </a:r>
            <a:r>
              <a:rPr lang="en-US" sz="2400" dirty="0" err="1">
                <a:solidFill>
                  <a:srgbClr val="FF0000"/>
                </a:solidFill>
              </a:rPr>
              <a:t>outscaling</a:t>
            </a:r>
            <a:r>
              <a:rPr lang="en-US" sz="2400" dirty="0">
                <a:solidFill>
                  <a:srgbClr val="FF0000"/>
                </a:solidFill>
              </a:rPr>
              <a:t> </a:t>
            </a:r>
            <a:r>
              <a:rPr lang="en-US" sz="2400" dirty="0"/>
              <a:t>of research </a:t>
            </a:r>
            <a:r>
              <a:rPr lang="en-US" sz="2400" dirty="0" smtClean="0"/>
              <a:t>outputs</a:t>
            </a:r>
          </a:p>
          <a:p>
            <a:pPr marL="457200" lvl="0" indent="-457200">
              <a:lnSpc>
                <a:spcPct val="150000"/>
              </a:lnSpc>
              <a:buFont typeface="+mj-lt"/>
              <a:buAutoNum type="arabicPeriod" startAt="2"/>
            </a:pPr>
            <a:endParaRPr lang="en-US" sz="2400" dirty="0"/>
          </a:p>
        </p:txBody>
      </p:sp>
      <p:sp>
        <p:nvSpPr>
          <p:cNvPr id="5" name="TextBox 4"/>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19410607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18</a:t>
            </a:fld>
            <a:endParaRPr lang="en-US"/>
          </a:p>
        </p:txBody>
      </p:sp>
      <p:sp>
        <p:nvSpPr>
          <p:cNvPr id="3" name="Rectangle 2"/>
          <p:cNvSpPr/>
          <p:nvPr/>
        </p:nvSpPr>
        <p:spPr>
          <a:xfrm>
            <a:off x="304800" y="1420941"/>
            <a:ext cx="8458200" cy="3970318"/>
          </a:xfrm>
          <a:prstGeom prst="rect">
            <a:avLst/>
          </a:prstGeom>
        </p:spPr>
        <p:txBody>
          <a:bodyPr wrap="square">
            <a:spAutoFit/>
          </a:bodyPr>
          <a:lstStyle/>
          <a:p>
            <a:pPr marL="457200" lvl="0" indent="-457200">
              <a:lnSpc>
                <a:spcPct val="150000"/>
              </a:lnSpc>
              <a:buFont typeface="+mj-lt"/>
              <a:buAutoNum type="arabicPeriod" startAt="5"/>
            </a:pPr>
            <a:r>
              <a:rPr lang="en-US" sz="2400" dirty="0" smtClean="0"/>
              <a:t>Inclusive </a:t>
            </a:r>
            <a:r>
              <a:rPr lang="en-US" sz="2400" dirty="0"/>
              <a:t>partnerships  including </a:t>
            </a:r>
            <a:r>
              <a:rPr lang="en-US" sz="2400" dirty="0">
                <a:solidFill>
                  <a:srgbClr val="FF0000"/>
                </a:solidFill>
              </a:rPr>
              <a:t>more than 1 CGIAR center</a:t>
            </a:r>
            <a:r>
              <a:rPr lang="en-US" sz="2400" dirty="0"/>
              <a:t>, development of innovation platforms</a:t>
            </a:r>
          </a:p>
          <a:p>
            <a:pPr marL="457200" lvl="0" indent="-457200">
              <a:lnSpc>
                <a:spcPct val="150000"/>
              </a:lnSpc>
              <a:buFont typeface="+mj-lt"/>
              <a:buAutoNum type="arabicPeriod" startAt="5"/>
            </a:pPr>
            <a:r>
              <a:rPr lang="en-US" sz="2400" dirty="0"/>
              <a:t>Explicit </a:t>
            </a:r>
            <a:r>
              <a:rPr lang="en-US" sz="2400" dirty="0">
                <a:solidFill>
                  <a:srgbClr val="FF0000"/>
                </a:solidFill>
              </a:rPr>
              <a:t>linkages to other CRP’s </a:t>
            </a:r>
            <a:r>
              <a:rPr lang="en-US" sz="2400" dirty="0"/>
              <a:t>and especially those that link </a:t>
            </a:r>
            <a:r>
              <a:rPr lang="en-US" sz="2400" dirty="0" err="1"/>
              <a:t>germplasm</a:t>
            </a:r>
            <a:r>
              <a:rPr lang="en-US" sz="2400" dirty="0"/>
              <a:t> development to NRM within a production systems context. Shift from descriptive to systems analysis &amp; modeling</a:t>
            </a:r>
          </a:p>
          <a:p>
            <a:pPr marL="457200" lvl="0" indent="-457200">
              <a:lnSpc>
                <a:spcPct val="150000"/>
              </a:lnSpc>
              <a:buFont typeface="+mj-lt"/>
              <a:buAutoNum type="arabicPeriod" startAt="5"/>
            </a:pPr>
            <a:r>
              <a:rPr lang="en-US" sz="2400" dirty="0"/>
              <a:t>Increasing inclusiveness in </a:t>
            </a:r>
            <a:r>
              <a:rPr lang="en-US" sz="2400" dirty="0">
                <a:solidFill>
                  <a:srgbClr val="FF0000"/>
                </a:solidFill>
              </a:rPr>
              <a:t>partnerships</a:t>
            </a:r>
          </a:p>
          <a:p>
            <a:pPr marL="457200" lvl="0" indent="-457200">
              <a:lnSpc>
                <a:spcPct val="150000"/>
              </a:lnSpc>
              <a:buFont typeface="+mj-lt"/>
              <a:buAutoNum type="arabicPeriod" startAt="5"/>
            </a:pPr>
            <a:r>
              <a:rPr lang="en-US" sz="2400" dirty="0">
                <a:solidFill>
                  <a:srgbClr val="FF0000"/>
                </a:solidFill>
              </a:rPr>
              <a:t>Value chain </a:t>
            </a:r>
            <a:r>
              <a:rPr lang="en-US" sz="2400" dirty="0"/>
              <a:t>focus complements </a:t>
            </a:r>
            <a:r>
              <a:rPr lang="en-US" sz="2400" dirty="0">
                <a:solidFill>
                  <a:srgbClr val="FF0000"/>
                </a:solidFill>
              </a:rPr>
              <a:t>on-farm </a:t>
            </a:r>
            <a:r>
              <a:rPr lang="en-US" sz="2400" dirty="0" smtClean="0">
                <a:solidFill>
                  <a:srgbClr val="FF0000"/>
                </a:solidFill>
              </a:rPr>
              <a:t>focus</a:t>
            </a:r>
            <a:endParaRPr lang="en-US" sz="2400" dirty="0">
              <a:solidFill>
                <a:srgbClr val="FF0000"/>
              </a:solidFill>
            </a:endParaRPr>
          </a:p>
        </p:txBody>
      </p:sp>
      <p:sp>
        <p:nvSpPr>
          <p:cNvPr id="6" name="TextBox 5"/>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41243135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19</a:t>
            </a:fld>
            <a:endParaRPr lang="en-US"/>
          </a:p>
        </p:txBody>
      </p:sp>
      <p:sp>
        <p:nvSpPr>
          <p:cNvPr id="3" name="Rectangle 2"/>
          <p:cNvSpPr/>
          <p:nvPr/>
        </p:nvSpPr>
        <p:spPr>
          <a:xfrm>
            <a:off x="533400" y="1151145"/>
            <a:ext cx="8153400" cy="5078313"/>
          </a:xfrm>
          <a:prstGeom prst="rect">
            <a:avLst/>
          </a:prstGeom>
        </p:spPr>
        <p:txBody>
          <a:bodyPr wrap="square">
            <a:spAutoFit/>
          </a:bodyPr>
          <a:lstStyle/>
          <a:p>
            <a:pPr marL="342900" lvl="0" indent="-342900">
              <a:lnSpc>
                <a:spcPct val="150000"/>
              </a:lnSpc>
              <a:buFont typeface="+mj-lt"/>
              <a:buAutoNum type="arabicPeriod" startAt="9"/>
            </a:pPr>
            <a:r>
              <a:rPr lang="en-US" sz="2400" dirty="0" smtClean="0"/>
              <a:t>Increasing </a:t>
            </a:r>
            <a:r>
              <a:rPr lang="en-US" sz="2400" dirty="0"/>
              <a:t>recognition of need for and attention to, </a:t>
            </a:r>
            <a:r>
              <a:rPr lang="en-US" sz="2400" dirty="0">
                <a:solidFill>
                  <a:srgbClr val="FF0000"/>
                </a:solidFill>
              </a:rPr>
              <a:t>enabling institutions &amp; governance</a:t>
            </a:r>
          </a:p>
          <a:p>
            <a:pPr marL="342900" lvl="0" indent="-342900">
              <a:lnSpc>
                <a:spcPct val="150000"/>
              </a:lnSpc>
              <a:buFont typeface="+mj-lt"/>
              <a:buAutoNum type="arabicPeriod" startAt="9"/>
            </a:pPr>
            <a:r>
              <a:rPr lang="en-US" sz="2400" dirty="0" smtClean="0"/>
              <a:t> Contested </a:t>
            </a:r>
            <a:r>
              <a:rPr lang="en-US" sz="2400" dirty="0"/>
              <a:t>paradigms hard </a:t>
            </a:r>
            <a:r>
              <a:rPr lang="en-US" sz="2400" dirty="0" err="1"/>
              <a:t>vs</a:t>
            </a:r>
            <a:r>
              <a:rPr lang="en-US" sz="2400" dirty="0"/>
              <a:t> soft sciences; researcher </a:t>
            </a:r>
            <a:r>
              <a:rPr lang="en-US" sz="2400" dirty="0" err="1"/>
              <a:t>vs</a:t>
            </a:r>
            <a:r>
              <a:rPr lang="en-US" sz="2400" dirty="0"/>
              <a:t> farmer knowledge, </a:t>
            </a:r>
            <a:r>
              <a:rPr lang="en-US" sz="2400" dirty="0">
                <a:solidFill>
                  <a:srgbClr val="FF0000"/>
                </a:solidFill>
              </a:rPr>
              <a:t>what is the balance</a:t>
            </a:r>
            <a:r>
              <a:rPr lang="en-US" sz="2400" dirty="0"/>
              <a:t>?</a:t>
            </a:r>
          </a:p>
          <a:p>
            <a:pPr marL="342900" lvl="0" indent="-342900">
              <a:lnSpc>
                <a:spcPct val="150000"/>
              </a:lnSpc>
              <a:buFont typeface="+mj-lt"/>
              <a:buAutoNum type="arabicPeriod" startAt="9"/>
            </a:pPr>
            <a:r>
              <a:rPr lang="en-US" sz="2400" dirty="0" smtClean="0"/>
              <a:t> Greater </a:t>
            </a:r>
            <a:r>
              <a:rPr lang="en-US" sz="2400" dirty="0"/>
              <a:t>social </a:t>
            </a:r>
            <a:r>
              <a:rPr lang="en-US" sz="2400" dirty="0">
                <a:solidFill>
                  <a:srgbClr val="FF0000"/>
                </a:solidFill>
              </a:rPr>
              <a:t>equity </a:t>
            </a:r>
            <a:r>
              <a:rPr lang="en-US" sz="2400" dirty="0"/>
              <a:t>and </a:t>
            </a:r>
            <a:r>
              <a:rPr lang="en-US" sz="2400" dirty="0">
                <a:solidFill>
                  <a:srgbClr val="FF0000"/>
                </a:solidFill>
              </a:rPr>
              <a:t>gender</a:t>
            </a:r>
            <a:r>
              <a:rPr lang="en-US" sz="2400" dirty="0"/>
              <a:t> considerations</a:t>
            </a:r>
          </a:p>
          <a:p>
            <a:pPr marL="342900" lvl="0" indent="-342900">
              <a:lnSpc>
                <a:spcPct val="150000"/>
              </a:lnSpc>
              <a:buFont typeface="+mj-lt"/>
              <a:buAutoNum type="arabicPeriod" startAt="9"/>
            </a:pPr>
            <a:r>
              <a:rPr lang="en-US" sz="2400" dirty="0" smtClean="0"/>
              <a:t> Primary </a:t>
            </a:r>
            <a:r>
              <a:rPr lang="en-US" sz="2400" dirty="0">
                <a:solidFill>
                  <a:srgbClr val="FF0000"/>
                </a:solidFill>
              </a:rPr>
              <a:t>focus on agricultural livelihood system </a:t>
            </a:r>
            <a:r>
              <a:rPr lang="en-US" sz="2400" dirty="0"/>
              <a:t>(pastoral, agro-pastoral, irrigated crop, intensive rain-fed and tree-based)</a:t>
            </a:r>
          </a:p>
          <a:p>
            <a:pPr marL="342900" lvl="0" indent="-342900">
              <a:lnSpc>
                <a:spcPct val="150000"/>
              </a:lnSpc>
              <a:buFont typeface="+mj-lt"/>
              <a:buAutoNum type="arabicPeriod" startAt="9"/>
            </a:pPr>
            <a:r>
              <a:rPr lang="en-US" sz="2400" dirty="0" smtClean="0"/>
              <a:t> Fit </a:t>
            </a:r>
            <a:r>
              <a:rPr lang="en-US" sz="2400" dirty="0"/>
              <a:t>for purpose </a:t>
            </a:r>
            <a:r>
              <a:rPr lang="en-US" sz="2400" dirty="0">
                <a:solidFill>
                  <a:srgbClr val="FF0000"/>
                </a:solidFill>
              </a:rPr>
              <a:t>participatory </a:t>
            </a:r>
            <a:r>
              <a:rPr lang="en-US" sz="2400" dirty="0" smtClean="0">
                <a:solidFill>
                  <a:srgbClr val="FF0000"/>
                </a:solidFill>
              </a:rPr>
              <a:t>approaches</a:t>
            </a:r>
            <a:endParaRPr lang="en-US" sz="2400" dirty="0">
              <a:solidFill>
                <a:srgbClr val="FF0000"/>
              </a:solidFill>
            </a:endParaRPr>
          </a:p>
        </p:txBody>
      </p:sp>
      <p:sp>
        <p:nvSpPr>
          <p:cNvPr id="6" name="TextBox 5"/>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7214095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20</a:t>
            </a:fld>
            <a:endParaRPr lang="en-US"/>
          </a:p>
        </p:txBody>
      </p:sp>
      <p:sp>
        <p:nvSpPr>
          <p:cNvPr id="3" name="Rectangle 2"/>
          <p:cNvSpPr/>
          <p:nvPr/>
        </p:nvSpPr>
        <p:spPr>
          <a:xfrm>
            <a:off x="533400" y="1151145"/>
            <a:ext cx="8153400" cy="5632311"/>
          </a:xfrm>
          <a:prstGeom prst="rect">
            <a:avLst/>
          </a:prstGeom>
        </p:spPr>
        <p:txBody>
          <a:bodyPr wrap="square">
            <a:spAutoFit/>
          </a:bodyPr>
          <a:lstStyle/>
          <a:p>
            <a:pPr marL="457200" lvl="0" indent="-457200">
              <a:lnSpc>
                <a:spcPct val="150000"/>
              </a:lnSpc>
              <a:buFont typeface="+mj-lt"/>
              <a:buAutoNum type="arabicPeriod" startAt="14"/>
            </a:pPr>
            <a:r>
              <a:rPr lang="en-US" sz="2400" dirty="0" smtClean="0">
                <a:solidFill>
                  <a:srgbClr val="FF0000"/>
                </a:solidFill>
              </a:rPr>
              <a:t>Options </a:t>
            </a:r>
            <a:r>
              <a:rPr lang="en-US" sz="2400" dirty="0">
                <a:solidFill>
                  <a:srgbClr val="FF0000"/>
                </a:solidFill>
              </a:rPr>
              <a:t>x context approach </a:t>
            </a:r>
            <a:r>
              <a:rPr lang="en-US" sz="2400" dirty="0"/>
              <a:t>in research sites, research at scale of impact (see report of the S&amp;I meeting)</a:t>
            </a:r>
          </a:p>
          <a:p>
            <a:pPr marL="457200" lvl="0" indent="-457200">
              <a:lnSpc>
                <a:spcPct val="150000"/>
              </a:lnSpc>
              <a:buFont typeface="+mj-lt"/>
              <a:buAutoNum type="arabicPeriod" startAt="14"/>
            </a:pPr>
            <a:r>
              <a:rPr lang="en-US" sz="2400" dirty="0"/>
              <a:t>Much more </a:t>
            </a:r>
            <a:r>
              <a:rPr lang="en-US" sz="2400" dirty="0">
                <a:solidFill>
                  <a:srgbClr val="FF0000"/>
                </a:solidFill>
              </a:rPr>
              <a:t>emphasis on SRT 1 &amp; 4 </a:t>
            </a:r>
            <a:r>
              <a:rPr lang="en-US" sz="2400" dirty="0"/>
              <a:t>(better functioning innovation systems, measuring impacts and cross-regional synthesis)</a:t>
            </a:r>
          </a:p>
          <a:p>
            <a:pPr marL="457200" lvl="0" indent="-457200">
              <a:lnSpc>
                <a:spcPct val="150000"/>
              </a:lnSpc>
              <a:buFont typeface="+mj-lt"/>
              <a:buAutoNum type="arabicPeriod" startAt="14"/>
            </a:pPr>
            <a:r>
              <a:rPr lang="en-US" sz="2400" dirty="0">
                <a:solidFill>
                  <a:srgbClr val="FF0000"/>
                </a:solidFill>
              </a:rPr>
              <a:t>Capacity development </a:t>
            </a:r>
            <a:r>
              <a:rPr lang="en-US" sz="2400" dirty="0"/>
              <a:t>needs to be built in and made explicit with perhaps as much as </a:t>
            </a:r>
            <a:r>
              <a:rPr lang="en-US" sz="2400" dirty="0">
                <a:solidFill>
                  <a:srgbClr val="FF0000"/>
                </a:solidFill>
              </a:rPr>
              <a:t>10-15% of the budget </a:t>
            </a:r>
            <a:r>
              <a:rPr lang="en-US" sz="2400" dirty="0"/>
              <a:t> for identified capacity development needs (some of these were also recommended at the S&amp;I meeting</a:t>
            </a:r>
            <a:r>
              <a:rPr lang="en-US" sz="2400" dirty="0" smtClean="0"/>
              <a:t>). CD strategy under definition.</a:t>
            </a:r>
            <a:endParaRPr lang="en-US" sz="2400" dirty="0"/>
          </a:p>
        </p:txBody>
      </p:sp>
      <p:sp>
        <p:nvSpPr>
          <p:cNvPr id="6" name="TextBox 5"/>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39710889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21</a:t>
            </a:fld>
            <a:endParaRPr lang="en-US"/>
          </a:p>
        </p:txBody>
      </p:sp>
      <p:sp>
        <p:nvSpPr>
          <p:cNvPr id="5" name="Rectangle 4"/>
          <p:cNvSpPr/>
          <p:nvPr/>
        </p:nvSpPr>
        <p:spPr>
          <a:xfrm>
            <a:off x="457200" y="844689"/>
            <a:ext cx="8382000" cy="5632311"/>
          </a:xfrm>
          <a:prstGeom prst="rect">
            <a:avLst/>
          </a:prstGeom>
        </p:spPr>
        <p:txBody>
          <a:bodyPr wrap="square">
            <a:spAutoFit/>
          </a:bodyPr>
          <a:lstStyle/>
          <a:p>
            <a:pPr marL="457200" lvl="0" indent="-457200">
              <a:lnSpc>
                <a:spcPct val="150000"/>
              </a:lnSpc>
              <a:buFont typeface="+mj-lt"/>
              <a:buAutoNum type="arabicPeriod" startAt="17"/>
            </a:pPr>
            <a:r>
              <a:rPr lang="en-US" sz="2400" dirty="0" smtClean="0"/>
              <a:t>Decreasing </a:t>
            </a:r>
            <a:r>
              <a:rPr lang="en-US" sz="2400" dirty="0" smtClean="0">
                <a:solidFill>
                  <a:srgbClr val="FF0000"/>
                </a:solidFill>
              </a:rPr>
              <a:t>budget </a:t>
            </a:r>
            <a:endParaRPr lang="en-US" sz="2400" dirty="0">
              <a:solidFill>
                <a:srgbClr val="FF0000"/>
              </a:solidFill>
            </a:endParaRPr>
          </a:p>
          <a:p>
            <a:pPr marL="457200" lvl="0" indent="-457200">
              <a:lnSpc>
                <a:spcPct val="150000"/>
              </a:lnSpc>
              <a:buFont typeface="+mj-lt"/>
              <a:buAutoNum type="arabicPeriod" startAt="17"/>
            </a:pPr>
            <a:r>
              <a:rPr lang="en-US" sz="2400" dirty="0" smtClean="0"/>
              <a:t>Activities </a:t>
            </a:r>
            <a:r>
              <a:rPr lang="en-US" sz="2400" dirty="0" smtClean="0">
                <a:solidFill>
                  <a:srgbClr val="FF0000"/>
                </a:solidFill>
              </a:rPr>
              <a:t>clustering</a:t>
            </a:r>
            <a:endParaRPr lang="en-US" sz="2400" dirty="0">
              <a:solidFill>
                <a:srgbClr val="FF0000"/>
              </a:solidFill>
            </a:endParaRPr>
          </a:p>
          <a:p>
            <a:pPr marL="457200" lvl="0" indent="-457200">
              <a:lnSpc>
                <a:spcPct val="150000"/>
              </a:lnSpc>
              <a:buFont typeface="+mj-lt"/>
              <a:buAutoNum type="arabicPeriod" startAt="17"/>
            </a:pPr>
            <a:r>
              <a:rPr lang="en-US" sz="2400" dirty="0" smtClean="0">
                <a:solidFill>
                  <a:srgbClr val="FF0000"/>
                </a:solidFill>
              </a:rPr>
              <a:t>W1&amp;W2</a:t>
            </a:r>
            <a:r>
              <a:rPr lang="en-US" sz="2400" dirty="0" smtClean="0"/>
              <a:t> </a:t>
            </a:r>
            <a:r>
              <a:rPr lang="en-US" sz="2400" dirty="0"/>
              <a:t>funds </a:t>
            </a:r>
            <a:r>
              <a:rPr lang="en-US" sz="2400" dirty="0" smtClean="0"/>
              <a:t>to </a:t>
            </a:r>
            <a:r>
              <a:rPr lang="en-US" sz="2400" dirty="0">
                <a:solidFill>
                  <a:srgbClr val="FF0000"/>
                </a:solidFill>
              </a:rPr>
              <a:t>complement and integrate results </a:t>
            </a:r>
            <a:r>
              <a:rPr lang="en-US" sz="2400" dirty="0"/>
              <a:t>(outputs, outcomes) from completed, ongoing and expected bilateral projects.</a:t>
            </a:r>
          </a:p>
          <a:p>
            <a:pPr marL="457200" lvl="0" indent="-457200">
              <a:lnSpc>
                <a:spcPct val="150000"/>
              </a:lnSpc>
              <a:buFont typeface="+mj-lt"/>
              <a:buAutoNum type="arabicPeriod" startAt="17"/>
            </a:pPr>
            <a:r>
              <a:rPr lang="en-US" sz="2400" dirty="0">
                <a:solidFill>
                  <a:srgbClr val="FF0000"/>
                </a:solidFill>
              </a:rPr>
              <a:t>W1 &amp; W2 </a:t>
            </a:r>
            <a:r>
              <a:rPr lang="en-US" sz="2400" dirty="0"/>
              <a:t>funds could be used to fund </a:t>
            </a:r>
            <a:r>
              <a:rPr lang="en-US" sz="2400" dirty="0">
                <a:solidFill>
                  <a:srgbClr val="FF0000"/>
                </a:solidFill>
              </a:rPr>
              <a:t>new activities </a:t>
            </a:r>
            <a:r>
              <a:rPr lang="en-US" sz="2400" dirty="0"/>
              <a:t>in case a specific gap is identify.</a:t>
            </a:r>
          </a:p>
          <a:p>
            <a:pPr marL="457200" lvl="0" indent="-457200">
              <a:lnSpc>
                <a:spcPct val="150000"/>
              </a:lnSpc>
              <a:buFont typeface="+mj-lt"/>
              <a:buAutoNum type="arabicPeriod" startAt="17"/>
            </a:pPr>
            <a:r>
              <a:rPr lang="en-US" sz="2400" dirty="0" smtClean="0">
                <a:solidFill>
                  <a:srgbClr val="FF0000"/>
                </a:solidFill>
              </a:rPr>
              <a:t>Mapping </a:t>
            </a:r>
            <a:r>
              <a:rPr lang="en-US" sz="2400" dirty="0" smtClean="0"/>
              <a:t>W3/Bilateral results</a:t>
            </a:r>
            <a:endParaRPr lang="en-US" sz="2400" dirty="0"/>
          </a:p>
          <a:p>
            <a:pPr marL="457200" lvl="0" indent="-457200">
              <a:lnSpc>
                <a:spcPct val="150000"/>
              </a:lnSpc>
              <a:buFont typeface="+mj-lt"/>
              <a:buAutoNum type="arabicPeriod" startAt="17"/>
            </a:pPr>
            <a:r>
              <a:rPr lang="en-US" sz="2400" dirty="0"/>
              <a:t>All results should be pointed to </a:t>
            </a:r>
            <a:r>
              <a:rPr lang="en-US" sz="2400" dirty="0">
                <a:solidFill>
                  <a:srgbClr val="FF0000"/>
                </a:solidFill>
              </a:rPr>
              <a:t>field sites </a:t>
            </a:r>
            <a:r>
              <a:rPr lang="en-US" sz="2400" dirty="0"/>
              <a:t>or to global scale (</a:t>
            </a:r>
            <a:r>
              <a:rPr lang="en-US" sz="2400" dirty="0" err="1"/>
              <a:t>dryland</a:t>
            </a:r>
            <a:r>
              <a:rPr lang="en-US" sz="2400" dirty="0"/>
              <a:t> Systems) where the field sites are not applicable</a:t>
            </a:r>
            <a:r>
              <a:rPr lang="en-US" sz="2400" dirty="0" smtClean="0"/>
              <a:t>.</a:t>
            </a:r>
            <a:endParaRPr lang="en-US" sz="2400" dirty="0"/>
          </a:p>
        </p:txBody>
      </p:sp>
      <p:sp>
        <p:nvSpPr>
          <p:cNvPr id="7" name="TextBox 6"/>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2633905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22</a:t>
            </a:fld>
            <a:endParaRPr lang="en-US"/>
          </a:p>
        </p:txBody>
      </p:sp>
      <p:sp>
        <p:nvSpPr>
          <p:cNvPr id="5" name="Rectangle 4"/>
          <p:cNvSpPr/>
          <p:nvPr/>
        </p:nvSpPr>
        <p:spPr>
          <a:xfrm>
            <a:off x="457200" y="1066800"/>
            <a:ext cx="8382000" cy="5632311"/>
          </a:xfrm>
          <a:prstGeom prst="rect">
            <a:avLst/>
          </a:prstGeom>
        </p:spPr>
        <p:txBody>
          <a:bodyPr wrap="square">
            <a:spAutoFit/>
          </a:bodyPr>
          <a:lstStyle/>
          <a:p>
            <a:pPr marL="457200" lvl="0" indent="-457200">
              <a:lnSpc>
                <a:spcPct val="150000"/>
              </a:lnSpc>
              <a:buFont typeface="+mj-lt"/>
              <a:buAutoNum type="arabicPeriod" startAt="23"/>
            </a:pPr>
            <a:r>
              <a:rPr lang="en-US" sz="2400" dirty="0" smtClean="0"/>
              <a:t>Clear </a:t>
            </a:r>
            <a:r>
              <a:rPr lang="en-US" sz="2400" dirty="0">
                <a:solidFill>
                  <a:srgbClr val="FF0000"/>
                </a:solidFill>
              </a:rPr>
              <a:t>reporting</a:t>
            </a:r>
            <a:r>
              <a:rPr lang="en-US" sz="2400" dirty="0"/>
              <a:t> structure for </a:t>
            </a:r>
            <a:r>
              <a:rPr lang="en-US" sz="2400" dirty="0">
                <a:solidFill>
                  <a:srgbClr val="FF0000"/>
                </a:solidFill>
              </a:rPr>
              <a:t>Bilateral project</a:t>
            </a:r>
            <a:r>
              <a:rPr lang="en-US" sz="2400" dirty="0"/>
              <a:t> in order to integrate the developed science.</a:t>
            </a:r>
          </a:p>
          <a:p>
            <a:pPr marL="457200" lvl="0" indent="-457200">
              <a:lnSpc>
                <a:spcPct val="150000"/>
              </a:lnSpc>
              <a:buFont typeface="+mj-lt"/>
              <a:buAutoNum type="arabicPeriod" startAt="23"/>
            </a:pPr>
            <a:r>
              <a:rPr lang="en-US" sz="2400" dirty="0" smtClean="0">
                <a:solidFill>
                  <a:srgbClr val="FF0000"/>
                </a:solidFill>
              </a:rPr>
              <a:t>At </a:t>
            </a:r>
            <a:r>
              <a:rPr lang="en-US" sz="2400" dirty="0">
                <a:solidFill>
                  <a:srgbClr val="FF0000"/>
                </a:solidFill>
              </a:rPr>
              <a:t>least 10% of the budget </a:t>
            </a:r>
            <a:r>
              <a:rPr lang="en-US" sz="2400" dirty="0"/>
              <a:t>should be allocated to </a:t>
            </a:r>
            <a:r>
              <a:rPr lang="en-US" sz="2400" dirty="0">
                <a:solidFill>
                  <a:srgbClr val="FF0000"/>
                </a:solidFill>
              </a:rPr>
              <a:t>Gender (Integration</a:t>
            </a:r>
            <a:r>
              <a:rPr lang="en-US" sz="2400" dirty="0" smtClean="0">
                <a:solidFill>
                  <a:srgbClr val="FF0000"/>
                </a:solidFill>
              </a:rPr>
              <a:t>)</a:t>
            </a:r>
            <a:r>
              <a:rPr lang="en-US" sz="2400" dirty="0" smtClean="0"/>
              <a:t>.</a:t>
            </a:r>
          </a:p>
          <a:p>
            <a:pPr marL="457200" lvl="0" indent="-457200">
              <a:lnSpc>
                <a:spcPct val="150000"/>
              </a:lnSpc>
              <a:buFont typeface="+mj-lt"/>
              <a:buAutoNum type="arabicPeriod" startAt="23"/>
            </a:pPr>
            <a:r>
              <a:rPr lang="en-US" sz="2400" dirty="0" smtClean="0">
                <a:solidFill>
                  <a:srgbClr val="FF0000"/>
                </a:solidFill>
              </a:rPr>
              <a:t> At </a:t>
            </a:r>
            <a:r>
              <a:rPr lang="en-US" sz="2400" dirty="0">
                <a:solidFill>
                  <a:srgbClr val="FF0000"/>
                </a:solidFill>
              </a:rPr>
              <a:t>least 1% </a:t>
            </a:r>
            <a:r>
              <a:rPr lang="en-US" sz="2400" dirty="0"/>
              <a:t>should be </a:t>
            </a:r>
            <a:r>
              <a:rPr lang="en-US" sz="2400" dirty="0" smtClean="0"/>
              <a:t>used </a:t>
            </a:r>
            <a:r>
              <a:rPr lang="en-US" sz="2400" dirty="0"/>
              <a:t>for </a:t>
            </a:r>
            <a:r>
              <a:rPr lang="en-US" sz="2400" dirty="0">
                <a:solidFill>
                  <a:srgbClr val="FF0000"/>
                </a:solidFill>
              </a:rPr>
              <a:t>M&amp;E activities</a:t>
            </a:r>
            <a:r>
              <a:rPr lang="en-US" sz="2400" dirty="0"/>
              <a:t>. ICARDA as all other centers should have </a:t>
            </a:r>
            <a:r>
              <a:rPr lang="en-US" sz="2400" dirty="0">
                <a:solidFill>
                  <a:srgbClr val="FF0000"/>
                </a:solidFill>
              </a:rPr>
              <a:t>staff checking results </a:t>
            </a:r>
            <a:r>
              <a:rPr lang="en-US" sz="2400" dirty="0"/>
              <a:t>at action site </a:t>
            </a:r>
            <a:r>
              <a:rPr lang="en-US" sz="2400" dirty="0" smtClean="0"/>
              <a:t>level.</a:t>
            </a:r>
          </a:p>
          <a:p>
            <a:pPr marL="457200" lvl="0" indent="-457200">
              <a:lnSpc>
                <a:spcPct val="150000"/>
              </a:lnSpc>
              <a:buFont typeface="+mj-lt"/>
              <a:buAutoNum type="arabicPeriod" startAt="23"/>
            </a:pPr>
            <a:r>
              <a:rPr lang="en-US" sz="2400" dirty="0" smtClean="0">
                <a:solidFill>
                  <a:srgbClr val="FF0000"/>
                </a:solidFill>
              </a:rPr>
              <a:t>At </a:t>
            </a:r>
            <a:r>
              <a:rPr lang="en-US" sz="2400" dirty="0">
                <a:solidFill>
                  <a:srgbClr val="FF0000"/>
                </a:solidFill>
              </a:rPr>
              <a:t>least 1%</a:t>
            </a:r>
            <a:r>
              <a:rPr lang="en-US" sz="2400" dirty="0"/>
              <a:t> should be used for </a:t>
            </a:r>
            <a:r>
              <a:rPr lang="en-US" sz="2400" dirty="0">
                <a:solidFill>
                  <a:srgbClr val="FF0000"/>
                </a:solidFill>
              </a:rPr>
              <a:t>Risk management</a:t>
            </a:r>
            <a:r>
              <a:rPr lang="en-US" sz="2400" dirty="0"/>
              <a:t>. </a:t>
            </a:r>
            <a:r>
              <a:rPr lang="en-US" sz="2400" i="1" dirty="0"/>
              <a:t>ICARDA as all other centers should implement procedure for assessing possible risk for the program </a:t>
            </a:r>
            <a:r>
              <a:rPr lang="en-US" sz="2400" i="1" dirty="0" smtClean="0"/>
              <a:t>implementation.</a:t>
            </a:r>
            <a:endParaRPr lang="en-US" sz="2400" i="1" dirty="0"/>
          </a:p>
        </p:txBody>
      </p:sp>
      <p:sp>
        <p:nvSpPr>
          <p:cNvPr id="8" name="TextBox 7"/>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6882050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23</a:t>
            </a:fld>
            <a:endParaRPr lang="en-US"/>
          </a:p>
        </p:txBody>
      </p:sp>
      <p:sp>
        <p:nvSpPr>
          <p:cNvPr id="3" name="Rectangle 2"/>
          <p:cNvSpPr/>
          <p:nvPr/>
        </p:nvSpPr>
        <p:spPr>
          <a:xfrm>
            <a:off x="533400" y="1303545"/>
            <a:ext cx="8229600" cy="5078313"/>
          </a:xfrm>
          <a:prstGeom prst="rect">
            <a:avLst/>
          </a:prstGeom>
        </p:spPr>
        <p:txBody>
          <a:bodyPr wrap="square">
            <a:spAutoFit/>
          </a:bodyPr>
          <a:lstStyle/>
          <a:p>
            <a:pPr marL="457200" lvl="0" indent="-457200">
              <a:lnSpc>
                <a:spcPct val="150000"/>
              </a:lnSpc>
              <a:buFont typeface="+mj-lt"/>
              <a:buAutoNum type="arabicPeriod" startAt="27"/>
            </a:pPr>
            <a:r>
              <a:rPr lang="en-US" sz="2400" dirty="0" smtClean="0"/>
              <a:t> </a:t>
            </a:r>
            <a:r>
              <a:rPr lang="en-US" sz="2400" dirty="0" smtClean="0">
                <a:solidFill>
                  <a:srgbClr val="FF0000"/>
                </a:solidFill>
              </a:rPr>
              <a:t>All </a:t>
            </a:r>
            <a:r>
              <a:rPr lang="en-US" sz="2400" dirty="0">
                <a:solidFill>
                  <a:srgbClr val="FF0000"/>
                </a:solidFill>
              </a:rPr>
              <a:t>scientists </a:t>
            </a:r>
            <a:r>
              <a:rPr lang="en-US" sz="2400" dirty="0"/>
              <a:t>are familiar with the </a:t>
            </a:r>
            <a:r>
              <a:rPr lang="en-US" sz="2400" dirty="0">
                <a:solidFill>
                  <a:srgbClr val="FF0000"/>
                </a:solidFill>
              </a:rPr>
              <a:t>S&amp;IM recommendations </a:t>
            </a:r>
            <a:r>
              <a:rPr lang="en-US" sz="2400" dirty="0"/>
              <a:t>(</a:t>
            </a:r>
            <a:r>
              <a:rPr lang="en-US" sz="2400" u="sng" dirty="0">
                <a:hlinkClick r:id="rId2"/>
              </a:rPr>
              <a:t>http://drylandsystems.cgiar.org/sites/default/files/DS_CRP_science_and_implementation_meeting.pdf</a:t>
            </a:r>
            <a:r>
              <a:rPr lang="en-US" sz="2400" dirty="0"/>
              <a:t>).</a:t>
            </a:r>
          </a:p>
          <a:p>
            <a:pPr marL="457200" lvl="0" indent="-457200">
              <a:lnSpc>
                <a:spcPct val="150000"/>
              </a:lnSpc>
              <a:buFont typeface="+mj-lt"/>
              <a:buAutoNum type="arabicPeriod" startAt="27"/>
            </a:pPr>
            <a:r>
              <a:rPr lang="en-US" sz="2400" dirty="0" smtClean="0"/>
              <a:t> Include </a:t>
            </a:r>
            <a:r>
              <a:rPr lang="en-US" sz="2400" dirty="0"/>
              <a:t>in each activity a </a:t>
            </a:r>
            <a:r>
              <a:rPr lang="en-US" sz="2400" dirty="0">
                <a:solidFill>
                  <a:srgbClr val="FF0000"/>
                </a:solidFill>
              </a:rPr>
              <a:t>budget</a:t>
            </a:r>
            <a:r>
              <a:rPr lang="en-US" sz="2400" dirty="0"/>
              <a:t> allocation for </a:t>
            </a:r>
            <a:r>
              <a:rPr lang="en-US" sz="2400" dirty="0">
                <a:solidFill>
                  <a:srgbClr val="FF0000"/>
                </a:solidFill>
              </a:rPr>
              <a:t>communication</a:t>
            </a:r>
            <a:r>
              <a:rPr lang="en-US" sz="2400" dirty="0"/>
              <a:t> (i.e. for their brochure, media events, </a:t>
            </a:r>
            <a:r>
              <a:rPr lang="en-US" sz="2400" dirty="0" err="1"/>
              <a:t>etc</a:t>
            </a:r>
            <a:r>
              <a:rPr lang="en-US" sz="2400" dirty="0" smtClean="0"/>
              <a:t>). </a:t>
            </a:r>
          </a:p>
          <a:p>
            <a:pPr marL="457200" lvl="0" indent="-457200">
              <a:lnSpc>
                <a:spcPct val="150000"/>
              </a:lnSpc>
              <a:buFont typeface="+mj-lt"/>
              <a:buAutoNum type="arabicPeriod" startAt="27"/>
            </a:pPr>
            <a:r>
              <a:rPr lang="en-US" sz="2400" dirty="0" smtClean="0"/>
              <a:t>Include </a:t>
            </a:r>
            <a:r>
              <a:rPr lang="en-US" sz="2400" dirty="0"/>
              <a:t>in each activity a </a:t>
            </a:r>
            <a:r>
              <a:rPr lang="en-US" sz="2400" dirty="0">
                <a:solidFill>
                  <a:srgbClr val="FF0000"/>
                </a:solidFill>
              </a:rPr>
              <a:t>budget</a:t>
            </a:r>
            <a:r>
              <a:rPr lang="en-US" sz="2400" dirty="0"/>
              <a:t> allocation for </a:t>
            </a:r>
            <a:r>
              <a:rPr lang="en-US" sz="2400" dirty="0">
                <a:solidFill>
                  <a:srgbClr val="FF0000"/>
                </a:solidFill>
              </a:rPr>
              <a:t>CDU</a:t>
            </a:r>
            <a:r>
              <a:rPr lang="en-US" sz="2400" dirty="0"/>
              <a:t> support (i.e. for collecting CD data, support in the organization). </a:t>
            </a:r>
            <a:endParaRPr lang="en-US" sz="2400" dirty="0" smtClean="0"/>
          </a:p>
          <a:p>
            <a:pPr marL="457200" lvl="0" indent="-457200">
              <a:lnSpc>
                <a:spcPct val="150000"/>
              </a:lnSpc>
              <a:buFont typeface="+mj-lt"/>
              <a:buAutoNum type="arabicPeriod" startAt="27"/>
            </a:pPr>
            <a:r>
              <a:rPr lang="en-US" sz="2400" dirty="0"/>
              <a:t> </a:t>
            </a:r>
            <a:r>
              <a:rPr lang="en-US" sz="2400" dirty="0" smtClean="0"/>
              <a:t>Include </a:t>
            </a:r>
            <a:r>
              <a:rPr lang="en-US" sz="2400" dirty="0"/>
              <a:t>in each activity a </a:t>
            </a:r>
            <a:r>
              <a:rPr lang="en-US" sz="2400" dirty="0">
                <a:solidFill>
                  <a:srgbClr val="FF0000"/>
                </a:solidFill>
              </a:rPr>
              <a:t>budget</a:t>
            </a:r>
            <a:r>
              <a:rPr lang="en-US" sz="2400" dirty="0"/>
              <a:t> allocation for </a:t>
            </a:r>
            <a:r>
              <a:rPr lang="en-US" sz="2400" dirty="0">
                <a:solidFill>
                  <a:srgbClr val="FF0000"/>
                </a:solidFill>
              </a:rPr>
              <a:t>GU</a:t>
            </a:r>
            <a:r>
              <a:rPr lang="en-US" sz="2400" dirty="0"/>
              <a:t> (i.e. for maps, GIS support </a:t>
            </a:r>
            <a:r>
              <a:rPr lang="en-US" sz="2400" dirty="0" err="1"/>
              <a:t>etc</a:t>
            </a:r>
            <a:r>
              <a:rPr lang="en-US" sz="2400" dirty="0" smtClean="0"/>
              <a:t>).</a:t>
            </a:r>
            <a:endParaRPr lang="en-US" sz="2400" dirty="0"/>
          </a:p>
        </p:txBody>
      </p:sp>
      <p:sp>
        <p:nvSpPr>
          <p:cNvPr id="6" name="TextBox 5"/>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13578085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24</a:t>
            </a:fld>
            <a:endParaRPr lang="en-US"/>
          </a:p>
        </p:txBody>
      </p:sp>
      <p:sp>
        <p:nvSpPr>
          <p:cNvPr id="3" name="Rectangle 2"/>
          <p:cNvSpPr/>
          <p:nvPr/>
        </p:nvSpPr>
        <p:spPr>
          <a:xfrm>
            <a:off x="533400" y="844689"/>
            <a:ext cx="8229600" cy="5632311"/>
          </a:xfrm>
          <a:prstGeom prst="rect">
            <a:avLst/>
          </a:prstGeom>
        </p:spPr>
        <p:txBody>
          <a:bodyPr wrap="square">
            <a:spAutoFit/>
          </a:bodyPr>
          <a:lstStyle/>
          <a:p>
            <a:pPr marL="457200" lvl="0" indent="-457200">
              <a:lnSpc>
                <a:spcPct val="150000"/>
              </a:lnSpc>
              <a:buFont typeface="+mj-lt"/>
              <a:buAutoNum type="arabicPeriod" startAt="31"/>
            </a:pPr>
            <a:r>
              <a:rPr lang="en-US" sz="2400" dirty="0" smtClean="0"/>
              <a:t>ICARDA should </a:t>
            </a:r>
            <a:r>
              <a:rPr lang="en-US" sz="2400" dirty="0"/>
              <a:t>support the </a:t>
            </a:r>
            <a:r>
              <a:rPr lang="en-US" sz="2400" dirty="0">
                <a:solidFill>
                  <a:srgbClr val="FF0000"/>
                </a:solidFill>
              </a:rPr>
              <a:t>flagship coordination </a:t>
            </a:r>
            <a:r>
              <a:rPr lang="en-US" sz="2400" dirty="0"/>
              <a:t>of NAWA and CA. </a:t>
            </a:r>
            <a:endParaRPr lang="en-US" sz="2400" dirty="0" smtClean="0"/>
          </a:p>
          <a:p>
            <a:pPr marL="457200" lvl="0" indent="-457200">
              <a:lnSpc>
                <a:spcPct val="150000"/>
              </a:lnSpc>
              <a:buFont typeface="+mj-lt"/>
              <a:buAutoNum type="arabicPeriod" startAt="31"/>
            </a:pPr>
            <a:r>
              <a:rPr lang="en-US" sz="2400" dirty="0" smtClean="0"/>
              <a:t>Activity </a:t>
            </a:r>
            <a:r>
              <a:rPr lang="en-US" sz="2400" dirty="0"/>
              <a:t>description </a:t>
            </a:r>
            <a:r>
              <a:rPr lang="en-US" sz="2400" dirty="0" smtClean="0"/>
              <a:t>should clearly state </a:t>
            </a:r>
            <a:r>
              <a:rPr lang="en-US" sz="2400" dirty="0"/>
              <a:t>how there will be a </a:t>
            </a:r>
            <a:r>
              <a:rPr lang="en-US" sz="2400" dirty="0">
                <a:solidFill>
                  <a:srgbClr val="FF0000"/>
                </a:solidFill>
              </a:rPr>
              <a:t>cross fertilization among scientists </a:t>
            </a:r>
            <a:r>
              <a:rPr lang="en-US" sz="2400" dirty="0"/>
              <a:t>working in different regions and action sites. </a:t>
            </a:r>
          </a:p>
          <a:p>
            <a:pPr marL="457200" lvl="0" indent="-457200">
              <a:lnSpc>
                <a:spcPct val="150000"/>
              </a:lnSpc>
              <a:buFont typeface="+mj-lt"/>
              <a:buAutoNum type="arabicPeriod" startAt="31"/>
            </a:pPr>
            <a:r>
              <a:rPr lang="en-US" sz="2400" dirty="0"/>
              <a:t>Organize a </a:t>
            </a:r>
            <a:r>
              <a:rPr lang="en-US" sz="2400" dirty="0">
                <a:solidFill>
                  <a:srgbClr val="FF0000"/>
                </a:solidFill>
              </a:rPr>
              <a:t>priority list </a:t>
            </a:r>
            <a:r>
              <a:rPr lang="en-US" sz="2400" dirty="0"/>
              <a:t>for the activity and phase those who do not achieve the </a:t>
            </a:r>
            <a:r>
              <a:rPr lang="en-US" sz="2400" dirty="0">
                <a:solidFill>
                  <a:srgbClr val="FF0000"/>
                </a:solidFill>
              </a:rPr>
              <a:t>system </a:t>
            </a:r>
            <a:r>
              <a:rPr lang="en-US" sz="2400" dirty="0" smtClean="0">
                <a:solidFill>
                  <a:srgbClr val="FF0000"/>
                </a:solidFill>
              </a:rPr>
              <a:t>approach</a:t>
            </a:r>
            <a:r>
              <a:rPr lang="en-US" sz="2400" dirty="0" smtClean="0"/>
              <a:t>. </a:t>
            </a:r>
            <a:r>
              <a:rPr lang="en-US" sz="2400" dirty="0"/>
              <a:t>The integrated approach should be clearly stated in each activity and those ones involving interdisciplinary research team should be as first priority.</a:t>
            </a:r>
          </a:p>
        </p:txBody>
      </p:sp>
      <p:sp>
        <p:nvSpPr>
          <p:cNvPr id="6" name="TextBox 5"/>
          <p:cNvSpPr txBox="1"/>
          <p:nvPr/>
        </p:nvSpPr>
        <p:spPr>
          <a:xfrm>
            <a:off x="1600200" y="268069"/>
            <a:ext cx="5943600" cy="646331"/>
          </a:xfrm>
          <a:prstGeom prst="rect">
            <a:avLst/>
          </a:prstGeom>
          <a:noFill/>
        </p:spPr>
        <p:txBody>
          <a:bodyPr wrap="square" rtlCol="0">
            <a:spAutoFit/>
          </a:bodyPr>
          <a:lstStyle/>
          <a:p>
            <a:pPr algn="ctr"/>
            <a:r>
              <a:rPr lang="en-US" sz="3600" dirty="0" smtClean="0">
                <a:solidFill>
                  <a:srgbClr val="00B050"/>
                </a:solidFill>
              </a:rPr>
              <a:t>CO/CRP DS Office … 33 points</a:t>
            </a:r>
            <a:endParaRPr lang="en-US" sz="3600" dirty="0">
              <a:solidFill>
                <a:srgbClr val="00B050"/>
              </a:solidFill>
            </a:endParaRPr>
          </a:p>
        </p:txBody>
      </p:sp>
    </p:spTree>
    <p:extLst>
      <p:ext uri="{BB962C8B-B14F-4D97-AF65-F5344CB8AC3E}">
        <p14:creationId xmlns:p14="http://schemas.microsoft.com/office/powerpoint/2010/main" val="39105734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25</a:t>
            </a:fld>
            <a:endParaRPr lang="en-US"/>
          </a:p>
        </p:txBody>
      </p:sp>
      <p:sp>
        <p:nvSpPr>
          <p:cNvPr id="3" name="TextBox 2"/>
          <p:cNvSpPr txBox="1"/>
          <p:nvPr/>
        </p:nvSpPr>
        <p:spPr>
          <a:xfrm>
            <a:off x="2057400" y="76200"/>
            <a:ext cx="4909421" cy="646331"/>
          </a:xfrm>
          <a:prstGeom prst="rect">
            <a:avLst/>
          </a:prstGeom>
          <a:noFill/>
        </p:spPr>
        <p:txBody>
          <a:bodyPr wrap="none" rtlCol="0">
            <a:spAutoFit/>
          </a:bodyPr>
          <a:lstStyle/>
          <a:p>
            <a:r>
              <a:rPr lang="en-US" sz="3600" dirty="0" smtClean="0">
                <a:solidFill>
                  <a:srgbClr val="009900"/>
                </a:solidFill>
              </a:rPr>
              <a:t>To consider for year 2015</a:t>
            </a:r>
            <a:endParaRPr lang="en-US" sz="3600" dirty="0">
              <a:solidFill>
                <a:srgbClr val="009900"/>
              </a:solidFill>
            </a:endParaRPr>
          </a:p>
        </p:txBody>
      </p:sp>
      <p:sp>
        <p:nvSpPr>
          <p:cNvPr id="4" name="TextBox 3"/>
          <p:cNvSpPr txBox="1"/>
          <p:nvPr/>
        </p:nvSpPr>
        <p:spPr>
          <a:xfrm>
            <a:off x="289451" y="2209800"/>
            <a:ext cx="8244950" cy="3293209"/>
          </a:xfrm>
          <a:prstGeom prst="rect">
            <a:avLst/>
          </a:prstGeom>
          <a:noFill/>
        </p:spPr>
        <p:txBody>
          <a:bodyPr wrap="square" rtlCol="0">
            <a:spAutoFit/>
          </a:bodyPr>
          <a:lstStyle/>
          <a:p>
            <a:pPr marL="742950" indent="-742950">
              <a:buFont typeface="+mj-lt"/>
              <a:buAutoNum type="arabicPeriod"/>
            </a:pPr>
            <a:r>
              <a:rPr lang="en-US" sz="4000" dirty="0" smtClean="0"/>
              <a:t>Clustering </a:t>
            </a:r>
            <a:r>
              <a:rPr lang="en-US" sz="2400" dirty="0" smtClean="0">
                <a:solidFill>
                  <a:srgbClr val="3333FF"/>
                </a:solidFill>
              </a:rPr>
              <a:t>and developing an impact pathway for each cluster in relation with  the targeted IDO(s) with clear cause/effect for outputs/outcomes</a:t>
            </a:r>
            <a:endParaRPr lang="en-US" sz="2400" dirty="0" smtClean="0"/>
          </a:p>
          <a:p>
            <a:pPr marL="742950" indent="-742950">
              <a:buFont typeface="+mj-lt"/>
              <a:buAutoNum type="arabicPeriod"/>
            </a:pPr>
            <a:r>
              <a:rPr lang="en-US" sz="4000" dirty="0" smtClean="0"/>
              <a:t>Phasing</a:t>
            </a:r>
          </a:p>
          <a:p>
            <a:pPr marL="742950" indent="-742950">
              <a:buFont typeface="+mj-lt"/>
              <a:buAutoNum type="arabicPeriod"/>
            </a:pPr>
            <a:r>
              <a:rPr lang="en-US" sz="4000" dirty="0" smtClean="0"/>
              <a:t>Harmonize</a:t>
            </a:r>
          </a:p>
          <a:p>
            <a:pPr marL="742950" indent="-742950">
              <a:buFont typeface="+mj-lt"/>
              <a:buAutoNum type="arabicPeriod"/>
            </a:pPr>
            <a:r>
              <a:rPr lang="en-US" sz="4000" dirty="0" smtClean="0"/>
              <a:t>Mapping W3/bilateral projects</a:t>
            </a:r>
            <a:endParaRPr lang="en-US" sz="4000" dirty="0"/>
          </a:p>
        </p:txBody>
      </p:sp>
    </p:spTree>
    <p:extLst>
      <p:ext uri="{BB962C8B-B14F-4D97-AF65-F5344CB8AC3E}">
        <p14:creationId xmlns:p14="http://schemas.microsoft.com/office/powerpoint/2010/main" val="212774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lstStyle/>
          <a:p>
            <a:r>
              <a:rPr lang="en-US" dirty="0" smtClean="0">
                <a:solidFill>
                  <a:srgbClr val="009900"/>
                </a:solidFill>
              </a:rPr>
              <a:t>CRP-DS revised IDOs</a:t>
            </a:r>
            <a:endParaRPr lang="en-US" dirty="0">
              <a:solidFill>
                <a:srgbClr val="009900"/>
              </a:solidFill>
            </a:endParaRPr>
          </a:p>
        </p:txBody>
      </p:sp>
      <p:sp>
        <p:nvSpPr>
          <p:cNvPr id="9" name="Rounded Rectangle 8"/>
          <p:cNvSpPr/>
          <p:nvPr/>
        </p:nvSpPr>
        <p:spPr>
          <a:xfrm>
            <a:off x="3505200" y="1143000"/>
            <a:ext cx="2057400" cy="685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t>SLOs</a:t>
            </a:r>
            <a:endParaRPr lang="en-US" sz="3200" b="1" dirty="0"/>
          </a:p>
        </p:txBody>
      </p:sp>
      <p:sp>
        <p:nvSpPr>
          <p:cNvPr id="10" name="Oval 9"/>
          <p:cNvSpPr/>
          <p:nvPr/>
        </p:nvSpPr>
        <p:spPr>
          <a:xfrm>
            <a:off x="1295400" y="1905000"/>
            <a:ext cx="2209800" cy="14478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rPr>
              <a:t>IDO1</a:t>
            </a:r>
          </a:p>
          <a:p>
            <a:pPr algn="ctr"/>
            <a:r>
              <a:rPr lang="en-US" sz="2400" b="1" dirty="0" smtClean="0">
                <a:solidFill>
                  <a:schemeClr val="tx1"/>
                </a:solidFill>
              </a:rPr>
              <a:t>Resilience</a:t>
            </a:r>
            <a:endParaRPr lang="en-US" sz="2400" b="1" dirty="0">
              <a:solidFill>
                <a:schemeClr val="tx1"/>
              </a:solidFill>
            </a:endParaRPr>
          </a:p>
        </p:txBody>
      </p:sp>
      <p:sp>
        <p:nvSpPr>
          <p:cNvPr id="11" name="Oval 10"/>
          <p:cNvSpPr/>
          <p:nvPr/>
        </p:nvSpPr>
        <p:spPr>
          <a:xfrm>
            <a:off x="5791200" y="2133600"/>
            <a:ext cx="2133600" cy="1447800"/>
          </a:xfrm>
          <a:prstGeom prst="ellipse">
            <a:avLst/>
          </a:prstGeom>
          <a:solidFill>
            <a:srgbClr val="00B05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400" b="1" dirty="0" smtClean="0"/>
              <a:t>IDO2</a:t>
            </a:r>
          </a:p>
          <a:p>
            <a:pPr algn="ctr"/>
            <a:r>
              <a:rPr lang="en-US" sz="2400" b="1" dirty="0" smtClean="0"/>
              <a:t>Wealth &amp; Wellbeing</a:t>
            </a:r>
            <a:endParaRPr lang="en-US" sz="2400" b="1" dirty="0"/>
          </a:p>
        </p:txBody>
      </p:sp>
      <p:sp>
        <p:nvSpPr>
          <p:cNvPr id="12" name="Oval 11"/>
          <p:cNvSpPr/>
          <p:nvPr/>
        </p:nvSpPr>
        <p:spPr>
          <a:xfrm>
            <a:off x="609600" y="4191000"/>
            <a:ext cx="1524000" cy="1143000"/>
          </a:xfrm>
          <a:prstGeom prst="ellipse">
            <a:avLst/>
          </a:prstGeom>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0000"/>
              </a:lnSpc>
            </a:pPr>
            <a:r>
              <a:rPr lang="en-US" sz="2300" b="1" dirty="0">
                <a:solidFill>
                  <a:schemeClr val="tx1"/>
                </a:solidFill>
              </a:rPr>
              <a:t>IDO3</a:t>
            </a:r>
          </a:p>
          <a:p>
            <a:pPr algn="ctr">
              <a:lnSpc>
                <a:spcPct val="80000"/>
              </a:lnSpc>
            </a:pPr>
            <a:r>
              <a:rPr lang="en-US" sz="2000" b="1" dirty="0">
                <a:solidFill>
                  <a:schemeClr val="tx1"/>
                </a:solidFill>
              </a:rPr>
              <a:t>Food access</a:t>
            </a:r>
          </a:p>
        </p:txBody>
      </p:sp>
      <p:sp>
        <p:nvSpPr>
          <p:cNvPr id="13" name="Oval 12"/>
          <p:cNvSpPr/>
          <p:nvPr/>
        </p:nvSpPr>
        <p:spPr>
          <a:xfrm>
            <a:off x="2590800" y="4191000"/>
            <a:ext cx="1623181" cy="1143000"/>
          </a:xfrm>
          <a:prstGeom prst="ellipse">
            <a:avLst/>
          </a:prstGeom>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0000"/>
              </a:lnSpc>
            </a:pPr>
            <a:r>
              <a:rPr lang="en-US" sz="2300" b="1" dirty="0">
                <a:solidFill>
                  <a:schemeClr val="tx1"/>
                </a:solidFill>
              </a:rPr>
              <a:t>IDO4</a:t>
            </a:r>
          </a:p>
          <a:p>
            <a:pPr algn="ctr">
              <a:lnSpc>
                <a:spcPct val="80000"/>
              </a:lnSpc>
            </a:pPr>
            <a:r>
              <a:rPr lang="en-US" sz="2000" b="1" dirty="0">
                <a:solidFill>
                  <a:schemeClr val="tx1"/>
                </a:solidFill>
              </a:rPr>
              <a:t>NRM</a:t>
            </a:r>
          </a:p>
        </p:txBody>
      </p:sp>
      <p:sp>
        <p:nvSpPr>
          <p:cNvPr id="14" name="Oval 13"/>
          <p:cNvSpPr/>
          <p:nvPr/>
        </p:nvSpPr>
        <p:spPr>
          <a:xfrm>
            <a:off x="4572000" y="4191000"/>
            <a:ext cx="1905000" cy="1143000"/>
          </a:xfrm>
          <a:prstGeom prst="ellipse">
            <a:avLst/>
          </a:prstGeom>
        </p:spPr>
        <p:style>
          <a:lnRef idx="1">
            <a:schemeClr val="accent2"/>
          </a:lnRef>
          <a:fillRef idx="2">
            <a:schemeClr val="accent2"/>
          </a:fillRef>
          <a:effectRef idx="1">
            <a:schemeClr val="accent2"/>
          </a:effectRef>
          <a:fontRef idx="minor">
            <a:schemeClr val="dk1"/>
          </a:fontRef>
        </p:style>
        <p:txBody>
          <a:bodyPr lIns="0" tIns="0" rIns="0" bIns="0" rtlCol="0" anchor="ctr"/>
          <a:lstStyle/>
          <a:p>
            <a:pPr algn="ctr">
              <a:lnSpc>
                <a:spcPct val="80000"/>
              </a:lnSpc>
            </a:pPr>
            <a:r>
              <a:rPr lang="en-US" sz="2300" b="1" dirty="0">
                <a:solidFill>
                  <a:schemeClr val="tx1"/>
                </a:solidFill>
              </a:rPr>
              <a:t>IDO5</a:t>
            </a:r>
          </a:p>
          <a:p>
            <a:pPr algn="ctr">
              <a:lnSpc>
                <a:spcPct val="80000"/>
              </a:lnSpc>
            </a:pPr>
            <a:r>
              <a:rPr lang="en-US" sz="2000" b="1" dirty="0">
                <a:solidFill>
                  <a:schemeClr val="tx1"/>
                </a:solidFill>
              </a:rPr>
              <a:t>Gender </a:t>
            </a:r>
            <a:r>
              <a:rPr lang="en-US" sz="2000" b="1" dirty="0" err="1" smtClean="0">
                <a:solidFill>
                  <a:schemeClr val="tx1"/>
                </a:solidFill>
              </a:rPr>
              <a:t>empowermt</a:t>
            </a:r>
            <a:endParaRPr lang="en-US" sz="2000" b="1" dirty="0">
              <a:solidFill>
                <a:schemeClr val="tx1"/>
              </a:solidFill>
            </a:endParaRPr>
          </a:p>
        </p:txBody>
      </p:sp>
      <p:sp>
        <p:nvSpPr>
          <p:cNvPr id="15" name="Oval 14"/>
          <p:cNvSpPr/>
          <p:nvPr/>
        </p:nvSpPr>
        <p:spPr>
          <a:xfrm>
            <a:off x="6858000" y="4191000"/>
            <a:ext cx="1828800" cy="1143000"/>
          </a:xfrm>
          <a:prstGeom prst="ellipse">
            <a:avLst/>
          </a:prstGeom>
        </p:spPr>
        <p:style>
          <a:lnRef idx="1">
            <a:schemeClr val="dk1"/>
          </a:lnRef>
          <a:fillRef idx="2">
            <a:schemeClr val="dk1"/>
          </a:fillRef>
          <a:effectRef idx="1">
            <a:schemeClr val="dk1"/>
          </a:effectRef>
          <a:fontRef idx="minor">
            <a:schemeClr val="dk1"/>
          </a:fontRef>
        </p:style>
        <p:txBody>
          <a:bodyPr lIns="0" tIns="0" rIns="0" bIns="0" rtlCol="0" anchor="ctr"/>
          <a:lstStyle/>
          <a:p>
            <a:pPr algn="ctr">
              <a:lnSpc>
                <a:spcPct val="80000"/>
              </a:lnSpc>
            </a:pPr>
            <a:r>
              <a:rPr lang="en-US" sz="2300" b="1" dirty="0" smtClean="0">
                <a:solidFill>
                  <a:schemeClr val="tx1"/>
                </a:solidFill>
              </a:rPr>
              <a:t>IDO6</a:t>
            </a:r>
          </a:p>
          <a:p>
            <a:pPr algn="ctr">
              <a:lnSpc>
                <a:spcPct val="80000"/>
              </a:lnSpc>
            </a:pPr>
            <a:r>
              <a:rPr lang="en-US" sz="2000" b="1" dirty="0" smtClean="0">
                <a:solidFill>
                  <a:schemeClr val="tx1"/>
                </a:solidFill>
              </a:rPr>
              <a:t>Capacity to innovate</a:t>
            </a:r>
            <a:endParaRPr lang="en-US" sz="2000" b="1" dirty="0">
              <a:solidFill>
                <a:schemeClr val="tx1"/>
              </a:solidFill>
            </a:endParaRPr>
          </a:p>
        </p:txBody>
      </p:sp>
      <p:sp>
        <p:nvSpPr>
          <p:cNvPr id="21" name="Flowchart: Document 20"/>
          <p:cNvSpPr/>
          <p:nvPr/>
        </p:nvSpPr>
        <p:spPr>
          <a:xfrm>
            <a:off x="1066800" y="3048000"/>
            <a:ext cx="2590800" cy="838200"/>
          </a:xfrm>
          <a:prstGeom prst="flowChartDocumen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80000"/>
              </a:lnSpc>
            </a:pPr>
            <a:r>
              <a:rPr lang="en-US" dirty="0" smtClean="0">
                <a:solidFill>
                  <a:schemeClr val="tx1"/>
                </a:solidFill>
              </a:rPr>
              <a:t>More resilient livelihoods for vulnerable HH in marginal areas</a:t>
            </a:r>
            <a:endParaRPr lang="en-US" dirty="0">
              <a:solidFill>
                <a:schemeClr val="tx1"/>
              </a:solidFill>
            </a:endParaRPr>
          </a:p>
        </p:txBody>
      </p:sp>
      <p:sp>
        <p:nvSpPr>
          <p:cNvPr id="22" name="Flowchart: Document 21"/>
          <p:cNvSpPr/>
          <p:nvPr/>
        </p:nvSpPr>
        <p:spPr>
          <a:xfrm>
            <a:off x="5486400" y="3048000"/>
            <a:ext cx="2590800" cy="838200"/>
          </a:xfrm>
          <a:prstGeom prst="flowChartDocumen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80000"/>
              </a:lnSpc>
            </a:pPr>
            <a:r>
              <a:rPr lang="en-US" dirty="0" smtClean="0">
                <a:solidFill>
                  <a:schemeClr val="tx1"/>
                </a:solidFill>
              </a:rPr>
              <a:t>More sustainable &amp; higher income &amp; well-being for sustainable HH</a:t>
            </a:r>
            <a:endParaRPr lang="en-US" dirty="0">
              <a:solidFill>
                <a:schemeClr val="tx1"/>
              </a:solidFill>
            </a:endParaRPr>
          </a:p>
        </p:txBody>
      </p:sp>
      <p:sp>
        <p:nvSpPr>
          <p:cNvPr id="3" name="Flowchart: Document 2"/>
          <p:cNvSpPr/>
          <p:nvPr/>
        </p:nvSpPr>
        <p:spPr>
          <a:xfrm>
            <a:off x="457200" y="5181600"/>
            <a:ext cx="1905000" cy="1371600"/>
          </a:xfrm>
          <a:prstGeom prst="flowChartDocumen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85000"/>
              </a:lnSpc>
            </a:pPr>
            <a:r>
              <a:rPr lang="en-US" dirty="0" smtClean="0">
                <a:solidFill>
                  <a:schemeClr val="tx1"/>
                </a:solidFill>
              </a:rPr>
              <a:t>Women &amp; children have access to greater quantity &amp; diversity of food</a:t>
            </a:r>
            <a:endParaRPr lang="en-US" dirty="0">
              <a:solidFill>
                <a:schemeClr val="tx1"/>
              </a:solidFill>
            </a:endParaRPr>
          </a:p>
        </p:txBody>
      </p:sp>
      <p:sp>
        <p:nvSpPr>
          <p:cNvPr id="16" name="Flowchart: Document 15"/>
          <p:cNvSpPr/>
          <p:nvPr/>
        </p:nvSpPr>
        <p:spPr>
          <a:xfrm>
            <a:off x="2552700" y="5181600"/>
            <a:ext cx="1905000" cy="1219200"/>
          </a:xfrm>
          <a:prstGeom prst="flowChartDocumen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5000"/>
              </a:lnSpc>
            </a:pPr>
            <a:r>
              <a:rPr lang="en-US" dirty="0" smtClean="0">
                <a:solidFill>
                  <a:schemeClr val="tx1"/>
                </a:solidFill>
              </a:rPr>
              <a:t>More sustainable &amp; equitable </a:t>
            </a:r>
            <a:r>
              <a:rPr lang="en-US" dirty="0" err="1" smtClean="0">
                <a:solidFill>
                  <a:schemeClr val="tx1"/>
                </a:solidFill>
              </a:rPr>
              <a:t>mgt</a:t>
            </a:r>
            <a:r>
              <a:rPr lang="en-US" dirty="0" smtClean="0">
                <a:solidFill>
                  <a:schemeClr val="tx1"/>
                </a:solidFill>
              </a:rPr>
              <a:t> of land, water, energy &amp; biodiversity</a:t>
            </a:r>
            <a:endParaRPr lang="en-US" dirty="0">
              <a:solidFill>
                <a:schemeClr val="tx1"/>
              </a:solidFill>
            </a:endParaRPr>
          </a:p>
        </p:txBody>
      </p:sp>
      <p:sp>
        <p:nvSpPr>
          <p:cNvPr id="17" name="Flowchart: Document 16"/>
          <p:cNvSpPr/>
          <p:nvPr/>
        </p:nvSpPr>
        <p:spPr>
          <a:xfrm>
            <a:off x="4572000" y="5181600"/>
            <a:ext cx="1905000" cy="1447800"/>
          </a:xfrm>
          <a:prstGeom prst="flowChartDocumen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5000"/>
              </a:lnSpc>
            </a:pPr>
            <a:r>
              <a:rPr lang="en-US" sz="1600" dirty="0" smtClean="0">
                <a:solidFill>
                  <a:schemeClr val="tx1"/>
                </a:solidFill>
              </a:rPr>
              <a:t>Women &amp; youth have better access to and control over resources &amp; market and more equitable share of income &amp; food ..</a:t>
            </a:r>
            <a:endParaRPr lang="en-US" sz="1600" dirty="0">
              <a:solidFill>
                <a:schemeClr val="tx1"/>
              </a:solidFill>
            </a:endParaRPr>
          </a:p>
        </p:txBody>
      </p:sp>
      <p:sp>
        <p:nvSpPr>
          <p:cNvPr id="18" name="Flowchart: Document 17"/>
          <p:cNvSpPr/>
          <p:nvPr/>
        </p:nvSpPr>
        <p:spPr>
          <a:xfrm>
            <a:off x="6934200" y="5105400"/>
            <a:ext cx="1905000" cy="144780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85000"/>
              </a:lnSpc>
            </a:pPr>
            <a:r>
              <a:rPr lang="en-US" dirty="0" smtClean="0">
                <a:solidFill>
                  <a:schemeClr val="tx1"/>
                </a:solidFill>
              </a:rPr>
              <a:t>Increased &amp; sustainable capacity to innovate allowing to seize new opportunities ..</a:t>
            </a:r>
            <a:endParaRPr lang="en-US" dirty="0">
              <a:solidFill>
                <a:schemeClr val="tx1"/>
              </a:solidFill>
            </a:endParaRPr>
          </a:p>
        </p:txBody>
      </p:sp>
    </p:spTree>
    <p:extLst>
      <p:ext uri="{BB962C8B-B14F-4D97-AF65-F5344CB8AC3E}">
        <p14:creationId xmlns:p14="http://schemas.microsoft.com/office/powerpoint/2010/main" val="7642160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27</a:t>
            </a:fld>
            <a:endParaRPr lang="en-US"/>
          </a:p>
        </p:txBody>
      </p:sp>
      <p:sp>
        <p:nvSpPr>
          <p:cNvPr id="3" name="TextBox 2"/>
          <p:cNvSpPr txBox="1"/>
          <p:nvPr/>
        </p:nvSpPr>
        <p:spPr>
          <a:xfrm>
            <a:off x="3852275" y="76200"/>
            <a:ext cx="1334020" cy="646331"/>
          </a:xfrm>
          <a:prstGeom prst="rect">
            <a:avLst/>
          </a:prstGeom>
          <a:noFill/>
        </p:spPr>
        <p:txBody>
          <a:bodyPr wrap="none" rtlCol="0">
            <a:spAutoFit/>
          </a:bodyPr>
          <a:lstStyle/>
          <a:p>
            <a:r>
              <a:rPr lang="en-US" sz="3600" dirty="0" smtClean="0">
                <a:solidFill>
                  <a:srgbClr val="00B050"/>
                </a:solidFill>
              </a:rPr>
              <a:t>IDO 1 </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1324804720"/>
              </p:ext>
            </p:extLst>
          </p:nvPr>
        </p:nvGraphicFramePr>
        <p:xfrm>
          <a:off x="381001" y="609600"/>
          <a:ext cx="8229598" cy="6046470"/>
        </p:xfrm>
        <a:graphic>
          <a:graphicData uri="http://schemas.openxmlformats.org/drawingml/2006/table">
            <a:tbl>
              <a:tblPr firstRow="1" firstCol="1" bandRow="1">
                <a:tableStyleId>{5C22544A-7EE6-4342-B048-85BDC9FD1C3A}</a:tableStyleId>
              </a:tblPr>
              <a:tblGrid>
                <a:gridCol w="1447799"/>
                <a:gridCol w="914400"/>
                <a:gridCol w="1066800"/>
                <a:gridCol w="4800599"/>
              </a:tblGrid>
              <a:tr h="275889">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dirty="0">
                          <a:effectLst/>
                        </a:rPr>
                        <a:t>Explanation/Metric</a:t>
                      </a:r>
                      <a:endParaRPr lang="en-US" sz="1500" dirty="0">
                        <a:effectLst/>
                        <a:latin typeface="Calibri"/>
                        <a:ea typeface="Calibri"/>
                        <a:cs typeface="Arial"/>
                      </a:endParaRPr>
                    </a:p>
                  </a:txBody>
                  <a:tcPr marL="24227" marR="24227" marT="0" marB="0" anchor="ctr"/>
                </a:tc>
              </a:tr>
              <a:tr h="245235">
                <a:tc rowSpan="3">
                  <a:txBody>
                    <a:bodyPr/>
                    <a:lstStyle/>
                    <a:p>
                      <a:pPr algn="l">
                        <a:lnSpc>
                          <a:spcPct val="115000"/>
                        </a:lnSpc>
                        <a:spcAft>
                          <a:spcPts val="0"/>
                        </a:spcAft>
                      </a:pPr>
                      <a:r>
                        <a:rPr lang="en-US" sz="1500" dirty="0">
                          <a:effectLst/>
                        </a:rPr>
                        <a:t>IDO 1 </a:t>
                      </a:r>
                      <a:r>
                        <a:rPr lang="en-US" sz="1500" dirty="0">
                          <a:solidFill>
                            <a:srgbClr val="FFFF00"/>
                          </a:solidFill>
                          <a:effectLst/>
                        </a:rPr>
                        <a:t>RESILIENCE</a:t>
                      </a:r>
                      <a:r>
                        <a:rPr lang="en-US" sz="1500" dirty="0">
                          <a:effectLst/>
                        </a:rPr>
                        <a:t>: More resilient livelihoods for vulnerable households in marginal areas</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a:effectLst/>
                        </a:rPr>
                        <a:t>25%; Baseline survey (BLS), follow-up surveys</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Household food security </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Number (or %) of HH food insecure before and after dissemination and adoption of program outputs. % of HHs with more secure food (with increased and more stable per capita food access from farm sources and local markets).</a:t>
                      </a:r>
                      <a:endParaRPr lang="en-US" sz="1500">
                        <a:effectLst/>
                        <a:latin typeface="Calibri"/>
                        <a:ea typeface="Calibri"/>
                        <a:cs typeface="Arial"/>
                      </a:endParaRPr>
                    </a:p>
                  </a:txBody>
                  <a:tcPr marL="24227" marR="24227" marT="0" marB="0" anchor="ctr"/>
                </a:tc>
              </a:tr>
              <a:tr h="367851">
                <a:tc vMerge="1">
                  <a:txBody>
                    <a:bodyPr/>
                    <a:lstStyle/>
                    <a:p>
                      <a:endParaRPr lang="en-US"/>
                    </a:p>
                  </a:txBody>
                  <a:tcPr/>
                </a:tc>
                <a:tc>
                  <a:txBody>
                    <a:bodyPr/>
                    <a:lstStyle/>
                    <a:p>
                      <a:pPr algn="l">
                        <a:lnSpc>
                          <a:spcPct val="115000"/>
                        </a:lnSpc>
                        <a:spcAft>
                          <a:spcPts val="0"/>
                        </a:spcAft>
                      </a:pPr>
                      <a:r>
                        <a:rPr lang="en-US" sz="1500" dirty="0">
                          <a:effectLst/>
                        </a:rPr>
                        <a:t>30% decrease avoided; BLS, follow-up surveys</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Herd stability </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Control livestock survival &amp; destocking rate &amp; replacement rate and the relevant reasons. (Livestock survival = ratio of adult survival at the end of the year to adult survival at the beginning of the year; Destocking rate = ratio of number of animals sold or slaughtered to total number of animals; replacement rate = number of yearling animals to total number of animals).</a:t>
                      </a:r>
                      <a:endParaRPr lang="en-US" sz="1500">
                        <a:effectLst/>
                        <a:latin typeface="Calibri"/>
                        <a:ea typeface="Calibri"/>
                        <a:cs typeface="Arial"/>
                      </a:endParaRPr>
                    </a:p>
                  </a:txBody>
                  <a:tcPr marL="24227" marR="24227" marT="0" marB="0" anchor="ctr"/>
                </a:tc>
              </a:tr>
              <a:tr h="306544">
                <a:tc vMerge="1">
                  <a:txBody>
                    <a:bodyPr/>
                    <a:lstStyle/>
                    <a:p>
                      <a:endParaRPr lang="en-US"/>
                    </a:p>
                  </a:txBody>
                  <a:tcPr/>
                </a:tc>
                <a:tc>
                  <a:txBody>
                    <a:bodyPr/>
                    <a:lstStyle/>
                    <a:p>
                      <a:pPr algn="l">
                        <a:lnSpc>
                          <a:spcPct val="115000"/>
                        </a:lnSpc>
                        <a:spcAft>
                          <a:spcPts val="0"/>
                        </a:spcAft>
                      </a:pPr>
                      <a:r>
                        <a:rPr lang="en-US" sz="1500" dirty="0">
                          <a:effectLst/>
                        </a:rPr>
                        <a:t>20%; BLS and follow-up</a:t>
                      </a:r>
                    </a:p>
                    <a:p>
                      <a:pPr algn="l">
                        <a:lnSpc>
                          <a:spcPct val="115000"/>
                        </a:lnSpc>
                        <a:spcAft>
                          <a:spcPts val="0"/>
                        </a:spcAft>
                      </a:pPr>
                      <a:r>
                        <a:rPr lang="en-US" sz="1500" dirty="0">
                          <a:effectLst/>
                        </a:rPr>
                        <a:t> </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Tree density and resilience benefits</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Through remote sensing the change in density of trees attributable to program outputs and estimate the number of settled drylands HH who benefit from these program outputs through a higher and more even supply throughout the year and particularly during the dry season of tree based foods, goods and energy and incomes derived from this.</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38280227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28</a:t>
            </a:fld>
            <a:endParaRPr lang="en-US"/>
          </a:p>
        </p:txBody>
      </p:sp>
      <p:sp>
        <p:nvSpPr>
          <p:cNvPr id="3" name="TextBox 2"/>
          <p:cNvSpPr txBox="1"/>
          <p:nvPr/>
        </p:nvSpPr>
        <p:spPr>
          <a:xfrm>
            <a:off x="3852275" y="76200"/>
            <a:ext cx="1786066" cy="646331"/>
          </a:xfrm>
          <a:prstGeom prst="rect">
            <a:avLst/>
          </a:prstGeom>
          <a:noFill/>
        </p:spPr>
        <p:txBody>
          <a:bodyPr wrap="none" rtlCol="0">
            <a:spAutoFit/>
          </a:bodyPr>
          <a:lstStyle/>
          <a:p>
            <a:r>
              <a:rPr lang="en-US" sz="3600" dirty="0" smtClean="0">
                <a:solidFill>
                  <a:srgbClr val="00B050"/>
                </a:solidFill>
              </a:rPr>
              <a:t>IDOs 2-3</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4243985020"/>
              </p:ext>
            </p:extLst>
          </p:nvPr>
        </p:nvGraphicFramePr>
        <p:xfrm>
          <a:off x="381001" y="722529"/>
          <a:ext cx="8229598" cy="5520690"/>
        </p:xfrm>
        <a:graphic>
          <a:graphicData uri="http://schemas.openxmlformats.org/drawingml/2006/table">
            <a:tbl>
              <a:tblPr firstRow="1" firstCol="1" bandRow="1">
                <a:tableStyleId>{5C22544A-7EE6-4342-B048-85BDC9FD1C3A}</a:tableStyleId>
              </a:tblPr>
              <a:tblGrid>
                <a:gridCol w="1523999"/>
                <a:gridCol w="1219200"/>
                <a:gridCol w="1143000"/>
                <a:gridCol w="4343399"/>
              </a:tblGrid>
              <a:tr h="275889">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Explanation/Metric</a:t>
                      </a:r>
                      <a:endParaRPr lang="en-US" sz="1500">
                        <a:effectLst/>
                        <a:latin typeface="Calibri"/>
                        <a:ea typeface="Calibri"/>
                        <a:cs typeface="Arial"/>
                      </a:endParaRPr>
                    </a:p>
                  </a:txBody>
                  <a:tcPr marL="24227" marR="24227" marT="0" marB="0" anchor="ctr"/>
                </a:tc>
              </a:tr>
              <a:tr h="383178">
                <a:tc>
                  <a:txBody>
                    <a:bodyPr/>
                    <a:lstStyle/>
                    <a:p>
                      <a:pPr algn="l">
                        <a:lnSpc>
                          <a:spcPct val="115000"/>
                        </a:lnSpc>
                        <a:spcAft>
                          <a:spcPts val="0"/>
                        </a:spcAft>
                      </a:pPr>
                      <a:r>
                        <a:rPr lang="en-US" sz="1500" dirty="0">
                          <a:effectLst/>
                        </a:rPr>
                        <a:t>IDO 2 </a:t>
                      </a:r>
                      <a:r>
                        <a:rPr lang="en-US" sz="1500" dirty="0">
                          <a:solidFill>
                            <a:srgbClr val="FFFF00"/>
                          </a:solidFill>
                          <a:effectLst/>
                        </a:rPr>
                        <a:t>WEALTH AND WELLBEING</a:t>
                      </a:r>
                      <a:r>
                        <a:rPr lang="en-US" sz="1500" dirty="0">
                          <a:effectLst/>
                        </a:rPr>
                        <a:t>: More sustainable and higher income and well-being of per capita for intensifiable households</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dirty="0">
                          <a:effectLst/>
                        </a:rPr>
                        <a:t>20%; BLS, follow-up surveys</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Income</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Number (and %) of all HH who increased their income by at least 20% after dissemination and adoption of program outputs. Estimate % of low income HH who increased their income by at least 20%.</a:t>
                      </a:r>
                      <a:endParaRPr lang="en-US" sz="1500" dirty="0">
                        <a:effectLst/>
                        <a:latin typeface="Calibri"/>
                        <a:ea typeface="Calibri"/>
                        <a:cs typeface="Arial"/>
                      </a:endParaRPr>
                    </a:p>
                  </a:txBody>
                  <a:tcPr marL="24227" marR="24227" marT="0" marB="0" anchor="ctr"/>
                </a:tc>
              </a:tr>
              <a:tr h="375515">
                <a:tc>
                  <a:txBody>
                    <a:bodyPr/>
                    <a:lstStyle/>
                    <a:p>
                      <a:pPr algn="l">
                        <a:lnSpc>
                          <a:spcPct val="115000"/>
                        </a:lnSpc>
                        <a:spcAft>
                          <a:spcPts val="0"/>
                        </a:spcAft>
                      </a:pPr>
                      <a:r>
                        <a:rPr lang="en-US" sz="1500" dirty="0">
                          <a:effectLst/>
                        </a:rPr>
                        <a:t>IDO 3 </a:t>
                      </a:r>
                      <a:r>
                        <a:rPr lang="en-US" sz="1500" dirty="0">
                          <a:solidFill>
                            <a:srgbClr val="FFFF00"/>
                          </a:solidFill>
                          <a:effectLst/>
                        </a:rPr>
                        <a:t>FOOD ACCESS</a:t>
                      </a:r>
                      <a:r>
                        <a:rPr lang="en-US" sz="1500" dirty="0">
                          <a:effectLst/>
                        </a:rPr>
                        <a:t>: Women and children in households have year-round access to greater quantity and diversity of food sources</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a:effectLst/>
                        </a:rPr>
                        <a:t>30%; BLS, follow-up surveys</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Women and children dietary improvement</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Estimate number (and %) of HH who improved their dietary scores after dissemination and adoption of program outputs.</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8934622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29</a:t>
            </a:fld>
            <a:endParaRPr lang="en-US"/>
          </a:p>
        </p:txBody>
      </p:sp>
      <p:sp>
        <p:nvSpPr>
          <p:cNvPr id="3" name="TextBox 2"/>
          <p:cNvSpPr txBox="1"/>
          <p:nvPr/>
        </p:nvSpPr>
        <p:spPr>
          <a:xfrm>
            <a:off x="3852275" y="76200"/>
            <a:ext cx="1334020" cy="646331"/>
          </a:xfrm>
          <a:prstGeom prst="rect">
            <a:avLst/>
          </a:prstGeom>
          <a:noFill/>
        </p:spPr>
        <p:txBody>
          <a:bodyPr wrap="none" rtlCol="0">
            <a:spAutoFit/>
          </a:bodyPr>
          <a:lstStyle/>
          <a:p>
            <a:r>
              <a:rPr lang="en-US" sz="3600" dirty="0" smtClean="0">
                <a:solidFill>
                  <a:srgbClr val="00B050"/>
                </a:solidFill>
              </a:rPr>
              <a:t>IDO 4 </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3851339347"/>
              </p:ext>
            </p:extLst>
          </p:nvPr>
        </p:nvGraphicFramePr>
        <p:xfrm>
          <a:off x="381000" y="722528"/>
          <a:ext cx="8458199" cy="5975787"/>
        </p:xfrm>
        <a:graphic>
          <a:graphicData uri="http://schemas.openxmlformats.org/drawingml/2006/table">
            <a:tbl>
              <a:tblPr firstRow="1" firstCol="1" bandRow="1">
                <a:tableStyleId>{5C22544A-7EE6-4342-B048-85BDC9FD1C3A}</a:tableStyleId>
              </a:tblPr>
              <a:tblGrid>
                <a:gridCol w="1644649"/>
                <a:gridCol w="1018117"/>
                <a:gridCol w="861483"/>
                <a:gridCol w="4933950"/>
              </a:tblGrid>
              <a:tr h="1374380">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dirty="0">
                          <a:effectLst/>
                        </a:rPr>
                        <a:t>Explanation/Metric</a:t>
                      </a:r>
                      <a:endParaRPr lang="en-US" sz="1500" dirty="0">
                        <a:effectLst/>
                        <a:latin typeface="Calibri"/>
                        <a:ea typeface="Calibri"/>
                        <a:cs typeface="Arial"/>
                      </a:endParaRPr>
                    </a:p>
                  </a:txBody>
                  <a:tcPr marL="24227" marR="24227" marT="0" marB="0" anchor="ctr"/>
                </a:tc>
              </a:tr>
              <a:tr h="1894697">
                <a:tc rowSpan="2">
                  <a:txBody>
                    <a:bodyPr/>
                    <a:lstStyle/>
                    <a:p>
                      <a:pPr algn="l">
                        <a:lnSpc>
                          <a:spcPct val="115000"/>
                        </a:lnSpc>
                        <a:spcAft>
                          <a:spcPts val="0"/>
                        </a:spcAft>
                      </a:pPr>
                      <a:r>
                        <a:rPr lang="en-US" sz="1500" dirty="0">
                          <a:effectLst/>
                        </a:rPr>
                        <a:t>IDO 4 </a:t>
                      </a:r>
                      <a:r>
                        <a:rPr lang="en-US" sz="1500" dirty="0">
                          <a:solidFill>
                            <a:srgbClr val="FFFF00"/>
                          </a:solidFill>
                          <a:effectLst/>
                        </a:rPr>
                        <a:t>NATURAL RESOURCES MANAGEMENT</a:t>
                      </a:r>
                      <a:r>
                        <a:rPr lang="en-US" sz="1500" dirty="0">
                          <a:effectLst/>
                        </a:rPr>
                        <a:t>: More sustainable and equitable management of land, water resources, energy and biodiversity</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dirty="0">
                          <a:effectLst/>
                        </a:rPr>
                        <a:t>25%; Assessment and modeling at field and watershed levels</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Reduced land degradation</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Amount of carbon sequestered will be increased by 20% over the baseline survey estimates. NARS would adopt improved management of PSs with the demonstrations at action sites. Soil erosion reduced by 25% as measured through sediment load in runoff measured. Sediment yield and runoff losses reduced as a result of implementing soil and water conservation interventions. </a:t>
                      </a:r>
                      <a:endParaRPr lang="en-US" sz="1500" dirty="0">
                        <a:effectLst/>
                        <a:latin typeface="Calibri"/>
                        <a:ea typeface="Calibri"/>
                        <a:cs typeface="Arial"/>
                      </a:endParaRPr>
                    </a:p>
                  </a:txBody>
                  <a:tcPr marL="24227" marR="24227" marT="0" marB="0" anchor="ctr"/>
                </a:tc>
              </a:tr>
              <a:tr h="2706710">
                <a:tc vMerge="1">
                  <a:txBody>
                    <a:bodyPr/>
                    <a:lstStyle/>
                    <a:p>
                      <a:endParaRPr lang="en-US"/>
                    </a:p>
                  </a:txBody>
                  <a:tcPr/>
                </a:tc>
                <a:tc>
                  <a:txBody>
                    <a:bodyPr/>
                    <a:lstStyle/>
                    <a:p>
                      <a:pPr algn="l">
                        <a:lnSpc>
                          <a:spcPct val="115000"/>
                        </a:lnSpc>
                        <a:spcAft>
                          <a:spcPts val="0"/>
                        </a:spcAft>
                      </a:pPr>
                      <a:r>
                        <a:rPr lang="en-US" sz="1500" dirty="0">
                          <a:effectLst/>
                        </a:rPr>
                        <a:t>20%; BLS, follow-up surveys</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Increased water productivity of crops, trees and livestock</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Economic, livelihood and/or biophysical outputs derived from use of a unit of water (e.g. $/cubic meter); $ return from marketable crops and tree and animal products per unit of water transpired or used to produce these products (e.g. total water consumed by the crop, tree or animal).Trade-offs between land and water productivity (Maximum water productivity, Optimum land productivity). Levels of natural resources (water and land), as compared to the initial situations, when best-bet management techniques/technologies are applied.</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14052818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30</a:t>
            </a:fld>
            <a:endParaRPr lang="en-US"/>
          </a:p>
        </p:txBody>
      </p:sp>
      <p:sp>
        <p:nvSpPr>
          <p:cNvPr id="3" name="TextBox 2"/>
          <p:cNvSpPr txBox="1"/>
          <p:nvPr/>
        </p:nvSpPr>
        <p:spPr>
          <a:xfrm>
            <a:off x="3852275" y="76200"/>
            <a:ext cx="1334020" cy="646331"/>
          </a:xfrm>
          <a:prstGeom prst="rect">
            <a:avLst/>
          </a:prstGeom>
          <a:noFill/>
        </p:spPr>
        <p:txBody>
          <a:bodyPr wrap="none" rtlCol="0">
            <a:spAutoFit/>
          </a:bodyPr>
          <a:lstStyle/>
          <a:p>
            <a:r>
              <a:rPr lang="en-US" sz="3600" dirty="0" smtClean="0">
                <a:solidFill>
                  <a:srgbClr val="00B050"/>
                </a:solidFill>
              </a:rPr>
              <a:t>IDO 4 </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2553814114"/>
              </p:ext>
            </p:extLst>
          </p:nvPr>
        </p:nvGraphicFramePr>
        <p:xfrm>
          <a:off x="381001" y="685800"/>
          <a:ext cx="8229598" cy="4994910"/>
        </p:xfrm>
        <a:graphic>
          <a:graphicData uri="http://schemas.openxmlformats.org/drawingml/2006/table">
            <a:tbl>
              <a:tblPr firstRow="1" firstCol="1" bandRow="1">
                <a:tableStyleId>{5C22544A-7EE6-4342-B048-85BDC9FD1C3A}</a:tableStyleId>
              </a:tblPr>
              <a:tblGrid>
                <a:gridCol w="1139018"/>
                <a:gridCol w="918381"/>
                <a:gridCol w="1066800"/>
                <a:gridCol w="5105399"/>
              </a:tblGrid>
              <a:tr h="275889">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dirty="0">
                          <a:effectLst/>
                        </a:rPr>
                        <a:t>Explanation/Metric</a:t>
                      </a:r>
                      <a:endParaRPr lang="en-US" sz="1500" dirty="0">
                        <a:effectLst/>
                        <a:latin typeface="Calibri"/>
                        <a:ea typeface="Calibri"/>
                        <a:cs typeface="Arial"/>
                      </a:endParaRPr>
                    </a:p>
                  </a:txBody>
                  <a:tcPr marL="24227" marR="24227" marT="0" marB="0" anchor="ctr"/>
                </a:tc>
              </a:tr>
              <a:tr h="367851">
                <a:tc rowSpan="2">
                  <a:txBody>
                    <a:bodyPr/>
                    <a:lstStyle/>
                    <a:p>
                      <a:pPr algn="l">
                        <a:lnSpc>
                          <a:spcPct val="115000"/>
                        </a:lnSpc>
                        <a:spcAft>
                          <a:spcPts val="0"/>
                        </a:spcAft>
                      </a:pPr>
                      <a:r>
                        <a:rPr lang="en-US" sz="1500" dirty="0">
                          <a:effectLst/>
                        </a:rPr>
                        <a:t>IDO 4 NATURAL RESOURCES MANAGEMENT: More sustainable and equitable management of land, water resources, energy and biodiversity</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dirty="0">
                          <a:effectLst/>
                        </a:rPr>
                        <a:t>25%; BLS and follow-up</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 of reduction in ABD decrease over time</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Change in levels of agricultural biodiversity (ABD) maintained by households and uses derived from it. It takes into consideration the number of crop species grown by households during the year (crop species richness at the household level)</a:t>
                      </a:r>
                      <a:endParaRPr lang="en-US" sz="1500" dirty="0">
                        <a:effectLst/>
                        <a:latin typeface="Calibri"/>
                        <a:ea typeface="Calibri"/>
                        <a:cs typeface="Arial"/>
                      </a:endParaRPr>
                    </a:p>
                  </a:txBody>
                  <a:tcPr marL="24227" marR="24227" marT="0" marB="0" anchor="ctr"/>
                </a:tc>
              </a:tr>
              <a:tr h="490468">
                <a:tc vMerge="1">
                  <a:txBody>
                    <a:bodyPr/>
                    <a:lstStyle/>
                    <a:p>
                      <a:endParaRPr lang="en-US"/>
                    </a:p>
                  </a:txBody>
                  <a:tcPr/>
                </a:tc>
                <a:tc>
                  <a:txBody>
                    <a:bodyPr/>
                    <a:lstStyle/>
                    <a:p>
                      <a:pPr algn="l">
                        <a:lnSpc>
                          <a:spcPct val="115000"/>
                        </a:lnSpc>
                        <a:spcAft>
                          <a:spcPts val="0"/>
                        </a:spcAft>
                      </a:pPr>
                      <a:r>
                        <a:rPr lang="en-US" sz="1500" dirty="0">
                          <a:effectLst/>
                        </a:rPr>
                        <a:t>1-2% increase in soils with low or average OC contents</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Enhanced soil fertility</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Increased soil organic matter content that improves soil nutrient and water dynamics, soil structure and productivity. Measured as organic carbon (OC) content of soil (%).</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1216513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31</a:t>
            </a:fld>
            <a:endParaRPr lang="en-US"/>
          </a:p>
        </p:txBody>
      </p:sp>
      <p:sp>
        <p:nvSpPr>
          <p:cNvPr id="3" name="TextBox 2"/>
          <p:cNvSpPr txBox="1"/>
          <p:nvPr/>
        </p:nvSpPr>
        <p:spPr>
          <a:xfrm>
            <a:off x="3852275" y="76200"/>
            <a:ext cx="1334020" cy="646331"/>
          </a:xfrm>
          <a:prstGeom prst="rect">
            <a:avLst/>
          </a:prstGeom>
          <a:noFill/>
        </p:spPr>
        <p:txBody>
          <a:bodyPr wrap="none" rtlCol="0">
            <a:spAutoFit/>
          </a:bodyPr>
          <a:lstStyle/>
          <a:p>
            <a:r>
              <a:rPr lang="en-US" sz="3600" dirty="0" smtClean="0">
                <a:solidFill>
                  <a:srgbClr val="00B050"/>
                </a:solidFill>
              </a:rPr>
              <a:t>IDO 4 </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2096982299"/>
              </p:ext>
            </p:extLst>
          </p:nvPr>
        </p:nvGraphicFramePr>
        <p:xfrm>
          <a:off x="381001" y="722529"/>
          <a:ext cx="8229598" cy="4994910"/>
        </p:xfrm>
        <a:graphic>
          <a:graphicData uri="http://schemas.openxmlformats.org/drawingml/2006/table">
            <a:tbl>
              <a:tblPr firstRow="1" firstCol="1" bandRow="1">
                <a:tableStyleId>{5C22544A-7EE6-4342-B048-85BDC9FD1C3A}</a:tableStyleId>
              </a:tblPr>
              <a:tblGrid>
                <a:gridCol w="1139018"/>
                <a:gridCol w="918381"/>
                <a:gridCol w="1066800"/>
                <a:gridCol w="5105399"/>
              </a:tblGrid>
              <a:tr h="275889">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Explanation/Metric</a:t>
                      </a:r>
                      <a:endParaRPr lang="en-US" sz="1500">
                        <a:effectLst/>
                        <a:latin typeface="Calibri"/>
                        <a:ea typeface="Calibri"/>
                        <a:cs typeface="Arial"/>
                      </a:endParaRPr>
                    </a:p>
                  </a:txBody>
                  <a:tcPr marL="24227" marR="24227" marT="0" marB="0" anchor="ctr"/>
                </a:tc>
              </a:tr>
              <a:tr h="122616">
                <a:tc rowSpan="2">
                  <a:txBody>
                    <a:bodyPr/>
                    <a:lstStyle/>
                    <a:p>
                      <a:pPr algn="l">
                        <a:lnSpc>
                          <a:spcPct val="115000"/>
                        </a:lnSpc>
                        <a:spcAft>
                          <a:spcPts val="0"/>
                        </a:spcAft>
                      </a:pPr>
                      <a:r>
                        <a:rPr lang="en-US" sz="1500" dirty="0">
                          <a:effectLst/>
                        </a:rPr>
                        <a:t>IDO 4 NATURAL RESOURCES MANAGEMENT: More sustainable and equitable management of land, water resources, energy and biodiversity</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a:effectLst/>
                        </a:rPr>
                        <a:t>50% farmers using BMP</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Best Management Practices adopted</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Soil nutrient status and productivity improved through use of fertilizer and nutrient best management practices (BMP)</a:t>
                      </a:r>
                      <a:endParaRPr lang="en-US" sz="1500" dirty="0">
                        <a:effectLst/>
                        <a:latin typeface="Calibri"/>
                        <a:ea typeface="Calibri"/>
                        <a:cs typeface="Arial"/>
                      </a:endParaRPr>
                    </a:p>
                  </a:txBody>
                  <a:tcPr marL="24227" marR="24227" marT="0" marB="0" anchor="ctr"/>
                </a:tc>
              </a:tr>
              <a:tr h="306544">
                <a:tc vMerge="1">
                  <a:txBody>
                    <a:bodyPr/>
                    <a:lstStyle/>
                    <a:p>
                      <a:endParaRPr lang="en-US"/>
                    </a:p>
                  </a:txBody>
                  <a:tcPr/>
                </a:tc>
                <a:tc>
                  <a:txBody>
                    <a:bodyPr/>
                    <a:lstStyle/>
                    <a:p>
                      <a:pPr algn="l">
                        <a:lnSpc>
                          <a:spcPct val="115000"/>
                        </a:lnSpc>
                        <a:spcAft>
                          <a:spcPts val="0"/>
                        </a:spcAft>
                      </a:pPr>
                      <a:r>
                        <a:rPr lang="en-US" sz="1500">
                          <a:effectLst/>
                        </a:rPr>
                        <a:t>25%; BLS and follow-up surveys</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Use or adoption of sustainable agro-ecosystem management  </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Change in number of land-users applying sustainable agro-ecosystem management, and effects on natural resources; Number of land-users applying sustainable agro-ecosystem management with measurable reduction of land &amp; water degradation, reduced depletion of soil, water &amp; biodiversity, or increased efficiency. </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11478795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32</a:t>
            </a:fld>
            <a:endParaRPr lang="en-US"/>
          </a:p>
        </p:txBody>
      </p:sp>
      <p:sp>
        <p:nvSpPr>
          <p:cNvPr id="3" name="TextBox 2"/>
          <p:cNvSpPr txBox="1"/>
          <p:nvPr/>
        </p:nvSpPr>
        <p:spPr>
          <a:xfrm>
            <a:off x="3852275" y="76200"/>
            <a:ext cx="1334020" cy="646331"/>
          </a:xfrm>
          <a:prstGeom prst="rect">
            <a:avLst/>
          </a:prstGeom>
          <a:noFill/>
        </p:spPr>
        <p:txBody>
          <a:bodyPr wrap="none" rtlCol="0">
            <a:spAutoFit/>
          </a:bodyPr>
          <a:lstStyle/>
          <a:p>
            <a:r>
              <a:rPr lang="en-US" sz="3600" dirty="0" smtClean="0">
                <a:solidFill>
                  <a:srgbClr val="00B050"/>
                </a:solidFill>
              </a:rPr>
              <a:t>IDO 4 </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1862123727"/>
              </p:ext>
            </p:extLst>
          </p:nvPr>
        </p:nvGraphicFramePr>
        <p:xfrm>
          <a:off x="381001" y="722529"/>
          <a:ext cx="8229598" cy="4994910"/>
        </p:xfrm>
        <a:graphic>
          <a:graphicData uri="http://schemas.openxmlformats.org/drawingml/2006/table">
            <a:tbl>
              <a:tblPr firstRow="1" firstCol="1" bandRow="1">
                <a:tableStyleId>{5C22544A-7EE6-4342-B048-85BDC9FD1C3A}</a:tableStyleId>
              </a:tblPr>
              <a:tblGrid>
                <a:gridCol w="1139018"/>
                <a:gridCol w="918381"/>
                <a:gridCol w="1066800"/>
                <a:gridCol w="5105399"/>
              </a:tblGrid>
              <a:tr h="275889">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Explanation/Metric</a:t>
                      </a:r>
                      <a:endParaRPr lang="en-US" sz="1500">
                        <a:effectLst/>
                        <a:latin typeface="Calibri"/>
                        <a:ea typeface="Calibri"/>
                        <a:cs typeface="Arial"/>
                      </a:endParaRPr>
                    </a:p>
                  </a:txBody>
                  <a:tcPr marL="24227" marR="24227" marT="0" marB="0" anchor="ctr"/>
                </a:tc>
              </a:tr>
              <a:tr h="429160">
                <a:tc>
                  <a:txBody>
                    <a:bodyPr/>
                    <a:lstStyle/>
                    <a:p>
                      <a:pPr algn="l">
                        <a:lnSpc>
                          <a:spcPct val="115000"/>
                        </a:lnSpc>
                        <a:spcAft>
                          <a:spcPts val="0"/>
                        </a:spcAft>
                      </a:pPr>
                      <a:r>
                        <a:rPr lang="en-US" sz="1500" dirty="0">
                          <a:effectLst/>
                        </a:rPr>
                        <a:t>IDO 4 NATURAL RESOURCES MANAGEMENT: More sustainable and equitable management of land, water resources, energy and biodiversity</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a:effectLst/>
                        </a:rPr>
                        <a:t>30%; BLS, recording by the project team</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Increased livestock performance</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Live weight gain (LWG), score of body condition, lambing rate, milk yield and litter survival (LWG = difference between final live weight (i.e. end of the control period) and initial live weight (start of the control period); Score of body condition is assessed by class using the PET method; Lambing rate = number of females giving birth to total number of females, Milk yield = amount milk produced by animal during milking period; Litter survival = ratio of litter size at weaning to litter size at birth). </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40211205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33</a:t>
            </a:fld>
            <a:endParaRPr lang="en-US"/>
          </a:p>
        </p:txBody>
      </p:sp>
      <p:sp>
        <p:nvSpPr>
          <p:cNvPr id="3" name="TextBox 2"/>
          <p:cNvSpPr txBox="1"/>
          <p:nvPr/>
        </p:nvSpPr>
        <p:spPr>
          <a:xfrm>
            <a:off x="3852275" y="76200"/>
            <a:ext cx="1334020" cy="646331"/>
          </a:xfrm>
          <a:prstGeom prst="rect">
            <a:avLst/>
          </a:prstGeom>
          <a:noFill/>
        </p:spPr>
        <p:txBody>
          <a:bodyPr wrap="none" rtlCol="0">
            <a:spAutoFit/>
          </a:bodyPr>
          <a:lstStyle/>
          <a:p>
            <a:r>
              <a:rPr lang="en-US" sz="3600" dirty="0" smtClean="0">
                <a:solidFill>
                  <a:srgbClr val="00B050"/>
                </a:solidFill>
              </a:rPr>
              <a:t>IDO 5 </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1790994726"/>
              </p:ext>
            </p:extLst>
          </p:nvPr>
        </p:nvGraphicFramePr>
        <p:xfrm>
          <a:off x="381001" y="1211580"/>
          <a:ext cx="8229598" cy="4732020"/>
        </p:xfrm>
        <a:graphic>
          <a:graphicData uri="http://schemas.openxmlformats.org/drawingml/2006/table">
            <a:tbl>
              <a:tblPr firstRow="1" firstCol="1" bandRow="1">
                <a:tableStyleId>{5C22544A-7EE6-4342-B048-85BDC9FD1C3A}</a:tableStyleId>
              </a:tblPr>
              <a:tblGrid>
                <a:gridCol w="2209799"/>
                <a:gridCol w="990600"/>
                <a:gridCol w="1752600"/>
                <a:gridCol w="3276599"/>
              </a:tblGrid>
              <a:tr h="275889">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Explanation/Metric</a:t>
                      </a:r>
                      <a:endParaRPr lang="en-US" sz="1500">
                        <a:effectLst/>
                        <a:latin typeface="Calibri"/>
                        <a:ea typeface="Calibri"/>
                        <a:cs typeface="Arial"/>
                      </a:endParaRPr>
                    </a:p>
                  </a:txBody>
                  <a:tcPr marL="24227" marR="24227" marT="0" marB="0" anchor="ctr"/>
                </a:tc>
              </a:tr>
              <a:tr h="245235">
                <a:tc rowSpan="2">
                  <a:txBody>
                    <a:bodyPr/>
                    <a:lstStyle/>
                    <a:p>
                      <a:pPr algn="l">
                        <a:lnSpc>
                          <a:spcPct val="115000"/>
                        </a:lnSpc>
                        <a:spcAft>
                          <a:spcPts val="0"/>
                        </a:spcAft>
                      </a:pPr>
                      <a:r>
                        <a:rPr lang="en-US" sz="1500" dirty="0">
                          <a:effectLst/>
                        </a:rPr>
                        <a:t>IDO 5 </a:t>
                      </a:r>
                      <a:r>
                        <a:rPr lang="en-US" sz="1500" dirty="0">
                          <a:solidFill>
                            <a:srgbClr val="FFFF00"/>
                          </a:solidFill>
                          <a:effectLst/>
                        </a:rPr>
                        <a:t>GENDER </a:t>
                      </a:r>
                      <a:r>
                        <a:rPr lang="en-US" sz="1500" dirty="0">
                          <a:effectLst/>
                        </a:rPr>
                        <a:t>EMPOWERMENT: Women and youth have better access to and control over productive assets, inputs, information, market opportunities and capture a more equitable share of increased income, food and other benefits</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dirty="0">
                          <a:effectLst/>
                        </a:rPr>
                        <a:t>30% of the countries; BLS and follow-up workshops</a:t>
                      </a:r>
                      <a:endParaRPr lang="en-US" sz="1500" dirty="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Out-scaling gender equitable development interventions by NARS and partners</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Changes based on initial assessments of level of gender-sensitive options promoted by partners and methods used, determine changes; Number of NARS and other partners adopting procedures for institutionalizing out-scaling gender-equitable development interventions</a:t>
                      </a:r>
                      <a:endParaRPr lang="en-US" sz="1500" dirty="0">
                        <a:effectLst/>
                        <a:latin typeface="Calibri"/>
                        <a:ea typeface="Calibri"/>
                        <a:cs typeface="Arial"/>
                      </a:endParaRPr>
                    </a:p>
                  </a:txBody>
                  <a:tcPr marL="24227" marR="24227" marT="0" marB="0" anchor="ctr"/>
                </a:tc>
              </a:tr>
              <a:tr h="505795">
                <a:tc vMerge="1">
                  <a:txBody>
                    <a:bodyPr/>
                    <a:lstStyle/>
                    <a:p>
                      <a:endParaRPr lang="en-US"/>
                    </a:p>
                  </a:txBody>
                  <a:tcPr/>
                </a:tc>
                <a:tc>
                  <a:txBody>
                    <a:bodyPr/>
                    <a:lstStyle/>
                    <a:p>
                      <a:pPr algn="l">
                        <a:lnSpc>
                          <a:spcPct val="115000"/>
                        </a:lnSpc>
                        <a:spcAft>
                          <a:spcPts val="0"/>
                        </a:spcAft>
                      </a:pPr>
                      <a:r>
                        <a:rPr lang="en-US" sz="1500">
                          <a:effectLst/>
                        </a:rPr>
                        <a:t>30% of the countries; BLS and follow-up workshops</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NARS and development partners adoption of  guidelines for empowering rural women and increased gender equity</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Change in uptake of women-empowering actions; Number of development organizations (national, International, NGOs, etc.) applying DS guidelines for empowering rural women and gender equity.</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1950822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34</a:t>
            </a:fld>
            <a:endParaRPr lang="en-US"/>
          </a:p>
        </p:txBody>
      </p:sp>
      <p:sp>
        <p:nvSpPr>
          <p:cNvPr id="3" name="TextBox 2"/>
          <p:cNvSpPr txBox="1"/>
          <p:nvPr/>
        </p:nvSpPr>
        <p:spPr>
          <a:xfrm>
            <a:off x="3852275" y="268069"/>
            <a:ext cx="1334020" cy="646331"/>
          </a:xfrm>
          <a:prstGeom prst="rect">
            <a:avLst/>
          </a:prstGeom>
          <a:noFill/>
        </p:spPr>
        <p:txBody>
          <a:bodyPr wrap="none" rtlCol="0">
            <a:spAutoFit/>
          </a:bodyPr>
          <a:lstStyle/>
          <a:p>
            <a:r>
              <a:rPr lang="en-US" sz="3600" dirty="0" smtClean="0">
                <a:solidFill>
                  <a:srgbClr val="00B050"/>
                </a:solidFill>
              </a:rPr>
              <a:t>IDO 6 </a:t>
            </a:r>
            <a:endParaRPr lang="en-US" sz="3600" dirty="0">
              <a:solidFill>
                <a:srgbClr val="00B05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3676238482"/>
              </p:ext>
            </p:extLst>
          </p:nvPr>
        </p:nvGraphicFramePr>
        <p:xfrm>
          <a:off x="381001" y="1771650"/>
          <a:ext cx="8229598" cy="3943350"/>
        </p:xfrm>
        <a:graphic>
          <a:graphicData uri="http://schemas.openxmlformats.org/drawingml/2006/table">
            <a:tbl>
              <a:tblPr firstRow="1" firstCol="1" bandRow="1">
                <a:tableStyleId>{5C22544A-7EE6-4342-B048-85BDC9FD1C3A}</a:tableStyleId>
              </a:tblPr>
              <a:tblGrid>
                <a:gridCol w="2209799"/>
                <a:gridCol w="990600"/>
                <a:gridCol w="1752600"/>
                <a:gridCol w="3276599"/>
              </a:tblGrid>
              <a:tr h="275889">
                <a:tc>
                  <a:txBody>
                    <a:bodyPr/>
                    <a:lstStyle/>
                    <a:p>
                      <a:pPr algn="ctr">
                        <a:lnSpc>
                          <a:spcPct val="115000"/>
                        </a:lnSpc>
                        <a:spcAft>
                          <a:spcPts val="0"/>
                        </a:spcAft>
                      </a:pPr>
                      <a:r>
                        <a:rPr lang="en-US" sz="1500" dirty="0">
                          <a:effectLst/>
                        </a:rPr>
                        <a:t>Newly-focused Intermediate Development Outcomes (IDOs) </a:t>
                      </a:r>
                      <a:endParaRPr lang="en-US" sz="1500" dirty="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Target (2025) &amp; Data source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Indicator Name</a:t>
                      </a:r>
                      <a:endParaRPr lang="en-US" sz="1500">
                        <a:effectLst/>
                        <a:latin typeface="Calibri"/>
                        <a:ea typeface="Calibri"/>
                        <a:cs typeface="Arial"/>
                      </a:endParaRPr>
                    </a:p>
                  </a:txBody>
                  <a:tcPr marL="24227" marR="24227" marT="0" marB="0" anchor="ctr"/>
                </a:tc>
                <a:tc>
                  <a:txBody>
                    <a:bodyPr/>
                    <a:lstStyle/>
                    <a:p>
                      <a:pPr algn="ctr">
                        <a:lnSpc>
                          <a:spcPct val="115000"/>
                        </a:lnSpc>
                        <a:spcAft>
                          <a:spcPts val="0"/>
                        </a:spcAft>
                      </a:pPr>
                      <a:r>
                        <a:rPr lang="en-US" sz="1500">
                          <a:effectLst/>
                        </a:rPr>
                        <a:t>Explanation/Metric</a:t>
                      </a:r>
                      <a:endParaRPr lang="en-US" sz="1500">
                        <a:effectLst/>
                        <a:latin typeface="Calibri"/>
                        <a:ea typeface="Calibri"/>
                        <a:cs typeface="Arial"/>
                      </a:endParaRPr>
                    </a:p>
                  </a:txBody>
                  <a:tcPr marL="24227" marR="24227" marT="0" marB="0" anchor="ctr"/>
                </a:tc>
              </a:tr>
              <a:tr h="751030">
                <a:tc>
                  <a:txBody>
                    <a:bodyPr/>
                    <a:lstStyle/>
                    <a:p>
                      <a:pPr algn="l">
                        <a:lnSpc>
                          <a:spcPct val="115000"/>
                        </a:lnSpc>
                        <a:spcAft>
                          <a:spcPts val="0"/>
                        </a:spcAft>
                      </a:pPr>
                      <a:r>
                        <a:rPr lang="en-US" sz="1500" dirty="0">
                          <a:effectLst/>
                        </a:rPr>
                        <a:t>IDO </a:t>
                      </a:r>
                      <a:r>
                        <a:rPr lang="en-US" sz="1500" dirty="0">
                          <a:solidFill>
                            <a:srgbClr val="FFFF00"/>
                          </a:solidFill>
                          <a:effectLst/>
                        </a:rPr>
                        <a:t>6 CAPACITY TO INNOVATE </a:t>
                      </a:r>
                      <a:r>
                        <a:rPr lang="en-US" sz="1500" dirty="0">
                          <a:effectLst/>
                        </a:rPr>
                        <a:t>- Increased and sustainable capacity to innovate within and among low income and vulnerable rural community systems, allowing them to seize new opportunities and meet challenges to improve livelihoods, and bring solutions to scale.</a:t>
                      </a:r>
                      <a:endParaRPr lang="en-US" sz="1500" dirty="0">
                        <a:effectLst/>
                        <a:latin typeface="Calibri"/>
                        <a:ea typeface="Calibri"/>
                        <a:cs typeface="Arial"/>
                      </a:endParaRPr>
                    </a:p>
                  </a:txBody>
                  <a:tcPr marL="24227" marR="24227" marT="0" marB="0"/>
                </a:tc>
                <a:tc>
                  <a:txBody>
                    <a:bodyPr/>
                    <a:lstStyle/>
                    <a:p>
                      <a:pPr algn="l">
                        <a:lnSpc>
                          <a:spcPct val="115000"/>
                        </a:lnSpc>
                        <a:spcAft>
                          <a:spcPts val="0"/>
                        </a:spcAft>
                      </a:pPr>
                      <a:r>
                        <a:rPr lang="en-US" sz="1500">
                          <a:effectLst/>
                        </a:rPr>
                        <a:t>20% of the organizations involved; BLS assessment and follow-up workshops</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a:effectLst/>
                        </a:rPr>
                        <a:t>Organizational innovation by local communities</a:t>
                      </a:r>
                      <a:endParaRPr lang="en-US" sz="1500">
                        <a:effectLst/>
                        <a:latin typeface="Calibri"/>
                        <a:ea typeface="Calibri"/>
                        <a:cs typeface="Arial"/>
                      </a:endParaRPr>
                    </a:p>
                  </a:txBody>
                  <a:tcPr marL="24227" marR="24227" marT="0" marB="0" anchor="ctr"/>
                </a:tc>
                <a:tc>
                  <a:txBody>
                    <a:bodyPr/>
                    <a:lstStyle/>
                    <a:p>
                      <a:pPr algn="l">
                        <a:lnSpc>
                          <a:spcPct val="115000"/>
                        </a:lnSpc>
                        <a:spcAft>
                          <a:spcPts val="0"/>
                        </a:spcAft>
                      </a:pPr>
                      <a:r>
                        <a:rPr lang="en-US" sz="1500" dirty="0">
                          <a:effectLst/>
                        </a:rPr>
                        <a:t>Change in uptake of organizational innovations; Number of community organizations or CBOs adopting innovative organizational approaches promoted.</a:t>
                      </a:r>
                      <a:endParaRPr lang="en-US" sz="1500" dirty="0">
                        <a:effectLst/>
                        <a:latin typeface="Calibri"/>
                        <a:ea typeface="Calibri"/>
                        <a:cs typeface="Arial"/>
                      </a:endParaRPr>
                    </a:p>
                  </a:txBody>
                  <a:tcPr marL="24227" marR="24227" marT="0" marB="0" anchor="ctr"/>
                </a:tc>
              </a:tr>
            </a:tbl>
          </a:graphicData>
        </a:graphic>
      </p:graphicFrame>
    </p:spTree>
    <p:extLst>
      <p:ext uri="{BB962C8B-B14F-4D97-AF65-F5344CB8AC3E}">
        <p14:creationId xmlns:p14="http://schemas.microsoft.com/office/powerpoint/2010/main" val="18150184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76200" y="152400"/>
            <a:ext cx="8686800" cy="685800"/>
          </a:xfrm>
          <a:prstGeom prst="rect">
            <a:avLst/>
          </a:prstGeom>
          <a:noFill/>
          <a:ln w="9525">
            <a:noFill/>
            <a:miter lim="800000"/>
            <a:headEnd/>
            <a:tailEnd/>
          </a:ln>
        </p:spPr>
        <p:txBody>
          <a:bodyPr wrap="none" lIns="0" tIns="0" rIns="0" bIns="0" anchor="ctr"/>
          <a:lstStyle/>
          <a:p>
            <a:pPr algn="ctr" defTabSz="914400"/>
            <a:r>
              <a:rPr lang="it-IT" sz="4000" dirty="0" smtClean="0">
                <a:solidFill>
                  <a:prstClr val="white"/>
                </a:solidFill>
              </a:rPr>
              <a:t>Phased Activities, ALS, Flagships, IDOs</a:t>
            </a:r>
            <a:endParaRPr lang="it-IT" sz="40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35</a:t>
            </a:fld>
            <a:endParaRPr lang="en-US">
              <a:solidFill>
                <a:prstClr val="black">
                  <a:tint val="75000"/>
                </a:prstClr>
              </a:solidFill>
            </a:endParaRPr>
          </a:p>
        </p:txBody>
      </p:sp>
      <p:pic>
        <p:nvPicPr>
          <p:cNvPr id="7" name="Picture 6" descr="C:\Users\MDevlin\AppData\Local\Microsoft\Windows\Temporary Internet Files\Content.Outlook\0P8160S2\Graph-FINAL without SLOs in full (2).jpg"/>
          <p:cNvPicPr/>
          <p:nvPr/>
        </p:nvPicPr>
        <p:blipFill>
          <a:blip r:embed="rId4">
            <a:extLst>
              <a:ext uri="{28A0092B-C50C-407E-A947-70E740481C1C}">
                <a14:useLocalDpi xmlns:a14="http://schemas.microsoft.com/office/drawing/2010/main" val="0"/>
              </a:ext>
            </a:extLst>
          </a:blip>
          <a:srcRect/>
          <a:stretch>
            <a:fillRect/>
          </a:stretch>
        </p:blipFill>
        <p:spPr bwMode="auto">
          <a:xfrm>
            <a:off x="167640" y="1283682"/>
            <a:ext cx="4526280" cy="5443847"/>
          </a:xfrm>
          <a:prstGeom prst="rect">
            <a:avLst/>
          </a:prstGeom>
          <a:noFill/>
          <a:ln>
            <a:noFill/>
          </a:ln>
        </p:spPr>
      </p:pic>
      <p:sp>
        <p:nvSpPr>
          <p:cNvPr id="10" name="Text Box 2"/>
          <p:cNvSpPr txBox="1">
            <a:spLocks noChangeArrowheads="1"/>
          </p:cNvSpPr>
          <p:nvPr/>
        </p:nvSpPr>
        <p:spPr bwMode="auto">
          <a:xfrm>
            <a:off x="4953000" y="1295400"/>
            <a:ext cx="3733800" cy="5029200"/>
          </a:xfrm>
          <a:prstGeom prst="rect">
            <a:avLst/>
          </a:prstGeom>
          <a:noFill/>
          <a:ln w="9525">
            <a:solidFill>
              <a:srgbClr val="00CC00"/>
            </a:solidFill>
            <a:miter lim="800000"/>
            <a:headEnd/>
            <a:tailEnd/>
          </a:ln>
        </p:spPr>
        <p:txBody>
          <a:bodyPr rot="0" vert="horz" wrap="square" lIns="91440" tIns="45720" rIns="91440" bIns="45720" anchor="t" anchorCtr="0">
            <a:noAutofit/>
          </a:bodyPr>
          <a:lstStyle/>
          <a:p>
            <a:pPr marL="0" marR="0">
              <a:lnSpc>
                <a:spcPct val="115000"/>
              </a:lnSpc>
              <a:spcBef>
                <a:spcPts val="0"/>
              </a:spcBef>
              <a:spcAft>
                <a:spcPts val="0"/>
              </a:spcAft>
            </a:pPr>
            <a:r>
              <a:rPr lang="en-US" sz="2000" b="1" dirty="0">
                <a:effectLst/>
                <a:latin typeface="Calibri"/>
                <a:ea typeface="Calibri"/>
                <a:cs typeface="Arial"/>
              </a:rPr>
              <a:t>Dryland Systems Results </a:t>
            </a:r>
            <a:r>
              <a:rPr lang="en-US" sz="2000" b="1" dirty="0" smtClean="0">
                <a:latin typeface="Calibri"/>
                <a:ea typeface="Calibri"/>
                <a:cs typeface="Arial"/>
              </a:rPr>
              <a:t>&amp; </a:t>
            </a:r>
            <a:r>
              <a:rPr lang="en-US" sz="2000" b="1" dirty="0" smtClean="0">
                <a:effectLst/>
                <a:latin typeface="Calibri"/>
                <a:ea typeface="Calibri"/>
                <a:cs typeface="Arial"/>
              </a:rPr>
              <a:t>Management Framework</a:t>
            </a:r>
          </a:p>
          <a:p>
            <a:pPr marL="288925" marR="0" indent="-288925">
              <a:lnSpc>
                <a:spcPct val="115000"/>
              </a:lnSpc>
              <a:spcBef>
                <a:spcPts val="0"/>
              </a:spcBef>
              <a:spcAft>
                <a:spcPts val="0"/>
              </a:spcAft>
              <a:buFont typeface="+mj-lt"/>
              <a:buAutoNum type="arabicPeriod"/>
            </a:pPr>
            <a:r>
              <a:rPr lang="en-US" sz="2000" dirty="0" smtClean="0">
                <a:latin typeface="Calibri"/>
                <a:ea typeface="Calibri"/>
                <a:cs typeface="Arial"/>
              </a:rPr>
              <a:t>Framework</a:t>
            </a:r>
            <a:r>
              <a:rPr lang="en-US" sz="2000" dirty="0" smtClean="0">
                <a:effectLst/>
                <a:latin typeface="Calibri"/>
                <a:ea typeface="Calibri"/>
                <a:cs typeface="Arial"/>
              </a:rPr>
              <a:t> </a:t>
            </a:r>
            <a:r>
              <a:rPr lang="en-US" sz="2000" dirty="0">
                <a:effectLst/>
                <a:latin typeface="Calibri"/>
                <a:ea typeface="Calibri"/>
                <a:cs typeface="Arial"/>
              </a:rPr>
              <a:t>integrates </a:t>
            </a:r>
            <a:r>
              <a:rPr lang="en-US" sz="2000" dirty="0" smtClean="0">
                <a:effectLst/>
                <a:latin typeface="Calibri"/>
                <a:ea typeface="Calibri"/>
                <a:cs typeface="Arial"/>
              </a:rPr>
              <a:t>Activities, Outputs and Outcomes</a:t>
            </a:r>
          </a:p>
          <a:p>
            <a:pPr marL="288925" marR="0" indent="-288925">
              <a:lnSpc>
                <a:spcPct val="115000"/>
              </a:lnSpc>
              <a:spcBef>
                <a:spcPts val="0"/>
              </a:spcBef>
              <a:spcAft>
                <a:spcPts val="0"/>
              </a:spcAft>
              <a:buFont typeface="+mj-lt"/>
              <a:buAutoNum type="arabicPeriod"/>
            </a:pPr>
            <a:r>
              <a:rPr lang="en-US" sz="2000" dirty="0" smtClean="0">
                <a:effectLst/>
                <a:latin typeface="Calibri"/>
                <a:ea typeface="Calibri"/>
                <a:cs typeface="Arial"/>
              </a:rPr>
              <a:t>Follows 4-phased research pathway</a:t>
            </a:r>
          </a:p>
          <a:p>
            <a:pPr marL="288925" marR="0" indent="-288925">
              <a:lnSpc>
                <a:spcPct val="115000"/>
              </a:lnSpc>
              <a:spcBef>
                <a:spcPts val="0"/>
              </a:spcBef>
              <a:spcAft>
                <a:spcPts val="0"/>
              </a:spcAft>
              <a:buFont typeface="+mj-lt"/>
              <a:buAutoNum type="arabicPeriod"/>
            </a:pPr>
            <a:r>
              <a:rPr lang="en-US" sz="2000" dirty="0" smtClean="0">
                <a:effectLst/>
                <a:latin typeface="Calibri"/>
                <a:ea typeface="Calibri"/>
                <a:cs typeface="Arial"/>
              </a:rPr>
              <a:t>Leads to 6 </a:t>
            </a:r>
            <a:r>
              <a:rPr lang="en-US" sz="2000" dirty="0">
                <a:effectLst/>
                <a:latin typeface="Calibri"/>
                <a:ea typeface="Calibri"/>
                <a:cs typeface="Arial"/>
              </a:rPr>
              <a:t>intermediate development </a:t>
            </a:r>
            <a:r>
              <a:rPr lang="en-US" sz="2000" dirty="0" smtClean="0">
                <a:effectLst/>
                <a:latin typeface="Calibri"/>
                <a:ea typeface="Calibri"/>
                <a:cs typeface="Arial"/>
              </a:rPr>
              <a:t>outcomes (IDOs)</a:t>
            </a:r>
          </a:p>
          <a:p>
            <a:pPr marL="288925" marR="0" indent="-288925">
              <a:lnSpc>
                <a:spcPct val="115000"/>
              </a:lnSpc>
              <a:spcBef>
                <a:spcPts val="0"/>
              </a:spcBef>
              <a:spcAft>
                <a:spcPts val="0"/>
              </a:spcAft>
              <a:buFont typeface="+mj-lt"/>
              <a:buAutoNum type="arabicPeriod"/>
            </a:pPr>
            <a:r>
              <a:rPr lang="en-US" sz="2000" dirty="0" smtClean="0">
                <a:effectLst/>
                <a:latin typeface="Calibri"/>
                <a:ea typeface="Calibri"/>
                <a:cs typeface="Arial"/>
              </a:rPr>
              <a:t>Delivers on 4 SLOs</a:t>
            </a:r>
          </a:p>
          <a:p>
            <a:pPr marL="288925" marR="0" indent="-288925">
              <a:lnSpc>
                <a:spcPct val="115000"/>
              </a:lnSpc>
              <a:spcBef>
                <a:spcPts val="0"/>
              </a:spcBef>
              <a:spcAft>
                <a:spcPts val="0"/>
              </a:spcAft>
              <a:buFont typeface="+mj-lt"/>
              <a:buAutoNum type="arabicPeriod"/>
            </a:pPr>
            <a:r>
              <a:rPr lang="en-US" sz="2000" dirty="0">
                <a:latin typeface="Calibri"/>
                <a:ea typeface="Calibri"/>
                <a:cs typeface="Arial"/>
              </a:rPr>
              <a:t>E</a:t>
            </a:r>
            <a:r>
              <a:rPr lang="en-US" sz="2000" dirty="0" smtClean="0">
                <a:effectLst/>
                <a:latin typeface="Calibri"/>
                <a:ea typeface="Calibri"/>
                <a:cs typeface="Arial"/>
              </a:rPr>
              <a:t>ntry </a:t>
            </a:r>
            <a:r>
              <a:rPr lang="en-US" sz="2000" dirty="0">
                <a:effectLst/>
                <a:latin typeface="Calibri"/>
                <a:ea typeface="Calibri"/>
                <a:cs typeface="Arial"/>
              </a:rPr>
              <a:t>points </a:t>
            </a:r>
            <a:r>
              <a:rPr lang="en-US" sz="2000" dirty="0" smtClean="0">
                <a:effectLst/>
                <a:latin typeface="Calibri"/>
                <a:ea typeface="Calibri"/>
                <a:cs typeface="Arial"/>
              </a:rPr>
              <a:t>at activity level with other </a:t>
            </a:r>
            <a:r>
              <a:rPr lang="en-US" sz="2000" dirty="0">
                <a:effectLst/>
                <a:latin typeface="Calibri"/>
                <a:ea typeface="Calibri"/>
                <a:cs typeface="Arial"/>
              </a:rPr>
              <a:t>CRPs </a:t>
            </a:r>
            <a:endParaRPr lang="en-US" sz="2000" dirty="0" smtClean="0">
              <a:effectLst/>
              <a:latin typeface="Calibri"/>
              <a:ea typeface="Calibri"/>
              <a:cs typeface="Arial"/>
            </a:endParaRPr>
          </a:p>
          <a:p>
            <a:pPr marL="288925" marR="0" indent="-288925">
              <a:lnSpc>
                <a:spcPct val="115000"/>
              </a:lnSpc>
              <a:spcBef>
                <a:spcPts val="0"/>
              </a:spcBef>
              <a:spcAft>
                <a:spcPts val="0"/>
              </a:spcAft>
              <a:buFont typeface="+mj-lt"/>
              <a:buAutoNum type="arabicPeriod"/>
            </a:pPr>
            <a:r>
              <a:rPr lang="en-US" sz="2000" dirty="0">
                <a:latin typeface="Calibri"/>
                <a:ea typeface="Calibri"/>
                <a:cs typeface="Arial"/>
              </a:rPr>
              <a:t>D</a:t>
            </a:r>
            <a:r>
              <a:rPr lang="en-US" sz="2000" dirty="0" smtClean="0">
                <a:effectLst/>
                <a:latin typeface="Calibri"/>
                <a:ea typeface="Calibri"/>
                <a:cs typeface="Arial"/>
              </a:rPr>
              <a:t>onors </a:t>
            </a:r>
            <a:r>
              <a:rPr lang="en-US" sz="2000" dirty="0">
                <a:effectLst/>
                <a:latin typeface="Calibri"/>
                <a:ea typeface="Calibri"/>
                <a:cs typeface="Arial"/>
              </a:rPr>
              <a:t>can target </a:t>
            </a:r>
            <a:r>
              <a:rPr lang="en-US" sz="2000" dirty="0" smtClean="0">
                <a:effectLst/>
                <a:latin typeface="Calibri"/>
                <a:ea typeface="Calibri"/>
                <a:cs typeface="Arial"/>
              </a:rPr>
              <a:t>investments on activities </a:t>
            </a:r>
            <a:r>
              <a:rPr lang="en-US" sz="2000" dirty="0">
                <a:effectLst/>
                <a:latin typeface="Calibri"/>
                <a:ea typeface="Calibri"/>
                <a:cs typeface="Arial"/>
              </a:rPr>
              <a:t>at specific </a:t>
            </a:r>
            <a:r>
              <a:rPr lang="en-US" sz="2000" dirty="0" smtClean="0">
                <a:effectLst/>
                <a:latin typeface="Calibri"/>
                <a:ea typeface="Calibri"/>
                <a:cs typeface="Arial"/>
              </a:rPr>
              <a:t>phases </a:t>
            </a:r>
            <a:endParaRPr lang="en-US" sz="2000" dirty="0">
              <a:effectLst/>
              <a:latin typeface="Calibri"/>
              <a:ea typeface="Calibri"/>
              <a:cs typeface="Arial"/>
            </a:endParaRPr>
          </a:p>
        </p:txBody>
      </p:sp>
    </p:spTree>
    <p:extLst>
      <p:ext uri="{BB962C8B-B14F-4D97-AF65-F5344CB8AC3E}">
        <p14:creationId xmlns:p14="http://schemas.microsoft.com/office/powerpoint/2010/main" val="22148977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36</a:t>
            </a:fld>
            <a:endParaRPr lang="en-US"/>
          </a:p>
        </p:txBody>
      </p:sp>
      <p:sp>
        <p:nvSpPr>
          <p:cNvPr id="3" name="Rectangle 2"/>
          <p:cNvSpPr/>
          <p:nvPr/>
        </p:nvSpPr>
        <p:spPr>
          <a:xfrm>
            <a:off x="2286000" y="720090"/>
            <a:ext cx="5562600" cy="5909310"/>
          </a:xfrm>
          <a:prstGeom prst="rect">
            <a:avLst/>
          </a:prstGeom>
        </p:spPr>
        <p:txBody>
          <a:bodyPr wrap="square">
            <a:spAutoFit/>
          </a:bodyPr>
          <a:lstStyle/>
          <a:p>
            <a:pPr marL="0" lvl="1" indent="-342900">
              <a:buFont typeface="+mj-lt"/>
              <a:buAutoNum type="arabicPeriod"/>
            </a:pPr>
            <a:r>
              <a:rPr lang="en-US" sz="2000" dirty="0"/>
              <a:t>Conservation agriculture</a:t>
            </a:r>
          </a:p>
          <a:p>
            <a:pPr marL="0" lvl="1" indent="-342900">
              <a:buFont typeface="+mj-lt"/>
              <a:buAutoNum type="arabicPeriod"/>
            </a:pPr>
            <a:r>
              <a:rPr lang="en-US" sz="2000" dirty="0"/>
              <a:t>Small ruminant productivity</a:t>
            </a:r>
          </a:p>
          <a:p>
            <a:pPr marL="0" lvl="1" indent="-342900">
              <a:buFont typeface="+mj-lt"/>
              <a:buAutoNum type="arabicPeriod"/>
            </a:pPr>
            <a:r>
              <a:rPr lang="en-US" sz="2000" dirty="0"/>
              <a:t>Water &amp; land productivity in irrigated systems</a:t>
            </a:r>
          </a:p>
          <a:p>
            <a:pPr marL="0" lvl="1" indent="-342900">
              <a:buFont typeface="+mj-lt"/>
              <a:buAutoNum type="arabicPeriod"/>
            </a:pPr>
            <a:r>
              <a:rPr lang="en-US" sz="2000" dirty="0"/>
              <a:t>Policies on water resources</a:t>
            </a:r>
          </a:p>
          <a:p>
            <a:pPr marL="0" lvl="1" indent="-342900">
              <a:buFont typeface="+mj-lt"/>
              <a:buAutoNum type="arabicPeriod"/>
            </a:pPr>
            <a:r>
              <a:rPr lang="en-US" sz="2000" dirty="0"/>
              <a:t>System vulnerability</a:t>
            </a:r>
          </a:p>
          <a:p>
            <a:pPr marL="0" lvl="1" indent="-342900">
              <a:buFont typeface="+mj-lt"/>
              <a:buAutoNum type="arabicPeriod"/>
            </a:pPr>
            <a:r>
              <a:rPr lang="en-US" sz="2000" dirty="0"/>
              <a:t>Bio-economic farm</a:t>
            </a:r>
          </a:p>
          <a:p>
            <a:pPr marL="0" lvl="1" indent="-342900">
              <a:buFont typeface="+mj-lt"/>
              <a:buAutoNum type="arabicPeriod"/>
            </a:pPr>
            <a:r>
              <a:rPr lang="en-US" sz="2000" dirty="0"/>
              <a:t>Innovation platforms &amp;scenarios</a:t>
            </a:r>
          </a:p>
          <a:p>
            <a:pPr marL="0" lvl="1" indent="-342900">
              <a:buFont typeface="+mj-lt"/>
              <a:buAutoNum type="arabicPeriod"/>
            </a:pPr>
            <a:r>
              <a:rPr lang="en-US" sz="2000" dirty="0"/>
              <a:t>High value chain clusters</a:t>
            </a:r>
          </a:p>
          <a:p>
            <a:pPr marL="0" lvl="1" indent="-342900">
              <a:buFont typeface="+mj-lt"/>
              <a:buAutoNum type="arabicPeriod"/>
            </a:pPr>
            <a:r>
              <a:rPr lang="en-US" sz="2000" dirty="0"/>
              <a:t>In situ biodiversity</a:t>
            </a:r>
          </a:p>
          <a:p>
            <a:pPr marL="0" lvl="1" indent="-342900">
              <a:buFont typeface="+mj-lt"/>
              <a:buAutoNum type="arabicPeriod"/>
            </a:pPr>
            <a:r>
              <a:rPr lang="en-US" sz="2000" dirty="0"/>
              <a:t>Water harvesting &amp; soil conservation</a:t>
            </a:r>
          </a:p>
          <a:p>
            <a:pPr marL="0" lvl="1" indent="-342900">
              <a:buFont typeface="+mj-lt"/>
              <a:buAutoNum type="arabicPeriod"/>
            </a:pPr>
            <a:r>
              <a:rPr lang="en-US" sz="2000" dirty="0"/>
              <a:t>Water &amp; land productivity in </a:t>
            </a:r>
            <a:r>
              <a:rPr lang="en-US" sz="2000" dirty="0" err="1"/>
              <a:t>rainfed</a:t>
            </a:r>
            <a:r>
              <a:rPr lang="en-US" sz="2000" dirty="0"/>
              <a:t> systems</a:t>
            </a:r>
          </a:p>
          <a:p>
            <a:pPr marL="0" lvl="1" indent="-342900">
              <a:buFont typeface="+mj-lt"/>
              <a:buAutoNum type="arabicPeriod"/>
            </a:pPr>
            <a:r>
              <a:rPr lang="en-US" sz="2000" dirty="0"/>
              <a:t>Managing salinity</a:t>
            </a:r>
          </a:p>
          <a:p>
            <a:pPr marL="0" lvl="1" indent="-342900">
              <a:buFont typeface="+mj-lt"/>
              <a:buAutoNum type="arabicPeriod"/>
            </a:pPr>
            <a:r>
              <a:rPr lang="en-US" sz="2000" dirty="0"/>
              <a:t>Seed system &amp; dissemination</a:t>
            </a:r>
          </a:p>
          <a:p>
            <a:pPr marL="0" lvl="1" indent="-342900">
              <a:buFont typeface="+mj-lt"/>
              <a:buAutoNum type="arabicPeriod"/>
            </a:pPr>
            <a:r>
              <a:rPr lang="en-US" sz="2000" dirty="0"/>
              <a:t>Cereal &amp; legume species adaptation</a:t>
            </a:r>
          </a:p>
          <a:p>
            <a:pPr marL="0" lvl="1" indent="-342900">
              <a:buFont typeface="+mj-lt"/>
              <a:buAutoNum type="arabicPeriod"/>
            </a:pPr>
            <a:r>
              <a:rPr lang="en-US" sz="2000" dirty="0"/>
              <a:t>Cereal and legume system IPM</a:t>
            </a:r>
          </a:p>
          <a:p>
            <a:pPr marL="0" lvl="1" indent="-342900">
              <a:buFont typeface="+mj-lt"/>
              <a:buAutoNum type="arabicPeriod"/>
            </a:pPr>
            <a:r>
              <a:rPr lang="en-US" sz="2000" dirty="0"/>
              <a:t>Managing </a:t>
            </a:r>
            <a:r>
              <a:rPr lang="en-US" sz="2000" dirty="0" err="1"/>
              <a:t>agropastoral</a:t>
            </a:r>
            <a:r>
              <a:rPr lang="en-US" sz="2000" dirty="0"/>
              <a:t> rangelands</a:t>
            </a:r>
          </a:p>
          <a:p>
            <a:pPr marL="0" lvl="1" indent="-342900">
              <a:buFont typeface="+mj-lt"/>
              <a:buAutoNum type="arabicPeriod"/>
            </a:pPr>
            <a:r>
              <a:rPr lang="en-US" sz="2000" dirty="0"/>
              <a:t>Post-harvest &amp; market access</a:t>
            </a:r>
          </a:p>
          <a:p>
            <a:pPr marL="0" lvl="1" indent="-342900">
              <a:buFont typeface="+mj-lt"/>
              <a:buAutoNum type="arabicPeriod"/>
            </a:pPr>
            <a:r>
              <a:rPr lang="en-US" sz="2000" dirty="0"/>
              <a:t>Cereal aggregation approach</a:t>
            </a:r>
          </a:p>
          <a:p>
            <a:r>
              <a:rPr lang="en-US" dirty="0" smtClean="0"/>
              <a:t>19. Gender </a:t>
            </a:r>
            <a:r>
              <a:rPr lang="en-US" dirty="0"/>
              <a:t>in </a:t>
            </a:r>
            <a:r>
              <a:rPr lang="en-US" dirty="0" err="1"/>
              <a:t>drylands</a:t>
            </a:r>
            <a:endParaRPr lang="en-US" dirty="0"/>
          </a:p>
        </p:txBody>
      </p:sp>
      <p:sp>
        <p:nvSpPr>
          <p:cNvPr id="4" name="TextBox 3"/>
          <p:cNvSpPr txBox="1"/>
          <p:nvPr/>
        </p:nvSpPr>
        <p:spPr>
          <a:xfrm>
            <a:off x="609600" y="76200"/>
            <a:ext cx="8077211" cy="707886"/>
          </a:xfrm>
          <a:prstGeom prst="rect">
            <a:avLst/>
          </a:prstGeom>
          <a:noFill/>
        </p:spPr>
        <p:txBody>
          <a:bodyPr wrap="none" rtlCol="0">
            <a:spAutoFit/>
          </a:bodyPr>
          <a:lstStyle/>
          <a:p>
            <a:r>
              <a:rPr lang="en-US" sz="4000" dirty="0" smtClean="0">
                <a:solidFill>
                  <a:srgbClr val="00B050"/>
                </a:solidFill>
              </a:rPr>
              <a:t>Current activities for NA&amp;WA Flagship</a:t>
            </a:r>
            <a:endParaRPr lang="en-US" sz="4000" dirty="0">
              <a:solidFill>
                <a:srgbClr val="00B050"/>
              </a:solidFill>
            </a:endParaRPr>
          </a:p>
        </p:txBody>
      </p:sp>
    </p:spTree>
    <p:extLst>
      <p:ext uri="{BB962C8B-B14F-4D97-AF65-F5344CB8AC3E}">
        <p14:creationId xmlns:p14="http://schemas.microsoft.com/office/powerpoint/2010/main" val="33788157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935361166"/>
              </p:ext>
            </p:extLst>
          </p:nvPr>
        </p:nvGraphicFramePr>
        <p:xfrm>
          <a:off x="381000" y="1005840"/>
          <a:ext cx="8077200" cy="5318760"/>
        </p:xfrm>
        <a:graphic>
          <a:graphicData uri="http://schemas.openxmlformats.org/drawingml/2006/table">
            <a:tbl>
              <a:tblPr firstRow="1" firstCol="1" bandRow="1">
                <a:tableStyleId>{5C22544A-7EE6-4342-B048-85BDC9FD1C3A}</a:tableStyleId>
              </a:tblPr>
              <a:tblGrid>
                <a:gridCol w="2788920"/>
                <a:gridCol w="5288280"/>
              </a:tblGrid>
              <a:tr h="0">
                <a:tc>
                  <a:txBody>
                    <a:bodyPr/>
                    <a:lstStyle/>
                    <a:p>
                      <a:pPr marL="0" marR="0">
                        <a:lnSpc>
                          <a:spcPct val="115000"/>
                        </a:lnSpc>
                        <a:spcBef>
                          <a:spcPts val="0"/>
                        </a:spcBef>
                        <a:spcAft>
                          <a:spcPts val="0"/>
                        </a:spcAft>
                      </a:pPr>
                      <a:r>
                        <a:rPr lang="en-US" sz="2000" dirty="0">
                          <a:effectLst/>
                        </a:rPr>
                        <a:t>Recommended Clusters </a:t>
                      </a:r>
                      <a:endParaRPr lang="en-US" sz="20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2000">
                          <a:effectLst/>
                        </a:rPr>
                        <a:t>Activities under each cluster</a:t>
                      </a:r>
                    </a:p>
                    <a:p>
                      <a:pPr marL="0" marR="0">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2000" dirty="0">
                          <a:effectLst/>
                        </a:rPr>
                        <a:t>Cluster 1 – Sustainable management of marginal </a:t>
                      </a:r>
                      <a:r>
                        <a:rPr lang="en-US" sz="2000" dirty="0" smtClean="0">
                          <a:effectLst/>
                        </a:rPr>
                        <a:t>ecosystems </a:t>
                      </a:r>
                      <a:endParaRPr lang="en-US" sz="2000" dirty="0">
                        <a:effectLst/>
                        <a:latin typeface="Calibri"/>
                        <a:ea typeface="Calibri"/>
                        <a:cs typeface="Times New Roman"/>
                      </a:endParaRPr>
                    </a:p>
                  </a:txBody>
                  <a:tcPr marL="68580" marR="68580" marT="0" marB="0"/>
                </a:tc>
                <a:tc>
                  <a:txBody>
                    <a:bodyPr/>
                    <a:lstStyle/>
                    <a:p>
                      <a:pPr marL="228600" marR="0" indent="-228600">
                        <a:spcBef>
                          <a:spcPts val="0"/>
                        </a:spcBef>
                        <a:spcAft>
                          <a:spcPts val="0"/>
                        </a:spcAft>
                      </a:pPr>
                      <a:r>
                        <a:rPr lang="en-US" sz="2000">
                          <a:effectLst/>
                        </a:rPr>
                        <a:t>1.1. Conservation agriculture</a:t>
                      </a:r>
                    </a:p>
                    <a:p>
                      <a:pPr marL="228600" marR="0" indent="-228600">
                        <a:spcBef>
                          <a:spcPts val="0"/>
                        </a:spcBef>
                        <a:spcAft>
                          <a:spcPts val="0"/>
                        </a:spcAft>
                      </a:pPr>
                      <a:r>
                        <a:rPr lang="en-US" sz="2000">
                          <a:effectLst/>
                        </a:rPr>
                        <a:t>1.2. Livestock productivity and Health</a:t>
                      </a:r>
                    </a:p>
                    <a:p>
                      <a:pPr marL="228600" marR="0" indent="-228600">
                        <a:spcBef>
                          <a:spcPts val="0"/>
                        </a:spcBef>
                        <a:spcAft>
                          <a:spcPts val="0"/>
                        </a:spcAft>
                      </a:pPr>
                      <a:r>
                        <a:rPr lang="en-US" sz="2000">
                          <a:effectLst/>
                        </a:rPr>
                        <a:t>1.3. Water and land management</a:t>
                      </a:r>
                    </a:p>
                    <a:p>
                      <a:pPr marL="228600" marR="0" indent="-228600">
                        <a:spcBef>
                          <a:spcPts val="0"/>
                        </a:spcBef>
                        <a:spcAft>
                          <a:spcPts val="0"/>
                        </a:spcAft>
                      </a:pPr>
                      <a:r>
                        <a:rPr lang="en-US" sz="2000">
                          <a:effectLst/>
                        </a:rPr>
                        <a:t>1.9. In situ biodiversity</a:t>
                      </a:r>
                    </a:p>
                    <a:p>
                      <a:pPr marL="0" marR="0">
                        <a:spcBef>
                          <a:spcPts val="0"/>
                        </a:spcBef>
                        <a:spcAft>
                          <a:spcPts val="0"/>
                        </a:spcAft>
                      </a:pPr>
                      <a:r>
                        <a:rPr lang="en-US" sz="2000">
                          <a:effectLst/>
                        </a:rPr>
                        <a:t>1.10. Water harvesting and soil conservation</a:t>
                      </a:r>
                    </a:p>
                    <a:p>
                      <a:pPr marL="228600" marR="0" indent="-228600">
                        <a:spcBef>
                          <a:spcPts val="0"/>
                        </a:spcBef>
                        <a:spcAft>
                          <a:spcPts val="0"/>
                        </a:spcAft>
                      </a:pPr>
                      <a:r>
                        <a:rPr lang="en-US" sz="2000">
                          <a:effectLst/>
                        </a:rPr>
                        <a:t>1.16. Managing rangelands</a:t>
                      </a:r>
                    </a:p>
                    <a:p>
                      <a:pPr marL="0" marR="0">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2000">
                          <a:effectLst/>
                        </a:rPr>
                        <a:t>Cluster 2 – Sustainable intensification in favorable ecosystems</a:t>
                      </a:r>
                      <a:endParaRPr lang="en-US" sz="2000">
                        <a:effectLst/>
                        <a:latin typeface="Calibri"/>
                        <a:ea typeface="Calibri"/>
                        <a:cs typeface="Times New Roman"/>
                      </a:endParaRPr>
                    </a:p>
                  </a:txBody>
                  <a:tcPr marL="68580" marR="68580" marT="0" marB="0"/>
                </a:tc>
                <a:tc>
                  <a:txBody>
                    <a:bodyPr/>
                    <a:lstStyle/>
                    <a:p>
                      <a:pPr marL="228600" marR="0" indent="-228600">
                        <a:spcBef>
                          <a:spcPts val="0"/>
                        </a:spcBef>
                        <a:spcAft>
                          <a:spcPts val="0"/>
                        </a:spcAft>
                      </a:pPr>
                      <a:r>
                        <a:rPr lang="en-US" sz="2000" dirty="0">
                          <a:effectLst/>
                        </a:rPr>
                        <a:t>1.2. Livestock productivity and Health</a:t>
                      </a:r>
                    </a:p>
                    <a:p>
                      <a:pPr marL="0" marR="0">
                        <a:spcBef>
                          <a:spcPts val="0"/>
                        </a:spcBef>
                        <a:spcAft>
                          <a:spcPts val="0"/>
                        </a:spcAft>
                      </a:pPr>
                      <a:r>
                        <a:rPr lang="en-US" sz="2000" dirty="0">
                          <a:effectLst/>
                        </a:rPr>
                        <a:t>1.11. and 1.12. Sustainable water and land productivity in irrigated systems</a:t>
                      </a:r>
                    </a:p>
                    <a:p>
                      <a:pPr marL="228600" marR="0" indent="-228600">
                        <a:spcBef>
                          <a:spcPts val="0"/>
                        </a:spcBef>
                        <a:spcAft>
                          <a:spcPts val="0"/>
                        </a:spcAft>
                      </a:pPr>
                      <a:r>
                        <a:rPr lang="en-US" sz="2000" dirty="0">
                          <a:effectLst/>
                        </a:rPr>
                        <a:t>1.13. Seed system &amp; dissemination</a:t>
                      </a:r>
                    </a:p>
                    <a:p>
                      <a:pPr marL="0" marR="0">
                        <a:spcBef>
                          <a:spcPts val="0"/>
                        </a:spcBef>
                        <a:spcAft>
                          <a:spcPts val="0"/>
                        </a:spcAft>
                      </a:pPr>
                      <a:r>
                        <a:rPr lang="en-US" sz="2000" dirty="0">
                          <a:effectLst/>
                        </a:rPr>
                        <a:t>1.14 Cereal &amp; legume species adaptation</a:t>
                      </a:r>
                    </a:p>
                    <a:p>
                      <a:pPr marL="228600" marR="0" indent="-228600">
                        <a:spcBef>
                          <a:spcPts val="0"/>
                        </a:spcBef>
                        <a:spcAft>
                          <a:spcPts val="0"/>
                        </a:spcAft>
                      </a:pPr>
                      <a:r>
                        <a:rPr lang="en-US" sz="2000" dirty="0">
                          <a:effectLst/>
                        </a:rPr>
                        <a:t>1.15. Cereal and legume system IPM</a:t>
                      </a:r>
                    </a:p>
                    <a:p>
                      <a:pPr marL="228600" marR="0" indent="-228600">
                        <a:spcBef>
                          <a:spcPts val="0"/>
                        </a:spcBef>
                        <a:spcAft>
                          <a:spcPts val="0"/>
                        </a:spcAft>
                      </a:pPr>
                      <a:r>
                        <a:rPr lang="en-US" sz="2000" dirty="0">
                          <a:effectLst/>
                        </a:rPr>
                        <a:t>New. Improving agronomic practices</a:t>
                      </a:r>
                    </a:p>
                    <a:p>
                      <a:pPr marL="0" marR="0">
                        <a:spcBef>
                          <a:spcPts val="0"/>
                        </a:spcBef>
                        <a:spcAft>
                          <a:spcPts val="0"/>
                        </a:spcAft>
                      </a:pPr>
                      <a:r>
                        <a:rPr lang="en-US" sz="2000" dirty="0">
                          <a:effectLst/>
                        </a:rPr>
                        <a:t> </a:t>
                      </a:r>
                      <a:endParaRPr lang="en-US" sz="2000" dirty="0">
                        <a:effectLst/>
                        <a:latin typeface="Calibri"/>
                        <a:ea typeface="Calibri"/>
                        <a:cs typeface="Times New Roman"/>
                      </a:endParaRPr>
                    </a:p>
                  </a:txBody>
                  <a:tcPr marL="68580" marR="68580" marT="0" marB="0"/>
                </a:tc>
              </a:tr>
            </a:tbl>
          </a:graphicData>
        </a:graphic>
      </p:graphicFrame>
      <p:sp>
        <p:nvSpPr>
          <p:cNvPr id="4" name="TextBox 3"/>
          <p:cNvSpPr txBox="1"/>
          <p:nvPr/>
        </p:nvSpPr>
        <p:spPr>
          <a:xfrm>
            <a:off x="304800" y="152400"/>
            <a:ext cx="8458200" cy="707886"/>
          </a:xfrm>
          <a:prstGeom prst="rect">
            <a:avLst/>
          </a:prstGeom>
          <a:noFill/>
        </p:spPr>
        <p:txBody>
          <a:bodyPr wrap="square" rtlCol="0">
            <a:spAutoFit/>
          </a:bodyPr>
          <a:lstStyle/>
          <a:p>
            <a:pPr algn="ctr"/>
            <a:r>
              <a:rPr lang="en-US" sz="4000" dirty="0" smtClean="0">
                <a:solidFill>
                  <a:srgbClr val="00B050"/>
                </a:solidFill>
              </a:rPr>
              <a:t>Clustering - NA&amp;WA Flagship</a:t>
            </a:r>
            <a:endParaRPr lang="en-US" sz="4000" dirty="0">
              <a:solidFill>
                <a:srgbClr val="00B050"/>
              </a:solidFill>
            </a:endParaRPr>
          </a:p>
        </p:txBody>
      </p:sp>
    </p:spTree>
    <p:extLst>
      <p:ext uri="{BB962C8B-B14F-4D97-AF65-F5344CB8AC3E}">
        <p14:creationId xmlns:p14="http://schemas.microsoft.com/office/powerpoint/2010/main" val="277527102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035923582"/>
              </p:ext>
            </p:extLst>
          </p:nvPr>
        </p:nvGraphicFramePr>
        <p:xfrm>
          <a:off x="533400" y="1554480"/>
          <a:ext cx="8077200" cy="4541520"/>
        </p:xfrm>
        <a:graphic>
          <a:graphicData uri="http://schemas.openxmlformats.org/drawingml/2006/table">
            <a:tbl>
              <a:tblPr firstRow="1" firstCol="1" bandRow="1">
                <a:tableStyleId>{5C22544A-7EE6-4342-B048-85BDC9FD1C3A}</a:tableStyleId>
              </a:tblPr>
              <a:tblGrid>
                <a:gridCol w="2788920"/>
                <a:gridCol w="5288280"/>
              </a:tblGrid>
              <a:tr h="0">
                <a:tc>
                  <a:txBody>
                    <a:bodyPr/>
                    <a:lstStyle/>
                    <a:p>
                      <a:pPr marL="0" marR="0">
                        <a:lnSpc>
                          <a:spcPct val="115000"/>
                        </a:lnSpc>
                        <a:spcBef>
                          <a:spcPts val="0"/>
                        </a:spcBef>
                        <a:spcAft>
                          <a:spcPts val="0"/>
                        </a:spcAft>
                      </a:pPr>
                      <a:r>
                        <a:rPr lang="en-US" sz="2000" dirty="0">
                          <a:effectLst/>
                        </a:rPr>
                        <a:t>Recommended Clusters </a:t>
                      </a:r>
                      <a:endParaRPr lang="en-US" sz="20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2000">
                          <a:effectLst/>
                        </a:rPr>
                        <a:t>Activities under each cluster</a:t>
                      </a:r>
                    </a:p>
                    <a:p>
                      <a:pPr marL="0" marR="0">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2000" dirty="0">
                          <a:effectLst/>
                        </a:rPr>
                        <a:t>Cluster 3 – Developing and scaling innovation capacity</a:t>
                      </a:r>
                      <a:endParaRPr lang="en-US" sz="2000" dirty="0">
                        <a:effectLst/>
                        <a:latin typeface="Calibri"/>
                        <a:ea typeface="Calibri"/>
                        <a:cs typeface="Times New Roman"/>
                      </a:endParaRPr>
                    </a:p>
                  </a:txBody>
                  <a:tcPr marL="68580" marR="68580" marT="0" marB="0"/>
                </a:tc>
                <a:tc>
                  <a:txBody>
                    <a:bodyPr/>
                    <a:lstStyle/>
                    <a:p>
                      <a:pPr marL="228600" marR="0" indent="-228600">
                        <a:spcBef>
                          <a:spcPts val="0"/>
                        </a:spcBef>
                        <a:spcAft>
                          <a:spcPts val="0"/>
                        </a:spcAft>
                      </a:pPr>
                      <a:r>
                        <a:rPr lang="en-US" sz="2000" dirty="0">
                          <a:effectLst/>
                        </a:rPr>
                        <a:t>1.5. Reducing system vulnerability and improving resilience (or System analysis)</a:t>
                      </a:r>
                    </a:p>
                    <a:p>
                      <a:pPr marL="228600" marR="0" indent="-228600">
                        <a:spcBef>
                          <a:spcPts val="0"/>
                        </a:spcBef>
                        <a:spcAft>
                          <a:spcPts val="0"/>
                        </a:spcAft>
                      </a:pPr>
                      <a:r>
                        <a:rPr lang="en-US" sz="2000" dirty="0">
                          <a:effectLst/>
                        </a:rPr>
                        <a:t>1.6. Bio-economic modeling</a:t>
                      </a:r>
                    </a:p>
                    <a:p>
                      <a:pPr marL="228600" marR="0" indent="-228600">
                        <a:spcBef>
                          <a:spcPts val="0"/>
                        </a:spcBef>
                        <a:spcAft>
                          <a:spcPts val="0"/>
                        </a:spcAft>
                      </a:pPr>
                      <a:r>
                        <a:rPr lang="en-US" sz="2000" dirty="0">
                          <a:effectLst/>
                        </a:rPr>
                        <a:t>1.7. Innovation platforms </a:t>
                      </a:r>
                    </a:p>
                    <a:p>
                      <a:pPr marL="0" marR="0">
                        <a:lnSpc>
                          <a:spcPct val="115000"/>
                        </a:lnSpc>
                        <a:spcBef>
                          <a:spcPts val="0"/>
                        </a:spcBef>
                        <a:spcAft>
                          <a:spcPts val="0"/>
                        </a:spcAft>
                      </a:pPr>
                      <a:r>
                        <a:rPr lang="en-US" sz="2000" dirty="0">
                          <a:effectLst/>
                        </a:rPr>
                        <a:t> </a:t>
                      </a:r>
                      <a:endParaRPr lang="en-US" sz="2000" dirty="0">
                        <a:effectLst/>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2000">
                          <a:effectLst/>
                        </a:rPr>
                        <a:t>Cluster 4 -  Markets and Policies</a:t>
                      </a:r>
                    </a:p>
                    <a:p>
                      <a:pPr marL="0" marR="0">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68580" marR="68580" marT="0" marB="0"/>
                </a:tc>
                <a:tc>
                  <a:txBody>
                    <a:bodyPr/>
                    <a:lstStyle/>
                    <a:p>
                      <a:pPr marL="228600" marR="0" indent="-228600">
                        <a:spcBef>
                          <a:spcPts val="0"/>
                        </a:spcBef>
                        <a:spcAft>
                          <a:spcPts val="0"/>
                        </a:spcAft>
                      </a:pPr>
                      <a:r>
                        <a:rPr lang="en-US" sz="2000" dirty="0">
                          <a:effectLst/>
                        </a:rPr>
                        <a:t>1.4. Policies </a:t>
                      </a:r>
                    </a:p>
                    <a:p>
                      <a:pPr marL="228600" marR="0" indent="-228600">
                        <a:spcBef>
                          <a:spcPts val="0"/>
                        </a:spcBef>
                        <a:spcAft>
                          <a:spcPts val="0"/>
                        </a:spcAft>
                      </a:pPr>
                      <a:r>
                        <a:rPr lang="en-US" sz="2000" dirty="0">
                          <a:effectLst/>
                        </a:rPr>
                        <a:t>1.8. High value chains</a:t>
                      </a:r>
                    </a:p>
                    <a:p>
                      <a:pPr marL="228600" marR="0" indent="-228600">
                        <a:spcBef>
                          <a:spcPts val="0"/>
                        </a:spcBef>
                        <a:spcAft>
                          <a:spcPts val="0"/>
                        </a:spcAft>
                      </a:pPr>
                      <a:r>
                        <a:rPr lang="en-US" sz="2000" dirty="0">
                          <a:effectLst/>
                        </a:rPr>
                        <a:t>1.17. Post-harvest &amp; market access</a:t>
                      </a:r>
                    </a:p>
                    <a:p>
                      <a:pPr marL="228600" marR="0" indent="-228600">
                        <a:spcBef>
                          <a:spcPts val="0"/>
                        </a:spcBef>
                        <a:spcAft>
                          <a:spcPts val="0"/>
                        </a:spcAft>
                      </a:pPr>
                      <a:r>
                        <a:rPr lang="en-US" sz="2000" dirty="0">
                          <a:effectLst/>
                        </a:rPr>
                        <a:t>1.18. Cereal aggregation approach</a:t>
                      </a:r>
                    </a:p>
                    <a:p>
                      <a:pPr marL="0" marR="0">
                        <a:lnSpc>
                          <a:spcPct val="115000"/>
                        </a:lnSpc>
                        <a:spcBef>
                          <a:spcPts val="0"/>
                        </a:spcBef>
                        <a:spcAft>
                          <a:spcPts val="0"/>
                        </a:spcAft>
                      </a:pPr>
                      <a:r>
                        <a:rPr lang="en-US" sz="2000" dirty="0">
                          <a:effectLst/>
                        </a:rPr>
                        <a:t> </a:t>
                      </a:r>
                      <a:endParaRPr lang="en-US" sz="2000" dirty="0">
                        <a:effectLst/>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2000">
                          <a:effectLst/>
                        </a:rPr>
                        <a:t>Cluster 5 – Gender in Drylands</a:t>
                      </a:r>
                      <a:endParaRPr lang="en-US" sz="20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2000" dirty="0">
                          <a:effectLst/>
                        </a:rPr>
                        <a:t>1.19. Gender in </a:t>
                      </a:r>
                      <a:r>
                        <a:rPr lang="en-US" sz="2000" dirty="0" err="1">
                          <a:effectLst/>
                        </a:rPr>
                        <a:t>drylands</a:t>
                      </a:r>
                      <a:endParaRPr lang="en-US" sz="2000" dirty="0">
                        <a:effectLst/>
                        <a:latin typeface="Calibri"/>
                        <a:ea typeface="Calibri"/>
                        <a:cs typeface="Times New Roman"/>
                      </a:endParaRPr>
                    </a:p>
                  </a:txBody>
                  <a:tcPr marL="68580" marR="68580" marT="0" marB="0"/>
                </a:tc>
              </a:tr>
            </a:tbl>
          </a:graphicData>
        </a:graphic>
      </p:graphicFrame>
      <p:sp>
        <p:nvSpPr>
          <p:cNvPr id="4" name="TextBox 3"/>
          <p:cNvSpPr txBox="1"/>
          <p:nvPr/>
        </p:nvSpPr>
        <p:spPr>
          <a:xfrm>
            <a:off x="1596607" y="282714"/>
            <a:ext cx="6175793" cy="707886"/>
          </a:xfrm>
          <a:prstGeom prst="rect">
            <a:avLst/>
          </a:prstGeom>
          <a:noFill/>
        </p:spPr>
        <p:txBody>
          <a:bodyPr wrap="none" rtlCol="0">
            <a:spAutoFit/>
          </a:bodyPr>
          <a:lstStyle/>
          <a:p>
            <a:r>
              <a:rPr lang="en-US" sz="4000" dirty="0" smtClean="0">
                <a:solidFill>
                  <a:srgbClr val="00B050"/>
                </a:solidFill>
              </a:rPr>
              <a:t>Clustering - NA&amp;WA Flagship</a:t>
            </a:r>
            <a:endParaRPr lang="en-US" sz="4000" dirty="0">
              <a:solidFill>
                <a:srgbClr val="00B050"/>
              </a:solidFill>
            </a:endParaRPr>
          </a:p>
        </p:txBody>
      </p:sp>
    </p:spTree>
    <p:extLst>
      <p:ext uri="{BB962C8B-B14F-4D97-AF65-F5344CB8AC3E}">
        <p14:creationId xmlns:p14="http://schemas.microsoft.com/office/powerpoint/2010/main" val="616937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39</a:t>
            </a:fld>
            <a:endParaRPr lang="en-US"/>
          </a:p>
        </p:txBody>
      </p:sp>
      <p:sp>
        <p:nvSpPr>
          <p:cNvPr id="5" name="TextBox 4"/>
          <p:cNvSpPr txBox="1"/>
          <p:nvPr/>
        </p:nvSpPr>
        <p:spPr>
          <a:xfrm>
            <a:off x="1371600" y="228600"/>
            <a:ext cx="5943600" cy="1200329"/>
          </a:xfrm>
          <a:prstGeom prst="rect">
            <a:avLst/>
          </a:prstGeom>
          <a:noFill/>
        </p:spPr>
        <p:txBody>
          <a:bodyPr wrap="square" rtlCol="0">
            <a:spAutoFit/>
          </a:bodyPr>
          <a:lstStyle>
            <a:defPPr>
              <a:defRPr lang="en-US"/>
            </a:defPPr>
            <a:lvl1pPr>
              <a:defRPr sz="4000">
                <a:solidFill>
                  <a:srgbClr val="00B050"/>
                </a:solidFill>
              </a:defRPr>
            </a:lvl1pPr>
          </a:lstStyle>
          <a:p>
            <a:r>
              <a:rPr lang="en-US" sz="3600" dirty="0"/>
              <a:t>Coming .. Move to Flagship by ALS  instead of by region</a:t>
            </a:r>
          </a:p>
        </p:txBody>
      </p:sp>
      <p:sp>
        <p:nvSpPr>
          <p:cNvPr id="6" name="TextBox 5"/>
          <p:cNvSpPr txBox="1"/>
          <p:nvPr/>
        </p:nvSpPr>
        <p:spPr>
          <a:xfrm>
            <a:off x="1447800" y="1752600"/>
            <a:ext cx="5943600" cy="2554545"/>
          </a:xfrm>
          <a:prstGeom prst="rect">
            <a:avLst/>
          </a:prstGeom>
          <a:noFill/>
        </p:spPr>
        <p:txBody>
          <a:bodyPr wrap="square" rtlCol="0">
            <a:spAutoFit/>
          </a:bodyPr>
          <a:lstStyle>
            <a:defPPr>
              <a:defRPr lang="en-US"/>
            </a:defPPr>
            <a:lvl1pPr>
              <a:defRPr sz="4000">
                <a:solidFill>
                  <a:srgbClr val="00B050"/>
                </a:solidFill>
              </a:defRPr>
            </a:lvl1pPr>
          </a:lstStyle>
          <a:p>
            <a:pPr marL="571500" indent="-571500">
              <a:buFont typeface="+mj-lt"/>
              <a:buAutoNum type="arabicPeriod"/>
            </a:pPr>
            <a:r>
              <a:rPr lang="en-US" sz="3200" dirty="0" smtClean="0">
                <a:solidFill>
                  <a:schemeClr val="tx1"/>
                </a:solidFill>
              </a:rPr>
              <a:t>Pastoral ALS</a:t>
            </a:r>
          </a:p>
          <a:p>
            <a:pPr marL="571500" indent="-571500">
              <a:buFont typeface="+mj-lt"/>
              <a:buAutoNum type="arabicPeriod"/>
            </a:pPr>
            <a:r>
              <a:rPr lang="en-US" sz="3200" dirty="0" err="1" smtClean="0">
                <a:solidFill>
                  <a:schemeClr val="tx1"/>
                </a:solidFill>
              </a:rPr>
              <a:t>Agropastoral</a:t>
            </a:r>
            <a:r>
              <a:rPr lang="en-US" sz="3200" dirty="0" smtClean="0">
                <a:solidFill>
                  <a:schemeClr val="tx1"/>
                </a:solidFill>
              </a:rPr>
              <a:t> ALS</a:t>
            </a:r>
          </a:p>
          <a:p>
            <a:pPr marL="571500" indent="-571500">
              <a:buFont typeface="+mj-lt"/>
              <a:buAutoNum type="arabicPeriod"/>
            </a:pPr>
            <a:r>
              <a:rPr lang="en-US" sz="3200" dirty="0" smtClean="0">
                <a:solidFill>
                  <a:schemeClr val="tx1"/>
                </a:solidFill>
              </a:rPr>
              <a:t>Intensive rain-fed ALS</a:t>
            </a:r>
          </a:p>
          <a:p>
            <a:pPr marL="571500" indent="-571500">
              <a:buFont typeface="+mj-lt"/>
              <a:buAutoNum type="arabicPeriod"/>
            </a:pPr>
            <a:r>
              <a:rPr lang="en-US" sz="3200" dirty="0" smtClean="0">
                <a:solidFill>
                  <a:schemeClr val="tx1"/>
                </a:solidFill>
              </a:rPr>
              <a:t>Irrigation-based ALS</a:t>
            </a:r>
          </a:p>
          <a:p>
            <a:pPr marL="571500" indent="-571500">
              <a:buFont typeface="+mj-lt"/>
              <a:buAutoNum type="arabicPeriod"/>
            </a:pPr>
            <a:r>
              <a:rPr lang="en-US" sz="3200" dirty="0" smtClean="0">
                <a:solidFill>
                  <a:schemeClr val="tx1"/>
                </a:solidFill>
              </a:rPr>
              <a:t>Tree-Cropping ALS</a:t>
            </a:r>
            <a:endParaRPr lang="en-US" sz="3200" dirty="0">
              <a:solidFill>
                <a:schemeClr val="tx1"/>
              </a:solidFill>
            </a:endParaRPr>
          </a:p>
        </p:txBody>
      </p:sp>
      <p:sp>
        <p:nvSpPr>
          <p:cNvPr id="7" name="TextBox 6"/>
          <p:cNvSpPr txBox="1"/>
          <p:nvPr/>
        </p:nvSpPr>
        <p:spPr>
          <a:xfrm>
            <a:off x="914400" y="4819471"/>
            <a:ext cx="7391400" cy="1384995"/>
          </a:xfrm>
          <a:prstGeom prst="rect">
            <a:avLst/>
          </a:prstGeom>
          <a:noFill/>
        </p:spPr>
        <p:txBody>
          <a:bodyPr wrap="square" rtlCol="0">
            <a:spAutoFit/>
          </a:bodyPr>
          <a:lstStyle>
            <a:defPPr>
              <a:defRPr lang="en-US"/>
            </a:defPPr>
            <a:lvl1pPr>
              <a:defRPr sz="4000">
                <a:solidFill>
                  <a:srgbClr val="00B050"/>
                </a:solidFill>
              </a:defRPr>
            </a:lvl1pPr>
          </a:lstStyle>
          <a:p>
            <a:pPr marL="342900" indent="-342900">
              <a:buFont typeface="Arial" pitchFamily="34" charset="0"/>
              <a:buChar char="•"/>
            </a:pPr>
            <a:r>
              <a:rPr lang="en-US" sz="2800" dirty="0" smtClean="0"/>
              <a:t>Better integration among regions</a:t>
            </a:r>
          </a:p>
          <a:p>
            <a:pPr marL="342900" indent="-342900">
              <a:buFont typeface="Arial" pitchFamily="34" charset="0"/>
              <a:buChar char="•"/>
            </a:pPr>
            <a:r>
              <a:rPr lang="en-US" sz="2800" dirty="0" smtClean="0"/>
              <a:t>Better collaboration between CG centers </a:t>
            </a:r>
          </a:p>
          <a:p>
            <a:pPr marL="342900" indent="-342900">
              <a:buFont typeface="Arial" pitchFamily="34" charset="0"/>
              <a:buChar char="•"/>
            </a:pPr>
            <a:r>
              <a:rPr lang="en-US" sz="2800" dirty="0" smtClean="0"/>
              <a:t>Better linkage with other CRPs</a:t>
            </a:r>
            <a:endParaRPr lang="en-US" sz="2800" dirty="0"/>
          </a:p>
        </p:txBody>
      </p:sp>
    </p:spTree>
    <p:extLst>
      <p:ext uri="{BB962C8B-B14F-4D97-AF65-F5344CB8AC3E}">
        <p14:creationId xmlns:p14="http://schemas.microsoft.com/office/powerpoint/2010/main" val="60214076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ED37CF9-E3DB-4575-88B6-05549807FEBA}" type="slidenum">
              <a:rPr lang="en-US" smtClean="0"/>
              <a:t>40</a:t>
            </a:fld>
            <a:endParaRPr lang="en-US"/>
          </a:p>
        </p:txBody>
      </p:sp>
      <p:sp>
        <p:nvSpPr>
          <p:cNvPr id="5" name="TextBox 4"/>
          <p:cNvSpPr txBox="1"/>
          <p:nvPr/>
        </p:nvSpPr>
        <p:spPr>
          <a:xfrm>
            <a:off x="1905000" y="228600"/>
            <a:ext cx="5943600" cy="646331"/>
          </a:xfrm>
          <a:prstGeom prst="rect">
            <a:avLst/>
          </a:prstGeom>
          <a:noFill/>
        </p:spPr>
        <p:txBody>
          <a:bodyPr wrap="square" rtlCol="0">
            <a:spAutoFit/>
          </a:bodyPr>
          <a:lstStyle>
            <a:defPPr>
              <a:defRPr lang="en-US"/>
            </a:defPPr>
            <a:lvl1pPr>
              <a:defRPr sz="4000">
                <a:solidFill>
                  <a:srgbClr val="00B050"/>
                </a:solidFill>
              </a:defRPr>
            </a:lvl1pPr>
          </a:lstStyle>
          <a:p>
            <a:r>
              <a:rPr lang="en-US" sz="3600" dirty="0" smtClean="0"/>
              <a:t>Concluding remarks …</a:t>
            </a:r>
            <a:endParaRPr lang="en-US" sz="3600" dirty="0"/>
          </a:p>
        </p:txBody>
      </p:sp>
      <p:sp>
        <p:nvSpPr>
          <p:cNvPr id="6" name="TextBox 5"/>
          <p:cNvSpPr txBox="1"/>
          <p:nvPr/>
        </p:nvSpPr>
        <p:spPr>
          <a:xfrm>
            <a:off x="1447800" y="1295400"/>
            <a:ext cx="5943600" cy="4524315"/>
          </a:xfrm>
          <a:prstGeom prst="rect">
            <a:avLst/>
          </a:prstGeom>
          <a:noFill/>
        </p:spPr>
        <p:txBody>
          <a:bodyPr wrap="square" rtlCol="0">
            <a:spAutoFit/>
          </a:bodyPr>
          <a:lstStyle>
            <a:defPPr>
              <a:defRPr lang="en-US"/>
            </a:defPPr>
            <a:lvl1pPr>
              <a:defRPr sz="4000">
                <a:solidFill>
                  <a:srgbClr val="00B050"/>
                </a:solidFill>
              </a:defRPr>
            </a:lvl1pPr>
          </a:lstStyle>
          <a:p>
            <a:pPr marL="571500" indent="-571500">
              <a:buFont typeface="+mj-lt"/>
              <a:buAutoNum type="arabicPeriod"/>
            </a:pPr>
            <a:r>
              <a:rPr lang="en-US" sz="3200" dirty="0" smtClean="0">
                <a:solidFill>
                  <a:schemeClr val="tx1"/>
                </a:solidFill>
              </a:rPr>
              <a:t>Integration</a:t>
            </a:r>
          </a:p>
          <a:p>
            <a:pPr marL="571500" indent="-571500">
              <a:buFont typeface="+mj-lt"/>
              <a:buAutoNum type="arabicPeriod"/>
            </a:pPr>
            <a:r>
              <a:rPr lang="en-US" sz="3200" dirty="0" smtClean="0">
                <a:solidFill>
                  <a:schemeClr val="tx1"/>
                </a:solidFill>
              </a:rPr>
              <a:t>Harmonization</a:t>
            </a:r>
          </a:p>
          <a:p>
            <a:pPr marL="571500" indent="-571500">
              <a:buFont typeface="+mj-lt"/>
              <a:buAutoNum type="arabicPeriod"/>
            </a:pPr>
            <a:r>
              <a:rPr lang="en-US" sz="3200" dirty="0" smtClean="0">
                <a:solidFill>
                  <a:schemeClr val="tx1"/>
                </a:solidFill>
              </a:rPr>
              <a:t>New science</a:t>
            </a:r>
          </a:p>
          <a:p>
            <a:pPr marL="571500" indent="-571500">
              <a:buFont typeface="+mj-lt"/>
              <a:buAutoNum type="arabicPeriod"/>
            </a:pPr>
            <a:r>
              <a:rPr lang="en-US" sz="3200" dirty="0" smtClean="0">
                <a:solidFill>
                  <a:schemeClr val="tx1"/>
                </a:solidFill>
              </a:rPr>
              <a:t>Clustering</a:t>
            </a:r>
          </a:p>
          <a:p>
            <a:pPr marL="571500" indent="-571500">
              <a:buFont typeface="+mj-lt"/>
              <a:buAutoNum type="arabicPeriod"/>
            </a:pPr>
            <a:r>
              <a:rPr lang="en-US" sz="3200" dirty="0" smtClean="0">
                <a:solidFill>
                  <a:schemeClr val="tx1"/>
                </a:solidFill>
              </a:rPr>
              <a:t>Partnership</a:t>
            </a:r>
          </a:p>
          <a:p>
            <a:pPr marL="571500" indent="-571500">
              <a:buFont typeface="+mj-lt"/>
              <a:buAutoNum type="arabicPeriod"/>
            </a:pPr>
            <a:r>
              <a:rPr lang="en-US" sz="3200" dirty="0" smtClean="0">
                <a:solidFill>
                  <a:schemeClr val="tx1"/>
                </a:solidFill>
              </a:rPr>
              <a:t>Bring other CG-centers in the NA&amp;WA flagship</a:t>
            </a:r>
          </a:p>
          <a:p>
            <a:pPr marL="571500" indent="-571500">
              <a:buFont typeface="+mj-lt"/>
              <a:buAutoNum type="arabicPeriod"/>
            </a:pPr>
            <a:r>
              <a:rPr lang="en-US" sz="3200" dirty="0" smtClean="0">
                <a:solidFill>
                  <a:schemeClr val="tx1"/>
                </a:solidFill>
              </a:rPr>
              <a:t>Linkage with other CRPs</a:t>
            </a:r>
          </a:p>
          <a:p>
            <a:pPr marL="571500" indent="-571500">
              <a:buFont typeface="+mj-lt"/>
              <a:buAutoNum type="arabicPeriod"/>
            </a:pPr>
            <a:r>
              <a:rPr lang="en-US" sz="3200" dirty="0" smtClean="0">
                <a:solidFill>
                  <a:schemeClr val="tx1"/>
                </a:solidFill>
              </a:rPr>
              <a:t>Mapping W3</a:t>
            </a:r>
          </a:p>
        </p:txBody>
      </p:sp>
    </p:spTree>
    <p:extLst>
      <p:ext uri="{BB962C8B-B14F-4D97-AF65-F5344CB8AC3E}">
        <p14:creationId xmlns:p14="http://schemas.microsoft.com/office/powerpoint/2010/main" val="36560352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913" t="14425" r="19857"/>
          <a:stretch/>
        </p:blipFill>
        <p:spPr bwMode="auto">
          <a:xfrm>
            <a:off x="685800" y="152399"/>
            <a:ext cx="8001000" cy="63978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712720" y="6429494"/>
            <a:ext cx="3297506" cy="369332"/>
          </a:xfrm>
          <a:prstGeom prst="rect">
            <a:avLst/>
          </a:prstGeom>
          <a:noFill/>
        </p:spPr>
        <p:txBody>
          <a:bodyPr wrap="none">
            <a:spAutoFit/>
          </a:bodyPr>
          <a:lstStyle/>
          <a:p>
            <a:r>
              <a:rPr lang="en-US" b="1" dirty="0"/>
              <a:t>http://drylandsystems.cgiar.org</a:t>
            </a:r>
            <a:r>
              <a:rPr lang="en-US" dirty="0"/>
              <a:t>/</a:t>
            </a:r>
          </a:p>
        </p:txBody>
      </p:sp>
      <p:sp>
        <p:nvSpPr>
          <p:cNvPr id="3" name="Slide Number Placeholder 2"/>
          <p:cNvSpPr>
            <a:spLocks noGrp="1"/>
          </p:cNvSpPr>
          <p:nvPr>
            <p:ph type="sldNum" sz="quarter" idx="12"/>
          </p:nvPr>
        </p:nvSpPr>
        <p:spPr/>
        <p:txBody>
          <a:bodyPr/>
          <a:lstStyle/>
          <a:p>
            <a:fld id="{A8EE271F-E62F-BA48-878F-C308AE521C35}" type="slidenum">
              <a:rPr lang="en-US" smtClean="0">
                <a:solidFill>
                  <a:prstClr val="black">
                    <a:tint val="75000"/>
                  </a:prstClr>
                </a:solidFill>
              </a:rPr>
              <a:pPr/>
              <a:t>41</a:t>
            </a:fld>
            <a:endParaRPr lang="en-US">
              <a:solidFill>
                <a:prstClr val="black">
                  <a:tint val="75000"/>
                </a:prstClr>
              </a:solidFill>
            </a:endParaRPr>
          </a:p>
        </p:txBody>
      </p:sp>
      <p:sp>
        <p:nvSpPr>
          <p:cNvPr id="5" name="Oval 4"/>
          <p:cNvSpPr/>
          <p:nvPr/>
        </p:nvSpPr>
        <p:spPr>
          <a:xfrm>
            <a:off x="6555509" y="4495800"/>
            <a:ext cx="21336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5110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6243</TotalTime>
  <Words>4264</Words>
  <Application>Microsoft Office PowerPoint</Application>
  <PresentationFormat>On-screen Show (4:3)</PresentationFormat>
  <Paragraphs>521</Paragraphs>
  <Slides>41</Slides>
  <Notes>8</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CRP Dryland Systems  Updating notes &amp; Action points  Hichem Ben Salem ICARDA’s Focal Point - CRP-DS </vt:lpstr>
      <vt:lpstr>PowerPoint Presentation</vt:lpstr>
      <vt:lpstr>PowerPoint Presentation</vt:lpstr>
      <vt:lpstr>PowerPoint Presentation</vt:lpstr>
      <vt:lpstr>PowerPoint Presentation</vt:lpstr>
      <vt:lpstr>PowerPoint Presentation</vt:lpstr>
      <vt:lpstr>PowerPoint Presentation</vt:lpstr>
      <vt:lpstr>The inception phase</vt:lpstr>
      <vt:lpstr>The implementation phase</vt:lpstr>
      <vt:lpstr>PowerPoint Presentation</vt:lpstr>
      <vt:lpstr>Major Agricultural Livelihood Systems in NA&amp;WA</vt:lpstr>
      <vt:lpstr>Major Agricultural Livelihood Systems in NA&amp;WA</vt:lpstr>
      <vt:lpstr>NA&amp;WA Interdisciplinary Research Team http://drylandsystems.cgiar.org/people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CRP-DS revised IDOs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ICARDA</dc:creator>
  <cp:lastModifiedBy>xxx</cp:lastModifiedBy>
  <cp:revision>441</cp:revision>
  <cp:lastPrinted>2014-06-26T11:08:46Z</cp:lastPrinted>
  <dcterms:created xsi:type="dcterms:W3CDTF">2014-03-24T21:14:37Z</dcterms:created>
  <dcterms:modified xsi:type="dcterms:W3CDTF">2014-09-21T04:39:19Z</dcterms:modified>
</cp:coreProperties>
</file>