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 id="2147483660" r:id="rId2"/>
    <p:sldMasterId id="2147483673" r:id="rId3"/>
  </p:sldMasterIdLst>
  <p:notesMasterIdLst>
    <p:notesMasterId r:id="rId47"/>
  </p:notesMasterIdLst>
  <p:sldIdLst>
    <p:sldId id="312" r:id="rId4"/>
    <p:sldId id="421" r:id="rId5"/>
    <p:sldId id="426" r:id="rId6"/>
    <p:sldId id="380" r:id="rId7"/>
    <p:sldId id="425" r:id="rId8"/>
    <p:sldId id="427" r:id="rId9"/>
    <p:sldId id="424" r:id="rId10"/>
    <p:sldId id="403" r:id="rId11"/>
    <p:sldId id="434" r:id="rId12"/>
    <p:sldId id="423" r:id="rId13"/>
    <p:sldId id="436" r:id="rId14"/>
    <p:sldId id="428" r:id="rId15"/>
    <p:sldId id="435" r:id="rId16"/>
    <p:sldId id="437" r:id="rId17"/>
    <p:sldId id="432" r:id="rId18"/>
    <p:sldId id="388" r:id="rId19"/>
    <p:sldId id="422" r:id="rId20"/>
    <p:sldId id="431" r:id="rId21"/>
    <p:sldId id="429" r:id="rId22"/>
    <p:sldId id="390" r:id="rId23"/>
    <p:sldId id="391" r:id="rId24"/>
    <p:sldId id="405" r:id="rId25"/>
    <p:sldId id="389" r:id="rId26"/>
    <p:sldId id="433" r:id="rId27"/>
    <p:sldId id="348" r:id="rId28"/>
    <p:sldId id="352" r:id="rId29"/>
    <p:sldId id="354" r:id="rId30"/>
    <p:sldId id="430" r:id="rId31"/>
    <p:sldId id="415" r:id="rId32"/>
    <p:sldId id="374" r:id="rId33"/>
    <p:sldId id="399" r:id="rId34"/>
    <p:sldId id="320" r:id="rId35"/>
    <p:sldId id="420" r:id="rId36"/>
    <p:sldId id="418" r:id="rId37"/>
    <p:sldId id="419" r:id="rId38"/>
    <p:sldId id="416" r:id="rId39"/>
    <p:sldId id="417" r:id="rId40"/>
    <p:sldId id="406" r:id="rId41"/>
    <p:sldId id="411" r:id="rId42"/>
    <p:sldId id="410" r:id="rId43"/>
    <p:sldId id="385" r:id="rId44"/>
    <p:sldId id="413" r:id="rId45"/>
    <p:sldId id="398"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varScale="1">
        <p:scale>
          <a:sx n="70" d="100"/>
          <a:sy n="70" d="100"/>
        </p:scale>
        <p:origin x="139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C351B9-F9DB-4C4A-8386-65C986860A4D}" type="datetimeFigureOut">
              <a:rPr lang="en-US" smtClean="0"/>
              <a:pPr/>
              <a:t>4/4/2016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1371AB-DBC9-435F-ABB4-8BDCAB67DF18}" type="slidenum">
              <a:rPr lang="en-US" smtClean="0"/>
              <a:pPr/>
              <a:t>‹#›</a:t>
            </a:fld>
            <a:endParaRPr lang="en-US"/>
          </a:p>
        </p:txBody>
      </p:sp>
    </p:spTree>
    <p:extLst>
      <p:ext uri="{BB962C8B-B14F-4D97-AF65-F5344CB8AC3E}">
        <p14:creationId xmlns:p14="http://schemas.microsoft.com/office/powerpoint/2010/main" val="3734327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Calibri" panose="020F0502020204030204" pitchFamily="34" charset="0"/>
                <a:ea typeface="Calibri" panose="020F0502020204030204" pitchFamily="34" charset="0"/>
                <a:cs typeface="Arial" panose="020B0604020202020204" pitchFamily="34" charset="0"/>
              </a:rPr>
              <a:t>The focus group discussion conducted a total of three focus group meetings organized for farmers across three project sites namely in </a:t>
            </a:r>
            <a:r>
              <a:rPr lang="en-US" dirty="0" err="1" smtClean="0">
                <a:latin typeface="Calibri" panose="020F0502020204030204" pitchFamily="34" charset="0"/>
                <a:ea typeface="Calibri" panose="020F0502020204030204" pitchFamily="34" charset="0"/>
                <a:cs typeface="Arial" panose="020B0604020202020204" pitchFamily="34" charset="0"/>
              </a:rPr>
              <a:t>Sharora</a:t>
            </a:r>
            <a:r>
              <a:rPr lang="en-US" dirty="0" smtClean="0">
                <a:latin typeface="Calibri" panose="020F0502020204030204" pitchFamily="34" charset="0"/>
                <a:ea typeface="Calibri" panose="020F0502020204030204" pitchFamily="34" charset="0"/>
                <a:cs typeface="Arial" panose="020B0604020202020204" pitchFamily="34" charset="0"/>
              </a:rPr>
              <a:t> settlement, </a:t>
            </a:r>
            <a:r>
              <a:rPr lang="en-US" dirty="0" err="1" smtClean="0">
                <a:latin typeface="Calibri" panose="020F0502020204030204" pitchFamily="34" charset="0"/>
                <a:ea typeface="Calibri" panose="020F0502020204030204" pitchFamily="34" charset="0"/>
                <a:cs typeface="Arial" panose="020B0604020202020204" pitchFamily="34" charset="0"/>
              </a:rPr>
              <a:t>Muksu</a:t>
            </a:r>
            <a:r>
              <a:rPr lang="en-US" dirty="0" smtClean="0">
                <a:latin typeface="Calibri" panose="020F0502020204030204" pitchFamily="34" charset="0"/>
                <a:ea typeface="Calibri" panose="020F0502020204030204" pitchFamily="34" charset="0"/>
                <a:cs typeface="Arial" panose="020B0604020202020204" pitchFamily="34" charset="0"/>
              </a:rPr>
              <a:t> village and </a:t>
            </a:r>
            <a:r>
              <a:rPr lang="en-US" dirty="0" err="1" smtClean="0">
                <a:latin typeface="Calibri" panose="020F0502020204030204" pitchFamily="34" charset="0"/>
                <a:ea typeface="Calibri" panose="020F0502020204030204" pitchFamily="34" charset="0"/>
                <a:cs typeface="Arial" panose="020B0604020202020204" pitchFamily="34" charset="0"/>
              </a:rPr>
              <a:t>B.Gafurov</a:t>
            </a:r>
            <a:r>
              <a:rPr lang="en-US" dirty="0" smtClean="0">
                <a:latin typeface="Calibri" panose="020F0502020204030204" pitchFamily="34" charset="0"/>
                <a:ea typeface="Calibri" panose="020F0502020204030204" pitchFamily="34" charset="0"/>
                <a:cs typeface="Arial" panose="020B0604020202020204" pitchFamily="34" charset="0"/>
              </a:rPr>
              <a:t> district. These meetings were held between July 12 and September 1, 2015. </a:t>
            </a:r>
          </a:p>
          <a:p>
            <a:r>
              <a:rPr lang="en-US" dirty="0" smtClean="0">
                <a:latin typeface="Calibri" panose="020F0502020204030204" pitchFamily="34" charset="0"/>
                <a:ea typeface="Calibri" panose="020F0502020204030204" pitchFamily="34" charset="0"/>
                <a:cs typeface="Arial" panose="020B0604020202020204" pitchFamily="34" charset="0"/>
              </a:rPr>
              <a:t>Each focus group involved 15 farmers including a one or two households in order to hold a constructive dialogue on adoption of conservation agriculture. Each group discussed the important aspects of constraints for adoption of conservation agriculture their region.</a:t>
            </a:r>
            <a:endParaRPr lang="en-US" dirty="0"/>
          </a:p>
        </p:txBody>
      </p:sp>
      <p:sp>
        <p:nvSpPr>
          <p:cNvPr id="4" name="Slide Number Placeholder 3"/>
          <p:cNvSpPr>
            <a:spLocks noGrp="1"/>
          </p:cNvSpPr>
          <p:nvPr>
            <p:ph type="sldNum" sz="quarter" idx="10"/>
          </p:nvPr>
        </p:nvSpPr>
        <p:spPr/>
        <p:txBody>
          <a:bodyPr/>
          <a:lstStyle/>
          <a:p>
            <a:fld id="{611371AB-DBC9-435F-ABB4-8BDCAB67DF18}" type="slidenum">
              <a:rPr lang="en-US" smtClean="0"/>
              <a:pPr/>
              <a:t>7</a:t>
            </a:fld>
            <a:endParaRPr lang="en-US"/>
          </a:p>
        </p:txBody>
      </p:sp>
    </p:spTree>
    <p:extLst>
      <p:ext uri="{BB962C8B-B14F-4D97-AF65-F5344CB8AC3E}">
        <p14:creationId xmlns:p14="http://schemas.microsoft.com/office/powerpoint/2010/main" val="125898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uz-Cyrl-UZ" dirty="0"/>
          </a:p>
        </p:txBody>
      </p:sp>
      <p:sp>
        <p:nvSpPr>
          <p:cNvPr id="4" name="Slide Number Placeholder 3"/>
          <p:cNvSpPr>
            <a:spLocks noGrp="1"/>
          </p:cNvSpPr>
          <p:nvPr>
            <p:ph type="sldNum" sz="quarter" idx="10"/>
          </p:nvPr>
        </p:nvSpPr>
        <p:spPr/>
        <p:txBody>
          <a:bodyPr/>
          <a:lstStyle/>
          <a:p>
            <a:fld id="{611371AB-DBC9-435F-ABB4-8BDCAB67DF18}" type="slidenum">
              <a:rPr lang="en-US" smtClean="0"/>
              <a:pPr/>
              <a:t>25</a:t>
            </a:fld>
            <a:endParaRPr lang="en-US"/>
          </a:p>
        </p:txBody>
      </p:sp>
    </p:spTree>
    <p:extLst>
      <p:ext uri="{BB962C8B-B14F-4D97-AF65-F5344CB8AC3E}">
        <p14:creationId xmlns:p14="http://schemas.microsoft.com/office/powerpoint/2010/main" val="2729824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B8A828-CFFF-4915-BC8C-9A19827192F4}" type="datetimeFigureOut">
              <a:rPr lang="en-US" smtClean="0"/>
              <a:pPr/>
              <a:t>4/4/2016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B8A828-CFFF-4915-BC8C-9A19827192F4}" type="datetimeFigureOut">
              <a:rPr lang="en-US" smtClean="0"/>
              <a:pPr/>
              <a:t>4/4/2016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B8A828-CFFF-4915-BC8C-9A19827192F4}" type="datetimeFigureOut">
              <a:rPr lang="en-US" smtClean="0"/>
              <a:pPr/>
              <a:t>4/4/2016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4B8A828-CFFF-4915-BC8C-9A19827192F4}" type="datetimeFigureOut">
              <a:rPr lang="en-US" smtClean="0"/>
              <a:pPr/>
              <a:t>4/4/2016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4B8A828-CFFF-4915-BC8C-9A19827192F4}" type="datetimeFigureOut">
              <a:rPr lang="en-US" smtClean="0"/>
              <a:pPr/>
              <a:t>4/4/2016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4B8A828-CFFF-4915-BC8C-9A19827192F4}" type="datetimeFigureOut">
              <a:rPr lang="en-US" smtClean="0"/>
              <a:pPr/>
              <a:t>4/4/2016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B8A828-CFFF-4915-BC8C-9A19827192F4}" type="datetimeFigureOut">
              <a:rPr lang="en-US" smtClean="0"/>
              <a:pPr/>
              <a:t>4/4/2016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B8A828-CFFF-4915-BC8C-9A19827192F4}" type="datetimeFigureOut">
              <a:rPr lang="en-US" smtClean="0"/>
              <a:pPr/>
              <a:t>4/4/2016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B8A828-CFFF-4915-BC8C-9A19827192F4}" type="datetimeFigureOut">
              <a:rPr lang="en-US" smtClean="0"/>
              <a:pPr/>
              <a:t>4/4/2016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B8A828-CFFF-4915-BC8C-9A19827192F4}" type="datetimeFigureOut">
              <a:rPr lang="en-US" smtClean="0"/>
              <a:pPr/>
              <a:t>4/4/2016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B8A828-CFFF-4915-BC8C-9A19827192F4}" type="datetimeFigureOut">
              <a:rPr lang="en-US" smtClean="0"/>
              <a:pPr/>
              <a:t>4/4/2016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77B0D-88F5-458D-A903-7F8B4F20F44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04/04/2016</a:t>
            </a:fld>
            <a:endParaRPr lang="en-GB"/>
          </a:p>
        </p:txBody>
      </p:sp>
      <p:sp>
        <p:nvSpPr>
          <p:cNvPr id="4" name="Footer Placeholder 3"/>
          <p:cNvSpPr>
            <a:spLocks noGrp="1"/>
          </p:cNvSpPr>
          <p:nvPr>
            <p:ph type="ftr" sz="quarter" idx="16"/>
          </p:nvPr>
        </p:nvSpPr>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Tree>
    <p:extLst>
      <p:ext uri="{BB962C8B-B14F-4D97-AF65-F5344CB8AC3E}">
        <p14:creationId xmlns:p14="http://schemas.microsoft.com/office/powerpoint/2010/main" val="1302269664"/>
      </p:ext>
    </p:extLst>
  </p:cSld>
  <p:clrMapOvr>
    <a:masterClrMapping/>
  </p:clrMapOvr>
  <p:timing>
    <p:tnLst>
      <p:par>
        <p:cT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600200"/>
            <a:ext cx="2057400" cy="4525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60198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28600" y="1219200"/>
            <a:ext cx="6629400" cy="838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04800" y="2286000"/>
            <a:ext cx="8077200" cy="3886200"/>
          </a:xfrm>
          <a:prstGeom prst="rect">
            <a:avLst/>
          </a:prstGeom>
        </p:spPr>
        <p:txBody>
          <a:bodyPr/>
          <a:lstStyle/>
          <a:p>
            <a:pPr lvl="0"/>
            <a:r>
              <a:rPr lang="en-US" noProof="0" smtClean="0"/>
              <a:t>Click icon to add table</a:t>
            </a:r>
            <a:endParaRPr lang="en-US" noProof="0" dirty="0"/>
          </a:p>
        </p:txBody>
      </p:sp>
      <p:sp>
        <p:nvSpPr>
          <p:cNvPr id="4" name="Footer Placeholder 3"/>
          <p:cNvSpPr>
            <a:spLocks noGrp="1"/>
          </p:cNvSpPr>
          <p:nvPr>
            <p:ph type="ftr" sz="quarter" idx="10"/>
          </p:nvPr>
        </p:nvSpPr>
        <p:spPr>
          <a:xfrm>
            <a:off x="3124200" y="6248400"/>
            <a:ext cx="2895600" cy="457200"/>
          </a:xfrm>
          <a:prstGeom prst="rect">
            <a:avLst/>
          </a:prstGeom>
        </p:spPr>
        <p:txBody>
          <a:bodyPr/>
          <a:lstStyle>
            <a:lvl1pPr>
              <a:defRPr dirty="0">
                <a:latin typeface="Arial" charset="0"/>
                <a:cs typeface="Arial" charset="0"/>
              </a:defRPr>
            </a:lvl1pPr>
          </a:lstStyle>
          <a:p>
            <a:pPr fontAlgn="base">
              <a:spcBef>
                <a:spcPct val="0"/>
              </a:spcBef>
              <a:spcAft>
                <a:spcPct val="0"/>
              </a:spcAft>
              <a:defRPr/>
            </a:pPr>
            <a:endParaRPr lang="en-US" sz="2000">
              <a:solidFill>
                <a:srgbClr val="FFFFFF"/>
              </a:solidFill>
            </a:endParaRPr>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600200"/>
            <a:ext cx="2057400" cy="4525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60198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28600" y="1219200"/>
            <a:ext cx="6629400" cy="838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04800" y="2286000"/>
            <a:ext cx="8077200" cy="3886200"/>
          </a:xfrm>
          <a:prstGeom prst="rect">
            <a:avLst/>
          </a:prstGeom>
        </p:spPr>
        <p:txBody>
          <a:bodyPr/>
          <a:lstStyle/>
          <a:p>
            <a:pPr lvl="0"/>
            <a:r>
              <a:rPr lang="en-US" noProof="0" smtClean="0"/>
              <a:t>Click icon to add table</a:t>
            </a:r>
            <a:endParaRPr lang="en-US" noProof="0" dirty="0"/>
          </a:p>
        </p:txBody>
      </p:sp>
      <p:sp>
        <p:nvSpPr>
          <p:cNvPr id="4" name="Footer Placeholder 3"/>
          <p:cNvSpPr>
            <a:spLocks noGrp="1"/>
          </p:cNvSpPr>
          <p:nvPr>
            <p:ph type="ftr" sz="quarter" idx="10"/>
          </p:nvPr>
        </p:nvSpPr>
        <p:spPr>
          <a:xfrm>
            <a:off x="3124200" y="6248400"/>
            <a:ext cx="2895600" cy="457200"/>
          </a:xfrm>
          <a:prstGeom prst="rect">
            <a:avLst/>
          </a:prstGeom>
        </p:spPr>
        <p:txBody>
          <a:bodyPr/>
          <a:lstStyle>
            <a:lvl1pPr>
              <a:defRPr dirty="0">
                <a:latin typeface="Arial" charset="0"/>
                <a:cs typeface="Arial" charset="0"/>
              </a:defRPr>
            </a:lvl1pPr>
          </a:lstStyle>
          <a:p>
            <a:pPr fontAlgn="base">
              <a:spcBef>
                <a:spcPct val="0"/>
              </a:spcBef>
              <a:spcAft>
                <a:spcPct val="0"/>
              </a:spcAft>
              <a:defRPr/>
            </a:pPr>
            <a:endParaRPr lang="en-US" sz="2000">
              <a:solidFill>
                <a:srgbClr val="FFFFFF"/>
              </a:solidFill>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18" Type="http://schemas.openxmlformats.org/officeDocument/2006/relationships/image" Target="../media/image6.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5.jpeg"/><Relationship Id="rId2" Type="http://schemas.openxmlformats.org/officeDocument/2006/relationships/slideLayout" Target="../slideLayouts/slideLayout14.xml"/><Relationship Id="rId16" Type="http://schemas.openxmlformats.org/officeDocument/2006/relationships/image" Target="../media/image4.jpe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3.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18" Type="http://schemas.openxmlformats.org/officeDocument/2006/relationships/image" Target="../media/image6.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image" Target="../media/image5.jpeg"/><Relationship Id="rId2" Type="http://schemas.openxmlformats.org/officeDocument/2006/relationships/slideLayout" Target="../slideLayouts/slideLayout26.xml"/><Relationship Id="rId16" Type="http://schemas.openxmlformats.org/officeDocument/2006/relationships/image" Target="../media/image4.jpe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3.pn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8A828-CFFF-4915-BC8C-9A19827192F4}" type="datetimeFigureOut">
              <a:rPr lang="en-US" smtClean="0"/>
              <a:pPr/>
              <a:t>4/4/2016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377B0D-88F5-458D-A903-7F8B4F20F44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098" name="Picture 10" descr="Background 2009"/>
          <p:cNvPicPr>
            <a:picLocks noChangeAspect="1" noChangeArrowheads="1"/>
          </p:cNvPicPr>
          <p:nvPr/>
        </p:nvPicPr>
        <p:blipFill>
          <a:blip r:embed="rId14" cstate="print"/>
          <a:srcRect/>
          <a:stretch>
            <a:fillRect/>
          </a:stretch>
        </p:blipFill>
        <p:spPr bwMode="auto">
          <a:xfrm>
            <a:off x="247650" y="1916113"/>
            <a:ext cx="8890000" cy="2403475"/>
          </a:xfrm>
          <a:prstGeom prst="rect">
            <a:avLst/>
          </a:prstGeom>
          <a:noFill/>
          <a:ln w="9525">
            <a:noFill/>
            <a:miter lim="800000"/>
            <a:headEnd/>
            <a:tailEnd/>
          </a:ln>
        </p:spPr>
      </p:pic>
      <p:sp>
        <p:nvSpPr>
          <p:cNvPr id="498699" name="Rectangle 11"/>
          <p:cNvSpPr>
            <a:spLocks noChangeArrowheads="1"/>
          </p:cNvSpPr>
          <p:nvPr/>
        </p:nvSpPr>
        <p:spPr bwMode="auto">
          <a:xfrm>
            <a:off x="9525" y="4365625"/>
            <a:ext cx="9140825" cy="1646238"/>
          </a:xfrm>
          <a:prstGeom prst="rect">
            <a:avLst/>
          </a:prstGeom>
          <a:solidFill>
            <a:srgbClr val="D5E0EB"/>
          </a:solidFill>
          <a:ln w="9525">
            <a:noFill/>
            <a:miter lim="800000"/>
            <a:headEnd/>
            <a:tailEnd/>
          </a:ln>
          <a:effectLst/>
        </p:spPr>
        <p:txBody>
          <a:bodyPr wrap="none" anchor="ctr"/>
          <a:lstStyle/>
          <a:p>
            <a:pPr fontAlgn="base">
              <a:spcBef>
                <a:spcPct val="0"/>
              </a:spcBef>
              <a:spcAft>
                <a:spcPct val="0"/>
              </a:spcAft>
              <a:defRPr/>
            </a:pPr>
            <a:endParaRPr lang="en-US" sz="2000" dirty="0">
              <a:solidFill>
                <a:srgbClr val="FFFFFF"/>
              </a:solidFill>
            </a:endParaRPr>
          </a:p>
        </p:txBody>
      </p:sp>
      <p:sp>
        <p:nvSpPr>
          <p:cNvPr id="498700" name="Rectangle 12"/>
          <p:cNvSpPr>
            <a:spLocks noChangeArrowheads="1"/>
          </p:cNvSpPr>
          <p:nvPr/>
        </p:nvSpPr>
        <p:spPr bwMode="auto">
          <a:xfrm>
            <a:off x="9525" y="4321175"/>
            <a:ext cx="9140825" cy="401638"/>
          </a:xfrm>
          <a:prstGeom prst="rect">
            <a:avLst/>
          </a:prstGeom>
          <a:solidFill>
            <a:srgbClr val="8E96A0"/>
          </a:solidFill>
          <a:ln w="9525">
            <a:noFill/>
            <a:miter lim="800000"/>
            <a:headEnd/>
            <a:tailEnd/>
          </a:ln>
          <a:effectLst/>
        </p:spPr>
        <p:txBody>
          <a:bodyPr wrap="none" anchor="ctr"/>
          <a:lstStyle/>
          <a:p>
            <a:pPr fontAlgn="base">
              <a:spcBef>
                <a:spcPct val="0"/>
              </a:spcBef>
              <a:spcAft>
                <a:spcPct val="0"/>
              </a:spcAft>
              <a:defRPr/>
            </a:pPr>
            <a:endParaRPr lang="en-US" sz="2000" dirty="0">
              <a:solidFill>
                <a:srgbClr val="FFFFFF"/>
              </a:solidFill>
            </a:endParaRPr>
          </a:p>
        </p:txBody>
      </p:sp>
      <p:pic>
        <p:nvPicPr>
          <p:cNvPr id="4101" name="Picture 13" descr="BCS_gradient_portrait"/>
          <p:cNvPicPr>
            <a:picLocks noChangeAspect="1" noChangeArrowheads="1"/>
          </p:cNvPicPr>
          <p:nvPr/>
        </p:nvPicPr>
        <p:blipFill>
          <a:blip r:embed="rId15" cstate="print"/>
          <a:srcRect/>
          <a:stretch>
            <a:fillRect/>
          </a:stretch>
        </p:blipFill>
        <p:spPr bwMode="auto">
          <a:xfrm>
            <a:off x="0" y="0"/>
            <a:ext cx="252413" cy="6858000"/>
          </a:xfrm>
          <a:prstGeom prst="rect">
            <a:avLst/>
          </a:prstGeom>
          <a:noFill/>
          <a:ln w="9525">
            <a:noFill/>
            <a:miter lim="800000"/>
            <a:headEnd/>
            <a:tailEnd/>
          </a:ln>
        </p:spPr>
      </p:pic>
      <p:sp>
        <p:nvSpPr>
          <p:cNvPr id="4102" name="Rectangle 14"/>
          <p:cNvSpPr>
            <a:spLocks noGrp="1" noChangeArrowheads="1"/>
          </p:cNvSpPr>
          <p:nvPr>
            <p:ph type="title"/>
          </p:nvPr>
        </p:nvSpPr>
        <p:spPr bwMode="auto">
          <a:xfrm>
            <a:off x="898525" y="4330700"/>
            <a:ext cx="7581900" cy="3873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endParaRPr lang="en-US" dirty="0" smtClean="0"/>
          </a:p>
        </p:txBody>
      </p:sp>
      <p:sp>
        <p:nvSpPr>
          <p:cNvPr id="498704" name="Text Box 16"/>
          <p:cNvSpPr txBox="1">
            <a:spLocks noChangeArrowheads="1"/>
          </p:cNvSpPr>
          <p:nvPr/>
        </p:nvSpPr>
        <p:spPr bwMode="auto">
          <a:xfrm rot="16200000">
            <a:off x="-415924" y="3231148"/>
            <a:ext cx="1695450" cy="338554"/>
          </a:xfrm>
          <a:prstGeom prst="rect">
            <a:avLst/>
          </a:prstGeom>
          <a:noFill/>
          <a:ln w="9525">
            <a:noFill/>
            <a:miter lim="800000"/>
            <a:headEnd/>
            <a:tailEnd/>
          </a:ln>
          <a:effectLst/>
        </p:spPr>
        <p:txBody>
          <a:bodyPr>
            <a:spAutoFit/>
          </a:bodyPr>
          <a:lstStyle/>
          <a:p>
            <a:pPr fontAlgn="base">
              <a:spcBef>
                <a:spcPct val="50000"/>
              </a:spcBef>
              <a:spcAft>
                <a:spcPct val="0"/>
              </a:spcAft>
              <a:defRPr/>
            </a:pPr>
            <a:r>
              <a:rPr lang="en-US" sz="1600" i="1" dirty="0">
                <a:solidFill>
                  <a:srgbClr val="FFFFFF"/>
                </a:solidFill>
              </a:rPr>
              <a:t>ICARDA   2012</a:t>
            </a:r>
          </a:p>
        </p:txBody>
      </p:sp>
      <p:pic>
        <p:nvPicPr>
          <p:cNvPr id="4104" name="Picture 8" descr="ICARDA logo.jpg"/>
          <p:cNvPicPr>
            <a:picLocks noChangeAspect="1"/>
          </p:cNvPicPr>
          <p:nvPr/>
        </p:nvPicPr>
        <p:blipFill>
          <a:blip r:embed="rId16" cstate="print"/>
          <a:srcRect/>
          <a:stretch>
            <a:fillRect/>
          </a:stretch>
        </p:blipFill>
        <p:spPr bwMode="auto">
          <a:xfrm>
            <a:off x="571500" y="249238"/>
            <a:ext cx="3657600" cy="1744662"/>
          </a:xfrm>
          <a:prstGeom prst="rect">
            <a:avLst/>
          </a:prstGeom>
          <a:noFill/>
          <a:ln w="9525">
            <a:noFill/>
            <a:miter lim="800000"/>
            <a:headEnd/>
            <a:tailEnd/>
          </a:ln>
        </p:spPr>
      </p:pic>
      <p:pic>
        <p:nvPicPr>
          <p:cNvPr id="1026" name="Picture 2" descr="C:\Documents and Settings\sates\Desktop\DSCF0857.jpg"/>
          <p:cNvPicPr>
            <a:picLocks noChangeAspect="1" noChangeArrowheads="1"/>
          </p:cNvPicPr>
          <p:nvPr/>
        </p:nvPicPr>
        <p:blipFill>
          <a:blip r:embed="rId17" cstate="print"/>
          <a:srcRect/>
          <a:stretch>
            <a:fillRect/>
          </a:stretch>
        </p:blipFill>
        <p:spPr bwMode="auto">
          <a:xfrm>
            <a:off x="3019897" y="2511137"/>
            <a:ext cx="2421427" cy="1816070"/>
          </a:xfrm>
          <a:prstGeom prst="rect">
            <a:avLst/>
          </a:prstGeom>
          <a:noFill/>
        </p:spPr>
      </p:pic>
      <p:pic>
        <p:nvPicPr>
          <p:cNvPr id="2" name="Picture 2" descr="C:\Documents and Settings\sates\Desktop\PICT3640.JPG"/>
          <p:cNvPicPr>
            <a:picLocks noChangeAspect="1" noChangeArrowheads="1"/>
          </p:cNvPicPr>
          <p:nvPr/>
        </p:nvPicPr>
        <p:blipFill>
          <a:blip r:embed="rId18" cstate="print"/>
          <a:srcRect/>
          <a:stretch>
            <a:fillRect/>
          </a:stretch>
        </p:blipFill>
        <p:spPr bwMode="auto">
          <a:xfrm>
            <a:off x="619562" y="2524450"/>
            <a:ext cx="2399177" cy="1799383"/>
          </a:xfrm>
          <a:prstGeom prst="rect">
            <a:avLst/>
          </a:prstGeom>
          <a:noFill/>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txStyles>
    <p:titleStyle>
      <a:lvl1pPr algn="l" rtl="0" eaLnBrk="1" fontAlgn="base" hangingPunct="1">
        <a:spcBef>
          <a:spcPct val="0"/>
        </a:spcBef>
        <a:spcAft>
          <a:spcPct val="0"/>
        </a:spcAft>
        <a:defRPr sz="2000" b="1">
          <a:solidFill>
            <a:srgbClr val="58595B"/>
          </a:solidFill>
          <a:latin typeface="+mj-lt"/>
          <a:ea typeface="+mj-ea"/>
          <a:cs typeface="+mj-cs"/>
        </a:defRPr>
      </a:lvl1pPr>
      <a:lvl2pPr algn="l" rtl="0" eaLnBrk="1" fontAlgn="base" hangingPunct="1">
        <a:spcBef>
          <a:spcPct val="0"/>
        </a:spcBef>
        <a:spcAft>
          <a:spcPct val="0"/>
        </a:spcAft>
        <a:defRPr sz="2000" b="1">
          <a:solidFill>
            <a:srgbClr val="58595B"/>
          </a:solidFill>
          <a:latin typeface="Arial" charset="0"/>
          <a:cs typeface="Arial" charset="0"/>
        </a:defRPr>
      </a:lvl2pPr>
      <a:lvl3pPr algn="l" rtl="0" eaLnBrk="1" fontAlgn="base" hangingPunct="1">
        <a:spcBef>
          <a:spcPct val="0"/>
        </a:spcBef>
        <a:spcAft>
          <a:spcPct val="0"/>
        </a:spcAft>
        <a:defRPr sz="2000" b="1">
          <a:solidFill>
            <a:srgbClr val="58595B"/>
          </a:solidFill>
          <a:latin typeface="Arial" charset="0"/>
          <a:cs typeface="Arial" charset="0"/>
        </a:defRPr>
      </a:lvl3pPr>
      <a:lvl4pPr algn="l" rtl="0" eaLnBrk="1" fontAlgn="base" hangingPunct="1">
        <a:spcBef>
          <a:spcPct val="0"/>
        </a:spcBef>
        <a:spcAft>
          <a:spcPct val="0"/>
        </a:spcAft>
        <a:defRPr sz="2000" b="1">
          <a:solidFill>
            <a:srgbClr val="58595B"/>
          </a:solidFill>
          <a:latin typeface="Arial" charset="0"/>
          <a:cs typeface="Arial" charset="0"/>
        </a:defRPr>
      </a:lvl4pPr>
      <a:lvl5pPr algn="l" rtl="0" eaLnBrk="1" fontAlgn="base" hangingPunct="1">
        <a:spcBef>
          <a:spcPct val="0"/>
        </a:spcBef>
        <a:spcAft>
          <a:spcPct val="0"/>
        </a:spcAft>
        <a:defRPr sz="2000" b="1">
          <a:solidFill>
            <a:srgbClr val="58595B"/>
          </a:solidFill>
          <a:latin typeface="Arial" charset="0"/>
          <a:cs typeface="Arial" charset="0"/>
        </a:defRPr>
      </a:lvl5pPr>
      <a:lvl6pPr marL="457200" algn="l" rtl="0" eaLnBrk="1" fontAlgn="base" hangingPunct="1">
        <a:spcBef>
          <a:spcPct val="0"/>
        </a:spcBef>
        <a:spcAft>
          <a:spcPct val="0"/>
        </a:spcAft>
        <a:defRPr sz="2000" b="1">
          <a:solidFill>
            <a:srgbClr val="58595B"/>
          </a:solidFill>
          <a:latin typeface="Arial" charset="0"/>
          <a:cs typeface="Arial" charset="0"/>
        </a:defRPr>
      </a:lvl6pPr>
      <a:lvl7pPr marL="914400" algn="l" rtl="0" eaLnBrk="1" fontAlgn="base" hangingPunct="1">
        <a:spcBef>
          <a:spcPct val="0"/>
        </a:spcBef>
        <a:spcAft>
          <a:spcPct val="0"/>
        </a:spcAft>
        <a:defRPr sz="2000" b="1">
          <a:solidFill>
            <a:srgbClr val="58595B"/>
          </a:solidFill>
          <a:latin typeface="Arial" charset="0"/>
          <a:cs typeface="Arial" charset="0"/>
        </a:defRPr>
      </a:lvl7pPr>
      <a:lvl8pPr marL="1371600" algn="l" rtl="0" eaLnBrk="1" fontAlgn="base" hangingPunct="1">
        <a:spcBef>
          <a:spcPct val="0"/>
        </a:spcBef>
        <a:spcAft>
          <a:spcPct val="0"/>
        </a:spcAft>
        <a:defRPr sz="2000" b="1">
          <a:solidFill>
            <a:srgbClr val="58595B"/>
          </a:solidFill>
          <a:latin typeface="Arial" charset="0"/>
          <a:cs typeface="Arial" charset="0"/>
        </a:defRPr>
      </a:lvl8pPr>
      <a:lvl9pPr marL="1828800" algn="l" rtl="0" eaLnBrk="1" fontAlgn="base" hangingPunct="1">
        <a:spcBef>
          <a:spcPct val="0"/>
        </a:spcBef>
        <a:spcAft>
          <a:spcPct val="0"/>
        </a:spcAft>
        <a:defRPr sz="2000" b="1">
          <a:solidFill>
            <a:srgbClr val="58595B"/>
          </a:solidFill>
          <a:latin typeface="Arial" charset="0"/>
          <a:cs typeface="Arial" charset="0"/>
        </a:defRPr>
      </a:lvl9pPr>
    </p:titleStyle>
    <p:bodyStyle>
      <a:lvl1pPr marL="269875" indent="-269875" algn="l" rtl="0" eaLnBrk="1" fontAlgn="base" hangingPunct="1">
        <a:spcBef>
          <a:spcPts val="300"/>
        </a:spcBef>
        <a:spcAft>
          <a:spcPts val="600"/>
        </a:spcAft>
        <a:buClr>
          <a:srgbClr val="00CC00"/>
        </a:buClr>
        <a:buFont typeface="Wingdings" pitchFamily="2" charset="2"/>
        <a:defRPr sz="1600" b="1">
          <a:solidFill>
            <a:srgbClr val="58595B"/>
          </a:solidFill>
          <a:latin typeface="+mn-lt"/>
          <a:ea typeface="+mn-ea"/>
          <a:cs typeface="+mn-cs"/>
        </a:defRPr>
      </a:lvl1pPr>
      <a:lvl2pPr marL="912813" indent="-285750" algn="l" rtl="0" eaLnBrk="1" fontAlgn="base" hangingPunct="1">
        <a:spcBef>
          <a:spcPct val="20000"/>
        </a:spcBef>
        <a:spcAft>
          <a:spcPct val="0"/>
        </a:spcAft>
        <a:buChar char="–"/>
        <a:defRPr sz="2800">
          <a:solidFill>
            <a:schemeClr val="tx1"/>
          </a:solidFill>
          <a:latin typeface="+mn-lt"/>
          <a:cs typeface="+mn-cs"/>
        </a:defRPr>
      </a:lvl2pPr>
      <a:lvl3pPr marL="1320800" indent="-228600" algn="l" rtl="0" eaLnBrk="1" fontAlgn="base" hangingPunct="1">
        <a:spcBef>
          <a:spcPct val="20000"/>
        </a:spcBef>
        <a:spcAft>
          <a:spcPct val="0"/>
        </a:spcAft>
        <a:buChar char="•"/>
        <a:defRPr sz="2400">
          <a:solidFill>
            <a:schemeClr val="tx1"/>
          </a:solidFill>
          <a:latin typeface="+mn-lt"/>
          <a:cs typeface="+mn-cs"/>
        </a:defRPr>
      </a:lvl3pPr>
      <a:lvl4pPr marL="1728788" indent="-228600" algn="l" rtl="0" eaLnBrk="1" fontAlgn="base" hangingPunct="1">
        <a:spcBef>
          <a:spcPct val="20000"/>
        </a:spcBef>
        <a:spcAft>
          <a:spcPct val="0"/>
        </a:spcAft>
        <a:buChar char="–"/>
        <a:defRPr sz="2000">
          <a:solidFill>
            <a:schemeClr val="tx1"/>
          </a:solidFill>
          <a:latin typeface="+mn-lt"/>
          <a:cs typeface="+mn-cs"/>
        </a:defRPr>
      </a:lvl4pPr>
      <a:lvl5pPr marL="2136775" indent="-228600" algn="l" rtl="0" eaLnBrk="1" fontAlgn="base" hangingPunct="1">
        <a:spcBef>
          <a:spcPct val="20000"/>
        </a:spcBef>
        <a:spcAft>
          <a:spcPct val="0"/>
        </a:spcAft>
        <a:buChar char="»"/>
        <a:defRPr sz="2000">
          <a:solidFill>
            <a:schemeClr val="tx1"/>
          </a:solidFill>
          <a:latin typeface="+mn-lt"/>
          <a:cs typeface="+mn-cs"/>
        </a:defRPr>
      </a:lvl5pPr>
      <a:lvl6pPr marL="2593975" indent="-228600" algn="l" rtl="0" eaLnBrk="1" fontAlgn="base" hangingPunct="1">
        <a:spcBef>
          <a:spcPct val="20000"/>
        </a:spcBef>
        <a:spcAft>
          <a:spcPct val="0"/>
        </a:spcAft>
        <a:buChar char="»"/>
        <a:defRPr sz="2000">
          <a:solidFill>
            <a:schemeClr val="tx1"/>
          </a:solidFill>
          <a:latin typeface="+mn-lt"/>
          <a:cs typeface="+mn-cs"/>
        </a:defRPr>
      </a:lvl6pPr>
      <a:lvl7pPr marL="3051175" indent="-228600" algn="l" rtl="0" eaLnBrk="1" fontAlgn="base" hangingPunct="1">
        <a:spcBef>
          <a:spcPct val="20000"/>
        </a:spcBef>
        <a:spcAft>
          <a:spcPct val="0"/>
        </a:spcAft>
        <a:buChar char="»"/>
        <a:defRPr sz="2000">
          <a:solidFill>
            <a:schemeClr val="tx1"/>
          </a:solidFill>
          <a:latin typeface="+mn-lt"/>
          <a:cs typeface="+mn-cs"/>
        </a:defRPr>
      </a:lvl7pPr>
      <a:lvl8pPr marL="3508375" indent="-228600" algn="l" rtl="0" eaLnBrk="1" fontAlgn="base" hangingPunct="1">
        <a:spcBef>
          <a:spcPct val="20000"/>
        </a:spcBef>
        <a:spcAft>
          <a:spcPct val="0"/>
        </a:spcAft>
        <a:buChar char="»"/>
        <a:defRPr sz="2000">
          <a:solidFill>
            <a:schemeClr val="tx1"/>
          </a:solidFill>
          <a:latin typeface="+mn-lt"/>
          <a:cs typeface="+mn-cs"/>
        </a:defRPr>
      </a:lvl8pPr>
      <a:lvl9pPr marL="3965575"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098" name="Picture 10" descr="Background 2009"/>
          <p:cNvPicPr>
            <a:picLocks noChangeAspect="1" noChangeArrowheads="1"/>
          </p:cNvPicPr>
          <p:nvPr/>
        </p:nvPicPr>
        <p:blipFill>
          <a:blip r:embed="rId14" cstate="print"/>
          <a:srcRect/>
          <a:stretch>
            <a:fillRect/>
          </a:stretch>
        </p:blipFill>
        <p:spPr bwMode="auto">
          <a:xfrm>
            <a:off x="247650" y="1916113"/>
            <a:ext cx="8890000" cy="2403475"/>
          </a:xfrm>
          <a:prstGeom prst="rect">
            <a:avLst/>
          </a:prstGeom>
          <a:noFill/>
          <a:ln w="9525">
            <a:noFill/>
            <a:miter lim="800000"/>
            <a:headEnd/>
            <a:tailEnd/>
          </a:ln>
        </p:spPr>
      </p:pic>
      <p:sp>
        <p:nvSpPr>
          <p:cNvPr id="498699" name="Rectangle 11"/>
          <p:cNvSpPr>
            <a:spLocks noChangeArrowheads="1"/>
          </p:cNvSpPr>
          <p:nvPr/>
        </p:nvSpPr>
        <p:spPr bwMode="auto">
          <a:xfrm>
            <a:off x="9525" y="4365625"/>
            <a:ext cx="9140825" cy="1646238"/>
          </a:xfrm>
          <a:prstGeom prst="rect">
            <a:avLst/>
          </a:prstGeom>
          <a:solidFill>
            <a:srgbClr val="D5E0EB"/>
          </a:solidFill>
          <a:ln w="9525">
            <a:noFill/>
            <a:miter lim="800000"/>
            <a:headEnd/>
            <a:tailEnd/>
          </a:ln>
          <a:effectLst/>
        </p:spPr>
        <p:txBody>
          <a:bodyPr wrap="none" anchor="ctr"/>
          <a:lstStyle/>
          <a:p>
            <a:pPr fontAlgn="base">
              <a:spcBef>
                <a:spcPct val="0"/>
              </a:spcBef>
              <a:spcAft>
                <a:spcPct val="0"/>
              </a:spcAft>
              <a:defRPr/>
            </a:pPr>
            <a:endParaRPr lang="en-US" sz="2000" dirty="0">
              <a:solidFill>
                <a:srgbClr val="FFFFFF"/>
              </a:solidFill>
            </a:endParaRPr>
          </a:p>
        </p:txBody>
      </p:sp>
      <p:sp>
        <p:nvSpPr>
          <p:cNvPr id="498700" name="Rectangle 12"/>
          <p:cNvSpPr>
            <a:spLocks noChangeArrowheads="1"/>
          </p:cNvSpPr>
          <p:nvPr/>
        </p:nvSpPr>
        <p:spPr bwMode="auto">
          <a:xfrm>
            <a:off x="9525" y="4321175"/>
            <a:ext cx="9140825" cy="401638"/>
          </a:xfrm>
          <a:prstGeom prst="rect">
            <a:avLst/>
          </a:prstGeom>
          <a:solidFill>
            <a:srgbClr val="8E96A0"/>
          </a:solidFill>
          <a:ln w="9525">
            <a:noFill/>
            <a:miter lim="800000"/>
            <a:headEnd/>
            <a:tailEnd/>
          </a:ln>
          <a:effectLst/>
        </p:spPr>
        <p:txBody>
          <a:bodyPr wrap="none" anchor="ctr"/>
          <a:lstStyle/>
          <a:p>
            <a:pPr fontAlgn="base">
              <a:spcBef>
                <a:spcPct val="0"/>
              </a:spcBef>
              <a:spcAft>
                <a:spcPct val="0"/>
              </a:spcAft>
              <a:defRPr/>
            </a:pPr>
            <a:endParaRPr lang="en-US" sz="2000" dirty="0">
              <a:solidFill>
                <a:srgbClr val="FFFFFF"/>
              </a:solidFill>
            </a:endParaRPr>
          </a:p>
        </p:txBody>
      </p:sp>
      <p:pic>
        <p:nvPicPr>
          <p:cNvPr id="4101" name="Picture 13" descr="BCS_gradient_portrait"/>
          <p:cNvPicPr>
            <a:picLocks noChangeAspect="1" noChangeArrowheads="1"/>
          </p:cNvPicPr>
          <p:nvPr/>
        </p:nvPicPr>
        <p:blipFill>
          <a:blip r:embed="rId15" cstate="print"/>
          <a:srcRect/>
          <a:stretch>
            <a:fillRect/>
          </a:stretch>
        </p:blipFill>
        <p:spPr bwMode="auto">
          <a:xfrm>
            <a:off x="0" y="0"/>
            <a:ext cx="252413" cy="6858000"/>
          </a:xfrm>
          <a:prstGeom prst="rect">
            <a:avLst/>
          </a:prstGeom>
          <a:noFill/>
          <a:ln w="9525">
            <a:noFill/>
            <a:miter lim="800000"/>
            <a:headEnd/>
            <a:tailEnd/>
          </a:ln>
        </p:spPr>
      </p:pic>
      <p:sp>
        <p:nvSpPr>
          <p:cNvPr id="4102" name="Rectangle 14"/>
          <p:cNvSpPr>
            <a:spLocks noGrp="1" noChangeArrowheads="1"/>
          </p:cNvSpPr>
          <p:nvPr>
            <p:ph type="title"/>
          </p:nvPr>
        </p:nvSpPr>
        <p:spPr bwMode="auto">
          <a:xfrm>
            <a:off x="898525" y="4330700"/>
            <a:ext cx="7581900" cy="3873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endParaRPr lang="en-US" dirty="0" smtClean="0"/>
          </a:p>
        </p:txBody>
      </p:sp>
      <p:sp>
        <p:nvSpPr>
          <p:cNvPr id="498704" name="Text Box 16"/>
          <p:cNvSpPr txBox="1">
            <a:spLocks noChangeArrowheads="1"/>
          </p:cNvSpPr>
          <p:nvPr/>
        </p:nvSpPr>
        <p:spPr bwMode="auto">
          <a:xfrm rot="16200000">
            <a:off x="-415924" y="3231148"/>
            <a:ext cx="1695450" cy="338554"/>
          </a:xfrm>
          <a:prstGeom prst="rect">
            <a:avLst/>
          </a:prstGeom>
          <a:noFill/>
          <a:ln w="9525">
            <a:noFill/>
            <a:miter lim="800000"/>
            <a:headEnd/>
            <a:tailEnd/>
          </a:ln>
          <a:effectLst/>
        </p:spPr>
        <p:txBody>
          <a:bodyPr>
            <a:spAutoFit/>
          </a:bodyPr>
          <a:lstStyle/>
          <a:p>
            <a:pPr fontAlgn="base">
              <a:spcBef>
                <a:spcPct val="50000"/>
              </a:spcBef>
              <a:spcAft>
                <a:spcPct val="0"/>
              </a:spcAft>
              <a:defRPr/>
            </a:pPr>
            <a:r>
              <a:rPr lang="en-US" sz="1600" i="1" dirty="0">
                <a:solidFill>
                  <a:srgbClr val="FFFFFF"/>
                </a:solidFill>
              </a:rPr>
              <a:t>ICARDA   2012</a:t>
            </a:r>
          </a:p>
        </p:txBody>
      </p:sp>
      <p:pic>
        <p:nvPicPr>
          <p:cNvPr id="4104" name="Picture 8" descr="ICARDA logo.jpg"/>
          <p:cNvPicPr>
            <a:picLocks noChangeAspect="1"/>
          </p:cNvPicPr>
          <p:nvPr/>
        </p:nvPicPr>
        <p:blipFill>
          <a:blip r:embed="rId16" cstate="print"/>
          <a:srcRect/>
          <a:stretch>
            <a:fillRect/>
          </a:stretch>
        </p:blipFill>
        <p:spPr bwMode="auto">
          <a:xfrm>
            <a:off x="571500" y="249238"/>
            <a:ext cx="3657600" cy="1744662"/>
          </a:xfrm>
          <a:prstGeom prst="rect">
            <a:avLst/>
          </a:prstGeom>
          <a:noFill/>
          <a:ln w="9525">
            <a:noFill/>
            <a:miter lim="800000"/>
            <a:headEnd/>
            <a:tailEnd/>
          </a:ln>
        </p:spPr>
      </p:pic>
      <p:pic>
        <p:nvPicPr>
          <p:cNvPr id="1026" name="Picture 2" descr="C:\Documents and Settings\sates\Desktop\DSCF0857.jpg"/>
          <p:cNvPicPr>
            <a:picLocks noChangeAspect="1" noChangeArrowheads="1"/>
          </p:cNvPicPr>
          <p:nvPr/>
        </p:nvPicPr>
        <p:blipFill>
          <a:blip r:embed="rId17" cstate="print"/>
          <a:srcRect/>
          <a:stretch>
            <a:fillRect/>
          </a:stretch>
        </p:blipFill>
        <p:spPr bwMode="auto">
          <a:xfrm>
            <a:off x="3019897" y="2511137"/>
            <a:ext cx="2421427" cy="1816070"/>
          </a:xfrm>
          <a:prstGeom prst="rect">
            <a:avLst/>
          </a:prstGeom>
          <a:noFill/>
        </p:spPr>
      </p:pic>
      <p:pic>
        <p:nvPicPr>
          <p:cNvPr id="2" name="Picture 2" descr="C:\Documents and Settings\sates\Desktop\PICT3640.JPG"/>
          <p:cNvPicPr>
            <a:picLocks noChangeAspect="1" noChangeArrowheads="1"/>
          </p:cNvPicPr>
          <p:nvPr/>
        </p:nvPicPr>
        <p:blipFill>
          <a:blip r:embed="rId18" cstate="print"/>
          <a:srcRect/>
          <a:stretch>
            <a:fillRect/>
          </a:stretch>
        </p:blipFill>
        <p:spPr bwMode="auto">
          <a:xfrm>
            <a:off x="619562" y="2524450"/>
            <a:ext cx="2399177" cy="1799383"/>
          </a:xfrm>
          <a:prstGeom prst="rect">
            <a:avLst/>
          </a:prstGeom>
          <a:noFill/>
        </p:spPr>
      </p:pic>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iming>
    <p:tnLst>
      <p:par>
        <p:cTn id="1" dur="indefinite" restart="never" nodeType="tmRoot"/>
      </p:par>
    </p:tnLst>
  </p:timing>
  <p:txStyles>
    <p:titleStyle>
      <a:lvl1pPr algn="l" rtl="0" eaLnBrk="1" fontAlgn="base" hangingPunct="1">
        <a:spcBef>
          <a:spcPct val="0"/>
        </a:spcBef>
        <a:spcAft>
          <a:spcPct val="0"/>
        </a:spcAft>
        <a:defRPr sz="2000" b="1">
          <a:solidFill>
            <a:srgbClr val="58595B"/>
          </a:solidFill>
          <a:latin typeface="+mj-lt"/>
          <a:ea typeface="+mj-ea"/>
          <a:cs typeface="+mj-cs"/>
        </a:defRPr>
      </a:lvl1pPr>
      <a:lvl2pPr algn="l" rtl="0" eaLnBrk="1" fontAlgn="base" hangingPunct="1">
        <a:spcBef>
          <a:spcPct val="0"/>
        </a:spcBef>
        <a:spcAft>
          <a:spcPct val="0"/>
        </a:spcAft>
        <a:defRPr sz="2000" b="1">
          <a:solidFill>
            <a:srgbClr val="58595B"/>
          </a:solidFill>
          <a:latin typeface="Arial" charset="0"/>
          <a:cs typeface="Arial" charset="0"/>
        </a:defRPr>
      </a:lvl2pPr>
      <a:lvl3pPr algn="l" rtl="0" eaLnBrk="1" fontAlgn="base" hangingPunct="1">
        <a:spcBef>
          <a:spcPct val="0"/>
        </a:spcBef>
        <a:spcAft>
          <a:spcPct val="0"/>
        </a:spcAft>
        <a:defRPr sz="2000" b="1">
          <a:solidFill>
            <a:srgbClr val="58595B"/>
          </a:solidFill>
          <a:latin typeface="Arial" charset="0"/>
          <a:cs typeface="Arial" charset="0"/>
        </a:defRPr>
      </a:lvl3pPr>
      <a:lvl4pPr algn="l" rtl="0" eaLnBrk="1" fontAlgn="base" hangingPunct="1">
        <a:spcBef>
          <a:spcPct val="0"/>
        </a:spcBef>
        <a:spcAft>
          <a:spcPct val="0"/>
        </a:spcAft>
        <a:defRPr sz="2000" b="1">
          <a:solidFill>
            <a:srgbClr val="58595B"/>
          </a:solidFill>
          <a:latin typeface="Arial" charset="0"/>
          <a:cs typeface="Arial" charset="0"/>
        </a:defRPr>
      </a:lvl4pPr>
      <a:lvl5pPr algn="l" rtl="0" eaLnBrk="1" fontAlgn="base" hangingPunct="1">
        <a:spcBef>
          <a:spcPct val="0"/>
        </a:spcBef>
        <a:spcAft>
          <a:spcPct val="0"/>
        </a:spcAft>
        <a:defRPr sz="2000" b="1">
          <a:solidFill>
            <a:srgbClr val="58595B"/>
          </a:solidFill>
          <a:latin typeface="Arial" charset="0"/>
          <a:cs typeface="Arial" charset="0"/>
        </a:defRPr>
      </a:lvl5pPr>
      <a:lvl6pPr marL="457200" algn="l" rtl="0" eaLnBrk="1" fontAlgn="base" hangingPunct="1">
        <a:spcBef>
          <a:spcPct val="0"/>
        </a:spcBef>
        <a:spcAft>
          <a:spcPct val="0"/>
        </a:spcAft>
        <a:defRPr sz="2000" b="1">
          <a:solidFill>
            <a:srgbClr val="58595B"/>
          </a:solidFill>
          <a:latin typeface="Arial" charset="0"/>
          <a:cs typeface="Arial" charset="0"/>
        </a:defRPr>
      </a:lvl6pPr>
      <a:lvl7pPr marL="914400" algn="l" rtl="0" eaLnBrk="1" fontAlgn="base" hangingPunct="1">
        <a:spcBef>
          <a:spcPct val="0"/>
        </a:spcBef>
        <a:spcAft>
          <a:spcPct val="0"/>
        </a:spcAft>
        <a:defRPr sz="2000" b="1">
          <a:solidFill>
            <a:srgbClr val="58595B"/>
          </a:solidFill>
          <a:latin typeface="Arial" charset="0"/>
          <a:cs typeface="Arial" charset="0"/>
        </a:defRPr>
      </a:lvl7pPr>
      <a:lvl8pPr marL="1371600" algn="l" rtl="0" eaLnBrk="1" fontAlgn="base" hangingPunct="1">
        <a:spcBef>
          <a:spcPct val="0"/>
        </a:spcBef>
        <a:spcAft>
          <a:spcPct val="0"/>
        </a:spcAft>
        <a:defRPr sz="2000" b="1">
          <a:solidFill>
            <a:srgbClr val="58595B"/>
          </a:solidFill>
          <a:latin typeface="Arial" charset="0"/>
          <a:cs typeface="Arial" charset="0"/>
        </a:defRPr>
      </a:lvl8pPr>
      <a:lvl9pPr marL="1828800" algn="l" rtl="0" eaLnBrk="1" fontAlgn="base" hangingPunct="1">
        <a:spcBef>
          <a:spcPct val="0"/>
        </a:spcBef>
        <a:spcAft>
          <a:spcPct val="0"/>
        </a:spcAft>
        <a:defRPr sz="2000" b="1">
          <a:solidFill>
            <a:srgbClr val="58595B"/>
          </a:solidFill>
          <a:latin typeface="Arial" charset="0"/>
          <a:cs typeface="Arial" charset="0"/>
        </a:defRPr>
      </a:lvl9pPr>
    </p:titleStyle>
    <p:bodyStyle>
      <a:lvl1pPr marL="269875" indent="-269875" algn="l" rtl="0" eaLnBrk="1" fontAlgn="base" hangingPunct="1">
        <a:spcBef>
          <a:spcPts val="300"/>
        </a:spcBef>
        <a:spcAft>
          <a:spcPts val="600"/>
        </a:spcAft>
        <a:buClr>
          <a:srgbClr val="00CC00"/>
        </a:buClr>
        <a:buFont typeface="Wingdings" pitchFamily="2" charset="2"/>
        <a:defRPr sz="1600" b="1">
          <a:solidFill>
            <a:srgbClr val="58595B"/>
          </a:solidFill>
          <a:latin typeface="+mn-lt"/>
          <a:ea typeface="+mn-ea"/>
          <a:cs typeface="+mn-cs"/>
        </a:defRPr>
      </a:lvl1pPr>
      <a:lvl2pPr marL="912813" indent="-285750" algn="l" rtl="0" eaLnBrk="1" fontAlgn="base" hangingPunct="1">
        <a:spcBef>
          <a:spcPct val="20000"/>
        </a:spcBef>
        <a:spcAft>
          <a:spcPct val="0"/>
        </a:spcAft>
        <a:buChar char="–"/>
        <a:defRPr sz="2800">
          <a:solidFill>
            <a:schemeClr val="tx1"/>
          </a:solidFill>
          <a:latin typeface="+mn-lt"/>
          <a:cs typeface="+mn-cs"/>
        </a:defRPr>
      </a:lvl2pPr>
      <a:lvl3pPr marL="1320800" indent="-228600" algn="l" rtl="0" eaLnBrk="1" fontAlgn="base" hangingPunct="1">
        <a:spcBef>
          <a:spcPct val="20000"/>
        </a:spcBef>
        <a:spcAft>
          <a:spcPct val="0"/>
        </a:spcAft>
        <a:buChar char="•"/>
        <a:defRPr sz="2400">
          <a:solidFill>
            <a:schemeClr val="tx1"/>
          </a:solidFill>
          <a:latin typeface="+mn-lt"/>
          <a:cs typeface="+mn-cs"/>
        </a:defRPr>
      </a:lvl3pPr>
      <a:lvl4pPr marL="1728788" indent="-228600" algn="l" rtl="0" eaLnBrk="1" fontAlgn="base" hangingPunct="1">
        <a:spcBef>
          <a:spcPct val="20000"/>
        </a:spcBef>
        <a:spcAft>
          <a:spcPct val="0"/>
        </a:spcAft>
        <a:buChar char="–"/>
        <a:defRPr sz="2000">
          <a:solidFill>
            <a:schemeClr val="tx1"/>
          </a:solidFill>
          <a:latin typeface="+mn-lt"/>
          <a:cs typeface="+mn-cs"/>
        </a:defRPr>
      </a:lvl4pPr>
      <a:lvl5pPr marL="2136775" indent="-228600" algn="l" rtl="0" eaLnBrk="1" fontAlgn="base" hangingPunct="1">
        <a:spcBef>
          <a:spcPct val="20000"/>
        </a:spcBef>
        <a:spcAft>
          <a:spcPct val="0"/>
        </a:spcAft>
        <a:buChar char="»"/>
        <a:defRPr sz="2000">
          <a:solidFill>
            <a:schemeClr val="tx1"/>
          </a:solidFill>
          <a:latin typeface="+mn-lt"/>
          <a:cs typeface="+mn-cs"/>
        </a:defRPr>
      </a:lvl5pPr>
      <a:lvl6pPr marL="2593975" indent="-228600" algn="l" rtl="0" eaLnBrk="1" fontAlgn="base" hangingPunct="1">
        <a:spcBef>
          <a:spcPct val="20000"/>
        </a:spcBef>
        <a:spcAft>
          <a:spcPct val="0"/>
        </a:spcAft>
        <a:buChar char="»"/>
        <a:defRPr sz="2000">
          <a:solidFill>
            <a:schemeClr val="tx1"/>
          </a:solidFill>
          <a:latin typeface="+mn-lt"/>
          <a:cs typeface="+mn-cs"/>
        </a:defRPr>
      </a:lvl6pPr>
      <a:lvl7pPr marL="3051175" indent="-228600" algn="l" rtl="0" eaLnBrk="1" fontAlgn="base" hangingPunct="1">
        <a:spcBef>
          <a:spcPct val="20000"/>
        </a:spcBef>
        <a:spcAft>
          <a:spcPct val="0"/>
        </a:spcAft>
        <a:buChar char="»"/>
        <a:defRPr sz="2000">
          <a:solidFill>
            <a:schemeClr val="tx1"/>
          </a:solidFill>
          <a:latin typeface="+mn-lt"/>
          <a:cs typeface="+mn-cs"/>
        </a:defRPr>
      </a:lvl7pPr>
      <a:lvl8pPr marL="3508375" indent="-228600" algn="l" rtl="0" eaLnBrk="1" fontAlgn="base" hangingPunct="1">
        <a:spcBef>
          <a:spcPct val="20000"/>
        </a:spcBef>
        <a:spcAft>
          <a:spcPct val="0"/>
        </a:spcAft>
        <a:buChar char="»"/>
        <a:defRPr sz="2000">
          <a:solidFill>
            <a:schemeClr val="tx1"/>
          </a:solidFill>
          <a:latin typeface="+mn-lt"/>
          <a:cs typeface="+mn-cs"/>
        </a:defRPr>
      </a:lvl8pPr>
      <a:lvl9pPr marL="3965575"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jpeg"/><Relationship Id="rId4" Type="http://schemas.openxmlformats.org/officeDocument/2006/relationships/image" Target="../media/image54.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jpeg"/><Relationship Id="rId4" Type="http://schemas.openxmlformats.org/officeDocument/2006/relationships/image" Target="../media/image59.jpeg"/></Relationships>
</file>

<file path=ppt/slides/_rels/slide3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31.xml.rels><?xml version="1.0" encoding="UTF-8" standalone="yes"?>
<Relationships xmlns="http://schemas.openxmlformats.org/package/2006/relationships"><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image" Target="../media/image65.jpeg"/><Relationship Id="rId1" Type="http://schemas.openxmlformats.org/officeDocument/2006/relationships/slideLayout" Target="../slideLayouts/slideLayout2.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 Id="rId5" Type="http://schemas.openxmlformats.org/officeDocument/2006/relationships/image" Target="../media/image74.jpeg"/><Relationship Id="rId4" Type="http://schemas.openxmlformats.org/officeDocument/2006/relationships/image" Target="../media/image73.jpeg"/></Relationships>
</file>

<file path=ppt/slides/_rels/slide3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cac-program.org/ru/news/detail/417" TargetMode="External"/><Relationship Id="rId2" Type="http://schemas.openxmlformats.org/officeDocument/2006/relationships/hyperlink" Target="http://www.cac-program.org/news/detail/416" TargetMode="External"/><Relationship Id="rId1" Type="http://schemas.openxmlformats.org/officeDocument/2006/relationships/slideLayout" Target="../slideLayouts/slideLayout2.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hyperlink" Target="http://www.cac-program.org/video"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5569" y="3507065"/>
            <a:ext cx="9012231" cy="523220"/>
          </a:xfrm>
          <a:prstGeom prst="rect">
            <a:avLst/>
          </a:prstGeom>
          <a:noFill/>
        </p:spPr>
        <p:txBody>
          <a:bodyPr wrap="square" rtlCol="0">
            <a:spAutoFit/>
          </a:bodyPr>
          <a:lstStyle/>
          <a:p>
            <a:r>
              <a:rPr lang="en-US" sz="2800" b="1" dirty="0">
                <a:solidFill>
                  <a:srgbClr val="00B050"/>
                </a:solidFill>
              </a:rPr>
              <a:t>Presentation of Project achievements 2015: Tajikistan</a:t>
            </a:r>
          </a:p>
        </p:txBody>
      </p:sp>
      <p:sp>
        <p:nvSpPr>
          <p:cNvPr id="5" name="Rectangle 4"/>
          <p:cNvSpPr/>
          <p:nvPr/>
        </p:nvSpPr>
        <p:spPr>
          <a:xfrm>
            <a:off x="152400" y="1524000"/>
            <a:ext cx="8991600" cy="1569660"/>
          </a:xfrm>
          <a:prstGeom prst="rect">
            <a:avLst/>
          </a:prstGeom>
        </p:spPr>
        <p:txBody>
          <a:bodyPr wrap="square">
            <a:spAutoFit/>
          </a:bodyPr>
          <a:lstStyle/>
          <a:p>
            <a:pPr algn="ctr"/>
            <a:r>
              <a:rPr lang="en-US" sz="3200" b="1" dirty="0" smtClean="0">
                <a:solidFill>
                  <a:srgbClr val="00B050"/>
                </a:solidFill>
              </a:rPr>
              <a:t>Integrated Crop-Livestock Conservation Agriculture for Sustainable Intensification of Cereal-based Systems in North Africa and Central Asia</a:t>
            </a:r>
            <a:endParaRPr lang="en-US" sz="3200" dirty="0">
              <a:solidFill>
                <a:srgbClr val="00B050"/>
              </a:solidFill>
            </a:endParaRPr>
          </a:p>
        </p:txBody>
      </p:sp>
      <p:pic>
        <p:nvPicPr>
          <p:cNvPr id="6" name="Picture 5" descr="C:\Users\ICARDA\Desktop\IFAD.jpg"/>
          <p:cNvPicPr/>
          <p:nvPr/>
        </p:nvPicPr>
        <p:blipFill rotWithShape="1">
          <a:blip r:embed="rId2" cstate="email">
            <a:extLst>
              <a:ext uri="{28A0092B-C50C-407E-A947-70E740481C1C}">
                <a14:useLocalDpi xmlns:a14="http://schemas.microsoft.com/office/drawing/2010/main"/>
              </a:ext>
            </a:extLst>
          </a:blip>
          <a:srcRect l="20000" t="23034" r="15862" b="25477"/>
          <a:stretch/>
        </p:blipFill>
        <p:spPr bwMode="auto">
          <a:xfrm>
            <a:off x="0" y="0"/>
            <a:ext cx="1219200" cy="762000"/>
          </a:xfrm>
          <a:prstGeom prst="rect">
            <a:avLst/>
          </a:prstGeom>
          <a:noFill/>
          <a:ln>
            <a:noFill/>
          </a:ln>
          <a:extLst>
            <a:ext uri="{53640926-AAD7-44D8-BBD7-CCE9431645EC}">
              <a14:shadowObscured xmlns:a14="http://schemas.microsoft.com/office/drawing/2010/main"/>
            </a:ext>
          </a:extLst>
        </p:spPr>
      </p:pic>
      <p:pic>
        <p:nvPicPr>
          <p:cNvPr id="7" name="Picture 1" descr="Description: ICARDA-NEW-LOGO-Final  web vers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800" y="0"/>
            <a:ext cx="2362200"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4114800" y="0"/>
            <a:ext cx="636270" cy="587375"/>
          </a:xfrm>
          <a:prstGeom prst="rect">
            <a:avLst/>
          </a:prstGeom>
        </p:spPr>
      </p:pic>
      <p:sp>
        <p:nvSpPr>
          <p:cNvPr id="11" name="Subtitle 2"/>
          <p:cNvSpPr txBox="1">
            <a:spLocks/>
          </p:cNvSpPr>
          <p:nvPr/>
        </p:nvSpPr>
        <p:spPr>
          <a:xfrm>
            <a:off x="4549" y="5616054"/>
            <a:ext cx="9139451" cy="1219200"/>
          </a:xfrm>
          <a:prstGeom prst="rect">
            <a:avLst/>
          </a:prstGeom>
          <a:gradFill>
            <a:gsLst>
              <a:gs pos="88494">
                <a:srgbClr val="9DCB7F"/>
              </a:gs>
              <a:gs pos="71660">
                <a:srgbClr val="8CC168"/>
              </a:gs>
              <a:gs pos="0">
                <a:srgbClr val="70AD47">
                  <a:lumMod val="67000"/>
                </a:srgbClr>
              </a:gs>
              <a:gs pos="48000">
                <a:srgbClr val="70AD47">
                  <a:lumMod val="97000"/>
                  <a:lumOff val="3000"/>
                </a:srgbClr>
              </a:gs>
              <a:gs pos="100000">
                <a:srgbClr val="70AD47">
                  <a:lumMod val="60000"/>
                  <a:lumOff val="40000"/>
                </a:srgbClr>
              </a:gs>
            </a:gsLst>
            <a:lin ang="16200000" scaled="1"/>
          </a:grad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3</a:t>
            </a:r>
            <a:r>
              <a:rPr kumimoji="0" lang="en-US" sz="2400" b="1" i="0" u="none" strike="noStrike" kern="1200" cap="none" spc="0" normalizeH="0" baseline="30000" noProof="0" dirty="0" smtClean="0">
                <a:ln>
                  <a:noFill/>
                </a:ln>
                <a:solidFill>
                  <a:sysClr val="windowText" lastClr="000000"/>
                </a:solidFill>
                <a:effectLst/>
                <a:uLnTx/>
                <a:uFillTx/>
                <a:latin typeface="Calibri" panose="020F0502020204030204"/>
                <a:ea typeface="+mn-ea"/>
                <a:cs typeface="+mn-cs"/>
              </a:rPr>
              <a:t>rd</a:t>
            </a:r>
            <a:r>
              <a:rPr kumimoji="0" lang="en-US" sz="2400" b="1"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 Coordination and Project Closing Meeting (CPCM) </a:t>
            </a:r>
            <a:endParaRPr kumimoji="0" lang="en-US" sz="24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04</a:t>
            </a:r>
            <a:r>
              <a:rPr kumimoji="0" lang="en-US" sz="2400" b="1" i="0" u="none" strike="noStrike" kern="1200" cap="none" spc="0" normalizeH="0" baseline="30000" noProof="0" dirty="0" smtClean="0">
                <a:ln>
                  <a:noFill/>
                </a:ln>
                <a:solidFill>
                  <a:sysClr val="windowText" lastClr="000000"/>
                </a:solidFill>
                <a:effectLst/>
                <a:uLnTx/>
                <a:uFillTx/>
                <a:latin typeface="Calibri" panose="020F0502020204030204"/>
                <a:ea typeface="+mn-ea"/>
                <a:cs typeface="+mn-cs"/>
              </a:rPr>
              <a:t>th</a:t>
            </a:r>
            <a:r>
              <a:rPr kumimoji="0" lang="en-US" sz="2400" b="1"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 – 06</a:t>
            </a:r>
            <a:r>
              <a:rPr kumimoji="0" lang="en-US" sz="2400" b="1" i="0" u="none" strike="noStrike" kern="1200" cap="none" spc="0" normalizeH="0" baseline="30000" noProof="0" dirty="0" smtClean="0">
                <a:ln>
                  <a:noFill/>
                </a:ln>
                <a:solidFill>
                  <a:sysClr val="windowText" lastClr="000000"/>
                </a:solidFill>
                <a:effectLst/>
                <a:uLnTx/>
                <a:uFillTx/>
                <a:latin typeface="Calibri" panose="020F0502020204030204"/>
                <a:ea typeface="+mn-ea"/>
                <a:cs typeface="+mn-cs"/>
              </a:rPr>
              <a:t>th</a:t>
            </a:r>
            <a:r>
              <a:rPr kumimoji="0" lang="en-US" sz="2400" b="1"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 April 2016, Hotel </a:t>
            </a:r>
            <a:r>
              <a:rPr kumimoji="0" lang="en-US" sz="2400" b="1" i="0" u="none" strike="noStrike" kern="1200" cap="none" spc="0" normalizeH="0" baseline="0" noProof="0" dirty="0" err="1" smtClean="0">
                <a:ln>
                  <a:noFill/>
                </a:ln>
                <a:solidFill>
                  <a:sysClr val="windowText" lastClr="000000"/>
                </a:solidFill>
                <a:effectLst/>
                <a:uLnTx/>
                <a:uFillTx/>
                <a:latin typeface="Calibri" panose="020F0502020204030204"/>
                <a:ea typeface="+mn-ea"/>
                <a:cs typeface="+mn-cs"/>
              </a:rPr>
              <a:t>Ayass</a:t>
            </a:r>
            <a:r>
              <a:rPr kumimoji="0" lang="en-US" sz="2400" b="1"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 </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Amman, Jordan</a:t>
            </a:r>
            <a:r>
              <a:rPr kumimoji="0" lang="en-US" sz="24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 </a:t>
            </a:r>
            <a:endPar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869658" y="3884735"/>
            <a:ext cx="184731" cy="369332"/>
          </a:xfrm>
          <a:prstGeom prst="rect">
            <a:avLst/>
          </a:prstGeom>
          <a:noFill/>
        </p:spPr>
        <p:txBody>
          <a:bodyPr wrap="none" rtlCol="0">
            <a:spAutoFit/>
          </a:bodyPr>
          <a:lstStyle/>
          <a:p>
            <a:endParaRPr lang="en-US" b="1" dirty="0">
              <a:solidFill>
                <a:srgbClr val="002060"/>
              </a:solidFill>
            </a:endParaRPr>
          </a:p>
        </p:txBody>
      </p:sp>
      <p:sp>
        <p:nvSpPr>
          <p:cNvPr id="12" name="Rectangle 11"/>
          <p:cNvSpPr/>
          <p:nvPr/>
        </p:nvSpPr>
        <p:spPr>
          <a:xfrm>
            <a:off x="30707" y="5866250"/>
            <a:ext cx="9144000" cy="715581"/>
          </a:xfrm>
          <a:prstGeom prst="rect">
            <a:avLst/>
          </a:prstGeom>
        </p:spPr>
        <p:txBody>
          <a:bodyPr wrap="square">
            <a:spAutoFit/>
          </a:bodyPr>
          <a:lstStyle/>
          <a:p>
            <a:r>
              <a:rPr lang="en-GB" sz="1350" dirty="0"/>
              <a:t>The climate in the region is mostly arid and semiarid, and strongly continental, with hot summers and cold winters. Average annual precipitation, which is concentrated in the winter and spring, is about 270 mm, and varies from 600 to 1000 mm in the mountainous zone, and 80-150 mm in the desert regions.</a:t>
            </a:r>
            <a:endParaRPr lang="en-US" sz="1350" dirty="0"/>
          </a:p>
        </p:txBody>
      </p:sp>
      <p:sp>
        <p:nvSpPr>
          <p:cNvPr id="10" name="Rectangle 9"/>
          <p:cNvSpPr/>
          <p:nvPr/>
        </p:nvSpPr>
        <p:spPr>
          <a:xfrm>
            <a:off x="1371600" y="92920"/>
            <a:ext cx="5147371" cy="461665"/>
          </a:xfrm>
          <a:prstGeom prst="rect">
            <a:avLst/>
          </a:prstGeom>
        </p:spPr>
        <p:txBody>
          <a:bodyPr wrap="none">
            <a:spAutoFit/>
          </a:bodyPr>
          <a:lstStyle/>
          <a:p>
            <a:r>
              <a:rPr lang="en-US" sz="2400" b="1" dirty="0">
                <a:solidFill>
                  <a:schemeClr val="tx1">
                    <a:lumMod val="65000"/>
                    <a:lumOff val="35000"/>
                  </a:schemeClr>
                </a:solidFill>
              </a:rPr>
              <a:t>General Information: Map and climate </a:t>
            </a:r>
            <a:endParaRPr lang="uz-Cyrl-UZ" sz="2400" b="1" dirty="0">
              <a:solidFill>
                <a:schemeClr val="tx1">
                  <a:lumMod val="65000"/>
                  <a:lumOff val="35000"/>
                </a:schemeClr>
              </a:solidFill>
            </a:endParaRPr>
          </a:p>
        </p:txBody>
      </p:sp>
      <p:pic>
        <p:nvPicPr>
          <p:cNvPr id="11" name="Picture 10" descr="Picture29.jpg"/>
          <p:cNvPicPr>
            <a:picLocks noChangeAspect="1"/>
          </p:cNvPicPr>
          <p:nvPr/>
        </p:nvPicPr>
        <p:blipFill>
          <a:blip r:embed="rId2"/>
          <a:stretch>
            <a:fillRect/>
          </a:stretch>
        </p:blipFill>
        <p:spPr>
          <a:xfrm>
            <a:off x="1143000" y="1476248"/>
            <a:ext cx="6858000" cy="3496781"/>
          </a:xfrm>
          <a:prstGeom prst="rect">
            <a:avLst/>
          </a:prstGeom>
        </p:spPr>
      </p:pic>
      <p:pic>
        <p:nvPicPr>
          <p:cNvPr id="33794" name="Picture 2"/>
          <p:cNvPicPr>
            <a:picLocks noChangeAspect="1" noChangeArrowheads="1"/>
          </p:cNvPicPr>
          <p:nvPr/>
        </p:nvPicPr>
        <p:blipFill>
          <a:blip r:embed="rId3"/>
          <a:srcRect/>
          <a:stretch>
            <a:fillRect/>
          </a:stretch>
        </p:blipFill>
        <p:spPr bwMode="auto">
          <a:xfrm>
            <a:off x="533400" y="1000799"/>
            <a:ext cx="7711226" cy="3972230"/>
          </a:xfrm>
          <a:prstGeom prst="rect">
            <a:avLst/>
          </a:prstGeom>
          <a:noFill/>
          <a:ln w="9525">
            <a:noFill/>
            <a:miter lim="800000"/>
            <a:headEnd/>
            <a:tailEnd/>
          </a:ln>
          <a:effectLst/>
        </p:spPr>
      </p:pic>
    </p:spTree>
    <p:extLst>
      <p:ext uri="{BB962C8B-B14F-4D97-AF65-F5344CB8AC3E}">
        <p14:creationId xmlns:p14="http://schemas.microsoft.com/office/powerpoint/2010/main" val="4120972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i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3794"/>
                                        </p:tgtEl>
                                        <p:attrNameLst>
                                          <p:attrName>style.visibility</p:attrName>
                                        </p:attrNameLst>
                                      </p:cBhvr>
                                      <p:to>
                                        <p:strVal val="visible"/>
                                      </p:to>
                                    </p:set>
                                    <p:animEffect transition="in" filter="box(in)">
                                      <p:cBhvr>
                                        <p:cTn id="1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7" name="Rounded Rectangle 6"/>
          <p:cNvSpPr/>
          <p:nvPr/>
        </p:nvSpPr>
        <p:spPr>
          <a:xfrm>
            <a:off x="76200" y="1676400"/>
            <a:ext cx="4824536" cy="219985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76200" y="152400"/>
            <a:ext cx="9067800" cy="7109639"/>
          </a:xfrm>
          <a:prstGeom prst="rect">
            <a:avLst/>
          </a:prstGeom>
        </p:spPr>
        <p:txBody>
          <a:bodyPr wrap="square">
            <a:spAutoFit/>
          </a:bodyPr>
          <a:lstStyle/>
          <a:p>
            <a:r>
              <a:rPr lang="en-US" sz="2400" b="1" dirty="0"/>
              <a:t>Goal: </a:t>
            </a:r>
            <a:r>
              <a:rPr lang="en-US" sz="2400" dirty="0"/>
              <a:t>Enhanced sustainability of natural resource use, increased farm profitability through greater efficiencies, and improved livelihoods of resource-poor farmers through large scale adoption of CA technologies in crop-livestock production systems capitalizing on the system synergies of crops, livestock and soils.</a:t>
            </a:r>
          </a:p>
          <a:p>
            <a:endParaRPr lang="en-US" sz="2400" b="1" dirty="0" smtClean="0"/>
          </a:p>
          <a:p>
            <a:r>
              <a:rPr lang="en-US" sz="2400" b="1" dirty="0" smtClean="0"/>
              <a:t>Objective</a:t>
            </a:r>
            <a:r>
              <a:rPr lang="en-US" sz="2400" b="1" dirty="0"/>
              <a:t>: </a:t>
            </a:r>
            <a:r>
              <a:rPr lang="en-US" sz="2400" dirty="0"/>
              <a:t>Through integrated and participatory research with farmers, NARES will develop and test innovative approaches (i.e. reduced tillage) and management (i.e. improved cropping options) options and practices (i.e. residue management through restricted grazing) for the adoption of integrated CLCA by small holder farmers in the WANA region.</a:t>
            </a:r>
          </a:p>
          <a:p>
            <a:endParaRPr lang="en-US" sz="2400" b="1" dirty="0" smtClean="0"/>
          </a:p>
          <a:p>
            <a:r>
              <a:rPr lang="en-US" sz="2400" b="1" dirty="0" smtClean="0"/>
              <a:t>Indicator</a:t>
            </a:r>
            <a:r>
              <a:rPr lang="en-US" sz="2400" b="1" dirty="0"/>
              <a:t>:</a:t>
            </a:r>
            <a:r>
              <a:rPr lang="en-US" sz="2400" dirty="0"/>
              <a:t> Site and agro-ecosystems specific CA systems characterized and contribute to increased farmer income, compared to conventional systems. Sound component technologies of crop and livestock production have been integrated and adopted by farmers and disseminated by national systems partners at least in one action site in each target country.</a:t>
            </a:r>
            <a:endParaRPr lang="en-US" sz="2400" dirty="0" smtClean="0">
              <a:solidFill>
                <a:schemeClr val="tx1">
                  <a:lumMod val="95000"/>
                  <a:lumOff val="5000"/>
                </a:schemeClr>
              </a:solidFill>
            </a:endParaRPr>
          </a:p>
        </p:txBody>
      </p:sp>
    </p:spTree>
    <p:extLst>
      <p:ext uri="{BB962C8B-B14F-4D97-AF65-F5344CB8AC3E}">
        <p14:creationId xmlns:p14="http://schemas.microsoft.com/office/powerpoint/2010/main" val="1179180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76400" y="4724400"/>
            <a:ext cx="1981200" cy="461665"/>
          </a:xfrm>
          <a:prstGeom prst="rect">
            <a:avLst/>
          </a:prstGeom>
        </p:spPr>
        <p:txBody>
          <a:bodyPr wrap="square">
            <a:spAutoFit/>
          </a:bodyPr>
          <a:lstStyle/>
          <a:p>
            <a:pPr marL="66675" lvl="1"/>
            <a:r>
              <a:rPr lang="en-US" sz="2400" b="1" dirty="0" err="1" smtClean="0">
                <a:solidFill>
                  <a:srgbClr val="002060"/>
                </a:solidFill>
              </a:rPr>
              <a:t>Gissar</a:t>
            </a:r>
            <a:r>
              <a:rPr lang="en-US" sz="2400" b="1" dirty="0" smtClean="0">
                <a:solidFill>
                  <a:srgbClr val="002060"/>
                </a:solidFill>
              </a:rPr>
              <a:t> valley  </a:t>
            </a:r>
          </a:p>
        </p:txBody>
      </p:sp>
      <p:sp>
        <p:nvSpPr>
          <p:cNvPr id="12" name="Rectangle 11"/>
          <p:cNvSpPr/>
          <p:nvPr/>
        </p:nvSpPr>
        <p:spPr>
          <a:xfrm>
            <a:off x="2590800" y="1600200"/>
            <a:ext cx="1752600" cy="830997"/>
          </a:xfrm>
          <a:prstGeom prst="rect">
            <a:avLst/>
          </a:prstGeom>
        </p:spPr>
        <p:txBody>
          <a:bodyPr wrap="square">
            <a:spAutoFit/>
          </a:bodyPr>
          <a:lstStyle/>
          <a:p>
            <a:pPr marL="66675" lvl="1"/>
            <a:r>
              <a:rPr lang="en-US" sz="2400" b="1" dirty="0" smtClean="0">
                <a:solidFill>
                  <a:srgbClr val="FFFF00"/>
                </a:solidFill>
              </a:rPr>
              <a:t>Fergana Valley</a:t>
            </a:r>
          </a:p>
        </p:txBody>
      </p:sp>
      <p:sp>
        <p:nvSpPr>
          <p:cNvPr id="13" name="Rectangle 12"/>
          <p:cNvSpPr/>
          <p:nvPr/>
        </p:nvSpPr>
        <p:spPr>
          <a:xfrm>
            <a:off x="3581400" y="3505200"/>
            <a:ext cx="1806585" cy="461665"/>
          </a:xfrm>
          <a:prstGeom prst="rect">
            <a:avLst/>
          </a:prstGeom>
        </p:spPr>
        <p:txBody>
          <a:bodyPr wrap="none">
            <a:spAutoFit/>
          </a:bodyPr>
          <a:lstStyle/>
          <a:p>
            <a:pPr marL="66675" lvl="1"/>
            <a:r>
              <a:rPr lang="en-US" sz="2400" b="1" dirty="0" smtClean="0">
                <a:solidFill>
                  <a:srgbClr val="FFFF00"/>
                </a:solidFill>
              </a:rPr>
              <a:t>Rasht Valley</a:t>
            </a:r>
          </a:p>
        </p:txBody>
      </p:sp>
      <p:sp>
        <p:nvSpPr>
          <p:cNvPr id="14" name="Rectangle 13"/>
          <p:cNvSpPr/>
          <p:nvPr/>
        </p:nvSpPr>
        <p:spPr>
          <a:xfrm>
            <a:off x="0" y="0"/>
            <a:ext cx="5791200" cy="1015663"/>
          </a:xfrm>
          <a:prstGeom prst="rect">
            <a:avLst/>
          </a:prstGeom>
        </p:spPr>
        <p:txBody>
          <a:bodyPr wrap="square">
            <a:spAutoFit/>
          </a:bodyPr>
          <a:lstStyle/>
          <a:p>
            <a:pPr marL="120650"/>
            <a:r>
              <a:rPr lang="en-US" sz="2400" b="1" u="sng" dirty="0" smtClean="0">
                <a:solidFill>
                  <a:srgbClr val="002060"/>
                </a:solidFill>
              </a:rPr>
              <a:t>Collaborative Research Institutes: </a:t>
            </a:r>
          </a:p>
          <a:p>
            <a:pPr marL="280988">
              <a:buFont typeface="Wingdings" pitchFamily="2" charset="2"/>
              <a:buChar char="ü"/>
            </a:pPr>
            <a:r>
              <a:rPr lang="en-US" dirty="0" smtClean="0">
                <a:solidFill>
                  <a:srgbClr val="002060"/>
                </a:solidFill>
              </a:rPr>
              <a:t>Tajikistan Research Institute of Farming, </a:t>
            </a:r>
          </a:p>
          <a:p>
            <a:pPr marL="280988">
              <a:buFont typeface="Wingdings" pitchFamily="2" charset="2"/>
              <a:buChar char="ü"/>
            </a:pPr>
            <a:r>
              <a:rPr lang="en-US" dirty="0" smtClean="0">
                <a:solidFill>
                  <a:srgbClr val="002060"/>
                </a:solidFill>
              </a:rPr>
              <a:t>Tajikistan Research Institute of Soil Science, </a:t>
            </a:r>
          </a:p>
        </p:txBody>
      </p:sp>
      <p:sp>
        <p:nvSpPr>
          <p:cNvPr id="16" name="Rectangle 15"/>
          <p:cNvSpPr/>
          <p:nvPr/>
        </p:nvSpPr>
        <p:spPr>
          <a:xfrm>
            <a:off x="4572000" y="381000"/>
            <a:ext cx="4572000" cy="646331"/>
          </a:xfrm>
          <a:prstGeom prst="rect">
            <a:avLst/>
          </a:prstGeom>
        </p:spPr>
        <p:txBody>
          <a:bodyPr>
            <a:spAutoFit/>
          </a:bodyPr>
          <a:lstStyle/>
          <a:p>
            <a:pPr marL="60325">
              <a:buFont typeface="Wingdings" pitchFamily="2" charset="2"/>
              <a:buChar char="ü"/>
            </a:pPr>
            <a:r>
              <a:rPr lang="en-US" dirty="0" smtClean="0">
                <a:solidFill>
                  <a:srgbClr val="002060"/>
                </a:solidFill>
              </a:rPr>
              <a:t>Tajikistan Research Institute of Livestock,</a:t>
            </a:r>
          </a:p>
          <a:p>
            <a:pPr marL="60325">
              <a:buFont typeface="Wingdings" pitchFamily="2" charset="2"/>
              <a:buChar char="ü"/>
            </a:pPr>
            <a:r>
              <a:rPr lang="en-US" dirty="0" smtClean="0">
                <a:solidFill>
                  <a:srgbClr val="002060"/>
                </a:solidFill>
              </a:rPr>
              <a:t>Tajikistan Research Institute Economics</a:t>
            </a:r>
          </a:p>
        </p:txBody>
      </p:sp>
      <p:sp>
        <p:nvSpPr>
          <p:cNvPr id="17" name="TextBox 16"/>
          <p:cNvSpPr txBox="1"/>
          <p:nvPr/>
        </p:nvSpPr>
        <p:spPr>
          <a:xfrm>
            <a:off x="2286000" y="4343400"/>
            <a:ext cx="1144865" cy="369332"/>
          </a:xfrm>
          <a:prstGeom prst="rect">
            <a:avLst/>
          </a:prstGeom>
          <a:noFill/>
        </p:spPr>
        <p:txBody>
          <a:bodyPr wrap="none" rtlCol="0">
            <a:spAutoFit/>
          </a:bodyPr>
          <a:lstStyle/>
          <a:p>
            <a:r>
              <a:rPr lang="en-US" b="1" dirty="0" smtClean="0">
                <a:solidFill>
                  <a:srgbClr val="FF0000"/>
                </a:solidFill>
              </a:rPr>
              <a:t>Dushanbe</a:t>
            </a:r>
            <a:endParaRPr lang="en-US" b="1" dirty="0">
              <a:solidFill>
                <a:srgbClr val="FF0000"/>
              </a:solidFill>
            </a:endParaRPr>
          </a:p>
        </p:txBody>
      </p:sp>
      <p:pic>
        <p:nvPicPr>
          <p:cNvPr id="1026" name="Picture 2" descr="C:\Users\Aziz Nurbekov\Desktop\Capture_Taj.PNG"/>
          <p:cNvPicPr>
            <a:picLocks noChangeAspect="1" noChangeArrowheads="1"/>
          </p:cNvPicPr>
          <p:nvPr/>
        </p:nvPicPr>
        <p:blipFill>
          <a:blip r:embed="rId2" cstate="print"/>
          <a:srcRect/>
          <a:stretch>
            <a:fillRect/>
          </a:stretch>
        </p:blipFill>
        <p:spPr bwMode="auto">
          <a:xfrm>
            <a:off x="0" y="1073685"/>
            <a:ext cx="9144000" cy="5820616"/>
          </a:xfrm>
          <a:prstGeom prst="rect">
            <a:avLst/>
          </a:prstGeom>
          <a:noFill/>
        </p:spPr>
      </p:pic>
      <p:pic>
        <p:nvPicPr>
          <p:cNvPr id="1027" name="Picture 3" descr="C:\Users\Aziz Nurbekov\Desktop\Capture_North.PNG"/>
          <p:cNvPicPr>
            <a:picLocks noChangeAspect="1" noChangeArrowheads="1"/>
          </p:cNvPicPr>
          <p:nvPr/>
        </p:nvPicPr>
        <p:blipFill>
          <a:blip r:embed="rId3" cstate="print"/>
          <a:srcRect/>
          <a:stretch>
            <a:fillRect/>
          </a:stretch>
        </p:blipFill>
        <p:spPr bwMode="auto">
          <a:xfrm>
            <a:off x="2667000" y="1066800"/>
            <a:ext cx="1524000" cy="1192695"/>
          </a:xfrm>
          <a:prstGeom prst="rect">
            <a:avLst/>
          </a:prstGeom>
          <a:noFill/>
        </p:spPr>
      </p:pic>
      <p:pic>
        <p:nvPicPr>
          <p:cNvPr id="1028" name="Picture 4" descr="C:\Users\Aziz Nurbekov\Desktop\Capture_Gissar.PNG"/>
          <p:cNvPicPr>
            <a:picLocks noChangeAspect="1" noChangeArrowheads="1"/>
          </p:cNvPicPr>
          <p:nvPr/>
        </p:nvPicPr>
        <p:blipFill>
          <a:blip r:embed="rId4" cstate="print"/>
          <a:srcRect/>
          <a:stretch>
            <a:fillRect/>
          </a:stretch>
        </p:blipFill>
        <p:spPr bwMode="auto">
          <a:xfrm>
            <a:off x="1371600" y="3429000"/>
            <a:ext cx="1295400" cy="1866900"/>
          </a:xfrm>
          <a:prstGeom prst="rect">
            <a:avLst/>
          </a:prstGeom>
          <a:noFill/>
        </p:spPr>
      </p:pic>
      <p:pic>
        <p:nvPicPr>
          <p:cNvPr id="1029" name="Picture 5" descr="C:\Users\Aziz Nurbekov\Desktop\Capture_Rasht.PNG"/>
          <p:cNvPicPr>
            <a:picLocks noChangeAspect="1" noChangeArrowheads="1"/>
          </p:cNvPicPr>
          <p:nvPr/>
        </p:nvPicPr>
        <p:blipFill>
          <a:blip r:embed="rId5" cstate="print"/>
          <a:srcRect/>
          <a:stretch>
            <a:fillRect/>
          </a:stretch>
        </p:blipFill>
        <p:spPr bwMode="auto">
          <a:xfrm>
            <a:off x="2667000" y="2895600"/>
            <a:ext cx="3425795" cy="990600"/>
          </a:xfrm>
          <a:prstGeom prst="rect">
            <a:avLst/>
          </a:prstGeom>
          <a:noFill/>
        </p:spPr>
      </p:pic>
      <p:sp>
        <p:nvSpPr>
          <p:cNvPr id="15" name="TextBox 14"/>
          <p:cNvSpPr txBox="1"/>
          <p:nvPr/>
        </p:nvSpPr>
        <p:spPr>
          <a:xfrm>
            <a:off x="2819400" y="1371600"/>
            <a:ext cx="1082412" cy="707886"/>
          </a:xfrm>
          <a:prstGeom prst="rect">
            <a:avLst/>
          </a:prstGeom>
          <a:noFill/>
        </p:spPr>
        <p:txBody>
          <a:bodyPr wrap="none" rtlCol="0">
            <a:spAutoFit/>
          </a:bodyPr>
          <a:lstStyle/>
          <a:p>
            <a:r>
              <a:rPr lang="en-US" sz="2000" b="1" dirty="0" smtClean="0">
                <a:solidFill>
                  <a:srgbClr val="FFFF00"/>
                </a:solidFill>
              </a:rPr>
              <a:t>Fergana </a:t>
            </a:r>
          </a:p>
          <a:p>
            <a:r>
              <a:rPr lang="en-US" sz="2000" b="1" dirty="0" smtClean="0">
                <a:solidFill>
                  <a:srgbClr val="FFFF00"/>
                </a:solidFill>
              </a:rPr>
              <a:t>Valley</a:t>
            </a:r>
            <a:endParaRPr lang="en-US" sz="2000" b="1" dirty="0">
              <a:solidFill>
                <a:srgbClr val="FFFF00"/>
              </a:solidFill>
            </a:endParaRPr>
          </a:p>
        </p:txBody>
      </p:sp>
      <p:sp>
        <p:nvSpPr>
          <p:cNvPr id="18" name="TextBox 17"/>
          <p:cNvSpPr txBox="1"/>
          <p:nvPr/>
        </p:nvSpPr>
        <p:spPr>
          <a:xfrm>
            <a:off x="3124200" y="3200400"/>
            <a:ext cx="1739259" cy="461665"/>
          </a:xfrm>
          <a:prstGeom prst="rect">
            <a:avLst/>
          </a:prstGeom>
          <a:noFill/>
        </p:spPr>
        <p:txBody>
          <a:bodyPr wrap="none" rtlCol="0">
            <a:spAutoFit/>
          </a:bodyPr>
          <a:lstStyle/>
          <a:p>
            <a:r>
              <a:rPr lang="en-US" sz="2400" b="1" dirty="0" smtClean="0">
                <a:solidFill>
                  <a:srgbClr val="FFFF00"/>
                </a:solidFill>
              </a:rPr>
              <a:t>Rasht Valley</a:t>
            </a:r>
            <a:endParaRPr lang="en-US" sz="2400" b="1" dirty="0">
              <a:solidFill>
                <a:srgbClr val="FFFF00"/>
              </a:solidFill>
            </a:endParaRPr>
          </a:p>
        </p:txBody>
      </p:sp>
      <p:sp>
        <p:nvSpPr>
          <p:cNvPr id="19" name="TextBox 18"/>
          <p:cNvSpPr txBox="1"/>
          <p:nvPr/>
        </p:nvSpPr>
        <p:spPr>
          <a:xfrm>
            <a:off x="1524000" y="3886200"/>
            <a:ext cx="1066800" cy="707886"/>
          </a:xfrm>
          <a:prstGeom prst="rect">
            <a:avLst/>
          </a:prstGeom>
          <a:noFill/>
        </p:spPr>
        <p:txBody>
          <a:bodyPr wrap="square" rtlCol="0">
            <a:spAutoFit/>
          </a:bodyPr>
          <a:lstStyle/>
          <a:p>
            <a:r>
              <a:rPr lang="en-US" sz="2000" b="1" dirty="0" err="1" smtClean="0">
                <a:solidFill>
                  <a:schemeClr val="tx1">
                    <a:lumMod val="95000"/>
                    <a:lumOff val="5000"/>
                  </a:schemeClr>
                </a:solidFill>
              </a:rPr>
              <a:t>Gissar</a:t>
            </a:r>
            <a:r>
              <a:rPr lang="en-US" sz="2000" b="1" dirty="0" smtClean="0">
                <a:solidFill>
                  <a:schemeClr val="tx1">
                    <a:lumMod val="95000"/>
                    <a:lumOff val="5000"/>
                  </a:schemeClr>
                </a:solidFill>
              </a:rPr>
              <a:t> </a:t>
            </a:r>
          </a:p>
          <a:p>
            <a:r>
              <a:rPr lang="en-US" sz="2000" b="1" dirty="0" smtClean="0">
                <a:solidFill>
                  <a:schemeClr val="tx1">
                    <a:lumMod val="95000"/>
                    <a:lumOff val="5000"/>
                  </a:schemeClr>
                </a:solidFill>
              </a:rPr>
              <a:t>Valley</a:t>
            </a:r>
            <a:endParaRPr lang="en-US" sz="2000" b="1" dirty="0">
              <a:solidFill>
                <a:schemeClr val="tx1">
                  <a:lumMod val="95000"/>
                  <a:lumOff val="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ox(in)">
                                      <p:cBhvr>
                                        <p:cTn id="7" dur="500"/>
                                        <p:tgtEl>
                                          <p:spTgt spid="15"/>
                                        </p:tgtEl>
                                      </p:cBhvr>
                                    </p:animEffect>
                                  </p:childTnLst>
                                </p:cTn>
                              </p:par>
                              <p:par>
                                <p:cTn id="8" presetID="4" presetClass="entr" presetSubtype="16"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box(in)">
                                      <p:cBhvr>
                                        <p:cTn id="10" dur="500"/>
                                        <p:tgtEl>
                                          <p:spTgt spid="1027"/>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box(in)">
                                      <p:cBhvr>
                                        <p:cTn id="15" dur="500"/>
                                        <p:tgtEl>
                                          <p:spTgt spid="1028"/>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ox(in)">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box(in)">
                                      <p:cBhvr>
                                        <p:cTn id="23" dur="500"/>
                                        <p:tgtEl>
                                          <p:spTgt spid="18"/>
                                        </p:tgtEl>
                                      </p:cBhvr>
                                    </p:animEffect>
                                  </p:childTnLst>
                                </p:cTn>
                              </p:par>
                              <p:par>
                                <p:cTn id="24" presetID="4" presetClass="entr" presetSubtype="16" fill="hold" nodeType="withEffect">
                                  <p:stCondLst>
                                    <p:cond delay="0"/>
                                  </p:stCondLst>
                                  <p:childTnLst>
                                    <p:set>
                                      <p:cBhvr>
                                        <p:cTn id="25" dur="1" fill="hold">
                                          <p:stCondLst>
                                            <p:cond delay="0"/>
                                          </p:stCondLst>
                                        </p:cTn>
                                        <p:tgtEl>
                                          <p:spTgt spid="1029"/>
                                        </p:tgtEl>
                                        <p:attrNameLst>
                                          <p:attrName>style.visibility</p:attrName>
                                        </p:attrNameLst>
                                      </p:cBhvr>
                                      <p:to>
                                        <p:strVal val="visible"/>
                                      </p:to>
                                    </p:set>
                                    <p:animEffect transition="in" filter="box(in)">
                                      <p:cBhvr>
                                        <p:cTn id="26" dur="5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433"/>
            <a:ext cx="9144000" cy="1143000"/>
          </a:xfrm>
        </p:spPr>
        <p:txBody>
          <a:bodyPr/>
          <a:lstStyle/>
          <a:p>
            <a:r>
              <a:rPr lang="en-US" dirty="0" smtClean="0"/>
              <a:t>Components </a:t>
            </a:r>
            <a:endParaRPr lang="en-US" dirty="0"/>
          </a:p>
        </p:txBody>
      </p:sp>
      <p:sp>
        <p:nvSpPr>
          <p:cNvPr id="3" name="Rectangle 2"/>
          <p:cNvSpPr/>
          <p:nvPr/>
        </p:nvSpPr>
        <p:spPr>
          <a:xfrm>
            <a:off x="152400" y="1371600"/>
            <a:ext cx="8839200" cy="3225498"/>
          </a:xfrm>
          <a:prstGeom prst="rect">
            <a:avLst/>
          </a:prstGeom>
        </p:spPr>
        <p:txBody>
          <a:bodyPr wrap="square">
            <a:spAutoFit/>
          </a:bodyPr>
          <a:lstStyle/>
          <a:p>
            <a:pPr marL="342900" marR="0" lvl="0" indent="-342900" algn="just">
              <a:lnSpc>
                <a:spcPct val="115000"/>
              </a:lnSpc>
              <a:spcBef>
                <a:spcPts val="0"/>
              </a:spcBef>
              <a:spcAft>
                <a:spcPts val="600"/>
              </a:spcAft>
              <a:buFont typeface="+mj-lt"/>
              <a:buAutoNum type="arabicPeriod"/>
            </a:pPr>
            <a:r>
              <a:rPr lang="en-US" dirty="0">
                <a:latin typeface="Times New Roman" panose="02020603050405020304" pitchFamily="18" charset="0"/>
                <a:ea typeface="Times New Roman" panose="02020603050405020304" pitchFamily="18" charset="0"/>
                <a:cs typeface="Arial" panose="020B0604020202020204" pitchFamily="34" charset="0"/>
              </a:rPr>
              <a:t>Understanding and responding to the trade-offs, constraints and opportunities for the adoption of the crop-livestock CA systems in project areas of </a:t>
            </a:r>
            <a:r>
              <a:rPr lang="en-US" dirty="0" smtClean="0">
                <a:latin typeface="Times New Roman" panose="02020603050405020304" pitchFamily="18" charset="0"/>
                <a:ea typeface="Times New Roman" panose="02020603050405020304" pitchFamily="18" charset="0"/>
                <a:cs typeface="Arial" panose="020B0604020202020204" pitchFamily="34" charset="0"/>
              </a:rPr>
              <a:t>CWANA.</a:t>
            </a:r>
          </a:p>
          <a:p>
            <a:pPr marR="0" lvl="0" algn="just">
              <a:lnSpc>
                <a:spcPct val="115000"/>
              </a:lnSpc>
              <a:spcBef>
                <a:spcPts val="0"/>
              </a:spcBef>
              <a:spcAft>
                <a:spcPts val="600"/>
              </a:spcAft>
            </a:pPr>
            <a:r>
              <a:rPr lang="en-US" b="1" dirty="0" smtClean="0">
                <a:latin typeface="Times New Roman" panose="02020603050405020304" pitchFamily="18" charset="0"/>
                <a:cs typeface="Arial" panose="020B0604020202020204" pitchFamily="34" charset="0"/>
              </a:rPr>
              <a:t>	1.1. </a:t>
            </a:r>
            <a:r>
              <a:rPr lang="en-US" b="1" dirty="0" smtClean="0"/>
              <a:t>Ex-ante </a:t>
            </a:r>
            <a:r>
              <a:rPr lang="en-US" b="1" dirty="0"/>
              <a:t>evaluation for CA based technologies in </a:t>
            </a:r>
            <a:r>
              <a:rPr lang="en-US" b="1" dirty="0" smtClean="0"/>
              <a:t>CWANA.</a:t>
            </a:r>
          </a:p>
          <a:p>
            <a:pPr marR="0" lvl="0" algn="just">
              <a:lnSpc>
                <a:spcPct val="115000"/>
              </a:lnSpc>
              <a:spcBef>
                <a:spcPts val="0"/>
              </a:spcBef>
              <a:spcAft>
                <a:spcPts val="600"/>
              </a:spcAft>
            </a:pPr>
            <a:r>
              <a:rPr lang="en-US" b="1" dirty="0" smtClean="0"/>
              <a:t>	1.2. Enhanced </a:t>
            </a:r>
            <a:r>
              <a:rPr lang="en-US" b="1" dirty="0"/>
              <a:t>crop-livestock integration in CA through optimized stubble grazing </a:t>
            </a:r>
            <a:r>
              <a:rPr lang="en-US" b="1" dirty="0" smtClean="0"/>
              <a:t>	strategies </a:t>
            </a:r>
            <a:r>
              <a:rPr lang="en-US" b="1" dirty="0"/>
              <a:t>and increased fodder availability from forages or fodder </a:t>
            </a:r>
            <a:r>
              <a:rPr lang="en-US" b="1" dirty="0" smtClean="0"/>
              <a:t>shrubs</a:t>
            </a:r>
          </a:p>
          <a:p>
            <a:pPr marR="0" lvl="0" algn="just">
              <a:lnSpc>
                <a:spcPct val="115000"/>
              </a:lnSpc>
              <a:spcBef>
                <a:spcPts val="0"/>
              </a:spcBef>
              <a:spcAft>
                <a:spcPts val="600"/>
              </a:spcAft>
            </a:pPr>
            <a:r>
              <a:rPr lang="en-US" b="1" dirty="0" smtClean="0"/>
              <a:t>	1.3. Site-specific </a:t>
            </a:r>
            <a:r>
              <a:rPr lang="en-US" b="1" dirty="0"/>
              <a:t>conservation agriculture technology packages fine-tuned and </a:t>
            </a:r>
            <a:r>
              <a:rPr lang="en-US" b="1" dirty="0" smtClean="0"/>
              <a:t>	disseminated </a:t>
            </a:r>
            <a:r>
              <a:rPr lang="en-US" b="1" dirty="0"/>
              <a:t>for enhanced farm productivity, resource use efficiency and </a:t>
            </a:r>
            <a:r>
              <a:rPr lang="en-US" b="1" dirty="0" smtClean="0"/>
              <a:t>	profitability</a:t>
            </a:r>
            <a:r>
              <a:rPr lang="en-US" b="1" dirty="0"/>
              <a:t>.</a:t>
            </a:r>
            <a:endParaRPr lang="en-US" b="1" dirty="0" smtClean="0"/>
          </a:p>
          <a:p>
            <a:pPr marR="0" lvl="0" algn="just">
              <a:spcBef>
                <a:spcPts val="0"/>
              </a:spcBef>
              <a:spcAft>
                <a:spcPts val="600"/>
              </a:spcAft>
            </a:pPr>
            <a:r>
              <a:rPr lang="en-US" dirty="0" smtClean="0">
                <a:solidFill>
                  <a:srgbClr val="000000"/>
                </a:solidFill>
                <a:latin typeface="Times New Roman" panose="02020603050405020304" pitchFamily="18" charset="0"/>
                <a:ea typeface="Times New Roman" panose="02020603050405020304" pitchFamily="18" charset="0"/>
              </a:rPr>
              <a:t>2. Knowledge </a:t>
            </a:r>
            <a:r>
              <a:rPr lang="en-US" dirty="0">
                <a:solidFill>
                  <a:srgbClr val="000000"/>
                </a:solidFill>
                <a:latin typeface="Times New Roman" panose="02020603050405020304" pitchFamily="18" charset="0"/>
                <a:ea typeface="Times New Roman" panose="02020603050405020304" pitchFamily="18" charset="0"/>
              </a:rPr>
              <a:t>management and dissemination of the CLCA in CWANA region.</a:t>
            </a:r>
            <a:endParaRPr lang="en-US" sz="2000" dirty="0">
              <a:solidFill>
                <a:srgbClr val="000000"/>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7766349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133600"/>
            <a:ext cx="8229600" cy="1143000"/>
          </a:xfrm>
        </p:spPr>
        <p:txBody>
          <a:bodyPr>
            <a:normAutofit fontScale="90000"/>
          </a:bodyPr>
          <a:lstStyle/>
          <a:p>
            <a:pPr lvl="0"/>
            <a:r>
              <a:rPr lang="en-US" b="1" dirty="0"/>
              <a:t>Ex-ante evaluation for CA based technologies in CWANA.</a:t>
            </a:r>
            <a:br>
              <a:rPr lang="en-US" b="1" dirty="0"/>
            </a:br>
            <a:endParaRPr lang="en-US" dirty="0"/>
          </a:p>
        </p:txBody>
      </p:sp>
    </p:spTree>
    <p:extLst>
      <p:ext uri="{BB962C8B-B14F-4D97-AF65-F5344CB8AC3E}">
        <p14:creationId xmlns:p14="http://schemas.microsoft.com/office/powerpoint/2010/main" val="31058144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94" y="1404308"/>
            <a:ext cx="9144000" cy="1143000"/>
          </a:xfrm>
        </p:spPr>
        <p:txBody>
          <a:bodyPr>
            <a:normAutofit/>
          </a:bodyPr>
          <a:lstStyle/>
          <a:p>
            <a:r>
              <a:rPr lang="en-US" sz="3200" dirty="0" smtClean="0"/>
              <a:t>ADOPT </a:t>
            </a:r>
            <a:r>
              <a:rPr lang="en-US" sz="3200" dirty="0"/>
              <a:t>– Adoption and Diffusion Outcome Prediction Tool</a:t>
            </a:r>
          </a:p>
        </p:txBody>
      </p:sp>
      <p:sp>
        <p:nvSpPr>
          <p:cNvPr id="3" name="Rectangle 2"/>
          <p:cNvSpPr/>
          <p:nvPr/>
        </p:nvSpPr>
        <p:spPr>
          <a:xfrm>
            <a:off x="152400" y="3657600"/>
            <a:ext cx="7162800" cy="1366528"/>
          </a:xfrm>
          <a:prstGeom prst="rect">
            <a:avLst/>
          </a:prstGeom>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dirty="0" smtClean="0">
                <a:latin typeface="Calibri" panose="020F0502020204030204" pitchFamily="34" charset="0"/>
                <a:ea typeface="Calibri" panose="020F0502020204030204" pitchFamily="34" charset="0"/>
                <a:cs typeface="Arial" panose="020B0604020202020204" pitchFamily="34" charset="0"/>
              </a:rPr>
              <a:t>Characteristics </a:t>
            </a:r>
            <a:r>
              <a:rPr lang="en-US" dirty="0">
                <a:latin typeface="Calibri" panose="020F0502020204030204" pitchFamily="34" charset="0"/>
                <a:ea typeface="Calibri" panose="020F0502020204030204" pitchFamily="34" charset="0"/>
                <a:cs typeface="Arial" panose="020B0604020202020204" pitchFamily="34" charset="0"/>
              </a:rPr>
              <a:t>of the innovation</a:t>
            </a:r>
          </a:p>
          <a:p>
            <a:pPr marL="342900" marR="0" lvl="0" indent="-342900" algn="just">
              <a:lnSpc>
                <a:spcPct val="115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Characteristics of the target population </a:t>
            </a:r>
          </a:p>
          <a:p>
            <a:pPr marL="342900" marR="0" lvl="0" indent="-342900" algn="just">
              <a:lnSpc>
                <a:spcPct val="115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Relative advantages of using the </a:t>
            </a:r>
            <a:r>
              <a:rPr lang="en-US" dirty="0" smtClean="0">
                <a:latin typeface="Calibri" panose="020F0502020204030204" pitchFamily="34" charset="0"/>
                <a:ea typeface="Calibri" panose="020F0502020204030204" pitchFamily="34" charset="0"/>
                <a:cs typeface="Arial" panose="020B0604020202020204" pitchFamily="34" charset="0"/>
              </a:rPr>
              <a:t>innovation</a:t>
            </a:r>
          </a:p>
          <a:p>
            <a:pPr marL="342900" marR="0" lvl="0" indent="-342900" algn="just">
              <a:lnSpc>
                <a:spcPct val="115000"/>
              </a:lnSpc>
              <a:spcBef>
                <a:spcPts val="0"/>
              </a:spcBef>
              <a:spcAft>
                <a:spcPts val="0"/>
              </a:spcAft>
              <a:buFont typeface="Symbol" panose="05050102010706020507" pitchFamily="18" charset="2"/>
              <a:buChar char=""/>
            </a:pPr>
            <a:r>
              <a:rPr lang="en-US" dirty="0" smtClean="0">
                <a:latin typeface="Calibri" panose="020F0502020204030204" pitchFamily="34" charset="0"/>
                <a:ea typeface="Calibri" panose="020F0502020204030204" pitchFamily="34" charset="0"/>
                <a:cs typeface="Arial" panose="020B0604020202020204" pitchFamily="34" charset="0"/>
              </a:rPr>
              <a:t>Learning </a:t>
            </a:r>
            <a:r>
              <a:rPr lang="en-US" dirty="0">
                <a:latin typeface="Calibri" panose="020F0502020204030204" pitchFamily="34" charset="0"/>
                <a:ea typeface="Calibri" panose="020F0502020204030204" pitchFamily="34" charset="0"/>
                <a:cs typeface="Arial" panose="020B0604020202020204" pitchFamily="34" charset="0"/>
              </a:rPr>
              <a:t>of the relative advantages of the innovation </a:t>
            </a:r>
            <a:endParaRPr lang="en-US" dirty="0"/>
          </a:p>
        </p:txBody>
      </p:sp>
      <p:sp>
        <p:nvSpPr>
          <p:cNvPr id="4" name="Rectangle 3"/>
          <p:cNvSpPr/>
          <p:nvPr/>
        </p:nvSpPr>
        <p:spPr>
          <a:xfrm>
            <a:off x="152400" y="2745896"/>
            <a:ext cx="8229600" cy="369332"/>
          </a:xfrm>
          <a:prstGeom prst="rect">
            <a:avLst/>
          </a:prstGeom>
        </p:spPr>
        <p:txBody>
          <a:bodyPr wrap="square">
            <a:spAutoFit/>
          </a:bodyPr>
          <a:lstStyle/>
          <a:p>
            <a:r>
              <a:rPr lang="en-US" dirty="0">
                <a:latin typeface="Calibri" panose="020F0502020204030204" pitchFamily="34" charset="0"/>
                <a:ea typeface="Calibri" panose="020F0502020204030204" pitchFamily="34" charset="0"/>
                <a:cs typeface="Arial" panose="020B0604020202020204" pitchFamily="34" charset="0"/>
              </a:rPr>
              <a:t>ADOPT is structured around four categories of influences on adoption</a:t>
            </a:r>
            <a:endParaRPr lang="en-US" dirty="0"/>
          </a:p>
        </p:txBody>
      </p:sp>
      <p:sp>
        <p:nvSpPr>
          <p:cNvPr id="5" name="Rectangle 4"/>
          <p:cNvSpPr/>
          <p:nvPr/>
        </p:nvSpPr>
        <p:spPr>
          <a:xfrm>
            <a:off x="152400" y="510495"/>
            <a:ext cx="2934521" cy="646331"/>
          </a:xfrm>
          <a:prstGeom prst="rect">
            <a:avLst/>
          </a:prstGeom>
        </p:spPr>
        <p:txBody>
          <a:bodyPr wrap="none">
            <a:spAutoFit/>
          </a:bodyPr>
          <a:lstStyle/>
          <a:p>
            <a:r>
              <a:rPr lang="en-US" sz="3600" dirty="0"/>
              <a:t>Methodology: </a:t>
            </a:r>
          </a:p>
        </p:txBody>
      </p:sp>
    </p:spTree>
    <p:extLst>
      <p:ext uri="{BB962C8B-B14F-4D97-AF65-F5344CB8AC3E}">
        <p14:creationId xmlns:p14="http://schemas.microsoft.com/office/powerpoint/2010/main" val="1598252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txBox="1">
            <a:spLocks/>
          </p:cNvSpPr>
          <p:nvPr/>
        </p:nvSpPr>
        <p:spPr>
          <a:xfrm>
            <a:off x="457200" y="0"/>
            <a:ext cx="8229600" cy="1143000"/>
          </a:xfrm>
          <a:prstGeom prst="rect">
            <a:avLst/>
          </a:prstGeom>
        </p:spPr>
        <p:txBody>
          <a:bodyPr>
            <a:normAutofit/>
          </a:bodyPr>
          <a:lstStyle/>
          <a:p>
            <a:pPr algn="ctr" fontAlgn="auto">
              <a:spcAft>
                <a:spcPts val="0"/>
              </a:spcAft>
              <a:defRPr/>
            </a:pPr>
            <a:r>
              <a:rPr lang="en-US" sz="3600" b="1" dirty="0" smtClean="0">
                <a:solidFill>
                  <a:schemeClr val="bg1"/>
                </a:solidFill>
              </a:rPr>
              <a:t>CA Adoption: Peak of adoption and time</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2" name="Table 1"/>
          <p:cNvGraphicFramePr>
            <a:graphicFrameLocks noGrp="1"/>
          </p:cNvGraphicFramePr>
          <p:nvPr>
            <p:extLst>
              <p:ext uri="{D42A27DB-BD31-4B8C-83A1-F6EECF244321}">
                <p14:modId xmlns:p14="http://schemas.microsoft.com/office/powerpoint/2010/main" val="1303735623"/>
              </p:ext>
            </p:extLst>
          </p:nvPr>
        </p:nvGraphicFramePr>
        <p:xfrm>
          <a:off x="0" y="1381690"/>
          <a:ext cx="9067800" cy="2895382"/>
        </p:xfrm>
        <a:graphic>
          <a:graphicData uri="http://schemas.openxmlformats.org/drawingml/2006/table">
            <a:tbl>
              <a:tblPr firstRow="1" firstCol="1" bandRow="1">
                <a:tableStyleId>{5C22544A-7EE6-4342-B048-85BDC9FD1C3A}</a:tableStyleId>
              </a:tblPr>
              <a:tblGrid>
                <a:gridCol w="4533900"/>
                <a:gridCol w="4533900"/>
              </a:tblGrid>
              <a:tr h="592058">
                <a:tc>
                  <a:txBody>
                    <a:bodyPr/>
                    <a:lstStyle/>
                    <a:p>
                      <a:pPr marL="0" marR="0">
                        <a:lnSpc>
                          <a:spcPct val="115000"/>
                        </a:lnSpc>
                        <a:spcBef>
                          <a:spcPts val="0"/>
                        </a:spcBef>
                        <a:spcAft>
                          <a:spcPts val="1000"/>
                        </a:spcAft>
                      </a:pPr>
                      <a:r>
                        <a:rPr lang="en-US" sz="2400" dirty="0">
                          <a:effectLst/>
                        </a:rPr>
                        <a:t>Predicted years to peak adoption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2400" b="1" dirty="0">
                          <a:solidFill>
                            <a:schemeClr val="tx1"/>
                          </a:solidFill>
                          <a:effectLst/>
                        </a:rPr>
                        <a:t>21.4</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620828">
                <a:tc>
                  <a:txBody>
                    <a:bodyPr/>
                    <a:lstStyle/>
                    <a:p>
                      <a:pPr marL="0" marR="0">
                        <a:lnSpc>
                          <a:spcPct val="115000"/>
                        </a:lnSpc>
                        <a:spcBef>
                          <a:spcPts val="0"/>
                        </a:spcBef>
                        <a:spcAft>
                          <a:spcPts val="1000"/>
                        </a:spcAft>
                      </a:pPr>
                      <a:r>
                        <a:rPr lang="en-US" sz="2400" dirty="0">
                          <a:effectLst/>
                        </a:rPr>
                        <a:t>Predicted peak level of adoption</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2400" b="1" dirty="0">
                          <a:solidFill>
                            <a:schemeClr val="tx1"/>
                          </a:solidFill>
                          <a:effectLst/>
                        </a:rPr>
                        <a:t>59%</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635972">
                <a:tc>
                  <a:txBody>
                    <a:bodyPr/>
                    <a:lstStyle/>
                    <a:p>
                      <a:pPr marL="0" marR="0">
                        <a:lnSpc>
                          <a:spcPct val="115000"/>
                        </a:lnSpc>
                        <a:spcBef>
                          <a:spcPts val="0"/>
                        </a:spcBef>
                        <a:spcAft>
                          <a:spcPts val="1000"/>
                        </a:spcAft>
                      </a:pPr>
                      <a:r>
                        <a:rPr lang="en-US" sz="2400">
                          <a:effectLst/>
                        </a:rPr>
                        <a:t>Predicted adoption level in 5 years from start</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2400" b="1" dirty="0">
                          <a:solidFill>
                            <a:schemeClr val="tx1"/>
                          </a:solidFill>
                          <a:effectLst/>
                        </a:rPr>
                        <a:t>13.9%</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607202">
                <a:tc>
                  <a:txBody>
                    <a:bodyPr/>
                    <a:lstStyle/>
                    <a:p>
                      <a:pPr marL="0" marR="0">
                        <a:lnSpc>
                          <a:spcPct val="115000"/>
                        </a:lnSpc>
                        <a:spcBef>
                          <a:spcPts val="0"/>
                        </a:spcBef>
                        <a:spcAft>
                          <a:spcPts val="1000"/>
                        </a:spcAft>
                      </a:pPr>
                      <a:r>
                        <a:rPr lang="en-US" sz="2400" dirty="0">
                          <a:effectLst/>
                        </a:rPr>
                        <a:t>Predicted adoption level in 10 years from start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2400" b="1" dirty="0">
                          <a:solidFill>
                            <a:schemeClr val="tx1"/>
                          </a:solidFill>
                          <a:effectLst/>
                        </a:rPr>
                        <a:t>44.2%</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bl>
          </a:graphicData>
        </a:graphic>
      </p:graphicFrame>
      <p:sp>
        <p:nvSpPr>
          <p:cNvPr id="5" name="Rectangle 4"/>
          <p:cNvSpPr/>
          <p:nvPr/>
        </p:nvSpPr>
        <p:spPr>
          <a:xfrm>
            <a:off x="0" y="95482"/>
            <a:ext cx="9067800" cy="1077218"/>
          </a:xfrm>
          <a:prstGeom prst="rect">
            <a:avLst/>
          </a:prstGeom>
        </p:spPr>
        <p:txBody>
          <a:bodyPr wrap="square">
            <a:spAutoFit/>
          </a:bodyPr>
          <a:lstStyle/>
          <a:p>
            <a:pPr marL="0" marR="0" algn="ctr">
              <a:spcBef>
                <a:spcPts val="0"/>
              </a:spcBef>
              <a:spcAft>
                <a:spcPts val="1000"/>
              </a:spcAft>
            </a:pPr>
            <a:r>
              <a:rPr lang="en-US" sz="32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Prediction of adoption level according to </a:t>
            </a:r>
            <a:r>
              <a:rPr lang="en-US" sz="3200" b="1" dirty="0" smtClean="0">
                <a:solidFill>
                  <a:srgbClr val="FF0000"/>
                </a:solidFill>
                <a:latin typeface="Times New Roman" panose="02020603050405020304" pitchFamily="18" charset="0"/>
                <a:ea typeface="Times New Roman" panose="02020603050405020304" pitchFamily="18" charset="0"/>
                <a:cs typeface="Arial" panose="020B0604020202020204" pitchFamily="34" charset="0"/>
              </a:rPr>
              <a:t>time (Farmers)</a:t>
            </a:r>
            <a:endParaRPr lang="en-US" sz="32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3" name="Rectangle 2"/>
          <p:cNvSpPr/>
          <p:nvPr/>
        </p:nvSpPr>
        <p:spPr>
          <a:xfrm>
            <a:off x="0" y="4419600"/>
            <a:ext cx="9067800" cy="2191049"/>
          </a:xfrm>
          <a:prstGeom prst="rect">
            <a:avLst/>
          </a:prstGeom>
          <a:solidFill>
            <a:srgbClr val="FFFF00"/>
          </a:solidFill>
        </p:spPr>
        <p:txBody>
          <a:bodyPr wrap="square">
            <a:spAutoFit/>
          </a:bodyPr>
          <a:lstStyle/>
          <a:p>
            <a:pPr marL="0" marR="0" algn="just">
              <a:lnSpc>
                <a:spcPct val="115000"/>
              </a:lnSpc>
              <a:spcBef>
                <a:spcPts val="0"/>
              </a:spcBef>
              <a:spcAft>
                <a:spcPts val="0"/>
              </a:spcAft>
            </a:pPr>
            <a:r>
              <a:rPr lang="en-US" sz="2400" dirty="0">
                <a:ea typeface="Calibri" panose="020F0502020204030204" pitchFamily="34" charset="0"/>
                <a:cs typeface="Arial" panose="020B0604020202020204" pitchFamily="34" charset="0"/>
              </a:rPr>
              <a:t>F</a:t>
            </a:r>
            <a:r>
              <a:rPr lang="en-US" sz="2400" dirty="0" smtClean="0">
                <a:ea typeface="Calibri" panose="020F0502020204030204" pitchFamily="34" charset="0"/>
                <a:cs typeface="Arial" panose="020B0604020202020204" pitchFamily="34" charset="0"/>
              </a:rPr>
              <a:t>actors </a:t>
            </a:r>
            <a:r>
              <a:rPr lang="en-US" sz="2400" dirty="0">
                <a:ea typeface="Calibri" panose="020F0502020204030204" pitchFamily="34" charset="0"/>
                <a:cs typeface="Arial" panose="020B0604020202020204" pitchFamily="34" charset="0"/>
              </a:rPr>
              <a:t>affecting adoption </a:t>
            </a:r>
            <a:r>
              <a:rPr lang="en-US" sz="2400" dirty="0" smtClean="0">
                <a:ea typeface="Calibri" panose="020F0502020204030204" pitchFamily="34" charset="0"/>
                <a:cs typeface="Arial" panose="020B0604020202020204" pitchFamily="34" charset="0"/>
              </a:rPr>
              <a:t>are:</a:t>
            </a:r>
          </a:p>
          <a:p>
            <a:pPr marL="285750" marR="0" indent="-285750" algn="just">
              <a:lnSpc>
                <a:spcPct val="115000"/>
              </a:lnSpc>
              <a:spcBef>
                <a:spcPts val="0"/>
              </a:spcBef>
              <a:spcAft>
                <a:spcPts val="0"/>
              </a:spcAft>
              <a:buFont typeface="Arial" panose="020B0604020202020204" pitchFamily="34" charset="0"/>
              <a:buChar char="•"/>
            </a:pPr>
            <a:r>
              <a:rPr lang="en-US" sz="2400" dirty="0" err="1" smtClean="0">
                <a:ea typeface="Calibri" panose="020F0502020204030204" pitchFamily="34" charset="0"/>
                <a:cs typeface="Arial" panose="020B0604020202020204" pitchFamily="34" charset="0"/>
              </a:rPr>
              <a:t>Triability</a:t>
            </a:r>
            <a:r>
              <a:rPr lang="en-US" sz="2400" dirty="0" smtClean="0">
                <a:ea typeface="Calibri" panose="020F0502020204030204" pitchFamily="34" charset="0"/>
                <a:cs typeface="Arial" panose="020B0604020202020204" pitchFamily="34" charset="0"/>
              </a:rPr>
              <a:t> </a:t>
            </a:r>
            <a:r>
              <a:rPr lang="en-US" sz="2400" dirty="0">
                <a:ea typeface="Calibri" panose="020F0502020204030204" pitchFamily="34" charset="0"/>
                <a:cs typeface="Arial" panose="020B0604020202020204" pitchFamily="34" charset="0"/>
              </a:rPr>
              <a:t>of the innovation, </a:t>
            </a:r>
            <a:endParaRPr lang="en-US" sz="2400" dirty="0" smtClean="0">
              <a:ea typeface="Calibri" panose="020F0502020204030204" pitchFamily="34" charset="0"/>
              <a:cs typeface="Arial" panose="020B0604020202020204" pitchFamily="34" charset="0"/>
            </a:endParaRPr>
          </a:p>
          <a:p>
            <a:pPr marL="285750" marR="0" indent="-285750" algn="just">
              <a:lnSpc>
                <a:spcPct val="115000"/>
              </a:lnSpc>
              <a:spcBef>
                <a:spcPts val="0"/>
              </a:spcBef>
              <a:spcAft>
                <a:spcPts val="0"/>
              </a:spcAft>
              <a:buFont typeface="Arial" panose="020B0604020202020204" pitchFamily="34" charset="0"/>
              <a:buChar char="•"/>
            </a:pPr>
            <a:r>
              <a:rPr lang="en-US" sz="2400" dirty="0" smtClean="0">
                <a:ea typeface="Calibri" panose="020F0502020204030204" pitchFamily="34" charset="0"/>
                <a:cs typeface="Arial" panose="020B0604020202020204" pitchFamily="34" charset="0"/>
              </a:rPr>
              <a:t>Complexity </a:t>
            </a:r>
            <a:r>
              <a:rPr lang="en-US" sz="2400" dirty="0">
                <a:ea typeface="Calibri" panose="020F0502020204030204" pitchFamily="34" charset="0"/>
                <a:cs typeface="Arial" panose="020B0604020202020204" pitchFamily="34" charset="0"/>
              </a:rPr>
              <a:t>of the innovation, </a:t>
            </a:r>
            <a:endParaRPr lang="en-US" sz="2400" dirty="0" smtClean="0">
              <a:ea typeface="Calibri" panose="020F0502020204030204" pitchFamily="34" charset="0"/>
              <a:cs typeface="Arial" panose="020B0604020202020204" pitchFamily="34" charset="0"/>
            </a:endParaRPr>
          </a:p>
          <a:p>
            <a:pPr marL="285750" marR="0" indent="-285750" algn="just">
              <a:lnSpc>
                <a:spcPct val="115000"/>
              </a:lnSpc>
              <a:spcBef>
                <a:spcPts val="0"/>
              </a:spcBef>
              <a:spcAft>
                <a:spcPts val="0"/>
              </a:spcAft>
              <a:buFont typeface="Arial" panose="020B0604020202020204" pitchFamily="34" charset="0"/>
              <a:buChar char="•"/>
            </a:pPr>
            <a:r>
              <a:rPr lang="en-US" sz="2400" dirty="0" smtClean="0">
                <a:ea typeface="Calibri" panose="020F0502020204030204" pitchFamily="34" charset="0"/>
                <a:cs typeface="Arial" panose="020B0604020202020204" pitchFamily="34" charset="0"/>
              </a:rPr>
              <a:t>Skills </a:t>
            </a:r>
            <a:r>
              <a:rPr lang="en-US" sz="2400" dirty="0">
                <a:ea typeface="Calibri" panose="020F0502020204030204" pitchFamily="34" charset="0"/>
                <a:cs typeface="Arial" panose="020B0604020202020204" pitchFamily="34" charset="0"/>
              </a:rPr>
              <a:t>and knowledge of farmers to use the </a:t>
            </a:r>
            <a:r>
              <a:rPr lang="en-US" sz="2400" dirty="0" smtClean="0">
                <a:ea typeface="Calibri" panose="020F0502020204030204" pitchFamily="34" charset="0"/>
                <a:cs typeface="Arial" panose="020B0604020202020204" pitchFamily="34" charset="0"/>
              </a:rPr>
              <a:t>innovation</a:t>
            </a:r>
          </a:p>
          <a:p>
            <a:pPr marL="285750" marR="0" indent="-285750" algn="just">
              <a:lnSpc>
                <a:spcPct val="115000"/>
              </a:lnSpc>
              <a:spcBef>
                <a:spcPts val="0"/>
              </a:spcBef>
              <a:spcAft>
                <a:spcPts val="0"/>
              </a:spcAft>
              <a:buFont typeface="Arial" panose="020B0604020202020204" pitchFamily="34" charset="0"/>
              <a:buChar char="•"/>
            </a:pPr>
            <a:r>
              <a:rPr lang="en-US" sz="2400" dirty="0" smtClean="0">
                <a:ea typeface="Calibri" panose="020F0502020204030204" pitchFamily="34" charset="0"/>
                <a:cs typeface="Arial" panose="020B0604020202020204" pitchFamily="34" charset="0"/>
              </a:rPr>
              <a:t>Size </a:t>
            </a:r>
            <a:r>
              <a:rPr lang="en-US" sz="2400" dirty="0">
                <a:ea typeface="Calibri" panose="020F0502020204030204" pitchFamily="34" charset="0"/>
                <a:cs typeface="Arial" panose="020B0604020202020204" pitchFamily="34" charset="0"/>
              </a:rPr>
              <a:t>of the up-front cost of the </a:t>
            </a:r>
            <a:r>
              <a:rPr lang="en-US" sz="2400" dirty="0" smtClean="0">
                <a:ea typeface="Calibri" panose="020F0502020204030204" pitchFamily="34" charset="0"/>
                <a:cs typeface="Arial" panose="020B0604020202020204" pitchFamily="34" charset="0"/>
              </a:rPr>
              <a:t>investment</a:t>
            </a:r>
            <a:endParaRPr lang="en-US" sz="2400" dirty="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388683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04800" y="914400"/>
            <a:ext cx="7800833" cy="4842313"/>
          </a:xfrm>
          <a:prstGeom prst="rect">
            <a:avLst/>
          </a:prstGeom>
        </p:spPr>
      </p:pic>
      <p:sp>
        <p:nvSpPr>
          <p:cNvPr id="5" name="Rectangle 4"/>
          <p:cNvSpPr/>
          <p:nvPr/>
        </p:nvSpPr>
        <p:spPr>
          <a:xfrm>
            <a:off x="455151" y="152400"/>
            <a:ext cx="7500130" cy="584775"/>
          </a:xfrm>
          <a:prstGeom prst="rect">
            <a:avLst/>
          </a:prstGeom>
        </p:spPr>
        <p:txBody>
          <a:bodyPr wrap="none">
            <a:spAutoFit/>
          </a:bodyPr>
          <a:lstStyle/>
          <a:p>
            <a:r>
              <a:rPr lang="en-US" sz="3200" dirty="0">
                <a:latin typeface="Calibri" panose="020F0502020204030204" pitchFamily="34" charset="0"/>
                <a:ea typeface="Calibri" panose="020F0502020204030204" pitchFamily="34" charset="0"/>
                <a:cs typeface="Arial" panose="020B0604020202020204" pitchFamily="34" charset="0"/>
              </a:rPr>
              <a:t>Predicted Adoption Curve of CA in Tajikistan</a:t>
            </a:r>
            <a:endParaRPr lang="en-US" sz="3200" dirty="0"/>
          </a:p>
        </p:txBody>
      </p:sp>
    </p:spTree>
    <p:extLst>
      <p:ext uri="{BB962C8B-B14F-4D97-AF65-F5344CB8AC3E}">
        <p14:creationId xmlns:p14="http://schemas.microsoft.com/office/powerpoint/2010/main" val="37902294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p:cNvSpPr>
            <a:spLocks noChangeArrowheads="1"/>
          </p:cNvSpPr>
          <p:nvPr/>
        </p:nvSpPr>
        <p:spPr bwMode="auto">
          <a:xfrm>
            <a:off x="0" y="457200"/>
            <a:ext cx="8906256" cy="461665"/>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2400" b="1" dirty="0" err="1" smtClean="0" bmk="_Toc394573973">
                <a:solidFill>
                  <a:srgbClr val="FF0000"/>
                </a:solidFill>
                <a:ea typeface="Calibri" pitchFamily="34" charset="0"/>
                <a:cs typeface="Times New Roman" pitchFamily="18" charset="0"/>
              </a:rPr>
              <a:t>C</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ost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 </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Benefit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a:t>
            </a:r>
            <a:r>
              <a:rPr lang="fr-FR" sz="2400" b="1" dirty="0" err="1" smtClean="0" bmk="_Toc394573973">
                <a:solidFill>
                  <a:srgbClr val="FF0000"/>
                </a:solidFill>
                <a:latin typeface="Calibri" pitchFamily="34" charset="0"/>
                <a:ea typeface="Calibri" pitchFamily="34" charset="0"/>
                <a:cs typeface="Times New Roman" pitchFamily="18" charset="0"/>
              </a:rPr>
              <a:t>Analysis</a:t>
            </a:r>
            <a:r>
              <a:rPr lang="fr-FR" sz="2400" b="1" dirty="0" smtClean="0" bmk="_Toc394573973">
                <a:solidFill>
                  <a:srgbClr val="FF0000"/>
                </a:solidFill>
                <a:latin typeface="Calibri" pitchFamily="34" charset="0"/>
                <a:ea typeface="Calibri" pitchFamily="34" charset="0"/>
                <a:cs typeface="Times New Roman" pitchFamily="18" charset="0"/>
              </a:rPr>
              <a:t> Table 2014/2015</a:t>
            </a:r>
          </a:p>
        </p:txBody>
      </p:sp>
      <p:sp>
        <p:nvSpPr>
          <p:cNvPr id="5" name="Rectangle 4"/>
          <p:cNvSpPr/>
          <p:nvPr/>
        </p:nvSpPr>
        <p:spPr>
          <a:xfrm>
            <a:off x="164591" y="-46482"/>
            <a:ext cx="8897112" cy="584775"/>
          </a:xfrm>
          <a:prstGeom prst="rect">
            <a:avLst/>
          </a:prstGeom>
        </p:spPr>
        <p:txBody>
          <a:bodyPr wrap="square">
            <a:spAutoFit/>
          </a:bodyPr>
          <a:lstStyle/>
          <a:p>
            <a:pPr marL="274320" marR="0" indent="-274320" algn="ctr">
              <a:spcBef>
                <a:spcPts val="1800"/>
              </a:spcBef>
              <a:spcAft>
                <a:spcPts val="600"/>
              </a:spcAft>
              <a:tabLst>
                <a:tab pos="274320" algn="l"/>
                <a:tab pos="360045" algn="l"/>
                <a:tab pos="360045" algn="l"/>
              </a:tabLst>
            </a:pPr>
            <a:r>
              <a:rPr lang="en-GB" sz="1600" b="1" kern="0" dirty="0">
                <a:solidFill>
                  <a:schemeClr val="tx1">
                    <a:lumMod val="95000"/>
                    <a:lumOff val="5000"/>
                  </a:schemeClr>
                </a:solidFill>
                <a:latin typeface="Times New Roman" panose="02020603050405020304" pitchFamily="18" charset="0"/>
                <a:cs typeface="Times New Roman" panose="02020603050405020304" pitchFamily="18" charset="0"/>
              </a:rPr>
              <a:t>Economic evaluation of conservation agriculture technology and trade-offs of the different technology options proposed by CLCA project </a:t>
            </a:r>
            <a:endParaRPr lang="en-US" sz="1600" b="1" kern="0" dirty="0">
              <a:solidFill>
                <a:schemeClr val="tx1">
                  <a:lumMod val="95000"/>
                  <a:lumOff val="5000"/>
                </a:schemeClr>
              </a:solidFill>
              <a:effectLst/>
              <a:latin typeface="Arial" panose="020B0604020202020204" pitchFamily="34"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404563809"/>
              </p:ext>
            </p:extLst>
          </p:nvPr>
        </p:nvGraphicFramePr>
        <p:xfrm>
          <a:off x="0" y="918865"/>
          <a:ext cx="9167684" cy="5929688"/>
        </p:xfrm>
        <a:graphic>
          <a:graphicData uri="http://schemas.openxmlformats.org/drawingml/2006/table">
            <a:tbl>
              <a:tblPr firstRow="1" firstCol="1" bandRow="1">
                <a:tableStyleId>{5C22544A-7EE6-4342-B048-85BDC9FD1C3A}</a:tableStyleId>
              </a:tblPr>
              <a:tblGrid>
                <a:gridCol w="1761697"/>
                <a:gridCol w="90785"/>
                <a:gridCol w="1219200"/>
                <a:gridCol w="685800"/>
                <a:gridCol w="859547"/>
                <a:gridCol w="421268"/>
                <a:gridCol w="732461"/>
                <a:gridCol w="1158523"/>
                <a:gridCol w="1158523"/>
                <a:gridCol w="1079880"/>
              </a:tblGrid>
              <a:tr h="253013">
                <a:tc rowSpan="3" gridSpan="2">
                  <a:txBody>
                    <a:bodyPr/>
                    <a:lstStyle/>
                    <a:p>
                      <a:pPr marL="0" marR="0" algn="just">
                        <a:lnSpc>
                          <a:spcPct val="115000"/>
                        </a:lnSpc>
                        <a:spcBef>
                          <a:spcPts val="0"/>
                        </a:spcBef>
                        <a:spcAft>
                          <a:spcPts val="0"/>
                        </a:spcAft>
                      </a:pPr>
                      <a:r>
                        <a:rPr lang="en-US" sz="1600" dirty="0">
                          <a:effectLst/>
                        </a:rPr>
                        <a:t>Cost-benefit variables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ctr"/>
                </a:tc>
                <a:tc rowSpan="3" hMerge="1">
                  <a:txBody>
                    <a:bodyPr/>
                    <a:lstStyle/>
                    <a:p>
                      <a:pPr marL="0" marR="0" algn="just">
                        <a:lnSpc>
                          <a:spcPct val="115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ctr"/>
                </a:tc>
                <a:tc gridSpan="8">
                  <a:txBody>
                    <a:bodyPr/>
                    <a:lstStyle/>
                    <a:p>
                      <a:pPr marL="0" marR="0" algn="just">
                        <a:lnSpc>
                          <a:spcPct val="115000"/>
                        </a:lnSpc>
                        <a:spcBef>
                          <a:spcPts val="0"/>
                        </a:spcBef>
                        <a:spcAft>
                          <a:spcPts val="0"/>
                        </a:spcAft>
                      </a:pPr>
                      <a:r>
                        <a:rPr lang="en-US" sz="1600" dirty="0">
                          <a:effectLst/>
                        </a:rPr>
                        <a:t>Tillage/crop</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53013">
                <a:tc gridSpan="2" vMerge="1">
                  <a:txBody>
                    <a:bodyPr/>
                    <a:lstStyle/>
                    <a:p>
                      <a:endParaRPr lang="en-US"/>
                    </a:p>
                  </a:txBody>
                  <a:tcPr/>
                </a:tc>
                <a:tc hMerge="1" vMerge="1">
                  <a:txBody>
                    <a:bodyPr/>
                    <a:lstStyle/>
                    <a:p>
                      <a:pPr marL="0" marR="0" algn="just">
                        <a:lnSpc>
                          <a:spcPct val="115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5">
                  <a:txBody>
                    <a:bodyPr/>
                    <a:lstStyle/>
                    <a:p>
                      <a:pPr marL="0" marR="0" algn="just">
                        <a:lnSpc>
                          <a:spcPct val="115000"/>
                        </a:lnSpc>
                        <a:spcBef>
                          <a:spcPts val="0"/>
                        </a:spcBef>
                        <a:spcAft>
                          <a:spcPts val="0"/>
                        </a:spcAft>
                      </a:pPr>
                      <a:r>
                        <a:rPr lang="uz-Cyrl-UZ" sz="1600" dirty="0">
                          <a:effectLst/>
                        </a:rPr>
                        <a:t>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marL="0" marR="0" algn="just">
                        <a:lnSpc>
                          <a:spcPct val="115000"/>
                        </a:lnSpc>
                        <a:spcBef>
                          <a:spcPts val="0"/>
                        </a:spcBef>
                        <a:spcAft>
                          <a:spcPts val="0"/>
                        </a:spcAft>
                      </a:pPr>
                      <a:r>
                        <a:rPr lang="uz-Cyrl-UZ" sz="1600" dirty="0">
                          <a:effectLst/>
                        </a:rPr>
                        <a:t>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hMerge="1">
                  <a:txBody>
                    <a:bodyPr/>
                    <a:lstStyle/>
                    <a:p>
                      <a:endParaRPr lang="en-US"/>
                    </a:p>
                  </a:txBody>
                  <a:tcPr/>
                </a:tc>
              </a:tr>
              <a:tr h="253013">
                <a:tc gridSpan="2" vMerge="1">
                  <a:txBody>
                    <a:bodyPr/>
                    <a:lstStyle/>
                    <a:p>
                      <a:endParaRPr lang="en-US"/>
                    </a:p>
                  </a:txBody>
                  <a:tcPr/>
                </a:tc>
                <a:tc hMerge="1" vMerge="1">
                  <a:txBody>
                    <a:bodyPr/>
                    <a:lstStyle/>
                    <a:p>
                      <a:pPr marL="0" marR="0" algn="just">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en-US" sz="1600">
                          <a:effectLst/>
                        </a:rPr>
                        <a:t>M</a:t>
                      </a:r>
                      <a:r>
                        <a:rPr lang="uz-Cyrl-UZ" sz="1600">
                          <a:effectLst/>
                        </a:rPr>
                        <a:t>aize</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just">
                        <a:lnSpc>
                          <a:spcPct val="115000"/>
                        </a:lnSpc>
                        <a:spcBef>
                          <a:spcPts val="0"/>
                        </a:spcBef>
                        <a:spcAft>
                          <a:spcPts val="0"/>
                        </a:spcAft>
                      </a:pPr>
                      <a:r>
                        <a:rPr lang="uz-Cyrl-UZ" sz="1600" dirty="0">
                          <a:effectLst/>
                        </a:rPr>
                        <a:t>Mungbean</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gridSpan="2">
                  <a:txBody>
                    <a:bodyPr/>
                    <a:lstStyle/>
                    <a:p>
                      <a:pPr marL="0" marR="0" algn="just">
                        <a:lnSpc>
                          <a:spcPct val="115000"/>
                        </a:lnSpc>
                        <a:spcBef>
                          <a:spcPts val="0"/>
                        </a:spcBef>
                        <a:spcAft>
                          <a:spcPts val="0"/>
                        </a:spcAft>
                      </a:pPr>
                      <a:r>
                        <a:rPr lang="uz-Cyrl-UZ" sz="1600" dirty="0">
                          <a:effectLst/>
                        </a:rPr>
                        <a:t>Soybean</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just">
                        <a:lnSpc>
                          <a:spcPct val="115000"/>
                        </a:lnSpc>
                        <a:spcBef>
                          <a:spcPts val="0"/>
                        </a:spcBef>
                        <a:spcAft>
                          <a:spcPts val="0"/>
                        </a:spcAft>
                      </a:pPr>
                      <a:r>
                        <a:rPr lang="en-US" sz="1600" dirty="0">
                          <a:effectLst/>
                        </a:rPr>
                        <a:t>M</a:t>
                      </a:r>
                      <a:r>
                        <a:rPr lang="uz-Cyrl-UZ" sz="1600" dirty="0">
                          <a:effectLst/>
                        </a:rPr>
                        <a:t>aize</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Mungbean</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Soybean</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375906">
                <a:tc gridSpan="2">
                  <a:txBody>
                    <a:bodyPr/>
                    <a:lstStyle/>
                    <a:p>
                      <a:pPr marL="0" marR="0" algn="just">
                        <a:lnSpc>
                          <a:spcPct val="115000"/>
                        </a:lnSpc>
                        <a:spcBef>
                          <a:spcPts val="0"/>
                        </a:spcBef>
                        <a:spcAft>
                          <a:spcPts val="0"/>
                        </a:spcAft>
                      </a:pPr>
                      <a:r>
                        <a:rPr lang="en-US" sz="1600">
                          <a:effectLst/>
                        </a:rPr>
                        <a:t>Grain yield (kg/ha)</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pPr marL="0" marR="0" algn="just">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4108</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just">
                        <a:lnSpc>
                          <a:spcPct val="115000"/>
                        </a:lnSpc>
                        <a:spcBef>
                          <a:spcPts val="0"/>
                        </a:spcBef>
                        <a:spcAft>
                          <a:spcPts val="0"/>
                        </a:spcAft>
                      </a:pPr>
                      <a:r>
                        <a:rPr lang="uz-Cyrl-UZ" sz="1600">
                          <a:effectLst/>
                        </a:rPr>
                        <a:t>1204</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gridSpan="2">
                  <a:txBody>
                    <a:bodyPr/>
                    <a:lstStyle/>
                    <a:p>
                      <a:pPr marL="0" marR="0" algn="just">
                        <a:lnSpc>
                          <a:spcPct val="115000"/>
                        </a:lnSpc>
                        <a:spcBef>
                          <a:spcPts val="0"/>
                        </a:spcBef>
                        <a:spcAft>
                          <a:spcPts val="0"/>
                        </a:spcAft>
                      </a:pPr>
                      <a:r>
                        <a:rPr lang="uz-Cyrl-UZ" sz="1600" dirty="0">
                          <a:effectLst/>
                        </a:rPr>
                        <a:t>1737</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just">
                        <a:lnSpc>
                          <a:spcPct val="115000"/>
                        </a:lnSpc>
                        <a:spcBef>
                          <a:spcPts val="0"/>
                        </a:spcBef>
                        <a:spcAft>
                          <a:spcPts val="0"/>
                        </a:spcAft>
                      </a:pPr>
                      <a:r>
                        <a:rPr lang="uz-Cyrl-UZ" sz="1600" dirty="0">
                          <a:effectLst/>
                        </a:rPr>
                        <a:t>3864</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1412</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1965</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569542">
                <a:tc gridSpan="2">
                  <a:txBody>
                    <a:bodyPr/>
                    <a:lstStyle/>
                    <a:p>
                      <a:pPr marL="0" marR="0" algn="just">
                        <a:lnSpc>
                          <a:spcPct val="115000"/>
                        </a:lnSpc>
                        <a:spcBef>
                          <a:spcPts val="0"/>
                        </a:spcBef>
                        <a:spcAft>
                          <a:spcPts val="0"/>
                        </a:spcAft>
                      </a:pPr>
                      <a:r>
                        <a:rPr lang="en-US" sz="1600">
                          <a:effectLst/>
                        </a:rPr>
                        <a:t>Grain yield price (USD/kg)</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pPr marL="0" marR="0" algn="just">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0.3</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just">
                        <a:lnSpc>
                          <a:spcPct val="115000"/>
                        </a:lnSpc>
                        <a:spcBef>
                          <a:spcPts val="0"/>
                        </a:spcBef>
                        <a:spcAft>
                          <a:spcPts val="0"/>
                        </a:spcAft>
                      </a:pPr>
                      <a:r>
                        <a:rPr lang="uz-Cyrl-UZ" sz="1600">
                          <a:effectLst/>
                        </a:rPr>
                        <a:t>1</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gridSpan="2">
                  <a:txBody>
                    <a:bodyPr/>
                    <a:lstStyle/>
                    <a:p>
                      <a:pPr marL="0" marR="0" algn="just">
                        <a:lnSpc>
                          <a:spcPct val="115000"/>
                        </a:lnSpc>
                        <a:spcBef>
                          <a:spcPts val="0"/>
                        </a:spcBef>
                        <a:spcAft>
                          <a:spcPts val="0"/>
                        </a:spcAft>
                      </a:pPr>
                      <a:r>
                        <a:rPr lang="uz-Cyrl-UZ" sz="1600" dirty="0">
                          <a:effectLst/>
                        </a:rPr>
                        <a:t>1</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just">
                        <a:lnSpc>
                          <a:spcPct val="115000"/>
                        </a:lnSpc>
                        <a:spcBef>
                          <a:spcPts val="0"/>
                        </a:spcBef>
                        <a:spcAft>
                          <a:spcPts val="0"/>
                        </a:spcAft>
                      </a:pPr>
                      <a:r>
                        <a:rPr lang="uz-Cyrl-UZ" sz="1600" dirty="0">
                          <a:effectLst/>
                        </a:rPr>
                        <a:t>0.3</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1</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1</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521855">
                <a:tc gridSpan="2">
                  <a:txBody>
                    <a:bodyPr/>
                    <a:lstStyle/>
                    <a:p>
                      <a:pPr marL="0" marR="0" algn="just">
                        <a:lnSpc>
                          <a:spcPct val="115000"/>
                        </a:lnSpc>
                        <a:spcBef>
                          <a:spcPts val="0"/>
                        </a:spcBef>
                        <a:spcAft>
                          <a:spcPts val="0"/>
                        </a:spcAft>
                      </a:pPr>
                      <a:r>
                        <a:rPr lang="en-US" sz="1600">
                          <a:effectLst/>
                        </a:rPr>
                        <a:t>Total income (USD/ha)</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pPr marL="0" marR="0" algn="just">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dirty="0">
                          <a:effectLst/>
                        </a:rPr>
                        <a:t>1232</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just">
                        <a:lnSpc>
                          <a:spcPct val="115000"/>
                        </a:lnSpc>
                        <a:spcBef>
                          <a:spcPts val="0"/>
                        </a:spcBef>
                        <a:spcAft>
                          <a:spcPts val="0"/>
                        </a:spcAft>
                      </a:pPr>
                      <a:r>
                        <a:rPr lang="uz-Cyrl-UZ" sz="1600">
                          <a:effectLst/>
                        </a:rPr>
                        <a:t>1204</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gridSpan="2">
                  <a:txBody>
                    <a:bodyPr/>
                    <a:lstStyle/>
                    <a:p>
                      <a:pPr marL="0" marR="0" algn="just">
                        <a:lnSpc>
                          <a:spcPct val="115000"/>
                        </a:lnSpc>
                        <a:spcBef>
                          <a:spcPts val="0"/>
                        </a:spcBef>
                        <a:spcAft>
                          <a:spcPts val="0"/>
                        </a:spcAft>
                      </a:pPr>
                      <a:r>
                        <a:rPr lang="uz-Cyrl-UZ" sz="1600" dirty="0">
                          <a:effectLst/>
                        </a:rPr>
                        <a:t>1737</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just">
                        <a:lnSpc>
                          <a:spcPct val="115000"/>
                        </a:lnSpc>
                        <a:spcBef>
                          <a:spcPts val="0"/>
                        </a:spcBef>
                        <a:spcAft>
                          <a:spcPts val="0"/>
                        </a:spcAft>
                      </a:pPr>
                      <a:r>
                        <a:rPr lang="uz-Cyrl-UZ" sz="1600" dirty="0">
                          <a:effectLst/>
                        </a:rPr>
                        <a:t>1159</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dirty="0">
                          <a:effectLst/>
                        </a:rPr>
                        <a:t>1412</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uz-Cyrl-UZ" sz="1600">
                          <a:effectLst/>
                        </a:rPr>
                        <a:t>1965</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763178">
                <a:tc gridSpan="2">
                  <a:txBody>
                    <a:bodyPr/>
                    <a:lstStyle/>
                    <a:p>
                      <a:pPr marL="0" marR="0" algn="just">
                        <a:lnSpc>
                          <a:spcPct val="115000"/>
                        </a:lnSpc>
                        <a:spcBef>
                          <a:spcPts val="0"/>
                        </a:spcBef>
                        <a:spcAft>
                          <a:spcPts val="0"/>
                        </a:spcAft>
                      </a:pPr>
                      <a:r>
                        <a:rPr lang="en-US" sz="1600" dirty="0">
                          <a:effectLst/>
                        </a:rPr>
                        <a:t>Production cost (TC)(USD/ha)</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pPr marL="0" marR="0" algn="just">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en-US" sz="1600">
                          <a:effectLst/>
                        </a:rPr>
                        <a:t>635</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just">
                        <a:lnSpc>
                          <a:spcPct val="115000"/>
                        </a:lnSpc>
                        <a:spcBef>
                          <a:spcPts val="0"/>
                        </a:spcBef>
                        <a:spcAft>
                          <a:spcPts val="0"/>
                        </a:spcAft>
                      </a:pPr>
                      <a:r>
                        <a:rPr lang="en-US" sz="1600" dirty="0">
                          <a:effectLst/>
                        </a:rPr>
                        <a:t>391</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gridSpan="2">
                  <a:txBody>
                    <a:bodyPr/>
                    <a:lstStyle/>
                    <a:p>
                      <a:pPr marL="0" marR="0" algn="just">
                        <a:lnSpc>
                          <a:spcPct val="115000"/>
                        </a:lnSpc>
                        <a:spcBef>
                          <a:spcPts val="0"/>
                        </a:spcBef>
                        <a:spcAft>
                          <a:spcPts val="0"/>
                        </a:spcAft>
                      </a:pPr>
                      <a:r>
                        <a:rPr lang="en-US" sz="1600" dirty="0">
                          <a:effectLst/>
                        </a:rPr>
                        <a:t>465</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just">
                        <a:lnSpc>
                          <a:spcPct val="115000"/>
                        </a:lnSpc>
                        <a:spcBef>
                          <a:spcPts val="0"/>
                        </a:spcBef>
                        <a:spcAft>
                          <a:spcPts val="0"/>
                        </a:spcAft>
                      </a:pPr>
                      <a:r>
                        <a:rPr lang="en-US" sz="1600">
                          <a:effectLst/>
                        </a:rPr>
                        <a:t>585</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en-US" sz="1600" dirty="0">
                          <a:effectLst/>
                        </a:rPr>
                        <a:t>351</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en-US" sz="1600" dirty="0">
                          <a:effectLst/>
                        </a:rPr>
                        <a:t>426</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521855">
                <a:tc gridSpan="2">
                  <a:txBody>
                    <a:bodyPr/>
                    <a:lstStyle/>
                    <a:p>
                      <a:pPr marL="0" marR="0" algn="just">
                        <a:lnSpc>
                          <a:spcPct val="115000"/>
                        </a:lnSpc>
                        <a:spcBef>
                          <a:spcPts val="0"/>
                        </a:spcBef>
                        <a:spcAft>
                          <a:spcPts val="0"/>
                        </a:spcAft>
                      </a:pPr>
                      <a:r>
                        <a:rPr lang="en-US" sz="1600">
                          <a:effectLst/>
                        </a:rPr>
                        <a:t>Net Return (USD/ha)</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pPr marL="0" marR="0" algn="just">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en-US" sz="1600">
                          <a:effectLst/>
                        </a:rPr>
                        <a:t>597</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just">
                        <a:lnSpc>
                          <a:spcPct val="115000"/>
                        </a:lnSpc>
                        <a:spcBef>
                          <a:spcPts val="0"/>
                        </a:spcBef>
                        <a:spcAft>
                          <a:spcPts val="0"/>
                        </a:spcAft>
                      </a:pPr>
                      <a:r>
                        <a:rPr lang="en-US" sz="1600">
                          <a:effectLst/>
                        </a:rPr>
                        <a:t>813</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gridSpan="2">
                  <a:txBody>
                    <a:bodyPr/>
                    <a:lstStyle/>
                    <a:p>
                      <a:pPr marL="0" marR="0" algn="just">
                        <a:lnSpc>
                          <a:spcPct val="115000"/>
                        </a:lnSpc>
                        <a:spcBef>
                          <a:spcPts val="0"/>
                        </a:spcBef>
                        <a:spcAft>
                          <a:spcPts val="0"/>
                        </a:spcAft>
                      </a:pPr>
                      <a:r>
                        <a:rPr lang="en-US" sz="1600" dirty="0">
                          <a:effectLst/>
                        </a:rPr>
                        <a:t>1272</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just">
                        <a:lnSpc>
                          <a:spcPct val="115000"/>
                        </a:lnSpc>
                        <a:spcBef>
                          <a:spcPts val="0"/>
                        </a:spcBef>
                        <a:spcAft>
                          <a:spcPts val="0"/>
                        </a:spcAft>
                      </a:pPr>
                      <a:r>
                        <a:rPr lang="en-US" sz="1600">
                          <a:effectLst/>
                        </a:rPr>
                        <a:t>574</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en-US" sz="1600">
                          <a:effectLst/>
                        </a:rPr>
                        <a:t>1061</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just">
                        <a:lnSpc>
                          <a:spcPct val="115000"/>
                        </a:lnSpc>
                        <a:spcBef>
                          <a:spcPts val="0"/>
                        </a:spcBef>
                        <a:spcAft>
                          <a:spcPts val="0"/>
                        </a:spcAft>
                      </a:pPr>
                      <a:r>
                        <a:rPr lang="en-US" sz="1600" dirty="0">
                          <a:effectLst/>
                        </a:rPr>
                        <a:t>1539</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288961">
                <a:tc gridSpan="10">
                  <a:txBody>
                    <a:bodyPr/>
                    <a:lstStyle/>
                    <a:p>
                      <a:pPr marL="0" marR="0" algn="ctr">
                        <a:lnSpc>
                          <a:spcPct val="115000"/>
                        </a:lnSpc>
                        <a:spcBef>
                          <a:spcPts val="0"/>
                        </a:spcBef>
                        <a:spcAft>
                          <a:spcPts val="0"/>
                        </a:spcAft>
                      </a:pPr>
                      <a:r>
                        <a:rPr lang="en-US" sz="1600" dirty="0">
                          <a:effectLst/>
                        </a:rPr>
                        <a:t>Indicators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21855">
                <a:tc>
                  <a:txBody>
                    <a:bodyPr/>
                    <a:lstStyle/>
                    <a:p>
                      <a:pPr marL="0" marR="0" algn="just">
                        <a:lnSpc>
                          <a:spcPct val="115000"/>
                        </a:lnSpc>
                        <a:spcBef>
                          <a:spcPts val="0"/>
                        </a:spcBef>
                        <a:spcAft>
                          <a:spcPts val="0"/>
                        </a:spcAft>
                      </a:pPr>
                      <a:r>
                        <a:rPr lang="en-US" sz="1600" dirty="0">
                          <a:effectLst/>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3">
                  <a:txBody>
                    <a:bodyPr/>
                    <a:lstStyle/>
                    <a:p>
                      <a:pPr marL="0" marR="0" algn="ctr">
                        <a:lnSpc>
                          <a:spcPct val="115000"/>
                        </a:lnSpc>
                        <a:spcBef>
                          <a:spcPts val="0"/>
                        </a:spcBef>
                        <a:spcAft>
                          <a:spcPts val="0"/>
                        </a:spcAft>
                      </a:pPr>
                      <a:r>
                        <a:rPr lang="en-US" sz="1600" dirty="0">
                          <a:effectLst/>
                        </a:rPr>
                        <a:t>Maize</a:t>
                      </a:r>
                    </a:p>
                    <a:p>
                      <a:pPr marL="0" marR="0" algn="ctr">
                        <a:lnSpc>
                          <a:spcPct val="115000"/>
                        </a:lnSpc>
                        <a:spcBef>
                          <a:spcPts val="0"/>
                        </a:spcBef>
                        <a:spcAft>
                          <a:spcPts val="0"/>
                        </a:spcAft>
                      </a:pPr>
                      <a:r>
                        <a:rPr lang="en-US" sz="1600" dirty="0">
                          <a:effectLst/>
                        </a:rPr>
                        <a:t>(CT vs 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pPr marL="0" marR="0" algn="ctr">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2">
                  <a:txBody>
                    <a:bodyPr/>
                    <a:lstStyle/>
                    <a:p>
                      <a:pPr marL="0" marR="0" algn="ctr">
                        <a:lnSpc>
                          <a:spcPct val="115000"/>
                        </a:lnSpc>
                        <a:spcBef>
                          <a:spcPts val="0"/>
                        </a:spcBef>
                        <a:spcAft>
                          <a:spcPts val="0"/>
                        </a:spcAft>
                      </a:pPr>
                      <a:r>
                        <a:rPr lang="en-US" sz="1600" dirty="0" err="1">
                          <a:effectLst/>
                        </a:rPr>
                        <a:t>Mungbean</a:t>
                      </a:r>
                      <a:endParaRPr lang="en-US" sz="1600" dirty="0">
                        <a:effectLst/>
                      </a:endParaRPr>
                    </a:p>
                    <a:p>
                      <a:pPr marL="0" marR="0" algn="ctr">
                        <a:lnSpc>
                          <a:spcPct val="115000"/>
                        </a:lnSpc>
                        <a:spcBef>
                          <a:spcPts val="0"/>
                        </a:spcBef>
                        <a:spcAft>
                          <a:spcPts val="0"/>
                        </a:spcAft>
                      </a:pPr>
                      <a:r>
                        <a:rPr lang="en-US" sz="1600" dirty="0">
                          <a:effectLst/>
                        </a:rPr>
                        <a:t>(CT vs 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pPr marL="0" marR="0" algn="ctr">
                        <a:lnSpc>
                          <a:spcPct val="115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4">
                  <a:txBody>
                    <a:bodyPr/>
                    <a:lstStyle/>
                    <a:p>
                      <a:pPr marL="0" marR="0" algn="ctr">
                        <a:lnSpc>
                          <a:spcPct val="115000"/>
                        </a:lnSpc>
                        <a:spcBef>
                          <a:spcPts val="0"/>
                        </a:spcBef>
                        <a:spcAft>
                          <a:spcPts val="0"/>
                        </a:spcAft>
                      </a:pPr>
                      <a:r>
                        <a:rPr lang="en-US" sz="1600" dirty="0">
                          <a:effectLst/>
                        </a:rPr>
                        <a:t>Soybean</a:t>
                      </a:r>
                    </a:p>
                    <a:p>
                      <a:pPr marL="0" marR="0" algn="ctr">
                        <a:lnSpc>
                          <a:spcPct val="115000"/>
                        </a:lnSpc>
                        <a:spcBef>
                          <a:spcPts val="0"/>
                        </a:spcBef>
                        <a:spcAft>
                          <a:spcPts val="0"/>
                        </a:spcAft>
                      </a:pPr>
                      <a:r>
                        <a:rPr lang="en-US" sz="1600" dirty="0">
                          <a:effectLst/>
                        </a:rPr>
                        <a:t>(CT vs 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endParaRPr lang="en-US"/>
                    </a:p>
                  </a:txBody>
                  <a:tcPr/>
                </a:tc>
                <a:tc hMerge="1">
                  <a:txBody>
                    <a:bodyPr/>
                    <a:lstStyle/>
                    <a:p>
                      <a:endParaRPr lang="en-US"/>
                    </a:p>
                  </a:txBody>
                  <a:tcPr/>
                </a:tc>
              </a:tr>
              <a:tr h="406152">
                <a:tc>
                  <a:txBody>
                    <a:bodyPr/>
                    <a:lstStyle/>
                    <a:p>
                      <a:pPr marL="0" marR="0" algn="just">
                        <a:lnSpc>
                          <a:spcPct val="115000"/>
                        </a:lnSpc>
                        <a:spcBef>
                          <a:spcPts val="0"/>
                        </a:spcBef>
                        <a:spcAft>
                          <a:spcPts val="0"/>
                        </a:spcAft>
                      </a:pPr>
                      <a:r>
                        <a:rPr lang="en-US" sz="1600" dirty="0">
                          <a:effectLst/>
                        </a:rPr>
                        <a:t>% Change in NR</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3">
                  <a:txBody>
                    <a:bodyPr/>
                    <a:lstStyle/>
                    <a:p>
                      <a:pPr marL="0" marR="0" algn="ctr">
                        <a:lnSpc>
                          <a:spcPct val="115000"/>
                        </a:lnSpc>
                        <a:spcBef>
                          <a:spcPts val="0"/>
                        </a:spcBef>
                        <a:spcAft>
                          <a:spcPts val="0"/>
                        </a:spcAft>
                      </a:pPr>
                      <a:r>
                        <a:rPr lang="en-US" sz="1600" dirty="0">
                          <a:effectLst/>
                        </a:rPr>
                        <a:t>-0.059</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pPr marL="0" marR="0" algn="ctr">
                        <a:lnSpc>
                          <a:spcPct val="115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2">
                  <a:txBody>
                    <a:bodyPr/>
                    <a:lstStyle/>
                    <a:p>
                      <a:pPr marL="0" marR="0" algn="ctr">
                        <a:lnSpc>
                          <a:spcPct val="115000"/>
                        </a:lnSpc>
                        <a:spcBef>
                          <a:spcPts val="0"/>
                        </a:spcBef>
                        <a:spcAft>
                          <a:spcPts val="0"/>
                        </a:spcAft>
                      </a:pPr>
                      <a:r>
                        <a:rPr lang="en-US" sz="1600" dirty="0">
                          <a:effectLst/>
                        </a:rPr>
                        <a:t>0.172</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pPr marL="0" marR="0" algn="ctr">
                        <a:lnSpc>
                          <a:spcPct val="115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4">
                  <a:txBody>
                    <a:bodyPr/>
                    <a:lstStyle/>
                    <a:p>
                      <a:pPr marL="0" marR="0" algn="ctr">
                        <a:lnSpc>
                          <a:spcPct val="115000"/>
                        </a:lnSpc>
                        <a:spcBef>
                          <a:spcPts val="0"/>
                        </a:spcBef>
                        <a:spcAft>
                          <a:spcPts val="0"/>
                        </a:spcAft>
                      </a:pPr>
                      <a:r>
                        <a:rPr lang="en-US" sz="1600" dirty="0">
                          <a:effectLst/>
                        </a:rPr>
                        <a:t>0.131</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endParaRPr lang="en-US"/>
                    </a:p>
                  </a:txBody>
                  <a:tcPr/>
                </a:tc>
                <a:tc hMerge="1">
                  <a:txBody>
                    <a:bodyPr/>
                    <a:lstStyle/>
                    <a:p>
                      <a:endParaRPr lang="en-US"/>
                    </a:p>
                  </a:txBody>
                  <a:tcPr/>
                </a:tc>
              </a:tr>
              <a:tr h="406152">
                <a:tc>
                  <a:txBody>
                    <a:bodyPr/>
                    <a:lstStyle/>
                    <a:p>
                      <a:pPr marL="0" marR="0" algn="just">
                        <a:lnSpc>
                          <a:spcPct val="115000"/>
                        </a:lnSpc>
                        <a:spcBef>
                          <a:spcPts val="0"/>
                        </a:spcBef>
                        <a:spcAft>
                          <a:spcPts val="0"/>
                        </a:spcAft>
                      </a:pPr>
                      <a:r>
                        <a:rPr lang="en-US" sz="1600">
                          <a:effectLst/>
                        </a:rPr>
                        <a:t>% Change in TC</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3">
                  <a:txBody>
                    <a:bodyPr/>
                    <a:lstStyle/>
                    <a:p>
                      <a:pPr marL="0" marR="0" algn="ctr">
                        <a:lnSpc>
                          <a:spcPct val="115000"/>
                        </a:lnSpc>
                        <a:spcBef>
                          <a:spcPts val="0"/>
                        </a:spcBef>
                        <a:spcAft>
                          <a:spcPts val="0"/>
                        </a:spcAft>
                      </a:pPr>
                      <a:r>
                        <a:rPr lang="en-US" sz="1600" dirty="0">
                          <a:effectLst/>
                        </a:rPr>
                        <a:t>-0.0784</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pPr marL="0" marR="0" algn="ctr">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2">
                  <a:txBody>
                    <a:bodyPr/>
                    <a:lstStyle/>
                    <a:p>
                      <a:pPr marL="0" marR="0" algn="ctr">
                        <a:lnSpc>
                          <a:spcPct val="115000"/>
                        </a:lnSpc>
                        <a:spcBef>
                          <a:spcPts val="0"/>
                        </a:spcBef>
                        <a:spcAft>
                          <a:spcPts val="0"/>
                        </a:spcAft>
                      </a:pPr>
                      <a:r>
                        <a:rPr lang="en-US" sz="1600" dirty="0">
                          <a:effectLst/>
                        </a:rPr>
                        <a:t>-0.102</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pPr marL="0" marR="0" algn="ctr">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4">
                  <a:txBody>
                    <a:bodyPr/>
                    <a:lstStyle/>
                    <a:p>
                      <a:pPr marL="0" marR="0" algn="ctr">
                        <a:lnSpc>
                          <a:spcPct val="115000"/>
                        </a:lnSpc>
                        <a:spcBef>
                          <a:spcPts val="0"/>
                        </a:spcBef>
                        <a:spcAft>
                          <a:spcPts val="0"/>
                        </a:spcAft>
                      </a:pPr>
                      <a:r>
                        <a:rPr lang="en-US" sz="1600">
                          <a:effectLst/>
                        </a:rPr>
                        <a:t>-0.084</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endParaRPr lang="en-US"/>
                    </a:p>
                  </a:txBody>
                  <a:tcPr/>
                </a:tc>
                <a:tc hMerge="1">
                  <a:txBody>
                    <a:bodyPr/>
                    <a:lstStyle/>
                    <a:p>
                      <a:endParaRPr lang="en-US"/>
                    </a:p>
                  </a:txBody>
                  <a:tcPr/>
                </a:tc>
              </a:tr>
              <a:tr h="288961">
                <a:tc>
                  <a:txBody>
                    <a:bodyPr/>
                    <a:lstStyle/>
                    <a:p>
                      <a:pPr marL="0" marR="0" algn="just">
                        <a:lnSpc>
                          <a:spcPct val="115000"/>
                        </a:lnSpc>
                        <a:spcBef>
                          <a:spcPts val="0"/>
                        </a:spcBef>
                        <a:spcAft>
                          <a:spcPts val="0"/>
                        </a:spcAft>
                      </a:pPr>
                      <a:r>
                        <a:rPr lang="en-US" sz="1600">
                          <a:effectLst/>
                        </a:rPr>
                        <a:t>IRR</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3">
                  <a:txBody>
                    <a:bodyPr/>
                    <a:lstStyle/>
                    <a:p>
                      <a:pPr marL="0" marR="0" algn="ctr">
                        <a:lnSpc>
                          <a:spcPct val="115000"/>
                        </a:lnSpc>
                        <a:spcBef>
                          <a:spcPts val="0"/>
                        </a:spcBef>
                        <a:spcAft>
                          <a:spcPts val="0"/>
                        </a:spcAft>
                      </a:pPr>
                      <a:r>
                        <a:rPr lang="en-US" sz="1600">
                          <a:effectLst/>
                        </a:rPr>
                        <a:t>0.7525</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pPr marL="0" marR="0" algn="ctr">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2">
                  <a:txBody>
                    <a:bodyPr/>
                    <a:lstStyle/>
                    <a:p>
                      <a:pPr marL="0" marR="0" algn="ctr">
                        <a:lnSpc>
                          <a:spcPct val="115000"/>
                        </a:lnSpc>
                        <a:spcBef>
                          <a:spcPts val="0"/>
                        </a:spcBef>
                        <a:spcAft>
                          <a:spcPts val="0"/>
                        </a:spcAft>
                      </a:pPr>
                      <a:r>
                        <a:rPr lang="en-US" sz="1600" dirty="0">
                          <a:effectLst/>
                        </a:rPr>
                        <a:t>-1.687</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pPr marL="0" marR="0" algn="ctr">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4">
                  <a:txBody>
                    <a:bodyPr/>
                    <a:lstStyle/>
                    <a:p>
                      <a:pPr marL="0" marR="0" algn="ctr">
                        <a:lnSpc>
                          <a:spcPct val="115000"/>
                        </a:lnSpc>
                        <a:spcBef>
                          <a:spcPts val="0"/>
                        </a:spcBef>
                        <a:spcAft>
                          <a:spcPts val="0"/>
                        </a:spcAft>
                      </a:pPr>
                      <a:r>
                        <a:rPr lang="en-US" sz="1600" dirty="0">
                          <a:effectLst/>
                        </a:rPr>
                        <a:t>-1.56</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endParaRPr lang="en-US"/>
                    </a:p>
                  </a:txBody>
                  <a:tcPr/>
                </a:tc>
                <a:tc hMerge="1">
                  <a:txBody>
                    <a:bodyPr/>
                    <a:lstStyle/>
                    <a:p>
                      <a:endParaRPr lang="en-US"/>
                    </a:p>
                  </a:txBody>
                  <a:tcPr/>
                </a:tc>
              </a:tr>
              <a:tr h="406152">
                <a:tc>
                  <a:txBody>
                    <a:bodyPr/>
                    <a:lstStyle/>
                    <a:p>
                      <a:pPr marL="0" marR="0" algn="just">
                        <a:lnSpc>
                          <a:spcPct val="115000"/>
                        </a:lnSpc>
                        <a:spcBef>
                          <a:spcPts val="0"/>
                        </a:spcBef>
                        <a:spcAft>
                          <a:spcPts val="0"/>
                        </a:spcAft>
                      </a:pPr>
                      <a:r>
                        <a:rPr lang="en-US" sz="1600">
                          <a:effectLst/>
                        </a:rPr>
                        <a:t>Benefit/Cost Ratio</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3">
                  <a:txBody>
                    <a:bodyPr/>
                    <a:lstStyle/>
                    <a:p>
                      <a:pPr marL="0" marR="0" algn="just">
                        <a:lnSpc>
                          <a:spcPct val="115000"/>
                        </a:lnSpc>
                        <a:spcBef>
                          <a:spcPts val="0"/>
                        </a:spcBef>
                        <a:spcAft>
                          <a:spcPts val="0"/>
                        </a:spcAft>
                      </a:pPr>
                      <a:r>
                        <a:rPr lang="en-US" sz="1600" dirty="0">
                          <a:effectLst/>
                        </a:rPr>
                        <a:t>1.94</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pPr marL="0" marR="0" algn="just">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2">
                  <a:txBody>
                    <a:bodyPr/>
                    <a:lstStyle/>
                    <a:p>
                      <a:pPr marL="0" marR="0" algn="just">
                        <a:lnSpc>
                          <a:spcPct val="115000"/>
                        </a:lnSpc>
                        <a:spcBef>
                          <a:spcPts val="0"/>
                        </a:spcBef>
                        <a:spcAft>
                          <a:spcPts val="0"/>
                        </a:spcAft>
                      </a:pPr>
                      <a:r>
                        <a:rPr lang="en-US" sz="1600" dirty="0">
                          <a:effectLst/>
                        </a:rPr>
                        <a:t>3.08</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pPr marL="0" marR="0" algn="just">
                        <a:lnSpc>
                          <a:spcPct val="115000"/>
                        </a:lnSpc>
                        <a:spcBef>
                          <a:spcPts val="0"/>
                        </a:spcBef>
                        <a:spcAft>
                          <a:spcPts val="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a:txBody>
                    <a:bodyPr/>
                    <a:lstStyle/>
                    <a:p>
                      <a:pPr marL="0" marR="0" algn="just">
                        <a:lnSpc>
                          <a:spcPct val="115000"/>
                        </a:lnSpc>
                        <a:spcBef>
                          <a:spcPts val="0"/>
                        </a:spcBef>
                        <a:spcAft>
                          <a:spcPts val="0"/>
                        </a:spcAft>
                      </a:pPr>
                      <a:r>
                        <a:rPr lang="en-US" sz="1600" dirty="0">
                          <a:effectLst/>
                        </a:rPr>
                        <a:t>3.75</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a:txBody>
                    <a:bodyPr/>
                    <a:lstStyle/>
                    <a:p>
                      <a:pPr marL="0" marR="0" algn="just">
                        <a:lnSpc>
                          <a:spcPct val="115000"/>
                        </a:lnSpc>
                        <a:spcBef>
                          <a:spcPts val="0"/>
                        </a:spcBef>
                        <a:spcAft>
                          <a:spcPts val="0"/>
                        </a:spcAft>
                      </a:pPr>
                      <a:r>
                        <a:rPr lang="en-US" sz="1600" dirty="0">
                          <a:effectLst/>
                        </a:rPr>
                        <a:t>1.98</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a:txBody>
                    <a:bodyPr/>
                    <a:lstStyle/>
                    <a:p>
                      <a:pPr marL="0" marR="0" algn="just">
                        <a:lnSpc>
                          <a:spcPct val="115000"/>
                        </a:lnSpc>
                        <a:spcBef>
                          <a:spcPts val="0"/>
                        </a:spcBef>
                        <a:spcAft>
                          <a:spcPts val="0"/>
                        </a:spcAft>
                      </a:pPr>
                      <a:r>
                        <a:rPr lang="en-US" sz="1600" dirty="0">
                          <a:effectLst/>
                        </a:rPr>
                        <a:t>4.02</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a:txBody>
                    <a:bodyPr/>
                    <a:lstStyle/>
                    <a:p>
                      <a:pPr marL="0" marR="0" algn="just">
                        <a:lnSpc>
                          <a:spcPct val="115000"/>
                        </a:lnSpc>
                        <a:spcBef>
                          <a:spcPts val="0"/>
                        </a:spcBef>
                        <a:spcAft>
                          <a:spcPts val="0"/>
                        </a:spcAft>
                      </a:pPr>
                      <a:r>
                        <a:rPr lang="en-US" sz="1600" dirty="0">
                          <a:effectLst/>
                        </a:rPr>
                        <a:t>4.61</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r>
            </a:tbl>
          </a:graphicData>
        </a:graphic>
      </p:graphicFrame>
    </p:spTree>
    <p:extLst>
      <p:ext uri="{BB962C8B-B14F-4D97-AF65-F5344CB8AC3E}">
        <p14:creationId xmlns:p14="http://schemas.microsoft.com/office/powerpoint/2010/main" val="14867821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a:spLocks noChangeArrowheads="1"/>
          </p:cNvSpPr>
          <p:nvPr/>
        </p:nvSpPr>
        <p:spPr bwMode="auto">
          <a:xfrm>
            <a:off x="457200" y="43148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3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412"/>
            <a:ext cx="4495800" cy="2849451"/>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34644" y="0"/>
            <a:ext cx="4478977" cy="28387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8"/>
          <p:cNvSpPr>
            <a:spLocks noChangeArrowheads="1"/>
          </p:cNvSpPr>
          <p:nvPr/>
        </p:nvSpPr>
        <p:spPr bwMode="auto">
          <a:xfrm>
            <a:off x="457200" y="3886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9"/>
          <p:cNvSpPr/>
          <p:nvPr/>
        </p:nvSpPr>
        <p:spPr>
          <a:xfrm>
            <a:off x="0" y="2838788"/>
            <a:ext cx="3173626" cy="369332"/>
          </a:xfrm>
          <a:prstGeom prst="rect">
            <a:avLst/>
          </a:prstGeom>
        </p:spPr>
        <p:txBody>
          <a:bodyPr wrap="none">
            <a:spAutoFit/>
          </a:bodyPr>
          <a:lstStyle/>
          <a:p>
            <a:r>
              <a:rPr lang="en-US" dirty="0">
                <a:latin typeface="Calibri" panose="020F0502020204030204" pitchFamily="34" charset="0"/>
                <a:ea typeface="MS Mincho" panose="02020609040205080304" pitchFamily="49" charset="-128"/>
                <a:cs typeface="Arial" panose="020B0604020202020204" pitchFamily="34" charset="0"/>
              </a:rPr>
              <a:t>Nitrogen use in the project sites</a:t>
            </a:r>
            <a:endParaRPr lang="en-US" dirty="0"/>
          </a:p>
        </p:txBody>
      </p:sp>
      <p:sp>
        <p:nvSpPr>
          <p:cNvPr id="11" name="Rectangle 10"/>
          <p:cNvSpPr/>
          <p:nvPr/>
        </p:nvSpPr>
        <p:spPr>
          <a:xfrm>
            <a:off x="4635781" y="2917414"/>
            <a:ext cx="4086696" cy="369332"/>
          </a:xfrm>
          <a:prstGeom prst="rect">
            <a:avLst/>
          </a:prstGeom>
        </p:spPr>
        <p:txBody>
          <a:bodyPr wrap="none">
            <a:spAutoFit/>
          </a:bodyPr>
          <a:lstStyle/>
          <a:p>
            <a:r>
              <a:rPr lang="en-US" dirty="0">
                <a:latin typeface="Calibri" panose="020F0502020204030204" pitchFamily="34" charset="0"/>
                <a:ea typeface="MS Mincho" panose="02020609040205080304" pitchFamily="49" charset="-128"/>
                <a:cs typeface="Arial" panose="020B0604020202020204" pitchFamily="34" charset="0"/>
              </a:rPr>
              <a:t>Herbicide use at farm level in target areas</a:t>
            </a:r>
            <a:endParaRPr lang="en-US" dirty="0"/>
          </a:p>
        </p:txBody>
      </p:sp>
      <p:pic>
        <p:nvPicPr>
          <p:cNvPr id="16" name="Picture 15"/>
          <p:cNvPicPr/>
          <p:nvPr/>
        </p:nvPicPr>
        <p:blipFill>
          <a:blip r:embed="rId4" cstate="print"/>
          <a:srcRect/>
          <a:stretch>
            <a:fillRect/>
          </a:stretch>
        </p:blipFill>
        <p:spPr bwMode="auto">
          <a:xfrm>
            <a:off x="0" y="3286745"/>
            <a:ext cx="4495800" cy="2961656"/>
          </a:xfrm>
          <a:prstGeom prst="rect">
            <a:avLst/>
          </a:prstGeom>
          <a:noFill/>
        </p:spPr>
      </p:pic>
      <p:sp>
        <p:nvSpPr>
          <p:cNvPr id="12" name="Rectangle 11"/>
          <p:cNvSpPr/>
          <p:nvPr/>
        </p:nvSpPr>
        <p:spPr>
          <a:xfrm>
            <a:off x="310066" y="6327026"/>
            <a:ext cx="3818802" cy="369332"/>
          </a:xfrm>
          <a:prstGeom prst="rect">
            <a:avLst/>
          </a:prstGeom>
        </p:spPr>
        <p:txBody>
          <a:bodyPr wrap="none">
            <a:spAutoFit/>
          </a:bodyPr>
          <a:lstStyle/>
          <a:p>
            <a:r>
              <a:rPr lang="en-US" dirty="0">
                <a:latin typeface="Calibri" panose="020F0502020204030204" pitchFamily="34" charset="0"/>
                <a:ea typeface="Calibri" panose="020F0502020204030204" pitchFamily="34" charset="0"/>
                <a:cs typeface="Arial" panose="020B0604020202020204" pitchFamily="34" charset="0"/>
              </a:rPr>
              <a:t>Current land management information</a:t>
            </a:r>
            <a:endParaRPr lang="en-US" dirty="0"/>
          </a:p>
        </p:txBody>
      </p:sp>
      <p:graphicFrame>
        <p:nvGraphicFramePr>
          <p:cNvPr id="13" name="Table 12"/>
          <p:cNvGraphicFramePr>
            <a:graphicFrameLocks noGrp="1"/>
          </p:cNvGraphicFramePr>
          <p:nvPr>
            <p:extLst>
              <p:ext uri="{D42A27DB-BD31-4B8C-83A1-F6EECF244321}">
                <p14:modId xmlns:p14="http://schemas.microsoft.com/office/powerpoint/2010/main" val="2309891294"/>
              </p:ext>
            </p:extLst>
          </p:nvPr>
        </p:nvGraphicFramePr>
        <p:xfrm>
          <a:off x="4634643" y="3286745"/>
          <a:ext cx="4478979" cy="2961655"/>
        </p:xfrm>
        <a:graphic>
          <a:graphicData uri="http://schemas.openxmlformats.org/drawingml/2006/table">
            <a:tbl>
              <a:tblPr>
                <a:tableStyleId>{5C22544A-7EE6-4342-B048-85BDC9FD1C3A}</a:tableStyleId>
              </a:tblPr>
              <a:tblGrid>
                <a:gridCol w="927957"/>
                <a:gridCol w="609600"/>
                <a:gridCol w="609600"/>
                <a:gridCol w="838200"/>
                <a:gridCol w="827965"/>
                <a:gridCol w="665657"/>
              </a:tblGrid>
              <a:tr h="1480828">
                <a:tc>
                  <a:txBody>
                    <a:bodyPr/>
                    <a:lstStyle/>
                    <a:p>
                      <a:pPr marL="0" marR="0">
                        <a:lnSpc>
                          <a:spcPct val="115000"/>
                        </a:lnSpc>
                        <a:spcBef>
                          <a:spcPts val="0"/>
                        </a:spcBef>
                        <a:spcAft>
                          <a:spcPts val="1000"/>
                        </a:spcAft>
                      </a:pPr>
                      <a:r>
                        <a:rPr lang="en-US" sz="1400" b="1" dirty="0">
                          <a:effectLst/>
                        </a:rPr>
                        <a:t>Districts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1400" b="1">
                          <a:effectLst/>
                        </a:rPr>
                        <a:t>Crops</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1400" b="1" dirty="0">
                          <a:effectLst/>
                        </a:rPr>
                        <a:t>Livestock</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1400" b="1">
                          <a:effectLst/>
                        </a:rPr>
                        <a:t>Government jobs</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1400" b="1">
                          <a:effectLst/>
                        </a:rPr>
                        <a:t>Seasonal migratory works</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1400" b="1">
                          <a:effectLst/>
                        </a:rPr>
                        <a:t>Remittance</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r>
              <a:tr h="493609">
                <a:tc>
                  <a:txBody>
                    <a:bodyPr/>
                    <a:lstStyle/>
                    <a:p>
                      <a:pPr marL="0" marR="0">
                        <a:lnSpc>
                          <a:spcPct val="115000"/>
                        </a:lnSpc>
                        <a:spcBef>
                          <a:spcPts val="0"/>
                        </a:spcBef>
                        <a:spcAft>
                          <a:spcPts val="1000"/>
                        </a:spcAft>
                      </a:pPr>
                      <a:r>
                        <a:rPr lang="en-US" sz="1400" b="1">
                          <a:effectLst/>
                        </a:rPr>
                        <a:t>B.Gafurov  </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31</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19</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13</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15</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22</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493609">
                <a:tc>
                  <a:txBody>
                    <a:bodyPr/>
                    <a:lstStyle/>
                    <a:p>
                      <a:pPr marL="0" marR="0">
                        <a:lnSpc>
                          <a:spcPct val="115000"/>
                        </a:lnSpc>
                        <a:spcBef>
                          <a:spcPts val="0"/>
                        </a:spcBef>
                        <a:spcAft>
                          <a:spcPts val="1000"/>
                        </a:spcAft>
                      </a:pPr>
                      <a:r>
                        <a:rPr lang="en-US" sz="1400" b="1">
                          <a:effectLst/>
                        </a:rPr>
                        <a:t>Gissar </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dirty="0">
                          <a:effectLst/>
                        </a:rPr>
                        <a:t>30</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19</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17</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14</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20</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493609">
                <a:tc>
                  <a:txBody>
                    <a:bodyPr/>
                    <a:lstStyle/>
                    <a:p>
                      <a:pPr marL="0" marR="0">
                        <a:lnSpc>
                          <a:spcPct val="115000"/>
                        </a:lnSpc>
                        <a:spcBef>
                          <a:spcPts val="0"/>
                        </a:spcBef>
                        <a:spcAft>
                          <a:spcPts val="1000"/>
                        </a:spcAft>
                      </a:pPr>
                      <a:r>
                        <a:rPr lang="en-US" sz="1400" b="1">
                          <a:effectLst/>
                        </a:rPr>
                        <a:t>Girgatal</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30</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38</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11</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a:effectLst/>
                        </a:rPr>
                        <a:t>6</a:t>
                      </a:r>
                      <a:endParaRPr lang="en-US" sz="14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marL="0" marR="0" algn="ctr">
                        <a:lnSpc>
                          <a:spcPct val="115000"/>
                        </a:lnSpc>
                        <a:spcBef>
                          <a:spcPts val="0"/>
                        </a:spcBef>
                        <a:spcAft>
                          <a:spcPts val="1000"/>
                        </a:spcAft>
                      </a:pPr>
                      <a:r>
                        <a:rPr lang="en-US" sz="1400" b="1" dirty="0">
                          <a:effectLst/>
                        </a:rPr>
                        <a:t>15</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bl>
          </a:graphicData>
        </a:graphic>
      </p:graphicFrame>
      <p:sp>
        <p:nvSpPr>
          <p:cNvPr id="14" name="Rectangle 13"/>
          <p:cNvSpPr/>
          <p:nvPr/>
        </p:nvSpPr>
        <p:spPr>
          <a:xfrm>
            <a:off x="4495800" y="6327026"/>
            <a:ext cx="4966557" cy="646331"/>
          </a:xfrm>
          <a:prstGeom prst="rect">
            <a:avLst/>
          </a:prstGeom>
        </p:spPr>
        <p:txBody>
          <a:bodyPr wrap="square">
            <a:spAutoFit/>
          </a:bodyPr>
          <a:lstStyle/>
          <a:p>
            <a:pPr algn="ctr"/>
            <a:r>
              <a:rPr lang="en-US" dirty="0">
                <a:latin typeface="Calibri" panose="020F0502020204030204" pitchFamily="34" charset="0"/>
                <a:ea typeface="Calibri" panose="020F0502020204030204" pitchFamily="34" charset="0"/>
                <a:cs typeface="Arial" panose="020B0604020202020204" pitchFamily="34" charset="0"/>
              </a:rPr>
              <a:t>Sources of gross output returns of three </a:t>
            </a:r>
            <a:endParaRPr lang="en-US" dirty="0" smtClean="0">
              <a:latin typeface="Calibri" panose="020F0502020204030204" pitchFamily="34" charset="0"/>
              <a:ea typeface="Calibri" panose="020F0502020204030204" pitchFamily="34" charset="0"/>
              <a:cs typeface="Arial" panose="020B0604020202020204" pitchFamily="34" charset="0"/>
            </a:endParaRPr>
          </a:p>
          <a:p>
            <a:pPr algn="ctr"/>
            <a:r>
              <a:rPr lang="en-US" dirty="0" smtClean="0">
                <a:latin typeface="Calibri" panose="020F0502020204030204" pitchFamily="34" charset="0"/>
                <a:ea typeface="Calibri" panose="020F0502020204030204" pitchFamily="34" charset="0"/>
                <a:cs typeface="Arial" panose="020B0604020202020204" pitchFamily="34" charset="0"/>
              </a:rPr>
              <a:t>districts</a:t>
            </a:r>
            <a:r>
              <a:rPr lang="en-US" dirty="0">
                <a:latin typeface="Calibri" panose="020F0502020204030204" pitchFamily="34" charset="0"/>
                <a:ea typeface="Calibri" panose="020F0502020204030204" pitchFamily="34" charset="0"/>
                <a:cs typeface="Arial" panose="020B0604020202020204" pitchFamily="34" charset="0"/>
              </a:rPr>
              <a:t>, %</a:t>
            </a:r>
            <a:endParaRPr lang="en-US" dirty="0"/>
          </a:p>
        </p:txBody>
      </p:sp>
    </p:spTree>
    <p:extLst>
      <p:ext uri="{BB962C8B-B14F-4D97-AF65-F5344CB8AC3E}">
        <p14:creationId xmlns:p14="http://schemas.microsoft.com/office/powerpoint/2010/main" val="12896401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472"/>
            <a:ext cx="8686800" cy="782472"/>
          </a:xfrm>
        </p:spPr>
        <p:txBody>
          <a:bodyPr/>
          <a:lstStyle/>
          <a:p>
            <a:r>
              <a:rPr lang="en-US" dirty="0" smtClean="0"/>
              <a:t>Conclusion </a:t>
            </a:r>
            <a:endParaRPr lang="en-US" dirty="0"/>
          </a:p>
        </p:txBody>
      </p:sp>
      <p:sp>
        <p:nvSpPr>
          <p:cNvPr id="3" name="Content Placeholder 2"/>
          <p:cNvSpPr>
            <a:spLocks noGrp="1"/>
          </p:cNvSpPr>
          <p:nvPr>
            <p:ph idx="1"/>
          </p:nvPr>
        </p:nvSpPr>
        <p:spPr>
          <a:xfrm>
            <a:off x="152400" y="1066800"/>
            <a:ext cx="8991600" cy="5306704"/>
          </a:xfrm>
        </p:spPr>
        <p:txBody>
          <a:bodyPr>
            <a:noAutofit/>
          </a:bodyPr>
          <a:lstStyle/>
          <a:p>
            <a:r>
              <a:rPr lang="en-US" sz="2800" dirty="0"/>
              <a:t>Factors affecting in change of technology use include the access to the technical training, meeting, oral transmission, trust on technician and believe on technology introduced by scientist. High education level is one of the important constituents in the process of information and knowledge dissemination. </a:t>
            </a:r>
            <a:endParaRPr lang="en-US" sz="2800" dirty="0" smtClean="0"/>
          </a:p>
          <a:p>
            <a:r>
              <a:rPr lang="en-US" sz="2800" dirty="0" smtClean="0"/>
              <a:t>New </a:t>
            </a:r>
            <a:r>
              <a:rPr lang="en-US" sz="2800" dirty="0"/>
              <a:t>crop management program, such as conservation agriculture, can be introduced to these farmers/households so that they can improve crop management practices their farming using economically effective farming practices</a:t>
            </a:r>
            <a:r>
              <a:rPr lang="en-US" sz="2800" dirty="0" smtClean="0"/>
              <a:t>.</a:t>
            </a:r>
          </a:p>
          <a:p>
            <a:endParaRPr lang="en-US" sz="2800" dirty="0"/>
          </a:p>
          <a:p>
            <a:endParaRPr lang="en-US" sz="2800" dirty="0" smtClean="0"/>
          </a:p>
        </p:txBody>
      </p:sp>
    </p:spTree>
    <p:extLst>
      <p:ext uri="{BB962C8B-B14F-4D97-AF65-F5344CB8AC3E}">
        <p14:creationId xmlns:p14="http://schemas.microsoft.com/office/powerpoint/2010/main" val="26422490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normAutofit fontScale="85000" lnSpcReduction="10000"/>
          </a:bodyPr>
          <a:lstStyle/>
          <a:p>
            <a:r>
              <a:rPr lang="en-US" dirty="0"/>
              <a:t>Though farmers perceived technology as good thing to them, they still faced problems in application of technologies. These comprise of lacking of capital, direction of the government and extension, lack ensure of yield by compensation policy.</a:t>
            </a:r>
          </a:p>
          <a:p>
            <a:r>
              <a:rPr lang="en-US" dirty="0"/>
              <a:t>The main factors affecting adoption are </a:t>
            </a:r>
            <a:r>
              <a:rPr lang="en-US" dirty="0" err="1"/>
              <a:t>triability</a:t>
            </a:r>
            <a:r>
              <a:rPr lang="en-US" dirty="0"/>
              <a:t> of the innovation, the complexity of the innovation, the skills and knowledge of farmers to use the innovation and finally, the size of the up-front cost of the investment relative to the potential annual benefit from using the innovation.</a:t>
            </a:r>
          </a:p>
          <a:p>
            <a:endParaRPr lang="en-US" dirty="0"/>
          </a:p>
        </p:txBody>
      </p:sp>
    </p:spTree>
    <p:extLst>
      <p:ext uri="{BB962C8B-B14F-4D97-AF65-F5344CB8AC3E}">
        <p14:creationId xmlns:p14="http://schemas.microsoft.com/office/powerpoint/2010/main" val="9312262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normAutofit fontScale="85000" lnSpcReduction="20000"/>
          </a:bodyPr>
          <a:lstStyle/>
          <a:p>
            <a:r>
              <a:rPr lang="en-US" dirty="0"/>
              <a:t>In Tajikistan, some elements of CA can be found within several donor-funded projects implemented in the past, but their geographic coverage and number of beneficiaries (mostly farmers) are relatively small. In order to create awareness about conservation agriculture in Tajikistan to meet these challenges, three training courses organized for researchers and farmers</a:t>
            </a:r>
            <a:r>
              <a:rPr lang="en-US" dirty="0" smtClean="0"/>
              <a:t>.</a:t>
            </a:r>
          </a:p>
          <a:p>
            <a:r>
              <a:rPr lang="en-US" dirty="0"/>
              <a:t>All farmers emphasized that existing </a:t>
            </a:r>
            <a:r>
              <a:rPr lang="en-US" dirty="0" smtClean="0"/>
              <a:t>agricultural input prices very </a:t>
            </a:r>
            <a:r>
              <a:rPr lang="en-US" dirty="0"/>
              <a:t>high because the country imports </a:t>
            </a:r>
            <a:r>
              <a:rPr lang="en-US" dirty="0" smtClean="0"/>
              <a:t>many fuel </a:t>
            </a:r>
            <a:r>
              <a:rPr lang="en-US" dirty="0"/>
              <a:t>from abroad. Taking this into account conservation agriculture has a great potential and future in Tajikistan.</a:t>
            </a:r>
          </a:p>
          <a:p>
            <a:endParaRPr lang="en-US" dirty="0"/>
          </a:p>
        </p:txBody>
      </p:sp>
    </p:spTree>
    <p:extLst>
      <p:ext uri="{BB962C8B-B14F-4D97-AF65-F5344CB8AC3E}">
        <p14:creationId xmlns:p14="http://schemas.microsoft.com/office/powerpoint/2010/main" val="20679663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981200"/>
            <a:ext cx="9144000" cy="2308324"/>
          </a:xfrm>
          <a:prstGeom prst="rect">
            <a:avLst/>
          </a:prstGeom>
          <a:solidFill>
            <a:srgbClr val="00B050"/>
          </a:solidFill>
        </p:spPr>
        <p:txBody>
          <a:bodyPr wrap="square">
            <a:spAutoFit/>
          </a:bodyPr>
          <a:lstStyle/>
          <a:p>
            <a:r>
              <a:rPr lang="en-US" sz="3600" b="1" dirty="0" smtClean="0">
                <a:solidFill>
                  <a:srgbClr val="FFFF00"/>
                </a:solidFill>
                <a:latin typeface="Arial"/>
                <a:ea typeface="Times New Roman"/>
                <a:cs typeface="Times New Roman"/>
              </a:rPr>
              <a:t>1.2.</a:t>
            </a:r>
            <a:r>
              <a:rPr lang="en-US" sz="3600" dirty="0" smtClean="0">
                <a:latin typeface="Arial"/>
                <a:ea typeface="Times New Roman"/>
                <a:cs typeface="Times New Roman"/>
              </a:rPr>
              <a:t> </a:t>
            </a:r>
            <a:r>
              <a:rPr lang="en-US" sz="3600" b="1" dirty="0" smtClean="0">
                <a:solidFill>
                  <a:srgbClr val="FFFF00"/>
                </a:solidFill>
                <a:latin typeface="+mj-lt"/>
                <a:ea typeface="+mj-ea"/>
                <a:cs typeface="+mj-cs"/>
              </a:rPr>
              <a:t>Enhanced crop-livestock integration in CA through optimized stubble grazing strategies and increased fodder availability from forages or fodder shrubs</a:t>
            </a:r>
            <a:endParaRPr lang="uz-Cyrl-UZ" sz="3600" b="1" dirty="0" smtClean="0">
              <a:solidFill>
                <a:srgbClr val="FFFF00"/>
              </a:solidFill>
              <a:latin typeface="+mj-lt"/>
              <a:ea typeface="+mj-ea"/>
              <a:cs typeface="+mj-cs"/>
            </a:endParaRPr>
          </a:p>
        </p:txBody>
      </p:sp>
    </p:spTree>
    <p:extLst>
      <p:ext uri="{BB962C8B-B14F-4D97-AF65-F5344CB8AC3E}">
        <p14:creationId xmlns:p14="http://schemas.microsoft.com/office/powerpoint/2010/main" val="9971702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62000"/>
            <a:ext cx="9144000" cy="4572000"/>
          </a:xfrm>
        </p:spPr>
        <p:txBody>
          <a:bodyPr>
            <a:noAutofit/>
          </a:bodyPr>
          <a:lstStyle/>
          <a:p>
            <a:endParaRPr lang="en-US" dirty="0" smtClean="0"/>
          </a:p>
          <a:p>
            <a:r>
              <a:rPr lang="en-US" dirty="0" smtClean="0"/>
              <a:t>Activity </a:t>
            </a:r>
            <a:r>
              <a:rPr lang="en-US" dirty="0"/>
              <a:t>1.2.1: Legume-cereal mixtures under no till and conventional tillage</a:t>
            </a:r>
            <a:r>
              <a:rPr lang="en-US" dirty="0" smtClean="0"/>
              <a:t>.</a:t>
            </a:r>
          </a:p>
          <a:p>
            <a:endParaRPr lang="en-US" dirty="0" smtClean="0"/>
          </a:p>
          <a:p>
            <a:r>
              <a:rPr lang="en-US" dirty="0"/>
              <a:t>Activity 1.2.2: Triticale-forage pea-mulberry alley cropping</a:t>
            </a:r>
            <a:r>
              <a:rPr lang="en-US" dirty="0" smtClean="0"/>
              <a:t>.</a:t>
            </a:r>
          </a:p>
          <a:p>
            <a:endParaRPr lang="en-US" dirty="0" smtClean="0"/>
          </a:p>
          <a:p>
            <a:r>
              <a:rPr lang="en-US" dirty="0"/>
              <a:t>Activity 1.2.3: Barley-forage pea-wild apricot alley cropping.</a:t>
            </a:r>
            <a:endParaRPr lang="uz-Cyrl-U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9863" y="3354735"/>
            <a:ext cx="3055645" cy="300082"/>
          </a:xfrm>
          <a:prstGeom prst="rect">
            <a:avLst/>
          </a:prstGeom>
        </p:spPr>
        <p:txBody>
          <a:bodyPr wrap="none">
            <a:spAutoFit/>
          </a:bodyPr>
          <a:lstStyle/>
          <a:p>
            <a:r>
              <a:rPr lang="en-US" sz="1350" dirty="0">
                <a:latin typeface="Times New Roman" panose="02020603050405020304" pitchFamily="18" charset="0"/>
                <a:ea typeface="Times New Roman" panose="02020603050405020304" pitchFamily="18" charset="0"/>
              </a:rPr>
              <a:t>Mean annual precipitation, </a:t>
            </a:r>
            <a:r>
              <a:rPr lang="en-US" sz="1350" dirty="0" err="1">
                <a:latin typeface="Times New Roman" panose="02020603050405020304" pitchFamily="18" charset="0"/>
                <a:ea typeface="Times New Roman" panose="02020603050405020304" pitchFamily="18" charset="0"/>
              </a:rPr>
              <a:t>Gissar</a:t>
            </a:r>
            <a:r>
              <a:rPr lang="en-US" sz="1350" dirty="0">
                <a:latin typeface="Times New Roman" panose="02020603050405020304" pitchFamily="18" charset="0"/>
                <a:ea typeface="Times New Roman" panose="02020603050405020304" pitchFamily="18" charset="0"/>
              </a:rPr>
              <a:t> district</a:t>
            </a:r>
            <a:endParaRPr lang="en-US" sz="1350" dirty="0"/>
          </a:p>
        </p:txBody>
      </p:sp>
      <p:pic>
        <p:nvPicPr>
          <p:cNvPr id="9" name="Picture 8"/>
          <p:cNvPicPr/>
          <p:nvPr/>
        </p:nvPicPr>
        <p:blipFill>
          <a:blip r:embed="rId2">
            <a:extLst>
              <a:ext uri="{28A0092B-C50C-407E-A947-70E740481C1C}">
                <a14:useLocalDpi xmlns:a14="http://schemas.microsoft.com/office/drawing/2010/main" val="0"/>
              </a:ext>
            </a:extLst>
          </a:blip>
          <a:srcRect/>
          <a:stretch>
            <a:fillRect/>
          </a:stretch>
        </p:blipFill>
        <p:spPr bwMode="auto">
          <a:xfrm>
            <a:off x="4800600" y="786165"/>
            <a:ext cx="4097876" cy="2528522"/>
          </a:xfrm>
          <a:prstGeom prst="rect">
            <a:avLst/>
          </a:prstGeom>
          <a:noFill/>
        </p:spPr>
      </p:pic>
      <p:sp>
        <p:nvSpPr>
          <p:cNvPr id="8" name="Rectangle 7"/>
          <p:cNvSpPr/>
          <p:nvPr/>
        </p:nvSpPr>
        <p:spPr>
          <a:xfrm>
            <a:off x="5469000" y="3325402"/>
            <a:ext cx="3110147" cy="300082"/>
          </a:xfrm>
          <a:prstGeom prst="rect">
            <a:avLst/>
          </a:prstGeom>
        </p:spPr>
        <p:txBody>
          <a:bodyPr wrap="none">
            <a:spAutoFit/>
          </a:bodyPr>
          <a:lstStyle/>
          <a:p>
            <a:r>
              <a:rPr lang="en-US" sz="1350" dirty="0">
                <a:latin typeface="Times New Roman" panose="02020603050405020304" pitchFamily="18" charset="0"/>
                <a:ea typeface="Times New Roman" panose="02020603050405020304" pitchFamily="18" charset="0"/>
              </a:rPr>
              <a:t>Average air temperatures in </a:t>
            </a:r>
            <a:r>
              <a:rPr lang="en-US" sz="1350" dirty="0" err="1">
                <a:latin typeface="Times New Roman" panose="02020603050405020304" pitchFamily="18" charset="0"/>
                <a:ea typeface="Times New Roman" panose="02020603050405020304" pitchFamily="18" charset="0"/>
              </a:rPr>
              <a:t>Gissar</a:t>
            </a:r>
            <a:r>
              <a:rPr lang="en-US" sz="1350" dirty="0">
                <a:latin typeface="Times New Roman" panose="02020603050405020304" pitchFamily="18" charset="0"/>
                <a:ea typeface="Times New Roman" panose="02020603050405020304" pitchFamily="18" charset="0"/>
              </a:rPr>
              <a:t> district</a:t>
            </a:r>
            <a:endParaRPr lang="en-US" sz="1350" dirty="0"/>
          </a:p>
        </p:txBody>
      </p:sp>
      <p:pic>
        <p:nvPicPr>
          <p:cNvPr id="11" name="Picture 10"/>
          <p:cNvPicPr/>
          <p:nvPr/>
        </p:nvPicPr>
        <p:blipFill>
          <a:blip r:embed="rId3">
            <a:extLst>
              <a:ext uri="{28A0092B-C50C-407E-A947-70E740481C1C}">
                <a14:useLocalDpi xmlns:a14="http://schemas.microsoft.com/office/drawing/2010/main" val="0"/>
              </a:ext>
            </a:extLst>
          </a:blip>
          <a:srcRect/>
          <a:stretch>
            <a:fillRect/>
          </a:stretch>
        </p:blipFill>
        <p:spPr bwMode="auto">
          <a:xfrm>
            <a:off x="0" y="3864440"/>
            <a:ext cx="4267200" cy="2693478"/>
          </a:xfrm>
          <a:prstGeom prst="rect">
            <a:avLst/>
          </a:prstGeom>
          <a:noFill/>
        </p:spPr>
      </p:pic>
      <p:sp>
        <p:nvSpPr>
          <p:cNvPr id="10" name="Rectangle 9"/>
          <p:cNvSpPr/>
          <p:nvPr/>
        </p:nvSpPr>
        <p:spPr>
          <a:xfrm>
            <a:off x="152400" y="6592348"/>
            <a:ext cx="3110210" cy="300082"/>
          </a:xfrm>
          <a:prstGeom prst="rect">
            <a:avLst/>
          </a:prstGeom>
        </p:spPr>
        <p:txBody>
          <a:bodyPr wrap="none">
            <a:spAutoFit/>
          </a:bodyPr>
          <a:lstStyle/>
          <a:p>
            <a:r>
              <a:rPr lang="en-US" sz="1350" dirty="0">
                <a:latin typeface="Times New Roman" panose="02020603050405020304" pitchFamily="18" charset="0"/>
                <a:ea typeface="Times New Roman" panose="02020603050405020304" pitchFamily="18" charset="0"/>
              </a:rPr>
              <a:t>Mean annual precipitation, Fergana valley</a:t>
            </a:r>
            <a:endParaRPr lang="en-US" sz="1350" dirty="0"/>
          </a:p>
        </p:txBody>
      </p:sp>
      <p:pic>
        <p:nvPicPr>
          <p:cNvPr id="13" name="Picture 12"/>
          <p:cNvPicPr/>
          <p:nvPr/>
        </p:nvPicPr>
        <p:blipFill>
          <a:blip r:embed="rId4">
            <a:extLst>
              <a:ext uri="{28A0092B-C50C-407E-A947-70E740481C1C}">
                <a14:useLocalDpi xmlns:a14="http://schemas.microsoft.com/office/drawing/2010/main" val="0"/>
              </a:ext>
            </a:extLst>
          </a:blip>
          <a:srcRect/>
          <a:stretch>
            <a:fillRect/>
          </a:stretch>
        </p:blipFill>
        <p:spPr bwMode="auto">
          <a:xfrm>
            <a:off x="4800600" y="3898870"/>
            <a:ext cx="4097876" cy="2693478"/>
          </a:xfrm>
          <a:prstGeom prst="rect">
            <a:avLst/>
          </a:prstGeom>
          <a:noFill/>
        </p:spPr>
      </p:pic>
      <p:sp>
        <p:nvSpPr>
          <p:cNvPr id="12" name="Rectangle 11"/>
          <p:cNvSpPr/>
          <p:nvPr/>
        </p:nvSpPr>
        <p:spPr>
          <a:xfrm>
            <a:off x="5420076" y="6557918"/>
            <a:ext cx="3207994" cy="300082"/>
          </a:xfrm>
          <a:prstGeom prst="rect">
            <a:avLst/>
          </a:prstGeom>
        </p:spPr>
        <p:txBody>
          <a:bodyPr wrap="none">
            <a:spAutoFit/>
          </a:bodyPr>
          <a:lstStyle/>
          <a:p>
            <a:r>
              <a:rPr lang="en-US" sz="1350" dirty="0">
                <a:latin typeface="Times New Roman" panose="02020603050405020304" pitchFamily="18" charset="0"/>
                <a:ea typeface="Times New Roman" panose="02020603050405020304" pitchFamily="18" charset="0"/>
              </a:rPr>
              <a:t>Average air temperatures in Fergana valley </a:t>
            </a:r>
            <a:endParaRPr lang="en-US" sz="1350" dirty="0"/>
          </a:p>
        </p:txBody>
      </p:sp>
      <p:sp>
        <p:nvSpPr>
          <p:cNvPr id="14" name="Rectangle 13"/>
          <p:cNvSpPr/>
          <p:nvPr/>
        </p:nvSpPr>
        <p:spPr>
          <a:xfrm>
            <a:off x="1205247" y="30650"/>
            <a:ext cx="6123905" cy="415498"/>
          </a:xfrm>
          <a:prstGeom prst="rect">
            <a:avLst/>
          </a:prstGeom>
        </p:spPr>
        <p:txBody>
          <a:bodyPr wrap="square">
            <a:spAutoFit/>
          </a:bodyPr>
          <a:lstStyle/>
          <a:p>
            <a:r>
              <a:rPr lang="en-US" sz="2100" b="1" dirty="0">
                <a:latin typeface="Times New Roman" panose="02020603050405020304" pitchFamily="18" charset="0"/>
                <a:ea typeface="Times New Roman" panose="02020603050405020304" pitchFamily="18" charset="0"/>
              </a:rPr>
              <a:t>Climatic conditions of the project sites (2013-2015)</a:t>
            </a:r>
            <a:endParaRPr lang="en-US" sz="2100" b="1" dirty="0"/>
          </a:p>
        </p:txBody>
      </p:sp>
      <p:pic>
        <p:nvPicPr>
          <p:cNvPr id="3" name="Picture 2"/>
          <p:cNvPicPr>
            <a:picLocks noChangeAspect="1"/>
          </p:cNvPicPr>
          <p:nvPr/>
        </p:nvPicPr>
        <p:blipFill>
          <a:blip r:embed="rId5"/>
          <a:stretch>
            <a:fillRect/>
          </a:stretch>
        </p:blipFill>
        <p:spPr>
          <a:xfrm>
            <a:off x="37531" y="805654"/>
            <a:ext cx="4229669" cy="2549081"/>
          </a:xfrm>
          <a:prstGeom prst="rect">
            <a:avLst/>
          </a:prstGeom>
        </p:spPr>
      </p:pic>
    </p:spTree>
    <p:extLst>
      <p:ext uri="{BB962C8B-B14F-4D97-AF65-F5344CB8AC3E}">
        <p14:creationId xmlns:p14="http://schemas.microsoft.com/office/powerpoint/2010/main" val="16807310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61" y="16807"/>
            <a:ext cx="8991600" cy="554691"/>
          </a:xfrm>
        </p:spPr>
        <p:txBody>
          <a:bodyPr>
            <a:normAutofit fontScale="92500" lnSpcReduction="10000"/>
          </a:bodyPr>
          <a:lstStyle/>
          <a:p>
            <a:pPr>
              <a:buNone/>
            </a:pPr>
            <a:r>
              <a:rPr lang="en-US" sz="3300" b="1" dirty="0"/>
              <a:t>Soil </a:t>
            </a:r>
            <a:r>
              <a:rPr lang="en-US" sz="3300" b="1" dirty="0" smtClean="0"/>
              <a:t>parameters in </a:t>
            </a:r>
            <a:r>
              <a:rPr lang="en-US" sz="3300" b="1" dirty="0" err="1" smtClean="0"/>
              <a:t>rainfed</a:t>
            </a:r>
            <a:r>
              <a:rPr lang="en-US" sz="3300" b="1" dirty="0" smtClean="0"/>
              <a:t> conditions  </a:t>
            </a:r>
            <a:endParaRPr lang="en-US" sz="3300" b="1" dirty="0"/>
          </a:p>
        </p:txBody>
      </p:sp>
      <p:graphicFrame>
        <p:nvGraphicFramePr>
          <p:cNvPr id="7" name="Table 6"/>
          <p:cNvGraphicFramePr>
            <a:graphicFrameLocks noGrp="1"/>
          </p:cNvGraphicFramePr>
          <p:nvPr>
            <p:extLst>
              <p:ext uri="{D42A27DB-BD31-4B8C-83A1-F6EECF244321}">
                <p14:modId xmlns:p14="http://schemas.microsoft.com/office/powerpoint/2010/main" val="3010856949"/>
              </p:ext>
            </p:extLst>
          </p:nvPr>
        </p:nvGraphicFramePr>
        <p:xfrm>
          <a:off x="13649" y="628589"/>
          <a:ext cx="9130351" cy="2971798"/>
        </p:xfrm>
        <a:graphic>
          <a:graphicData uri="http://schemas.openxmlformats.org/drawingml/2006/table">
            <a:tbl>
              <a:tblPr firstRow="1" firstCol="1" bandRow="1">
                <a:tableStyleId>{5C22544A-7EE6-4342-B048-85BDC9FD1C3A}</a:tableStyleId>
              </a:tblPr>
              <a:tblGrid>
                <a:gridCol w="1063347"/>
                <a:gridCol w="959263"/>
                <a:gridCol w="1063347"/>
                <a:gridCol w="1360598"/>
                <a:gridCol w="1360598"/>
                <a:gridCol w="930195"/>
                <a:gridCol w="797981"/>
                <a:gridCol w="797981"/>
                <a:gridCol w="797041"/>
              </a:tblGrid>
              <a:tr h="667695">
                <a:tc rowSpan="2">
                  <a:txBody>
                    <a:bodyPr/>
                    <a:lstStyle/>
                    <a:p>
                      <a:pPr marL="0" marR="0" algn="just">
                        <a:lnSpc>
                          <a:spcPct val="115000"/>
                        </a:lnSpc>
                        <a:spcBef>
                          <a:spcPts val="0"/>
                        </a:spcBef>
                        <a:spcAft>
                          <a:spcPts val="0"/>
                        </a:spcAft>
                      </a:pPr>
                      <a:r>
                        <a:rPr lang="en-US" sz="2000" dirty="0">
                          <a:effectLst/>
                        </a:rPr>
                        <a:t>Site </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rowSpan="2">
                  <a:txBody>
                    <a:bodyPr/>
                    <a:lstStyle/>
                    <a:p>
                      <a:pPr marL="0" marR="0" algn="just">
                        <a:lnSpc>
                          <a:spcPct val="115000"/>
                        </a:lnSpc>
                        <a:spcBef>
                          <a:spcPts val="0"/>
                        </a:spcBef>
                        <a:spcAft>
                          <a:spcPts val="0"/>
                        </a:spcAft>
                      </a:pPr>
                      <a:r>
                        <a:rPr lang="en-US" sz="2000" dirty="0">
                          <a:effectLst/>
                        </a:rPr>
                        <a:t>Soil depth </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rowSpan="2">
                  <a:txBody>
                    <a:bodyPr/>
                    <a:lstStyle/>
                    <a:p>
                      <a:pPr marL="0" marR="0" algn="just">
                        <a:lnSpc>
                          <a:spcPct val="115000"/>
                        </a:lnSpc>
                        <a:spcBef>
                          <a:spcPts val="0"/>
                        </a:spcBef>
                        <a:spcAft>
                          <a:spcPts val="0"/>
                        </a:spcAft>
                      </a:pPr>
                      <a:r>
                        <a:rPr lang="en-US" sz="2000" dirty="0">
                          <a:effectLst/>
                        </a:rPr>
                        <a:t>Humus content </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gridSpan="2">
                  <a:txBody>
                    <a:bodyPr/>
                    <a:lstStyle/>
                    <a:p>
                      <a:pPr marL="0" marR="0" algn="just">
                        <a:lnSpc>
                          <a:spcPct val="115000"/>
                        </a:lnSpc>
                        <a:spcBef>
                          <a:spcPts val="0"/>
                        </a:spcBef>
                        <a:spcAft>
                          <a:spcPts val="0"/>
                        </a:spcAft>
                      </a:pPr>
                      <a:r>
                        <a:rPr lang="en-US" sz="2000" dirty="0">
                          <a:effectLst/>
                        </a:rPr>
                        <a:t>Total elements in %</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c gridSpan="4">
                  <a:txBody>
                    <a:bodyPr/>
                    <a:lstStyle/>
                    <a:p>
                      <a:pPr marL="0" marR="0" algn="ctr">
                        <a:lnSpc>
                          <a:spcPct val="115000"/>
                        </a:lnSpc>
                        <a:spcBef>
                          <a:spcPts val="0"/>
                        </a:spcBef>
                        <a:spcAft>
                          <a:spcPts val="0"/>
                        </a:spcAft>
                      </a:pPr>
                      <a:r>
                        <a:rPr lang="en-US" sz="2000">
                          <a:effectLst/>
                        </a:rPr>
                        <a:t>Available elements mg/kg</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r>
              <a:tr h="785431">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just">
                        <a:lnSpc>
                          <a:spcPct val="115000"/>
                        </a:lnSpc>
                        <a:spcBef>
                          <a:spcPts val="0"/>
                        </a:spcBef>
                        <a:spcAft>
                          <a:spcPts val="0"/>
                        </a:spcAft>
                      </a:pPr>
                      <a:r>
                        <a:rPr lang="en-US" sz="2000" dirty="0">
                          <a:effectLst/>
                        </a:rPr>
                        <a:t>Nitrogen</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Phosphorus</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NO</a:t>
                      </a:r>
                      <a:r>
                        <a:rPr lang="en-US" sz="2000" baseline="-25000">
                          <a:effectLst/>
                        </a:rPr>
                        <a:t>3</a:t>
                      </a:r>
                      <a:r>
                        <a:rPr lang="en-US" sz="2000">
                          <a:effectLst/>
                        </a:rPr>
                        <a:t>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NH</a:t>
                      </a:r>
                      <a:r>
                        <a:rPr lang="en-US" sz="2000" baseline="-25000">
                          <a:effectLst/>
                        </a:rPr>
                        <a:t>4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P</a:t>
                      </a:r>
                      <a:r>
                        <a:rPr lang="en-US" sz="2000" baseline="-25000">
                          <a:effectLst/>
                        </a:rPr>
                        <a:t>2</a:t>
                      </a:r>
                      <a:r>
                        <a:rPr lang="en-US" sz="2000">
                          <a:effectLst/>
                        </a:rPr>
                        <a:t>O</a:t>
                      </a:r>
                      <a:r>
                        <a:rPr lang="en-US" sz="2000" baseline="-25000">
                          <a:effectLst/>
                        </a:rPr>
                        <a:t>5</a:t>
                      </a:r>
                      <a:r>
                        <a:rPr lang="en-US" sz="2000">
                          <a:effectLst/>
                        </a:rPr>
                        <a:t>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000">
                          <a:effectLst/>
                        </a:rPr>
                        <a:t>K</a:t>
                      </a:r>
                      <a:r>
                        <a:rPr lang="en-US" sz="2000" baseline="-25000">
                          <a:effectLst/>
                        </a:rPr>
                        <a:t>2</a:t>
                      </a:r>
                      <a:r>
                        <a:rPr lang="en-US" sz="2000">
                          <a:effectLst/>
                        </a:rPr>
                        <a:t>O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79668">
                <a:tc rowSpan="2">
                  <a:txBody>
                    <a:bodyPr/>
                    <a:lstStyle/>
                    <a:p>
                      <a:pPr marL="0" marR="0" algn="just">
                        <a:lnSpc>
                          <a:spcPct val="115000"/>
                        </a:lnSpc>
                        <a:spcBef>
                          <a:spcPts val="0"/>
                        </a:spcBef>
                        <a:spcAft>
                          <a:spcPts val="0"/>
                        </a:spcAft>
                      </a:pPr>
                      <a:r>
                        <a:rPr lang="en-US" sz="2000">
                          <a:effectLst/>
                        </a:rPr>
                        <a:t>Gissar</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0-30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1.12</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0.106</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0.160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6.78</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1.78</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11.00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11.5</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79668">
                <a:tc vMerge="1">
                  <a:txBody>
                    <a:bodyPr/>
                    <a:lstStyle/>
                    <a:p>
                      <a:endParaRPr lang="en-US"/>
                    </a:p>
                  </a:txBody>
                  <a:tcPr/>
                </a:tc>
                <a:tc>
                  <a:txBody>
                    <a:bodyPr/>
                    <a:lstStyle/>
                    <a:p>
                      <a:pPr marL="0" marR="0" algn="just">
                        <a:lnSpc>
                          <a:spcPct val="115000"/>
                        </a:lnSpc>
                        <a:spcBef>
                          <a:spcPts val="0"/>
                        </a:spcBef>
                        <a:spcAft>
                          <a:spcPts val="0"/>
                        </a:spcAft>
                      </a:pPr>
                      <a:r>
                        <a:rPr lang="en-US" sz="2000">
                          <a:effectLst/>
                        </a:rPr>
                        <a:t>30-60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0.61</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0.053</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0.149</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7.72</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0.78</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6.30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10.0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79668">
                <a:tc rowSpan="2">
                  <a:txBody>
                    <a:bodyPr/>
                    <a:lstStyle/>
                    <a:p>
                      <a:pPr marL="0" marR="0" algn="just">
                        <a:lnSpc>
                          <a:spcPct val="115000"/>
                        </a:lnSpc>
                        <a:spcBef>
                          <a:spcPts val="0"/>
                        </a:spcBef>
                        <a:spcAft>
                          <a:spcPts val="0"/>
                        </a:spcAft>
                      </a:pPr>
                      <a:r>
                        <a:rPr lang="en-US" sz="2000">
                          <a:effectLst/>
                        </a:rPr>
                        <a:t>Fergana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0-30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0.97</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0.094</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0.142</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6.11</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1.55</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10.10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12.2</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79668">
                <a:tc vMerge="1">
                  <a:txBody>
                    <a:bodyPr/>
                    <a:lstStyle/>
                    <a:p>
                      <a:endParaRPr lang="en-US"/>
                    </a:p>
                  </a:txBody>
                  <a:tcPr/>
                </a:tc>
                <a:tc>
                  <a:txBody>
                    <a:bodyPr/>
                    <a:lstStyle/>
                    <a:p>
                      <a:pPr marL="0" marR="0" algn="just">
                        <a:lnSpc>
                          <a:spcPct val="115000"/>
                        </a:lnSpc>
                        <a:spcBef>
                          <a:spcPts val="0"/>
                        </a:spcBef>
                        <a:spcAft>
                          <a:spcPts val="0"/>
                        </a:spcAft>
                      </a:pPr>
                      <a:r>
                        <a:rPr lang="en-US" sz="2000" dirty="0">
                          <a:effectLst/>
                        </a:rPr>
                        <a:t>30-60</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0.72</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dirty="0">
                          <a:effectLst/>
                        </a:rPr>
                        <a:t>0.066</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0.137</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5.45</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0.63</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5.38</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dirty="0">
                          <a:effectLst/>
                        </a:rPr>
                        <a:t>09.54</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78006213"/>
              </p:ext>
            </p:extLst>
          </p:nvPr>
        </p:nvGraphicFramePr>
        <p:xfrm>
          <a:off x="13649" y="4552441"/>
          <a:ext cx="9143999" cy="2057399"/>
        </p:xfrm>
        <a:graphic>
          <a:graphicData uri="http://schemas.openxmlformats.org/drawingml/2006/table">
            <a:tbl>
              <a:tblPr firstRow="1" firstCol="1" bandRow="1"/>
              <a:tblGrid>
                <a:gridCol w="1096236"/>
                <a:gridCol w="988932"/>
                <a:gridCol w="1402679"/>
                <a:gridCol w="1402679"/>
                <a:gridCol w="958965"/>
                <a:gridCol w="822660"/>
                <a:gridCol w="822660"/>
                <a:gridCol w="821694"/>
                <a:gridCol w="827494"/>
              </a:tblGrid>
              <a:tr h="728768">
                <a:tc rowSpan="2">
                  <a:txBody>
                    <a:bodyPr/>
                    <a:lstStyle/>
                    <a:p>
                      <a:pPr marL="0" marR="0"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Soil depth </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Humus content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Total elements in %</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4">
                  <a:txBody>
                    <a:bodyPr/>
                    <a:lstStyle/>
                    <a:p>
                      <a:pPr marL="0" marR="0" algn="ctr">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Available elements mg/kg</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pH</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2877">
                <a:tc vMerge="1">
                  <a:txBody>
                    <a:bodyPr/>
                    <a:lstStyle/>
                    <a:p>
                      <a:endParaRPr lang="en-US"/>
                    </a:p>
                  </a:txBody>
                  <a:tcPr/>
                </a:tc>
                <a:tc vMerge="1">
                  <a:txBody>
                    <a:bodyPr/>
                    <a:lstStyle/>
                    <a:p>
                      <a:endParaRPr lang="en-US"/>
                    </a:p>
                  </a:txBody>
                  <a:tcPr/>
                </a:tc>
                <a:tc>
                  <a:txBody>
                    <a:bodyPr/>
                    <a:lstStyle/>
                    <a:p>
                      <a:pPr marL="0" marR="0"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Nitrogen</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Phosphorus</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2000" baseline="-25000">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NH</a:t>
                      </a:r>
                      <a:r>
                        <a:rPr lang="en-US" sz="2000" baseline="-25000">
                          <a:effectLst/>
                          <a:latin typeface="Times New Roman" panose="02020603050405020304" pitchFamily="18" charset="0"/>
                          <a:ea typeface="Times New Roman" panose="02020603050405020304" pitchFamily="18" charset="0"/>
                          <a:cs typeface="Times New Roman" panose="02020603050405020304" pitchFamily="18" charset="0"/>
                        </a:rPr>
                        <a:t>4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aseline="-2500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aseline="-25000">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aseline="-2500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O </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442877">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0-30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1.25</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0.115</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0.164</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12.44</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3.55</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10.75</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13.4</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8.1</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2877">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30-60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0.75</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0.068</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0.143</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8.57</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0.67</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5.50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8.0</a:t>
                      </a:r>
                      <a:endParaRPr lang="en-US" sz="2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9525"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7.9</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Rectangle 9"/>
          <p:cNvSpPr/>
          <p:nvPr/>
        </p:nvSpPr>
        <p:spPr>
          <a:xfrm>
            <a:off x="-7961" y="4038600"/>
            <a:ext cx="9130351" cy="400110"/>
          </a:xfrm>
          <a:prstGeom prst="rect">
            <a:avLst/>
          </a:prstGeom>
        </p:spPr>
        <p:txBody>
          <a:bodyPr wrap="square">
            <a:spAutoFit/>
          </a:bodyPr>
          <a:lstStyle/>
          <a:p>
            <a:r>
              <a:rPr lang="en-US" sz="2000" b="1" dirty="0">
                <a:solidFill>
                  <a:srgbClr val="00B050"/>
                </a:solidFill>
                <a:latin typeface="Arial" panose="020B0604020202020204" pitchFamily="34" charset="0"/>
                <a:ea typeface="Times New Roman" panose="02020603050405020304" pitchFamily="18" charset="0"/>
                <a:cs typeface="Times New Roman" panose="02020603050405020304" pitchFamily="18" charset="0"/>
              </a:rPr>
              <a:t>Soil parameters of experimental site in irrigated site in </a:t>
            </a:r>
            <a:r>
              <a:rPr lang="en-US" sz="2000" b="1" dirty="0" err="1" smtClean="0">
                <a:solidFill>
                  <a:srgbClr val="00B050"/>
                </a:solidFill>
                <a:latin typeface="Arial" panose="020B0604020202020204" pitchFamily="34" charset="0"/>
                <a:ea typeface="Times New Roman" panose="02020603050405020304" pitchFamily="18" charset="0"/>
                <a:cs typeface="Times New Roman" panose="02020603050405020304" pitchFamily="18" charset="0"/>
              </a:rPr>
              <a:t>Gissar</a:t>
            </a:r>
            <a:endParaRPr lang="en-US" sz="2000" b="1" dirty="0">
              <a:solidFill>
                <a:srgbClr val="00B050"/>
              </a:solidFill>
            </a:endParaRPr>
          </a:p>
        </p:txBody>
      </p:sp>
    </p:spTree>
    <p:extLst>
      <p:ext uri="{BB962C8B-B14F-4D97-AF65-F5344CB8AC3E}">
        <p14:creationId xmlns:p14="http://schemas.microsoft.com/office/powerpoint/2010/main" val="113221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4383" y="0"/>
            <a:ext cx="4112700" cy="22098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3962400" cy="219016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416897"/>
            <a:ext cx="3962400" cy="2260981"/>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31300" y="4436533"/>
            <a:ext cx="4112700" cy="2245967"/>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2190164"/>
            <a:ext cx="3962400" cy="2226733"/>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31300" y="2209800"/>
            <a:ext cx="4112700" cy="2226733"/>
          </a:xfrm>
          <a:prstGeom prst="rect">
            <a:avLst/>
          </a:prstGeom>
        </p:spPr>
      </p:pic>
    </p:spTree>
    <p:extLst>
      <p:ext uri="{BB962C8B-B14F-4D97-AF65-F5344CB8AC3E}">
        <p14:creationId xmlns:p14="http://schemas.microsoft.com/office/powerpoint/2010/main" val="30746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a:solidFill>
            <a:srgbClr val="00B050"/>
          </a:solidFill>
        </p:spPr>
        <p:txBody>
          <a:bodyPr>
            <a:noAutofit/>
          </a:bodyPr>
          <a:lstStyle/>
          <a:p>
            <a:r>
              <a:rPr lang="en-US" sz="2800" dirty="0">
                <a:latin typeface="Times New Roman" panose="02020603050405020304" pitchFamily="18" charset="0"/>
                <a:ea typeface="Calibri" panose="020F0502020204030204" pitchFamily="34" charset="0"/>
              </a:rPr>
              <a:t>Activity 1.2.1: Legume-cereal mixtures under no till and conventional tillage.</a:t>
            </a:r>
            <a:endParaRPr lang="uz-Cyrl-UZ" sz="2800" b="1" dirty="0">
              <a:solidFill>
                <a:srgbClr val="FFFF00"/>
              </a:solidFill>
            </a:endParaRPr>
          </a:p>
        </p:txBody>
      </p:sp>
      <p:sp>
        <p:nvSpPr>
          <p:cNvPr id="5" name="Rectangle 4"/>
          <p:cNvSpPr/>
          <p:nvPr/>
        </p:nvSpPr>
        <p:spPr>
          <a:xfrm>
            <a:off x="-6824" y="1201526"/>
            <a:ext cx="6636720" cy="1015663"/>
          </a:xfrm>
          <a:prstGeom prst="rect">
            <a:avLst/>
          </a:prstGeom>
        </p:spPr>
        <p:txBody>
          <a:bodyPr wrap="square">
            <a:spAutoFit/>
          </a:bodyPr>
          <a:lstStyle/>
          <a:p>
            <a:r>
              <a:rPr lang="en-US" sz="2000" dirty="0"/>
              <a:t>The main objective of this study </a:t>
            </a:r>
            <a:r>
              <a:rPr lang="en-US" sz="2000" dirty="0" smtClean="0"/>
              <a:t>is to study </a:t>
            </a:r>
            <a:r>
              <a:rPr lang="en-US" sz="2000" dirty="0"/>
              <a:t>effect of tillage methods on productivity of forage crops in </a:t>
            </a:r>
            <a:r>
              <a:rPr lang="en-US" sz="2000" dirty="0" err="1"/>
              <a:t>rainfed</a:t>
            </a:r>
            <a:r>
              <a:rPr lang="en-US" sz="2000" dirty="0"/>
              <a:t> areas of Tajikistan</a:t>
            </a:r>
          </a:p>
        </p:txBody>
      </p:sp>
      <p:pic>
        <p:nvPicPr>
          <p:cNvPr id="14" name="Picture 13"/>
          <p:cNvPicPr>
            <a:picLocks noChangeAspect="1"/>
          </p:cNvPicPr>
          <p:nvPr/>
        </p:nvPicPr>
        <p:blipFill>
          <a:blip r:embed="rId2"/>
          <a:stretch>
            <a:fillRect/>
          </a:stretch>
        </p:blipFill>
        <p:spPr>
          <a:xfrm>
            <a:off x="0" y="2438400"/>
            <a:ext cx="6629896" cy="4419600"/>
          </a:xfrm>
          <a:prstGeom prst="rect">
            <a:avLst/>
          </a:prstGeom>
        </p:spPr>
      </p:pic>
      <p:pic>
        <p:nvPicPr>
          <p:cNvPr id="16" name="Picture 15" descr="C:\Aziz Nurbekov\IFAD\IFAD_2012\Report\Forage_CA_Component_14-15\pictures\IMG_5823 (640x360).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9896" y="2568344"/>
            <a:ext cx="2478847" cy="1426021"/>
          </a:xfrm>
          <a:prstGeom prst="rect">
            <a:avLst/>
          </a:prstGeom>
          <a:noFill/>
          <a:ln>
            <a:noFill/>
          </a:ln>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29896" y="5440998"/>
            <a:ext cx="2478847" cy="1393027"/>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05819" y="4014977"/>
            <a:ext cx="2519094" cy="1415645"/>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29896" y="1096143"/>
            <a:ext cx="2478847" cy="1460749"/>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33400"/>
          </a:xfrm>
          <a:solidFill>
            <a:srgbClr val="00B050"/>
          </a:solidFill>
        </p:spPr>
        <p:txBody>
          <a:bodyPr vert="horz" lIns="91440" tIns="45720" rIns="91440" bIns="45720" rtlCol="0" anchor="ctr">
            <a:noAutofit/>
          </a:bodyPr>
          <a:lstStyle/>
          <a:p>
            <a:pPr marL="342900" lvl="0" indent="-342900"/>
            <a:r>
              <a:rPr lang="en-US" sz="2600" b="1" dirty="0" smtClean="0">
                <a:solidFill>
                  <a:srgbClr val="FFFF00"/>
                </a:solidFill>
              </a:rPr>
              <a:t>Activity </a:t>
            </a:r>
            <a:r>
              <a:rPr lang="en-US" sz="2600" b="1" dirty="0">
                <a:solidFill>
                  <a:srgbClr val="FFFF00"/>
                </a:solidFill>
              </a:rPr>
              <a:t>1.2.2: Triticale-forage pea-mulberry alley </a:t>
            </a:r>
            <a:r>
              <a:rPr lang="en-US" sz="2600" b="1" dirty="0" smtClean="0">
                <a:solidFill>
                  <a:srgbClr val="FFFF00"/>
                </a:solidFill>
              </a:rPr>
              <a:t>cropping.</a:t>
            </a:r>
            <a:endParaRPr lang="uz-Cyrl-UZ" sz="2600" b="1" dirty="0" smtClean="0">
              <a:solidFill>
                <a:srgbClr val="FFFF00"/>
              </a:solidFill>
            </a:endParaRPr>
          </a:p>
        </p:txBody>
      </p:sp>
      <p:sp>
        <p:nvSpPr>
          <p:cNvPr id="3" name="Rectangle 2"/>
          <p:cNvSpPr/>
          <p:nvPr/>
        </p:nvSpPr>
        <p:spPr>
          <a:xfrm>
            <a:off x="0" y="533400"/>
            <a:ext cx="9144000" cy="646331"/>
          </a:xfrm>
          <a:prstGeom prst="rect">
            <a:avLst/>
          </a:prstGeom>
        </p:spPr>
        <p:txBody>
          <a:bodyPr wrap="square">
            <a:spAutoFit/>
          </a:bodyPr>
          <a:lstStyle/>
          <a:p>
            <a:pPr algn="just">
              <a:spcAft>
                <a:spcPts val="600"/>
              </a:spcAft>
            </a:pPr>
            <a:r>
              <a:rPr lang="en-GB" dirty="0">
                <a:latin typeface="Times New Roman" panose="02020603050405020304" pitchFamily="18" charset="0"/>
                <a:ea typeface="Times New Roman" panose="02020603050405020304" pitchFamily="18" charset="0"/>
                <a:cs typeface="Times New Roman" panose="02020603050405020304" pitchFamily="18" charset="0"/>
              </a:rPr>
              <a:t>The objective of this experiment was to increase forage production through alley cropping with mulberry trees</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latin typeface="Arial" panose="020B0604020202020204" pitchFamily="34" charset="0"/>
              <a:ea typeface="Times New Roman" panose="02020603050405020304" pitchFamily="18" charset="0"/>
              <a:cs typeface="Times New Roman" panose="02020603050405020304" pitchFamily="18" charset="0"/>
            </a:endParaRPr>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0" y="1757414"/>
            <a:ext cx="9144000" cy="3321115"/>
          </a:xfrm>
          <a:prstGeom prst="rect">
            <a:avLst/>
          </a:prstGeom>
          <a:noFill/>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296" y="5078529"/>
            <a:ext cx="2391345" cy="1793509"/>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3599" y="5059484"/>
            <a:ext cx="3200401" cy="1798516"/>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31983" y="5078529"/>
            <a:ext cx="3166512" cy="1779471"/>
          </a:xfrm>
          <a:prstGeom prst="rect">
            <a:avLst/>
          </a:prstGeom>
        </p:spPr>
      </p:pic>
      <p:sp>
        <p:nvSpPr>
          <p:cNvPr id="4" name="Rectangle 3"/>
          <p:cNvSpPr/>
          <p:nvPr/>
        </p:nvSpPr>
        <p:spPr>
          <a:xfrm>
            <a:off x="-29570" y="1343799"/>
            <a:ext cx="9166746" cy="461665"/>
          </a:xfrm>
          <a:prstGeom prst="rect">
            <a:avLst/>
          </a:prstGeom>
        </p:spPr>
        <p:txBody>
          <a:bodyPr wrap="square">
            <a:spAutoFit/>
          </a:bodyPr>
          <a:lstStyle/>
          <a:p>
            <a:pPr algn="ctr"/>
            <a:r>
              <a:rPr lang="en-US" sz="2400" b="1" dirty="0">
                <a:solidFill>
                  <a:srgbClr val="00B050"/>
                </a:solidFill>
                <a:latin typeface="Times New Roman" panose="02020603050405020304" pitchFamily="18" charset="0"/>
                <a:ea typeface="Times New Roman" panose="02020603050405020304" pitchFamily="18" charset="0"/>
              </a:rPr>
              <a:t>Effect of alleys on forage yield of different agricultural crops</a:t>
            </a:r>
            <a:endParaRPr lang="en-US" sz="2400" b="1" dirty="0">
              <a:solidFill>
                <a:srgbClr val="00B05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28433" y="2310557"/>
            <a:ext cx="4557932" cy="2521633"/>
          </a:xfrm>
          <a:prstGeom prst="rect">
            <a:avLst/>
          </a:prstGeom>
          <a:noFill/>
        </p:spPr>
      </p:pic>
      <p:graphicFrame>
        <p:nvGraphicFramePr>
          <p:cNvPr id="7" name="Table 6"/>
          <p:cNvGraphicFramePr>
            <a:graphicFrameLocks noGrp="1"/>
          </p:cNvGraphicFramePr>
          <p:nvPr>
            <p:extLst>
              <p:ext uri="{D42A27DB-BD31-4B8C-83A1-F6EECF244321}">
                <p14:modId xmlns:p14="http://schemas.microsoft.com/office/powerpoint/2010/main" val="2827258456"/>
              </p:ext>
            </p:extLst>
          </p:nvPr>
        </p:nvGraphicFramePr>
        <p:xfrm>
          <a:off x="4585438" y="2310558"/>
          <a:ext cx="4586068" cy="2521632"/>
        </p:xfrm>
        <a:graphic>
          <a:graphicData uri="http://schemas.openxmlformats.org/drawingml/2006/table">
            <a:tbl>
              <a:tblPr firstRow="1" firstCol="1" bandRow="1">
                <a:tableStyleId>{5C22544A-7EE6-4342-B048-85BDC9FD1C3A}</a:tableStyleId>
              </a:tblPr>
              <a:tblGrid>
                <a:gridCol w="1042355"/>
                <a:gridCol w="617730"/>
                <a:gridCol w="617730"/>
                <a:gridCol w="538892"/>
                <a:gridCol w="629206"/>
                <a:gridCol w="629206"/>
                <a:gridCol w="510949"/>
              </a:tblGrid>
              <a:tr h="229239">
                <a:tc rowSpan="2">
                  <a:txBody>
                    <a:bodyPr/>
                    <a:lstStyle/>
                    <a:p>
                      <a:pPr marL="0" marR="0" algn="just">
                        <a:spcBef>
                          <a:spcPts val="0"/>
                        </a:spcBef>
                        <a:spcAft>
                          <a:spcPts val="600"/>
                        </a:spcAft>
                      </a:pPr>
                      <a:r>
                        <a:rPr lang="en-US" sz="1100" b="1" dirty="0">
                          <a:effectLst/>
                        </a:rPr>
                        <a:t>Cost items  </a:t>
                      </a:r>
                      <a:endParaRPr lang="en-US" sz="11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gridSpan="3">
                  <a:txBody>
                    <a:bodyPr/>
                    <a:lstStyle/>
                    <a:p>
                      <a:pPr marL="0" marR="0" algn="just">
                        <a:spcBef>
                          <a:spcPts val="0"/>
                        </a:spcBef>
                        <a:spcAft>
                          <a:spcPts val="600"/>
                        </a:spcAft>
                      </a:pPr>
                      <a:r>
                        <a:rPr lang="en-US" sz="1100" b="1">
                          <a:effectLst/>
                        </a:rPr>
                        <a:t>With wild apricot  </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hMerge="1">
                  <a:txBody>
                    <a:bodyPr/>
                    <a:lstStyle/>
                    <a:p>
                      <a:endParaRPr lang="en-US"/>
                    </a:p>
                  </a:txBody>
                  <a:tcPr/>
                </a:tc>
                <a:tc hMerge="1">
                  <a:txBody>
                    <a:bodyPr/>
                    <a:lstStyle/>
                    <a:p>
                      <a:endParaRPr lang="en-US"/>
                    </a:p>
                  </a:txBody>
                  <a:tcPr/>
                </a:tc>
                <a:tc gridSpan="3">
                  <a:txBody>
                    <a:bodyPr/>
                    <a:lstStyle/>
                    <a:p>
                      <a:pPr marL="0" marR="0" algn="just">
                        <a:spcBef>
                          <a:spcPts val="0"/>
                        </a:spcBef>
                        <a:spcAft>
                          <a:spcPts val="600"/>
                        </a:spcAft>
                      </a:pPr>
                      <a:r>
                        <a:rPr lang="en-US" sz="1100" b="1">
                          <a:effectLst/>
                        </a:rPr>
                        <a:t>No wild apricot </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hMerge="1">
                  <a:txBody>
                    <a:bodyPr/>
                    <a:lstStyle/>
                    <a:p>
                      <a:endParaRPr lang="en-US"/>
                    </a:p>
                  </a:txBody>
                  <a:tcPr/>
                </a:tc>
                <a:tc hMerge="1">
                  <a:txBody>
                    <a:bodyPr/>
                    <a:lstStyle/>
                    <a:p>
                      <a:endParaRPr lang="en-US"/>
                    </a:p>
                  </a:txBody>
                  <a:tcPr/>
                </a:tc>
              </a:tr>
              <a:tr h="687718">
                <a:tc vMerge="1">
                  <a:txBody>
                    <a:bodyPr/>
                    <a:lstStyle/>
                    <a:p>
                      <a:endParaRPr lang="en-US"/>
                    </a:p>
                  </a:txBody>
                  <a:tcPr/>
                </a:tc>
                <a:tc>
                  <a:txBody>
                    <a:bodyPr/>
                    <a:lstStyle/>
                    <a:p>
                      <a:pPr marL="0" marR="0" algn="just">
                        <a:spcBef>
                          <a:spcPts val="0"/>
                        </a:spcBef>
                        <a:spcAft>
                          <a:spcPts val="600"/>
                        </a:spcAft>
                      </a:pPr>
                      <a:r>
                        <a:rPr lang="en-US" sz="1100" b="1">
                          <a:effectLst/>
                        </a:rPr>
                        <a:t>Barley</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Barley+ forage pea</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Forage pea</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Barley</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Barley+ forage pea</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Forage pea </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r>
              <a:tr h="229239">
                <a:tc>
                  <a:txBody>
                    <a:bodyPr/>
                    <a:lstStyle/>
                    <a:p>
                      <a:pPr marL="0" marR="0" algn="just">
                        <a:spcBef>
                          <a:spcPts val="0"/>
                        </a:spcBef>
                        <a:spcAft>
                          <a:spcPts val="600"/>
                        </a:spcAft>
                      </a:pPr>
                      <a:r>
                        <a:rPr lang="en-US" sz="1100" b="1">
                          <a:effectLst/>
                        </a:rPr>
                        <a:t>Yield kg/ha</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4833</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4955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2164</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4478</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4515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2187</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r>
              <a:tr h="458479">
                <a:tc>
                  <a:txBody>
                    <a:bodyPr/>
                    <a:lstStyle/>
                    <a:p>
                      <a:pPr marL="0" marR="0" algn="just">
                        <a:spcBef>
                          <a:spcPts val="0"/>
                        </a:spcBef>
                        <a:spcAft>
                          <a:spcPts val="600"/>
                        </a:spcAft>
                      </a:pPr>
                      <a:r>
                        <a:rPr lang="en-US" sz="1100" b="1">
                          <a:effectLst/>
                        </a:rPr>
                        <a:t>Crop price per kg/USD</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dirty="0">
                          <a:effectLst/>
                        </a:rPr>
                        <a:t>0.09</a:t>
                      </a:r>
                      <a:endParaRPr lang="en-US" sz="11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0.11</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0.15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0.09</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0.11</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0.15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r>
              <a:tr h="229239">
                <a:tc>
                  <a:txBody>
                    <a:bodyPr/>
                    <a:lstStyle/>
                    <a:p>
                      <a:pPr marL="0" marR="0" algn="just">
                        <a:spcBef>
                          <a:spcPts val="0"/>
                        </a:spcBef>
                        <a:spcAft>
                          <a:spcPts val="600"/>
                        </a:spcAft>
                      </a:pPr>
                      <a:r>
                        <a:rPr lang="en-US" sz="1100" b="1">
                          <a:effectLst/>
                        </a:rPr>
                        <a:t>Yield  USD </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435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545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325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403</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497</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328</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r>
              <a:tr h="458479">
                <a:tc>
                  <a:txBody>
                    <a:bodyPr/>
                    <a:lstStyle/>
                    <a:p>
                      <a:pPr marL="0" marR="0" algn="just">
                        <a:spcBef>
                          <a:spcPts val="0"/>
                        </a:spcBef>
                        <a:spcAft>
                          <a:spcPts val="600"/>
                        </a:spcAft>
                      </a:pPr>
                      <a:r>
                        <a:rPr lang="en-US" sz="1100" b="1">
                          <a:effectLst/>
                        </a:rPr>
                        <a:t>Total variable costs USD</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160</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150</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130</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160</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150</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130</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r>
              <a:tr h="229239">
                <a:tc>
                  <a:txBody>
                    <a:bodyPr/>
                    <a:lstStyle/>
                    <a:p>
                      <a:pPr marL="0" marR="0" algn="just">
                        <a:spcBef>
                          <a:spcPts val="0"/>
                        </a:spcBef>
                        <a:spcAft>
                          <a:spcPts val="600"/>
                        </a:spcAft>
                      </a:pPr>
                      <a:r>
                        <a:rPr lang="en-US" sz="1100" b="1">
                          <a:effectLst/>
                        </a:rPr>
                        <a:t>Profit USD</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275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dirty="0">
                          <a:effectLst/>
                        </a:rPr>
                        <a:t>395</a:t>
                      </a:r>
                      <a:endParaRPr lang="en-US" sz="11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195</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243</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a:effectLst/>
                        </a:rPr>
                        <a:t>347</a:t>
                      </a:r>
                      <a:endParaRPr lang="en-US" sz="1100" b="1">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c>
                  <a:txBody>
                    <a:bodyPr/>
                    <a:lstStyle/>
                    <a:p>
                      <a:pPr marL="0" marR="0" algn="just">
                        <a:spcBef>
                          <a:spcPts val="0"/>
                        </a:spcBef>
                        <a:spcAft>
                          <a:spcPts val="600"/>
                        </a:spcAft>
                      </a:pPr>
                      <a:r>
                        <a:rPr lang="en-US" sz="1100" b="1" dirty="0">
                          <a:effectLst/>
                        </a:rPr>
                        <a:t>198</a:t>
                      </a:r>
                      <a:endParaRPr lang="en-US" sz="11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1435" marR="51435" marT="0" marB="0"/>
                </a:tc>
              </a:tr>
            </a:tbl>
          </a:graphicData>
        </a:graphic>
      </p:graphicFrame>
      <p:sp>
        <p:nvSpPr>
          <p:cNvPr id="8" name="Rectangle 7"/>
          <p:cNvSpPr/>
          <p:nvPr/>
        </p:nvSpPr>
        <p:spPr>
          <a:xfrm>
            <a:off x="-28433" y="1229559"/>
            <a:ext cx="4863905" cy="646331"/>
          </a:xfrm>
          <a:prstGeom prst="rect">
            <a:avLst/>
          </a:prstGeom>
        </p:spPr>
        <p:txBody>
          <a:bodyPr wrap="square">
            <a:spAutoFit/>
          </a:bodyPr>
          <a:lstStyle/>
          <a:p>
            <a:pPr algn="ctr"/>
            <a:r>
              <a:rPr lang="en-US" b="1" dirty="0">
                <a:solidFill>
                  <a:srgbClr val="00B050"/>
                </a:solidFill>
                <a:latin typeface="Times New Roman" panose="02020603050405020304" pitchFamily="18" charset="0"/>
                <a:ea typeface="Times New Roman" panose="02020603050405020304" pitchFamily="18" charset="0"/>
              </a:rPr>
              <a:t>Effect of alleys on grain yield of different agricultural crops</a:t>
            </a:r>
            <a:endParaRPr lang="en-US" b="1" dirty="0">
              <a:solidFill>
                <a:srgbClr val="00B050"/>
              </a:solidFill>
            </a:endParaRPr>
          </a:p>
        </p:txBody>
      </p:sp>
      <p:sp>
        <p:nvSpPr>
          <p:cNvPr id="9" name="Rectangle 8"/>
          <p:cNvSpPr/>
          <p:nvPr/>
        </p:nvSpPr>
        <p:spPr>
          <a:xfrm>
            <a:off x="4599506" y="1293442"/>
            <a:ext cx="4572000" cy="553998"/>
          </a:xfrm>
          <a:prstGeom prst="rect">
            <a:avLst/>
          </a:prstGeom>
        </p:spPr>
        <p:txBody>
          <a:bodyPr>
            <a:spAutoFit/>
          </a:bodyPr>
          <a:lstStyle/>
          <a:p>
            <a:pPr algn="ctr"/>
            <a:r>
              <a:rPr lang="en-US" sz="1500" b="1" dirty="0">
                <a:solidFill>
                  <a:srgbClr val="00B050"/>
                </a:solidFill>
                <a:latin typeface="Arial" panose="020B0604020202020204" pitchFamily="34" charset="0"/>
                <a:ea typeface="Times New Roman" panose="02020603050405020304" pitchFamily="18" charset="0"/>
                <a:cs typeface="Times New Roman" panose="02020603050405020304" pitchFamily="18" charset="0"/>
              </a:rPr>
              <a:t>Cost benefit analysis of different forage crops grain yield with and without wild apricot </a:t>
            </a:r>
            <a:endParaRPr lang="en-US" sz="1500" b="1" dirty="0">
              <a:solidFill>
                <a:srgbClr val="00B050"/>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76764" y="4865426"/>
            <a:ext cx="1105469" cy="1965278"/>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28844" y="4843984"/>
            <a:ext cx="3481754" cy="1986720"/>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4925499"/>
            <a:ext cx="3471203" cy="1950698"/>
          </a:xfrm>
          <a:prstGeom prst="rect">
            <a:avLst/>
          </a:prstGeom>
        </p:spPr>
      </p:pic>
      <p:sp>
        <p:nvSpPr>
          <p:cNvPr id="10" name="Rectangle 9"/>
          <p:cNvSpPr/>
          <p:nvPr/>
        </p:nvSpPr>
        <p:spPr>
          <a:xfrm>
            <a:off x="0" y="0"/>
            <a:ext cx="9129932" cy="954107"/>
          </a:xfrm>
          <a:prstGeom prst="rect">
            <a:avLst/>
          </a:prstGeom>
        </p:spPr>
        <p:txBody>
          <a:bodyPr wrap="square">
            <a:spAutoFit/>
          </a:bodyPr>
          <a:lstStyle/>
          <a:p>
            <a:pPr algn="just">
              <a:spcAft>
                <a:spcPts val="600"/>
              </a:spcAft>
              <a:tabLst>
                <a:tab pos="450215" algn="l"/>
                <a:tab pos="457200" algn="l"/>
              </a:tabLst>
            </a:pPr>
            <a:r>
              <a:rPr lang="en-US" sz="2800" b="1" dirty="0">
                <a:latin typeface="Times New Roman" panose="02020603050405020304" pitchFamily="18" charset="0"/>
                <a:ea typeface="Times New Roman" panose="02020603050405020304" pitchFamily="18" charset="0"/>
              </a:rPr>
              <a:t>Activity 1.2.3: Barley-forage pea-wild apricot alley cropping </a:t>
            </a:r>
            <a:endParaRPr lang="en-US" sz="2800"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7897254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37" y="2286000"/>
            <a:ext cx="9144000" cy="2062103"/>
          </a:xfrm>
          <a:prstGeom prst="rect">
            <a:avLst/>
          </a:prstGeom>
          <a:blipFill>
            <a:blip r:embed="rId2" cstate="print"/>
            <a:stretch>
              <a:fillRect/>
            </a:stretch>
          </a:blipFill>
        </p:spPr>
        <p:txBody>
          <a:bodyPr wrap="square">
            <a:spAutoFit/>
          </a:bodyPr>
          <a:lstStyle/>
          <a:p>
            <a:r>
              <a:rPr lang="en-US" sz="3200" b="1" dirty="0" smtClean="0">
                <a:solidFill>
                  <a:srgbClr val="002060"/>
                </a:solidFill>
              </a:rPr>
              <a:t>1.3. Site-specific conservation agriculture technology packages fine-tuned and disseminated for enhanced farm productivity, resource use efficiency and profitability.</a:t>
            </a:r>
            <a:endParaRPr lang="en-US" sz="3200" dirty="0">
              <a:solidFill>
                <a:srgbClr val="002060"/>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0" y="0"/>
            <a:ext cx="9144000" cy="13716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p>
            <a:pPr lvl="0" defTabSz="457200">
              <a:spcBef>
                <a:spcPct val="0"/>
              </a:spcBef>
              <a:defRPr/>
            </a:pPr>
            <a:r>
              <a:rPr lang="en-US" sz="3200" b="1" dirty="0">
                <a:solidFill>
                  <a:srgbClr val="FFFF00"/>
                </a:solidFill>
              </a:rPr>
              <a:t>Activity 1.3.1. </a:t>
            </a:r>
            <a:r>
              <a:rPr lang="en-US" sz="3200" b="1" dirty="0" smtClean="0">
                <a:solidFill>
                  <a:srgbClr val="FFFF00"/>
                </a:solidFill>
              </a:rPr>
              <a:t>Effect </a:t>
            </a:r>
            <a:r>
              <a:rPr lang="en-US" sz="3200" b="1" dirty="0">
                <a:solidFill>
                  <a:srgbClr val="FFFF00"/>
                </a:solidFill>
              </a:rPr>
              <a:t>of tillage on productivity of winter wheat in the irrigated conditions of </a:t>
            </a:r>
            <a:r>
              <a:rPr lang="en-US" sz="3200" b="1" dirty="0" err="1">
                <a:solidFill>
                  <a:srgbClr val="FFFF00"/>
                </a:solidFill>
              </a:rPr>
              <a:t>Gissar</a:t>
            </a:r>
            <a:r>
              <a:rPr lang="en-US" sz="3200" b="1" dirty="0">
                <a:solidFill>
                  <a:srgbClr val="FFFF00"/>
                </a:solidFill>
              </a:rPr>
              <a:t> </a:t>
            </a:r>
            <a:r>
              <a:rPr lang="en-US" sz="3200" b="1" dirty="0" smtClean="0">
                <a:solidFill>
                  <a:srgbClr val="FFFF00"/>
                </a:solidFill>
              </a:rPr>
              <a:t>valley</a:t>
            </a:r>
            <a:endParaRPr kumimoji="0" lang="en-US" sz="3200" b="1" i="0" u="none" strike="noStrike" kern="1200" cap="none" spc="0" normalizeH="0" baseline="0" noProof="0" dirty="0">
              <a:ln>
                <a:noFill/>
              </a:ln>
              <a:solidFill>
                <a:srgbClr val="FFFF00"/>
              </a:solidFill>
              <a:effectLst/>
              <a:uLnTx/>
              <a:uFillTx/>
            </a:endParaRPr>
          </a:p>
        </p:txBody>
      </p:sp>
      <p:sp>
        <p:nvSpPr>
          <p:cNvPr id="5" name="Title 1"/>
          <p:cNvSpPr txBox="1">
            <a:spLocks/>
          </p:cNvSpPr>
          <p:nvPr/>
        </p:nvSpPr>
        <p:spPr>
          <a:xfrm>
            <a:off x="0" y="1398287"/>
            <a:ext cx="9144000" cy="136504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defTabSz="457200">
              <a:defRPr/>
            </a:pPr>
            <a:r>
              <a:rPr lang="en-US" sz="3200" b="1" dirty="0" smtClean="0">
                <a:solidFill>
                  <a:srgbClr val="FFFF00"/>
                </a:solidFill>
              </a:rPr>
              <a:t>Activity 1.3.2: Effect of planting  method on  productivity of winter wheat under irrigation in </a:t>
            </a:r>
            <a:r>
              <a:rPr lang="en-US" sz="3200" b="1" dirty="0" err="1" smtClean="0">
                <a:solidFill>
                  <a:srgbClr val="FFFF00"/>
                </a:solidFill>
              </a:rPr>
              <a:t>Gissar</a:t>
            </a:r>
            <a:r>
              <a:rPr lang="en-US" sz="3200" b="1" dirty="0" smtClean="0">
                <a:solidFill>
                  <a:srgbClr val="FFFF00"/>
                </a:solidFill>
              </a:rPr>
              <a:t> </a:t>
            </a:r>
            <a:endParaRPr lang="en-US" sz="3200" b="1" dirty="0">
              <a:solidFill>
                <a:srgbClr val="FFFF00"/>
              </a:solidFill>
            </a:endParaRPr>
          </a:p>
        </p:txBody>
      </p:sp>
      <p:sp>
        <p:nvSpPr>
          <p:cNvPr id="6" name="Title 1"/>
          <p:cNvSpPr txBox="1">
            <a:spLocks/>
          </p:cNvSpPr>
          <p:nvPr/>
        </p:nvSpPr>
        <p:spPr>
          <a:xfrm>
            <a:off x="11373" y="2790020"/>
            <a:ext cx="9144000" cy="101998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defRPr/>
            </a:pPr>
            <a:r>
              <a:rPr lang="en-US" sz="3200" b="1" dirty="0" smtClean="0">
                <a:solidFill>
                  <a:srgbClr val="FFFF00"/>
                </a:solidFill>
              </a:rPr>
              <a:t>Activity 1.3.3: Effect of tillage on the productivity of winter wheat under </a:t>
            </a:r>
            <a:r>
              <a:rPr lang="en-US" sz="3200" b="1" dirty="0" err="1" smtClean="0">
                <a:solidFill>
                  <a:srgbClr val="FFFF00"/>
                </a:solidFill>
              </a:rPr>
              <a:t>rainfed</a:t>
            </a:r>
            <a:endParaRPr lang="en-US" sz="3200" b="1" dirty="0">
              <a:solidFill>
                <a:srgbClr val="FFFF00"/>
              </a:solidFill>
            </a:endParaRPr>
          </a:p>
        </p:txBody>
      </p:sp>
      <p:sp>
        <p:nvSpPr>
          <p:cNvPr id="7" name="Title 1"/>
          <p:cNvSpPr txBox="1">
            <a:spLocks/>
          </p:cNvSpPr>
          <p:nvPr/>
        </p:nvSpPr>
        <p:spPr>
          <a:xfrm>
            <a:off x="-1137" y="3840004"/>
            <a:ext cx="9144000" cy="98589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US" sz="3200" b="1" dirty="0" smtClean="0">
                <a:solidFill>
                  <a:srgbClr val="FFFF00"/>
                </a:solidFill>
              </a:rPr>
              <a:t>Activity 1.3.4. Effect of tillage on the productivity of winter chickpea under </a:t>
            </a:r>
            <a:r>
              <a:rPr lang="en-US" sz="3200" b="1" dirty="0" err="1" smtClean="0">
                <a:solidFill>
                  <a:srgbClr val="FFFF00"/>
                </a:solidFill>
              </a:rPr>
              <a:t>rainfed</a:t>
            </a:r>
            <a:endParaRPr lang="en-US" sz="3200" b="1" dirty="0">
              <a:solidFill>
                <a:srgbClr val="FFFF00"/>
              </a:solidFill>
            </a:endParaRPr>
          </a:p>
        </p:txBody>
      </p:sp>
      <p:sp>
        <p:nvSpPr>
          <p:cNvPr id="8" name="Title 1"/>
          <p:cNvSpPr txBox="1">
            <a:spLocks/>
          </p:cNvSpPr>
          <p:nvPr/>
        </p:nvSpPr>
        <p:spPr>
          <a:xfrm>
            <a:off x="11373" y="4829382"/>
            <a:ext cx="9144000" cy="164512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p>
            <a:pPr marL="342900" lvl="0" indent="-342900">
              <a:spcBef>
                <a:spcPct val="0"/>
              </a:spcBef>
              <a:defRPr/>
            </a:pPr>
            <a:endParaRPr lang="en-US" sz="3200" b="1" dirty="0" smtClean="0">
              <a:solidFill>
                <a:srgbClr val="FFFF00"/>
              </a:solidFill>
            </a:endParaRPr>
          </a:p>
          <a:p>
            <a:pPr marL="342900" lvl="0" indent="-342900">
              <a:spcBef>
                <a:spcPct val="0"/>
              </a:spcBef>
              <a:defRPr/>
            </a:pPr>
            <a:r>
              <a:rPr lang="en-US" sz="3200" b="1" dirty="0" smtClean="0">
                <a:solidFill>
                  <a:srgbClr val="FFFF00"/>
                </a:solidFill>
              </a:rPr>
              <a:t>Activity </a:t>
            </a:r>
            <a:r>
              <a:rPr lang="en-US" sz="3200" b="1" dirty="0">
                <a:solidFill>
                  <a:srgbClr val="FFFF00"/>
                </a:solidFill>
              </a:rPr>
              <a:t>1.3.5. Effect of tillage methods on productivity of double cropped </a:t>
            </a:r>
            <a:r>
              <a:rPr lang="en-US" sz="3200" b="1" dirty="0" err="1">
                <a:solidFill>
                  <a:srgbClr val="FFFF00"/>
                </a:solidFill>
              </a:rPr>
              <a:t>mungbean</a:t>
            </a:r>
            <a:r>
              <a:rPr lang="en-US" sz="3200" b="1" dirty="0">
                <a:solidFill>
                  <a:srgbClr val="FFFF00"/>
                </a:solidFill>
              </a:rPr>
              <a:t> in the irrigated conditions of </a:t>
            </a:r>
            <a:r>
              <a:rPr lang="en-US" sz="3200" b="1" dirty="0" err="1">
                <a:solidFill>
                  <a:srgbClr val="FFFF00"/>
                </a:solidFill>
              </a:rPr>
              <a:t>Gissar</a:t>
            </a:r>
            <a:r>
              <a:rPr lang="en-US" sz="3200" b="1" dirty="0">
                <a:solidFill>
                  <a:srgbClr val="FFFF00"/>
                </a:solidFill>
              </a:rPr>
              <a:t> </a:t>
            </a:r>
            <a:br>
              <a:rPr lang="en-US" sz="3200" b="1" dirty="0">
                <a:solidFill>
                  <a:srgbClr val="FFFF00"/>
                </a:solidFill>
              </a:rPr>
            </a:br>
            <a:endParaRPr lang="en-US" sz="3200" b="1" dirty="0" smtClean="0">
              <a:solidFill>
                <a:srgbClr val="FFFF00"/>
              </a:solidFill>
            </a:endParaRPr>
          </a:p>
        </p:txBody>
      </p:sp>
    </p:spTree>
    <p:extLst>
      <p:ext uri="{BB962C8B-B14F-4D97-AF65-F5344CB8AC3E}">
        <p14:creationId xmlns:p14="http://schemas.microsoft.com/office/powerpoint/2010/main" val="2258534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txBox="1">
            <a:spLocks/>
          </p:cNvSpPr>
          <p:nvPr/>
        </p:nvSpPr>
        <p:spPr>
          <a:xfrm>
            <a:off x="0" y="0"/>
            <a:ext cx="9144000" cy="127625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p>
            <a:pPr lvl="0" algn="ctr" defTabSz="457200">
              <a:spcBef>
                <a:spcPct val="0"/>
              </a:spcBef>
              <a:defRPr/>
            </a:pPr>
            <a:r>
              <a:rPr lang="en-US" sz="2800" b="1" dirty="0">
                <a:solidFill>
                  <a:srgbClr val="FFFF00"/>
                </a:solidFill>
              </a:rPr>
              <a:t>Activity 1.3.1. </a:t>
            </a:r>
            <a:r>
              <a:rPr lang="en-US" sz="2800" b="1" dirty="0" smtClean="0">
                <a:solidFill>
                  <a:srgbClr val="FFFF00"/>
                </a:solidFill>
              </a:rPr>
              <a:t>Effect </a:t>
            </a:r>
            <a:r>
              <a:rPr lang="en-US" sz="2800" b="1" dirty="0">
                <a:solidFill>
                  <a:srgbClr val="FFFF00"/>
                </a:solidFill>
              </a:rPr>
              <a:t>of tillage on productivity of winter wheat in the irrigated conditions of </a:t>
            </a:r>
            <a:r>
              <a:rPr lang="en-US" sz="2800" b="1" dirty="0" err="1">
                <a:solidFill>
                  <a:srgbClr val="FFFF00"/>
                </a:solidFill>
              </a:rPr>
              <a:t>Gissar</a:t>
            </a:r>
            <a:r>
              <a:rPr lang="en-US" sz="2800" b="1" dirty="0">
                <a:solidFill>
                  <a:srgbClr val="FFFF00"/>
                </a:solidFill>
              </a:rPr>
              <a:t> valley</a:t>
            </a:r>
          </a:p>
          <a:p>
            <a:pPr marL="0" marR="0" lvl="0" indent="0" algn="ctr" defTabSz="4572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rgbClr val="FFFF00"/>
              </a:solidFill>
              <a:effectLst/>
              <a:uLnTx/>
              <a:uFillTx/>
              <a:latin typeface="+mn-lt"/>
              <a:ea typeface="+mn-ea"/>
              <a:cs typeface="+mn-cs"/>
            </a:endParaRPr>
          </a:p>
        </p:txBody>
      </p:sp>
      <p:pic>
        <p:nvPicPr>
          <p:cNvPr id="13" name="Picture 12" descr="Picture8.jpg"/>
          <p:cNvPicPr>
            <a:picLocks noChangeAspect="1"/>
          </p:cNvPicPr>
          <p:nvPr/>
        </p:nvPicPr>
        <p:blipFill>
          <a:blip r:embed="rId3"/>
          <a:stretch>
            <a:fillRect/>
          </a:stretch>
        </p:blipFill>
        <p:spPr>
          <a:xfrm>
            <a:off x="4766730" y="5644329"/>
            <a:ext cx="2125041" cy="1239297"/>
          </a:xfrm>
          <a:prstGeom prst="rect">
            <a:avLst/>
          </a:prstGeom>
        </p:spPr>
      </p:pic>
      <p:pic>
        <p:nvPicPr>
          <p:cNvPr id="15" name="Picture 14" descr="Picture9.jpg"/>
          <p:cNvPicPr>
            <a:picLocks noChangeAspect="1"/>
          </p:cNvPicPr>
          <p:nvPr/>
        </p:nvPicPr>
        <p:blipFill>
          <a:blip r:embed="rId4"/>
          <a:stretch>
            <a:fillRect/>
          </a:stretch>
        </p:blipFill>
        <p:spPr>
          <a:xfrm>
            <a:off x="2612130" y="5644330"/>
            <a:ext cx="1645364" cy="1235884"/>
          </a:xfrm>
          <a:prstGeom prst="rect">
            <a:avLst/>
          </a:prstGeom>
        </p:spPr>
      </p:pic>
      <p:pic>
        <p:nvPicPr>
          <p:cNvPr id="16" name="Picture 15" descr="Picture10.jpg"/>
          <p:cNvPicPr>
            <a:picLocks noChangeAspect="1"/>
          </p:cNvPicPr>
          <p:nvPr/>
        </p:nvPicPr>
        <p:blipFill>
          <a:blip r:embed="rId5"/>
          <a:stretch>
            <a:fillRect/>
          </a:stretch>
        </p:blipFill>
        <p:spPr>
          <a:xfrm>
            <a:off x="7424891" y="5577398"/>
            <a:ext cx="1719109" cy="1294118"/>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644329"/>
            <a:ext cx="2133600" cy="1199010"/>
          </a:xfrm>
          <a:prstGeom prst="rect">
            <a:avLst/>
          </a:prstGeom>
        </p:spPr>
      </p:pic>
      <p:sp>
        <p:nvSpPr>
          <p:cNvPr id="2" name="Rectangle 1"/>
          <p:cNvSpPr/>
          <p:nvPr/>
        </p:nvSpPr>
        <p:spPr>
          <a:xfrm>
            <a:off x="-15594" y="1302641"/>
            <a:ext cx="5578195" cy="830997"/>
          </a:xfrm>
          <a:prstGeom prst="rect">
            <a:avLst/>
          </a:prstGeom>
        </p:spPr>
        <p:txBody>
          <a:bodyPr wrap="square">
            <a:spAutoFit/>
          </a:bodyPr>
          <a:lstStyle/>
          <a:p>
            <a:pPr algn="ctr" defTabSz="457200">
              <a:spcBef>
                <a:spcPct val="0"/>
              </a:spcBef>
              <a:defRPr/>
            </a:pPr>
            <a:r>
              <a:rPr lang="en-US" sz="2400" b="1" dirty="0">
                <a:solidFill>
                  <a:srgbClr val="00B050"/>
                </a:solidFill>
              </a:rPr>
              <a:t>Effect of tillage method on grain yield of winter wheat in the irrigated </a:t>
            </a:r>
            <a:r>
              <a:rPr lang="en-US" sz="2400" b="1" dirty="0" smtClean="0">
                <a:solidFill>
                  <a:srgbClr val="00B050"/>
                </a:solidFill>
              </a:rPr>
              <a:t>areas (2015)</a:t>
            </a:r>
            <a:endParaRPr lang="en-US" sz="2400" b="1" dirty="0">
              <a:solidFill>
                <a:srgbClr val="00B050"/>
              </a:solidFill>
            </a:endParaRPr>
          </a:p>
        </p:txBody>
      </p:sp>
      <p:pic>
        <p:nvPicPr>
          <p:cNvPr id="3" name="Picture 2"/>
          <p:cNvPicPr>
            <a:picLocks noChangeAspect="1"/>
          </p:cNvPicPr>
          <p:nvPr/>
        </p:nvPicPr>
        <p:blipFill>
          <a:blip r:embed="rId7"/>
          <a:stretch>
            <a:fillRect/>
          </a:stretch>
        </p:blipFill>
        <p:spPr>
          <a:xfrm>
            <a:off x="1" y="2274465"/>
            <a:ext cx="5562600" cy="3343478"/>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1860603458"/>
              </p:ext>
            </p:extLst>
          </p:nvPr>
        </p:nvGraphicFramePr>
        <p:xfrm>
          <a:off x="5562601" y="2274467"/>
          <a:ext cx="3505199" cy="3359546"/>
        </p:xfrm>
        <a:graphic>
          <a:graphicData uri="http://schemas.openxmlformats.org/drawingml/2006/table">
            <a:tbl>
              <a:tblPr firstRow="1" firstCol="1" bandRow="1">
                <a:tableStyleId>{5C22544A-7EE6-4342-B048-85BDC9FD1C3A}</a:tableStyleId>
              </a:tblPr>
              <a:tblGrid>
                <a:gridCol w="1523999"/>
                <a:gridCol w="609600"/>
                <a:gridCol w="609600"/>
                <a:gridCol w="762000"/>
              </a:tblGrid>
              <a:tr h="454949">
                <a:tc rowSpan="2">
                  <a:txBody>
                    <a:bodyPr/>
                    <a:lstStyle/>
                    <a:p>
                      <a:pPr marL="0" marR="0" algn="just">
                        <a:spcBef>
                          <a:spcPts val="0"/>
                        </a:spcBef>
                        <a:spcAft>
                          <a:spcPts val="600"/>
                        </a:spcAft>
                      </a:pPr>
                      <a:r>
                        <a:rPr lang="en-US" sz="1600" dirty="0">
                          <a:effectLst/>
                        </a:rPr>
                        <a:t>Cost items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gridSpan="3">
                  <a:txBody>
                    <a:bodyPr/>
                    <a:lstStyle/>
                    <a:p>
                      <a:pPr marL="0" marR="0" algn="just">
                        <a:spcBef>
                          <a:spcPts val="0"/>
                        </a:spcBef>
                        <a:spcAft>
                          <a:spcPts val="600"/>
                        </a:spcAft>
                      </a:pPr>
                      <a:r>
                        <a:rPr lang="en-US" sz="1600" dirty="0">
                          <a:effectLst/>
                        </a:rPr>
                        <a:t>Grain yield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r>
              <a:tr h="454949">
                <a:tc vMerge="1">
                  <a:txBody>
                    <a:bodyPr/>
                    <a:lstStyle/>
                    <a:p>
                      <a:endParaRPr lang="en-US"/>
                    </a:p>
                  </a:txBody>
                  <a:tcPr/>
                </a:tc>
                <a:tc>
                  <a:txBody>
                    <a:bodyPr/>
                    <a:lstStyle/>
                    <a:p>
                      <a:pPr marL="0" marR="0" algn="just">
                        <a:spcBef>
                          <a:spcPts val="0"/>
                        </a:spcBef>
                        <a:spcAft>
                          <a:spcPts val="600"/>
                        </a:spcAft>
                      </a:pPr>
                      <a:r>
                        <a:rPr lang="en-US" sz="1600">
                          <a:effectLst/>
                        </a:rPr>
                        <a:t>CT</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just">
                        <a:spcBef>
                          <a:spcPts val="0"/>
                        </a:spcBef>
                        <a:spcAft>
                          <a:spcPts val="600"/>
                        </a:spcAft>
                      </a:pPr>
                      <a:r>
                        <a:rPr lang="en-US" sz="1600">
                          <a:effectLst/>
                        </a:rPr>
                        <a:t>MT</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just">
                        <a:spcBef>
                          <a:spcPts val="0"/>
                        </a:spcBef>
                        <a:spcAft>
                          <a:spcPts val="600"/>
                        </a:spcAft>
                      </a:pPr>
                      <a:r>
                        <a:rPr lang="en-US" sz="1600">
                          <a:effectLst/>
                        </a:rPr>
                        <a:t>NT</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r>
              <a:tr h="454949">
                <a:tc>
                  <a:txBody>
                    <a:bodyPr/>
                    <a:lstStyle/>
                    <a:p>
                      <a:pPr marL="0" marR="0" algn="just">
                        <a:spcBef>
                          <a:spcPts val="0"/>
                        </a:spcBef>
                        <a:spcAft>
                          <a:spcPts val="600"/>
                        </a:spcAft>
                      </a:pPr>
                      <a:r>
                        <a:rPr lang="en-US" sz="1600" dirty="0">
                          <a:effectLst/>
                        </a:rPr>
                        <a:t>Yield kg/ha</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3540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dirty="0">
                          <a:effectLst/>
                        </a:rPr>
                        <a:t>3840</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4280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526035">
                <a:tc>
                  <a:txBody>
                    <a:bodyPr/>
                    <a:lstStyle/>
                    <a:p>
                      <a:pPr marL="0" marR="0" algn="just">
                        <a:spcBef>
                          <a:spcPts val="0"/>
                        </a:spcBef>
                        <a:spcAft>
                          <a:spcPts val="600"/>
                        </a:spcAft>
                      </a:pPr>
                      <a:r>
                        <a:rPr lang="en-US" sz="1600">
                          <a:effectLst/>
                        </a:rPr>
                        <a:t>Crop price per kg/USD</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0.22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0.22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0.22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454949">
                <a:tc>
                  <a:txBody>
                    <a:bodyPr/>
                    <a:lstStyle/>
                    <a:p>
                      <a:pPr marL="0" marR="0" algn="just">
                        <a:spcBef>
                          <a:spcPts val="0"/>
                        </a:spcBef>
                        <a:spcAft>
                          <a:spcPts val="600"/>
                        </a:spcAft>
                      </a:pPr>
                      <a:r>
                        <a:rPr lang="en-US" sz="1600">
                          <a:effectLst/>
                        </a:rPr>
                        <a:t>Yield  USD </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dirty="0">
                          <a:effectLst/>
                        </a:rPr>
                        <a:t>779</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845</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942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454949">
                <a:tc>
                  <a:txBody>
                    <a:bodyPr/>
                    <a:lstStyle/>
                    <a:p>
                      <a:pPr marL="0" marR="0" algn="just">
                        <a:spcBef>
                          <a:spcPts val="0"/>
                        </a:spcBef>
                        <a:spcAft>
                          <a:spcPts val="600"/>
                        </a:spcAft>
                      </a:pPr>
                      <a:r>
                        <a:rPr lang="en-US" sz="1600">
                          <a:effectLst/>
                        </a:rPr>
                        <a:t>Total variable costs USD</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470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410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291</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526035">
                <a:tc>
                  <a:txBody>
                    <a:bodyPr/>
                    <a:lstStyle/>
                    <a:p>
                      <a:pPr marL="0" marR="0" algn="just">
                        <a:spcBef>
                          <a:spcPts val="0"/>
                        </a:spcBef>
                        <a:spcAft>
                          <a:spcPts val="600"/>
                        </a:spcAft>
                      </a:pPr>
                      <a:r>
                        <a:rPr lang="en-US" sz="1600">
                          <a:effectLst/>
                        </a:rPr>
                        <a:t>Profit USD</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309</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435</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dirty="0">
                          <a:effectLst/>
                        </a:rPr>
                        <a:t>651</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5" name="Rectangle 4"/>
          <p:cNvSpPr/>
          <p:nvPr/>
        </p:nvSpPr>
        <p:spPr>
          <a:xfrm>
            <a:off x="5562601" y="1280721"/>
            <a:ext cx="3505199" cy="923330"/>
          </a:xfrm>
          <a:prstGeom prst="rect">
            <a:avLst/>
          </a:prstGeom>
        </p:spPr>
        <p:txBody>
          <a:bodyPr wrap="square">
            <a:spAutoFit/>
          </a:bodyPr>
          <a:lstStyle/>
          <a:p>
            <a:r>
              <a:rPr lang="en-US" dirty="0">
                <a:latin typeface="Arial" panose="020B0604020202020204" pitchFamily="34" charset="0"/>
                <a:ea typeface="Times New Roman" panose="02020603050405020304" pitchFamily="18" charset="0"/>
                <a:cs typeface="Times New Roman" panose="02020603050405020304" pitchFamily="18" charset="0"/>
              </a:rPr>
              <a:t>Cost benefit analysis of winter wheat under different tillage methods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0" y="-13356"/>
            <a:ext cx="9144000" cy="11802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p>
            <a:pPr lvl="0" defTabSz="457200">
              <a:defRPr/>
            </a:pPr>
            <a:r>
              <a:rPr lang="en-US" sz="2800" b="1" dirty="0" smtClean="0">
                <a:solidFill>
                  <a:srgbClr val="FFFF00"/>
                </a:solidFill>
              </a:rPr>
              <a:t>Activity 1.3.2: </a:t>
            </a:r>
            <a:r>
              <a:rPr lang="en-US" sz="2800" b="1" dirty="0">
                <a:solidFill>
                  <a:srgbClr val="FFFF00"/>
                </a:solidFill>
              </a:rPr>
              <a:t>Effect of planting  method on  productivity of winter wheat under irrigation in </a:t>
            </a:r>
            <a:r>
              <a:rPr lang="en-US" sz="2800" b="1" dirty="0" err="1">
                <a:solidFill>
                  <a:srgbClr val="FFFF00"/>
                </a:solidFill>
              </a:rPr>
              <a:t>Gissar</a:t>
            </a:r>
            <a:r>
              <a:rPr lang="en-US" sz="2800" b="1" dirty="0">
                <a:solidFill>
                  <a:srgbClr val="FFFF00"/>
                </a:solidFill>
              </a:rPr>
              <a:t> </a:t>
            </a:r>
            <a:endParaRPr kumimoji="0" lang="en-US" sz="2800" b="1" i="0" u="none" strike="noStrike" kern="1200" cap="none" spc="0" normalizeH="0" baseline="0" noProof="0" dirty="0">
              <a:ln>
                <a:noFill/>
              </a:ln>
              <a:solidFill>
                <a:srgbClr val="FFFF00"/>
              </a:solidFill>
              <a:effectLst/>
              <a:uLnTx/>
              <a:uFillTx/>
              <a:latin typeface="+mn-lt"/>
              <a:ea typeface="+mn-ea"/>
              <a:cs typeface="+mn-cs"/>
            </a:endParaRPr>
          </a:p>
        </p:txBody>
      </p:sp>
      <p:pic>
        <p:nvPicPr>
          <p:cNvPr id="9" name="Picture 8" descr="Picture15.jpg"/>
          <p:cNvPicPr>
            <a:picLocks noChangeAspect="1"/>
          </p:cNvPicPr>
          <p:nvPr/>
        </p:nvPicPr>
        <p:blipFill>
          <a:blip r:embed="rId2"/>
          <a:stretch>
            <a:fillRect/>
          </a:stretch>
        </p:blipFill>
        <p:spPr>
          <a:xfrm>
            <a:off x="5857226" y="4847337"/>
            <a:ext cx="3294735" cy="2010663"/>
          </a:xfrm>
          <a:prstGeom prst="rect">
            <a:avLst/>
          </a:prstGeom>
        </p:spPr>
      </p:pic>
      <p:sp>
        <p:nvSpPr>
          <p:cNvPr id="13" name="Rectangle 12"/>
          <p:cNvSpPr/>
          <p:nvPr/>
        </p:nvSpPr>
        <p:spPr>
          <a:xfrm>
            <a:off x="-56869" y="1166916"/>
            <a:ext cx="5849266" cy="369332"/>
          </a:xfrm>
          <a:prstGeom prst="rect">
            <a:avLst/>
          </a:prstGeom>
        </p:spPr>
        <p:txBody>
          <a:bodyPr wrap="square">
            <a:spAutoFit/>
          </a:bodyPr>
          <a:lstStyle/>
          <a:p>
            <a:pPr algn="ctr"/>
            <a:r>
              <a:rPr lang="en-US" b="1" dirty="0">
                <a:solidFill>
                  <a:srgbClr val="00B050"/>
                </a:solidFill>
              </a:rPr>
              <a:t>Effect of planting method on productivity of winter wheat</a:t>
            </a: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9264" y="1366321"/>
            <a:ext cx="3297220" cy="2472916"/>
          </a:xfrm>
          <a:prstGeom prst="rect">
            <a:avLst/>
          </a:prstGeom>
        </p:spPr>
      </p:pic>
      <p:pic>
        <p:nvPicPr>
          <p:cNvPr id="8" name="Picture 7"/>
          <p:cNvPicPr/>
          <p:nvPr/>
        </p:nvPicPr>
        <p:blipFill>
          <a:blip r:embed="rId4">
            <a:extLst>
              <a:ext uri="{28A0092B-C50C-407E-A947-70E740481C1C}">
                <a14:useLocalDpi xmlns:a14="http://schemas.microsoft.com/office/drawing/2010/main" val="0"/>
              </a:ext>
            </a:extLst>
          </a:blip>
          <a:srcRect/>
          <a:stretch>
            <a:fillRect/>
          </a:stretch>
        </p:blipFill>
        <p:spPr bwMode="auto">
          <a:xfrm>
            <a:off x="-15924" y="1536247"/>
            <a:ext cx="5808321" cy="2578553"/>
          </a:xfrm>
          <a:prstGeom prst="rect">
            <a:avLst/>
          </a:prstGeom>
          <a:noFill/>
        </p:spPr>
      </p:pic>
      <p:graphicFrame>
        <p:nvGraphicFramePr>
          <p:cNvPr id="3" name="Table 2"/>
          <p:cNvGraphicFramePr>
            <a:graphicFrameLocks noGrp="1"/>
          </p:cNvGraphicFramePr>
          <p:nvPr>
            <p:extLst>
              <p:ext uri="{D42A27DB-BD31-4B8C-83A1-F6EECF244321}">
                <p14:modId xmlns:p14="http://schemas.microsoft.com/office/powerpoint/2010/main" val="3545990926"/>
              </p:ext>
            </p:extLst>
          </p:nvPr>
        </p:nvGraphicFramePr>
        <p:xfrm>
          <a:off x="-15926" y="4724400"/>
          <a:ext cx="5808322" cy="2133600"/>
        </p:xfrm>
        <a:graphic>
          <a:graphicData uri="http://schemas.openxmlformats.org/drawingml/2006/table">
            <a:tbl>
              <a:tblPr firstRow="1" firstCol="1" bandRow="1">
                <a:tableStyleId>{5C22544A-7EE6-4342-B048-85BDC9FD1C3A}</a:tableStyleId>
              </a:tblPr>
              <a:tblGrid>
                <a:gridCol w="2649600"/>
                <a:gridCol w="830360"/>
                <a:gridCol w="751518"/>
                <a:gridCol w="788422"/>
                <a:gridCol w="788422"/>
              </a:tblGrid>
              <a:tr h="266700">
                <a:tc rowSpan="2">
                  <a:txBody>
                    <a:bodyPr/>
                    <a:lstStyle/>
                    <a:p>
                      <a:pPr marL="0" marR="0" algn="just">
                        <a:spcBef>
                          <a:spcPts val="0"/>
                        </a:spcBef>
                        <a:spcAft>
                          <a:spcPts val="600"/>
                        </a:spcAft>
                      </a:pPr>
                      <a:r>
                        <a:rPr lang="en-US" sz="1600" dirty="0">
                          <a:effectLst/>
                        </a:rPr>
                        <a:t>Cost items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gridSpan="2">
                  <a:txBody>
                    <a:bodyPr/>
                    <a:lstStyle/>
                    <a:p>
                      <a:pPr marL="0" marR="0" algn="just">
                        <a:spcBef>
                          <a:spcPts val="0"/>
                        </a:spcBef>
                        <a:spcAft>
                          <a:spcPts val="600"/>
                        </a:spcAft>
                      </a:pPr>
                      <a:r>
                        <a:rPr lang="en-US" sz="1600">
                          <a:effectLst/>
                        </a:rPr>
                        <a:t>  BP</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c gridSpan="2">
                  <a:txBody>
                    <a:bodyPr/>
                    <a:lstStyle/>
                    <a:p>
                      <a:pPr marL="0" marR="0" algn="just">
                        <a:spcBef>
                          <a:spcPts val="0"/>
                        </a:spcBef>
                        <a:spcAft>
                          <a:spcPts val="600"/>
                        </a:spcAft>
                      </a:pPr>
                      <a:r>
                        <a:rPr lang="en-US" sz="1600">
                          <a:effectLst/>
                        </a:rPr>
                        <a:t>CP</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533400">
                <a:tc vMerge="1">
                  <a:txBody>
                    <a:bodyPr/>
                    <a:lstStyle/>
                    <a:p>
                      <a:endParaRPr lang="en-US"/>
                    </a:p>
                  </a:txBody>
                  <a:tcPr/>
                </a:tc>
                <a:tc>
                  <a:txBody>
                    <a:bodyPr/>
                    <a:lstStyle/>
                    <a:p>
                      <a:pPr marL="0" marR="0" algn="just">
                        <a:spcBef>
                          <a:spcPts val="0"/>
                        </a:spcBef>
                        <a:spcAft>
                          <a:spcPts val="600"/>
                        </a:spcAft>
                      </a:pPr>
                      <a:r>
                        <a:rPr lang="en-US" sz="1600">
                          <a:effectLst/>
                        </a:rPr>
                        <a:t>Alex</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Ormon</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Alex</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spcBef>
                          <a:spcPts val="0"/>
                        </a:spcBef>
                        <a:spcAft>
                          <a:spcPts val="600"/>
                        </a:spcAft>
                      </a:pPr>
                      <a:r>
                        <a:rPr lang="en-US" sz="1600">
                          <a:effectLst/>
                        </a:rPr>
                        <a:t>Ormon</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266700">
                <a:tc>
                  <a:txBody>
                    <a:bodyPr/>
                    <a:lstStyle/>
                    <a:p>
                      <a:pPr marL="0" marR="0" algn="just">
                        <a:spcBef>
                          <a:spcPts val="0"/>
                        </a:spcBef>
                        <a:spcAft>
                          <a:spcPts val="600"/>
                        </a:spcAft>
                      </a:pPr>
                      <a:r>
                        <a:rPr lang="en-US" sz="1600">
                          <a:effectLst/>
                        </a:rPr>
                        <a:t>Yield kg/ha</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5510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5650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3520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3360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266700">
                <a:tc>
                  <a:txBody>
                    <a:bodyPr/>
                    <a:lstStyle/>
                    <a:p>
                      <a:pPr marL="0" marR="0" algn="just">
                        <a:spcBef>
                          <a:spcPts val="0"/>
                        </a:spcBef>
                        <a:spcAft>
                          <a:spcPts val="600"/>
                        </a:spcAft>
                      </a:pPr>
                      <a:r>
                        <a:rPr lang="en-US" sz="1600">
                          <a:effectLst/>
                        </a:rPr>
                        <a:t>Crop price per kg/USD</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0.22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0.22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0.22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0.22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266700">
                <a:tc>
                  <a:txBody>
                    <a:bodyPr/>
                    <a:lstStyle/>
                    <a:p>
                      <a:pPr marL="0" marR="0" algn="just">
                        <a:spcBef>
                          <a:spcPts val="0"/>
                        </a:spcBef>
                        <a:spcAft>
                          <a:spcPts val="600"/>
                        </a:spcAft>
                      </a:pPr>
                      <a:r>
                        <a:rPr lang="en-US" sz="1600">
                          <a:effectLst/>
                        </a:rPr>
                        <a:t>Yield  USD </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1212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1243</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774</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739</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266700">
                <a:tc>
                  <a:txBody>
                    <a:bodyPr/>
                    <a:lstStyle/>
                    <a:p>
                      <a:pPr marL="0" marR="0" algn="just">
                        <a:spcBef>
                          <a:spcPts val="0"/>
                        </a:spcBef>
                        <a:spcAft>
                          <a:spcPts val="600"/>
                        </a:spcAft>
                      </a:pPr>
                      <a:r>
                        <a:rPr lang="en-US" sz="1600">
                          <a:effectLst/>
                        </a:rPr>
                        <a:t>Total variable costs USD</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370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370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550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550</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266700">
                <a:tc>
                  <a:txBody>
                    <a:bodyPr/>
                    <a:lstStyle/>
                    <a:p>
                      <a:pPr marL="0" marR="0" algn="just">
                        <a:spcBef>
                          <a:spcPts val="0"/>
                        </a:spcBef>
                        <a:spcAft>
                          <a:spcPts val="600"/>
                        </a:spcAft>
                      </a:pPr>
                      <a:r>
                        <a:rPr lang="en-US" sz="1600">
                          <a:effectLst/>
                        </a:rPr>
                        <a:t>Profit USD</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842</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873</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a:effectLst/>
                        </a:rPr>
                        <a:t>224</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600"/>
                        </a:spcAft>
                      </a:pPr>
                      <a:r>
                        <a:rPr lang="en-US" sz="1600" dirty="0">
                          <a:effectLst/>
                        </a:rPr>
                        <a:t>189</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5" name="Rectangle 4"/>
          <p:cNvSpPr/>
          <p:nvPr/>
        </p:nvSpPr>
        <p:spPr>
          <a:xfrm>
            <a:off x="0" y="4114800"/>
            <a:ext cx="5792396" cy="646331"/>
          </a:xfrm>
          <a:prstGeom prst="rect">
            <a:avLst/>
          </a:prstGeom>
        </p:spPr>
        <p:txBody>
          <a:bodyPr wrap="square">
            <a:spAutoFit/>
          </a:bodyPr>
          <a:lstStyle/>
          <a:p>
            <a:r>
              <a:rPr lang="en-US" dirty="0">
                <a:latin typeface="Arial" panose="020B0604020202020204" pitchFamily="34" charset="0"/>
                <a:ea typeface="Times New Roman" panose="02020603050405020304" pitchFamily="18" charset="0"/>
                <a:cs typeface="Times New Roman" panose="02020603050405020304" pitchFamily="18" charset="0"/>
              </a:rPr>
              <a:t>Economics of planting methods on winter wheat productivity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04800" y="152400"/>
            <a:ext cx="8229600" cy="1143000"/>
          </a:xfrm>
          <a:prstGeom prst="rect">
            <a:avLst/>
          </a:prstGeom>
        </p:spPr>
        <p:txBody>
          <a:bodyPr vert="horz" lIns="91440" tIns="45720" rIns="91440" bIns="45720" rtlCol="0" anchor="ctr">
            <a:noAutofit/>
          </a:bodyPr>
          <a:lstStyle/>
          <a:p>
            <a:pPr algn="ctr">
              <a:spcBef>
                <a:spcPct val="0"/>
              </a:spcBef>
            </a:pPr>
            <a:r>
              <a:rPr kumimoji="0" lang="en-US" sz="2400" b="0" i="0" u="none" strike="noStrike" kern="1200" cap="none" spc="0" normalizeH="0" baseline="0" noProof="0" dirty="0" smtClean="0">
                <a:ln>
                  <a:noFill/>
                </a:ln>
                <a:solidFill>
                  <a:schemeClr val="tx1"/>
                </a:solidFill>
                <a:effectLst/>
                <a:uLnTx/>
                <a:uFillTx/>
                <a:latin typeface="+mj-lt"/>
                <a:ea typeface="+mj-ea"/>
                <a:cs typeface="+mj-cs"/>
              </a:rPr>
              <a:t/>
            </a:r>
            <a:br>
              <a:rPr kumimoji="0" lang="en-US" sz="2400" b="0" i="0" u="none" strike="noStrike" kern="1200" cap="none" spc="0" normalizeH="0" baseline="0" noProof="0" dirty="0" smtClean="0">
                <a:ln>
                  <a:noFill/>
                </a:ln>
                <a:solidFill>
                  <a:schemeClr val="tx1"/>
                </a:solidFill>
                <a:effectLst/>
                <a:uLnTx/>
                <a:uFillTx/>
                <a:latin typeface="+mj-lt"/>
                <a:ea typeface="+mj-ea"/>
                <a:cs typeface="+mj-cs"/>
              </a:rPr>
            </a:br>
            <a:endParaRPr kumimoji="0" lang="en-US" sz="2400" b="0" i="0" u="none" strike="noStrike" kern="1200" cap="none" spc="0" normalizeH="0" baseline="0" noProof="0" dirty="0">
              <a:ln>
                <a:noFill/>
              </a:ln>
              <a:solidFill>
                <a:schemeClr val="tx1"/>
              </a:solidFill>
              <a:effectLst/>
              <a:uLnTx/>
              <a:uFillTx/>
              <a:latin typeface="+mj-lt"/>
              <a:ea typeface="+mj-ea"/>
              <a:cs typeface="+mj-cs"/>
            </a:endParaRPr>
          </a:p>
        </p:txBody>
      </p:sp>
      <p:sp>
        <p:nvSpPr>
          <p:cNvPr id="4" name="Title 1"/>
          <p:cNvSpPr txBox="1">
            <a:spLocks noGrp="1"/>
          </p:cNvSpPr>
          <p:nvPr>
            <p:ph type="title"/>
          </p:nvPr>
        </p:nvSpPr>
        <p:spPr>
          <a:xfrm>
            <a:off x="0" y="0"/>
            <a:ext cx="9144000" cy="7843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p>
            <a:pPr>
              <a:defRPr/>
            </a:pPr>
            <a:r>
              <a:rPr lang="en-US" sz="2800" b="1" dirty="0" smtClean="0">
                <a:solidFill>
                  <a:srgbClr val="FFFF00"/>
                </a:solidFill>
              </a:rPr>
              <a:t>Activity 1.3.3: </a:t>
            </a:r>
            <a:r>
              <a:rPr lang="en-US" sz="2800" b="1" dirty="0">
                <a:solidFill>
                  <a:srgbClr val="FFFF00"/>
                </a:solidFill>
              </a:rPr>
              <a:t>Effect of tillage on the productivity of winter wheat under </a:t>
            </a:r>
            <a:r>
              <a:rPr lang="en-US" sz="2800" b="1" dirty="0" err="1">
                <a:solidFill>
                  <a:srgbClr val="FFFF00"/>
                </a:solidFill>
              </a:rPr>
              <a:t>rainfed</a:t>
            </a:r>
            <a:endParaRPr lang="en-US" sz="2800" b="1" dirty="0">
              <a:solidFill>
                <a:srgbClr val="FFFF00"/>
              </a:solidFill>
            </a:endParaRPr>
          </a:p>
        </p:txBody>
      </p:sp>
      <p:pic>
        <p:nvPicPr>
          <p:cNvPr id="8" name="Picture 7" descr="Picture19.jpg"/>
          <p:cNvPicPr>
            <a:picLocks noChangeAspect="1"/>
          </p:cNvPicPr>
          <p:nvPr/>
        </p:nvPicPr>
        <p:blipFill>
          <a:blip r:embed="rId2"/>
          <a:stretch>
            <a:fillRect/>
          </a:stretch>
        </p:blipFill>
        <p:spPr>
          <a:xfrm>
            <a:off x="0" y="5350884"/>
            <a:ext cx="2021983" cy="1516487"/>
          </a:xfrm>
          <a:prstGeom prst="rect">
            <a:avLst/>
          </a:prstGeom>
        </p:spPr>
      </p:pic>
      <p:pic>
        <p:nvPicPr>
          <p:cNvPr id="10" name="Picture 9" descr="Picture20.jpg"/>
          <p:cNvPicPr>
            <a:picLocks noChangeAspect="1"/>
          </p:cNvPicPr>
          <p:nvPr/>
        </p:nvPicPr>
        <p:blipFill>
          <a:blip r:embed="rId3"/>
          <a:stretch>
            <a:fillRect/>
          </a:stretch>
        </p:blipFill>
        <p:spPr>
          <a:xfrm>
            <a:off x="2021983" y="5341585"/>
            <a:ext cx="2703042" cy="1522455"/>
          </a:xfrm>
          <a:prstGeom prst="rect">
            <a:avLst/>
          </a:prstGeom>
        </p:spPr>
      </p:pic>
      <p:pic>
        <p:nvPicPr>
          <p:cNvPr id="11" name="Picture 10" descr="Picture21.jpg"/>
          <p:cNvPicPr>
            <a:picLocks noChangeAspect="1"/>
          </p:cNvPicPr>
          <p:nvPr/>
        </p:nvPicPr>
        <p:blipFill>
          <a:blip r:embed="rId4"/>
          <a:stretch>
            <a:fillRect/>
          </a:stretch>
        </p:blipFill>
        <p:spPr>
          <a:xfrm>
            <a:off x="7410117" y="5328238"/>
            <a:ext cx="2133231" cy="1514640"/>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07075" y="5350884"/>
            <a:ext cx="2676069" cy="1503859"/>
          </a:xfrm>
          <a:prstGeom prst="rect">
            <a:avLst/>
          </a:prstGeom>
        </p:spPr>
      </p:pic>
      <p:pic>
        <p:nvPicPr>
          <p:cNvPr id="2" name="Picture 1"/>
          <p:cNvPicPr>
            <a:picLocks noChangeAspect="1"/>
          </p:cNvPicPr>
          <p:nvPr/>
        </p:nvPicPr>
        <p:blipFill>
          <a:blip r:embed="rId6"/>
          <a:stretch>
            <a:fillRect/>
          </a:stretch>
        </p:blipFill>
        <p:spPr>
          <a:xfrm>
            <a:off x="0" y="1915684"/>
            <a:ext cx="9144000" cy="3435080"/>
          </a:xfrm>
          <a:prstGeom prst="rect">
            <a:avLst/>
          </a:prstGeom>
        </p:spPr>
      </p:pic>
      <p:sp>
        <p:nvSpPr>
          <p:cNvPr id="3" name="Rectangle 2"/>
          <p:cNvSpPr/>
          <p:nvPr/>
        </p:nvSpPr>
        <p:spPr>
          <a:xfrm>
            <a:off x="66176" y="927554"/>
            <a:ext cx="9077824" cy="954107"/>
          </a:xfrm>
          <a:prstGeom prst="rect">
            <a:avLst/>
          </a:prstGeom>
        </p:spPr>
        <p:txBody>
          <a:bodyPr wrap="square">
            <a:spAutoFit/>
          </a:bodyPr>
          <a:lstStyle/>
          <a:p>
            <a:pPr algn="ctr">
              <a:defRPr/>
            </a:pPr>
            <a:r>
              <a:rPr lang="en-US" sz="2800" b="1" dirty="0" smtClean="0"/>
              <a:t>Effect </a:t>
            </a:r>
            <a:r>
              <a:rPr lang="en-US" sz="2800" b="1" dirty="0"/>
              <a:t>of tillage on the productivity of winter wheat under </a:t>
            </a:r>
            <a:r>
              <a:rPr lang="en-US" sz="2800" b="1" dirty="0" err="1"/>
              <a:t>rainfed</a:t>
            </a:r>
            <a:endParaRPr lang="en-US" sz="2800"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891604158"/>
              </p:ext>
            </p:extLst>
          </p:nvPr>
        </p:nvGraphicFramePr>
        <p:xfrm>
          <a:off x="0" y="2234924"/>
          <a:ext cx="9144005" cy="4621904"/>
        </p:xfrm>
        <a:graphic>
          <a:graphicData uri="http://schemas.openxmlformats.org/drawingml/2006/table">
            <a:tbl>
              <a:tblPr/>
              <a:tblGrid>
                <a:gridCol w="2781488"/>
                <a:gridCol w="1103587"/>
                <a:gridCol w="979715"/>
                <a:gridCol w="1103588"/>
                <a:gridCol w="1039180"/>
                <a:gridCol w="1134210"/>
                <a:gridCol w="1002237"/>
              </a:tblGrid>
              <a:tr h="568653">
                <a:tc rowSpan="2">
                  <a:txBody>
                    <a:bodyPr/>
                    <a:lstStyle/>
                    <a:p>
                      <a:pPr algn="ctr" fontAlgn="t"/>
                      <a:r>
                        <a:rPr lang="en-US" sz="2100" b="1" i="0" u="none" strike="noStrike" dirty="0">
                          <a:solidFill>
                            <a:srgbClr val="000000"/>
                          </a:solidFill>
                          <a:effectLst/>
                          <a:latin typeface="Times New Roman" panose="02020603050405020304" pitchFamily="18" charset="0"/>
                        </a:rPr>
                        <a:t>Cost items  </a:t>
                      </a:r>
                    </a:p>
                  </a:txBody>
                  <a:tcPr marL="7144" marR="7144" marT="714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solidFill>
                      <a:srgbClr val="FFCC00"/>
                    </a:solidFill>
                  </a:tcPr>
                </a:tc>
                <a:tc gridSpan="3">
                  <a:txBody>
                    <a:bodyPr/>
                    <a:lstStyle/>
                    <a:p>
                      <a:pPr algn="ctr" fontAlgn="b"/>
                      <a:r>
                        <a:rPr lang="en-US" sz="2100" b="0" i="0" u="none" strike="noStrike" dirty="0">
                          <a:solidFill>
                            <a:srgbClr val="000000"/>
                          </a:solidFill>
                          <a:effectLst/>
                          <a:latin typeface="Calibri" panose="020F0502020204030204" pitchFamily="34" charset="0"/>
                        </a:rPr>
                        <a:t>Fergana </a:t>
                      </a:r>
                    </a:p>
                  </a:txBody>
                  <a:tcPr marL="7144" marR="7144" marT="714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b"/>
                      <a:r>
                        <a:rPr lang="en-US" sz="2100" b="0" i="0" u="none" strike="noStrike">
                          <a:solidFill>
                            <a:srgbClr val="000000"/>
                          </a:solidFill>
                          <a:effectLst/>
                          <a:latin typeface="Calibri" panose="020F0502020204030204" pitchFamily="34" charset="0"/>
                        </a:rPr>
                        <a:t>Gissar</a:t>
                      </a:r>
                    </a:p>
                  </a:txBody>
                  <a:tcPr marL="7144" marR="7144" marT="714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97083">
                <a:tc vMerge="1">
                  <a:txBody>
                    <a:bodyPr/>
                    <a:lstStyle/>
                    <a:p>
                      <a:pPr algn="ctr" fontAlgn="t"/>
                      <a:endParaRPr lang="en-US" sz="2800" b="1" i="0" u="none" strike="noStrike" dirty="0">
                        <a:solidFill>
                          <a:srgbClr val="000000"/>
                        </a:solidFill>
                        <a:effectLst/>
                        <a:latin typeface="Times New Roman" panose="02020603050405020304" pitchFamily="18" charset="0"/>
                      </a:endParaRPr>
                    </a:p>
                  </a:txBody>
                  <a:tcPr marL="9525" marR="9525" marT="9525" marB="0"/>
                </a:tc>
                <a:tc>
                  <a:txBody>
                    <a:bodyPr/>
                    <a:lstStyle/>
                    <a:p>
                      <a:pPr algn="just" fontAlgn="ctr"/>
                      <a:r>
                        <a:rPr lang="en-US" sz="2100" b="0" i="0" u="none" strike="noStrike">
                          <a:solidFill>
                            <a:srgbClr val="000000"/>
                          </a:solidFill>
                          <a:effectLst/>
                          <a:latin typeface="Times New Roman" panose="02020603050405020304" pitchFamily="18" charset="0"/>
                        </a:rPr>
                        <a:t>CT</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n-US" sz="2100" b="0" i="0" u="none" strike="noStrike">
                          <a:solidFill>
                            <a:srgbClr val="000000"/>
                          </a:solidFill>
                          <a:effectLst/>
                          <a:latin typeface="Times New Roman" panose="02020603050405020304" pitchFamily="18" charset="0"/>
                        </a:rPr>
                        <a:t>MT</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n-US" sz="2100" b="0" i="0" u="none" strike="noStrike" dirty="0">
                          <a:solidFill>
                            <a:srgbClr val="000000"/>
                          </a:solidFill>
                          <a:effectLst/>
                          <a:latin typeface="Times New Roman" panose="02020603050405020304" pitchFamily="18" charset="0"/>
                        </a:rPr>
                        <a:t>NT</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n-US" sz="2100" b="0" i="0" u="none" strike="noStrike">
                          <a:solidFill>
                            <a:srgbClr val="000000"/>
                          </a:solidFill>
                          <a:effectLst/>
                          <a:latin typeface="Times New Roman" panose="02020603050405020304" pitchFamily="18" charset="0"/>
                        </a:rPr>
                        <a:t>CT</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n-US" sz="2100" b="0" i="0" u="none" strike="noStrike">
                          <a:solidFill>
                            <a:srgbClr val="000000"/>
                          </a:solidFill>
                          <a:effectLst/>
                          <a:latin typeface="Times New Roman" panose="02020603050405020304" pitchFamily="18" charset="0"/>
                        </a:rPr>
                        <a:t>MT</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n-US" sz="2100" b="0" i="0" u="none" strike="noStrike">
                          <a:solidFill>
                            <a:srgbClr val="000000"/>
                          </a:solidFill>
                          <a:effectLst/>
                          <a:latin typeface="Times New Roman" panose="02020603050405020304" pitchFamily="18" charset="0"/>
                        </a:rPr>
                        <a:t>NT</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95331">
                <a:tc>
                  <a:txBody>
                    <a:bodyPr/>
                    <a:lstStyle/>
                    <a:p>
                      <a:pPr algn="l" fontAlgn="t"/>
                      <a:r>
                        <a:rPr lang="en-US" sz="2100" b="0" i="0" u="none" strike="noStrike">
                          <a:solidFill>
                            <a:srgbClr val="000000"/>
                          </a:solidFill>
                          <a:effectLst/>
                          <a:latin typeface="Times New Roman" panose="02020603050405020304" pitchFamily="18" charset="0"/>
                        </a:rPr>
                        <a:t>Yield kg/ha</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B w="6350" cap="flat" cmpd="sng" algn="ctr">
                      <a:solidFill>
                        <a:srgbClr val="000000"/>
                      </a:solidFill>
                      <a:prstDash val="solid"/>
                      <a:round/>
                      <a:headEnd type="none" w="med" len="med"/>
                      <a:tailEnd type="none" w="med" len="med"/>
                    </a:lnB>
                  </a:tcPr>
                </a:tc>
                <a:tc>
                  <a:txBody>
                    <a:bodyPr/>
                    <a:lstStyle/>
                    <a:p>
                      <a:pPr algn="r" fontAlgn="ctr"/>
                      <a:r>
                        <a:rPr lang="en-US" sz="2100" b="0" i="0" u="none" strike="noStrike">
                          <a:solidFill>
                            <a:srgbClr val="000000"/>
                          </a:solidFill>
                          <a:effectLst/>
                          <a:latin typeface="Arial" panose="020B0604020202020204" pitchFamily="34" charset="0"/>
                        </a:rPr>
                        <a:t>510</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2100" b="0" i="0" u="none" strike="noStrike">
                          <a:solidFill>
                            <a:srgbClr val="000000"/>
                          </a:solidFill>
                          <a:effectLst/>
                          <a:latin typeface="Arial" panose="020B0604020202020204" pitchFamily="34" charset="0"/>
                        </a:rPr>
                        <a:t>510</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2100" b="0" i="0" u="none" strike="noStrike" dirty="0">
                          <a:solidFill>
                            <a:srgbClr val="000000"/>
                          </a:solidFill>
                          <a:effectLst/>
                          <a:latin typeface="Arial" panose="020B0604020202020204" pitchFamily="34" charset="0"/>
                        </a:rPr>
                        <a:t>602</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100" b="0" i="0" u="none" strike="noStrike">
                          <a:solidFill>
                            <a:srgbClr val="000000"/>
                          </a:solidFill>
                          <a:effectLst/>
                          <a:latin typeface="Arial" panose="020B0604020202020204" pitchFamily="34" charset="0"/>
                        </a:rPr>
                        <a:t>1160</a:t>
                      </a:r>
                    </a:p>
                  </a:txBody>
                  <a:tcPr marL="7144" marR="7144" marT="714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100" b="0" i="0" u="none" strike="noStrike">
                          <a:solidFill>
                            <a:srgbClr val="000000"/>
                          </a:solidFill>
                          <a:effectLst/>
                          <a:latin typeface="Arial" panose="020B0604020202020204" pitchFamily="34" charset="0"/>
                        </a:rPr>
                        <a:t>1420</a:t>
                      </a:r>
                    </a:p>
                  </a:txBody>
                  <a:tcPr marL="7144" marR="7144" marT="714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2100" b="0" i="0" u="none" strike="noStrike">
                          <a:solidFill>
                            <a:srgbClr val="000000"/>
                          </a:solidFill>
                          <a:effectLst/>
                          <a:latin typeface="Arial" panose="020B0604020202020204" pitchFamily="34" charset="0"/>
                        </a:rPr>
                        <a:t>1660</a:t>
                      </a:r>
                    </a:p>
                  </a:txBody>
                  <a:tcPr marL="7144" marR="7144" marT="714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743897">
                <a:tc>
                  <a:txBody>
                    <a:bodyPr/>
                    <a:lstStyle/>
                    <a:p>
                      <a:pPr algn="l" fontAlgn="t"/>
                      <a:r>
                        <a:rPr lang="en-US" sz="2100" b="0" i="0" u="none" strike="noStrike">
                          <a:solidFill>
                            <a:srgbClr val="000000"/>
                          </a:solidFill>
                          <a:effectLst/>
                          <a:latin typeface="Times New Roman" panose="02020603050405020304" pitchFamily="18" charset="0"/>
                        </a:rPr>
                        <a:t>Crop price per kg/usd</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dirty="0">
                          <a:solidFill>
                            <a:srgbClr val="000000"/>
                          </a:solidFill>
                          <a:effectLst/>
                          <a:latin typeface="Times New Roman" panose="02020603050405020304" pitchFamily="18" charset="0"/>
                        </a:rPr>
                        <a:t>0.5</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0.5</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0.5</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0.5</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0.5</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0.5</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729093">
                <a:tc>
                  <a:txBody>
                    <a:bodyPr/>
                    <a:lstStyle/>
                    <a:p>
                      <a:pPr algn="l" fontAlgn="t"/>
                      <a:r>
                        <a:rPr lang="en-US" sz="2100" b="0" i="0" u="none" strike="noStrike">
                          <a:solidFill>
                            <a:srgbClr val="000000"/>
                          </a:solidFill>
                          <a:effectLst/>
                          <a:latin typeface="Times New Roman" panose="02020603050405020304" pitchFamily="18" charset="0"/>
                        </a:rPr>
                        <a:t>Yield  USD </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255</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255</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301</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580</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710</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830</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90764">
                <a:tc>
                  <a:txBody>
                    <a:bodyPr/>
                    <a:lstStyle/>
                    <a:p>
                      <a:pPr algn="l" fontAlgn="t"/>
                      <a:r>
                        <a:rPr lang="en-US" sz="2100" b="0" i="0" u="none" strike="noStrike">
                          <a:solidFill>
                            <a:srgbClr val="000000"/>
                          </a:solidFill>
                          <a:effectLst/>
                          <a:latin typeface="Times New Roman" panose="02020603050405020304" pitchFamily="18" charset="0"/>
                        </a:rPr>
                        <a:t>Total variable costs</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372</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322</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272</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372</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322</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272</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97083">
                <a:tc>
                  <a:txBody>
                    <a:bodyPr/>
                    <a:lstStyle/>
                    <a:p>
                      <a:pPr algn="l" fontAlgn="t"/>
                      <a:r>
                        <a:rPr lang="en-US" sz="2100" b="0" i="0" u="none" strike="noStrike">
                          <a:solidFill>
                            <a:srgbClr val="000000"/>
                          </a:solidFill>
                          <a:effectLst/>
                          <a:latin typeface="Times New Roman" panose="02020603050405020304" pitchFamily="18" charset="0"/>
                        </a:rPr>
                        <a:t>Profit</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-117</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-67</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29</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208</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a:solidFill>
                            <a:srgbClr val="000000"/>
                          </a:solidFill>
                          <a:effectLst/>
                          <a:latin typeface="Times New Roman" panose="02020603050405020304" pitchFamily="18" charset="0"/>
                        </a:rPr>
                        <a:t>388</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100" b="0" i="0" u="none" strike="noStrike" dirty="0">
                          <a:solidFill>
                            <a:srgbClr val="000000"/>
                          </a:solidFill>
                          <a:effectLst/>
                          <a:latin typeface="Times New Roman" panose="02020603050405020304" pitchFamily="18" charset="0"/>
                        </a:rPr>
                        <a:t>558</a:t>
                      </a:r>
                    </a:p>
                  </a:txBody>
                  <a:tcPr marL="7144" marR="7144" marT="714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Title 1"/>
          <p:cNvSpPr txBox="1">
            <a:spLocks/>
          </p:cNvSpPr>
          <p:nvPr/>
        </p:nvSpPr>
        <p:spPr>
          <a:xfrm>
            <a:off x="0" y="-1"/>
            <a:ext cx="9144000" cy="100518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defRPr/>
            </a:pPr>
            <a:r>
              <a:rPr lang="en-US" sz="3200" b="1" dirty="0" smtClean="0">
                <a:solidFill>
                  <a:srgbClr val="FFFF00"/>
                </a:solidFill>
              </a:rPr>
              <a:t>Activity 1.3.3: Effect of tillage on the productivity of winter wheat under </a:t>
            </a:r>
            <a:r>
              <a:rPr lang="en-US" sz="3200" b="1" dirty="0" err="1" smtClean="0">
                <a:solidFill>
                  <a:srgbClr val="FFFF00"/>
                </a:solidFill>
              </a:rPr>
              <a:t>rainfed</a:t>
            </a:r>
            <a:endParaRPr lang="en-US" sz="3200" b="1" dirty="0">
              <a:solidFill>
                <a:srgbClr val="FFFF00"/>
              </a:solidFill>
            </a:endParaRPr>
          </a:p>
        </p:txBody>
      </p:sp>
      <p:sp>
        <p:nvSpPr>
          <p:cNvPr id="2" name="Rectangle 1"/>
          <p:cNvSpPr/>
          <p:nvPr/>
        </p:nvSpPr>
        <p:spPr>
          <a:xfrm>
            <a:off x="-24618" y="1143000"/>
            <a:ext cx="9220200" cy="954107"/>
          </a:xfrm>
          <a:prstGeom prst="rect">
            <a:avLst/>
          </a:prstGeom>
        </p:spPr>
        <p:txBody>
          <a:bodyPr wrap="square">
            <a:spAutoFit/>
          </a:bodyPr>
          <a:lstStyle/>
          <a:p>
            <a:r>
              <a:rPr lang="en-US" sz="2800" dirty="0"/>
              <a:t>Cost benefit analysis of winter wheat under different tillage methods</a:t>
            </a:r>
          </a:p>
        </p:txBody>
      </p:sp>
    </p:spTree>
    <p:extLst>
      <p:ext uri="{BB962C8B-B14F-4D97-AF65-F5344CB8AC3E}">
        <p14:creationId xmlns:p14="http://schemas.microsoft.com/office/powerpoint/2010/main" val="27685626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988009" y="859505"/>
            <a:ext cx="5190523" cy="369332"/>
          </a:xfrm>
          <a:prstGeom prst="rect">
            <a:avLst/>
          </a:prstGeom>
        </p:spPr>
        <p:txBody>
          <a:bodyPr wrap="none">
            <a:spAutoFit/>
          </a:bodyPr>
          <a:lstStyle/>
          <a:p>
            <a:r>
              <a:rPr lang="en-US" b="1" dirty="0">
                <a:latin typeface="Times New Roman" panose="02020603050405020304" pitchFamily="18" charset="0"/>
                <a:ea typeface="Times New Roman" panose="02020603050405020304" pitchFamily="18" charset="0"/>
              </a:rPr>
              <a:t>Effect of tillage on productivity of winter chickpea </a:t>
            </a:r>
            <a:endParaRPr lang="en-US" b="1" dirty="0"/>
          </a:p>
        </p:txBody>
      </p:sp>
      <p:sp>
        <p:nvSpPr>
          <p:cNvPr id="8" name="Rectangle 7"/>
          <p:cNvSpPr/>
          <p:nvPr/>
        </p:nvSpPr>
        <p:spPr>
          <a:xfrm>
            <a:off x="0" y="1134250"/>
            <a:ext cx="4572000" cy="1338828"/>
          </a:xfrm>
          <a:prstGeom prst="rect">
            <a:avLst/>
          </a:prstGeom>
        </p:spPr>
        <p:txBody>
          <a:bodyPr>
            <a:spAutoFit/>
          </a:bodyPr>
          <a:lstStyle/>
          <a:p>
            <a:pPr algn="just">
              <a:tabLst>
                <a:tab pos="0" algn="l"/>
                <a:tab pos="1615916" algn="r"/>
                <a:tab pos="2228850" algn="r"/>
                <a:tab pos="2841784" algn="r"/>
                <a:tab pos="3287554" algn="r"/>
                <a:tab pos="3677603" algn="r"/>
              </a:tabLst>
            </a:pP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Source of variation	</a:t>
            </a:r>
            <a:r>
              <a:rPr lang="en-US" sz="135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d.f.</a:t>
            </a: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35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s.s.</a:t>
            </a: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35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m.s.</a:t>
            </a: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35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v.r</a:t>
            </a: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F pr.</a:t>
            </a:r>
            <a:endParaRPr lang="en-US" sz="900" dirty="0">
              <a:latin typeface="Arial" panose="020B0604020202020204" pitchFamily="34" charset="0"/>
              <a:ea typeface="Times New Roman" panose="02020603050405020304" pitchFamily="18" charset="0"/>
              <a:cs typeface="Times New Roman" panose="02020603050405020304" pitchFamily="18" charset="0"/>
            </a:endParaRPr>
          </a:p>
          <a:p>
            <a:pPr algn="just">
              <a:tabLst>
                <a:tab pos="0" algn="l"/>
                <a:tab pos="1615916" algn="r"/>
                <a:tab pos="2228850" algn="r"/>
                <a:tab pos="2841784" algn="r"/>
                <a:tab pos="3287554" algn="r"/>
                <a:tab pos="3677603" algn="r"/>
              </a:tabLst>
            </a:pP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Location	1	 4.54140	 4.54140	 51.97	&lt;.001</a:t>
            </a:r>
            <a:endParaRPr lang="en-US" sz="900" dirty="0">
              <a:latin typeface="Arial" panose="020B0604020202020204" pitchFamily="34" charset="0"/>
              <a:ea typeface="Times New Roman" panose="02020603050405020304" pitchFamily="18" charset="0"/>
              <a:cs typeface="Times New Roman" panose="02020603050405020304" pitchFamily="18" charset="0"/>
            </a:endParaRPr>
          </a:p>
          <a:p>
            <a:pPr algn="just">
              <a:tabLst>
                <a:tab pos="0" algn="l"/>
                <a:tab pos="1615916" algn="r"/>
                <a:tab pos="2228850" algn="r"/>
                <a:tab pos="2841784" algn="r"/>
                <a:tab pos="3287554" algn="r"/>
                <a:tab pos="3677603" algn="r"/>
              </a:tabLst>
            </a:pPr>
            <a:r>
              <a:rPr lang="en-US" sz="135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Location.tillage</a:t>
            </a: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	 0.53843	 0.13461	 1.54	 0.233</a:t>
            </a:r>
            <a:endParaRPr lang="en-US" sz="900" dirty="0">
              <a:latin typeface="Arial" panose="020B0604020202020204" pitchFamily="34" charset="0"/>
              <a:ea typeface="Times New Roman" panose="02020603050405020304" pitchFamily="18" charset="0"/>
              <a:cs typeface="Times New Roman" panose="02020603050405020304" pitchFamily="18" charset="0"/>
            </a:endParaRPr>
          </a:p>
          <a:p>
            <a:pPr algn="just">
              <a:tabLst>
                <a:tab pos="0" algn="l"/>
                <a:tab pos="1615916" algn="r"/>
                <a:tab pos="2228850" algn="r"/>
                <a:tab pos="2841784" algn="r"/>
                <a:tab pos="3287554" algn="r"/>
                <a:tab pos="3677603" algn="r"/>
              </a:tabLst>
            </a:pP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Residual	18	 1.57290	 0.08738	 	 </a:t>
            </a:r>
            <a:endParaRPr lang="en-US" sz="900" dirty="0">
              <a:latin typeface="Arial" panose="020B0604020202020204" pitchFamily="34" charset="0"/>
              <a:ea typeface="Times New Roman" panose="02020603050405020304" pitchFamily="18" charset="0"/>
              <a:cs typeface="Times New Roman" panose="02020603050405020304" pitchFamily="18" charset="0"/>
            </a:endParaRPr>
          </a:p>
          <a:p>
            <a:pPr algn="just">
              <a:tabLst>
                <a:tab pos="0" algn="l"/>
                <a:tab pos="1615916" algn="r"/>
                <a:tab pos="2228850" algn="r"/>
                <a:tab pos="2841784" algn="r"/>
                <a:tab pos="3287554" algn="r"/>
                <a:tab pos="3677603" algn="r"/>
              </a:tabLst>
            </a:pPr>
            <a:r>
              <a:rPr lang="en-US" sz="135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Total	23	 6.65273		 	 	 </a:t>
            </a:r>
            <a:endParaRPr lang="en-US" sz="900" dirty="0">
              <a:latin typeface="Arial" panose="020B0604020202020204" pitchFamily="34" charset="0"/>
              <a:ea typeface="Times New Roman" panose="02020603050405020304" pitchFamily="18" charset="0"/>
              <a:cs typeface="Times New Roman" panose="02020603050405020304" pitchFamily="18" charset="0"/>
            </a:endParaRPr>
          </a:p>
        </p:txBody>
      </p:sp>
      <p:sp>
        <p:nvSpPr>
          <p:cNvPr id="9" name="Rectangle 8"/>
          <p:cNvSpPr/>
          <p:nvPr/>
        </p:nvSpPr>
        <p:spPr>
          <a:xfrm>
            <a:off x="214200" y="857250"/>
            <a:ext cx="2983509" cy="300082"/>
          </a:xfrm>
          <a:prstGeom prst="rect">
            <a:avLst/>
          </a:prstGeom>
        </p:spPr>
        <p:txBody>
          <a:bodyPr wrap="none">
            <a:spAutoFit/>
          </a:bodyPr>
          <a:lstStyle/>
          <a:p>
            <a:r>
              <a:rPr lang="en-US" sz="1350" b="1" dirty="0">
                <a:latin typeface="Arial" panose="020B0604020202020204" pitchFamily="34" charset="0"/>
                <a:ea typeface="Times New Roman" panose="02020603050405020304" pitchFamily="18" charset="0"/>
                <a:cs typeface="Times New Roman" panose="02020603050405020304" pitchFamily="18" charset="0"/>
              </a:rPr>
              <a:t>Analysis of variance of grain yield</a:t>
            </a:r>
            <a:endParaRPr lang="en-US" sz="1350" b="1"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193199"/>
            <a:ext cx="3908740" cy="2078968"/>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72390" y="4272167"/>
            <a:ext cx="3071610" cy="1726140"/>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46042" y="4271107"/>
            <a:ext cx="3126348" cy="1756901"/>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4271107"/>
            <a:ext cx="2946042" cy="1727201"/>
          </a:xfrm>
          <a:prstGeom prst="rect">
            <a:avLst/>
          </a:prstGeom>
        </p:spPr>
      </p:pic>
      <p:sp>
        <p:nvSpPr>
          <p:cNvPr id="14" name="Title 1"/>
          <p:cNvSpPr>
            <a:spLocks noGrp="1"/>
          </p:cNvSpPr>
          <p:nvPr>
            <p:ph type="title"/>
          </p:nvPr>
        </p:nvSpPr>
        <p:spPr>
          <a:xfrm>
            <a:off x="0" y="0"/>
            <a:ext cx="9144000" cy="647164"/>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en-US" sz="2100" b="1" dirty="0">
                <a:solidFill>
                  <a:srgbClr val="FFFF00"/>
                </a:solidFill>
              </a:rPr>
              <a:t>Activity 1.3.4. Effect of tillage on the productivity of winter chickpea under </a:t>
            </a:r>
            <a:r>
              <a:rPr lang="en-US" sz="2100" b="1" dirty="0" err="1">
                <a:solidFill>
                  <a:srgbClr val="FFFF00"/>
                </a:solidFill>
              </a:rPr>
              <a:t>rainfed</a:t>
            </a:r>
            <a:endParaRPr lang="en-US" sz="2100" b="1" dirty="0">
              <a:solidFill>
                <a:srgbClr val="FFFF00"/>
              </a:solidFill>
            </a:endParaRPr>
          </a:p>
        </p:txBody>
      </p:sp>
      <p:pic>
        <p:nvPicPr>
          <p:cNvPr id="15" name="Picture 14"/>
          <p:cNvPicPr/>
          <p:nvPr/>
        </p:nvPicPr>
        <p:blipFill>
          <a:blip r:embed="rId6">
            <a:extLst>
              <a:ext uri="{28A0092B-C50C-407E-A947-70E740481C1C}">
                <a14:useLocalDpi xmlns:a14="http://schemas.microsoft.com/office/drawing/2010/main" val="0"/>
              </a:ext>
            </a:extLst>
          </a:blip>
          <a:srcRect/>
          <a:stretch>
            <a:fillRect/>
          </a:stretch>
        </p:blipFill>
        <p:spPr bwMode="auto">
          <a:xfrm>
            <a:off x="3988008" y="1441178"/>
            <a:ext cx="5155991" cy="2830459"/>
          </a:xfrm>
          <a:prstGeom prst="rect">
            <a:avLst/>
          </a:prstGeom>
          <a:noFill/>
        </p:spPr>
      </p:pic>
    </p:spTree>
    <p:extLst>
      <p:ext uri="{BB962C8B-B14F-4D97-AF65-F5344CB8AC3E}">
        <p14:creationId xmlns:p14="http://schemas.microsoft.com/office/powerpoint/2010/main" val="41968330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1" name="Picture 3"/>
          <p:cNvPicPr>
            <a:picLocks noChangeAspect="1" noChangeArrowheads="1"/>
          </p:cNvPicPr>
          <p:nvPr/>
        </p:nvPicPr>
        <p:blipFill>
          <a:blip r:embed="rId2" cstate="print"/>
          <a:srcRect/>
          <a:stretch>
            <a:fillRect/>
          </a:stretch>
        </p:blipFill>
        <p:spPr bwMode="auto">
          <a:xfrm>
            <a:off x="0" y="1143000"/>
            <a:ext cx="4544736" cy="2819400"/>
          </a:xfrm>
          <a:prstGeom prst="rect">
            <a:avLst/>
          </a:prstGeom>
          <a:noFill/>
          <a:ln w="9525">
            <a:noFill/>
            <a:miter lim="800000"/>
            <a:headEnd/>
            <a:tailEnd/>
          </a:ln>
          <a:effectLst/>
        </p:spPr>
      </p:pic>
      <p:pic>
        <p:nvPicPr>
          <p:cNvPr id="104454" name="Picture 6"/>
          <p:cNvPicPr>
            <a:picLocks noChangeAspect="1" noChangeArrowheads="1"/>
          </p:cNvPicPr>
          <p:nvPr/>
        </p:nvPicPr>
        <p:blipFill>
          <a:blip r:embed="rId3" cstate="print"/>
          <a:srcRect/>
          <a:stretch>
            <a:fillRect/>
          </a:stretch>
        </p:blipFill>
        <p:spPr bwMode="auto">
          <a:xfrm>
            <a:off x="1905000" y="3962399"/>
            <a:ext cx="4572000" cy="2895601"/>
          </a:xfrm>
          <a:prstGeom prst="rect">
            <a:avLst/>
          </a:prstGeom>
          <a:noFill/>
          <a:ln w="9525">
            <a:noFill/>
            <a:miter lim="800000"/>
            <a:headEnd/>
            <a:tailEnd/>
          </a:ln>
          <a:effectLst/>
        </p:spPr>
      </p:pic>
      <p:sp>
        <p:nvSpPr>
          <p:cNvPr id="11" name="Title 1"/>
          <p:cNvSpPr txBox="1">
            <a:spLocks/>
          </p:cNvSpPr>
          <p:nvPr/>
        </p:nvSpPr>
        <p:spPr>
          <a:xfrm>
            <a:off x="0" y="27296"/>
            <a:ext cx="9144000" cy="9144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Autofit/>
          </a:bodyPr>
          <a:lstStyle/>
          <a:p>
            <a:pPr marL="342900" lvl="0" indent="-342900" algn="ctr">
              <a:spcBef>
                <a:spcPct val="0"/>
              </a:spcBef>
              <a:defRPr/>
            </a:pPr>
            <a:r>
              <a:rPr lang="en-US" sz="2400" b="1" dirty="0">
                <a:solidFill>
                  <a:srgbClr val="FFFF00"/>
                </a:solidFill>
              </a:rPr>
              <a:t>Activity 1.3.5. Effect of tillage methods on productivity of double cropped </a:t>
            </a:r>
            <a:r>
              <a:rPr lang="en-US" sz="2400" b="1" dirty="0" err="1">
                <a:solidFill>
                  <a:srgbClr val="FFFF00"/>
                </a:solidFill>
              </a:rPr>
              <a:t>mungbean</a:t>
            </a:r>
            <a:r>
              <a:rPr lang="en-US" sz="2400" b="1" dirty="0">
                <a:solidFill>
                  <a:srgbClr val="FFFF00"/>
                </a:solidFill>
              </a:rPr>
              <a:t> in the irrigated conditions of </a:t>
            </a:r>
            <a:r>
              <a:rPr lang="en-US" sz="2400" b="1" dirty="0" err="1">
                <a:solidFill>
                  <a:srgbClr val="FFFF00"/>
                </a:solidFill>
              </a:rPr>
              <a:t>Gissar</a:t>
            </a:r>
            <a:r>
              <a:rPr lang="en-US" sz="2400" b="1" dirty="0">
                <a:solidFill>
                  <a:srgbClr val="FFFF00"/>
                </a:solidFill>
              </a:rPr>
              <a:t> </a:t>
            </a:r>
            <a:br>
              <a:rPr lang="en-US" sz="2400" b="1" dirty="0">
                <a:solidFill>
                  <a:srgbClr val="FFFF00"/>
                </a:solidFill>
              </a:rPr>
            </a:br>
            <a:endParaRPr lang="en-US" sz="2400" b="1" dirty="0" smtClean="0">
              <a:solidFill>
                <a:srgbClr val="FFFF00"/>
              </a:solidFill>
            </a:endParaRPr>
          </a:p>
        </p:txBody>
      </p:sp>
      <p:pic>
        <p:nvPicPr>
          <p:cNvPr id="18434" name="Picture 2"/>
          <p:cNvPicPr>
            <a:picLocks noChangeAspect="1" noChangeArrowheads="1"/>
          </p:cNvPicPr>
          <p:nvPr/>
        </p:nvPicPr>
        <p:blipFill>
          <a:blip r:embed="rId4" cstate="print"/>
          <a:srcRect/>
          <a:stretch>
            <a:fillRect/>
          </a:stretch>
        </p:blipFill>
        <p:spPr bwMode="auto">
          <a:xfrm>
            <a:off x="4495800" y="1143000"/>
            <a:ext cx="4648201" cy="28194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04451"/>
                                        </p:tgtEl>
                                        <p:attrNameLst>
                                          <p:attrName>style.visibility</p:attrName>
                                        </p:attrNameLst>
                                      </p:cBhvr>
                                      <p:to>
                                        <p:strVal val="visible"/>
                                      </p:to>
                                    </p:set>
                                    <p:animEffect transition="in" filter="box(in)">
                                      <p:cBhvr>
                                        <p:cTn id="7" dur="500"/>
                                        <p:tgtEl>
                                          <p:spTgt spid="104451"/>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box(in)">
                                      <p:cBhvr>
                                        <p:cTn id="12" dur="500"/>
                                        <p:tgtEl>
                                          <p:spTgt spid="1843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04454"/>
                                        </p:tgtEl>
                                        <p:attrNameLst>
                                          <p:attrName>style.visibility</p:attrName>
                                        </p:attrNameLst>
                                      </p:cBhvr>
                                      <p:to>
                                        <p:strVal val="visible"/>
                                      </p:to>
                                    </p:set>
                                    <p:animEffect transition="in" filter="box(in)">
                                      <p:cBhvr>
                                        <p:cTn id="17" dur="500"/>
                                        <p:tgtEl>
                                          <p:spTgt spid="104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ziz\Desktop\New folder\DSC_0688.JPG"/>
          <p:cNvPicPr>
            <a:picLocks noChangeAspect="1" noChangeArrowheads="1"/>
          </p:cNvPicPr>
          <p:nvPr/>
        </p:nvPicPr>
        <p:blipFill>
          <a:blip r:embed="rId2" cstate="print"/>
          <a:srcRect/>
          <a:stretch>
            <a:fillRect/>
          </a:stretch>
        </p:blipFill>
        <p:spPr bwMode="auto">
          <a:xfrm>
            <a:off x="0" y="0"/>
            <a:ext cx="9144000" cy="6116836"/>
          </a:xfrm>
          <a:prstGeom prst="rect">
            <a:avLst/>
          </a:prstGeom>
          <a:noFill/>
        </p:spPr>
      </p:pic>
      <p:pic>
        <p:nvPicPr>
          <p:cNvPr id="14" name="Picture 13" descr="Picture24.jpg"/>
          <p:cNvPicPr>
            <a:picLocks noChangeAspect="1"/>
          </p:cNvPicPr>
          <p:nvPr/>
        </p:nvPicPr>
        <p:blipFill>
          <a:blip r:embed="rId3" cstate="print"/>
          <a:stretch>
            <a:fillRect/>
          </a:stretch>
        </p:blipFill>
        <p:spPr>
          <a:xfrm>
            <a:off x="18288" y="381000"/>
            <a:ext cx="9107424" cy="6096000"/>
          </a:xfrm>
          <a:prstGeom prst="rect">
            <a:avLst/>
          </a:prstGeom>
        </p:spPr>
      </p:pic>
      <p:pic>
        <p:nvPicPr>
          <p:cNvPr id="15" name="Picture 14" descr="Picture25.jpg"/>
          <p:cNvPicPr>
            <a:picLocks noChangeAspect="1"/>
          </p:cNvPicPr>
          <p:nvPr/>
        </p:nvPicPr>
        <p:blipFill>
          <a:blip r:embed="rId4" cstate="print"/>
          <a:stretch>
            <a:fillRect/>
          </a:stretch>
        </p:blipFill>
        <p:spPr>
          <a:xfrm>
            <a:off x="24384" y="871728"/>
            <a:ext cx="9095232" cy="5114544"/>
          </a:xfrm>
          <a:prstGeom prst="rect">
            <a:avLst/>
          </a:prstGeom>
        </p:spPr>
      </p:pic>
      <p:pic>
        <p:nvPicPr>
          <p:cNvPr id="16" name="Picture 15" descr="Picture23.jpg"/>
          <p:cNvPicPr>
            <a:picLocks noChangeAspect="1"/>
          </p:cNvPicPr>
          <p:nvPr/>
        </p:nvPicPr>
        <p:blipFill>
          <a:blip r:embed="rId5" cstate="print"/>
          <a:stretch>
            <a:fillRect/>
          </a:stretch>
        </p:blipFill>
        <p:spPr>
          <a:xfrm>
            <a:off x="0" y="856869"/>
            <a:ext cx="9144000" cy="5144261"/>
          </a:xfrm>
          <a:prstGeom prst="rect">
            <a:avLst/>
          </a:prstGeom>
        </p:spPr>
      </p:pic>
      <p:pic>
        <p:nvPicPr>
          <p:cNvPr id="17" name="Picture 16" descr="Picture27.jpg"/>
          <p:cNvPicPr>
            <a:picLocks noChangeAspect="1"/>
          </p:cNvPicPr>
          <p:nvPr/>
        </p:nvPicPr>
        <p:blipFill>
          <a:blip r:embed="rId6" cstate="print"/>
          <a:stretch>
            <a:fillRect/>
          </a:stretch>
        </p:blipFill>
        <p:spPr>
          <a:xfrm>
            <a:off x="0" y="856869"/>
            <a:ext cx="9144000" cy="5144261"/>
          </a:xfrm>
          <a:prstGeom prst="rect">
            <a:avLst/>
          </a:prstGeom>
        </p:spPr>
      </p:pic>
      <p:pic>
        <p:nvPicPr>
          <p:cNvPr id="18" name="Picture 17" descr="Picture26.jpg"/>
          <p:cNvPicPr>
            <a:picLocks noChangeAspect="1"/>
          </p:cNvPicPr>
          <p:nvPr/>
        </p:nvPicPr>
        <p:blipFill>
          <a:blip r:embed="rId7" cstate="print"/>
          <a:stretch>
            <a:fillRect/>
          </a:stretch>
        </p:blipFill>
        <p:spPr>
          <a:xfrm>
            <a:off x="0" y="856869"/>
            <a:ext cx="9144000" cy="514426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ox(in)">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ox(i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ox(i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ox(in)">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ox(in)">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ox(in)">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1219200"/>
            <a:ext cx="9144000" cy="3657600"/>
          </a:xfrm>
        </p:spPr>
        <p:txBody>
          <a:bodyPr>
            <a:normAutofit/>
          </a:bodyPr>
          <a:lstStyle/>
          <a:p>
            <a:r>
              <a:rPr lang="en-US" b="1" dirty="0" smtClean="0">
                <a:solidFill>
                  <a:srgbClr val="00B050"/>
                </a:solidFill>
              </a:rPr>
              <a:t>Component 2: Knowledge management &amp; dissemination of the CLCA in CWANA</a:t>
            </a:r>
            <a:br>
              <a:rPr lang="en-US" b="1" dirty="0" smtClean="0">
                <a:solidFill>
                  <a:srgbClr val="00B050"/>
                </a:solidFill>
              </a:rPr>
            </a:br>
            <a:r>
              <a:rPr lang="en-US" b="1" dirty="0" smtClean="0">
                <a:solidFill>
                  <a:srgbClr val="00B050"/>
                </a:solidFill>
              </a:rPr>
              <a:t/>
            </a:r>
            <a:br>
              <a:rPr lang="en-US" b="1" dirty="0" smtClean="0">
                <a:solidFill>
                  <a:srgbClr val="00B050"/>
                </a:solidFill>
              </a:rPr>
            </a:br>
            <a:endParaRPr lang="en-US" sz="3100" b="1" dirty="0">
              <a:solidFill>
                <a:srgbClr val="00B050"/>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11"/>
          <p:cNvGraphicFramePr>
            <a:graphicFrameLocks noGrp="1"/>
          </p:cNvGraphicFramePr>
          <p:nvPr>
            <p:extLst>
              <p:ext uri="{D42A27DB-BD31-4B8C-83A1-F6EECF244321}">
                <p14:modId xmlns:p14="http://schemas.microsoft.com/office/powerpoint/2010/main" val="706201044"/>
              </p:ext>
            </p:extLst>
          </p:nvPr>
        </p:nvGraphicFramePr>
        <p:xfrm>
          <a:off x="-1" y="1371600"/>
          <a:ext cx="9144000" cy="3505200"/>
        </p:xfrm>
        <a:graphic>
          <a:graphicData uri="http://schemas.openxmlformats.org/drawingml/2006/table">
            <a:tbl>
              <a:tblPr firstRow="1" firstCol="1" lastRow="1" lastCol="1" bandRow="1" bandCol="1">
                <a:tableStyleId>{5C22544A-7EE6-4342-B048-85BDC9FD1C3A}</a:tableStyleId>
              </a:tblPr>
              <a:tblGrid>
                <a:gridCol w="1524000"/>
                <a:gridCol w="1862668"/>
                <a:gridCol w="1016000"/>
                <a:gridCol w="1185333"/>
                <a:gridCol w="1185333"/>
                <a:gridCol w="1185333"/>
                <a:gridCol w="1185333"/>
              </a:tblGrid>
              <a:tr h="1557866">
                <a:tc>
                  <a:txBody>
                    <a:bodyPr/>
                    <a:lstStyle/>
                    <a:p>
                      <a:pPr marL="0" marR="0" algn="justLow"/>
                      <a:r>
                        <a:rPr lang="en-US" sz="1800" dirty="0">
                          <a:effectLst/>
                        </a:rPr>
                        <a:t>Name PhD student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Title </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Duration of the research  </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Duration of support by project</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Activity involved in the project</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Supervisor from Tajikistan </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Supervisor from ICARDA</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1947334">
                <a:tc>
                  <a:txBody>
                    <a:bodyPr/>
                    <a:lstStyle/>
                    <a:p>
                      <a:pPr marL="0" marR="0" algn="justLow"/>
                      <a:r>
                        <a:rPr lang="en-US" sz="1800">
                          <a:effectLst/>
                        </a:rPr>
                        <a:t>Yatimov Bakhrullo </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dirty="0">
                          <a:effectLst/>
                        </a:rPr>
                        <a:t>Effect of tillage method on productivity of winter wheat in Tajikistan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2013-2016</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2013-2016</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1.3.1. </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a:effectLst/>
                        </a:rPr>
                        <a:t>Prof. Saidzamol Saidov </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Low"/>
                      <a:r>
                        <a:rPr lang="en-US" sz="1800" dirty="0">
                          <a:effectLst/>
                        </a:rPr>
                        <a:t>Dr. Aziz Nurbekov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14" name="Rectangle 13"/>
          <p:cNvSpPr/>
          <p:nvPr/>
        </p:nvSpPr>
        <p:spPr>
          <a:xfrm>
            <a:off x="-1" y="381000"/>
            <a:ext cx="9143999" cy="584775"/>
          </a:xfrm>
          <a:prstGeom prst="rect">
            <a:avLst/>
          </a:prstGeom>
        </p:spPr>
        <p:txBody>
          <a:bodyPr wrap="square">
            <a:spAutoFit/>
          </a:bodyPr>
          <a:lstStyle/>
          <a:p>
            <a:r>
              <a:rPr lang="en-US" sz="3200" b="1" dirty="0" smtClean="0">
                <a:solidFill>
                  <a:srgbClr val="00B050"/>
                </a:solidFill>
              </a:rPr>
              <a:t>Information </a:t>
            </a:r>
            <a:r>
              <a:rPr lang="en-US" sz="3200" b="1" dirty="0">
                <a:solidFill>
                  <a:srgbClr val="00B050"/>
                </a:solidFill>
              </a:rPr>
              <a:t>on PhD student in Tajikistan </a:t>
            </a:r>
          </a:p>
        </p:txBody>
      </p:sp>
    </p:spTree>
    <p:extLst>
      <p:ext uri="{BB962C8B-B14F-4D97-AF65-F5344CB8AC3E}">
        <p14:creationId xmlns:p14="http://schemas.microsoft.com/office/powerpoint/2010/main" val="18560857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1086" y="5630662"/>
            <a:ext cx="2206034" cy="123971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5538" y="5618284"/>
            <a:ext cx="2206035" cy="123971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77" y="5630662"/>
            <a:ext cx="2184009" cy="122733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59992" y="5618284"/>
            <a:ext cx="2184008" cy="1227338"/>
          </a:xfrm>
          <a:prstGeom prst="rect">
            <a:avLst/>
          </a:prstGeom>
        </p:spPr>
      </p:pic>
      <p:graphicFrame>
        <p:nvGraphicFramePr>
          <p:cNvPr id="8" name="Table 7"/>
          <p:cNvGraphicFramePr>
            <a:graphicFrameLocks noGrp="1"/>
          </p:cNvGraphicFramePr>
          <p:nvPr>
            <p:extLst/>
          </p:nvPr>
        </p:nvGraphicFramePr>
        <p:xfrm>
          <a:off x="0" y="1143001"/>
          <a:ext cx="9042010" cy="4114798"/>
        </p:xfrm>
        <a:graphic>
          <a:graphicData uri="http://schemas.openxmlformats.org/drawingml/2006/table">
            <a:tbl>
              <a:tblPr>
                <a:tableStyleId>{5C22544A-7EE6-4342-B048-85BDC9FD1C3A}</a:tableStyleId>
              </a:tblPr>
              <a:tblGrid>
                <a:gridCol w="2689808"/>
                <a:gridCol w="2188317"/>
                <a:gridCol w="2005959"/>
                <a:gridCol w="2157926"/>
              </a:tblGrid>
              <a:tr h="1076217">
                <a:tc>
                  <a:txBody>
                    <a:bodyPr/>
                    <a:lstStyle/>
                    <a:p>
                      <a:pPr algn="l" fontAlgn="b"/>
                      <a:r>
                        <a:rPr lang="en-US" sz="2100" b="0" i="0" u="none" strike="noStrike" dirty="0" smtClean="0">
                          <a:solidFill>
                            <a:srgbClr val="000000"/>
                          </a:solidFill>
                          <a:effectLst/>
                          <a:latin typeface="Calibri" panose="020F0502020204030204" pitchFamily="34" charset="0"/>
                        </a:rPr>
                        <a:t>Locations </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ctr" fontAlgn="b"/>
                      <a:r>
                        <a:rPr lang="en-US" sz="2100" u="none" strike="noStrike" dirty="0" smtClean="0">
                          <a:effectLst/>
                        </a:rPr>
                        <a:t>Number </a:t>
                      </a:r>
                      <a:r>
                        <a:rPr lang="en-US" sz="2100" u="none" strike="noStrike" dirty="0">
                          <a:effectLst/>
                        </a:rPr>
                        <a:t>of participants </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ctr" fontAlgn="b"/>
                      <a:r>
                        <a:rPr lang="en-US" sz="2100" u="none" strike="noStrike" dirty="0">
                          <a:effectLst/>
                        </a:rPr>
                        <a:t>Male</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ctr" fontAlgn="b"/>
                      <a:r>
                        <a:rPr lang="en-US" sz="2100" u="none" strike="noStrike" dirty="0">
                          <a:effectLst/>
                        </a:rPr>
                        <a:t>Female </a:t>
                      </a:r>
                      <a:endParaRPr lang="en-US" sz="2100" b="0" i="0" u="none" strike="noStrike" dirty="0">
                        <a:solidFill>
                          <a:srgbClr val="000000"/>
                        </a:solidFill>
                        <a:effectLst/>
                        <a:latin typeface="Calibri" panose="020F0502020204030204" pitchFamily="34" charset="0"/>
                      </a:endParaRPr>
                    </a:p>
                  </a:txBody>
                  <a:tcPr marL="7144" marR="7144" marT="7144" marB="0" anchor="b"/>
                </a:tc>
              </a:tr>
              <a:tr h="750267">
                <a:tc>
                  <a:txBody>
                    <a:bodyPr/>
                    <a:lstStyle/>
                    <a:p>
                      <a:pPr algn="l" fontAlgn="b"/>
                      <a:r>
                        <a:rPr lang="en-US" sz="2100" u="none" strike="noStrike" dirty="0">
                          <a:effectLst/>
                        </a:rPr>
                        <a:t>Rasht valley</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62</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55</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7</a:t>
                      </a:r>
                      <a:endParaRPr lang="en-US" sz="2100" b="0" i="0" u="none" strike="noStrike" dirty="0">
                        <a:solidFill>
                          <a:srgbClr val="000000"/>
                        </a:solidFill>
                        <a:effectLst/>
                        <a:latin typeface="Calibri" panose="020F0502020204030204" pitchFamily="34" charset="0"/>
                      </a:endParaRPr>
                    </a:p>
                  </a:txBody>
                  <a:tcPr marL="7144" marR="7144" marT="7144" marB="0" anchor="b"/>
                </a:tc>
              </a:tr>
              <a:tr h="787780">
                <a:tc>
                  <a:txBody>
                    <a:bodyPr/>
                    <a:lstStyle/>
                    <a:p>
                      <a:pPr algn="l" fontAlgn="b"/>
                      <a:r>
                        <a:rPr lang="en-US" sz="2100" u="none" strike="noStrike" dirty="0" err="1">
                          <a:effectLst/>
                        </a:rPr>
                        <a:t>Gissar</a:t>
                      </a:r>
                      <a:r>
                        <a:rPr lang="en-US" sz="2100" u="none" strike="noStrike" dirty="0">
                          <a:effectLst/>
                        </a:rPr>
                        <a:t> valley</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112</a:t>
                      </a:r>
                      <a:endParaRPr lang="en-US" sz="2100" b="0" i="0" u="none" strike="noStrike" dirty="0">
                        <a:solidFill>
                          <a:srgbClr val="000000"/>
                        </a:solidFill>
                        <a:effectLst/>
                        <a:latin typeface="Times New Roman" panose="02020603050405020304" pitchFamily="18" charset="0"/>
                      </a:endParaRPr>
                    </a:p>
                  </a:txBody>
                  <a:tcPr marL="7144" marR="7144" marT="7144" marB="0" anchor="b"/>
                </a:tc>
                <a:tc>
                  <a:txBody>
                    <a:bodyPr/>
                    <a:lstStyle/>
                    <a:p>
                      <a:pPr algn="r" fontAlgn="b"/>
                      <a:r>
                        <a:rPr lang="en-US" sz="2100" u="none" strike="noStrike" dirty="0">
                          <a:effectLst/>
                        </a:rPr>
                        <a:t>98</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14</a:t>
                      </a:r>
                      <a:endParaRPr lang="en-US" sz="2100" b="0" i="0" u="none" strike="noStrike" dirty="0">
                        <a:solidFill>
                          <a:srgbClr val="000000"/>
                        </a:solidFill>
                        <a:effectLst/>
                        <a:latin typeface="Calibri" panose="020F0502020204030204" pitchFamily="34" charset="0"/>
                      </a:endParaRPr>
                    </a:p>
                  </a:txBody>
                  <a:tcPr marL="7144" marR="7144" marT="7144" marB="0" anchor="b"/>
                </a:tc>
              </a:tr>
              <a:tr h="750267">
                <a:tc>
                  <a:txBody>
                    <a:bodyPr/>
                    <a:lstStyle/>
                    <a:p>
                      <a:pPr algn="l" fontAlgn="b"/>
                      <a:r>
                        <a:rPr lang="en-US" sz="2100" u="none" strike="noStrike">
                          <a:effectLst/>
                        </a:rPr>
                        <a:t>Fergana valley</a:t>
                      </a:r>
                      <a:endParaRPr lang="en-US" sz="2100" b="0" i="0" u="none" strike="noStrike">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70</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59</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11</a:t>
                      </a:r>
                      <a:endParaRPr lang="en-US" sz="2100" b="0" i="0" u="none" strike="noStrike" dirty="0">
                        <a:solidFill>
                          <a:srgbClr val="000000"/>
                        </a:solidFill>
                        <a:effectLst/>
                        <a:latin typeface="Calibri" panose="020F0502020204030204" pitchFamily="34" charset="0"/>
                      </a:endParaRPr>
                    </a:p>
                  </a:txBody>
                  <a:tcPr marL="7144" marR="7144" marT="7144" marB="0" anchor="b"/>
                </a:tc>
              </a:tr>
              <a:tr h="750267">
                <a:tc>
                  <a:txBody>
                    <a:bodyPr/>
                    <a:lstStyle/>
                    <a:p>
                      <a:pPr algn="l" fontAlgn="b"/>
                      <a:r>
                        <a:rPr lang="en-US" sz="2100" u="none" strike="noStrike">
                          <a:effectLst/>
                        </a:rPr>
                        <a:t>Gissar valley</a:t>
                      </a:r>
                      <a:endParaRPr lang="en-US" sz="2100" b="0" i="0" u="none" strike="noStrike">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a:effectLst/>
                        </a:rPr>
                        <a:t>90</a:t>
                      </a:r>
                      <a:endParaRPr lang="en-US" sz="2100" b="0" i="0" u="none" strike="noStrike">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72</a:t>
                      </a:r>
                      <a:endParaRPr lang="en-US" sz="2100" b="0" i="0" u="none" strike="noStrike" dirty="0">
                        <a:solidFill>
                          <a:srgbClr val="000000"/>
                        </a:solidFill>
                        <a:effectLst/>
                        <a:latin typeface="Calibri" panose="020F0502020204030204" pitchFamily="34" charset="0"/>
                      </a:endParaRPr>
                    </a:p>
                  </a:txBody>
                  <a:tcPr marL="7144" marR="7144" marT="7144" marB="0" anchor="b"/>
                </a:tc>
                <a:tc>
                  <a:txBody>
                    <a:bodyPr/>
                    <a:lstStyle/>
                    <a:p>
                      <a:pPr algn="r" fontAlgn="b"/>
                      <a:r>
                        <a:rPr lang="en-US" sz="2100" u="none" strike="noStrike" dirty="0">
                          <a:effectLst/>
                        </a:rPr>
                        <a:t>18</a:t>
                      </a:r>
                      <a:endParaRPr lang="en-US" sz="2100" b="0" i="0" u="none" strike="noStrike" dirty="0">
                        <a:solidFill>
                          <a:srgbClr val="000000"/>
                        </a:solidFill>
                        <a:effectLst/>
                        <a:latin typeface="Calibri" panose="020F0502020204030204" pitchFamily="34" charset="0"/>
                      </a:endParaRPr>
                    </a:p>
                  </a:txBody>
                  <a:tcPr marL="7144" marR="7144" marT="7144" marB="0" anchor="b"/>
                </a:tc>
              </a:tr>
            </a:tbl>
          </a:graphicData>
        </a:graphic>
      </p:graphicFrame>
      <p:sp>
        <p:nvSpPr>
          <p:cNvPr id="9" name="Rectangle 8"/>
          <p:cNvSpPr/>
          <p:nvPr/>
        </p:nvSpPr>
        <p:spPr>
          <a:xfrm>
            <a:off x="2514600" y="76200"/>
            <a:ext cx="3049174" cy="707886"/>
          </a:xfrm>
          <a:prstGeom prst="rect">
            <a:avLst/>
          </a:prstGeom>
        </p:spPr>
        <p:txBody>
          <a:bodyPr wrap="square">
            <a:spAutoFit/>
          </a:bodyPr>
          <a:lstStyle/>
          <a:p>
            <a:pPr algn="ctr">
              <a:spcAft>
                <a:spcPts val="450"/>
              </a:spcAft>
              <a:tabLst>
                <a:tab pos="337661" algn="l"/>
                <a:tab pos="342900" algn="l"/>
              </a:tabLst>
            </a:pPr>
            <a:r>
              <a:rPr lang="en-US" sz="4000" b="1" dirty="0">
                <a:solidFill>
                  <a:srgbClr val="FFFF00"/>
                </a:solidFill>
                <a:latin typeface="Times New Roman" panose="02020603050405020304" pitchFamily="18" charset="0"/>
                <a:ea typeface="Times New Roman" panose="02020603050405020304" pitchFamily="18" charset="0"/>
              </a:rPr>
              <a:t>Field days </a:t>
            </a:r>
            <a:endParaRPr lang="en-US" sz="4000" b="1" dirty="0">
              <a:solidFill>
                <a:srgbClr val="FFFF00"/>
              </a:solidFill>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2499282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5213" y="100175"/>
            <a:ext cx="9018787" cy="707886"/>
          </a:xfrm>
          <a:prstGeom prst="rect">
            <a:avLst/>
          </a:prstGeom>
        </p:spPr>
        <p:txBody>
          <a:bodyPr wrap="square">
            <a:spAutoFit/>
          </a:bodyPr>
          <a:lstStyle/>
          <a:p>
            <a:pPr algn="just">
              <a:spcAft>
                <a:spcPts val="450"/>
              </a:spcAft>
              <a:tabLst>
                <a:tab pos="337661" algn="l"/>
                <a:tab pos="342900" algn="l"/>
              </a:tabLst>
            </a:pPr>
            <a:r>
              <a:rPr lang="en-US" sz="4000" b="1" dirty="0">
                <a:solidFill>
                  <a:srgbClr val="FFFF00"/>
                </a:solidFill>
                <a:latin typeface="Times New Roman" panose="02020603050405020304" pitchFamily="18" charset="0"/>
                <a:ea typeface="Times New Roman" panose="02020603050405020304" pitchFamily="18" charset="0"/>
              </a:rPr>
              <a:t>Two seminars organized </a:t>
            </a:r>
            <a:endParaRPr lang="en-US" sz="4000" b="1" dirty="0">
              <a:solidFill>
                <a:srgbClr val="FFFF00"/>
              </a:solidFill>
              <a:latin typeface="Arial" panose="020B0604020202020204" pitchFamily="34" charset="0"/>
              <a:ea typeface="Times New Roman" panose="02020603050405020304"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421716"/>
            <a:ext cx="4758398" cy="317226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8397" y="3077016"/>
            <a:ext cx="4385603" cy="2923735"/>
          </a:xfrm>
          <a:prstGeom prst="rect">
            <a:avLst/>
          </a:prstGeom>
        </p:spPr>
      </p:pic>
      <p:sp>
        <p:nvSpPr>
          <p:cNvPr id="8" name="Rectangle 7"/>
          <p:cNvSpPr/>
          <p:nvPr/>
        </p:nvSpPr>
        <p:spPr>
          <a:xfrm>
            <a:off x="4852030" y="1549623"/>
            <a:ext cx="3904787" cy="400110"/>
          </a:xfrm>
          <a:prstGeom prst="rect">
            <a:avLst/>
          </a:prstGeom>
        </p:spPr>
        <p:txBody>
          <a:bodyPr wrap="none">
            <a:spAutoFit/>
          </a:bodyPr>
          <a:lstStyle/>
          <a:p>
            <a:r>
              <a:rPr lang="en-US" sz="2000" b="1" dirty="0">
                <a:solidFill>
                  <a:srgbClr val="00B050"/>
                </a:solidFill>
              </a:rPr>
              <a:t>44 participants including 15 female</a:t>
            </a:r>
          </a:p>
        </p:txBody>
      </p:sp>
      <p:sp>
        <p:nvSpPr>
          <p:cNvPr id="9" name="Rectangle 8"/>
          <p:cNvSpPr/>
          <p:nvPr/>
        </p:nvSpPr>
        <p:spPr>
          <a:xfrm>
            <a:off x="125213" y="4745971"/>
            <a:ext cx="4645824" cy="461665"/>
          </a:xfrm>
          <a:prstGeom prst="rect">
            <a:avLst/>
          </a:prstGeom>
        </p:spPr>
        <p:txBody>
          <a:bodyPr wrap="none">
            <a:spAutoFit/>
          </a:bodyPr>
          <a:lstStyle/>
          <a:p>
            <a:pPr algn="just">
              <a:spcBef>
                <a:spcPts val="900"/>
              </a:spcBef>
              <a:spcAft>
                <a:spcPts val="225"/>
              </a:spcAft>
            </a:pPr>
            <a:r>
              <a:rPr lang="en-GB" sz="2400" b="1" dirty="0">
                <a:solidFill>
                  <a:srgbClr val="00B050"/>
                </a:solidFill>
                <a:latin typeface="Times New Roman" panose="02020603050405020304" pitchFamily="18" charset="0"/>
                <a:ea typeface="Times New Roman" panose="02020603050405020304" pitchFamily="18" charset="0"/>
              </a:rPr>
              <a:t>27 participants including 2 female</a:t>
            </a:r>
            <a:endParaRPr lang="en-US" sz="2400" b="1" dirty="0">
              <a:solidFill>
                <a:srgbClr val="00B05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6259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22009"/>
            <a:ext cx="9144000" cy="5931191"/>
          </a:xfrm>
        </p:spPr>
        <p:txBody>
          <a:bodyPr>
            <a:noAutofit/>
          </a:bodyPr>
          <a:lstStyle/>
          <a:p>
            <a:r>
              <a:rPr lang="en-US" sz="2000" dirty="0" smtClean="0"/>
              <a:t>Nurbekov </a:t>
            </a:r>
            <a:r>
              <a:rPr lang="en-US" sz="2000" dirty="0"/>
              <a:t>Aziz, Tanzila Ergasheva, Boubaker Dhehibi, Amir Kassam and Hichem Ben Salem. Can conservation agriculture address land and water challenges in Central Asia? "Regional Economic Cooperation in Central Asia: Agricultural Production and Trade (</a:t>
            </a:r>
            <a:r>
              <a:rPr lang="en-US" sz="2000" dirty="0" err="1"/>
              <a:t>ReCCA</a:t>
            </a:r>
            <a:r>
              <a:rPr lang="en-US" sz="2000" dirty="0"/>
              <a:t>)". 24-26 November, 2014, Halle (Saale), Germany.</a:t>
            </a:r>
          </a:p>
          <a:p>
            <a:r>
              <a:rPr lang="en-US" sz="2000" dirty="0"/>
              <a:t>Nurbekov A., </a:t>
            </a:r>
            <a:r>
              <a:rPr lang="en-US" sz="2000" dirty="0" err="1"/>
              <a:t>A.Kassam</a:t>
            </a:r>
            <a:r>
              <a:rPr lang="en-US" sz="2000" dirty="0"/>
              <a:t>, </a:t>
            </a:r>
            <a:r>
              <a:rPr lang="en-US" sz="2000" dirty="0" err="1"/>
              <a:t>A.Musaev</a:t>
            </a:r>
            <a:r>
              <a:rPr lang="en-US" sz="2000" dirty="0"/>
              <a:t>, </a:t>
            </a:r>
            <a:r>
              <a:rPr lang="en-US" sz="2000" dirty="0" err="1"/>
              <a:t>D.Sydyk</a:t>
            </a:r>
            <a:r>
              <a:rPr lang="en-US" sz="2000" dirty="0"/>
              <a:t>, </a:t>
            </a:r>
            <a:r>
              <a:rPr lang="en-US" sz="2000" dirty="0" err="1"/>
              <a:t>Z.Ziyadullaev</a:t>
            </a:r>
            <a:r>
              <a:rPr lang="en-US" sz="2000" dirty="0"/>
              <a:t>, </a:t>
            </a:r>
            <a:r>
              <a:rPr lang="en-US" sz="2000" dirty="0" err="1"/>
              <a:t>D.Feindel</a:t>
            </a:r>
            <a:r>
              <a:rPr lang="en-US" sz="2000" dirty="0"/>
              <a:t>, </a:t>
            </a:r>
            <a:r>
              <a:rPr lang="en-US" sz="2000" dirty="0" err="1"/>
              <a:t>H.Muminjanov</a:t>
            </a:r>
            <a:r>
              <a:rPr lang="en-US" sz="2000" dirty="0"/>
              <a:t> and </a:t>
            </a:r>
            <a:r>
              <a:rPr lang="en-US" sz="2000" dirty="0" err="1"/>
              <a:t>J.Turok</a:t>
            </a:r>
            <a:r>
              <a:rPr lang="en-US" sz="2000" dirty="0"/>
              <a:t>. Effect of tillage methods on productivity of winter wheat in the irrigated conditions Central Asia and the Caucasus. 18th International Soil Conservation Organization Conference May 31 – June 5, 2015 El Paso, Texas, USA. </a:t>
            </a:r>
          </a:p>
          <a:p>
            <a:r>
              <a:rPr lang="en-US" sz="2000" dirty="0"/>
              <a:t>Nurbekov A., A. Kassam, </a:t>
            </a:r>
            <a:r>
              <a:rPr lang="en-US" sz="2000" dirty="0" err="1"/>
              <a:t>A.Mirzabaev</a:t>
            </a:r>
            <a:r>
              <a:rPr lang="en-US" sz="2000" dirty="0"/>
              <a:t>, J. Turok, D. </a:t>
            </a:r>
            <a:r>
              <a:rPr lang="en-US" sz="2000" dirty="0" err="1"/>
              <a:t>Sydyk</a:t>
            </a:r>
            <a:r>
              <a:rPr lang="en-US" sz="2000" dirty="0"/>
              <a:t> and Z. </a:t>
            </a:r>
            <a:r>
              <a:rPr lang="en-US" sz="2000" dirty="0" err="1"/>
              <a:t>Ziyadullaev</a:t>
            </a:r>
            <a:r>
              <a:rPr lang="en-US" sz="2000" dirty="0"/>
              <a:t>. Possible role for Conservation Agriculture in climate change adaptation and mitigation in Central Asia: A preliminary review. “Agriculture and climate change in transition economies”. 17-19 June 2015.  Halle (Saale), Germany</a:t>
            </a:r>
            <a:r>
              <a:rPr lang="en-US" sz="2000" dirty="0" smtClean="0"/>
              <a:t>.</a:t>
            </a:r>
          </a:p>
          <a:p>
            <a:r>
              <a:rPr lang="en-US" sz="2000" dirty="0" err="1"/>
              <a:t>Asoev</a:t>
            </a:r>
            <a:r>
              <a:rPr lang="en-US" sz="2000" dirty="0"/>
              <a:t> N.A., Ibragimov N.I., Nurbekov A.I., </a:t>
            </a:r>
            <a:r>
              <a:rPr lang="en-US" sz="2000" dirty="0" err="1"/>
              <a:t>Yatimov</a:t>
            </a:r>
            <a:r>
              <a:rPr lang="en-US" sz="2000" dirty="0"/>
              <a:t> B.N., </a:t>
            </a:r>
            <a:r>
              <a:rPr lang="en-US" sz="2000" dirty="0" err="1"/>
              <a:t>Khomatov</a:t>
            </a:r>
            <a:r>
              <a:rPr lang="en-US" sz="2000" dirty="0"/>
              <a:t> A., Winter wheat productivity under different tillage methods. Journal of Tajik Academy of Science. </a:t>
            </a:r>
          </a:p>
          <a:p>
            <a:r>
              <a:rPr lang="en-US" sz="2000" dirty="0" smtClean="0"/>
              <a:t>Nurbekov </a:t>
            </a:r>
            <a:r>
              <a:rPr lang="en-US" sz="2000" dirty="0"/>
              <a:t>Aziz, Tanzila Ergasheva, Dhehibi Boubaker, Harun Cicek and Hichem Ben Salem Attitudes towards conservation agriculture practices in Tajikistan. The role of agriculture in food security conference. 12 September 2015. Dushanbe, Tajikistan. Pp. 292. ISBN 978-99975-48-73-3</a:t>
            </a:r>
            <a:r>
              <a:rPr lang="en-US" sz="2000" dirty="0" smtClean="0"/>
              <a:t>.</a:t>
            </a:r>
          </a:p>
          <a:p>
            <a:endParaRPr lang="en-US" sz="2000" dirty="0"/>
          </a:p>
          <a:p>
            <a:endParaRPr lang="en-US" sz="2000" dirty="0"/>
          </a:p>
        </p:txBody>
      </p:sp>
      <p:sp>
        <p:nvSpPr>
          <p:cNvPr id="4" name="Title 3"/>
          <p:cNvSpPr>
            <a:spLocks noGrp="1"/>
          </p:cNvSpPr>
          <p:nvPr>
            <p:ph type="title"/>
          </p:nvPr>
        </p:nvSpPr>
        <p:spPr>
          <a:xfrm>
            <a:off x="3266194" y="-23907"/>
            <a:ext cx="2611612" cy="626582"/>
          </a:xfrm>
          <a:prstGeom prst="rect">
            <a:avLst/>
          </a:prstGeom>
        </p:spPr>
        <p:txBody>
          <a:bodyPr wrap="none">
            <a:spAutoFit/>
          </a:bodyPr>
          <a:lstStyle/>
          <a:p>
            <a:pPr>
              <a:lnSpc>
                <a:spcPct val="115000"/>
              </a:lnSpc>
              <a:spcBef>
                <a:spcPts val="1800"/>
              </a:spcBef>
            </a:pPr>
            <a:r>
              <a:rPr lang="en-US" sz="3300" b="1" kern="0" dirty="0" smtClean="0">
                <a:solidFill>
                  <a:srgbClr val="365F91"/>
                </a:solidFill>
                <a:latin typeface="Cambria" panose="02040503050406030204" pitchFamily="18" charset="0"/>
                <a:ea typeface="Times New Roman" panose="02020603050405020304" pitchFamily="18" charset="0"/>
                <a:cs typeface="Times New Roman" panose="02020603050405020304" pitchFamily="18" charset="0"/>
              </a:rPr>
              <a:t>Publications</a:t>
            </a:r>
            <a:endParaRPr lang="en-US" sz="3300" b="1" kern="0" dirty="0">
              <a:solidFill>
                <a:srgbClr val="365F91"/>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46258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67000" y="0"/>
            <a:ext cx="2704587" cy="676339"/>
          </a:xfrm>
          <a:prstGeom prst="rect">
            <a:avLst/>
          </a:prstGeom>
        </p:spPr>
        <p:txBody>
          <a:bodyPr wrap="none">
            <a:spAutoFit/>
          </a:bodyPr>
          <a:lstStyle/>
          <a:p>
            <a:pPr>
              <a:lnSpc>
                <a:spcPct val="115000"/>
              </a:lnSpc>
              <a:spcBef>
                <a:spcPts val="1800"/>
              </a:spcBef>
            </a:pPr>
            <a:r>
              <a:rPr lang="en-US" sz="3300" b="1" kern="0" dirty="0">
                <a:solidFill>
                  <a:srgbClr val="365F91"/>
                </a:solidFill>
                <a:latin typeface="Cambria" panose="02040503050406030204" pitchFamily="18" charset="0"/>
                <a:ea typeface="Times New Roman" panose="02020603050405020304" pitchFamily="18" charset="0"/>
                <a:cs typeface="Times New Roman" panose="02020603050405020304" pitchFamily="18" charset="0"/>
              </a:rPr>
              <a:t>Publications </a:t>
            </a:r>
          </a:p>
        </p:txBody>
      </p:sp>
      <p:sp>
        <p:nvSpPr>
          <p:cNvPr id="7" name="Rectangle 6"/>
          <p:cNvSpPr/>
          <p:nvPr/>
        </p:nvSpPr>
        <p:spPr>
          <a:xfrm>
            <a:off x="0" y="3116396"/>
            <a:ext cx="4572000" cy="843821"/>
          </a:xfrm>
          <a:prstGeom prst="rect">
            <a:avLst/>
          </a:prstGeom>
        </p:spPr>
        <p:txBody>
          <a:bodyPr>
            <a:spAutoFit/>
          </a:bodyPr>
          <a:lstStyle/>
          <a:p>
            <a:pPr algn="just">
              <a:spcAft>
                <a:spcPts val="450"/>
              </a:spcAft>
            </a:pPr>
            <a:r>
              <a:rPr lang="en-US" sz="135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English: </a:t>
            </a:r>
            <a:r>
              <a:rPr lang="en-US" sz="1350" u="sng"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hlinkClick r:id="rId2"/>
              </a:rPr>
              <a:t>http://www.cac-program.org/news/detail/416</a:t>
            </a:r>
            <a:endParaRPr lang="en-US" sz="900" dirty="0">
              <a:solidFill>
                <a:srgbClr val="FFFF00"/>
              </a:solidFill>
              <a:latin typeface="Arial" panose="020B0604020202020204" pitchFamily="34" charset="0"/>
              <a:ea typeface="Times New Roman" panose="02020603050405020304" pitchFamily="18" charset="0"/>
              <a:cs typeface="Times New Roman" panose="02020603050405020304" pitchFamily="18" charset="0"/>
            </a:endParaRPr>
          </a:p>
          <a:p>
            <a:pPr algn="just">
              <a:spcAft>
                <a:spcPts val="450"/>
              </a:spcAft>
            </a:pPr>
            <a:r>
              <a:rPr lang="en-US" sz="135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Russian: </a:t>
            </a:r>
            <a:r>
              <a:rPr lang="en-US" sz="1350" u="sng"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hlinkClick r:id="rId3"/>
              </a:rPr>
              <a:t>http://www.cac-program.org/ru/news/detail/417</a:t>
            </a:r>
            <a:r>
              <a:rPr lang="en-US" sz="135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900" dirty="0">
              <a:solidFill>
                <a:srgbClr val="FFFF00"/>
              </a:solidFill>
              <a:latin typeface="Arial" panose="020B0604020202020204" pitchFamily="34" charset="0"/>
              <a:ea typeface="Times New Roman" panose="02020603050405020304" pitchFamily="18" charset="0"/>
              <a:cs typeface="Times New Roman" panose="02020603050405020304" pitchFamily="18" charset="0"/>
            </a:endParaRPr>
          </a:p>
          <a:p>
            <a:pPr algn="just">
              <a:spcAft>
                <a:spcPts val="450"/>
              </a:spcAft>
            </a:pPr>
            <a:r>
              <a:rPr lang="en-US" sz="135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In the Videos section: </a:t>
            </a:r>
            <a:r>
              <a:rPr lang="en-US" sz="1350" u="sng"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hlinkClick r:id="rId4"/>
              </a:rPr>
              <a:t>http://www.cac-program.org/video</a:t>
            </a:r>
            <a:endParaRPr lang="en-US" sz="900" dirty="0">
              <a:solidFill>
                <a:srgbClr val="FFFF00"/>
              </a:solidFill>
              <a:latin typeface="Arial" panose="020B0604020202020204" pitchFamily="34" charset="0"/>
              <a:ea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85580" y="2530776"/>
            <a:ext cx="2444300" cy="3469975"/>
          </a:xfrm>
          <a:prstGeom prst="rect">
            <a:avLst/>
          </a:prstGeom>
        </p:spPr>
      </p:pic>
      <p:pic>
        <p:nvPicPr>
          <p:cNvPr id="9" name="Picture 8"/>
          <p:cNvPicPr>
            <a:picLocks noChangeAspect="1"/>
          </p:cNvPicPr>
          <p:nvPr/>
        </p:nvPicPr>
        <p:blipFill>
          <a:blip r:embed="rId6"/>
          <a:stretch>
            <a:fillRect/>
          </a:stretch>
        </p:blipFill>
        <p:spPr>
          <a:xfrm>
            <a:off x="6225805" y="977451"/>
            <a:ext cx="2591957" cy="3469975"/>
          </a:xfrm>
          <a:prstGeom prst="rect">
            <a:avLst/>
          </a:prstGeom>
        </p:spPr>
      </p:pic>
      <p:sp>
        <p:nvSpPr>
          <p:cNvPr id="10" name="Rectangle 9"/>
          <p:cNvSpPr/>
          <p:nvPr/>
        </p:nvSpPr>
        <p:spPr>
          <a:xfrm>
            <a:off x="0" y="977451"/>
            <a:ext cx="4153463" cy="1200329"/>
          </a:xfrm>
          <a:prstGeom prst="rect">
            <a:avLst/>
          </a:prstGeom>
        </p:spPr>
        <p:txBody>
          <a:bodyPr wrap="square">
            <a:spAutoFit/>
          </a:bodyPr>
          <a:lstStyle/>
          <a:p>
            <a:pPr algn="just">
              <a:spcAft>
                <a:spcPts val="450"/>
              </a:spcAft>
            </a:pPr>
            <a:r>
              <a:rPr lang="en-US"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Posters published in both languages in Russian and English in order to raise awareness on conservation agriculture in Tajikistan. </a:t>
            </a:r>
            <a:endParaRPr lang="en-US" b="1" dirty="0">
              <a:solidFill>
                <a:srgbClr val="FFFF00"/>
              </a:solid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16204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361873"/>
            <a:ext cx="9143999" cy="5496127"/>
          </a:xfrm>
          <a:prstGeom prst="rect">
            <a:avLst/>
          </a:prstGeom>
        </p:spPr>
      </p:pic>
      <p:sp>
        <p:nvSpPr>
          <p:cNvPr id="7" name="Rectangle 6"/>
          <p:cNvSpPr/>
          <p:nvPr/>
        </p:nvSpPr>
        <p:spPr>
          <a:xfrm>
            <a:off x="-1" y="0"/>
            <a:ext cx="9143999" cy="1077218"/>
          </a:xfrm>
          <a:prstGeom prst="rect">
            <a:avLst/>
          </a:prstGeom>
        </p:spPr>
        <p:txBody>
          <a:bodyPr wrap="square">
            <a:spAutoFit/>
          </a:bodyPr>
          <a:lstStyle/>
          <a:p>
            <a:pPr algn="ctr"/>
            <a:r>
              <a:rPr lang="en-US" sz="3200" dirty="0">
                <a:latin typeface="Arial" panose="020B0604020202020204" pitchFamily="34" charset="0"/>
                <a:ea typeface="Times New Roman" panose="02020603050405020304" pitchFamily="18" charset="0"/>
                <a:cs typeface="Times New Roman" panose="02020603050405020304" pitchFamily="18" charset="0"/>
              </a:rPr>
              <a:t>Adoption area of conservation agriculture under </a:t>
            </a:r>
            <a:r>
              <a:rPr lang="en-US" sz="3200" dirty="0" smtClean="0">
                <a:latin typeface="Arial" panose="020B0604020202020204" pitchFamily="34" charset="0"/>
                <a:ea typeface="Times New Roman" panose="02020603050405020304" pitchFamily="18" charset="0"/>
                <a:cs typeface="Times New Roman" panose="02020603050405020304" pitchFamily="18" charset="0"/>
              </a:rPr>
              <a:t>IFAD/CLCA </a:t>
            </a:r>
            <a:r>
              <a:rPr lang="en-US" sz="3200" dirty="0">
                <a:latin typeface="Arial" panose="020B0604020202020204" pitchFamily="34" charset="0"/>
                <a:ea typeface="Times New Roman" panose="02020603050405020304" pitchFamily="18" charset="0"/>
                <a:cs typeface="Times New Roman" panose="02020603050405020304" pitchFamily="18" charset="0"/>
              </a:rPr>
              <a:t>project in Tajikistan</a:t>
            </a:r>
            <a:endParaRPr lang="en-US" sz="3200" dirty="0"/>
          </a:p>
        </p:txBody>
      </p:sp>
    </p:spTree>
    <p:extLst>
      <p:ext uri="{BB962C8B-B14F-4D97-AF65-F5344CB8AC3E}">
        <p14:creationId xmlns:p14="http://schemas.microsoft.com/office/powerpoint/2010/main" val="28951269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119"/>
            <a:ext cx="9144000" cy="1143000"/>
          </a:xfrm>
        </p:spPr>
        <p:txBody>
          <a:bodyPr>
            <a:normAutofit fontScale="90000"/>
          </a:bodyPr>
          <a:lstStyle/>
          <a:p>
            <a:r>
              <a:rPr lang="en-US" dirty="0" smtClean="0"/>
              <a:t>Yield of agricultural crops under conservation </a:t>
            </a:r>
            <a:r>
              <a:rPr lang="en-US" dirty="0"/>
              <a:t>agriculture </a:t>
            </a:r>
            <a:r>
              <a:rPr lang="en-US" dirty="0" smtClean="0"/>
              <a:t>in </a:t>
            </a:r>
            <a:r>
              <a:rPr lang="en-US" dirty="0"/>
              <a:t>Tajikistan</a:t>
            </a: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36394" y="1600200"/>
            <a:ext cx="9107606" cy="5257800"/>
          </a:xfrm>
          <a:prstGeom prst="rect">
            <a:avLst/>
          </a:prstGeom>
          <a:noFill/>
        </p:spPr>
      </p:pic>
    </p:spTree>
    <p:extLst>
      <p:ext uri="{BB962C8B-B14F-4D97-AF65-F5344CB8AC3E}">
        <p14:creationId xmlns:p14="http://schemas.microsoft.com/office/powerpoint/2010/main" val="14133466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a:bodyPr>
          <a:lstStyle/>
          <a:p>
            <a:r>
              <a:rPr lang="en-US" dirty="0" smtClean="0">
                <a:solidFill>
                  <a:schemeClr val="lt1"/>
                </a:solidFill>
                <a:latin typeface="+mn-lt"/>
                <a:ea typeface="+mn-ea"/>
                <a:cs typeface="+mn-cs"/>
              </a:rPr>
              <a:t>Conclusions </a:t>
            </a:r>
            <a:endParaRPr lang="uz-Cyrl-UZ" dirty="0" smtClean="0">
              <a:solidFill>
                <a:schemeClr val="lt1"/>
              </a:solidFill>
              <a:latin typeface="+mn-lt"/>
              <a:ea typeface="+mn-ea"/>
              <a:cs typeface="+mn-cs"/>
            </a:endParaRPr>
          </a:p>
        </p:txBody>
      </p:sp>
      <p:sp>
        <p:nvSpPr>
          <p:cNvPr id="3" name="Content Placeholder 2"/>
          <p:cNvSpPr>
            <a:spLocks noGrp="1"/>
          </p:cNvSpPr>
          <p:nvPr>
            <p:ph idx="1"/>
          </p:nvPr>
        </p:nvSpPr>
        <p:spPr>
          <a:xfrm>
            <a:off x="0" y="1295400"/>
            <a:ext cx="9144000" cy="5105400"/>
          </a:xfrm>
        </p:spPr>
        <p:txBody>
          <a:bodyPr>
            <a:noAutofit/>
          </a:bodyPr>
          <a:lstStyle/>
          <a:p>
            <a:r>
              <a:rPr lang="en-US" sz="2500" dirty="0" smtClean="0"/>
              <a:t>Three </a:t>
            </a:r>
            <a:r>
              <a:rPr lang="en-US" sz="2500" dirty="0"/>
              <a:t>seeders brought by ICARDA are the first ever no-till seeders in Tajikistan. This fact itself deserves an attention and praise. </a:t>
            </a:r>
            <a:endParaRPr lang="en-US" sz="2500" dirty="0" smtClean="0"/>
          </a:p>
          <a:p>
            <a:r>
              <a:rPr lang="en-US" sz="2500" dirty="0" smtClean="0"/>
              <a:t>No-till </a:t>
            </a:r>
            <a:r>
              <a:rPr lang="en-US" sz="2500" dirty="0"/>
              <a:t>practices were found to be useful for increasing farmers’ income and improving their livelihoods which is very important in </a:t>
            </a:r>
            <a:r>
              <a:rPr lang="en-US" sz="2500" dirty="0" err="1"/>
              <a:t>rainfed</a:t>
            </a:r>
            <a:r>
              <a:rPr lang="en-US" sz="2500" dirty="0"/>
              <a:t> conditions of Tajikistan. </a:t>
            </a:r>
          </a:p>
          <a:p>
            <a:r>
              <a:rPr lang="en-US" sz="2500" dirty="0"/>
              <a:t>In </a:t>
            </a:r>
            <a:r>
              <a:rPr lang="en-US" sz="2500" dirty="0" err="1"/>
              <a:t>rainfed</a:t>
            </a:r>
            <a:r>
              <a:rPr lang="en-US" sz="2500" dirty="0"/>
              <a:t> legume-cereal based systems of </a:t>
            </a:r>
            <a:r>
              <a:rPr lang="en-US" sz="2500" dirty="0" err="1"/>
              <a:t>Gissar</a:t>
            </a:r>
            <a:r>
              <a:rPr lang="en-US" sz="2500" dirty="0"/>
              <a:t> valley, no-till proved to be more profitable, resource and energy </a:t>
            </a:r>
            <a:r>
              <a:rPr lang="en-US" sz="2500" dirty="0" smtClean="0"/>
              <a:t>saving</a:t>
            </a:r>
          </a:p>
          <a:p>
            <a:r>
              <a:rPr lang="en-US" sz="2500" dirty="0"/>
              <a:t>These results showed that alley cropping has good potential to increase forage production and increase profit ratio in Tajikistan</a:t>
            </a:r>
            <a:r>
              <a:rPr lang="en-US" sz="2500" dirty="0" smtClean="0"/>
              <a:t>.</a:t>
            </a:r>
          </a:p>
          <a:p>
            <a:r>
              <a:rPr lang="en-GB" sz="2500" dirty="0"/>
              <a:t>Carried out awareness raising campaigns, establish and arrange demonstration sites, filed days and seminars wide adoption and promotion of CA</a:t>
            </a:r>
          </a:p>
          <a:p>
            <a:endParaRPr lang="en-US" sz="2500" dirty="0"/>
          </a:p>
          <a:p>
            <a:endParaRPr lang="en-US" sz="2500" dirty="0" smtClean="0"/>
          </a:p>
          <a:p>
            <a:endParaRPr lang="en-GB" sz="2500" dirty="0" smtClean="0"/>
          </a:p>
          <a:p>
            <a:endParaRPr lang="en-US" sz="2500" dirty="0" smtClean="0"/>
          </a:p>
          <a:p>
            <a:endParaRPr lang="uz-Cyrl-UZ" sz="2500" dirty="0"/>
          </a:p>
        </p:txBody>
      </p:sp>
    </p:spTree>
    <p:extLst>
      <p:ext uri="{BB962C8B-B14F-4D97-AF65-F5344CB8AC3E}">
        <p14:creationId xmlns:p14="http://schemas.microsoft.com/office/powerpoint/2010/main" val="220535110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a:bodyPr>
          <a:lstStyle/>
          <a:p>
            <a:r>
              <a:rPr lang="en-US" dirty="0" smtClean="0">
                <a:solidFill>
                  <a:schemeClr val="lt1"/>
                </a:solidFill>
                <a:latin typeface="+mn-lt"/>
                <a:ea typeface="+mn-ea"/>
                <a:cs typeface="+mn-cs"/>
              </a:rPr>
              <a:t>Conclusions </a:t>
            </a:r>
            <a:endParaRPr lang="uz-Cyrl-UZ" dirty="0" smtClean="0">
              <a:solidFill>
                <a:schemeClr val="lt1"/>
              </a:solidFill>
              <a:latin typeface="+mn-lt"/>
              <a:ea typeface="+mn-ea"/>
              <a:cs typeface="+mn-cs"/>
            </a:endParaRPr>
          </a:p>
        </p:txBody>
      </p:sp>
      <p:sp>
        <p:nvSpPr>
          <p:cNvPr id="3" name="Content Placeholder 2"/>
          <p:cNvSpPr>
            <a:spLocks noGrp="1"/>
          </p:cNvSpPr>
          <p:nvPr>
            <p:ph idx="1"/>
          </p:nvPr>
        </p:nvSpPr>
        <p:spPr>
          <a:xfrm>
            <a:off x="228600" y="1295400"/>
            <a:ext cx="8686800" cy="4525963"/>
          </a:xfrm>
        </p:spPr>
        <p:txBody>
          <a:bodyPr>
            <a:noAutofit/>
          </a:bodyPr>
          <a:lstStyle/>
          <a:p>
            <a:r>
              <a:rPr lang="en-US" sz="2500" dirty="0" smtClean="0"/>
              <a:t>Two articles prepared on CA in Tajikistan with simple descriptions of CA technology  </a:t>
            </a:r>
          </a:p>
          <a:p>
            <a:r>
              <a:rPr lang="en-US" sz="2500" dirty="0" smtClean="0"/>
              <a:t>One brochure and one leaflet for each farm practice produced for each project site in Russian and Tajik languages</a:t>
            </a:r>
          </a:p>
          <a:p>
            <a:r>
              <a:rPr lang="en-US" sz="2500" dirty="0"/>
              <a:t>Two poster published in Russian and English</a:t>
            </a:r>
          </a:p>
          <a:p>
            <a:r>
              <a:rPr lang="en-US" sz="2500" dirty="0" smtClean="0"/>
              <a:t>A </a:t>
            </a:r>
            <a:r>
              <a:rPr lang="en-US" sz="2500" dirty="0"/>
              <a:t>journal article </a:t>
            </a:r>
            <a:r>
              <a:rPr lang="en-US" sz="2500" dirty="0" smtClean="0"/>
              <a:t>prepared </a:t>
            </a:r>
            <a:r>
              <a:rPr lang="en-US" sz="2500" dirty="0"/>
              <a:t>and submitted for publication on economics of CA </a:t>
            </a:r>
          </a:p>
          <a:p>
            <a:r>
              <a:rPr lang="en-US" sz="2500" dirty="0" smtClean="0"/>
              <a:t>Four field days organized</a:t>
            </a:r>
          </a:p>
          <a:p>
            <a:r>
              <a:rPr lang="en-US" sz="2500" dirty="0" smtClean="0"/>
              <a:t>Two seminars conducted </a:t>
            </a:r>
          </a:p>
          <a:p>
            <a:endParaRPr lang="en-US" sz="2500" dirty="0" smtClean="0"/>
          </a:p>
          <a:p>
            <a:endParaRPr lang="en-US" sz="2500" dirty="0" smtClean="0"/>
          </a:p>
          <a:p>
            <a:endParaRPr lang="en-US" sz="2500" dirty="0" smtClean="0"/>
          </a:p>
          <a:p>
            <a:endParaRPr lang="en-GB" sz="2500" dirty="0" smtClean="0"/>
          </a:p>
          <a:p>
            <a:endParaRPr lang="en-US" sz="2500" dirty="0" smtClean="0"/>
          </a:p>
          <a:p>
            <a:endParaRPr lang="uz-Cyrl-UZ" sz="25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7" y="1676400"/>
            <a:ext cx="9144000" cy="4525963"/>
          </a:xfrm>
        </p:spPr>
        <p:txBody>
          <a:bodyPr>
            <a:noAutofit/>
          </a:bodyPr>
          <a:lstStyle/>
          <a:p>
            <a:endParaRPr lang="en-US" sz="2800" dirty="0" smtClean="0"/>
          </a:p>
          <a:p>
            <a:r>
              <a:rPr lang="en-US" sz="2800" dirty="0" smtClean="0"/>
              <a:t>It </a:t>
            </a:r>
            <a:r>
              <a:rPr lang="en-US" sz="2800" dirty="0"/>
              <a:t>is increasingly recognized that a complete understanding is required of all the social and economic results of the CA farming system in order to guide component research into topics and techniques which will be applicable. </a:t>
            </a:r>
          </a:p>
          <a:p>
            <a:r>
              <a:rPr lang="en-US" sz="2800" dirty="0"/>
              <a:t>There is a need for special policy reforms in agriculture in order to shift from conventional agriculture into conservation </a:t>
            </a:r>
            <a:r>
              <a:rPr lang="en-US" sz="2800" dirty="0" smtClean="0"/>
              <a:t>agriculture. </a:t>
            </a:r>
          </a:p>
          <a:p>
            <a:r>
              <a:rPr lang="en-US" sz="2800" b="1" dirty="0" smtClean="0">
                <a:solidFill>
                  <a:srgbClr val="00B050"/>
                </a:solidFill>
              </a:rPr>
              <a:t>Law on conservation agriculture is under discussion </a:t>
            </a:r>
          </a:p>
          <a:p>
            <a:pPr marL="0" indent="0">
              <a:buNone/>
            </a:pPr>
            <a:endParaRPr lang="en-US" sz="2800" dirty="0"/>
          </a:p>
          <a:p>
            <a:pPr marL="0" indent="0">
              <a:buNone/>
            </a:pPr>
            <a:endParaRPr lang="en-US" sz="2800" dirty="0"/>
          </a:p>
        </p:txBody>
      </p:sp>
      <p:sp>
        <p:nvSpPr>
          <p:cNvPr id="4" name="Title 1"/>
          <p:cNvSpPr txBox="1">
            <a:spLocks/>
          </p:cNvSpPr>
          <p:nvPr/>
        </p:nvSpPr>
        <p:spPr>
          <a:xfrm>
            <a:off x="-23883" y="0"/>
            <a:ext cx="9144000" cy="1143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General conclusions</a:t>
            </a:r>
            <a:endParaRPr lang="uz-Cyrl-UZ" dirty="0" smtClean="0"/>
          </a:p>
        </p:txBody>
      </p:sp>
    </p:spTree>
    <p:extLst>
      <p:ext uri="{BB962C8B-B14F-4D97-AF65-F5344CB8AC3E}">
        <p14:creationId xmlns:p14="http://schemas.microsoft.com/office/powerpoint/2010/main" val="299468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5" y="0"/>
            <a:ext cx="12203590" cy="6858000"/>
          </a:xfrm>
          <a:prstGeom prst="rect">
            <a:avLst/>
          </a:prstGeom>
        </p:spPr>
      </p:pic>
      <p:sp>
        <p:nvSpPr>
          <p:cNvPr id="6" name="Title 1"/>
          <p:cNvSpPr>
            <a:spLocks noGrp="1"/>
          </p:cNvSpPr>
          <p:nvPr>
            <p:ph type="title"/>
          </p:nvPr>
        </p:nvSpPr>
        <p:spPr>
          <a:xfrm>
            <a:off x="-1371600" y="5105400"/>
            <a:ext cx="11887200" cy="1143000"/>
          </a:xfrm>
        </p:spPr>
        <p:txBody>
          <a:bodyPr>
            <a:noAutofit/>
          </a:bodyPr>
          <a:lstStyle/>
          <a:p>
            <a:r>
              <a:rPr lang="en-US" sz="8800" b="1" dirty="0" smtClean="0">
                <a:solidFill>
                  <a:srgbClr val="00B050"/>
                </a:solidFill>
              </a:rPr>
              <a:t>Thank you </a:t>
            </a:r>
            <a:br>
              <a:rPr lang="en-US" sz="8800" b="1" dirty="0" smtClean="0">
                <a:solidFill>
                  <a:srgbClr val="00B050"/>
                </a:solidFill>
              </a:rPr>
            </a:br>
            <a:r>
              <a:rPr lang="en-US" sz="8800" b="1" dirty="0" smtClean="0">
                <a:solidFill>
                  <a:srgbClr val="00B050"/>
                </a:solidFill>
              </a:rPr>
              <a:t>for your attention </a:t>
            </a:r>
            <a:endParaRPr lang="uz-Cyrl-UZ" sz="8800" b="1" dirty="0">
              <a:solidFill>
                <a:srgbClr val="00B05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ates_presentation">
  <a:themeElements>
    <a:clrScheme name="Title 1">
      <a:dk1>
        <a:srgbClr val="000000"/>
      </a:dk1>
      <a:lt1>
        <a:srgbClr val="FFFFFF"/>
      </a:lt1>
      <a:dk2>
        <a:srgbClr val="000000"/>
      </a:dk2>
      <a:lt2>
        <a:srgbClr val="859EB9"/>
      </a:lt2>
      <a:accent1>
        <a:srgbClr val="008600"/>
      </a:accent1>
      <a:accent2>
        <a:srgbClr val="19B804"/>
      </a:accent2>
      <a:accent3>
        <a:srgbClr val="FFFFFF"/>
      </a:accent3>
      <a:accent4>
        <a:srgbClr val="000000"/>
      </a:accent4>
      <a:accent5>
        <a:srgbClr val="AAC3AA"/>
      </a:accent5>
      <a:accent6>
        <a:srgbClr val="16A603"/>
      </a:accent6>
      <a:hlink>
        <a:srgbClr val="2E65A2"/>
      </a:hlink>
      <a:folHlink>
        <a:srgbClr val="A51313"/>
      </a:folHlink>
    </a:clrScheme>
    <a:fontScheme name="Titl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2000" b="0" i="0" u="none" strike="noStrike" cap="none" normalizeH="0" baseline="0" smtClean="0">
            <a:ln>
              <a:noFill/>
            </a:ln>
            <a:solidFill>
              <a:schemeClr val="bg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2000" b="0" i="0" u="none" strike="noStrike" cap="none" normalizeH="0" baseline="0" smtClean="0">
            <a:ln>
              <a:noFill/>
            </a:ln>
            <a:solidFill>
              <a:schemeClr val="bg1"/>
            </a:solidFill>
            <a:effectLst/>
            <a:latin typeface="Arial" charset="0"/>
            <a:cs typeface="Arial" charset="0"/>
          </a:defRPr>
        </a:defPPr>
      </a:lstStyle>
    </a:lnDef>
  </a:objectDefaults>
  <a:extraClrSchemeLst>
    <a:extraClrScheme>
      <a:clrScheme name="Title 1">
        <a:dk1>
          <a:srgbClr val="000000"/>
        </a:dk1>
        <a:lt1>
          <a:srgbClr val="FFFFFF"/>
        </a:lt1>
        <a:dk2>
          <a:srgbClr val="000000"/>
        </a:dk2>
        <a:lt2>
          <a:srgbClr val="859EB9"/>
        </a:lt2>
        <a:accent1>
          <a:srgbClr val="008600"/>
        </a:accent1>
        <a:accent2>
          <a:srgbClr val="19B804"/>
        </a:accent2>
        <a:accent3>
          <a:srgbClr val="FFFFFF"/>
        </a:accent3>
        <a:accent4>
          <a:srgbClr val="000000"/>
        </a:accent4>
        <a:accent5>
          <a:srgbClr val="AAC3AA"/>
        </a:accent5>
        <a:accent6>
          <a:srgbClr val="16A603"/>
        </a:accent6>
        <a:hlink>
          <a:srgbClr val="2E65A2"/>
        </a:hlink>
        <a:folHlink>
          <a:srgbClr val="A51313"/>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s.ates_presentation">
  <a:themeElements>
    <a:clrScheme name="Title 1">
      <a:dk1>
        <a:srgbClr val="000000"/>
      </a:dk1>
      <a:lt1>
        <a:srgbClr val="FFFFFF"/>
      </a:lt1>
      <a:dk2>
        <a:srgbClr val="000000"/>
      </a:dk2>
      <a:lt2>
        <a:srgbClr val="859EB9"/>
      </a:lt2>
      <a:accent1>
        <a:srgbClr val="008600"/>
      </a:accent1>
      <a:accent2>
        <a:srgbClr val="19B804"/>
      </a:accent2>
      <a:accent3>
        <a:srgbClr val="FFFFFF"/>
      </a:accent3>
      <a:accent4>
        <a:srgbClr val="000000"/>
      </a:accent4>
      <a:accent5>
        <a:srgbClr val="AAC3AA"/>
      </a:accent5>
      <a:accent6>
        <a:srgbClr val="16A603"/>
      </a:accent6>
      <a:hlink>
        <a:srgbClr val="2E65A2"/>
      </a:hlink>
      <a:folHlink>
        <a:srgbClr val="A51313"/>
      </a:folHlink>
    </a:clrScheme>
    <a:fontScheme name="Titl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2000" b="0" i="0" u="none" strike="noStrike" cap="none" normalizeH="0" baseline="0" smtClean="0">
            <a:ln>
              <a:noFill/>
            </a:ln>
            <a:solidFill>
              <a:schemeClr val="bg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2000" b="0" i="0" u="none" strike="noStrike" cap="none" normalizeH="0" baseline="0" smtClean="0">
            <a:ln>
              <a:noFill/>
            </a:ln>
            <a:solidFill>
              <a:schemeClr val="bg1"/>
            </a:solidFill>
            <a:effectLst/>
            <a:latin typeface="Arial" charset="0"/>
            <a:cs typeface="Arial" charset="0"/>
          </a:defRPr>
        </a:defPPr>
      </a:lstStyle>
    </a:lnDef>
  </a:objectDefaults>
  <a:extraClrSchemeLst>
    <a:extraClrScheme>
      <a:clrScheme name="Title 1">
        <a:dk1>
          <a:srgbClr val="000000"/>
        </a:dk1>
        <a:lt1>
          <a:srgbClr val="FFFFFF"/>
        </a:lt1>
        <a:dk2>
          <a:srgbClr val="000000"/>
        </a:dk2>
        <a:lt2>
          <a:srgbClr val="859EB9"/>
        </a:lt2>
        <a:accent1>
          <a:srgbClr val="008600"/>
        </a:accent1>
        <a:accent2>
          <a:srgbClr val="19B804"/>
        </a:accent2>
        <a:accent3>
          <a:srgbClr val="FFFFFF"/>
        </a:accent3>
        <a:accent4>
          <a:srgbClr val="000000"/>
        </a:accent4>
        <a:accent5>
          <a:srgbClr val="AAC3AA"/>
        </a:accent5>
        <a:accent6>
          <a:srgbClr val="16A603"/>
        </a:accent6>
        <a:hlink>
          <a:srgbClr val="2E65A2"/>
        </a:hlink>
        <a:folHlink>
          <a:srgbClr val="A51313"/>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4027</TotalTime>
  <Words>2439</Words>
  <Application>Microsoft Office PowerPoint</Application>
  <PresentationFormat>On-screen Show (4:3)</PresentationFormat>
  <Paragraphs>519</Paragraphs>
  <Slides>43</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43</vt:i4>
      </vt:variant>
    </vt:vector>
  </HeadingPairs>
  <TitlesOfParts>
    <vt:vector size="53" baseType="lpstr">
      <vt:lpstr>MS Mincho</vt:lpstr>
      <vt:lpstr>Arial</vt:lpstr>
      <vt:lpstr>Calibri</vt:lpstr>
      <vt:lpstr>Cambria</vt:lpstr>
      <vt:lpstr>Symbol</vt:lpstr>
      <vt:lpstr>Times New Roman</vt:lpstr>
      <vt:lpstr>Wingdings</vt:lpstr>
      <vt:lpstr>Office Theme</vt:lpstr>
      <vt:lpstr>s.ates_presentation</vt:lpstr>
      <vt:lpstr>1_s.ates_presentation</vt:lpstr>
      <vt:lpstr>PowerPoint Presentation</vt:lpstr>
      <vt:lpstr>PowerPoint Presentation</vt:lpstr>
      <vt:lpstr>PowerPoint Presentation</vt:lpstr>
      <vt:lpstr>PowerPoint Presentation</vt:lpstr>
      <vt:lpstr>Components </vt:lpstr>
      <vt:lpstr>Ex-ante evaluation for CA based technologies in CWANA. </vt:lpstr>
      <vt:lpstr>ADOPT – Adoption and Diffusion Outcome Prediction Tool</vt:lpstr>
      <vt:lpstr>PowerPoint Presentation</vt:lpstr>
      <vt:lpstr>PowerPoint Presentation</vt:lpstr>
      <vt:lpstr>PowerPoint Presentation</vt:lpstr>
      <vt:lpstr>PowerPoint Presentation</vt:lpstr>
      <vt:lpstr>Conclusion </vt:lpstr>
      <vt:lpstr>Conclusion</vt:lpstr>
      <vt:lpstr>Conclusion</vt:lpstr>
      <vt:lpstr>PowerPoint Presentation</vt:lpstr>
      <vt:lpstr>PowerPoint Presentation</vt:lpstr>
      <vt:lpstr>PowerPoint Presentation</vt:lpstr>
      <vt:lpstr>PowerPoint Presentation</vt:lpstr>
      <vt:lpstr>PowerPoint Presentation</vt:lpstr>
      <vt:lpstr>Activity 1.2.1: Legume-cereal mixtures under no till and conventional tillage.</vt:lpstr>
      <vt:lpstr>Activity 1.2.2: Triticale-forage pea-mulberry alley cropping.</vt:lpstr>
      <vt:lpstr>PowerPoint Presentation</vt:lpstr>
      <vt:lpstr>1.3. Site-specific conservation agriculture technology packages fine-tuned and disseminated for enhanced farm productivity, resource use efficiency and profitability.</vt:lpstr>
      <vt:lpstr>PowerPoint Presentation</vt:lpstr>
      <vt:lpstr>PowerPoint Presentation</vt:lpstr>
      <vt:lpstr>Activity 1.3.2: Effect of planting  method on  productivity of winter wheat under irrigation in Gissar </vt:lpstr>
      <vt:lpstr>Activity 1.3.3: Effect of tillage on the productivity of winter wheat under rainfed</vt:lpstr>
      <vt:lpstr>PowerPoint Presentation</vt:lpstr>
      <vt:lpstr>Activity 1.3.4. Effect of tillage on the productivity of winter chickpea under rainfed</vt:lpstr>
      <vt:lpstr>PowerPoint Presentation</vt:lpstr>
      <vt:lpstr>PowerPoint Presentation</vt:lpstr>
      <vt:lpstr>Component 2: Knowledge management &amp; dissemination of the CLCA in CWANA  </vt:lpstr>
      <vt:lpstr>PowerPoint Presentation</vt:lpstr>
      <vt:lpstr>PowerPoint Presentation</vt:lpstr>
      <vt:lpstr>PowerPoint Presentation</vt:lpstr>
      <vt:lpstr>Publications</vt:lpstr>
      <vt:lpstr>PowerPoint Presentation</vt:lpstr>
      <vt:lpstr>PowerPoint Presentation</vt:lpstr>
      <vt:lpstr>Yield of agricultural crops under conservation agriculture in Tajikistan</vt:lpstr>
      <vt:lpstr>Conclusions </vt:lpstr>
      <vt:lpstr>Conclusions </vt:lpstr>
      <vt:lpstr>PowerPoint Presentation</vt:lpstr>
      <vt:lpstr>Thank you  for your attention </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Aziz Nurbekov</dc:creator>
  <cp:lastModifiedBy>Aziz</cp:lastModifiedBy>
  <cp:revision>302</cp:revision>
  <dcterms:created xsi:type="dcterms:W3CDTF">2013-03-26T02:34:45Z</dcterms:created>
  <dcterms:modified xsi:type="dcterms:W3CDTF">2016-04-04T04:55:42Z</dcterms:modified>
</cp:coreProperties>
</file>