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1" r:id="rId3"/>
    <p:sldId id="263" r:id="rId4"/>
    <p:sldId id="264" r:id="rId5"/>
    <p:sldId id="257" r:id="rId6"/>
    <p:sldId id="258" r:id="rId7"/>
    <p:sldId id="289" r:id="rId8"/>
    <p:sldId id="260" r:id="rId9"/>
    <p:sldId id="259"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9" r:id="rId23"/>
    <p:sldId id="280" r:id="rId24"/>
    <p:sldId id="281" r:id="rId25"/>
    <p:sldId id="282" r:id="rId26"/>
    <p:sldId id="283" r:id="rId27"/>
    <p:sldId id="284" r:id="rId28"/>
    <p:sldId id="290" r:id="rId29"/>
    <p:sldId id="287" r:id="rId30"/>
    <p:sldId id="28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4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file:///C:\Documents%20and%20Settings\AzamatM.SIC-ICWC\&#1056;&#1072;&#1073;&#1086;&#1095;&#1080;&#1081;%20&#1089;&#1090;&#1086;&#1083;\Quva%20suv%202015.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Documents%20and%20Settings\AzamatM.SIC-ICWC\&#1056;&#1072;&#1073;&#1086;&#1095;&#1080;&#1081;%20&#1089;&#1090;&#1086;&#1083;\Quva%20suv%202015.xls"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800"/>
            </a:pPr>
            <a:r>
              <a:rPr lang="en-US" sz="800" dirty="0"/>
              <a:t>Comparing</a:t>
            </a:r>
            <a:r>
              <a:rPr lang="en-US" sz="800" baseline="0" dirty="0"/>
              <a:t> </a:t>
            </a:r>
            <a:r>
              <a:rPr lang="en-US" sz="800" baseline="0" dirty="0" smtClean="0"/>
              <a:t>ET- and farmer-irrigated </a:t>
            </a:r>
            <a:r>
              <a:rPr lang="en-US" sz="800" baseline="0" dirty="0"/>
              <a:t>water </a:t>
            </a:r>
            <a:r>
              <a:rPr lang="en-US" sz="800" baseline="0" dirty="0" smtClean="0"/>
              <a:t>consumption, Cotton</a:t>
            </a:r>
            <a:endParaRPr lang="ru-RU" sz="800" dirty="0"/>
          </a:p>
        </c:rich>
      </c:tx>
      <c:layout>
        <c:manualLayout>
          <c:xMode val="edge"/>
          <c:yMode val="edge"/>
          <c:x val="0.31164808682185591"/>
          <c:y val="1.6839109162508453E-2"/>
        </c:manualLayout>
      </c:layout>
      <c:overlay val="0"/>
    </c:title>
    <c:autoTitleDeleted val="0"/>
    <c:plotArea>
      <c:layout/>
      <c:barChart>
        <c:barDir val="col"/>
        <c:grouping val="clustered"/>
        <c:varyColors val="0"/>
        <c:ser>
          <c:idx val="0"/>
          <c:order val="0"/>
          <c:tx>
            <c:strRef>
              <c:f>'Ф-7 Т. Ғ. Шухр'!$B$142</c:f>
              <c:strCache>
                <c:ptCount val="1"/>
                <c:pt idx="0">
                  <c:v>Meteo based irrigation</c:v>
                </c:pt>
              </c:strCache>
            </c:strRef>
          </c:tx>
          <c:invertIfNegative val="0"/>
          <c:cat>
            <c:strRef>
              <c:f>'Ф-7 Т. Ғ. Шухр'!$A$143:$A$145</c:f>
              <c:strCache>
                <c:ptCount val="3"/>
                <c:pt idx="0">
                  <c:v>I hydromodule</c:v>
                </c:pt>
                <c:pt idx="1">
                  <c:v>II hydromodule</c:v>
                </c:pt>
                <c:pt idx="2">
                  <c:v>VIII hydromodule</c:v>
                </c:pt>
              </c:strCache>
            </c:strRef>
          </c:cat>
          <c:val>
            <c:numRef>
              <c:f>'Ф-7 Т. Ғ. Шухр'!$B$143:$B$145</c:f>
              <c:numCache>
                <c:formatCode>General</c:formatCode>
                <c:ptCount val="3"/>
                <c:pt idx="0">
                  <c:v>3588</c:v>
                </c:pt>
                <c:pt idx="1">
                  <c:v>4767</c:v>
                </c:pt>
                <c:pt idx="2">
                  <c:v>4070</c:v>
                </c:pt>
              </c:numCache>
            </c:numRef>
          </c:val>
        </c:ser>
        <c:ser>
          <c:idx val="1"/>
          <c:order val="1"/>
          <c:tx>
            <c:strRef>
              <c:f>'Ф-7 Т. Ғ. Шухр'!$C$142</c:f>
              <c:strCache>
                <c:ptCount val="1"/>
                <c:pt idx="0">
                  <c:v>Farmer irrigated</c:v>
                </c:pt>
              </c:strCache>
            </c:strRef>
          </c:tx>
          <c:invertIfNegative val="0"/>
          <c:cat>
            <c:strRef>
              <c:f>'Ф-7 Т. Ғ. Шухр'!$A$143:$A$145</c:f>
              <c:strCache>
                <c:ptCount val="3"/>
                <c:pt idx="0">
                  <c:v>I hydromodule</c:v>
                </c:pt>
                <c:pt idx="1">
                  <c:v>II hydromodule</c:v>
                </c:pt>
                <c:pt idx="2">
                  <c:v>VIII hydromodule</c:v>
                </c:pt>
              </c:strCache>
            </c:strRef>
          </c:cat>
          <c:val>
            <c:numRef>
              <c:f>'Ф-7 Т. Ғ. Шухр'!$C$143:$C$145</c:f>
              <c:numCache>
                <c:formatCode>General</c:formatCode>
                <c:ptCount val="3"/>
                <c:pt idx="0">
                  <c:v>5417</c:v>
                </c:pt>
                <c:pt idx="1">
                  <c:v>6370</c:v>
                </c:pt>
                <c:pt idx="2">
                  <c:v>6190.4000000000005</c:v>
                </c:pt>
              </c:numCache>
            </c:numRef>
          </c:val>
        </c:ser>
        <c:dLbls>
          <c:showLegendKey val="0"/>
          <c:showVal val="0"/>
          <c:showCatName val="0"/>
          <c:showSerName val="0"/>
          <c:showPercent val="0"/>
          <c:showBubbleSize val="0"/>
        </c:dLbls>
        <c:gapWidth val="150"/>
        <c:axId val="245359072"/>
        <c:axId val="245359632"/>
      </c:barChart>
      <c:catAx>
        <c:axId val="245359072"/>
        <c:scaling>
          <c:orientation val="minMax"/>
        </c:scaling>
        <c:delete val="0"/>
        <c:axPos val="b"/>
        <c:numFmt formatCode="General" sourceLinked="1"/>
        <c:majorTickMark val="none"/>
        <c:minorTickMark val="none"/>
        <c:tickLblPos val="nextTo"/>
        <c:crossAx val="245359632"/>
        <c:crosses val="autoZero"/>
        <c:auto val="1"/>
        <c:lblAlgn val="ctr"/>
        <c:lblOffset val="100"/>
        <c:noMultiLvlLbl val="0"/>
      </c:catAx>
      <c:valAx>
        <c:axId val="245359632"/>
        <c:scaling>
          <c:orientation val="minMax"/>
        </c:scaling>
        <c:delete val="0"/>
        <c:axPos val="l"/>
        <c:majorGridlines/>
        <c:title>
          <c:tx>
            <c:rich>
              <a:bodyPr/>
              <a:lstStyle/>
              <a:p>
                <a:pPr>
                  <a:defRPr sz="900"/>
                </a:pPr>
                <a:r>
                  <a:rPr lang="en-US" sz="900" dirty="0"/>
                  <a:t>Volume of water</a:t>
                </a:r>
                <a:r>
                  <a:rPr lang="en-US" sz="900" baseline="0" dirty="0"/>
                  <a:t> used, m</a:t>
                </a:r>
                <a:r>
                  <a:rPr lang="en-US" sz="900" baseline="30000" dirty="0"/>
                  <a:t>3</a:t>
                </a:r>
                <a:r>
                  <a:rPr lang="en-US" sz="900" baseline="0" dirty="0"/>
                  <a:t>/ha</a:t>
                </a:r>
                <a:endParaRPr lang="ru-RU" sz="900" dirty="0"/>
              </a:p>
            </c:rich>
          </c:tx>
          <c:layout>
            <c:manualLayout>
              <c:xMode val="edge"/>
              <c:yMode val="edge"/>
              <c:x val="0.12399933686734517"/>
              <c:y val="6.3325657763890056E-2"/>
            </c:manualLayout>
          </c:layout>
          <c:overlay val="0"/>
        </c:title>
        <c:numFmt formatCode="General" sourceLinked="1"/>
        <c:majorTickMark val="none"/>
        <c:minorTickMark val="none"/>
        <c:tickLblPos val="nextTo"/>
        <c:crossAx val="245359072"/>
        <c:crosses val="autoZero"/>
        <c:crossBetween val="between"/>
      </c:valAx>
      <c:dTable>
        <c:showHorzBorder val="1"/>
        <c:showVertBorder val="1"/>
        <c:showOutline val="1"/>
        <c:showKeys val="1"/>
        <c:spPr>
          <a:ln w="9525">
            <a:noFill/>
          </a:ln>
        </c:spPr>
        <c:txPr>
          <a:bodyPr/>
          <a:lstStyle/>
          <a:p>
            <a:pPr rtl="0">
              <a:defRPr sz="600"/>
            </a:pPr>
            <a:endParaRPr lang="en-US"/>
          </a:p>
        </c:txPr>
      </c:dTable>
    </c:plotArea>
    <c:plotVisOnly val="1"/>
    <c:dispBlanksAs val="gap"/>
    <c:showDLblsOverMax val="0"/>
  </c:chart>
  <c:spPr>
    <a:ln>
      <a:solidFill>
        <a:sysClr val="windowText" lastClr="000000"/>
      </a:solid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900"/>
            </a:pPr>
            <a:r>
              <a:rPr lang="en-US" sz="900" b="1" i="0" baseline="0" dirty="0">
                <a:effectLst/>
              </a:rPr>
              <a:t>Comparing </a:t>
            </a:r>
            <a:r>
              <a:rPr lang="en-US" sz="900" b="1" i="0" baseline="0" dirty="0" smtClean="0">
                <a:effectLst/>
              </a:rPr>
              <a:t>ET- and farmer-irrigated </a:t>
            </a:r>
            <a:r>
              <a:rPr lang="en-US" sz="900" b="1" i="0" baseline="0" dirty="0">
                <a:effectLst/>
              </a:rPr>
              <a:t>water </a:t>
            </a:r>
            <a:r>
              <a:rPr lang="en-US" sz="900" b="1" i="0" baseline="0" dirty="0" smtClean="0">
                <a:effectLst/>
              </a:rPr>
              <a:t>consumption</a:t>
            </a:r>
            <a:r>
              <a:rPr lang="en-US" sz="900" b="1" i="0" baseline="0" dirty="0">
                <a:effectLst/>
              </a:rPr>
              <a:t>, </a:t>
            </a:r>
            <a:r>
              <a:rPr lang="en-US" sz="900" b="1" i="0" baseline="0" dirty="0" smtClean="0">
                <a:effectLst/>
              </a:rPr>
              <a:t>Wheat</a:t>
            </a:r>
            <a:endParaRPr lang="ru-RU" sz="900" dirty="0">
              <a:effectLst/>
            </a:endParaRPr>
          </a:p>
        </c:rich>
      </c:tx>
      <c:layout/>
      <c:overlay val="0"/>
    </c:title>
    <c:autoTitleDeleted val="0"/>
    <c:plotArea>
      <c:layout/>
      <c:barChart>
        <c:barDir val="col"/>
        <c:grouping val="clustered"/>
        <c:varyColors val="0"/>
        <c:ser>
          <c:idx val="0"/>
          <c:order val="0"/>
          <c:tx>
            <c:strRef>
              <c:f>'Ф-7 Т. Ғ. Шухр'!$B$148</c:f>
              <c:strCache>
                <c:ptCount val="1"/>
                <c:pt idx="0">
                  <c:v>Meteo based irrigation</c:v>
                </c:pt>
              </c:strCache>
            </c:strRef>
          </c:tx>
          <c:invertIfNegative val="0"/>
          <c:cat>
            <c:strRef>
              <c:f>'Ф-7 Т. Ғ. Шухр'!$A$149:$A$150</c:f>
              <c:strCache>
                <c:ptCount val="2"/>
                <c:pt idx="0">
                  <c:v>I hydromodule</c:v>
                </c:pt>
                <c:pt idx="1">
                  <c:v>VIII hydromodule</c:v>
                </c:pt>
              </c:strCache>
            </c:strRef>
          </c:cat>
          <c:val>
            <c:numRef>
              <c:f>'Ф-7 Т. Ғ. Шухр'!$B$149:$B$150</c:f>
              <c:numCache>
                <c:formatCode>General</c:formatCode>
                <c:ptCount val="2"/>
                <c:pt idx="0">
                  <c:v>2814.3</c:v>
                </c:pt>
                <c:pt idx="1">
                  <c:v>1922.4</c:v>
                </c:pt>
              </c:numCache>
            </c:numRef>
          </c:val>
        </c:ser>
        <c:ser>
          <c:idx val="1"/>
          <c:order val="1"/>
          <c:tx>
            <c:strRef>
              <c:f>'Ф-7 Т. Ғ. Шухр'!$C$148</c:f>
              <c:strCache>
                <c:ptCount val="1"/>
                <c:pt idx="0">
                  <c:v>Farmer irrigated</c:v>
                </c:pt>
              </c:strCache>
            </c:strRef>
          </c:tx>
          <c:invertIfNegative val="0"/>
          <c:cat>
            <c:strRef>
              <c:f>'Ф-7 Т. Ғ. Шухр'!$A$149:$A$150</c:f>
              <c:strCache>
                <c:ptCount val="2"/>
                <c:pt idx="0">
                  <c:v>I hydromodule</c:v>
                </c:pt>
                <c:pt idx="1">
                  <c:v>VIII hydromodule</c:v>
                </c:pt>
              </c:strCache>
            </c:strRef>
          </c:cat>
          <c:val>
            <c:numRef>
              <c:f>'Ф-7 Т. Ғ. Шухр'!$C$149:$C$150</c:f>
              <c:numCache>
                <c:formatCode>General</c:formatCode>
                <c:ptCount val="2"/>
                <c:pt idx="0">
                  <c:v>4135</c:v>
                </c:pt>
                <c:pt idx="1">
                  <c:v>4107.5</c:v>
                </c:pt>
              </c:numCache>
            </c:numRef>
          </c:val>
        </c:ser>
        <c:dLbls>
          <c:showLegendKey val="0"/>
          <c:showVal val="0"/>
          <c:showCatName val="0"/>
          <c:showSerName val="0"/>
          <c:showPercent val="0"/>
          <c:showBubbleSize val="0"/>
        </c:dLbls>
        <c:gapWidth val="150"/>
        <c:axId val="245362992"/>
        <c:axId val="245363552"/>
      </c:barChart>
      <c:catAx>
        <c:axId val="245362992"/>
        <c:scaling>
          <c:orientation val="minMax"/>
        </c:scaling>
        <c:delete val="0"/>
        <c:axPos val="b"/>
        <c:numFmt formatCode="General" sourceLinked="0"/>
        <c:majorTickMark val="none"/>
        <c:minorTickMark val="none"/>
        <c:tickLblPos val="nextTo"/>
        <c:crossAx val="245363552"/>
        <c:crosses val="autoZero"/>
        <c:auto val="1"/>
        <c:lblAlgn val="ctr"/>
        <c:lblOffset val="100"/>
        <c:noMultiLvlLbl val="0"/>
      </c:catAx>
      <c:valAx>
        <c:axId val="245363552"/>
        <c:scaling>
          <c:orientation val="minMax"/>
        </c:scaling>
        <c:delete val="0"/>
        <c:axPos val="l"/>
        <c:majorGridlines/>
        <c:title>
          <c:tx>
            <c:rich>
              <a:bodyPr/>
              <a:lstStyle/>
              <a:p>
                <a:pPr>
                  <a:defRPr sz="900"/>
                </a:pPr>
                <a:r>
                  <a:rPr lang="en-US" sz="900" b="1" i="0" baseline="0" dirty="0">
                    <a:effectLst/>
                  </a:rPr>
                  <a:t>Volume of water used, m</a:t>
                </a:r>
                <a:r>
                  <a:rPr lang="en-US" sz="900" b="1" i="0" baseline="30000" dirty="0">
                    <a:effectLst/>
                  </a:rPr>
                  <a:t>3</a:t>
                </a:r>
                <a:r>
                  <a:rPr lang="en-US" sz="900" b="1" i="0" baseline="0" dirty="0">
                    <a:effectLst/>
                  </a:rPr>
                  <a:t>/ha</a:t>
                </a:r>
                <a:endParaRPr lang="ru-RU" sz="900" dirty="0">
                  <a:effectLst/>
                </a:endParaRPr>
              </a:p>
            </c:rich>
          </c:tx>
          <c:layout>
            <c:manualLayout>
              <c:xMode val="edge"/>
              <c:yMode val="edge"/>
              <c:x val="8.4352091091783224E-2"/>
              <c:y val="6.0440112409663065E-2"/>
            </c:manualLayout>
          </c:layout>
          <c:overlay val="0"/>
        </c:title>
        <c:numFmt formatCode="General" sourceLinked="1"/>
        <c:majorTickMark val="none"/>
        <c:minorTickMark val="none"/>
        <c:tickLblPos val="nextTo"/>
        <c:crossAx val="245362992"/>
        <c:crosses val="autoZero"/>
        <c:crossBetween val="between"/>
      </c:valAx>
      <c:dTable>
        <c:showHorzBorder val="1"/>
        <c:showVertBorder val="1"/>
        <c:showOutline val="1"/>
        <c:showKeys val="1"/>
        <c:txPr>
          <a:bodyPr/>
          <a:lstStyle/>
          <a:p>
            <a:pPr rtl="0">
              <a:defRPr sz="600"/>
            </a:pPr>
            <a:endParaRPr lang="en-US"/>
          </a:p>
        </c:txPr>
      </c:dTable>
    </c:plotArea>
    <c:plotVisOnly val="1"/>
    <c:dispBlanksAs val="gap"/>
    <c:showDLblsOverMax val="0"/>
  </c:chart>
  <c:spPr>
    <a:solidFill>
      <a:sysClr val="window" lastClr="FFFFFF"/>
    </a:solidFill>
    <a:ln>
      <a:solidFill>
        <a:sysClr val="windowText" lastClr="000000"/>
      </a:solidFill>
    </a:ln>
  </c:spPr>
  <c:externalData r:id="rId2">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2505FA-CB30-4D01-B972-F276C0170A40}" type="datetimeFigureOut">
              <a:rPr lang="en-US" smtClean="0"/>
              <a:t>8/31/2016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3239221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2505FA-CB30-4D01-B972-F276C0170A40}" type="datetimeFigureOut">
              <a:rPr lang="en-US" smtClean="0"/>
              <a:t>8/31/2016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2417017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2505FA-CB30-4D01-B972-F276C0170A40}" type="datetimeFigureOut">
              <a:rPr lang="en-US" smtClean="0"/>
              <a:t>8/31/2016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2868873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D2505FA-CB30-4D01-B972-F276C0170A40}" type="datetimeFigureOut">
              <a:rPr lang="en-US" smtClean="0"/>
              <a:t>8/31/2016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146500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D2505FA-CB30-4D01-B972-F276C0170A40}" type="datetimeFigureOut">
              <a:rPr lang="en-US" smtClean="0"/>
              <a:t>8/31/2016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1384554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D2505FA-CB30-4D01-B972-F276C0170A40}" type="datetimeFigureOut">
              <a:rPr lang="en-US" smtClean="0"/>
              <a:t>8/31/2016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1946546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2505FA-CB30-4D01-B972-F276C0170A40}" type="datetimeFigureOut">
              <a:rPr lang="en-US" smtClean="0"/>
              <a:t>8/31/2016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1318132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2505FA-CB30-4D01-B972-F276C0170A40}" type="datetimeFigureOut">
              <a:rPr lang="en-US" smtClean="0"/>
              <a:t>8/31/2016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2717210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2505FA-CB30-4D01-B972-F276C0170A40}" type="datetimeFigureOut">
              <a:rPr lang="en-US" smtClean="0"/>
              <a:t>8/31/2016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1109871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2505FA-CB30-4D01-B972-F276C0170A40}" type="datetimeFigureOut">
              <a:rPr lang="en-US" smtClean="0"/>
              <a:t>8/31/2016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7780997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2505FA-CB30-4D01-B972-F276C0170A40}" type="datetimeFigureOut">
              <a:rPr lang="en-US" smtClean="0"/>
              <a:t>8/31/2016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BF2991-18CB-425A-B10C-9A0038A03312}" type="slidenum">
              <a:rPr lang="en-US" smtClean="0"/>
              <a:t>‹#›</a:t>
            </a:fld>
            <a:endParaRPr lang="en-US"/>
          </a:p>
        </p:txBody>
      </p:sp>
    </p:spTree>
    <p:extLst>
      <p:ext uri="{BB962C8B-B14F-4D97-AF65-F5344CB8AC3E}">
        <p14:creationId xmlns:p14="http://schemas.microsoft.com/office/powerpoint/2010/main" val="607949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2505FA-CB30-4D01-B972-F276C0170A40}" type="datetimeFigureOut">
              <a:rPr lang="en-US" smtClean="0"/>
              <a:t>8/31/2016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BF2991-18CB-425A-B10C-9A0038A03312}" type="slidenum">
              <a:rPr lang="en-US" smtClean="0"/>
              <a:t>‹#›</a:t>
            </a:fld>
            <a:endParaRPr lang="en-US"/>
          </a:p>
        </p:txBody>
      </p:sp>
    </p:spTree>
    <p:extLst>
      <p:ext uri="{BB962C8B-B14F-4D97-AF65-F5344CB8AC3E}">
        <p14:creationId xmlns:p14="http://schemas.microsoft.com/office/powerpoint/2010/main" val="37782098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gif"/><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8.wmf"/><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16.jpe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6.xml"/><Relationship Id="rId6" Type="http://schemas.openxmlformats.org/officeDocument/2006/relationships/image" Target="../media/image15.jpe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emf"/></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39.jpg"/><Relationship Id="rId1" Type="http://schemas.openxmlformats.org/officeDocument/2006/relationships/slideLayout" Target="../slideLayouts/slideLayout2.xml"/><Relationship Id="rId5" Type="http://schemas.openxmlformats.org/officeDocument/2006/relationships/image" Target="../media/image42.emf"/><Relationship Id="rId4" Type="http://schemas.openxmlformats.org/officeDocument/2006/relationships/image" Target="../media/image41.emf"/></Relationships>
</file>

<file path=ppt/slides/_rels/slide26.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43.jpg"/><Relationship Id="rId1" Type="http://schemas.openxmlformats.org/officeDocument/2006/relationships/slideLayout" Target="../slideLayouts/slideLayout2.xml"/><Relationship Id="rId5" Type="http://schemas.openxmlformats.org/officeDocument/2006/relationships/image" Target="../media/image42.emf"/><Relationship Id="rId4" Type="http://schemas.openxmlformats.org/officeDocument/2006/relationships/image" Target="../media/image41.emf"/></Relationships>
</file>

<file path=ppt/slides/_rels/slide27.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44.jpg"/><Relationship Id="rId1" Type="http://schemas.openxmlformats.org/officeDocument/2006/relationships/slideLayout" Target="../slideLayouts/slideLayout2.xml"/><Relationship Id="rId5" Type="http://schemas.openxmlformats.org/officeDocument/2006/relationships/image" Target="../media/image42.emf"/><Relationship Id="rId4" Type="http://schemas.openxmlformats.org/officeDocument/2006/relationships/image" Target="../media/image41.emf"/></Relationships>
</file>

<file path=ppt/slides/_rels/slide28.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 Id="rId9" Type="http://schemas.openxmlformats.org/officeDocument/2006/relationships/image" Target="../media/image52.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751525"/>
            <a:ext cx="9144000" cy="2387600"/>
          </a:xfrm>
        </p:spPr>
        <p:txBody>
          <a:bodyPr>
            <a:normAutofit fontScale="90000"/>
          </a:bodyPr>
          <a:lstStyle/>
          <a:p>
            <a:r>
              <a:rPr lang="en-US" dirty="0"/>
              <a:t>Managing Scarce Water Resources in </a:t>
            </a:r>
            <a:r>
              <a:rPr lang="en-US" dirty="0" smtClean="0"/>
              <a:t>Irrigated Drylands of Central Asia</a:t>
            </a:r>
            <a:endParaRPr lang="en-US" dirty="0"/>
          </a:p>
        </p:txBody>
      </p:sp>
      <p:sp>
        <p:nvSpPr>
          <p:cNvPr id="3" name="Subtitle 2"/>
          <p:cNvSpPr>
            <a:spLocks noGrp="1"/>
          </p:cNvSpPr>
          <p:nvPr>
            <p:ph type="subTitle" idx="1"/>
          </p:nvPr>
        </p:nvSpPr>
        <p:spPr>
          <a:xfrm>
            <a:off x="1524000" y="4806931"/>
            <a:ext cx="9144000" cy="1619626"/>
          </a:xfrm>
        </p:spPr>
        <p:txBody>
          <a:bodyPr>
            <a:normAutofit/>
          </a:bodyPr>
          <a:lstStyle/>
          <a:p>
            <a:r>
              <a:rPr lang="en-US" sz="2800" b="1" dirty="0" smtClean="0"/>
              <a:t>Dr. Vinay Nangia</a:t>
            </a:r>
          </a:p>
          <a:p>
            <a:r>
              <a:rPr lang="en-US" dirty="0"/>
              <a:t>Associate Professor, Tottori University </a:t>
            </a:r>
          </a:p>
          <a:p>
            <a:r>
              <a:rPr lang="en-US" dirty="0" smtClean="0"/>
              <a:t>Senior Agricultural Hydrologist, ICARDA</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62" y="196670"/>
            <a:ext cx="3061902" cy="112985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1119" y="310989"/>
            <a:ext cx="4427519" cy="1054171"/>
          </a:xfrm>
          <a:prstGeom prst="rect">
            <a:avLst/>
          </a:prstGeom>
        </p:spPr>
      </p:pic>
    </p:spTree>
    <p:extLst>
      <p:ext uri="{BB962C8B-B14F-4D97-AF65-F5344CB8AC3E}">
        <p14:creationId xmlns:p14="http://schemas.microsoft.com/office/powerpoint/2010/main" val="21346744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Case Studies</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b="1" u="sng" dirty="0" smtClean="0"/>
              <a:t>Uzbekistan</a:t>
            </a:r>
            <a:r>
              <a:rPr lang="en-US" dirty="0" smtClean="0"/>
              <a:t> - ET-based Irrigation Scheduling </a:t>
            </a:r>
            <a:r>
              <a:rPr lang="en-US" dirty="0"/>
              <a:t>to </a:t>
            </a:r>
            <a:r>
              <a:rPr lang="en-US" dirty="0" smtClean="0"/>
              <a:t>Improve WUE and build resilience</a:t>
            </a:r>
          </a:p>
          <a:p>
            <a:pPr marL="514350" indent="-514350">
              <a:buFont typeface="+mj-lt"/>
              <a:buAutoNum type="arabicPeriod"/>
            </a:pPr>
            <a:endParaRPr lang="en-US" dirty="0" smtClean="0"/>
          </a:p>
          <a:p>
            <a:pPr marL="514350" indent="-514350">
              <a:buFont typeface="+mj-lt"/>
              <a:buAutoNum type="arabicPeriod"/>
            </a:pPr>
            <a:r>
              <a:rPr lang="en-US" b="1" u="sng" dirty="0" smtClean="0"/>
              <a:t>Kazakhstan</a:t>
            </a:r>
            <a:r>
              <a:rPr lang="en-US" dirty="0" smtClean="0"/>
              <a:t> – Valuation of Ecosystem Services for Improving Agricultural Water Productivity</a:t>
            </a:r>
            <a:endParaRPr lang="en-US" dirty="0"/>
          </a:p>
          <a:p>
            <a:endParaRPr lang="en-US" dirty="0"/>
          </a:p>
        </p:txBody>
      </p:sp>
    </p:spTree>
    <p:extLst>
      <p:ext uri="{BB962C8B-B14F-4D97-AF65-F5344CB8AC3E}">
        <p14:creationId xmlns:p14="http://schemas.microsoft.com/office/powerpoint/2010/main" val="172974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374884"/>
            <a:ext cx="10515600" cy="2852737"/>
          </a:xfrm>
        </p:spPr>
        <p:txBody>
          <a:bodyPr/>
          <a:lstStyle/>
          <a:p>
            <a:r>
              <a:rPr lang="en-US" dirty="0"/>
              <a:t>ET-based </a:t>
            </a:r>
            <a:r>
              <a:rPr lang="en-US" dirty="0" smtClean="0"/>
              <a:t>Irrigation Scheduling </a:t>
            </a:r>
            <a:r>
              <a:rPr lang="en-US" dirty="0"/>
              <a:t>to </a:t>
            </a:r>
            <a:r>
              <a:rPr lang="en-US" dirty="0" smtClean="0"/>
              <a:t>Improve </a:t>
            </a:r>
            <a:r>
              <a:rPr lang="en-US" dirty="0"/>
              <a:t>WUE </a:t>
            </a:r>
            <a:r>
              <a:rPr lang="en-US" dirty="0" smtClean="0"/>
              <a:t>and Resilience in Uzbekistan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139" y="5077763"/>
            <a:ext cx="3061902" cy="112985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1850" y="5077763"/>
            <a:ext cx="3999480" cy="1129853"/>
          </a:xfrm>
          <a:prstGeom prst="rect">
            <a:avLst/>
          </a:prstGeom>
        </p:spPr>
      </p:pic>
    </p:spTree>
    <p:extLst>
      <p:ext uri="{BB962C8B-B14F-4D97-AF65-F5344CB8AC3E}">
        <p14:creationId xmlns:p14="http://schemas.microsoft.com/office/powerpoint/2010/main" val="2617475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Hydromodule</a:t>
            </a:r>
            <a:r>
              <a:rPr lang="en-US" dirty="0" smtClean="0"/>
              <a:t> Zone (HMZ)</a:t>
            </a:r>
            <a:endParaRPr lang="en-US" dirty="0"/>
          </a:p>
        </p:txBody>
      </p:sp>
      <p:sp>
        <p:nvSpPr>
          <p:cNvPr id="3" name="Content Placeholder 2"/>
          <p:cNvSpPr>
            <a:spLocks noGrp="1"/>
          </p:cNvSpPr>
          <p:nvPr>
            <p:ph idx="1"/>
          </p:nvPr>
        </p:nvSpPr>
        <p:spPr/>
        <p:txBody>
          <a:bodyPr>
            <a:normAutofit/>
          </a:bodyPr>
          <a:lstStyle/>
          <a:p>
            <a:r>
              <a:rPr lang="en-US" dirty="0" smtClean="0"/>
              <a:t>Central Asian </a:t>
            </a:r>
            <a:r>
              <a:rPr lang="en-US" dirty="0"/>
              <a:t>farmers use the Soviet era-developed method of irrigation which divides the irrigated areas in Hydro Module Zones (</a:t>
            </a:r>
            <a:r>
              <a:rPr lang="en-US" dirty="0" smtClean="0"/>
              <a:t>HMZ)</a:t>
            </a:r>
          </a:p>
          <a:p>
            <a:r>
              <a:rPr lang="en-US" dirty="0" smtClean="0"/>
              <a:t>Each </a:t>
            </a:r>
            <a:r>
              <a:rPr lang="en-US" dirty="0"/>
              <a:t>HMZ has a set of crop-specific recommendations for irrigation </a:t>
            </a:r>
            <a:r>
              <a:rPr lang="en-US" dirty="0" smtClean="0"/>
              <a:t>based on:</a:t>
            </a:r>
          </a:p>
          <a:p>
            <a:pPr lvl="1"/>
            <a:r>
              <a:rPr lang="en-US" dirty="0" smtClean="0"/>
              <a:t>soil </a:t>
            </a:r>
            <a:r>
              <a:rPr lang="en-US" dirty="0"/>
              <a:t>characteristics (thickness of soil layers, soil texture) and </a:t>
            </a:r>
            <a:endParaRPr lang="en-US" dirty="0" smtClean="0"/>
          </a:p>
          <a:p>
            <a:pPr lvl="1"/>
            <a:r>
              <a:rPr lang="en-US" dirty="0" smtClean="0"/>
              <a:t>depth </a:t>
            </a:r>
            <a:r>
              <a:rPr lang="en-US" dirty="0"/>
              <a:t>of groundwater </a:t>
            </a:r>
            <a:r>
              <a:rPr lang="en-US" dirty="0" smtClean="0"/>
              <a:t>table</a:t>
            </a:r>
          </a:p>
          <a:p>
            <a:pPr marL="228600" lvl="1">
              <a:spcBef>
                <a:spcPts val="1000"/>
              </a:spcBef>
            </a:pPr>
            <a:r>
              <a:rPr lang="en-US" sz="2800" dirty="0"/>
              <a:t>These recommendations have not been revised against changes in cultivars and fluctuations in groundwater table during past </a:t>
            </a:r>
            <a:r>
              <a:rPr lang="en-US" sz="2800" dirty="0" smtClean="0"/>
              <a:t>decades</a:t>
            </a:r>
            <a:endParaRPr lang="en-US" sz="2800" dirty="0"/>
          </a:p>
          <a:p>
            <a:endParaRPr lang="en-US" dirty="0"/>
          </a:p>
        </p:txBody>
      </p:sp>
    </p:spTree>
    <p:extLst>
      <p:ext uri="{BB962C8B-B14F-4D97-AF65-F5344CB8AC3E}">
        <p14:creationId xmlns:p14="http://schemas.microsoft.com/office/powerpoint/2010/main" val="1351840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a:t>
            </a:r>
            <a:r>
              <a:rPr lang="en-US" dirty="0"/>
              <a:t>ET-based Irrigation Scheduling </a:t>
            </a:r>
            <a:r>
              <a:rPr lang="en-US" dirty="0" smtClean="0"/>
              <a:t>works?</a:t>
            </a:r>
            <a:endParaRPr lang="en-US" dirty="0"/>
          </a:p>
        </p:txBody>
      </p:sp>
      <p:sp>
        <p:nvSpPr>
          <p:cNvPr id="3" name="Content Placeholder 2"/>
          <p:cNvSpPr>
            <a:spLocks noGrp="1"/>
          </p:cNvSpPr>
          <p:nvPr>
            <p:ph idx="1"/>
          </p:nvPr>
        </p:nvSpPr>
        <p:spPr/>
        <p:txBody>
          <a:bodyPr/>
          <a:lstStyle/>
          <a:p>
            <a:pPr marL="0" indent="0" algn="ctr">
              <a:buNone/>
            </a:pPr>
            <a:r>
              <a:rPr lang="en-US" dirty="0" err="1" smtClean="0"/>
              <a:t>ETc</a:t>
            </a:r>
            <a:r>
              <a:rPr lang="en-US" dirty="0" smtClean="0"/>
              <a:t> = Kc x Reference ET</a:t>
            </a:r>
            <a:endParaRPr lang="en-US" dirty="0"/>
          </a:p>
        </p:txBody>
      </p:sp>
      <p:sp>
        <p:nvSpPr>
          <p:cNvPr id="4" name="Down Arrow 3"/>
          <p:cNvSpPr>
            <a:spLocks noChangeArrowheads="1"/>
          </p:cNvSpPr>
          <p:nvPr/>
        </p:nvSpPr>
        <p:spPr bwMode="auto">
          <a:xfrm rot="10800000">
            <a:off x="5023022" y="2238633"/>
            <a:ext cx="762000" cy="2133600"/>
          </a:xfrm>
          <a:prstGeom prst="downArrow">
            <a:avLst>
              <a:gd name="adj1" fmla="val 50000"/>
              <a:gd name="adj2" fmla="val 49998"/>
            </a:avLst>
          </a:prstGeom>
          <a:solidFill>
            <a:schemeClr val="accent1"/>
          </a:solidFill>
          <a:ln w="9525" algn="ctr">
            <a:solidFill>
              <a:schemeClr val="tx1"/>
            </a:solidFill>
            <a:round/>
            <a:headEnd/>
            <a:tailEnd/>
          </a:ln>
        </p:spPr>
        <p:txBody>
          <a:bodyPr wrap="none"/>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r" eaLnBrk="1" hangingPunct="1">
              <a:spcBef>
                <a:spcPct val="0"/>
              </a:spcBef>
              <a:buClrTx/>
              <a:buFontTx/>
              <a:buNone/>
            </a:pPr>
            <a:endParaRPr lang="en-US" altLang="en-US" sz="2400" b="0">
              <a:solidFill>
                <a:schemeClr val="tx1"/>
              </a:solidFill>
              <a:latin typeface="Times New Roman" panose="02020603050405020304" pitchFamily="18" charset="0"/>
            </a:endParaRPr>
          </a:p>
        </p:txBody>
      </p:sp>
      <p:sp>
        <p:nvSpPr>
          <p:cNvPr id="6" name="TextBox 8"/>
          <p:cNvSpPr txBox="1">
            <a:spLocks noChangeArrowheads="1"/>
          </p:cNvSpPr>
          <p:nvPr/>
        </p:nvSpPr>
        <p:spPr bwMode="auto">
          <a:xfrm>
            <a:off x="3693355" y="4320749"/>
            <a:ext cx="31872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eaLnBrk="1" hangingPunct="1">
              <a:spcBef>
                <a:spcPct val="0"/>
              </a:spcBef>
              <a:buClrTx/>
              <a:buFontTx/>
              <a:buNone/>
            </a:pPr>
            <a:r>
              <a:rPr lang="en-US" altLang="en-US" sz="2400" b="0" dirty="0">
                <a:latin typeface="Times New Roman" panose="02020603050405020304" pitchFamily="18" charset="0"/>
              </a:rPr>
              <a:t>From </a:t>
            </a:r>
            <a:r>
              <a:rPr lang="en-US" altLang="en-US" dirty="0" smtClean="0"/>
              <a:t>crop modeling of historic field trial data</a:t>
            </a:r>
            <a:endParaRPr lang="en-US" altLang="en-US" sz="2400" b="0" dirty="0">
              <a:latin typeface="Times New Roman" panose="02020603050405020304" pitchFamily="18" charset="0"/>
            </a:endParaRPr>
          </a:p>
        </p:txBody>
      </p:sp>
      <p:sp>
        <p:nvSpPr>
          <p:cNvPr id="7" name="Down Arrow 5"/>
          <p:cNvSpPr>
            <a:spLocks noChangeArrowheads="1"/>
          </p:cNvSpPr>
          <p:nvPr/>
        </p:nvSpPr>
        <p:spPr bwMode="auto">
          <a:xfrm rot="10800000">
            <a:off x="6571735" y="2238633"/>
            <a:ext cx="762000" cy="1143000"/>
          </a:xfrm>
          <a:prstGeom prst="downArrow">
            <a:avLst>
              <a:gd name="adj1" fmla="val 50000"/>
              <a:gd name="adj2" fmla="val 50000"/>
            </a:avLst>
          </a:prstGeom>
          <a:solidFill>
            <a:schemeClr val="accent1"/>
          </a:solidFill>
          <a:ln w="9525" algn="ctr">
            <a:solidFill>
              <a:schemeClr val="tx1"/>
            </a:solidFill>
            <a:round/>
            <a:headEnd/>
            <a:tailEnd/>
          </a:ln>
        </p:spPr>
        <p:txBody>
          <a:bodyPr wrap="none"/>
          <a:lstStyle>
            <a:lvl1pPr>
              <a:spcBef>
                <a:spcPct val="20000"/>
              </a:spcBef>
              <a:buClr>
                <a:srgbClr val="FFFF00"/>
              </a:buClr>
              <a:buFont typeface="Wingdings 3" panose="05040102010807070707" pitchFamily="18" charset="2"/>
              <a:buChar char="u"/>
              <a:defRPr sz="3200" b="1">
                <a:solidFill>
                  <a:srgbClr val="FFFF99"/>
                </a:solidFill>
                <a:latin typeface="Arial" panose="020B0604020202020204" pitchFamily="34" charset="0"/>
              </a:defRPr>
            </a:lvl1pPr>
            <a:lvl2pPr marL="742950" indent="-285750">
              <a:spcBef>
                <a:spcPct val="20000"/>
              </a:spcBef>
              <a:buClr>
                <a:srgbClr val="FFFF00"/>
              </a:buClr>
              <a:buFont typeface="Wingdings 3" panose="05040102010807070707" pitchFamily="18" charset="2"/>
              <a:buChar char="â"/>
              <a:defRPr sz="2800" b="1">
                <a:solidFill>
                  <a:srgbClr val="FFFFCC"/>
                </a:solidFill>
                <a:latin typeface="Arial" panose="020B0604020202020204" pitchFamily="34" charset="0"/>
              </a:defRPr>
            </a:lvl2pPr>
            <a:lvl3pPr marL="1143000" indent="-228600">
              <a:spcBef>
                <a:spcPct val="20000"/>
              </a:spcBef>
              <a:buClr>
                <a:srgbClr val="FFFF00"/>
              </a:buClr>
              <a:buFont typeface="Wingdings 3" panose="05040102010807070707" pitchFamily="18" charset="2"/>
              <a:buChar char="u"/>
              <a:defRPr sz="2400" b="1">
                <a:solidFill>
                  <a:srgbClr val="99FFCC"/>
                </a:solidFill>
                <a:latin typeface="Arial" panose="020B0604020202020204" pitchFamily="34" charset="0"/>
              </a:defRPr>
            </a:lvl3pPr>
            <a:lvl4pPr marL="1600200" indent="-228600">
              <a:spcBef>
                <a:spcPct val="20000"/>
              </a:spcBef>
              <a:buClr>
                <a:srgbClr val="FFFF00"/>
              </a:buClr>
              <a:buFont typeface="CommonBullets" pitchFamily="34" charset="2"/>
              <a:buChar char="="/>
              <a:defRPr sz="2000" b="1">
                <a:solidFill>
                  <a:srgbClr val="99FF99"/>
                </a:solidFill>
                <a:latin typeface="Arial" panose="020B0604020202020204" pitchFamily="34" charset="0"/>
              </a:defRPr>
            </a:lvl4pPr>
            <a:lvl5pPr marL="2057400" indent="-228600">
              <a:spcBef>
                <a:spcPct val="20000"/>
              </a:spcBef>
              <a:buClr>
                <a:srgbClr val="FFFF00"/>
              </a:buClr>
              <a:buChar char="»"/>
              <a:defRPr sz="2000" b="1">
                <a:solidFill>
                  <a:srgbClr val="FF99FF"/>
                </a:solidFill>
                <a:latin typeface="Arial" panose="020B0604020202020204" pitchFamily="34" charset="0"/>
              </a:defRPr>
            </a:lvl5pPr>
            <a:lvl6pPr marL="25146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6pPr>
            <a:lvl7pPr marL="29718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7pPr>
            <a:lvl8pPr marL="34290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8pPr>
            <a:lvl9pPr marL="38862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9pPr>
          </a:lstStyle>
          <a:p>
            <a:pPr algn="r" eaLnBrk="1" hangingPunct="1">
              <a:spcBef>
                <a:spcPct val="0"/>
              </a:spcBef>
              <a:buClrTx/>
              <a:buFontTx/>
              <a:buNone/>
            </a:pPr>
            <a:endParaRPr lang="en-US" altLang="en-US" sz="2400" b="0">
              <a:solidFill>
                <a:schemeClr val="tx1"/>
              </a:solidFill>
              <a:latin typeface="Times New Roman" panose="02020603050405020304" pitchFamily="18" charset="0"/>
            </a:endParaRPr>
          </a:p>
        </p:txBody>
      </p:sp>
      <p:sp>
        <p:nvSpPr>
          <p:cNvPr id="8" name="TextBox 6"/>
          <p:cNvSpPr txBox="1">
            <a:spLocks noChangeArrowheads="1"/>
          </p:cNvSpPr>
          <p:nvPr/>
        </p:nvSpPr>
        <p:spPr bwMode="auto">
          <a:xfrm>
            <a:off x="6024047" y="3381633"/>
            <a:ext cx="1857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FFF00"/>
              </a:buClr>
              <a:buFont typeface="Wingdings 3" panose="05040102010807070707" pitchFamily="18" charset="2"/>
              <a:buChar char="u"/>
              <a:defRPr sz="3200" b="1">
                <a:solidFill>
                  <a:srgbClr val="FFFF99"/>
                </a:solidFill>
                <a:latin typeface="Arial" panose="020B0604020202020204" pitchFamily="34" charset="0"/>
              </a:defRPr>
            </a:lvl1pPr>
            <a:lvl2pPr marL="742950" indent="-285750">
              <a:spcBef>
                <a:spcPct val="20000"/>
              </a:spcBef>
              <a:buClr>
                <a:srgbClr val="FFFF00"/>
              </a:buClr>
              <a:buFont typeface="Wingdings 3" panose="05040102010807070707" pitchFamily="18" charset="2"/>
              <a:buChar char="â"/>
              <a:defRPr sz="2800" b="1">
                <a:solidFill>
                  <a:srgbClr val="FFFFCC"/>
                </a:solidFill>
                <a:latin typeface="Arial" panose="020B0604020202020204" pitchFamily="34" charset="0"/>
              </a:defRPr>
            </a:lvl2pPr>
            <a:lvl3pPr marL="1143000" indent="-228600">
              <a:spcBef>
                <a:spcPct val="20000"/>
              </a:spcBef>
              <a:buClr>
                <a:srgbClr val="FFFF00"/>
              </a:buClr>
              <a:buFont typeface="Wingdings 3" panose="05040102010807070707" pitchFamily="18" charset="2"/>
              <a:buChar char="u"/>
              <a:defRPr sz="2400" b="1">
                <a:solidFill>
                  <a:srgbClr val="99FFCC"/>
                </a:solidFill>
                <a:latin typeface="Arial" panose="020B0604020202020204" pitchFamily="34" charset="0"/>
              </a:defRPr>
            </a:lvl3pPr>
            <a:lvl4pPr marL="1600200" indent="-228600">
              <a:spcBef>
                <a:spcPct val="20000"/>
              </a:spcBef>
              <a:buClr>
                <a:srgbClr val="FFFF00"/>
              </a:buClr>
              <a:buFont typeface="CommonBullets" pitchFamily="34" charset="2"/>
              <a:buChar char="="/>
              <a:defRPr sz="2000" b="1">
                <a:solidFill>
                  <a:srgbClr val="99FF99"/>
                </a:solidFill>
                <a:latin typeface="Arial" panose="020B0604020202020204" pitchFamily="34" charset="0"/>
              </a:defRPr>
            </a:lvl4pPr>
            <a:lvl5pPr marL="2057400" indent="-228600">
              <a:spcBef>
                <a:spcPct val="20000"/>
              </a:spcBef>
              <a:buClr>
                <a:srgbClr val="FFFF00"/>
              </a:buClr>
              <a:buChar char="»"/>
              <a:defRPr sz="2000" b="1">
                <a:solidFill>
                  <a:srgbClr val="FF99FF"/>
                </a:solidFill>
                <a:latin typeface="Arial" panose="020B0604020202020204" pitchFamily="34" charset="0"/>
              </a:defRPr>
            </a:lvl5pPr>
            <a:lvl6pPr marL="25146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6pPr>
            <a:lvl7pPr marL="29718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7pPr>
            <a:lvl8pPr marL="34290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8pPr>
            <a:lvl9pPr marL="3886200" indent="-228600" eaLnBrk="0" fontAlgn="base" hangingPunct="0">
              <a:spcBef>
                <a:spcPct val="20000"/>
              </a:spcBef>
              <a:spcAft>
                <a:spcPct val="0"/>
              </a:spcAft>
              <a:buClr>
                <a:srgbClr val="FFFF00"/>
              </a:buClr>
              <a:buChar char="»"/>
              <a:defRPr sz="2000" b="1">
                <a:solidFill>
                  <a:srgbClr val="FF99FF"/>
                </a:solidFill>
                <a:latin typeface="Arial" panose="020B0604020202020204" pitchFamily="34" charset="0"/>
              </a:defRPr>
            </a:lvl9pPr>
          </a:lstStyle>
          <a:p>
            <a:pPr algn="r" eaLnBrk="1" hangingPunct="1">
              <a:spcBef>
                <a:spcPct val="0"/>
              </a:spcBef>
              <a:buClrTx/>
              <a:buFontTx/>
              <a:buNone/>
            </a:pPr>
            <a:r>
              <a:rPr lang="en-US" altLang="en-US" sz="2400" b="0" dirty="0">
                <a:solidFill>
                  <a:schemeClr val="tx1"/>
                </a:solidFill>
                <a:latin typeface="Times New Roman" panose="02020603050405020304" pitchFamily="18" charset="0"/>
              </a:rPr>
              <a:t>Weather Data</a:t>
            </a:r>
          </a:p>
        </p:txBody>
      </p:sp>
    </p:spTree>
    <p:extLst>
      <p:ext uri="{BB962C8B-B14F-4D97-AF65-F5344CB8AC3E}">
        <p14:creationId xmlns:p14="http://schemas.microsoft.com/office/powerpoint/2010/main" val="234928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70" y="67845"/>
            <a:ext cx="10515600" cy="1325563"/>
          </a:xfrm>
        </p:spPr>
        <p:txBody>
          <a:bodyPr/>
          <a:lstStyle/>
          <a:p>
            <a:r>
              <a:rPr lang="en-US" dirty="0" smtClean="0"/>
              <a:t>Experimental Design</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561" y="1570585"/>
            <a:ext cx="1917485" cy="1880845"/>
          </a:xfrm>
          <a:prstGeom prst="rect">
            <a:avLst/>
          </a:prstGeom>
        </p:spPr>
      </p:pic>
      <p:pic>
        <p:nvPicPr>
          <p:cNvPr id="4" name="Picture 3"/>
          <p:cNvPicPr>
            <a:picLocks noChangeAspect="1"/>
          </p:cNvPicPr>
          <p:nvPr/>
        </p:nvPicPr>
        <p:blipFill>
          <a:blip r:embed="rId3"/>
          <a:stretch>
            <a:fillRect/>
          </a:stretch>
        </p:blipFill>
        <p:spPr>
          <a:xfrm>
            <a:off x="278440" y="4350295"/>
            <a:ext cx="3412111" cy="1250618"/>
          </a:xfrm>
          <a:prstGeom prst="rect">
            <a:avLst/>
          </a:prstGeom>
        </p:spPr>
      </p:pic>
      <p:cxnSp>
        <p:nvCxnSpPr>
          <p:cNvPr id="6" name="Straight Connector 5"/>
          <p:cNvCxnSpPr/>
          <p:nvPr/>
        </p:nvCxnSpPr>
        <p:spPr>
          <a:xfrm>
            <a:off x="1902116" y="4088663"/>
            <a:ext cx="82379" cy="2281881"/>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a:stretch>
            <a:fillRect/>
          </a:stretch>
        </p:blipFill>
        <p:spPr>
          <a:xfrm>
            <a:off x="4389943" y="4350295"/>
            <a:ext cx="3412111" cy="1250618"/>
          </a:xfrm>
          <a:prstGeom prst="rect">
            <a:avLst/>
          </a:prstGeom>
        </p:spPr>
      </p:pic>
      <p:pic>
        <p:nvPicPr>
          <p:cNvPr id="8" name="Picture 7"/>
          <p:cNvPicPr>
            <a:picLocks noChangeAspect="1"/>
          </p:cNvPicPr>
          <p:nvPr/>
        </p:nvPicPr>
        <p:blipFill>
          <a:blip r:embed="rId3"/>
          <a:stretch>
            <a:fillRect/>
          </a:stretch>
        </p:blipFill>
        <p:spPr>
          <a:xfrm>
            <a:off x="8424836" y="4350295"/>
            <a:ext cx="3412111" cy="1250618"/>
          </a:xfrm>
          <a:prstGeom prst="rect">
            <a:avLst/>
          </a:prstGeom>
        </p:spPr>
      </p:pic>
      <p:cxnSp>
        <p:nvCxnSpPr>
          <p:cNvPr id="9" name="Straight Connector 8"/>
          <p:cNvCxnSpPr/>
          <p:nvPr/>
        </p:nvCxnSpPr>
        <p:spPr>
          <a:xfrm>
            <a:off x="6095998" y="4088662"/>
            <a:ext cx="82379" cy="2281881"/>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0166311" y="4088662"/>
            <a:ext cx="82379" cy="22818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64317" y="3719330"/>
            <a:ext cx="3157975" cy="369332"/>
          </a:xfrm>
          <a:prstGeom prst="rect">
            <a:avLst/>
          </a:prstGeom>
          <a:noFill/>
        </p:spPr>
        <p:txBody>
          <a:bodyPr wrap="square" rtlCol="0">
            <a:spAutoFit/>
          </a:bodyPr>
          <a:lstStyle/>
          <a:p>
            <a:pPr algn="ctr"/>
            <a:r>
              <a:rPr lang="en-US" dirty="0" smtClean="0"/>
              <a:t>Hydro-module Zone I</a:t>
            </a:r>
            <a:endParaRPr lang="en-US" dirty="0"/>
          </a:p>
        </p:txBody>
      </p:sp>
      <p:sp>
        <p:nvSpPr>
          <p:cNvPr id="12" name="TextBox 11"/>
          <p:cNvSpPr txBox="1"/>
          <p:nvPr/>
        </p:nvSpPr>
        <p:spPr>
          <a:xfrm>
            <a:off x="4517010" y="3742542"/>
            <a:ext cx="3157975" cy="369332"/>
          </a:xfrm>
          <a:prstGeom prst="rect">
            <a:avLst/>
          </a:prstGeom>
          <a:noFill/>
        </p:spPr>
        <p:txBody>
          <a:bodyPr wrap="square" rtlCol="0">
            <a:spAutoFit/>
          </a:bodyPr>
          <a:lstStyle/>
          <a:p>
            <a:pPr algn="ctr"/>
            <a:r>
              <a:rPr lang="en-US" dirty="0" smtClean="0"/>
              <a:t>Hydro-module Zone II</a:t>
            </a:r>
            <a:endParaRPr lang="en-US" dirty="0"/>
          </a:p>
        </p:txBody>
      </p:sp>
      <p:sp>
        <p:nvSpPr>
          <p:cNvPr id="13" name="TextBox 12"/>
          <p:cNvSpPr txBox="1"/>
          <p:nvPr/>
        </p:nvSpPr>
        <p:spPr>
          <a:xfrm>
            <a:off x="8551903" y="3745106"/>
            <a:ext cx="3157975" cy="369332"/>
          </a:xfrm>
          <a:prstGeom prst="rect">
            <a:avLst/>
          </a:prstGeom>
          <a:noFill/>
        </p:spPr>
        <p:txBody>
          <a:bodyPr wrap="square" rtlCol="0">
            <a:spAutoFit/>
          </a:bodyPr>
          <a:lstStyle/>
          <a:p>
            <a:pPr algn="ctr"/>
            <a:r>
              <a:rPr lang="en-US" dirty="0" smtClean="0"/>
              <a:t>Hydro-module Zone VIII</a:t>
            </a:r>
            <a:endParaRPr lang="en-US" dirty="0"/>
          </a:p>
        </p:txBody>
      </p:sp>
      <p:grpSp>
        <p:nvGrpSpPr>
          <p:cNvPr id="16" name="Group 15"/>
          <p:cNvGrpSpPr/>
          <p:nvPr/>
        </p:nvGrpSpPr>
        <p:grpSpPr>
          <a:xfrm>
            <a:off x="506362" y="5560962"/>
            <a:ext cx="2921798" cy="646332"/>
            <a:chOff x="506362" y="5560962"/>
            <a:chExt cx="2921798" cy="646332"/>
          </a:xfrm>
        </p:grpSpPr>
        <p:sp>
          <p:nvSpPr>
            <p:cNvPr id="14" name="TextBox 13"/>
            <p:cNvSpPr txBox="1"/>
            <p:nvPr/>
          </p:nvSpPr>
          <p:spPr>
            <a:xfrm>
              <a:off x="506362" y="5560963"/>
              <a:ext cx="1180323" cy="646331"/>
            </a:xfrm>
            <a:prstGeom prst="rect">
              <a:avLst/>
            </a:prstGeom>
            <a:noFill/>
          </p:spPr>
          <p:txBody>
            <a:bodyPr wrap="none" rtlCol="0">
              <a:spAutoFit/>
            </a:bodyPr>
            <a:lstStyle/>
            <a:p>
              <a:r>
                <a:rPr lang="en-US" dirty="0" smtClean="0"/>
                <a:t>Traditional</a:t>
              </a:r>
            </a:p>
            <a:p>
              <a:r>
                <a:rPr lang="en-US" dirty="0" smtClean="0"/>
                <a:t>Irrigation</a:t>
              </a:r>
              <a:endParaRPr lang="en-US" dirty="0"/>
            </a:p>
          </p:txBody>
        </p:sp>
        <p:sp>
          <p:nvSpPr>
            <p:cNvPr id="15" name="TextBox 14"/>
            <p:cNvSpPr txBox="1"/>
            <p:nvPr/>
          </p:nvSpPr>
          <p:spPr>
            <a:xfrm>
              <a:off x="2385887" y="5560962"/>
              <a:ext cx="1042273" cy="646331"/>
            </a:xfrm>
            <a:prstGeom prst="rect">
              <a:avLst/>
            </a:prstGeom>
            <a:noFill/>
          </p:spPr>
          <p:txBody>
            <a:bodyPr wrap="none" rtlCol="0">
              <a:spAutoFit/>
            </a:bodyPr>
            <a:lstStyle/>
            <a:p>
              <a:r>
                <a:rPr lang="en-US" dirty="0" smtClean="0"/>
                <a:t>ET-based</a:t>
              </a:r>
            </a:p>
            <a:p>
              <a:r>
                <a:rPr lang="en-US" dirty="0" smtClean="0"/>
                <a:t>Irrigation</a:t>
              </a:r>
              <a:endParaRPr lang="en-US" dirty="0"/>
            </a:p>
          </p:txBody>
        </p:sp>
      </p:grpSp>
      <p:grpSp>
        <p:nvGrpSpPr>
          <p:cNvPr id="17" name="Group 16"/>
          <p:cNvGrpSpPr/>
          <p:nvPr/>
        </p:nvGrpSpPr>
        <p:grpSpPr>
          <a:xfrm>
            <a:off x="4640382" y="5561648"/>
            <a:ext cx="2921798" cy="646332"/>
            <a:chOff x="506362" y="5560962"/>
            <a:chExt cx="2921798" cy="646332"/>
          </a:xfrm>
        </p:grpSpPr>
        <p:sp>
          <p:nvSpPr>
            <p:cNvPr id="18" name="TextBox 17"/>
            <p:cNvSpPr txBox="1"/>
            <p:nvPr/>
          </p:nvSpPr>
          <p:spPr>
            <a:xfrm>
              <a:off x="506362" y="5560963"/>
              <a:ext cx="1180323" cy="646331"/>
            </a:xfrm>
            <a:prstGeom prst="rect">
              <a:avLst/>
            </a:prstGeom>
            <a:noFill/>
          </p:spPr>
          <p:txBody>
            <a:bodyPr wrap="none" rtlCol="0">
              <a:spAutoFit/>
            </a:bodyPr>
            <a:lstStyle/>
            <a:p>
              <a:r>
                <a:rPr lang="en-US" dirty="0" smtClean="0"/>
                <a:t>Traditional</a:t>
              </a:r>
            </a:p>
            <a:p>
              <a:r>
                <a:rPr lang="en-US" dirty="0" smtClean="0"/>
                <a:t>Irrigation</a:t>
              </a:r>
              <a:endParaRPr lang="en-US" dirty="0"/>
            </a:p>
          </p:txBody>
        </p:sp>
        <p:sp>
          <p:nvSpPr>
            <p:cNvPr id="19" name="TextBox 18"/>
            <p:cNvSpPr txBox="1"/>
            <p:nvPr/>
          </p:nvSpPr>
          <p:spPr>
            <a:xfrm>
              <a:off x="2385887" y="5560962"/>
              <a:ext cx="1042273" cy="646331"/>
            </a:xfrm>
            <a:prstGeom prst="rect">
              <a:avLst/>
            </a:prstGeom>
            <a:noFill/>
          </p:spPr>
          <p:txBody>
            <a:bodyPr wrap="none" rtlCol="0">
              <a:spAutoFit/>
            </a:bodyPr>
            <a:lstStyle/>
            <a:p>
              <a:r>
                <a:rPr lang="en-US" dirty="0" smtClean="0"/>
                <a:t>ET-based</a:t>
              </a:r>
            </a:p>
            <a:p>
              <a:r>
                <a:rPr lang="en-US" dirty="0" smtClean="0"/>
                <a:t>Irrigation</a:t>
              </a:r>
              <a:endParaRPr lang="en-US" dirty="0"/>
            </a:p>
          </p:txBody>
        </p:sp>
      </p:grpSp>
      <p:grpSp>
        <p:nvGrpSpPr>
          <p:cNvPr id="20" name="Group 19"/>
          <p:cNvGrpSpPr/>
          <p:nvPr/>
        </p:nvGrpSpPr>
        <p:grpSpPr>
          <a:xfrm>
            <a:off x="8663878" y="5562334"/>
            <a:ext cx="2921798" cy="646332"/>
            <a:chOff x="506362" y="5560962"/>
            <a:chExt cx="2921798" cy="646332"/>
          </a:xfrm>
        </p:grpSpPr>
        <p:sp>
          <p:nvSpPr>
            <p:cNvPr id="21" name="TextBox 20"/>
            <p:cNvSpPr txBox="1"/>
            <p:nvPr/>
          </p:nvSpPr>
          <p:spPr>
            <a:xfrm>
              <a:off x="506362" y="5560963"/>
              <a:ext cx="1180323" cy="646331"/>
            </a:xfrm>
            <a:prstGeom prst="rect">
              <a:avLst/>
            </a:prstGeom>
            <a:noFill/>
          </p:spPr>
          <p:txBody>
            <a:bodyPr wrap="none" rtlCol="0">
              <a:spAutoFit/>
            </a:bodyPr>
            <a:lstStyle/>
            <a:p>
              <a:r>
                <a:rPr lang="en-US" dirty="0" smtClean="0"/>
                <a:t>Traditional</a:t>
              </a:r>
            </a:p>
            <a:p>
              <a:r>
                <a:rPr lang="en-US" dirty="0" smtClean="0"/>
                <a:t>Irrigation</a:t>
              </a:r>
              <a:endParaRPr lang="en-US" dirty="0"/>
            </a:p>
          </p:txBody>
        </p:sp>
        <p:sp>
          <p:nvSpPr>
            <p:cNvPr id="22" name="TextBox 21"/>
            <p:cNvSpPr txBox="1"/>
            <p:nvPr/>
          </p:nvSpPr>
          <p:spPr>
            <a:xfrm>
              <a:off x="2385887" y="5560962"/>
              <a:ext cx="1042273" cy="646331"/>
            </a:xfrm>
            <a:prstGeom prst="rect">
              <a:avLst/>
            </a:prstGeom>
            <a:noFill/>
          </p:spPr>
          <p:txBody>
            <a:bodyPr wrap="none" rtlCol="0">
              <a:spAutoFit/>
            </a:bodyPr>
            <a:lstStyle/>
            <a:p>
              <a:r>
                <a:rPr lang="en-US" dirty="0" smtClean="0"/>
                <a:t>ET-based</a:t>
              </a:r>
            </a:p>
            <a:p>
              <a:r>
                <a:rPr lang="en-US" dirty="0" smtClean="0"/>
                <a:t>Irrigation</a:t>
              </a:r>
              <a:endParaRPr lang="en-US" dirty="0"/>
            </a:p>
          </p:txBody>
        </p:sp>
      </p:grpSp>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94199" y="1396316"/>
            <a:ext cx="2085975" cy="2190750"/>
          </a:xfrm>
          <a:prstGeom prst="rect">
            <a:avLst/>
          </a:prstGeom>
        </p:spPr>
      </p:pic>
      <p:cxnSp>
        <p:nvCxnSpPr>
          <p:cNvPr id="29" name="Straight Arrow Connector 28"/>
          <p:cNvCxnSpPr/>
          <p:nvPr/>
        </p:nvCxnSpPr>
        <p:spPr>
          <a:xfrm flipV="1">
            <a:off x="3146854" y="2594919"/>
            <a:ext cx="2083689" cy="1309077"/>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flipV="1">
            <a:off x="7179030" y="2622627"/>
            <a:ext cx="1734311" cy="128136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3253946" y="2067341"/>
            <a:ext cx="1976597" cy="22227"/>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rot="2207553">
            <a:off x="7306239" y="2984065"/>
            <a:ext cx="1876539" cy="369332"/>
          </a:xfrm>
          <a:prstGeom prst="rect">
            <a:avLst/>
          </a:prstGeom>
          <a:noFill/>
        </p:spPr>
        <p:txBody>
          <a:bodyPr wrap="none" rtlCol="0">
            <a:spAutoFit/>
          </a:bodyPr>
          <a:lstStyle/>
          <a:p>
            <a:r>
              <a:rPr lang="en-US" dirty="0" smtClean="0"/>
              <a:t>Soil moisture data</a:t>
            </a:r>
            <a:endParaRPr lang="en-US" dirty="0"/>
          </a:p>
        </p:txBody>
      </p:sp>
      <p:sp>
        <p:nvSpPr>
          <p:cNvPr id="35" name="TextBox 34"/>
          <p:cNvSpPr txBox="1"/>
          <p:nvPr/>
        </p:nvSpPr>
        <p:spPr>
          <a:xfrm rot="19703625">
            <a:off x="3057694" y="2950809"/>
            <a:ext cx="1876539" cy="369332"/>
          </a:xfrm>
          <a:prstGeom prst="rect">
            <a:avLst/>
          </a:prstGeom>
          <a:noFill/>
        </p:spPr>
        <p:txBody>
          <a:bodyPr wrap="none" rtlCol="0">
            <a:spAutoFit/>
          </a:bodyPr>
          <a:lstStyle/>
          <a:p>
            <a:r>
              <a:rPr lang="en-US" dirty="0" smtClean="0"/>
              <a:t>Soil moisture data</a:t>
            </a:r>
            <a:endParaRPr lang="en-US" dirty="0"/>
          </a:p>
        </p:txBody>
      </p:sp>
      <p:sp>
        <p:nvSpPr>
          <p:cNvPr id="36" name="TextBox 35"/>
          <p:cNvSpPr txBox="1"/>
          <p:nvPr/>
        </p:nvSpPr>
        <p:spPr>
          <a:xfrm>
            <a:off x="3428160" y="1705462"/>
            <a:ext cx="1467581" cy="369332"/>
          </a:xfrm>
          <a:prstGeom prst="rect">
            <a:avLst/>
          </a:prstGeom>
          <a:noFill/>
        </p:spPr>
        <p:txBody>
          <a:bodyPr wrap="none" rtlCol="0">
            <a:spAutoFit/>
          </a:bodyPr>
          <a:lstStyle/>
          <a:p>
            <a:r>
              <a:rPr lang="en-US" dirty="0" smtClean="0"/>
              <a:t>Weather data</a:t>
            </a:r>
            <a:endParaRPr lang="en-US" dirty="0"/>
          </a:p>
        </p:txBody>
      </p:sp>
      <p:cxnSp>
        <p:nvCxnSpPr>
          <p:cNvPr id="38" name="Straight Arrow Connector 37"/>
          <p:cNvCxnSpPr>
            <a:stCxn id="12" idx="0"/>
          </p:cNvCxnSpPr>
          <p:nvPr/>
        </p:nvCxnSpPr>
        <p:spPr>
          <a:xfrm flipV="1">
            <a:off x="6095998" y="2584144"/>
            <a:ext cx="11464" cy="115839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40" name="Picture 39"/>
          <p:cNvPicPr>
            <a:picLocks noChangeAspect="1"/>
          </p:cNvPicPr>
          <p:nvPr/>
        </p:nvPicPr>
        <p:blipFill>
          <a:blip r:embed="rId5"/>
          <a:stretch>
            <a:fillRect/>
          </a:stretch>
        </p:blipFill>
        <p:spPr>
          <a:xfrm>
            <a:off x="8408324" y="235786"/>
            <a:ext cx="3354859" cy="2577284"/>
          </a:xfrm>
          <a:prstGeom prst="rect">
            <a:avLst/>
          </a:prstGeom>
        </p:spPr>
      </p:pic>
      <p:sp>
        <p:nvSpPr>
          <p:cNvPr id="41" name="Oval 40"/>
          <p:cNvSpPr/>
          <p:nvPr/>
        </p:nvSpPr>
        <p:spPr>
          <a:xfrm>
            <a:off x="11150404" y="957887"/>
            <a:ext cx="609151" cy="438429"/>
          </a:xfrm>
          <a:prstGeom prst="ellipse">
            <a:avLst/>
          </a:prstGeom>
          <a:noFill/>
          <a:ln w="762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Striped Right Arrow 41"/>
          <p:cNvSpPr/>
          <p:nvPr/>
        </p:nvSpPr>
        <p:spPr>
          <a:xfrm>
            <a:off x="6829168" y="1580535"/>
            <a:ext cx="1722735" cy="824694"/>
          </a:xfrm>
          <a:prstGeom prst="stripedRight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65476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318746850"/>
              </p:ext>
            </p:extLst>
          </p:nvPr>
        </p:nvGraphicFramePr>
        <p:xfrm>
          <a:off x="838200" y="1571222"/>
          <a:ext cx="10662634" cy="4417456"/>
        </p:xfrm>
        <a:graphic>
          <a:graphicData uri="http://schemas.openxmlformats.org/drawingml/2006/table">
            <a:tbl>
              <a:tblPr firstRow="1" firstCol="1" bandRow="1">
                <a:tableStyleId>{5C22544A-7EE6-4342-B048-85BDC9FD1C3A}</a:tableStyleId>
              </a:tblPr>
              <a:tblGrid>
                <a:gridCol w="1892152"/>
                <a:gridCol w="1670569"/>
                <a:gridCol w="1252925"/>
                <a:gridCol w="1670569"/>
                <a:gridCol w="1252925"/>
                <a:gridCol w="1670569"/>
                <a:gridCol w="1252925"/>
              </a:tblGrid>
              <a:tr h="1104364">
                <a:tc>
                  <a:txBody>
                    <a:bodyPr/>
                    <a:lstStyle/>
                    <a:p>
                      <a:pPr marL="0" marR="0" algn="ctr">
                        <a:spcBef>
                          <a:spcPts val="0"/>
                        </a:spcBef>
                        <a:spcAft>
                          <a:spcPts val="0"/>
                        </a:spcAft>
                      </a:pPr>
                      <a:r>
                        <a:rPr lang="en-US" sz="2000" kern="100" dirty="0">
                          <a:effectLst/>
                        </a:rPr>
                        <a:t>Site (</a:t>
                      </a:r>
                      <a:r>
                        <a:rPr lang="en-US" sz="2000" kern="100" dirty="0" smtClean="0">
                          <a:effectLst/>
                        </a:rPr>
                        <a:t>HMZ)</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en-US" sz="2000" kern="100">
                          <a:effectLst/>
                        </a:rPr>
                        <a:t>Water applied </a:t>
                      </a:r>
                      <a:endParaRPr lang="en-US" sz="2400" kern="100">
                        <a:effectLst/>
                      </a:endParaRPr>
                    </a:p>
                    <a:p>
                      <a:pPr marL="0" marR="0" algn="ctr">
                        <a:spcBef>
                          <a:spcPts val="0"/>
                        </a:spcBef>
                        <a:spcAft>
                          <a:spcPts val="0"/>
                        </a:spcAft>
                      </a:pPr>
                      <a:r>
                        <a:rPr lang="en-US" sz="2000" kern="100">
                          <a:effectLst/>
                        </a:rPr>
                        <a:t>(mm)</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hMerge="1">
                  <a:txBody>
                    <a:bodyPr/>
                    <a:lstStyle/>
                    <a:p>
                      <a:endParaRPr lang="en-US"/>
                    </a:p>
                  </a:txBody>
                  <a:tcPr/>
                </a:tc>
                <a:tc gridSpan="2">
                  <a:txBody>
                    <a:bodyPr/>
                    <a:lstStyle/>
                    <a:p>
                      <a:pPr marL="0" marR="0" algn="ctr">
                        <a:spcBef>
                          <a:spcPts val="0"/>
                        </a:spcBef>
                        <a:spcAft>
                          <a:spcPts val="0"/>
                        </a:spcAft>
                      </a:pPr>
                      <a:r>
                        <a:rPr lang="en-US" sz="2000" kern="100">
                          <a:effectLst/>
                        </a:rPr>
                        <a:t>Yield </a:t>
                      </a:r>
                      <a:endParaRPr lang="en-US" sz="2400" kern="100">
                        <a:effectLst/>
                      </a:endParaRPr>
                    </a:p>
                    <a:p>
                      <a:pPr marL="0" marR="0" algn="ctr">
                        <a:spcBef>
                          <a:spcPts val="0"/>
                        </a:spcBef>
                        <a:spcAft>
                          <a:spcPts val="0"/>
                        </a:spcAft>
                      </a:pPr>
                      <a:r>
                        <a:rPr lang="en-US" sz="2000" kern="100">
                          <a:effectLst/>
                        </a:rPr>
                        <a:t>(kg ha</a:t>
                      </a:r>
                      <a:r>
                        <a:rPr lang="en-US" sz="2000" kern="100" baseline="30000">
                          <a:effectLst/>
                        </a:rPr>
                        <a:t>-1</a:t>
                      </a:r>
                      <a:r>
                        <a:rPr lang="en-US" sz="2000" kern="100">
                          <a:effectLst/>
                        </a:rPr>
                        <a:t>)</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hMerge="1">
                  <a:txBody>
                    <a:bodyPr/>
                    <a:lstStyle/>
                    <a:p>
                      <a:endParaRPr lang="en-US"/>
                    </a:p>
                  </a:txBody>
                  <a:tcPr/>
                </a:tc>
                <a:tc gridSpan="2">
                  <a:txBody>
                    <a:bodyPr/>
                    <a:lstStyle/>
                    <a:p>
                      <a:pPr marL="0" marR="0" algn="ctr">
                        <a:spcBef>
                          <a:spcPts val="0"/>
                        </a:spcBef>
                        <a:spcAft>
                          <a:spcPts val="0"/>
                        </a:spcAft>
                      </a:pPr>
                      <a:r>
                        <a:rPr lang="en-US" sz="2000" kern="100" dirty="0">
                          <a:effectLst/>
                        </a:rPr>
                        <a:t>Water productivity </a:t>
                      </a:r>
                      <a:endParaRPr lang="en-US" sz="2400" kern="100" dirty="0">
                        <a:effectLst/>
                      </a:endParaRPr>
                    </a:p>
                    <a:p>
                      <a:pPr marL="0" marR="0" algn="ctr">
                        <a:spcBef>
                          <a:spcPts val="0"/>
                        </a:spcBef>
                        <a:spcAft>
                          <a:spcPts val="0"/>
                        </a:spcAft>
                      </a:pPr>
                      <a:r>
                        <a:rPr lang="en-US" sz="2000" kern="100" dirty="0">
                          <a:effectLst/>
                        </a:rPr>
                        <a:t>(kg </a:t>
                      </a:r>
                      <a:r>
                        <a:rPr lang="en-US" sz="2000" kern="100" dirty="0" smtClean="0">
                          <a:effectLst/>
                        </a:rPr>
                        <a:t>m</a:t>
                      </a:r>
                      <a:r>
                        <a:rPr lang="en-US" sz="2000" kern="100" baseline="30000" dirty="0" smtClean="0">
                          <a:effectLst/>
                        </a:rPr>
                        <a:t>-3</a:t>
                      </a:r>
                      <a:r>
                        <a:rPr lang="en-US" sz="2000" kern="100" dirty="0" smtClean="0">
                          <a:effectLst/>
                        </a:rPr>
                        <a:t>)</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hMerge="1">
                  <a:txBody>
                    <a:bodyPr/>
                    <a:lstStyle/>
                    <a:p>
                      <a:endParaRPr lang="en-US"/>
                    </a:p>
                  </a:txBody>
                  <a:tcPr/>
                </a:tc>
              </a:tr>
              <a:tr h="1104364">
                <a:tc>
                  <a:txBody>
                    <a:bodyPr/>
                    <a:lstStyle/>
                    <a:p>
                      <a:pPr marL="0" marR="0" algn="ctr">
                        <a:spcBef>
                          <a:spcPts val="0"/>
                        </a:spcBef>
                        <a:spcAft>
                          <a:spcPts val="0"/>
                        </a:spcAft>
                      </a:pPr>
                      <a:r>
                        <a:rPr lang="en-US" sz="2000" kern="100">
                          <a:effectLst/>
                        </a:rPr>
                        <a:t> </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Conventional irrigation</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ET-based irrigation</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Conventional irrigation</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ET-based irrigation</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Conventional irrigation</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ET-based irrigation</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r>
              <a:tr h="552182">
                <a:tc>
                  <a:txBody>
                    <a:bodyPr/>
                    <a:lstStyle/>
                    <a:p>
                      <a:pPr marL="0" marR="0" algn="ctr">
                        <a:spcBef>
                          <a:spcPts val="0"/>
                        </a:spcBef>
                        <a:spcAft>
                          <a:spcPts val="0"/>
                        </a:spcAft>
                      </a:pPr>
                      <a:r>
                        <a:rPr lang="en-US" sz="2000" kern="100">
                          <a:effectLst/>
                        </a:rPr>
                        <a:t>Khorezm (VIII)</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756</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492</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dirty="0">
                          <a:effectLst/>
                        </a:rPr>
                        <a:t>5700</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dirty="0">
                          <a:effectLst/>
                        </a:rPr>
                        <a:t>5800</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0.75</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1.17</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r>
              <a:tr h="552182">
                <a:tc>
                  <a:txBody>
                    <a:bodyPr/>
                    <a:lstStyle/>
                    <a:p>
                      <a:pPr marL="0" marR="0" algn="ctr">
                        <a:spcBef>
                          <a:spcPts val="0"/>
                        </a:spcBef>
                        <a:spcAft>
                          <a:spcPts val="0"/>
                        </a:spcAft>
                      </a:pPr>
                      <a:r>
                        <a:rPr lang="en-US" sz="2000" kern="100">
                          <a:effectLst/>
                        </a:rPr>
                        <a:t>Fergana (I)</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542</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359</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4011</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dirty="0">
                          <a:effectLst/>
                        </a:rPr>
                        <a:t>3985</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0.74</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1.11</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r>
              <a:tr h="552182">
                <a:tc>
                  <a:txBody>
                    <a:bodyPr/>
                    <a:lstStyle/>
                    <a:p>
                      <a:pPr marL="0" marR="0" algn="ctr">
                        <a:spcBef>
                          <a:spcPts val="0"/>
                        </a:spcBef>
                        <a:spcAft>
                          <a:spcPts val="0"/>
                        </a:spcAft>
                      </a:pPr>
                      <a:r>
                        <a:rPr lang="en-US" sz="2000" kern="100">
                          <a:effectLst/>
                        </a:rPr>
                        <a:t>Fergana (II)</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631</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477</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3975</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dirty="0">
                          <a:effectLst/>
                        </a:rPr>
                        <a:t>4579</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0.63</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0.96</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r>
              <a:tr h="552182">
                <a:tc>
                  <a:txBody>
                    <a:bodyPr/>
                    <a:lstStyle/>
                    <a:p>
                      <a:pPr marL="0" marR="0" algn="ctr">
                        <a:spcBef>
                          <a:spcPts val="0"/>
                        </a:spcBef>
                        <a:spcAft>
                          <a:spcPts val="0"/>
                        </a:spcAft>
                      </a:pPr>
                      <a:r>
                        <a:rPr lang="en-US" sz="2000" kern="100">
                          <a:effectLst/>
                        </a:rPr>
                        <a:t>Fergana (VIII)</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620</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407</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3968</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dirty="0">
                          <a:effectLst/>
                        </a:rPr>
                        <a:t>3500</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a:effectLst/>
                        </a:rPr>
                        <a:t>0.64</a:t>
                      </a:r>
                      <a:endParaRPr lang="en-US" sz="2400" kern="1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kern="100" dirty="0">
                          <a:effectLst/>
                        </a:rPr>
                        <a:t>0.86</a:t>
                      </a:r>
                      <a:endParaRPr lang="en-US" sz="2400" kern="1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5684924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Results</a:t>
            </a:r>
            <a:endParaRPr lang="en-US" dirty="0"/>
          </a:p>
        </p:txBody>
      </p:sp>
      <p:sp>
        <p:nvSpPr>
          <p:cNvPr id="4" name="Content Placeholder 3"/>
          <p:cNvSpPr>
            <a:spLocks noGrp="1"/>
          </p:cNvSpPr>
          <p:nvPr>
            <p:ph idx="1"/>
          </p:nvPr>
        </p:nvSpPr>
        <p:spPr>
          <a:xfrm>
            <a:off x="838200" y="1614196"/>
            <a:ext cx="7045411" cy="5001207"/>
          </a:xfrm>
        </p:spPr>
        <p:txBody>
          <a:bodyPr>
            <a:normAutofit lnSpcReduction="10000"/>
          </a:bodyPr>
          <a:lstStyle/>
          <a:p>
            <a:r>
              <a:rPr lang="en-US" dirty="0" smtClean="0"/>
              <a:t>There was on average </a:t>
            </a:r>
            <a:r>
              <a:rPr lang="en-US" b="1" dirty="0" smtClean="0">
                <a:solidFill>
                  <a:srgbClr val="FF0000"/>
                </a:solidFill>
              </a:rPr>
              <a:t>32% saving of irrigation </a:t>
            </a:r>
            <a:r>
              <a:rPr lang="en-US" dirty="0" smtClean="0"/>
              <a:t>water and </a:t>
            </a:r>
            <a:r>
              <a:rPr lang="en-US" b="1" dirty="0" smtClean="0">
                <a:solidFill>
                  <a:srgbClr val="FF0000"/>
                </a:solidFill>
              </a:rPr>
              <a:t>50% increase in water productivity</a:t>
            </a:r>
          </a:p>
          <a:p>
            <a:r>
              <a:rPr lang="en-US" dirty="0" smtClean="0"/>
              <a:t>There was </a:t>
            </a:r>
            <a:r>
              <a:rPr lang="en-US" b="1" dirty="0" smtClean="0">
                <a:solidFill>
                  <a:srgbClr val="FF0000"/>
                </a:solidFill>
              </a:rPr>
              <a:t>excellent match </a:t>
            </a:r>
            <a:r>
              <a:rPr lang="en-US" dirty="0" smtClean="0"/>
              <a:t>between model-predicted and literature-reported values of </a:t>
            </a:r>
            <a:r>
              <a:rPr lang="en-US" b="1" dirty="0" smtClean="0">
                <a:solidFill>
                  <a:srgbClr val="FF0000"/>
                </a:solidFill>
              </a:rPr>
              <a:t>Kc</a:t>
            </a:r>
          </a:p>
          <a:p>
            <a:r>
              <a:rPr lang="en-US" dirty="0" smtClean="0"/>
              <a:t>The pilot area selected for research is representative of </a:t>
            </a:r>
            <a:r>
              <a:rPr lang="en-US" b="1" dirty="0" smtClean="0">
                <a:solidFill>
                  <a:srgbClr val="FF0000"/>
                </a:solidFill>
              </a:rPr>
              <a:t>35%</a:t>
            </a:r>
            <a:r>
              <a:rPr lang="en-US" dirty="0" smtClean="0"/>
              <a:t> of irrigated areas in Fergana Valley (241,407 ha) and Aral Sea Basin (79,566 ha)</a:t>
            </a:r>
          </a:p>
          <a:p>
            <a:r>
              <a:rPr lang="en-US" dirty="0" smtClean="0"/>
              <a:t>Saved water can be used for supporting ecosystem services, expanding agriculture or for industrial and municipal purposes</a:t>
            </a:r>
            <a:endParaRPr lang="en-US" dirty="0"/>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2595" y="106157"/>
            <a:ext cx="3709665" cy="20865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13" name="Диаграмма 5"/>
          <p:cNvGraphicFramePr>
            <a:graphicFrameLocks/>
          </p:cNvGraphicFramePr>
          <p:nvPr>
            <p:extLst>
              <p:ext uri="{D42A27DB-BD31-4B8C-83A1-F6EECF244321}">
                <p14:modId xmlns:p14="http://schemas.microsoft.com/office/powerpoint/2010/main" val="1519963169"/>
              </p:ext>
            </p:extLst>
          </p:nvPr>
        </p:nvGraphicFramePr>
        <p:xfrm>
          <a:off x="8402594" y="2192694"/>
          <a:ext cx="3709665" cy="226259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Диаграмма 6"/>
          <p:cNvGraphicFramePr>
            <a:graphicFrameLocks/>
          </p:cNvGraphicFramePr>
          <p:nvPr>
            <p:extLst>
              <p:ext uri="{D42A27DB-BD31-4B8C-83A1-F6EECF244321}">
                <p14:modId xmlns:p14="http://schemas.microsoft.com/office/powerpoint/2010/main" val="2863888538"/>
              </p:ext>
            </p:extLst>
          </p:nvPr>
        </p:nvGraphicFramePr>
        <p:xfrm>
          <a:off x="8402594" y="4455284"/>
          <a:ext cx="3709665" cy="230941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693546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013" y="99194"/>
            <a:ext cx="5780977" cy="1325563"/>
          </a:xfrm>
        </p:spPr>
        <p:txBody>
          <a:bodyPr/>
          <a:lstStyle/>
          <a:p>
            <a:r>
              <a:rPr lang="en-US" dirty="0" err="1" smtClean="0"/>
              <a:t>Outscaling</a:t>
            </a:r>
            <a:r>
              <a:rPr lang="en-US" dirty="0" smtClean="0"/>
              <a:t> and Succession Planning</a:t>
            </a:r>
            <a:endParaRPr lang="en-US" dirty="0"/>
          </a:p>
        </p:txBody>
      </p:sp>
      <p:grpSp>
        <p:nvGrpSpPr>
          <p:cNvPr id="12" name="Group 11"/>
          <p:cNvGrpSpPr/>
          <p:nvPr/>
        </p:nvGrpSpPr>
        <p:grpSpPr>
          <a:xfrm>
            <a:off x="203200" y="2857029"/>
            <a:ext cx="2864911" cy="4042765"/>
            <a:chOff x="838200" y="1392917"/>
            <a:chExt cx="2864911" cy="4042765"/>
          </a:xfrm>
        </p:grpSpPr>
        <p:pic>
          <p:nvPicPr>
            <p:cNvPr id="3" name="Picture 2"/>
            <p:cNvPicPr>
              <a:picLocks noChangeAspect="1"/>
            </p:cNvPicPr>
            <p:nvPr/>
          </p:nvPicPr>
          <p:blipFill>
            <a:blip r:embed="rId2"/>
            <a:stretch>
              <a:fillRect/>
            </a:stretch>
          </p:blipFill>
          <p:spPr>
            <a:xfrm>
              <a:off x="838200" y="1392917"/>
              <a:ext cx="2864911" cy="3396434"/>
            </a:xfrm>
            <a:prstGeom prst="rect">
              <a:avLst/>
            </a:prstGeom>
          </p:spPr>
        </p:pic>
        <p:sp>
          <p:nvSpPr>
            <p:cNvPr id="4" name="TextBox 3"/>
            <p:cNvSpPr txBox="1"/>
            <p:nvPr/>
          </p:nvSpPr>
          <p:spPr>
            <a:xfrm>
              <a:off x="901013" y="4789351"/>
              <a:ext cx="2739284" cy="646331"/>
            </a:xfrm>
            <a:prstGeom prst="rect">
              <a:avLst/>
            </a:prstGeom>
            <a:noFill/>
          </p:spPr>
          <p:txBody>
            <a:bodyPr wrap="square" rtlCol="0">
              <a:spAutoFit/>
            </a:bodyPr>
            <a:lstStyle/>
            <a:p>
              <a:pPr algn="ctr"/>
              <a:r>
                <a:rPr lang="en-US" dirty="0" smtClean="0"/>
                <a:t>Russian version of Reference ET calculator</a:t>
              </a:r>
              <a:endParaRPr lang="en-US" dirty="0"/>
            </a:p>
          </p:txBody>
        </p:sp>
      </p:grpSp>
      <p:grpSp>
        <p:nvGrpSpPr>
          <p:cNvPr id="13" name="Group 12"/>
          <p:cNvGrpSpPr/>
          <p:nvPr/>
        </p:nvGrpSpPr>
        <p:grpSpPr>
          <a:xfrm>
            <a:off x="3126603" y="2923796"/>
            <a:ext cx="2739284" cy="3684072"/>
            <a:chOff x="3888603" y="1475297"/>
            <a:chExt cx="2739284" cy="3684072"/>
          </a:xfrm>
        </p:grpSpPr>
        <p:grpSp>
          <p:nvGrpSpPr>
            <p:cNvPr id="7" name="Group 6"/>
            <p:cNvGrpSpPr/>
            <p:nvPr/>
          </p:nvGrpSpPr>
          <p:grpSpPr>
            <a:xfrm>
              <a:off x="4105656" y="1475297"/>
              <a:ext cx="2336188" cy="3244897"/>
              <a:chOff x="4105656" y="1392917"/>
              <a:chExt cx="2336188" cy="3244897"/>
            </a:xfrm>
          </p:grpSpPr>
          <p:pic>
            <p:nvPicPr>
              <p:cNvPr id="5" name="Picture 4"/>
              <p:cNvPicPr>
                <a:picLocks noChangeAspect="1"/>
              </p:cNvPicPr>
              <p:nvPr/>
            </p:nvPicPr>
            <p:blipFill>
              <a:blip r:embed="rId3"/>
              <a:stretch>
                <a:fillRect/>
              </a:stretch>
            </p:blipFill>
            <p:spPr>
              <a:xfrm>
                <a:off x="4105656" y="1392917"/>
                <a:ext cx="2336188" cy="1630369"/>
              </a:xfrm>
              <a:prstGeom prst="rect">
                <a:avLst/>
              </a:prstGeom>
            </p:spPr>
          </p:pic>
          <p:pic>
            <p:nvPicPr>
              <p:cNvPr id="6" name="Picture 5"/>
              <p:cNvPicPr>
                <a:picLocks noChangeAspect="1"/>
              </p:cNvPicPr>
              <p:nvPr/>
            </p:nvPicPr>
            <p:blipFill>
              <a:blip r:embed="rId4"/>
              <a:stretch>
                <a:fillRect/>
              </a:stretch>
            </p:blipFill>
            <p:spPr>
              <a:xfrm>
                <a:off x="4105656" y="3023286"/>
                <a:ext cx="2336188" cy="1614528"/>
              </a:xfrm>
              <a:prstGeom prst="rect">
                <a:avLst/>
              </a:prstGeom>
            </p:spPr>
          </p:pic>
        </p:grpSp>
        <p:sp>
          <p:nvSpPr>
            <p:cNvPr id="8" name="TextBox 7"/>
            <p:cNvSpPr txBox="1"/>
            <p:nvPr/>
          </p:nvSpPr>
          <p:spPr>
            <a:xfrm>
              <a:off x="3888603" y="4790037"/>
              <a:ext cx="2739284" cy="369332"/>
            </a:xfrm>
            <a:prstGeom prst="rect">
              <a:avLst/>
            </a:prstGeom>
            <a:noFill/>
          </p:spPr>
          <p:txBody>
            <a:bodyPr wrap="square" rtlCol="0">
              <a:spAutoFit/>
            </a:bodyPr>
            <a:lstStyle/>
            <a:p>
              <a:pPr algn="ctr"/>
              <a:r>
                <a:rPr lang="en-US" dirty="0" smtClean="0"/>
                <a:t>Brochures and Pamphlets</a:t>
              </a:r>
              <a:endParaRPr lang="en-US" dirty="0"/>
            </a:p>
          </p:txBody>
        </p:sp>
      </p:grpSp>
      <p:pic>
        <p:nvPicPr>
          <p:cNvPr id="11" name="Picture 10"/>
          <p:cNvPicPr>
            <a:picLocks noChangeAspect="1"/>
          </p:cNvPicPr>
          <p:nvPr/>
        </p:nvPicPr>
        <p:blipFill>
          <a:blip r:embed="rId5"/>
          <a:stretch>
            <a:fillRect/>
          </a:stretch>
        </p:blipFill>
        <p:spPr>
          <a:xfrm>
            <a:off x="9993980" y="3773802"/>
            <a:ext cx="1932037" cy="25238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8208" y="1462875"/>
            <a:ext cx="1997876" cy="11238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29467" y="1462875"/>
            <a:ext cx="1687070" cy="11247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59922" y="1462875"/>
            <a:ext cx="1687068" cy="11247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 name="Picture 18"/>
          <p:cNvPicPr>
            <a:picLocks noChangeAspect="1"/>
          </p:cNvPicPr>
          <p:nvPr/>
        </p:nvPicPr>
        <p:blipFill>
          <a:blip r:embed="rId9"/>
          <a:stretch>
            <a:fillRect/>
          </a:stretch>
        </p:blipFill>
        <p:spPr>
          <a:xfrm>
            <a:off x="10198442" y="493469"/>
            <a:ext cx="1716337" cy="23056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Picture 19"/>
          <p:cNvPicPr>
            <a:picLocks noChangeAspect="1"/>
          </p:cNvPicPr>
          <p:nvPr/>
        </p:nvPicPr>
        <p:blipFill>
          <a:blip r:embed="rId10"/>
          <a:stretch>
            <a:fillRect/>
          </a:stretch>
        </p:blipFill>
        <p:spPr>
          <a:xfrm>
            <a:off x="8370345" y="528152"/>
            <a:ext cx="1728613" cy="22709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29" name="Group 28"/>
          <p:cNvGrpSpPr/>
          <p:nvPr/>
        </p:nvGrpSpPr>
        <p:grpSpPr>
          <a:xfrm>
            <a:off x="5692003" y="2952141"/>
            <a:ext cx="3612168" cy="3932247"/>
            <a:chOff x="5692003" y="2774807"/>
            <a:chExt cx="3612168" cy="3932247"/>
          </a:xfrm>
        </p:grpSpPr>
        <p:pic>
          <p:nvPicPr>
            <p:cNvPr id="10" name="Picture 9"/>
            <p:cNvPicPr>
              <a:picLocks noChangeAspect="1"/>
            </p:cNvPicPr>
            <p:nvPr/>
          </p:nvPicPr>
          <p:blipFill>
            <a:blip r:embed="rId11"/>
            <a:stretch>
              <a:fillRect/>
            </a:stretch>
          </p:blipFill>
          <p:spPr>
            <a:xfrm>
              <a:off x="5865887" y="2774807"/>
              <a:ext cx="1633666" cy="2201111"/>
            </a:xfrm>
            <a:prstGeom prst="rect">
              <a:avLst/>
            </a:prstGeom>
          </p:spPr>
        </p:pic>
        <p:sp>
          <p:nvSpPr>
            <p:cNvPr id="15" name="TextBox 14"/>
            <p:cNvSpPr txBox="1"/>
            <p:nvPr/>
          </p:nvSpPr>
          <p:spPr>
            <a:xfrm>
              <a:off x="5692003" y="6060723"/>
              <a:ext cx="2739284" cy="646331"/>
            </a:xfrm>
            <a:prstGeom prst="rect">
              <a:avLst/>
            </a:prstGeom>
            <a:noFill/>
          </p:spPr>
          <p:txBody>
            <a:bodyPr wrap="square" rtlCol="0">
              <a:spAutoFit/>
            </a:bodyPr>
            <a:lstStyle/>
            <a:p>
              <a:pPr algn="ctr"/>
              <a:r>
                <a:rPr lang="en-US" dirty="0" smtClean="0"/>
                <a:t>Handbooks and Policy Briefs</a:t>
              </a:r>
              <a:endParaRPr lang="en-US" dirty="0"/>
            </a:p>
          </p:txBody>
        </p:sp>
        <p:pic>
          <p:nvPicPr>
            <p:cNvPr id="21" name="Picture 20"/>
            <p:cNvPicPr>
              <a:picLocks noChangeAspect="1"/>
            </p:cNvPicPr>
            <p:nvPr/>
          </p:nvPicPr>
          <p:blipFill>
            <a:blip r:embed="rId12"/>
            <a:stretch>
              <a:fillRect/>
            </a:stretch>
          </p:blipFill>
          <p:spPr>
            <a:xfrm>
              <a:off x="7594948" y="3917020"/>
              <a:ext cx="1709223" cy="2143360"/>
            </a:xfrm>
            <a:prstGeom prst="rect">
              <a:avLst/>
            </a:prstGeom>
          </p:spPr>
        </p:pic>
      </p:grpSp>
      <p:sp>
        <p:nvSpPr>
          <p:cNvPr id="22" name="TextBox 21"/>
          <p:cNvSpPr txBox="1"/>
          <p:nvPr/>
        </p:nvSpPr>
        <p:spPr>
          <a:xfrm>
            <a:off x="8953700" y="2824802"/>
            <a:ext cx="2732166" cy="923330"/>
          </a:xfrm>
          <a:prstGeom prst="rect">
            <a:avLst/>
          </a:prstGeom>
          <a:noFill/>
        </p:spPr>
        <p:txBody>
          <a:bodyPr wrap="square" rtlCol="0">
            <a:spAutoFit/>
          </a:bodyPr>
          <a:lstStyle/>
          <a:p>
            <a:pPr algn="ctr"/>
            <a:r>
              <a:rPr lang="en-US" dirty="0" smtClean="0"/>
              <a:t>Testimonies from </a:t>
            </a:r>
            <a:r>
              <a:rPr lang="en-US" i="1" dirty="0" err="1" smtClean="0"/>
              <a:t>Hakimiyats</a:t>
            </a:r>
            <a:r>
              <a:rPr lang="en-US" dirty="0" smtClean="0"/>
              <a:t> and Provincial University</a:t>
            </a:r>
            <a:endParaRPr lang="en-US" dirty="0"/>
          </a:p>
        </p:txBody>
      </p:sp>
      <p:sp>
        <p:nvSpPr>
          <p:cNvPr id="23" name="TextBox 22"/>
          <p:cNvSpPr txBox="1"/>
          <p:nvPr/>
        </p:nvSpPr>
        <p:spPr>
          <a:xfrm>
            <a:off x="10396429" y="6286588"/>
            <a:ext cx="1320361" cy="369332"/>
          </a:xfrm>
          <a:prstGeom prst="rect">
            <a:avLst/>
          </a:prstGeom>
          <a:noFill/>
        </p:spPr>
        <p:txBody>
          <a:bodyPr wrap="none" rtlCol="0">
            <a:spAutoFit/>
          </a:bodyPr>
          <a:lstStyle/>
          <a:p>
            <a:r>
              <a:rPr lang="en-US" dirty="0" smtClean="0"/>
              <a:t>Publications</a:t>
            </a:r>
            <a:endParaRPr lang="en-US" dirty="0"/>
          </a:p>
        </p:txBody>
      </p:sp>
      <p:cxnSp>
        <p:nvCxnSpPr>
          <p:cNvPr id="25" name="Straight Connector 24"/>
          <p:cNvCxnSpPr/>
          <p:nvPr/>
        </p:nvCxnSpPr>
        <p:spPr>
          <a:xfrm>
            <a:off x="3156501" y="3817289"/>
            <a:ext cx="0" cy="276806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5775265" y="3748132"/>
            <a:ext cx="0" cy="276806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9702710" y="3748131"/>
            <a:ext cx="0" cy="276806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085033" y="640743"/>
            <a:ext cx="0" cy="276806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6190373" y="1409041"/>
            <a:ext cx="1652631" cy="1200329"/>
          </a:xfrm>
          <a:prstGeom prst="rect">
            <a:avLst/>
          </a:prstGeom>
          <a:noFill/>
        </p:spPr>
        <p:txBody>
          <a:bodyPr wrap="square" rtlCol="0">
            <a:spAutoFit/>
          </a:bodyPr>
          <a:lstStyle/>
          <a:p>
            <a:r>
              <a:rPr lang="en-US" dirty="0" smtClean="0"/>
              <a:t>Stakeholder training and participatory research</a:t>
            </a:r>
            <a:endParaRPr lang="en-US" dirty="0"/>
          </a:p>
        </p:txBody>
      </p:sp>
    </p:spTree>
    <p:extLst>
      <p:ext uri="{BB962C8B-B14F-4D97-AF65-F5344CB8AC3E}">
        <p14:creationId xmlns:p14="http://schemas.microsoft.com/office/powerpoint/2010/main" val="2830931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Valuation of Ecosystem Services for Improving Agricultural Water </a:t>
            </a:r>
            <a:r>
              <a:rPr lang="en-US" dirty="0" smtClean="0"/>
              <a:t>Productivity in Aral Sea Basin, Kazakhstan</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5027" y="5238294"/>
            <a:ext cx="2164990" cy="116576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86560" y="5363596"/>
            <a:ext cx="3764709" cy="96591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97813" y="5174127"/>
            <a:ext cx="3061902" cy="1129853"/>
          </a:xfrm>
          <a:prstGeom prst="rect">
            <a:avLst/>
          </a:prstGeom>
        </p:spPr>
      </p:pic>
    </p:spTree>
    <p:extLst>
      <p:ext uri="{BB962C8B-B14F-4D97-AF65-F5344CB8AC3E}">
        <p14:creationId xmlns:p14="http://schemas.microsoft.com/office/powerpoint/2010/main" val="32794084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00318" y="241334"/>
            <a:ext cx="10515600" cy="626548"/>
          </a:xfrm>
        </p:spPr>
        <p:txBody>
          <a:bodyPr>
            <a:normAutofit fontScale="90000"/>
          </a:bodyPr>
          <a:lstStyle/>
          <a:p>
            <a:r>
              <a:rPr lang="en-US" dirty="0" smtClean="0"/>
              <a:t>Study Location</a:t>
            </a:r>
            <a:endParaRPr lang="en-US" dirty="0"/>
          </a:p>
        </p:txBody>
      </p:sp>
      <p:pic>
        <p:nvPicPr>
          <p:cNvPr id="4" name="Picture 2" descr="syrdarya_bas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3558" y="1104095"/>
            <a:ext cx="8127242" cy="49507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360" y="-81888"/>
            <a:ext cx="5362640" cy="6939887"/>
          </a:xfrm>
          <a:prstGeom prst="rect">
            <a:avLst/>
          </a:prstGeom>
        </p:spPr>
      </p:pic>
    </p:spTree>
    <p:extLst>
      <p:ext uri="{BB962C8B-B14F-4D97-AF65-F5344CB8AC3E}">
        <p14:creationId xmlns:p14="http://schemas.microsoft.com/office/powerpoint/2010/main" val="45295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normAutofit fontScale="92500"/>
          </a:bodyPr>
          <a:lstStyle/>
          <a:p>
            <a:r>
              <a:rPr lang="en-US" sz="4000" dirty="0" err="1"/>
              <a:t>Chardara</a:t>
            </a:r>
            <a:r>
              <a:rPr lang="en-US" sz="4000" dirty="0"/>
              <a:t> Reservoir was constructed:</a:t>
            </a:r>
          </a:p>
          <a:p>
            <a:pPr lvl="1"/>
            <a:r>
              <a:rPr lang="en-US" sz="3600" dirty="0"/>
              <a:t>in southern Kazakhstan in 1965 </a:t>
            </a:r>
          </a:p>
          <a:p>
            <a:pPr lvl="1"/>
            <a:r>
              <a:rPr lang="en-US" sz="3600" dirty="0"/>
              <a:t>for irrigation and hydropower generation</a:t>
            </a:r>
          </a:p>
          <a:p>
            <a:pPr lvl="1"/>
            <a:r>
              <a:rPr lang="en-US" sz="3600" dirty="0"/>
              <a:t>reservoir also supports many fragile ecosystems such as: </a:t>
            </a:r>
          </a:p>
          <a:p>
            <a:pPr lvl="2"/>
            <a:r>
              <a:rPr lang="en-US" sz="3600" dirty="0"/>
              <a:t>the fishery and livestock</a:t>
            </a:r>
          </a:p>
          <a:p>
            <a:pPr lvl="2"/>
            <a:r>
              <a:rPr lang="en-US" sz="3600" dirty="0"/>
              <a:t>riparian forests and rangelands</a:t>
            </a:r>
          </a:p>
          <a:p>
            <a:pPr lvl="2"/>
            <a:r>
              <a:rPr lang="en-US" sz="3600" dirty="0"/>
              <a:t>human population</a:t>
            </a:r>
          </a:p>
          <a:p>
            <a:pPr lvl="2"/>
            <a:r>
              <a:rPr lang="en-US" sz="3600" dirty="0"/>
              <a:t>tourism</a:t>
            </a:r>
          </a:p>
          <a:p>
            <a:endParaRPr lang="en-US" dirty="0"/>
          </a:p>
        </p:txBody>
      </p:sp>
    </p:spTree>
    <p:extLst>
      <p:ext uri="{BB962C8B-B14F-4D97-AF65-F5344CB8AC3E}">
        <p14:creationId xmlns:p14="http://schemas.microsoft.com/office/powerpoint/2010/main" val="2684100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10638"/>
          </a:xfrm>
        </p:spPr>
        <p:txBody>
          <a:bodyPr>
            <a:normAutofit fontScale="90000"/>
          </a:bodyPr>
          <a:lstStyle/>
          <a:p>
            <a:r>
              <a:rPr lang="en-US" dirty="0" smtClean="0"/>
              <a:t>Background (cont’d)</a:t>
            </a:r>
            <a:endParaRPr lang="en-US" dirty="0"/>
          </a:p>
        </p:txBody>
      </p:sp>
      <p:sp>
        <p:nvSpPr>
          <p:cNvPr id="3" name="Content Placeholder 2"/>
          <p:cNvSpPr>
            <a:spLocks noGrp="1"/>
          </p:cNvSpPr>
          <p:nvPr>
            <p:ph idx="1"/>
          </p:nvPr>
        </p:nvSpPr>
        <p:spPr>
          <a:xfrm>
            <a:off x="838200" y="1183784"/>
            <a:ext cx="10515600" cy="5246427"/>
          </a:xfrm>
        </p:spPr>
        <p:txBody>
          <a:bodyPr>
            <a:normAutofit/>
          </a:bodyPr>
          <a:lstStyle/>
          <a:p>
            <a:pPr>
              <a:lnSpc>
                <a:spcPct val="90000"/>
              </a:lnSpc>
            </a:pPr>
            <a:r>
              <a:rPr lang="en-US" altLang="en-US" sz="3600" dirty="0" smtClean="0">
                <a:ea typeface="ＭＳ Ｐゴシック" panose="020B0600070205080204" pitchFamily="34" charset="-128"/>
              </a:rPr>
              <a:t>Agriculture </a:t>
            </a:r>
            <a:r>
              <a:rPr lang="en-US" altLang="en-US" sz="3600" dirty="0">
                <a:ea typeface="ＭＳ Ｐゴシック" panose="020B0600070205080204" pitchFamily="34" charset="-128"/>
              </a:rPr>
              <a:t>consumes large amounts of water for irrigation of cotton, corn, alfalfa, cucumber, potatoes and grapes</a:t>
            </a:r>
          </a:p>
          <a:p>
            <a:pPr>
              <a:lnSpc>
                <a:spcPct val="90000"/>
              </a:lnSpc>
            </a:pPr>
            <a:r>
              <a:rPr lang="en-US" altLang="en-US" sz="3600" dirty="0">
                <a:ea typeface="ＭＳ Ｐゴシック" panose="020B0600070205080204" pitchFamily="34" charset="-128"/>
              </a:rPr>
              <a:t>Irrigation is inefficient, primarily flood irrigation is practiced - canals lose 30% of their water supply, while field level irrigation efficiency is only 50%</a:t>
            </a:r>
          </a:p>
          <a:p>
            <a:pPr>
              <a:lnSpc>
                <a:spcPct val="90000"/>
              </a:lnSpc>
            </a:pPr>
            <a:r>
              <a:rPr lang="en-US" altLang="en-US" sz="3600" dirty="0">
                <a:ea typeface="ＭＳ Ｐゴシック" panose="020B0600070205080204" pitchFamily="34" charset="-128"/>
              </a:rPr>
              <a:t>Farmers over irrigate due to an unreliable supply of water</a:t>
            </a:r>
          </a:p>
          <a:p>
            <a:endParaRPr lang="en-US" dirty="0"/>
          </a:p>
        </p:txBody>
      </p:sp>
    </p:spTree>
    <p:extLst>
      <p:ext uri="{BB962C8B-B14F-4D97-AF65-F5344CB8AC3E}">
        <p14:creationId xmlns:p14="http://schemas.microsoft.com/office/powerpoint/2010/main" val="297462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25475"/>
          </a:xfrm>
        </p:spPr>
        <p:txBody>
          <a:bodyPr>
            <a:normAutofit fontScale="90000"/>
          </a:bodyPr>
          <a:lstStyle/>
          <a:p>
            <a:r>
              <a:rPr lang="en-US" dirty="0" smtClean="0"/>
              <a:t>Hypothesis of the study</a:t>
            </a:r>
            <a:endParaRPr lang="en-US" dirty="0"/>
          </a:p>
        </p:txBody>
      </p:sp>
      <p:sp>
        <p:nvSpPr>
          <p:cNvPr id="3" name="Content Placeholder 2"/>
          <p:cNvSpPr>
            <a:spLocks noGrp="1"/>
          </p:cNvSpPr>
          <p:nvPr>
            <p:ph idx="1"/>
          </p:nvPr>
        </p:nvSpPr>
        <p:spPr>
          <a:xfrm>
            <a:off x="838199" y="1442434"/>
            <a:ext cx="11087637" cy="4835536"/>
          </a:xfrm>
        </p:spPr>
        <p:txBody>
          <a:bodyPr>
            <a:normAutofit/>
          </a:bodyPr>
          <a:lstStyle/>
          <a:p>
            <a:r>
              <a:rPr lang="en-US" sz="3200" dirty="0"/>
              <a:t>Improving agricultural water management will lead to improvement of other downstream ecosystem services sharing same water, and </a:t>
            </a:r>
          </a:p>
          <a:p>
            <a:r>
              <a:rPr lang="en-US" sz="3200" dirty="0"/>
              <a:t>through the identification and valuation of main water-related ecosystem services, a plan can be developed for payment for improvement of agricultural water management</a:t>
            </a:r>
          </a:p>
        </p:txBody>
      </p:sp>
    </p:spTree>
    <p:extLst>
      <p:ext uri="{BB962C8B-B14F-4D97-AF65-F5344CB8AC3E}">
        <p14:creationId xmlns:p14="http://schemas.microsoft.com/office/powerpoint/2010/main" val="299310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Methodology –Soil Water Assessment Tool (SWAT) Modeling</a:t>
            </a:r>
            <a:endParaRPr lang="en-US" dirty="0"/>
          </a:p>
        </p:txBody>
      </p:sp>
      <p:sp>
        <p:nvSpPr>
          <p:cNvPr id="3" name="Content Placeholder 2"/>
          <p:cNvSpPr>
            <a:spLocks noGrp="1"/>
          </p:cNvSpPr>
          <p:nvPr>
            <p:ph idx="1"/>
          </p:nvPr>
        </p:nvSpPr>
        <p:spPr/>
        <p:txBody>
          <a:bodyPr/>
          <a:lstStyle/>
          <a:p>
            <a:r>
              <a:rPr lang="en-US" altLang="en-US" dirty="0"/>
              <a:t>A GIS database of information about the study area includes information on elevation, land use, soil properties, agricultural management practices, reservoir inputs and outputs, water intake and supply</a:t>
            </a:r>
          </a:p>
          <a:p>
            <a:r>
              <a:rPr lang="en-US" altLang="en-US" dirty="0"/>
              <a:t>These data were used with the Soil Water Assessment Tool (SWAT) to conduct detailed evaluation of water usage and other agricultural management practices and their impacts on crop yields and return flows </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5469669"/>
            <a:ext cx="4617628" cy="1148029"/>
          </a:xfrm>
          <a:prstGeom prst="rect">
            <a:avLst/>
          </a:prstGeom>
        </p:spPr>
      </p:pic>
    </p:spTree>
    <p:extLst>
      <p:ext uri="{BB962C8B-B14F-4D97-AF65-F5344CB8AC3E}">
        <p14:creationId xmlns:p14="http://schemas.microsoft.com/office/powerpoint/2010/main" val="1806995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4386"/>
            <a:ext cx="8441140" cy="487362"/>
          </a:xfrm>
        </p:spPr>
        <p:txBody>
          <a:bodyPr>
            <a:normAutofit fontScale="90000"/>
          </a:bodyPr>
          <a:lstStyle/>
          <a:p>
            <a:r>
              <a:rPr lang="en-US" dirty="0" smtClean="0"/>
              <a:t>Methodology –Resource Investment Optimization System (RIOS)</a:t>
            </a:r>
            <a:endParaRPr lang="en-US" dirty="0"/>
          </a:p>
        </p:txBody>
      </p:sp>
      <p:sp>
        <p:nvSpPr>
          <p:cNvPr id="3" name="Content Placeholder 2"/>
          <p:cNvSpPr>
            <a:spLocks noGrp="1"/>
          </p:cNvSpPr>
          <p:nvPr>
            <p:ph idx="1"/>
          </p:nvPr>
        </p:nvSpPr>
        <p:spPr/>
        <p:txBody>
          <a:bodyPr/>
          <a:lstStyle/>
          <a:p>
            <a:r>
              <a:rPr lang="en-US" altLang="en-US" sz="3200" dirty="0"/>
              <a:t>The objective of this component of study is to identify a suite of ecosystem services that are affected by the alternative agricultural practices modeled with SWAT, and then to evaluate changes in provision of these ecosystem services using the Resource Investment Optimization System (RIOS) model</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854183"/>
            <a:ext cx="1761592" cy="147054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0655" y="4911704"/>
            <a:ext cx="1616229" cy="1438808"/>
          </a:xfrm>
          <a:prstGeom prst="rect">
            <a:avLst/>
          </a:prstGeom>
        </p:spPr>
      </p:pic>
    </p:spTree>
    <p:extLst>
      <p:ext uri="{BB962C8B-B14F-4D97-AF65-F5344CB8AC3E}">
        <p14:creationId xmlns:p14="http://schemas.microsoft.com/office/powerpoint/2010/main" val="19399282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RIOS Model</a:t>
            </a:r>
            <a:endParaRPr lang="en-US" dirty="0"/>
          </a:p>
        </p:txBody>
      </p:sp>
      <p:sp>
        <p:nvSpPr>
          <p:cNvPr id="3" name="Content Placeholder 2"/>
          <p:cNvSpPr>
            <a:spLocks noGrp="1"/>
          </p:cNvSpPr>
          <p:nvPr>
            <p:ph idx="1"/>
          </p:nvPr>
        </p:nvSpPr>
        <p:spPr/>
        <p:txBody>
          <a:bodyPr>
            <a:normAutofit/>
          </a:bodyPr>
          <a:lstStyle/>
          <a:p>
            <a:r>
              <a:rPr lang="en-US" altLang="en-US" sz="3200" dirty="0"/>
              <a:t>The RIOS model allows users to identify a set of alternative land use management practices and then identify the ecosystem services that result when these practices are allocated in different ways across the landscape  </a:t>
            </a:r>
          </a:p>
          <a:p>
            <a:r>
              <a:rPr lang="en-US" altLang="en-US" sz="3200" dirty="0"/>
              <a:t>RIOS also allows users to optimize selected ecosystem services for a specified level of investment by identifying where on the landscape it is best to implement a suite of management practices</a:t>
            </a:r>
          </a:p>
          <a:p>
            <a:endParaRPr lang="en-US" dirty="0"/>
          </a:p>
        </p:txBody>
      </p:sp>
    </p:spTree>
    <p:extLst>
      <p:ext uri="{BB962C8B-B14F-4D97-AF65-F5344CB8AC3E}">
        <p14:creationId xmlns:p14="http://schemas.microsoft.com/office/powerpoint/2010/main" val="330837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 Practices Evaluated</a:t>
            </a:r>
            <a:endParaRPr lang="en-US" dirty="0"/>
          </a:p>
        </p:txBody>
      </p:sp>
      <p:sp>
        <p:nvSpPr>
          <p:cNvPr id="3" name="Content Placeholder 2"/>
          <p:cNvSpPr>
            <a:spLocks noGrp="1"/>
          </p:cNvSpPr>
          <p:nvPr>
            <p:ph idx="1"/>
          </p:nvPr>
        </p:nvSpPr>
        <p:spPr/>
        <p:txBody>
          <a:bodyPr/>
          <a:lstStyle/>
          <a:p>
            <a:r>
              <a:rPr lang="en-US" altLang="en-US" sz="3200" dirty="0"/>
              <a:t>Better fertilizer management</a:t>
            </a:r>
          </a:p>
          <a:p>
            <a:r>
              <a:rPr lang="en-US" altLang="en-US" sz="3200" dirty="0"/>
              <a:t>Better irrigation water management</a:t>
            </a:r>
          </a:p>
          <a:p>
            <a:r>
              <a:rPr lang="en-US" altLang="en-US" sz="3200" dirty="0"/>
              <a:t>Substitution of existing crops with more water efficient crops</a:t>
            </a:r>
          </a:p>
          <a:p>
            <a:r>
              <a:rPr lang="en-US" altLang="en-US" sz="3200" dirty="0"/>
              <a:t>Retirement or alternative uses for marginal crop land</a:t>
            </a:r>
          </a:p>
          <a:p>
            <a:r>
              <a:rPr lang="en-US" altLang="en-US" sz="3200" dirty="0"/>
              <a:t>Improved or targeted policies and subsidies</a:t>
            </a:r>
          </a:p>
          <a:p>
            <a:endParaRPr lang="en-US" dirty="0"/>
          </a:p>
        </p:txBody>
      </p:sp>
    </p:spTree>
    <p:extLst>
      <p:ext uri="{BB962C8B-B14F-4D97-AF65-F5344CB8AC3E}">
        <p14:creationId xmlns:p14="http://schemas.microsoft.com/office/powerpoint/2010/main" val="1577323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Ecosystem Services Modeled</a:t>
            </a:r>
            <a:endParaRPr lang="en-US" dirty="0"/>
          </a:p>
        </p:txBody>
      </p:sp>
      <p:sp>
        <p:nvSpPr>
          <p:cNvPr id="3" name="Content Placeholder 2"/>
          <p:cNvSpPr>
            <a:spLocks noGrp="1"/>
          </p:cNvSpPr>
          <p:nvPr>
            <p:ph idx="1"/>
          </p:nvPr>
        </p:nvSpPr>
        <p:spPr>
          <a:xfrm>
            <a:off x="838200" y="1825625"/>
            <a:ext cx="10515600" cy="1471367"/>
          </a:xfrm>
        </p:spPr>
        <p:txBody>
          <a:bodyPr/>
          <a:lstStyle/>
          <a:p>
            <a:r>
              <a:rPr lang="en-US" altLang="en-US" sz="3200" dirty="0"/>
              <a:t>Agricultural crop production </a:t>
            </a:r>
          </a:p>
          <a:p>
            <a:r>
              <a:rPr lang="en-US" altLang="en-US" sz="3200" dirty="0"/>
              <a:t>Baseline water discharge from agricultural lands</a:t>
            </a:r>
          </a:p>
          <a:p>
            <a:endParaRPr lang="en-US" dirty="0"/>
          </a:p>
        </p:txBody>
      </p:sp>
    </p:spTree>
    <p:extLst>
      <p:ext uri="{BB962C8B-B14F-4D97-AF65-F5344CB8AC3E}">
        <p14:creationId xmlns:p14="http://schemas.microsoft.com/office/powerpoint/2010/main" val="305821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8064"/>
          </a:xfrm>
        </p:spPr>
        <p:txBody>
          <a:bodyPr>
            <a:normAutofit fontScale="90000"/>
          </a:bodyPr>
          <a:lstStyle/>
          <a:p>
            <a:r>
              <a:rPr lang="en-US" dirty="0" smtClean="0"/>
              <a:t>Results</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0054" y="927279"/>
            <a:ext cx="7675050" cy="5930721"/>
          </a:xfrm>
          <a:prstGeom prst="rect">
            <a:avLst/>
          </a:prstGeom>
        </p:spPr>
      </p:pic>
    </p:spTree>
    <p:extLst>
      <p:ext uri="{BB962C8B-B14F-4D97-AF65-F5344CB8AC3E}">
        <p14:creationId xmlns:p14="http://schemas.microsoft.com/office/powerpoint/2010/main" val="20457099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472" y="-140567"/>
            <a:ext cx="10515600" cy="1325563"/>
          </a:xfrm>
        </p:spPr>
        <p:txBody>
          <a:bodyPr/>
          <a:lstStyle/>
          <a:p>
            <a:r>
              <a:rPr lang="en-US" dirty="0" smtClean="0"/>
              <a:t>Results </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723331"/>
            <a:ext cx="4135272" cy="3195437"/>
          </a:xfrm>
          <a:prstGeom prst="rect">
            <a:avLst/>
          </a:prstGeom>
        </p:spPr>
      </p:pic>
      <p:sp>
        <p:nvSpPr>
          <p:cNvPr id="5" name="TextBox 4"/>
          <p:cNvSpPr txBox="1"/>
          <p:nvPr/>
        </p:nvSpPr>
        <p:spPr>
          <a:xfrm>
            <a:off x="1524001" y="723331"/>
            <a:ext cx="1676613" cy="461665"/>
          </a:xfrm>
          <a:prstGeom prst="rect">
            <a:avLst/>
          </a:prstGeom>
          <a:noFill/>
        </p:spPr>
        <p:txBody>
          <a:bodyPr wrap="none" rtlCol="0">
            <a:spAutoFit/>
          </a:bodyPr>
          <a:lstStyle/>
          <a:p>
            <a:r>
              <a:rPr lang="en-US" sz="2400" b="1" dirty="0"/>
              <a:t>Topography</a:t>
            </a:r>
            <a:endParaRPr lang="en-US" b="1" dirty="0"/>
          </a:p>
        </p:txBody>
      </p:sp>
      <p:grpSp>
        <p:nvGrpSpPr>
          <p:cNvPr id="12" name="Group 11"/>
          <p:cNvGrpSpPr/>
          <p:nvPr/>
        </p:nvGrpSpPr>
        <p:grpSpPr>
          <a:xfrm>
            <a:off x="6519082" y="635079"/>
            <a:ext cx="4148919" cy="3294235"/>
            <a:chOff x="4995081" y="635078"/>
            <a:chExt cx="4148919" cy="3294235"/>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5081" y="723330"/>
              <a:ext cx="4148919" cy="3205983"/>
            </a:xfrm>
            <a:prstGeom prst="rect">
              <a:avLst/>
            </a:prstGeom>
          </p:spPr>
        </p:pic>
        <p:grpSp>
          <p:nvGrpSpPr>
            <p:cNvPr id="11" name="Group 10"/>
            <p:cNvGrpSpPr/>
            <p:nvPr/>
          </p:nvGrpSpPr>
          <p:grpSpPr>
            <a:xfrm>
              <a:off x="4995081" y="635078"/>
              <a:ext cx="4148919" cy="1322931"/>
              <a:chOff x="4995081" y="635078"/>
              <a:chExt cx="4148919" cy="1322931"/>
            </a:xfrm>
          </p:grpSpPr>
          <p:sp>
            <p:nvSpPr>
              <p:cNvPr id="7" name="TextBox 6"/>
              <p:cNvSpPr txBox="1"/>
              <p:nvPr/>
            </p:nvSpPr>
            <p:spPr>
              <a:xfrm>
                <a:off x="4995081" y="723330"/>
                <a:ext cx="1241045" cy="461665"/>
              </a:xfrm>
              <a:prstGeom prst="rect">
                <a:avLst/>
              </a:prstGeom>
              <a:noFill/>
            </p:spPr>
            <p:txBody>
              <a:bodyPr wrap="none" rtlCol="0">
                <a:spAutoFit/>
              </a:bodyPr>
              <a:lstStyle/>
              <a:p>
                <a:r>
                  <a:rPr lang="en-US" sz="2400" b="1" dirty="0"/>
                  <a:t>Landuse</a:t>
                </a:r>
                <a:endParaRPr lang="en-US" b="1" dirty="0"/>
              </a:p>
            </p:txBody>
          </p:sp>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3439" y="635078"/>
                <a:ext cx="1760561" cy="1322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58471" y="3918767"/>
            <a:ext cx="3803714" cy="2939233"/>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05433" y="3651707"/>
            <a:ext cx="4148919" cy="3205983"/>
          </a:xfrm>
          <a:prstGeom prst="rect">
            <a:avLst/>
          </a:prstGeom>
        </p:spPr>
      </p:pic>
    </p:spTree>
    <p:extLst>
      <p:ext uri="{BB962C8B-B14F-4D97-AF65-F5344CB8AC3E}">
        <p14:creationId xmlns:p14="http://schemas.microsoft.com/office/powerpoint/2010/main" val="135173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1821"/>
            <a:ext cx="10515600" cy="593352"/>
          </a:xfrm>
        </p:spPr>
        <p:txBody>
          <a:bodyPr>
            <a:normAutofit fontScale="90000"/>
          </a:bodyPr>
          <a:lstStyle/>
          <a:p>
            <a:r>
              <a:rPr lang="en-US" dirty="0" smtClean="0"/>
              <a:t>Results – SWAT modeling</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873458"/>
            <a:ext cx="4624420" cy="5984543"/>
          </a:xfrm>
          <a:prstGeom prst="rect">
            <a:avLst/>
          </a:prstGeom>
        </p:spPr>
      </p:pic>
      <p:sp>
        <p:nvSpPr>
          <p:cNvPr id="5" name="TextBox 4"/>
          <p:cNvSpPr txBox="1"/>
          <p:nvPr/>
        </p:nvSpPr>
        <p:spPr>
          <a:xfrm>
            <a:off x="1553380" y="611847"/>
            <a:ext cx="4388124" cy="523220"/>
          </a:xfrm>
          <a:prstGeom prst="rect">
            <a:avLst/>
          </a:prstGeom>
          <a:noFill/>
        </p:spPr>
        <p:txBody>
          <a:bodyPr wrap="none" rtlCol="0">
            <a:spAutoFit/>
          </a:bodyPr>
          <a:lstStyle/>
          <a:p>
            <a:r>
              <a:rPr lang="en-US" sz="2800" dirty="0"/>
              <a:t>Water Yield mm (2007-2013)</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06269" y="825172"/>
            <a:ext cx="4661731" cy="6032828"/>
          </a:xfrm>
          <a:prstGeom prst="rect">
            <a:avLst/>
          </a:prstGeom>
        </p:spPr>
      </p:pic>
      <p:sp>
        <p:nvSpPr>
          <p:cNvPr id="7" name="TextBox 6"/>
          <p:cNvSpPr txBox="1"/>
          <p:nvPr/>
        </p:nvSpPr>
        <p:spPr>
          <a:xfrm>
            <a:off x="6776225" y="611847"/>
            <a:ext cx="3062057" cy="523220"/>
          </a:xfrm>
          <a:prstGeom prst="rect">
            <a:avLst/>
          </a:prstGeom>
          <a:noFill/>
        </p:spPr>
        <p:txBody>
          <a:bodyPr wrap="none" rtlCol="0">
            <a:spAutoFit/>
          </a:bodyPr>
          <a:lstStyle/>
          <a:p>
            <a:r>
              <a:rPr lang="en-US" sz="2800" dirty="0"/>
              <a:t>ET mm (2007-2013)</a:t>
            </a:r>
          </a:p>
        </p:txBody>
      </p:sp>
    </p:spTree>
    <p:extLst>
      <p:ext uri="{BB962C8B-B14F-4D97-AF65-F5344CB8AC3E}">
        <p14:creationId xmlns:p14="http://schemas.microsoft.com/office/powerpoint/2010/main" val="28839027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3046" y="664260"/>
            <a:ext cx="4844954" cy="6269941"/>
          </a:xfrm>
          <a:prstGeom prst="rect">
            <a:avLst/>
          </a:prstGeom>
        </p:spPr>
      </p:pic>
      <p:sp>
        <p:nvSpPr>
          <p:cNvPr id="2" name="Title 1"/>
          <p:cNvSpPr>
            <a:spLocks noGrp="1"/>
          </p:cNvSpPr>
          <p:nvPr>
            <p:ph type="title"/>
          </p:nvPr>
        </p:nvSpPr>
        <p:spPr>
          <a:xfrm>
            <a:off x="565246" y="161448"/>
            <a:ext cx="10515600" cy="459123"/>
          </a:xfrm>
        </p:spPr>
        <p:txBody>
          <a:bodyPr>
            <a:normAutofit fontScale="90000"/>
          </a:bodyPr>
          <a:lstStyle/>
          <a:p>
            <a:r>
              <a:rPr lang="en-US" dirty="0" smtClean="0"/>
              <a:t>Results- SWAT modeling</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1" y="680381"/>
            <a:ext cx="4763069" cy="6163971"/>
          </a:xfrm>
          <a:prstGeom prst="rect">
            <a:avLst/>
          </a:prstGeom>
        </p:spPr>
      </p:pic>
      <p:sp>
        <p:nvSpPr>
          <p:cNvPr id="5" name="TextBox 4"/>
          <p:cNvSpPr txBox="1"/>
          <p:nvPr/>
        </p:nvSpPr>
        <p:spPr>
          <a:xfrm>
            <a:off x="1524000" y="563562"/>
            <a:ext cx="4926842" cy="523220"/>
          </a:xfrm>
          <a:prstGeom prst="rect">
            <a:avLst/>
          </a:prstGeom>
          <a:noFill/>
        </p:spPr>
        <p:txBody>
          <a:bodyPr wrap="square" rtlCol="0">
            <a:spAutoFit/>
          </a:bodyPr>
          <a:lstStyle/>
          <a:p>
            <a:r>
              <a:rPr lang="en-US" sz="2800" dirty="0"/>
              <a:t>Sediment Yield t/ha (2007-2013)</a:t>
            </a:r>
          </a:p>
        </p:txBody>
      </p:sp>
      <p:sp>
        <p:nvSpPr>
          <p:cNvPr id="7" name="TextBox 6"/>
          <p:cNvSpPr txBox="1"/>
          <p:nvPr/>
        </p:nvSpPr>
        <p:spPr>
          <a:xfrm>
            <a:off x="6710153" y="576883"/>
            <a:ext cx="3998787" cy="523220"/>
          </a:xfrm>
          <a:prstGeom prst="rect">
            <a:avLst/>
          </a:prstGeom>
          <a:noFill/>
        </p:spPr>
        <p:txBody>
          <a:bodyPr wrap="none" rtlCol="0">
            <a:spAutoFit/>
          </a:bodyPr>
          <a:lstStyle/>
          <a:p>
            <a:r>
              <a:rPr lang="en-US" sz="2800" dirty="0"/>
              <a:t>Total N kg/ha (2007-2013)</a:t>
            </a:r>
          </a:p>
        </p:txBody>
      </p:sp>
    </p:spTree>
    <p:extLst>
      <p:ext uri="{BB962C8B-B14F-4D97-AF65-F5344CB8AC3E}">
        <p14:creationId xmlns:p14="http://schemas.microsoft.com/office/powerpoint/2010/main" val="404098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RIOS modeling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855103823"/>
              </p:ext>
            </p:extLst>
          </p:nvPr>
        </p:nvGraphicFramePr>
        <p:xfrm>
          <a:off x="2121088" y="2087694"/>
          <a:ext cx="7949824" cy="2978664"/>
        </p:xfrm>
        <a:graphic>
          <a:graphicData uri="http://schemas.openxmlformats.org/drawingml/2006/table">
            <a:tbl>
              <a:tblPr/>
              <a:tblGrid>
                <a:gridCol w="3459084"/>
                <a:gridCol w="2467884"/>
                <a:gridCol w="2022856"/>
              </a:tblGrid>
              <a:tr h="131463">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b"/>
                      <a:r>
                        <a:rPr lang="en-US" sz="2400" b="0" i="0" u="none" strike="noStrike" dirty="0">
                          <a:solidFill>
                            <a:srgbClr val="000000"/>
                          </a:solidFill>
                          <a:effectLst/>
                          <a:latin typeface="Calibri" panose="020F0502020204030204" pitchFamily="34" charset="0"/>
                        </a:rPr>
                        <a:t>Net cost (Cost - Income gained)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131463">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Without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With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463">
                <a:tc>
                  <a:txBody>
                    <a:bodyPr/>
                    <a:lstStyle/>
                    <a:p>
                      <a:pPr algn="l" fontAlgn="b"/>
                      <a:r>
                        <a:rPr lang="en-US" sz="2400" b="0" i="0" u="none" strike="noStrike">
                          <a:solidFill>
                            <a:srgbClr val="000000"/>
                          </a:solidFill>
                          <a:effectLst/>
                          <a:latin typeface="Calibri" panose="020F0502020204030204" pitchFamily="34" charset="0"/>
                        </a:rPr>
                        <a:t>Cotton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463">
                <a:tc>
                  <a:txBody>
                    <a:bodyPr/>
                    <a:lstStyle/>
                    <a:p>
                      <a:pPr algn="l" fontAlgn="b"/>
                      <a:r>
                        <a:rPr lang="en-US" sz="2400" b="0" i="0" u="none" strike="noStrike">
                          <a:solidFill>
                            <a:srgbClr val="000000"/>
                          </a:solidFill>
                          <a:effectLst/>
                          <a:latin typeface="Calibri" panose="020F0502020204030204" pitchFamily="34" charset="0"/>
                        </a:rPr>
                        <a:t>Cotton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2475.2</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2293</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463">
                <a:tc>
                  <a:txBody>
                    <a:bodyPr/>
                    <a:lstStyle/>
                    <a:p>
                      <a:pPr algn="l" fontAlgn="b"/>
                      <a:r>
                        <a:rPr lang="en-US" sz="2400" b="0" i="0" u="none" strike="noStrike">
                          <a:solidFill>
                            <a:srgbClr val="000000"/>
                          </a:solidFill>
                          <a:effectLst/>
                          <a:latin typeface="Calibri" panose="020F0502020204030204" pitchFamily="34" charset="0"/>
                        </a:rPr>
                        <a:t>Alfalfa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463">
                <a:tc>
                  <a:txBody>
                    <a:bodyPr/>
                    <a:lstStyle/>
                    <a:p>
                      <a:pPr algn="l" fontAlgn="b"/>
                      <a:r>
                        <a:rPr lang="en-US" sz="2400" b="0" i="0" u="none" strike="noStrike">
                          <a:solidFill>
                            <a:srgbClr val="000000"/>
                          </a:solidFill>
                          <a:effectLst/>
                          <a:latin typeface="Calibri" panose="020F0502020204030204" pitchFamily="34" charset="0"/>
                        </a:rPr>
                        <a:t>Alfalfa (sprinkler)</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2798.4</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2596.4</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463">
                <a:tc>
                  <a:txBody>
                    <a:bodyPr/>
                    <a:lstStyle/>
                    <a:p>
                      <a:pPr algn="l" fontAlgn="b"/>
                      <a:r>
                        <a:rPr lang="en-US" sz="2400" b="0" i="0" u="none" strike="noStrike">
                          <a:solidFill>
                            <a:srgbClr val="000000"/>
                          </a:solidFill>
                          <a:effectLst/>
                          <a:latin typeface="Calibri" panose="020F0502020204030204" pitchFamily="34" charset="0"/>
                        </a:rPr>
                        <a:t>Orchards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463">
                <a:tc>
                  <a:txBody>
                    <a:bodyPr/>
                    <a:lstStyle/>
                    <a:p>
                      <a:pPr algn="l" fontAlgn="b"/>
                      <a:r>
                        <a:rPr lang="en-US" sz="2400" b="0" i="0" u="none" strike="noStrike" dirty="0">
                          <a:solidFill>
                            <a:srgbClr val="000000"/>
                          </a:solidFill>
                          <a:effectLst/>
                          <a:latin typeface="Calibri" panose="020F0502020204030204" pitchFamily="34" charset="0"/>
                        </a:rPr>
                        <a:t>Orchards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336</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595987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623" y="121918"/>
            <a:ext cx="10515600" cy="690943"/>
          </a:xfrm>
        </p:spPr>
        <p:txBody>
          <a:bodyPr>
            <a:normAutofit fontScale="90000"/>
          </a:bodyPr>
          <a:lstStyle/>
          <a:p>
            <a:r>
              <a:rPr lang="en-US" dirty="0" smtClean="0"/>
              <a:t>Results – RIOS modeling</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7912" y="821038"/>
            <a:ext cx="7819900" cy="6042650"/>
          </a:xfrm>
          <a:prstGeom prst="rect">
            <a:avLst/>
          </a:prstGeom>
        </p:spPr>
      </p:pic>
      <p:sp>
        <p:nvSpPr>
          <p:cNvPr id="5" name="TextBox 4"/>
          <p:cNvSpPr txBox="1"/>
          <p:nvPr/>
        </p:nvSpPr>
        <p:spPr>
          <a:xfrm>
            <a:off x="6899563" y="812861"/>
            <a:ext cx="5090667" cy="2308324"/>
          </a:xfrm>
          <a:prstGeom prst="rect">
            <a:avLst/>
          </a:prstGeom>
          <a:noFill/>
        </p:spPr>
        <p:txBody>
          <a:bodyPr wrap="square" rtlCol="0">
            <a:spAutoFit/>
          </a:bodyPr>
          <a:lstStyle/>
          <a:p>
            <a:pPr algn="ctr"/>
            <a:r>
              <a:rPr lang="en-US" sz="2400" b="1" dirty="0"/>
              <a:t>Scenario A, $100M</a:t>
            </a:r>
          </a:p>
          <a:p>
            <a:r>
              <a:rPr lang="en-US" sz="2400" dirty="0"/>
              <a:t>50% to Drip Orchards (20,000 ha)</a:t>
            </a:r>
          </a:p>
          <a:p>
            <a:r>
              <a:rPr lang="en-US" sz="2400" dirty="0"/>
              <a:t>30% to Drip Cotton (11,000 ha)</a:t>
            </a:r>
          </a:p>
          <a:p>
            <a:r>
              <a:rPr lang="en-US" sz="2400" dirty="0"/>
              <a:t>20% to Sprinkler Alfalfa (7,000 ha)</a:t>
            </a:r>
          </a:p>
          <a:p>
            <a:endParaRPr lang="en-US" sz="2400" dirty="0"/>
          </a:p>
          <a:p>
            <a:r>
              <a:rPr lang="en-US" sz="2400" b="1" u="sng" dirty="0"/>
              <a:t>Total Water Savings: 200,000,000 m</a:t>
            </a:r>
            <a:r>
              <a:rPr lang="en-US" sz="2400" b="1" u="sng" baseline="30000" dirty="0"/>
              <a:t>3</a:t>
            </a:r>
          </a:p>
        </p:txBody>
      </p:sp>
      <p:grpSp>
        <p:nvGrpSpPr>
          <p:cNvPr id="6" name="Group 5"/>
          <p:cNvGrpSpPr/>
          <p:nvPr/>
        </p:nvGrpSpPr>
        <p:grpSpPr>
          <a:xfrm>
            <a:off x="1688042" y="5820996"/>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26648517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287" y="31573"/>
            <a:ext cx="10515600" cy="806852"/>
          </a:xfrm>
        </p:spPr>
        <p:txBody>
          <a:bodyPr/>
          <a:lstStyle/>
          <a:p>
            <a:r>
              <a:rPr lang="en-US" dirty="0" smtClean="0"/>
              <a:t>Results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3229" y="741322"/>
            <a:ext cx="7915701" cy="6116678"/>
          </a:xfrm>
          <a:prstGeom prst="rect">
            <a:avLst/>
          </a:prstGeom>
        </p:spPr>
      </p:pic>
      <p:sp>
        <p:nvSpPr>
          <p:cNvPr id="5" name="TextBox 4"/>
          <p:cNvSpPr txBox="1"/>
          <p:nvPr/>
        </p:nvSpPr>
        <p:spPr>
          <a:xfrm>
            <a:off x="6885709" y="812861"/>
            <a:ext cx="5130279" cy="2954655"/>
          </a:xfrm>
          <a:prstGeom prst="rect">
            <a:avLst/>
          </a:prstGeom>
          <a:noFill/>
        </p:spPr>
        <p:txBody>
          <a:bodyPr wrap="square" rtlCol="0">
            <a:spAutoFit/>
          </a:bodyPr>
          <a:lstStyle/>
          <a:p>
            <a:pPr algn="ctr"/>
            <a:r>
              <a:rPr lang="en-US" sz="2400" b="1" dirty="0"/>
              <a:t>Scenario B, $100M</a:t>
            </a:r>
          </a:p>
          <a:p>
            <a:r>
              <a:rPr lang="en-US" sz="2400" dirty="0"/>
              <a:t>70% to Drip Orchards (28,000 ha)</a:t>
            </a:r>
          </a:p>
          <a:p>
            <a:r>
              <a:rPr lang="en-US" sz="2400" dirty="0"/>
              <a:t>20% to Drip Cotton (7,000 ha)</a:t>
            </a:r>
          </a:p>
          <a:p>
            <a:r>
              <a:rPr lang="en-US" sz="2400" dirty="0"/>
              <a:t>10% to Sprinkler Alfalfa (3,000 ha)</a:t>
            </a:r>
          </a:p>
          <a:p>
            <a:endParaRPr lang="en-US" sz="2400" dirty="0"/>
          </a:p>
          <a:p>
            <a:r>
              <a:rPr lang="en-US" sz="2400" b="1" u="sng" dirty="0"/>
              <a:t>Total Water Savings: 230,000,000 m</a:t>
            </a:r>
            <a:r>
              <a:rPr lang="en-US" sz="2400" b="1" u="sng" baseline="30000" dirty="0"/>
              <a:t>3</a:t>
            </a:r>
          </a:p>
          <a:p>
            <a:endParaRPr lang="en-US" sz="2400" dirty="0"/>
          </a:p>
          <a:p>
            <a:endParaRPr lang="en-US" dirty="0"/>
          </a:p>
        </p:txBody>
      </p:sp>
      <p:grpSp>
        <p:nvGrpSpPr>
          <p:cNvPr id="6" name="Group 5"/>
          <p:cNvGrpSpPr/>
          <p:nvPr/>
        </p:nvGrpSpPr>
        <p:grpSpPr>
          <a:xfrm>
            <a:off x="1666345" y="5875586"/>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6530464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470" y="230789"/>
            <a:ext cx="10515600" cy="447736"/>
          </a:xfrm>
        </p:spPr>
        <p:txBody>
          <a:bodyPr>
            <a:normAutofit fontScale="90000"/>
          </a:bodyPr>
          <a:lstStyle/>
          <a:p>
            <a:r>
              <a:rPr lang="en-US" dirty="0" smtClean="0"/>
              <a:t>Results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5639" y="697586"/>
            <a:ext cx="7972300" cy="6160414"/>
          </a:xfrm>
          <a:prstGeom prst="rect">
            <a:avLst/>
          </a:prstGeom>
        </p:spPr>
      </p:pic>
      <p:sp>
        <p:nvSpPr>
          <p:cNvPr id="5" name="TextBox 4"/>
          <p:cNvSpPr txBox="1"/>
          <p:nvPr/>
        </p:nvSpPr>
        <p:spPr>
          <a:xfrm>
            <a:off x="6529590" y="812861"/>
            <a:ext cx="5331852" cy="2923877"/>
          </a:xfrm>
          <a:prstGeom prst="rect">
            <a:avLst/>
          </a:prstGeom>
          <a:noFill/>
        </p:spPr>
        <p:txBody>
          <a:bodyPr wrap="square" rtlCol="0">
            <a:spAutoFit/>
          </a:bodyPr>
          <a:lstStyle/>
          <a:p>
            <a:pPr algn="ctr"/>
            <a:r>
              <a:rPr lang="en-US" sz="2400" b="1" dirty="0"/>
              <a:t>Scenario C, $100M</a:t>
            </a:r>
          </a:p>
          <a:p>
            <a:r>
              <a:rPr lang="en-US" sz="2400" dirty="0"/>
              <a:t>30% to Drip Orchards (12,000 ha)</a:t>
            </a:r>
          </a:p>
          <a:p>
            <a:r>
              <a:rPr lang="en-US" sz="2400" dirty="0"/>
              <a:t>50% to Drip Cotton (18,000 ha)</a:t>
            </a:r>
          </a:p>
          <a:p>
            <a:r>
              <a:rPr lang="en-US" sz="2400" dirty="0"/>
              <a:t>20% to Sprinkler Alfalfa (7,000 ha)</a:t>
            </a:r>
          </a:p>
          <a:p>
            <a:endParaRPr lang="en-US" sz="2400" dirty="0"/>
          </a:p>
          <a:p>
            <a:r>
              <a:rPr lang="en-US" sz="2400" b="1" u="sng" dirty="0"/>
              <a:t>Total Water Savings: 180,000,000 m</a:t>
            </a:r>
            <a:r>
              <a:rPr lang="en-US" sz="2400" b="1" u="sng" baseline="30000" dirty="0"/>
              <a:t>3</a:t>
            </a:r>
          </a:p>
          <a:p>
            <a:endParaRPr lang="en-US" sz="2000" dirty="0"/>
          </a:p>
          <a:p>
            <a:endParaRPr lang="en-US" sz="2000" dirty="0"/>
          </a:p>
        </p:txBody>
      </p:sp>
      <p:grpSp>
        <p:nvGrpSpPr>
          <p:cNvPr id="6" name="Group 5"/>
          <p:cNvGrpSpPr/>
          <p:nvPr/>
        </p:nvGrpSpPr>
        <p:grpSpPr>
          <a:xfrm>
            <a:off x="1746790" y="5739108"/>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24332781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81" y="0"/>
            <a:ext cx="10515600" cy="1325563"/>
          </a:xfrm>
        </p:spPr>
        <p:txBody>
          <a:bodyPr/>
          <a:lstStyle/>
          <a:p>
            <a:r>
              <a:rPr lang="en-US" dirty="0" smtClean="0"/>
              <a:t>Stakeholder and Policy-maker consultation</a:t>
            </a:r>
            <a:endParaRPr lang="en-US" dirty="0"/>
          </a:p>
        </p:txBody>
      </p:sp>
      <p:grpSp>
        <p:nvGrpSpPr>
          <p:cNvPr id="8" name="Group 7"/>
          <p:cNvGrpSpPr/>
          <p:nvPr/>
        </p:nvGrpSpPr>
        <p:grpSpPr>
          <a:xfrm>
            <a:off x="2603878" y="1282887"/>
            <a:ext cx="6984244" cy="4656162"/>
            <a:chOff x="0" y="696033"/>
            <a:chExt cx="6984244" cy="4656162"/>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96034"/>
              <a:ext cx="3492122" cy="232808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2122" y="696033"/>
              <a:ext cx="3492122" cy="23280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024114"/>
              <a:ext cx="3492122" cy="232808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2122" y="3024114"/>
              <a:ext cx="3492122" cy="2328081"/>
            </a:xfrm>
            <a:prstGeom prst="rect">
              <a:avLst/>
            </a:prstGeom>
          </p:spPr>
        </p:pic>
      </p:grpSp>
      <p:grpSp>
        <p:nvGrpSpPr>
          <p:cNvPr id="13" name="Group 12"/>
          <p:cNvGrpSpPr/>
          <p:nvPr/>
        </p:nvGrpSpPr>
        <p:grpSpPr>
          <a:xfrm>
            <a:off x="2603874" y="1282886"/>
            <a:ext cx="6984246" cy="4656164"/>
            <a:chOff x="1079874" y="1282886"/>
            <a:chExt cx="6984246" cy="4656164"/>
          </a:xfrm>
        </p:grpSpPr>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9878" y="1282887"/>
              <a:ext cx="3492120" cy="2328080"/>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1998" y="1282886"/>
              <a:ext cx="3492122" cy="2328081"/>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79874" y="3610968"/>
              <a:ext cx="3492123" cy="2328082"/>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68500" y="3610966"/>
              <a:ext cx="3495617" cy="2328081"/>
            </a:xfrm>
            <a:prstGeom prst="rect">
              <a:avLst/>
            </a:prstGeom>
          </p:spPr>
        </p:pic>
      </p:grpSp>
    </p:spTree>
    <p:extLst>
      <p:ext uri="{BB962C8B-B14F-4D97-AF65-F5344CB8AC3E}">
        <p14:creationId xmlns:p14="http://schemas.microsoft.com/office/powerpoint/2010/main" val="350605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045" y="0"/>
            <a:ext cx="10515600" cy="1325563"/>
          </a:xfrm>
        </p:spPr>
        <p:txBody>
          <a:bodyPr/>
          <a:lstStyle/>
          <a:p>
            <a:r>
              <a:rPr lang="en-US" dirty="0" smtClean="0"/>
              <a:t>Conclusions</a:t>
            </a:r>
            <a:endParaRPr lang="en-US" dirty="0"/>
          </a:p>
        </p:txBody>
      </p:sp>
      <p:sp>
        <p:nvSpPr>
          <p:cNvPr id="3" name="Content Placeholder 2"/>
          <p:cNvSpPr>
            <a:spLocks noGrp="1"/>
          </p:cNvSpPr>
          <p:nvPr>
            <p:ph idx="1"/>
          </p:nvPr>
        </p:nvSpPr>
        <p:spPr>
          <a:xfrm>
            <a:off x="463639" y="990600"/>
            <a:ext cx="10375006" cy="5533030"/>
          </a:xfrm>
        </p:spPr>
        <p:txBody>
          <a:bodyPr>
            <a:noAutofit/>
          </a:bodyPr>
          <a:lstStyle/>
          <a:p>
            <a:r>
              <a:rPr lang="en-US" dirty="0"/>
              <a:t>Ecosystems services are important but often neglected part of the analysis. It’s not easy to estimate value/price of benefits drawn from nature</a:t>
            </a:r>
          </a:p>
          <a:p>
            <a:r>
              <a:rPr lang="en-US" dirty="0"/>
              <a:t>Agriculture cannot be managed in isolation from rest of the landscape</a:t>
            </a:r>
          </a:p>
          <a:p>
            <a:r>
              <a:rPr lang="en-US" dirty="0"/>
              <a:t>The more we appreciate the value of nature and benefits we draw from it, the more we will be able to manage the natural resources sustainably </a:t>
            </a:r>
          </a:p>
          <a:p>
            <a:r>
              <a:rPr lang="en-US" dirty="0"/>
              <a:t>There is an urgent need to understand the linkage between ecosystem management and human health, effects of producing biomass and impact on ecosystem services and ecosystem resilience</a:t>
            </a:r>
          </a:p>
          <a:p>
            <a:endParaRPr lang="en-US" dirty="0"/>
          </a:p>
        </p:txBody>
      </p:sp>
    </p:spTree>
    <p:extLst>
      <p:ext uri="{BB962C8B-B14F-4D97-AF65-F5344CB8AC3E}">
        <p14:creationId xmlns:p14="http://schemas.microsoft.com/office/powerpoint/2010/main" val="77917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p:txBody>
          <a:bodyPr>
            <a:normAutofit/>
          </a:bodyPr>
          <a:lstStyle/>
          <a:p>
            <a:pPr marL="0" indent="0" algn="ctr">
              <a:buNone/>
            </a:pPr>
            <a:endParaRPr lang="en-US" sz="4000" dirty="0"/>
          </a:p>
          <a:p>
            <a:pPr marL="0" indent="0" algn="ctr">
              <a:buNone/>
            </a:pPr>
            <a:r>
              <a:rPr lang="en-US" sz="4000" dirty="0"/>
              <a:t>Thank you</a:t>
            </a:r>
          </a:p>
          <a:p>
            <a:pPr marL="0" indent="0" algn="ctr">
              <a:buNone/>
            </a:pPr>
            <a:endParaRPr lang="en-US" sz="4000" dirty="0"/>
          </a:p>
          <a:p>
            <a:pPr marL="0" indent="0" algn="ctr">
              <a:buNone/>
            </a:pPr>
            <a:r>
              <a:rPr lang="en-US" sz="4000" dirty="0"/>
              <a:t>V.Nangia@CGIAR.ORG</a:t>
            </a:r>
          </a:p>
        </p:txBody>
      </p:sp>
    </p:spTree>
    <p:extLst>
      <p:ext uri="{BB962C8B-B14F-4D97-AF65-F5344CB8AC3E}">
        <p14:creationId xmlns:p14="http://schemas.microsoft.com/office/powerpoint/2010/main" val="3175624584"/>
      </p:ext>
    </p:extLst>
  </p:cSld>
  <p:clrMapOvr>
    <a:masterClrMapping/>
  </p:clrMapOvr>
  <p:timing>
    <p:tnLst>
      <p:par>
        <p:cTn id="1" dur="indefinite" restart="never" nodeType="tmRoot"/>
      </p:par>
    </p:tnLst>
  </p:timing>
</p:sld>
</file>

<file path=ppt/theme/_rels/themeOverride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image" Target="../media/image9.jpeg"/></Relationships>
</file>

<file path=ppt/theme/_rels/themeOverr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image" Target="../media/image9.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华文新魏"/>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Override>
</file>

<file path=ppt/theme/themeOverride2.xml><?xml version="1.0" encoding="utf-8"?>
<a:themeOverride xmlns:a="http://schemas.openxmlformats.org/drawingml/2006/main">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华文新魏"/>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Override>
</file>

<file path=docProps/app.xml><?xml version="1.0" encoding="utf-8"?>
<Properties xmlns="http://schemas.openxmlformats.org/officeDocument/2006/extended-properties" xmlns:vt="http://schemas.openxmlformats.org/officeDocument/2006/docPropsVTypes">
  <TotalTime>246</TotalTime>
  <Words>1122</Words>
  <Application>Microsoft Office PowerPoint</Application>
  <PresentationFormat>Widescreen</PresentationFormat>
  <Paragraphs>197</Paragraphs>
  <Slides>30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MS Mincho</vt:lpstr>
      <vt:lpstr>ＭＳ Ｐゴシック</vt:lpstr>
      <vt:lpstr>Arial</vt:lpstr>
      <vt:lpstr>Calibri</vt:lpstr>
      <vt:lpstr>Calibri Light</vt:lpstr>
      <vt:lpstr>Times New Roman</vt:lpstr>
      <vt:lpstr>Office Theme</vt:lpstr>
      <vt:lpstr>Managing Scarce Water Resources in Irrigated Drylands of Central Asia</vt:lpstr>
      <vt:lpstr>Two Case Studies</vt:lpstr>
      <vt:lpstr>ET-based Irrigation Scheduling to Improve WUE and Resilience in Uzbekistan </vt:lpstr>
      <vt:lpstr>Hydromodule Zone (HMZ)</vt:lpstr>
      <vt:lpstr>How ET-based Irrigation Scheduling works?</vt:lpstr>
      <vt:lpstr>Experimental Design</vt:lpstr>
      <vt:lpstr>Results</vt:lpstr>
      <vt:lpstr>Results</vt:lpstr>
      <vt:lpstr>Outscaling and Succession Planning</vt:lpstr>
      <vt:lpstr>Valuation of Ecosystem Services for Improving Agricultural Water Productivity in Aral Sea Basin, Kazakhstan</vt:lpstr>
      <vt:lpstr>Study Location</vt:lpstr>
      <vt:lpstr>Background</vt:lpstr>
      <vt:lpstr>Background (cont’d)</vt:lpstr>
      <vt:lpstr>Hypothesis of the study</vt:lpstr>
      <vt:lpstr>Methodology –Soil Water Assessment Tool (SWAT) Modeling</vt:lpstr>
      <vt:lpstr>Methodology –Resource Investment Optimization System (RIOS)</vt:lpstr>
      <vt:lpstr>RIOS Model</vt:lpstr>
      <vt:lpstr>Alternative Practices Evaluated</vt:lpstr>
      <vt:lpstr>Ecosystem Services Modeled</vt:lpstr>
      <vt:lpstr>Results</vt:lpstr>
      <vt:lpstr>Results </vt:lpstr>
      <vt:lpstr>Results – SWAT modeling</vt:lpstr>
      <vt:lpstr>Results- SWAT modeling</vt:lpstr>
      <vt:lpstr>Results - RIOS modeling </vt:lpstr>
      <vt:lpstr>Results – RIOS modeling</vt:lpstr>
      <vt:lpstr>Results</vt:lpstr>
      <vt:lpstr>Results</vt:lpstr>
      <vt:lpstr>Stakeholder and Policy-maker consultation</vt:lpstr>
      <vt:lpstr>Conclusions</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Evapotranspiration-based Irrigation Scheduling CRP-Dryland Systems Activity in Central Asia</dc:title>
  <dc:creator>Nangia, Vinay (ICARDA)</dc:creator>
  <cp:lastModifiedBy>Nangia, Vinay (ICARDA)</cp:lastModifiedBy>
  <cp:revision>29</cp:revision>
  <dcterms:created xsi:type="dcterms:W3CDTF">2016-01-21T12:29:40Z</dcterms:created>
  <dcterms:modified xsi:type="dcterms:W3CDTF">2016-08-31T00:33:25Z</dcterms:modified>
</cp:coreProperties>
</file>