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60" r:id="rId4"/>
    <p:sldId id="277" r:id="rId5"/>
    <p:sldId id="278" r:id="rId6"/>
    <p:sldId id="267" r:id="rId7"/>
    <p:sldId id="290" r:id="rId8"/>
    <p:sldId id="274" r:id="rId9"/>
    <p:sldId id="269" r:id="rId10"/>
    <p:sldId id="275" r:id="rId11"/>
    <p:sldId id="272" r:id="rId12"/>
    <p:sldId id="271" r:id="rId13"/>
    <p:sldId id="273" r:id="rId14"/>
    <p:sldId id="276" r:id="rId15"/>
    <p:sldId id="291" r:id="rId16"/>
    <p:sldId id="293" r:id="rId17"/>
    <p:sldId id="283" r:id="rId18"/>
    <p:sldId id="28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346" autoAdjust="0"/>
  </p:normalViewPr>
  <p:slideViewPr>
    <p:cSldViewPr>
      <p:cViewPr varScale="1">
        <p:scale>
          <a:sx n="54" d="100"/>
          <a:sy n="54" d="100"/>
        </p:scale>
        <p:origin x="-1836"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953E38-22BF-4422-8212-79EDAD55AAF0}" type="datetimeFigureOut">
              <a:rPr lang="en-US" smtClean="0"/>
              <a:t>5/28/2014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BE1C9D-1480-4F33-ACDD-474170875296}" type="slidenum">
              <a:rPr lang="en-US" smtClean="0"/>
              <a:t>‹#›</a:t>
            </a:fld>
            <a:endParaRPr lang="en-US"/>
          </a:p>
        </p:txBody>
      </p:sp>
    </p:spTree>
    <p:extLst>
      <p:ext uri="{BB962C8B-B14F-4D97-AF65-F5344CB8AC3E}">
        <p14:creationId xmlns:p14="http://schemas.microsoft.com/office/powerpoint/2010/main" val="294075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mj-lt"/>
              <a:buNone/>
              <a:defRPr/>
            </a:pPr>
            <a:endParaRPr lang="en-US" sz="1200" dirty="0" smtClean="0">
              <a:solidFill>
                <a:schemeClr val="tx1"/>
              </a:solidFill>
            </a:endParaRPr>
          </a:p>
        </p:txBody>
      </p:sp>
      <p:sp>
        <p:nvSpPr>
          <p:cNvPr id="4" name="Slide Number Placeholder 3"/>
          <p:cNvSpPr>
            <a:spLocks noGrp="1"/>
          </p:cNvSpPr>
          <p:nvPr>
            <p:ph type="sldNum" sz="quarter" idx="10"/>
          </p:nvPr>
        </p:nvSpPr>
        <p:spPr/>
        <p:txBody>
          <a:bodyPr/>
          <a:lstStyle/>
          <a:p>
            <a:fld id="{C7BE1C9D-1480-4F33-ACDD-474170875296}" type="slidenum">
              <a:rPr lang="en-US" smtClean="0"/>
              <a:t>4</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5</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the M&amp;E the trick is not just counting the number of outputs produced against the target, it is most importantly telling successful stories of outcomes in medium to large scale. Some CRPs call this case studies and they solicit form the centers outcome stories that have substance and that can be verified. So, you need to alert FP coordinators that they must plan for reporting these outcome stories/ case studies from the start of the year and should provide the supporting document.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7BE1C9D-1480-4F33-ACDD-474170875296}" type="slidenum">
              <a:rPr lang="en-US" smtClean="0"/>
              <a:t>6</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the M&amp;E the trick is not just counting the number of outputs produced against the target, it is most importantly telling successful stories of outcomes in medium to large scale. Some CRPs call this case studies and they solicit form the centers outcome stories that have substance and that can be verified. So, you need to alert FP coordinators that they must plan for reporting these outcome stories/ case studies from the start of the year and should provide the supporting document.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7BE1C9D-1480-4F33-ACDD-474170875296}" type="slidenum">
              <a:rPr lang="en-US" smtClean="0"/>
              <a:t>7</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8</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9</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10</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11</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12</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13</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14</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15</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16</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17</a:t>
            </a:fld>
            <a:endParaRPr lang="en-US"/>
          </a:p>
        </p:txBody>
      </p:sp>
    </p:spTree>
    <p:extLst>
      <p:ext uri="{BB962C8B-B14F-4D97-AF65-F5344CB8AC3E}">
        <p14:creationId xmlns:p14="http://schemas.microsoft.com/office/powerpoint/2010/main" val="3737288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18</a:t>
            </a:fld>
            <a:endParaRPr lang="en-US"/>
          </a:p>
        </p:txBody>
      </p:sp>
    </p:spTree>
    <p:extLst>
      <p:ext uri="{BB962C8B-B14F-4D97-AF65-F5344CB8AC3E}">
        <p14:creationId xmlns:p14="http://schemas.microsoft.com/office/powerpoint/2010/main" val="37372888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854352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9741063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2780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67365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4275946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98402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845060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74206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6278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521506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t>‹#›</a:t>
            </a:fld>
            <a:endParaRPr lang="en-US"/>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066800"/>
            <a:ext cx="7772400" cy="3581400"/>
          </a:xfrm>
        </p:spPr>
        <p:txBody>
          <a:bodyPr/>
          <a:lstStyle/>
          <a:p>
            <a:r>
              <a:rPr lang="en-US" b="1" dirty="0" smtClean="0">
                <a:solidFill>
                  <a:schemeClr val="tx1">
                    <a:lumMod val="65000"/>
                    <a:lumOff val="35000"/>
                  </a:schemeClr>
                </a:solidFill>
              </a:rPr>
              <a:t>CRP DS</a:t>
            </a:r>
            <a:br>
              <a:rPr lang="en-US" b="1" dirty="0" smtClean="0">
                <a:solidFill>
                  <a:schemeClr val="tx1">
                    <a:lumMod val="65000"/>
                    <a:lumOff val="35000"/>
                  </a:schemeClr>
                </a:solidFill>
              </a:rPr>
            </a:br>
            <a:r>
              <a:rPr lang="en-US" b="1" dirty="0" smtClean="0">
                <a:solidFill>
                  <a:schemeClr val="tx1">
                    <a:lumMod val="65000"/>
                    <a:lumOff val="35000"/>
                  </a:schemeClr>
                </a:solidFill>
              </a:rPr>
              <a:t>M&amp;E Framework</a:t>
            </a:r>
            <a:br>
              <a:rPr lang="en-US" b="1" dirty="0" smtClean="0">
                <a:solidFill>
                  <a:schemeClr val="tx1">
                    <a:lumMod val="65000"/>
                    <a:lumOff val="35000"/>
                  </a:schemeClr>
                </a:solidFill>
              </a:rPr>
            </a:br>
            <a:r>
              <a:rPr lang="en-US" b="1" dirty="0" smtClean="0">
                <a:solidFill>
                  <a:schemeClr val="tx1">
                    <a:lumMod val="65000"/>
                    <a:lumOff val="35000"/>
                  </a:schemeClr>
                </a:solidFill>
              </a:rPr>
              <a:t/>
            </a:r>
            <a:br>
              <a:rPr lang="en-US" b="1" dirty="0" smtClean="0">
                <a:solidFill>
                  <a:schemeClr val="tx1">
                    <a:lumMod val="65000"/>
                    <a:lumOff val="35000"/>
                  </a:schemeClr>
                </a:solidFill>
              </a:rPr>
            </a:br>
            <a:r>
              <a:rPr lang="en-US" sz="2000" dirty="0" smtClean="0"/>
              <a:t>Enrico Bonaiuti</a:t>
            </a:r>
            <a:br>
              <a:rPr lang="en-US" sz="2000" dirty="0" smtClean="0"/>
            </a:br>
            <a:r>
              <a:rPr lang="en-US" sz="2000" dirty="0" smtClean="0"/>
              <a:t>Research Program Coordinator</a:t>
            </a:r>
            <a:endParaRPr lang="en-US" sz="2000" dirty="0"/>
          </a:p>
        </p:txBody>
      </p:sp>
      <p:sp>
        <p:nvSpPr>
          <p:cNvPr id="3" name="Subtitle 2"/>
          <p:cNvSpPr>
            <a:spLocks noGrp="1"/>
          </p:cNvSpPr>
          <p:nvPr>
            <p:ph type="subTitle" idx="1"/>
          </p:nvPr>
        </p:nvSpPr>
        <p:spPr>
          <a:xfrm>
            <a:off x="1371600" y="4724400"/>
            <a:ext cx="6400800" cy="1219200"/>
          </a:xfrm>
        </p:spPr>
        <p:txBody>
          <a:bodyPr>
            <a:normAutofit fontScale="85000" lnSpcReduction="20000"/>
          </a:bodyPr>
          <a:lstStyle/>
          <a:p>
            <a:r>
              <a:rPr lang="en-US" sz="2500" b="1" dirty="0" smtClean="0">
                <a:solidFill>
                  <a:schemeClr val="tx1"/>
                </a:solidFill>
              </a:rPr>
              <a:t>CRP-DS Planning workshop for the Implementation of the Gender Strategy</a:t>
            </a:r>
          </a:p>
          <a:p>
            <a:r>
              <a:rPr lang="en-US" sz="2400" b="1" dirty="0" smtClean="0"/>
              <a:t>26</a:t>
            </a:r>
            <a:r>
              <a:rPr lang="en-US" sz="2400" b="1" baseline="30000" dirty="0" smtClean="0"/>
              <a:t>th</a:t>
            </a:r>
            <a:r>
              <a:rPr lang="en-US" sz="2400" b="1" dirty="0" smtClean="0"/>
              <a:t> – 27</a:t>
            </a:r>
            <a:r>
              <a:rPr lang="en-US" sz="2400" b="1" baseline="30000" dirty="0" smtClean="0"/>
              <a:t>th</a:t>
            </a:r>
            <a:r>
              <a:rPr lang="en-US" sz="2400" b="1" dirty="0" smtClean="0"/>
              <a:t> May,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1</a:t>
            </a:fld>
            <a:endParaRPr lang="en-US"/>
          </a:p>
        </p:txBody>
      </p:sp>
    </p:spTree>
    <p:extLst>
      <p:ext uri="{BB962C8B-B14F-4D97-AF65-F5344CB8AC3E}">
        <p14:creationId xmlns:p14="http://schemas.microsoft.com/office/powerpoint/2010/main" val="1799925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lstStyle/>
          <a:p>
            <a:r>
              <a:rPr lang="en-US" dirty="0" smtClean="0"/>
              <a:t>Agenda</a:t>
            </a:r>
            <a:endParaRPr lang="en-US" dirty="0"/>
          </a:p>
        </p:txBody>
      </p:sp>
      <p:sp>
        <p:nvSpPr>
          <p:cNvPr id="3" name="Subtitle 2"/>
          <p:cNvSpPr>
            <a:spLocks noGrp="1"/>
          </p:cNvSpPr>
          <p:nvPr>
            <p:ph type="subTitle" idx="1"/>
          </p:nvPr>
        </p:nvSpPr>
        <p:spPr>
          <a:xfrm>
            <a:off x="1371600" y="2057400"/>
            <a:ext cx="6400800" cy="3581400"/>
          </a:xfrm>
        </p:spPr>
        <p:txBody>
          <a:bodyPr>
            <a:normAutofit fontScale="85000" lnSpcReduction="20000"/>
          </a:bodyPr>
          <a:lstStyle/>
          <a:p>
            <a:pPr marL="514350" indent="-514350" algn="l">
              <a:buFont typeface="+mj-lt"/>
              <a:buAutoNum type="arabicPeriod"/>
            </a:pPr>
            <a:r>
              <a:rPr lang="en-US" sz="2500" dirty="0" smtClean="0">
                <a:solidFill>
                  <a:schemeClr val="tx1"/>
                </a:solidFill>
              </a:rPr>
              <a:t>Definition</a:t>
            </a:r>
          </a:p>
          <a:p>
            <a:pPr marL="514350" indent="-514350" algn="l">
              <a:buFont typeface="+mj-lt"/>
              <a:buAutoNum type="arabicPeriod"/>
            </a:pPr>
            <a:r>
              <a:rPr lang="en-US" sz="2500" dirty="0" smtClean="0">
                <a:solidFill>
                  <a:schemeClr val="tx1"/>
                </a:solidFill>
              </a:rPr>
              <a:t>Program Management Office Goals</a:t>
            </a:r>
          </a:p>
          <a:p>
            <a:pPr marL="514350" indent="-514350" algn="l">
              <a:buFont typeface="+mj-lt"/>
              <a:buAutoNum type="arabicPeriod"/>
            </a:pPr>
            <a:r>
              <a:rPr lang="en-US" sz="2500" b="1" dirty="0" smtClean="0">
                <a:solidFill>
                  <a:srgbClr val="FF0000"/>
                </a:solidFill>
              </a:rPr>
              <a:t>Timeline</a:t>
            </a:r>
            <a:endParaRPr lang="en-US" sz="2500" b="1" dirty="0">
              <a:solidFill>
                <a:srgbClr val="FF0000"/>
              </a:solidFill>
            </a:endParaRPr>
          </a:p>
          <a:p>
            <a:pPr marL="514350" indent="-514350" algn="l">
              <a:buFont typeface="+mj-lt"/>
              <a:buAutoNum type="arabicPeriod"/>
            </a:pPr>
            <a:r>
              <a:rPr lang="en-US" sz="2500" dirty="0" smtClean="0">
                <a:solidFill>
                  <a:schemeClr val="tx1"/>
                </a:solidFill>
              </a:rPr>
              <a:t>Framework</a:t>
            </a:r>
          </a:p>
          <a:p>
            <a:pPr marL="514350" indent="-514350" algn="l">
              <a:buFont typeface="+mj-lt"/>
              <a:buAutoNum type="arabicPeriod"/>
            </a:pPr>
            <a:r>
              <a:rPr lang="en-US" sz="2500" dirty="0" smtClean="0">
                <a:solidFill>
                  <a:schemeClr val="tx1"/>
                </a:solidFill>
              </a:rPr>
              <a:t>Impact pathway</a:t>
            </a:r>
          </a:p>
          <a:p>
            <a:pPr marL="514350" indent="-514350" algn="l">
              <a:buFont typeface="+mj-lt"/>
              <a:buAutoNum type="arabicPeriod"/>
            </a:pPr>
            <a:r>
              <a:rPr lang="en-US" sz="2500" dirty="0" smtClean="0">
                <a:solidFill>
                  <a:schemeClr val="tx1"/>
                </a:solidFill>
              </a:rPr>
              <a:t>Performance Monitoring</a:t>
            </a:r>
          </a:p>
          <a:p>
            <a:pPr marL="514350" indent="-514350" algn="l">
              <a:buFont typeface="+mj-lt"/>
              <a:buAutoNum type="arabicPeriod"/>
            </a:pPr>
            <a:r>
              <a:rPr lang="en-US" sz="2500" b="1" dirty="0" smtClean="0">
                <a:solidFill>
                  <a:srgbClr val="FF0000"/>
                </a:solidFill>
              </a:rPr>
              <a:t>Reporting</a:t>
            </a:r>
          </a:p>
          <a:p>
            <a:pPr marL="514350" indent="-514350" algn="l">
              <a:buFont typeface="+mj-lt"/>
              <a:buAutoNum type="arabicPeriod"/>
            </a:pPr>
            <a:r>
              <a:rPr lang="en-US" sz="2500" b="1" dirty="0">
                <a:solidFill>
                  <a:srgbClr val="FF0000"/>
                </a:solidFill>
              </a:rPr>
              <a:t>FPs activities mapped to IDO 5 (gender)</a:t>
            </a:r>
          </a:p>
          <a:p>
            <a:pPr marL="514350" indent="-514350" algn="l">
              <a:buFont typeface="+mj-lt"/>
              <a:buAutoNum type="arabicPeriod"/>
            </a:pPr>
            <a:r>
              <a:rPr lang="en-US" sz="2500" b="1" dirty="0" smtClean="0">
                <a:solidFill>
                  <a:srgbClr val="FF0000"/>
                </a:solidFill>
              </a:rPr>
              <a:t>CO Indicators</a:t>
            </a:r>
          </a:p>
          <a:p>
            <a:pPr marL="514350" indent="-514350" algn="l">
              <a:buFont typeface="+mj-lt"/>
              <a:buAutoNum type="arabicPeriod"/>
            </a:pPr>
            <a:r>
              <a:rPr lang="en-US" sz="2500" dirty="0">
                <a:solidFill>
                  <a:schemeClr val="tx1"/>
                </a:solidFill>
              </a:rPr>
              <a:t>CO result-related </a:t>
            </a:r>
            <a:r>
              <a:rPr lang="en-US" sz="2500" dirty="0" smtClean="0">
                <a:solidFill>
                  <a:schemeClr val="tx1"/>
                </a:solidFill>
              </a:rPr>
              <a:t>definitions</a:t>
            </a:r>
          </a:p>
          <a:p>
            <a:pPr marL="514350" indent="-514350" algn="l">
              <a:buFont typeface="+mj-lt"/>
              <a:buAutoNum type="arabicPeriod"/>
            </a:pPr>
            <a:r>
              <a:rPr lang="en-US" sz="2500" dirty="0">
                <a:solidFill>
                  <a:schemeClr val="tx1"/>
                </a:solidFill>
              </a:rPr>
              <a:t>Results for mapped </a:t>
            </a:r>
            <a:r>
              <a:rPr lang="en-US" sz="2500" dirty="0" smtClean="0">
                <a:solidFill>
                  <a:schemeClr val="tx1"/>
                </a:solidFill>
              </a:rPr>
              <a:t>activities</a:t>
            </a:r>
          </a:p>
        </p:txBody>
      </p:sp>
      <p:sp>
        <p:nvSpPr>
          <p:cNvPr id="4" name="Slide Number Placeholder 3"/>
          <p:cNvSpPr>
            <a:spLocks noGrp="1"/>
          </p:cNvSpPr>
          <p:nvPr>
            <p:ph type="sldNum" sz="quarter" idx="12"/>
          </p:nvPr>
        </p:nvSpPr>
        <p:spPr/>
        <p:txBody>
          <a:bodyPr/>
          <a:lstStyle/>
          <a:p>
            <a:fld id="{DED37CF9-E3DB-4575-88B6-05549807FEBA}" type="slidenum">
              <a:rPr lang="en-US" smtClean="0"/>
              <a:t>2</a:t>
            </a:fld>
            <a:endParaRPr lang="en-US"/>
          </a:p>
        </p:txBody>
      </p:sp>
    </p:spTree>
    <p:extLst>
      <p:ext uri="{BB962C8B-B14F-4D97-AF65-F5344CB8AC3E}">
        <p14:creationId xmlns:p14="http://schemas.microsoft.com/office/powerpoint/2010/main" val="21872966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lstStyle/>
          <a:p>
            <a:r>
              <a:rPr lang="en-US" dirty="0" smtClean="0"/>
              <a:t>Timeline</a:t>
            </a:r>
            <a:endParaRPr lang="en-US" dirty="0"/>
          </a:p>
        </p:txBody>
      </p:sp>
      <p:sp>
        <p:nvSpPr>
          <p:cNvPr id="3" name="Subtitle 2"/>
          <p:cNvSpPr>
            <a:spLocks noGrp="1"/>
          </p:cNvSpPr>
          <p:nvPr>
            <p:ph type="subTitle" idx="1"/>
          </p:nvPr>
        </p:nvSpPr>
        <p:spPr>
          <a:xfrm>
            <a:off x="457200" y="2057400"/>
            <a:ext cx="8305800" cy="3581400"/>
          </a:xfrm>
        </p:spPr>
        <p:txBody>
          <a:bodyPr>
            <a:normAutofit fontScale="92500" lnSpcReduction="10000"/>
          </a:bodyPr>
          <a:lstStyle/>
          <a:p>
            <a:r>
              <a:rPr lang="en-US" sz="2500" b="1" dirty="0" smtClean="0">
                <a:solidFill>
                  <a:schemeClr val="tx1"/>
                </a:solidFill>
              </a:rPr>
              <a:t>2014</a:t>
            </a:r>
          </a:p>
          <a:p>
            <a:pPr marL="457200" indent="-457200" algn="just">
              <a:buFont typeface="+mj-lt"/>
              <a:buAutoNum type="arabicPeriod"/>
            </a:pPr>
            <a:r>
              <a:rPr lang="en-US" sz="2000" dirty="0" smtClean="0">
                <a:solidFill>
                  <a:schemeClr val="tx1"/>
                </a:solidFill>
              </a:rPr>
              <a:t>May: Define internal monitoring system based on specific System CRP characteristics; establish baseline data required</a:t>
            </a:r>
          </a:p>
          <a:p>
            <a:pPr marL="457200" indent="-457200" algn="just">
              <a:buFont typeface="+mj-lt"/>
              <a:buAutoNum type="arabicPeriod"/>
            </a:pPr>
            <a:r>
              <a:rPr lang="en-US" sz="2000" dirty="0" smtClean="0">
                <a:solidFill>
                  <a:schemeClr val="tx1"/>
                </a:solidFill>
              </a:rPr>
              <a:t>June: Set responsibilities at regional and FP level &amp; revise targets</a:t>
            </a:r>
          </a:p>
          <a:p>
            <a:pPr marL="457200" indent="-457200" algn="just">
              <a:buFont typeface="+mj-lt"/>
              <a:buAutoNum type="arabicPeriod"/>
            </a:pPr>
            <a:r>
              <a:rPr lang="en-US" sz="2000" dirty="0" smtClean="0">
                <a:solidFill>
                  <a:schemeClr val="tx1"/>
                </a:solidFill>
              </a:rPr>
              <a:t>July:  Define targets timeline</a:t>
            </a:r>
          </a:p>
          <a:p>
            <a:pPr marL="457200" indent="-457200" algn="just">
              <a:buFont typeface="+mj-lt"/>
              <a:buAutoNum type="arabicPeriod"/>
            </a:pPr>
            <a:r>
              <a:rPr lang="en-US" sz="2000" dirty="0" smtClean="0">
                <a:solidFill>
                  <a:schemeClr val="tx1"/>
                </a:solidFill>
              </a:rPr>
              <a:t>August: Launch beta version of web based data collection system based on other CRPs experience.</a:t>
            </a:r>
          </a:p>
          <a:p>
            <a:pPr marL="457200" indent="-457200" algn="just">
              <a:buFont typeface="+mj-lt"/>
              <a:buAutoNum type="arabicPeriod"/>
            </a:pPr>
            <a:r>
              <a:rPr lang="en-US" sz="2000" dirty="0" smtClean="0">
                <a:solidFill>
                  <a:schemeClr val="tx1"/>
                </a:solidFill>
              </a:rPr>
              <a:t>September: Visit partner or arrange a workshop with the M&amp;E POC</a:t>
            </a:r>
          </a:p>
          <a:p>
            <a:pPr marL="457200" indent="-457200" algn="just">
              <a:buFont typeface="+mj-lt"/>
              <a:buAutoNum type="arabicPeriod"/>
            </a:pPr>
            <a:r>
              <a:rPr lang="en-US" sz="2000" dirty="0" smtClean="0">
                <a:solidFill>
                  <a:schemeClr val="tx1"/>
                </a:solidFill>
              </a:rPr>
              <a:t>November: Review web based system usage and constrains analysis</a:t>
            </a:r>
          </a:p>
          <a:p>
            <a:pPr marL="457200" indent="-457200" algn="just">
              <a:buFont typeface="+mj-lt"/>
              <a:buAutoNum type="arabicPeriod"/>
            </a:pPr>
            <a:r>
              <a:rPr lang="en-US" sz="2000" dirty="0" smtClean="0">
                <a:solidFill>
                  <a:schemeClr val="tx1"/>
                </a:solidFill>
              </a:rPr>
              <a:t>December: Extract monitoring data and re-orient the system; Share M&amp;E strategies among partners for comments</a:t>
            </a:r>
          </a:p>
          <a:p>
            <a:pPr algn="just"/>
            <a:endParaRPr lang="en-US" sz="2500" i="1" dirty="0" smtClean="0">
              <a:solidFill>
                <a:schemeClr val="tx1"/>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3</a:t>
            </a:fld>
            <a:endParaRPr lang="en-US"/>
          </a:p>
        </p:txBody>
      </p:sp>
    </p:spTree>
    <p:extLst>
      <p:ext uri="{BB962C8B-B14F-4D97-AF65-F5344CB8AC3E}">
        <p14:creationId xmlns:p14="http://schemas.microsoft.com/office/powerpoint/2010/main" val="20450631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90600"/>
            <a:ext cx="7772400" cy="762000"/>
          </a:xfrm>
        </p:spPr>
        <p:txBody>
          <a:bodyPr/>
          <a:lstStyle/>
          <a:p>
            <a:r>
              <a:rPr lang="en-US" dirty="0" smtClean="0"/>
              <a:t>Reporting</a:t>
            </a:r>
            <a:endParaRPr lang="en-US" dirty="0"/>
          </a:p>
        </p:txBody>
      </p:sp>
      <p:sp>
        <p:nvSpPr>
          <p:cNvPr id="4" name="Slide Number Placeholder 3"/>
          <p:cNvSpPr>
            <a:spLocks noGrp="1"/>
          </p:cNvSpPr>
          <p:nvPr>
            <p:ph type="sldNum" sz="quarter" idx="12"/>
          </p:nvPr>
        </p:nvSpPr>
        <p:spPr/>
        <p:txBody>
          <a:bodyPr/>
          <a:lstStyle/>
          <a:p>
            <a:fld id="{DED37CF9-E3DB-4575-88B6-05549807FEBA}" type="slidenum">
              <a:rPr lang="en-US" smtClean="0"/>
              <a:t>4</a:t>
            </a:fld>
            <a:endParaRPr lang="en-US"/>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143000" y="1648289"/>
            <a:ext cx="6665685" cy="4295311"/>
          </a:xfrm>
          <a:prstGeom prst="rect">
            <a:avLst/>
          </a:prstGeom>
        </p:spPr>
      </p:pic>
    </p:spTree>
    <p:extLst>
      <p:ext uri="{BB962C8B-B14F-4D97-AF65-F5344CB8AC3E}">
        <p14:creationId xmlns:p14="http://schemas.microsoft.com/office/powerpoint/2010/main" val="28436826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a:bodyPr>
          <a:lstStyle/>
          <a:p>
            <a:r>
              <a:rPr lang="en-US" dirty="0" smtClean="0"/>
              <a:t>Activities mapped to IDO5</a:t>
            </a:r>
            <a:endParaRPr lang="en-US" sz="2000" b="1" dirty="0"/>
          </a:p>
        </p:txBody>
      </p:sp>
      <p:sp>
        <p:nvSpPr>
          <p:cNvPr id="3" name="Subtitle 2"/>
          <p:cNvSpPr>
            <a:spLocks noGrp="1"/>
          </p:cNvSpPr>
          <p:nvPr>
            <p:ph type="subTitle" idx="1"/>
          </p:nvPr>
        </p:nvSpPr>
        <p:spPr>
          <a:xfrm>
            <a:off x="457200" y="1828800"/>
            <a:ext cx="8382000" cy="4114800"/>
          </a:xfrm>
        </p:spPr>
        <p:txBody>
          <a:bodyPr>
            <a:noAutofit/>
          </a:bodyPr>
          <a:lstStyle/>
          <a:p>
            <a:pPr algn="l"/>
            <a:r>
              <a:rPr lang="en-US" sz="2400" b="1" dirty="0" smtClean="0">
                <a:solidFill>
                  <a:schemeClr val="tx1"/>
                </a:solidFill>
              </a:rPr>
              <a:t>WAS: </a:t>
            </a:r>
            <a:r>
              <a:rPr lang="en-US" sz="2400" dirty="0" smtClean="0">
                <a:solidFill>
                  <a:schemeClr val="tx1"/>
                </a:solidFill>
              </a:rPr>
              <a:t>19 Activities in total - 7 Activities mapped in IDO5 (1 ALS) - 10% of FP budget allocation </a:t>
            </a:r>
          </a:p>
          <a:p>
            <a:pPr algn="l"/>
            <a:r>
              <a:rPr lang="en-US" sz="2400" b="1" dirty="0" smtClean="0">
                <a:solidFill>
                  <a:schemeClr val="tx1"/>
                </a:solidFill>
              </a:rPr>
              <a:t>NAWA: </a:t>
            </a:r>
            <a:r>
              <a:rPr lang="en-US" sz="2400" dirty="0" smtClean="0">
                <a:solidFill>
                  <a:schemeClr val="tx1"/>
                </a:solidFill>
              </a:rPr>
              <a:t>45 </a:t>
            </a:r>
            <a:r>
              <a:rPr lang="en-US" sz="2400" dirty="0">
                <a:solidFill>
                  <a:schemeClr val="tx1"/>
                </a:solidFill>
              </a:rPr>
              <a:t>Activities in total  </a:t>
            </a:r>
            <a:r>
              <a:rPr lang="en-US" sz="2400" dirty="0" smtClean="0">
                <a:solidFill>
                  <a:schemeClr val="tx1"/>
                </a:solidFill>
              </a:rPr>
              <a:t>- 6  </a:t>
            </a:r>
            <a:r>
              <a:rPr lang="en-US" sz="2400" dirty="0">
                <a:solidFill>
                  <a:schemeClr val="tx1"/>
                </a:solidFill>
              </a:rPr>
              <a:t>Activities mapped in </a:t>
            </a:r>
            <a:r>
              <a:rPr lang="en-US" sz="2400" dirty="0" smtClean="0">
                <a:solidFill>
                  <a:schemeClr val="tx1"/>
                </a:solidFill>
              </a:rPr>
              <a:t>IDO5 -  25</a:t>
            </a:r>
            <a:r>
              <a:rPr lang="en-US" sz="2400" dirty="0">
                <a:solidFill>
                  <a:schemeClr val="tx1"/>
                </a:solidFill>
              </a:rPr>
              <a:t>% of FP budget allocation </a:t>
            </a:r>
            <a:endParaRPr lang="en-US" sz="2400" dirty="0" smtClean="0">
              <a:solidFill>
                <a:schemeClr val="tx1"/>
              </a:solidFill>
            </a:endParaRPr>
          </a:p>
          <a:p>
            <a:pPr algn="l"/>
            <a:r>
              <a:rPr lang="en-US" sz="2400" b="1" dirty="0" smtClean="0">
                <a:solidFill>
                  <a:schemeClr val="tx1"/>
                </a:solidFill>
              </a:rPr>
              <a:t>ESA: </a:t>
            </a:r>
            <a:r>
              <a:rPr lang="en-US" sz="2400" dirty="0" smtClean="0">
                <a:solidFill>
                  <a:schemeClr val="tx1"/>
                </a:solidFill>
              </a:rPr>
              <a:t>21 Activities </a:t>
            </a:r>
            <a:r>
              <a:rPr lang="en-US" sz="2400" dirty="0">
                <a:solidFill>
                  <a:schemeClr val="tx1"/>
                </a:solidFill>
              </a:rPr>
              <a:t>in total  - </a:t>
            </a:r>
            <a:r>
              <a:rPr lang="en-US" sz="2400" dirty="0" smtClean="0">
                <a:solidFill>
                  <a:schemeClr val="tx1"/>
                </a:solidFill>
              </a:rPr>
              <a:t>9  </a:t>
            </a:r>
            <a:r>
              <a:rPr lang="en-US" sz="2400" dirty="0">
                <a:solidFill>
                  <a:schemeClr val="tx1"/>
                </a:solidFill>
              </a:rPr>
              <a:t>Activities mapped in IDO5 -  </a:t>
            </a:r>
            <a:r>
              <a:rPr lang="en-US" sz="2400" dirty="0" smtClean="0">
                <a:solidFill>
                  <a:schemeClr val="tx1"/>
                </a:solidFill>
              </a:rPr>
              <a:t>11% </a:t>
            </a:r>
            <a:r>
              <a:rPr lang="en-US" sz="2400" dirty="0">
                <a:solidFill>
                  <a:schemeClr val="tx1"/>
                </a:solidFill>
              </a:rPr>
              <a:t>of FP budget allocation </a:t>
            </a:r>
          </a:p>
          <a:p>
            <a:pPr algn="l"/>
            <a:r>
              <a:rPr lang="en-US" sz="2400" b="1" dirty="0" smtClean="0">
                <a:solidFill>
                  <a:schemeClr val="tx1"/>
                </a:solidFill>
              </a:rPr>
              <a:t>CA: </a:t>
            </a:r>
            <a:r>
              <a:rPr lang="en-US" sz="2400" dirty="0" smtClean="0">
                <a:solidFill>
                  <a:schemeClr val="tx1"/>
                </a:solidFill>
              </a:rPr>
              <a:t>24 Activities </a:t>
            </a:r>
            <a:r>
              <a:rPr lang="en-US" sz="2400" dirty="0">
                <a:solidFill>
                  <a:schemeClr val="tx1"/>
                </a:solidFill>
              </a:rPr>
              <a:t>in total  - </a:t>
            </a:r>
            <a:r>
              <a:rPr lang="en-US" sz="2400" dirty="0" smtClean="0">
                <a:solidFill>
                  <a:schemeClr val="tx1"/>
                </a:solidFill>
              </a:rPr>
              <a:t>19  </a:t>
            </a:r>
            <a:r>
              <a:rPr lang="en-US" sz="2400" dirty="0">
                <a:solidFill>
                  <a:schemeClr val="tx1"/>
                </a:solidFill>
              </a:rPr>
              <a:t>Activities mapped in IDO5 -  9</a:t>
            </a:r>
            <a:r>
              <a:rPr lang="en-US" sz="2400" dirty="0" smtClean="0">
                <a:solidFill>
                  <a:schemeClr val="tx1"/>
                </a:solidFill>
              </a:rPr>
              <a:t>% </a:t>
            </a:r>
            <a:r>
              <a:rPr lang="en-US" sz="2400" dirty="0">
                <a:solidFill>
                  <a:schemeClr val="tx1"/>
                </a:solidFill>
              </a:rPr>
              <a:t>of FP budget allocation </a:t>
            </a:r>
          </a:p>
          <a:p>
            <a:pPr algn="l"/>
            <a:r>
              <a:rPr lang="en-US" sz="2400" b="1" dirty="0" smtClean="0">
                <a:solidFill>
                  <a:schemeClr val="tx1"/>
                </a:solidFill>
              </a:rPr>
              <a:t>SA: </a:t>
            </a:r>
            <a:r>
              <a:rPr lang="en-US" sz="2400" dirty="0" smtClean="0">
                <a:solidFill>
                  <a:schemeClr val="tx1"/>
                </a:solidFill>
              </a:rPr>
              <a:t>48 </a:t>
            </a:r>
            <a:r>
              <a:rPr lang="en-US" sz="2400" dirty="0">
                <a:solidFill>
                  <a:schemeClr val="tx1"/>
                </a:solidFill>
              </a:rPr>
              <a:t>Activities in total  - </a:t>
            </a:r>
            <a:r>
              <a:rPr lang="en-US" sz="2400" dirty="0" smtClean="0">
                <a:solidFill>
                  <a:schemeClr val="tx1"/>
                </a:solidFill>
              </a:rPr>
              <a:t>1  </a:t>
            </a:r>
            <a:r>
              <a:rPr lang="en-US" sz="2400" dirty="0">
                <a:solidFill>
                  <a:schemeClr val="tx1"/>
                </a:solidFill>
              </a:rPr>
              <a:t>Activities mapped in IDO5 -  </a:t>
            </a:r>
            <a:r>
              <a:rPr lang="en-US" sz="2400" dirty="0" smtClean="0">
                <a:solidFill>
                  <a:schemeClr val="tx1"/>
                </a:solidFill>
              </a:rPr>
              <a:t>0.15% </a:t>
            </a:r>
            <a:r>
              <a:rPr lang="en-US" sz="2400" dirty="0">
                <a:solidFill>
                  <a:schemeClr val="tx1"/>
                </a:solidFill>
              </a:rPr>
              <a:t>of FP budget allocation </a:t>
            </a:r>
          </a:p>
          <a:p>
            <a:pPr algn="l"/>
            <a:endParaRPr lang="en-US" sz="2400" dirty="0">
              <a:solidFill>
                <a:schemeClr val="tx1"/>
              </a:solidFill>
            </a:endParaRPr>
          </a:p>
          <a:p>
            <a:pPr algn="l"/>
            <a:endParaRPr lang="en-US" sz="2000" dirty="0" smtClean="0">
              <a:solidFill>
                <a:schemeClr val="tx1"/>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5</a:t>
            </a:fld>
            <a:endParaRPr lang="en-US"/>
          </a:p>
        </p:txBody>
      </p:sp>
    </p:spTree>
    <p:extLst>
      <p:ext uri="{BB962C8B-B14F-4D97-AF65-F5344CB8AC3E}">
        <p14:creationId xmlns:p14="http://schemas.microsoft.com/office/powerpoint/2010/main" val="42082748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762000"/>
          </a:xfrm>
        </p:spPr>
        <p:txBody>
          <a:bodyPr>
            <a:normAutofit fontScale="90000"/>
          </a:bodyPr>
          <a:lstStyle/>
          <a:p>
            <a:r>
              <a:rPr lang="en-US" dirty="0"/>
              <a:t>CGIAR </a:t>
            </a:r>
            <a:r>
              <a:rPr lang="en-US" dirty="0" smtClean="0"/>
              <a:t>Reporting</a:t>
            </a:r>
            <a:r>
              <a:rPr lang="en-US" dirty="0"/>
              <a:t/>
            </a:r>
            <a:br>
              <a:rPr lang="en-US" dirty="0"/>
            </a:br>
            <a:endParaRPr lang="en-US" sz="2000" b="1" dirty="0"/>
          </a:p>
        </p:txBody>
      </p:sp>
      <p:sp>
        <p:nvSpPr>
          <p:cNvPr id="3" name="Subtitle 2"/>
          <p:cNvSpPr>
            <a:spLocks noGrp="1"/>
          </p:cNvSpPr>
          <p:nvPr>
            <p:ph type="subTitle" idx="1"/>
          </p:nvPr>
        </p:nvSpPr>
        <p:spPr>
          <a:xfrm>
            <a:off x="457200" y="1752600"/>
            <a:ext cx="8382000" cy="3886200"/>
          </a:xfrm>
        </p:spPr>
        <p:txBody>
          <a:bodyPr>
            <a:normAutofit/>
          </a:bodyPr>
          <a:lstStyle/>
          <a:p>
            <a:r>
              <a:rPr lang="en-US" sz="2800" b="1" dirty="0" smtClean="0">
                <a:solidFill>
                  <a:schemeClr val="tx1"/>
                </a:solidFill>
              </a:rPr>
              <a:t>Data and successful stories</a:t>
            </a:r>
          </a:p>
          <a:p>
            <a:endParaRPr lang="en-US" sz="2800" b="1" dirty="0" smtClean="0">
              <a:solidFill>
                <a:schemeClr val="tx1"/>
              </a:solidFill>
            </a:endParaRPr>
          </a:p>
          <a:p>
            <a:pPr marL="457200" indent="-457200" algn="l">
              <a:buFont typeface="Arial" panose="020B0604020202020204" pitchFamily="34" charset="0"/>
              <a:buChar char="•"/>
            </a:pPr>
            <a:r>
              <a:rPr lang="en-US" sz="2800" dirty="0" smtClean="0">
                <a:solidFill>
                  <a:schemeClr val="tx1"/>
                </a:solidFill>
              </a:rPr>
              <a:t>Which are our targets? (2014)</a:t>
            </a:r>
          </a:p>
          <a:p>
            <a:pPr marL="457200" indent="-457200" algn="l">
              <a:buFont typeface="Arial" panose="020B0604020202020204" pitchFamily="34" charset="0"/>
              <a:buChar char="•"/>
            </a:pPr>
            <a:r>
              <a:rPr lang="en-US" sz="2800" dirty="0" smtClean="0">
                <a:solidFill>
                  <a:schemeClr val="tx1"/>
                </a:solidFill>
              </a:rPr>
              <a:t>Can we identify deviations?</a:t>
            </a:r>
          </a:p>
          <a:p>
            <a:pPr marL="457200" indent="-457200" algn="l">
              <a:buFont typeface="Arial" panose="020B0604020202020204" pitchFamily="34" charset="0"/>
              <a:buChar char="•"/>
            </a:pPr>
            <a:r>
              <a:rPr lang="en-US" sz="2800" dirty="0" smtClean="0">
                <a:solidFill>
                  <a:schemeClr val="tx1"/>
                </a:solidFill>
              </a:rPr>
              <a:t>How do we report successful stories of outcomes?</a:t>
            </a:r>
            <a:endParaRPr lang="en-US" sz="2800" dirty="0">
              <a:solidFill>
                <a:schemeClr val="tx1"/>
              </a:solidFill>
            </a:endParaRPr>
          </a:p>
          <a:p>
            <a:pPr marL="457200" indent="-457200" algn="l">
              <a:buFont typeface="Arial" panose="020B0604020202020204" pitchFamily="34" charset="0"/>
              <a:buChar char="•"/>
            </a:pPr>
            <a:r>
              <a:rPr lang="en-US" sz="2800" dirty="0" smtClean="0">
                <a:solidFill>
                  <a:schemeClr val="tx1"/>
                </a:solidFill>
              </a:rPr>
              <a:t>Standard reporting for the CO. Table 1 and table 2 (Annual report)</a:t>
            </a:r>
          </a:p>
        </p:txBody>
      </p:sp>
      <p:sp>
        <p:nvSpPr>
          <p:cNvPr id="4" name="Slide Number Placeholder 3"/>
          <p:cNvSpPr>
            <a:spLocks noGrp="1"/>
          </p:cNvSpPr>
          <p:nvPr>
            <p:ph type="sldNum" sz="quarter" idx="12"/>
          </p:nvPr>
        </p:nvSpPr>
        <p:spPr/>
        <p:txBody>
          <a:bodyPr/>
          <a:lstStyle/>
          <a:p>
            <a:fld id="{DED37CF9-E3DB-4575-88B6-05549807FEBA}" type="slidenum">
              <a:rPr lang="en-US" smtClean="0"/>
              <a:t>6</a:t>
            </a:fld>
            <a:endParaRPr lang="en-US"/>
          </a:p>
        </p:txBody>
      </p:sp>
    </p:spTree>
    <p:extLst>
      <p:ext uri="{BB962C8B-B14F-4D97-AF65-F5344CB8AC3E}">
        <p14:creationId xmlns:p14="http://schemas.microsoft.com/office/powerpoint/2010/main" val="27518634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762000"/>
          </a:xfrm>
        </p:spPr>
        <p:txBody>
          <a:bodyPr>
            <a:normAutofit fontScale="90000"/>
          </a:bodyPr>
          <a:lstStyle/>
          <a:p>
            <a:r>
              <a:rPr lang="en-US" dirty="0"/>
              <a:t>CGIAR Indicators</a:t>
            </a:r>
            <a:br>
              <a:rPr lang="en-US" dirty="0"/>
            </a:br>
            <a:r>
              <a:rPr lang="en-US" sz="2000" b="1" dirty="0"/>
              <a:t>KNOWLEDGE, TOOLS, DATA</a:t>
            </a:r>
          </a:p>
        </p:txBody>
      </p:sp>
      <p:sp>
        <p:nvSpPr>
          <p:cNvPr id="3" name="Subtitle 2"/>
          <p:cNvSpPr>
            <a:spLocks noGrp="1"/>
          </p:cNvSpPr>
          <p:nvPr>
            <p:ph type="subTitle" idx="1"/>
          </p:nvPr>
        </p:nvSpPr>
        <p:spPr>
          <a:xfrm>
            <a:off x="457200" y="2057400"/>
            <a:ext cx="8382000" cy="3581400"/>
          </a:xfrm>
        </p:spPr>
        <p:txBody>
          <a:bodyPr>
            <a:normAutofit/>
          </a:bodyPr>
          <a:lstStyle/>
          <a:p>
            <a:pPr marL="457200" indent="-457200" algn="l">
              <a:buAutoNum type="arabicPeriod"/>
            </a:pPr>
            <a:r>
              <a:rPr lang="en-US" sz="2000" b="1" dirty="0" smtClean="0">
                <a:solidFill>
                  <a:schemeClr val="tx1"/>
                </a:solidFill>
              </a:rPr>
              <a:t>Flagship products</a:t>
            </a:r>
            <a:r>
              <a:rPr lang="en-US" sz="2000" dirty="0" smtClean="0">
                <a:solidFill>
                  <a:schemeClr val="tx1"/>
                </a:solidFill>
              </a:rPr>
              <a:t>: </a:t>
            </a:r>
            <a:r>
              <a:rPr lang="en-US" sz="2000" dirty="0">
                <a:solidFill>
                  <a:schemeClr val="tx1"/>
                </a:solidFill>
              </a:rPr>
              <a:t>These are frameworks and concepts that are significant and complete enough to have been highlighted on web pages, publicized through blog stories, press releases and/or policy briefs. They are significant in that they should be likely to change the way stakeholders along the impact pathway allocate resources and/or implement activities. They should be products that change the way these stakeholders think and act. Tools, decision-support tools, guidelines and/or training manuals are not included in this indicator</a:t>
            </a:r>
            <a:r>
              <a:rPr lang="en-US" sz="2000" dirty="0" smtClean="0">
                <a:solidFill>
                  <a:schemeClr val="tx1"/>
                </a:solidFill>
              </a:rPr>
              <a:t>.</a:t>
            </a:r>
          </a:p>
          <a:p>
            <a:pPr marL="457200" indent="-457200" algn="l">
              <a:buAutoNum type="arabicPeriod"/>
            </a:pPr>
            <a:r>
              <a:rPr lang="en-US" sz="2000" b="1" dirty="0">
                <a:solidFill>
                  <a:schemeClr val="tx1"/>
                </a:solidFill>
              </a:rPr>
              <a:t>% </a:t>
            </a:r>
            <a:r>
              <a:rPr lang="en-US" sz="2000" b="1" dirty="0" smtClean="0">
                <a:solidFill>
                  <a:schemeClr val="tx1"/>
                </a:solidFill>
              </a:rPr>
              <a:t>having explicit </a:t>
            </a:r>
            <a:r>
              <a:rPr lang="en-US" sz="2000" b="1" dirty="0">
                <a:solidFill>
                  <a:schemeClr val="tx1"/>
                </a:solidFill>
              </a:rPr>
              <a:t>target of women farmers/NRM </a:t>
            </a:r>
            <a:r>
              <a:rPr lang="en-US" sz="2000" b="1" dirty="0" smtClean="0">
                <a:solidFill>
                  <a:schemeClr val="tx1"/>
                </a:solidFill>
              </a:rPr>
              <a:t>managers</a:t>
            </a:r>
          </a:p>
          <a:p>
            <a:pPr marL="457200" indent="-457200" algn="l">
              <a:buAutoNum type="arabicPeriod"/>
            </a:pPr>
            <a:r>
              <a:rPr lang="en-US" sz="2000" b="1" dirty="0">
                <a:solidFill>
                  <a:schemeClr val="tx1"/>
                </a:solidFill>
              </a:rPr>
              <a:t>% </a:t>
            </a:r>
            <a:r>
              <a:rPr lang="en-US" sz="2000" b="1" dirty="0" smtClean="0">
                <a:solidFill>
                  <a:schemeClr val="tx1"/>
                </a:solidFill>
              </a:rPr>
              <a:t>having been </a:t>
            </a:r>
            <a:r>
              <a:rPr lang="en-US" sz="2000" b="1" dirty="0">
                <a:solidFill>
                  <a:schemeClr val="tx1"/>
                </a:solidFill>
              </a:rPr>
              <a:t>assessed for likely gender-disaggregated impact </a:t>
            </a:r>
          </a:p>
        </p:txBody>
      </p:sp>
      <p:sp>
        <p:nvSpPr>
          <p:cNvPr id="4" name="Slide Number Placeholder 3"/>
          <p:cNvSpPr>
            <a:spLocks noGrp="1"/>
          </p:cNvSpPr>
          <p:nvPr>
            <p:ph type="sldNum" sz="quarter" idx="12"/>
          </p:nvPr>
        </p:nvSpPr>
        <p:spPr/>
        <p:txBody>
          <a:bodyPr/>
          <a:lstStyle/>
          <a:p>
            <a:fld id="{DED37CF9-E3DB-4575-88B6-05549807FEBA}" type="slidenum">
              <a:rPr lang="en-US" smtClean="0"/>
              <a:t>7</a:t>
            </a:fld>
            <a:endParaRPr lang="en-US"/>
          </a:p>
        </p:txBody>
      </p:sp>
    </p:spTree>
    <p:extLst>
      <p:ext uri="{BB962C8B-B14F-4D97-AF65-F5344CB8AC3E}">
        <p14:creationId xmlns:p14="http://schemas.microsoft.com/office/powerpoint/2010/main" val="26807478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762000"/>
          </a:xfrm>
        </p:spPr>
        <p:txBody>
          <a:bodyPr>
            <a:normAutofit fontScale="90000"/>
          </a:bodyPr>
          <a:lstStyle/>
          <a:p>
            <a:r>
              <a:rPr lang="en-US" dirty="0"/>
              <a:t>CGIAR </a:t>
            </a:r>
            <a:r>
              <a:rPr lang="en-US" dirty="0" smtClean="0"/>
              <a:t>Indicators - </a:t>
            </a:r>
            <a:r>
              <a:rPr lang="en-US" sz="3300" dirty="0" smtClean="0"/>
              <a:t>DS annual report 2013</a:t>
            </a:r>
            <a:r>
              <a:rPr lang="en-US" dirty="0"/>
              <a:t/>
            </a:r>
            <a:br>
              <a:rPr lang="en-US" dirty="0"/>
            </a:br>
            <a:r>
              <a:rPr lang="en-US" sz="2000" b="1" dirty="0"/>
              <a:t>KNOWLEDGE, TOOLS, DATA</a:t>
            </a:r>
          </a:p>
        </p:txBody>
      </p:sp>
      <p:sp>
        <p:nvSpPr>
          <p:cNvPr id="4" name="Slide Number Placeholder 3"/>
          <p:cNvSpPr>
            <a:spLocks noGrp="1"/>
          </p:cNvSpPr>
          <p:nvPr>
            <p:ph type="sldNum" sz="quarter" idx="12"/>
          </p:nvPr>
        </p:nvSpPr>
        <p:spPr/>
        <p:txBody>
          <a:bodyPr/>
          <a:lstStyle/>
          <a:p>
            <a:fld id="{DED37CF9-E3DB-4575-88B6-05549807FEBA}" type="slidenum">
              <a:rPr lang="en-US" smtClean="0"/>
              <a:t>8</a:t>
            </a:fld>
            <a:endParaRPr lang="en-US"/>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227" y="2700925"/>
            <a:ext cx="8142573" cy="171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9840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fontScale="90000"/>
          </a:bodyPr>
          <a:lstStyle/>
          <a:p>
            <a:r>
              <a:rPr lang="en-US" dirty="0" smtClean="0"/>
              <a:t>CGIAR Indicators</a:t>
            </a:r>
            <a:br>
              <a:rPr lang="en-US" dirty="0" smtClean="0"/>
            </a:br>
            <a:r>
              <a:rPr lang="en-US" sz="2000" b="1" dirty="0"/>
              <a:t>KNOWLEDGE, TOOLS, DATA</a:t>
            </a:r>
            <a:endParaRPr lang="en-US" sz="2000" dirty="0"/>
          </a:p>
        </p:txBody>
      </p:sp>
      <p:sp>
        <p:nvSpPr>
          <p:cNvPr id="3" name="Subtitle 2"/>
          <p:cNvSpPr>
            <a:spLocks noGrp="1"/>
          </p:cNvSpPr>
          <p:nvPr>
            <p:ph type="subTitle" idx="1"/>
          </p:nvPr>
        </p:nvSpPr>
        <p:spPr>
          <a:xfrm>
            <a:off x="457200" y="1905000"/>
            <a:ext cx="8382000" cy="3886200"/>
          </a:xfrm>
        </p:spPr>
        <p:txBody>
          <a:bodyPr>
            <a:noAutofit/>
          </a:bodyPr>
          <a:lstStyle/>
          <a:p>
            <a:pPr marL="457200" indent="-457200" algn="l">
              <a:buFont typeface="+mj-lt"/>
              <a:buAutoNum type="arabicPeriod" startAt="4"/>
            </a:pPr>
            <a:r>
              <a:rPr lang="en-US" sz="2000" b="1" dirty="0" smtClean="0">
                <a:solidFill>
                  <a:schemeClr val="tx1"/>
                </a:solidFill>
              </a:rPr>
              <a:t>Tools: </a:t>
            </a:r>
            <a:r>
              <a:rPr lang="en-US" sz="2000" dirty="0" smtClean="0">
                <a:solidFill>
                  <a:schemeClr val="tx1"/>
                </a:solidFill>
              </a:rPr>
              <a:t>These </a:t>
            </a:r>
            <a:r>
              <a:rPr lang="en-US" sz="2000" dirty="0">
                <a:solidFill>
                  <a:schemeClr val="tx1"/>
                </a:solidFill>
              </a:rPr>
              <a:t>are significant decision-support tools, guidelines, and/or training manuals that are significant and complete enough to have been highlighted on web pages, publicized through blog stories, press releases and/or policy briefs. They are significant in that they should be likely to change the way stakeholders along the impact pathway allocate resources and/or implement </a:t>
            </a:r>
            <a:r>
              <a:rPr lang="en-US" sz="2000" dirty="0" smtClean="0">
                <a:solidFill>
                  <a:schemeClr val="tx1"/>
                </a:solidFill>
              </a:rPr>
              <a:t>activities</a:t>
            </a:r>
          </a:p>
          <a:p>
            <a:pPr marL="457200" indent="-457200" algn="l">
              <a:buFont typeface="+mj-lt"/>
              <a:buAutoNum type="arabicPeriod" startAt="4"/>
            </a:pPr>
            <a:r>
              <a:rPr lang="en-US" sz="2000" b="1" dirty="0">
                <a:solidFill>
                  <a:schemeClr val="tx1"/>
                </a:solidFill>
              </a:rPr>
              <a:t>% having explicit target of women farmers/NRM managers</a:t>
            </a:r>
          </a:p>
          <a:p>
            <a:pPr marL="457200" indent="-457200" algn="l">
              <a:buFont typeface="+mj-lt"/>
              <a:buAutoNum type="arabicPeriod" startAt="4"/>
            </a:pPr>
            <a:r>
              <a:rPr lang="en-US" sz="2000" b="1" dirty="0">
                <a:solidFill>
                  <a:schemeClr val="tx1"/>
                </a:solidFill>
              </a:rPr>
              <a:t>% having been assessed for likely gender-disaggregated impact </a:t>
            </a:r>
          </a:p>
        </p:txBody>
      </p:sp>
      <p:sp>
        <p:nvSpPr>
          <p:cNvPr id="4" name="Slide Number Placeholder 3"/>
          <p:cNvSpPr>
            <a:spLocks noGrp="1"/>
          </p:cNvSpPr>
          <p:nvPr>
            <p:ph type="sldNum" sz="quarter" idx="12"/>
          </p:nvPr>
        </p:nvSpPr>
        <p:spPr/>
        <p:txBody>
          <a:bodyPr/>
          <a:lstStyle/>
          <a:p>
            <a:fld id="{DED37CF9-E3DB-4575-88B6-05549807FEBA}" type="slidenum">
              <a:rPr lang="en-US" smtClean="0"/>
              <a:t>9</a:t>
            </a:fld>
            <a:endParaRPr lang="en-US"/>
          </a:p>
        </p:txBody>
      </p:sp>
    </p:spTree>
    <p:extLst>
      <p:ext uri="{BB962C8B-B14F-4D97-AF65-F5344CB8AC3E}">
        <p14:creationId xmlns:p14="http://schemas.microsoft.com/office/powerpoint/2010/main" val="4064362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fontScale="90000"/>
          </a:bodyPr>
          <a:lstStyle/>
          <a:p>
            <a:r>
              <a:rPr lang="en-US" dirty="0" smtClean="0"/>
              <a:t>CGIAR </a:t>
            </a:r>
            <a:r>
              <a:rPr lang="en-US" dirty="0"/>
              <a:t>Indicators </a:t>
            </a:r>
            <a:r>
              <a:rPr lang="en-US" sz="3300" dirty="0"/>
              <a:t>- DS annual report 2013</a:t>
            </a:r>
            <a:r>
              <a:rPr lang="en-US" dirty="0" smtClean="0"/>
              <a:t/>
            </a:r>
            <a:br>
              <a:rPr lang="en-US" dirty="0" smtClean="0"/>
            </a:br>
            <a:r>
              <a:rPr lang="en-US" sz="2000" b="1" dirty="0"/>
              <a:t>KNOWLEDGE, TOOLS, DATA</a:t>
            </a:r>
            <a:endParaRPr lang="en-US" sz="2000" dirty="0"/>
          </a:p>
        </p:txBody>
      </p:sp>
      <p:sp>
        <p:nvSpPr>
          <p:cNvPr id="4" name="Slide Number Placeholder 3"/>
          <p:cNvSpPr>
            <a:spLocks noGrp="1"/>
          </p:cNvSpPr>
          <p:nvPr>
            <p:ph type="sldNum" sz="quarter" idx="12"/>
          </p:nvPr>
        </p:nvSpPr>
        <p:spPr/>
        <p:txBody>
          <a:bodyPr/>
          <a:lstStyle/>
          <a:p>
            <a:fld id="{DED37CF9-E3DB-4575-88B6-05549807FEBA}" type="slidenum">
              <a:rPr lang="en-US" smtClean="0"/>
              <a:t>10</a:t>
            </a:fld>
            <a:endParaRPr lang="en-US"/>
          </a:p>
        </p:txBody>
      </p:sp>
      <p:pic>
        <p:nvPicPr>
          <p:cNvPr id="20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743199"/>
            <a:ext cx="8047584" cy="169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56110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fontScale="90000"/>
          </a:bodyPr>
          <a:lstStyle/>
          <a:p>
            <a:r>
              <a:rPr lang="en-US" dirty="0"/>
              <a:t>CGIAR Indicators </a:t>
            </a:r>
            <a:r>
              <a:rPr lang="en-US" sz="3300" dirty="0"/>
              <a:t>- DS annual report 2013</a:t>
            </a:r>
            <a:r>
              <a:rPr lang="en-US" dirty="0" smtClean="0"/>
              <a:t/>
            </a:r>
            <a:br>
              <a:rPr lang="en-US" dirty="0" smtClean="0"/>
            </a:br>
            <a:r>
              <a:rPr lang="en-US" sz="2000" b="1" dirty="0" smtClean="0"/>
              <a:t>CAPACITY </a:t>
            </a:r>
            <a:r>
              <a:rPr lang="en-US" sz="2000" b="1" dirty="0"/>
              <a:t>ENHANCEMENT AND INNOVATION PLATFORMS</a:t>
            </a:r>
          </a:p>
        </p:txBody>
      </p:sp>
      <p:sp>
        <p:nvSpPr>
          <p:cNvPr id="3" name="Subtitle 2"/>
          <p:cNvSpPr>
            <a:spLocks noGrp="1"/>
          </p:cNvSpPr>
          <p:nvPr>
            <p:ph type="subTitle" idx="1"/>
          </p:nvPr>
        </p:nvSpPr>
        <p:spPr>
          <a:xfrm>
            <a:off x="457200" y="1905000"/>
            <a:ext cx="8382000" cy="3886200"/>
          </a:xfrm>
        </p:spPr>
        <p:txBody>
          <a:bodyPr>
            <a:noAutofit/>
          </a:bodyPr>
          <a:lstStyle/>
          <a:p>
            <a:pPr marL="457200" indent="-457200" algn="l">
              <a:buFont typeface="+mj-lt"/>
              <a:buAutoNum type="arabicPeriod" startAt="13"/>
            </a:pPr>
            <a:r>
              <a:rPr lang="en-US" sz="2000" b="1" dirty="0" smtClean="0">
                <a:solidFill>
                  <a:schemeClr val="tx1"/>
                </a:solidFill>
              </a:rPr>
              <a:t>Trainees </a:t>
            </a:r>
            <a:r>
              <a:rPr lang="en-US" sz="2000" b="1" dirty="0">
                <a:solidFill>
                  <a:schemeClr val="tx1"/>
                </a:solidFill>
              </a:rPr>
              <a:t>in short-term </a:t>
            </a:r>
            <a:r>
              <a:rPr lang="en-US" sz="2000" dirty="0">
                <a:solidFill>
                  <a:schemeClr val="tx1"/>
                </a:solidFill>
              </a:rPr>
              <a:t>programs facilitated by CRP (male</a:t>
            </a:r>
            <a:r>
              <a:rPr lang="en-US" sz="2000" dirty="0" smtClean="0">
                <a:solidFill>
                  <a:schemeClr val="tx1"/>
                </a:solidFill>
              </a:rPr>
              <a:t>)</a:t>
            </a:r>
          </a:p>
          <a:p>
            <a:pPr marL="457200" indent="-457200" algn="l">
              <a:buFont typeface="+mj-lt"/>
              <a:buAutoNum type="arabicPeriod" startAt="13"/>
            </a:pPr>
            <a:r>
              <a:rPr lang="en-US" sz="2000" b="1" dirty="0" smtClean="0">
                <a:solidFill>
                  <a:schemeClr val="tx1"/>
                </a:solidFill>
              </a:rPr>
              <a:t>Female</a:t>
            </a:r>
          </a:p>
          <a:p>
            <a:pPr marL="457200" indent="-457200" algn="l">
              <a:buFont typeface="+mj-lt"/>
              <a:buAutoNum type="arabicPeriod" startAt="13"/>
            </a:pPr>
            <a:r>
              <a:rPr lang="en-US" sz="2000" b="1" dirty="0">
                <a:solidFill>
                  <a:schemeClr val="tx1"/>
                </a:solidFill>
              </a:rPr>
              <a:t>Trainees in </a:t>
            </a:r>
            <a:r>
              <a:rPr lang="en-US" sz="2000" b="1" dirty="0" smtClean="0">
                <a:solidFill>
                  <a:schemeClr val="tx1"/>
                </a:solidFill>
              </a:rPr>
              <a:t>long-term </a:t>
            </a:r>
            <a:r>
              <a:rPr lang="en-US" sz="2000" dirty="0">
                <a:solidFill>
                  <a:schemeClr val="tx1"/>
                </a:solidFill>
              </a:rPr>
              <a:t>programs facilitated by CRP (male)</a:t>
            </a:r>
          </a:p>
          <a:p>
            <a:pPr marL="457200" indent="-457200" algn="l">
              <a:buFont typeface="+mj-lt"/>
              <a:buAutoNum type="arabicPeriod" startAt="13"/>
            </a:pPr>
            <a:r>
              <a:rPr lang="en-US" sz="2000" b="1" dirty="0" smtClean="0">
                <a:solidFill>
                  <a:schemeClr val="tx1"/>
                </a:solidFill>
              </a:rPr>
              <a:t>Female</a:t>
            </a:r>
          </a:p>
        </p:txBody>
      </p:sp>
      <p:sp>
        <p:nvSpPr>
          <p:cNvPr id="4" name="Slide Number Placeholder 3"/>
          <p:cNvSpPr>
            <a:spLocks noGrp="1"/>
          </p:cNvSpPr>
          <p:nvPr>
            <p:ph type="sldNum" sz="quarter" idx="12"/>
          </p:nvPr>
        </p:nvSpPr>
        <p:spPr/>
        <p:txBody>
          <a:bodyPr/>
          <a:lstStyle/>
          <a:p>
            <a:fld id="{DED37CF9-E3DB-4575-88B6-05549807FEBA}" type="slidenum">
              <a:rPr lang="en-US" smtClean="0"/>
              <a:t>11</a:t>
            </a:fld>
            <a:endParaRPr lang="en-US"/>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728988"/>
            <a:ext cx="7696200" cy="1890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5206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fontScale="90000"/>
          </a:bodyPr>
          <a:lstStyle/>
          <a:p>
            <a:r>
              <a:rPr lang="en-US" dirty="0"/>
              <a:t>CGIAR Indicators </a:t>
            </a:r>
            <a:r>
              <a:rPr lang="en-US" sz="3300" dirty="0"/>
              <a:t>- DS annual report 2013</a:t>
            </a:r>
            <a:r>
              <a:rPr lang="en-US" dirty="0"/>
              <a:t/>
            </a:r>
            <a:br>
              <a:rPr lang="en-US" dirty="0"/>
            </a:br>
            <a:r>
              <a:rPr lang="en-US" sz="2000" b="1" dirty="0"/>
              <a:t>TECHNOLOGIES/PRACTICES IN VARIOUS STAGES OF DEVELOPMENT</a:t>
            </a:r>
          </a:p>
        </p:txBody>
      </p:sp>
      <p:sp>
        <p:nvSpPr>
          <p:cNvPr id="3" name="Subtitle 2"/>
          <p:cNvSpPr>
            <a:spLocks noGrp="1"/>
          </p:cNvSpPr>
          <p:nvPr>
            <p:ph type="subTitle" idx="1"/>
          </p:nvPr>
        </p:nvSpPr>
        <p:spPr>
          <a:xfrm>
            <a:off x="457200" y="1905000"/>
            <a:ext cx="8382000" cy="3886200"/>
          </a:xfrm>
        </p:spPr>
        <p:txBody>
          <a:bodyPr>
            <a:noAutofit/>
          </a:bodyPr>
          <a:lstStyle/>
          <a:p>
            <a:pPr marL="457200" indent="-457200" algn="l">
              <a:buFont typeface="+mj-lt"/>
              <a:buAutoNum type="arabicPeriod" startAt="18"/>
            </a:pPr>
            <a:r>
              <a:rPr lang="en-US" sz="2000" b="1" dirty="0">
                <a:solidFill>
                  <a:schemeClr val="tx1"/>
                </a:solidFill>
              </a:rPr>
              <a:t> </a:t>
            </a:r>
            <a:r>
              <a:rPr lang="en-US" sz="2000" b="1" dirty="0" smtClean="0">
                <a:solidFill>
                  <a:schemeClr val="tx1"/>
                </a:solidFill>
              </a:rPr>
              <a:t>Technologies/NRM </a:t>
            </a:r>
            <a:r>
              <a:rPr lang="en-US" sz="2000" b="1" dirty="0">
                <a:solidFill>
                  <a:schemeClr val="tx1"/>
                </a:solidFill>
              </a:rPr>
              <a:t>practices under research </a:t>
            </a:r>
            <a:r>
              <a:rPr lang="en-US" sz="2000" dirty="0" smtClean="0">
                <a:solidFill>
                  <a:schemeClr val="tx1"/>
                </a:solidFill>
              </a:rPr>
              <a:t>(</a:t>
            </a:r>
            <a:r>
              <a:rPr lang="en-US" sz="2000" dirty="0">
                <a:solidFill>
                  <a:schemeClr val="tx1"/>
                </a:solidFill>
              </a:rPr>
              <a:t>Phase I) Technologies to be counted here are agriculture-related and NRM-related technologies and innovations including those that address climate change adaptation and mitigation</a:t>
            </a:r>
            <a:r>
              <a:rPr lang="en-US" sz="2000" dirty="0" smtClean="0">
                <a:solidFill>
                  <a:schemeClr val="tx1"/>
                </a:solidFill>
              </a:rPr>
              <a:t>.</a:t>
            </a:r>
          </a:p>
          <a:p>
            <a:pPr marL="457200" indent="-457200" algn="l">
              <a:buFont typeface="+mj-lt"/>
              <a:buAutoNum type="arabicPeriod" startAt="18"/>
            </a:pPr>
            <a:r>
              <a:rPr lang="en-US" sz="2000" b="1" dirty="0">
                <a:solidFill>
                  <a:schemeClr val="tx1"/>
                </a:solidFill>
              </a:rPr>
              <a:t>% having explicit target of women farmers/NRM managers</a:t>
            </a:r>
          </a:p>
          <a:p>
            <a:pPr marL="457200" indent="-457200" algn="l">
              <a:buFont typeface="+mj-lt"/>
              <a:buAutoNum type="arabicPeriod" startAt="18"/>
            </a:pPr>
            <a:r>
              <a:rPr lang="en-US" sz="2000" b="1" dirty="0">
                <a:solidFill>
                  <a:schemeClr val="tx1"/>
                </a:solidFill>
              </a:rPr>
              <a:t>% having been assessed for likely gender-disaggregated impact </a:t>
            </a:r>
          </a:p>
        </p:txBody>
      </p:sp>
      <p:sp>
        <p:nvSpPr>
          <p:cNvPr id="4" name="Slide Number Placeholder 3"/>
          <p:cNvSpPr>
            <a:spLocks noGrp="1"/>
          </p:cNvSpPr>
          <p:nvPr>
            <p:ph type="sldNum" sz="quarter" idx="12"/>
          </p:nvPr>
        </p:nvSpPr>
        <p:spPr/>
        <p:txBody>
          <a:bodyPr/>
          <a:lstStyle/>
          <a:p>
            <a:fld id="{DED37CF9-E3DB-4575-88B6-05549807FEBA}" type="slidenum">
              <a:rPr lang="en-US" smtClean="0"/>
              <a:t>12</a:t>
            </a:fld>
            <a:endParaRPr lang="en-US"/>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4068592"/>
            <a:ext cx="6934200" cy="1703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5138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fontScale="90000"/>
          </a:bodyPr>
          <a:lstStyle/>
          <a:p>
            <a:r>
              <a:rPr lang="en-US" dirty="0"/>
              <a:t>CGIAR Indicators </a:t>
            </a:r>
            <a:r>
              <a:rPr lang="en-US" sz="3300" dirty="0" smtClean="0"/>
              <a:t>- </a:t>
            </a:r>
            <a:r>
              <a:rPr lang="en-US" sz="3300" dirty="0"/>
              <a:t>DS annual report 2013</a:t>
            </a:r>
            <a:r>
              <a:rPr lang="en-US" dirty="0"/>
              <a:t/>
            </a:r>
            <a:br>
              <a:rPr lang="en-US" dirty="0"/>
            </a:br>
            <a:r>
              <a:rPr lang="en-US" sz="2000" b="1" dirty="0"/>
              <a:t>TECHNOLOGIES/PRACTICES IN VARIOUS STAGES OF DEVELOPMENT</a:t>
            </a:r>
          </a:p>
        </p:txBody>
      </p:sp>
      <p:sp>
        <p:nvSpPr>
          <p:cNvPr id="3" name="Subtitle 2"/>
          <p:cNvSpPr>
            <a:spLocks noGrp="1"/>
          </p:cNvSpPr>
          <p:nvPr>
            <p:ph type="subTitle" idx="1"/>
          </p:nvPr>
        </p:nvSpPr>
        <p:spPr>
          <a:xfrm>
            <a:off x="457200" y="1905000"/>
            <a:ext cx="8382000" cy="3886200"/>
          </a:xfrm>
        </p:spPr>
        <p:txBody>
          <a:bodyPr>
            <a:noAutofit/>
          </a:bodyPr>
          <a:lstStyle/>
          <a:p>
            <a:pPr marL="457200" indent="-457200" algn="l">
              <a:buFont typeface="+mj-lt"/>
              <a:buAutoNum type="arabicPeriod" startAt="23"/>
            </a:pPr>
            <a:r>
              <a:rPr lang="en-US" sz="2000" b="1" dirty="0">
                <a:solidFill>
                  <a:schemeClr val="tx1"/>
                </a:solidFill>
              </a:rPr>
              <a:t>Number of technologies /NRM practices field tested </a:t>
            </a:r>
            <a:r>
              <a:rPr lang="en-US" sz="2000" dirty="0">
                <a:solidFill>
                  <a:schemeClr val="tx1"/>
                </a:solidFill>
              </a:rPr>
              <a:t>(phase II) - Under “field testing” means that research has moved from focused development to broader testing (pilot project phase) and this testing is underway under conditions intended to duplicate those encountered by potential users of the new technology. </a:t>
            </a:r>
            <a:endParaRPr lang="en-US" sz="2000" dirty="0" smtClean="0">
              <a:solidFill>
                <a:schemeClr val="tx1"/>
              </a:solidFill>
            </a:endParaRPr>
          </a:p>
          <a:p>
            <a:pPr marL="457200" indent="-457200" algn="l">
              <a:buFont typeface="+mj-lt"/>
              <a:buAutoNum type="arabicPeriod" startAt="25"/>
            </a:pPr>
            <a:r>
              <a:rPr lang="en-US" sz="2000" b="1" dirty="0" smtClean="0">
                <a:solidFill>
                  <a:schemeClr val="tx1"/>
                </a:solidFill>
              </a:rPr>
              <a:t>% </a:t>
            </a:r>
            <a:r>
              <a:rPr lang="en-US" sz="2000" b="1" dirty="0">
                <a:solidFill>
                  <a:schemeClr val="tx1"/>
                </a:solidFill>
              </a:rPr>
              <a:t>of above innovations/approaches/options that are targeted at decreasing inequality between men and </a:t>
            </a:r>
            <a:r>
              <a:rPr lang="en-US" sz="2000" b="1" dirty="0" smtClean="0">
                <a:solidFill>
                  <a:schemeClr val="tx1"/>
                </a:solidFill>
              </a:rPr>
              <a:t>women</a:t>
            </a:r>
          </a:p>
        </p:txBody>
      </p:sp>
      <p:sp>
        <p:nvSpPr>
          <p:cNvPr id="4" name="Slide Number Placeholder 3"/>
          <p:cNvSpPr>
            <a:spLocks noGrp="1"/>
          </p:cNvSpPr>
          <p:nvPr>
            <p:ph type="sldNum" sz="quarter" idx="12"/>
          </p:nvPr>
        </p:nvSpPr>
        <p:spPr/>
        <p:txBody>
          <a:bodyPr/>
          <a:lstStyle/>
          <a:p>
            <a:fld id="{DED37CF9-E3DB-4575-88B6-05549807FEBA}" type="slidenum">
              <a:rPr lang="en-US" smtClean="0"/>
              <a:t>13</a:t>
            </a:fld>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4343399"/>
            <a:ext cx="7391400" cy="130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76386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fontScale="90000"/>
          </a:bodyPr>
          <a:lstStyle/>
          <a:p>
            <a:r>
              <a:rPr lang="en-US" dirty="0"/>
              <a:t>CGIAR Indicators </a:t>
            </a:r>
            <a:r>
              <a:rPr lang="en-US" sz="3300" dirty="0"/>
              <a:t>- DS annual report 2013</a:t>
            </a:r>
            <a:r>
              <a:rPr lang="en-US" dirty="0"/>
              <a:t/>
            </a:r>
            <a:br>
              <a:rPr lang="en-US" dirty="0"/>
            </a:br>
            <a:r>
              <a:rPr lang="en-US" sz="2000" b="1" dirty="0"/>
              <a:t>TECHNOLOGIES/PRACTICES IN VARIOUS STAGES OF DEVELOPMENT</a:t>
            </a:r>
          </a:p>
        </p:txBody>
      </p:sp>
      <p:sp>
        <p:nvSpPr>
          <p:cNvPr id="3" name="Subtitle 2"/>
          <p:cNvSpPr>
            <a:spLocks noGrp="1"/>
          </p:cNvSpPr>
          <p:nvPr>
            <p:ph type="subTitle" idx="1"/>
          </p:nvPr>
        </p:nvSpPr>
        <p:spPr>
          <a:xfrm>
            <a:off x="457200" y="1905000"/>
            <a:ext cx="8382000" cy="3886200"/>
          </a:xfrm>
        </p:spPr>
        <p:txBody>
          <a:bodyPr>
            <a:noAutofit/>
          </a:bodyPr>
          <a:lstStyle/>
          <a:p>
            <a:pPr marL="457200" indent="-457200" algn="l">
              <a:buFont typeface="+mj-lt"/>
              <a:buAutoNum type="arabicPeriod" startAt="34"/>
            </a:pPr>
            <a:r>
              <a:rPr lang="en-US" sz="2000" b="1" dirty="0" smtClean="0">
                <a:solidFill>
                  <a:schemeClr val="tx1"/>
                </a:solidFill>
              </a:rPr>
              <a:t>Number </a:t>
            </a:r>
            <a:r>
              <a:rPr lang="en-US" sz="2000" b="1" dirty="0">
                <a:solidFill>
                  <a:schemeClr val="tx1"/>
                </a:solidFill>
              </a:rPr>
              <a:t>of farmers </a:t>
            </a:r>
            <a:r>
              <a:rPr lang="en-US" sz="2000" dirty="0">
                <a:solidFill>
                  <a:schemeClr val="tx1"/>
                </a:solidFill>
              </a:rPr>
              <a:t>and others who have applied new technologies or management practices as a result of CRP </a:t>
            </a:r>
            <a:r>
              <a:rPr lang="en-US" sz="2000" dirty="0" smtClean="0">
                <a:solidFill>
                  <a:schemeClr val="tx1"/>
                </a:solidFill>
              </a:rPr>
              <a:t>research (a. male, b. female)</a:t>
            </a:r>
          </a:p>
        </p:txBody>
      </p:sp>
      <p:sp>
        <p:nvSpPr>
          <p:cNvPr id="4" name="Slide Number Placeholder 3"/>
          <p:cNvSpPr>
            <a:spLocks noGrp="1"/>
          </p:cNvSpPr>
          <p:nvPr>
            <p:ph type="sldNum" sz="quarter" idx="12"/>
          </p:nvPr>
        </p:nvSpPr>
        <p:spPr/>
        <p:txBody>
          <a:bodyPr/>
          <a:lstStyle/>
          <a:p>
            <a:fld id="{DED37CF9-E3DB-4575-88B6-05549807FEBA}" type="slidenum">
              <a:rPr lang="en-US" smtClean="0"/>
              <a:t>14</a:t>
            </a:fld>
            <a:endParaRPr lang="en-US"/>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429000"/>
            <a:ext cx="7315200" cy="129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01434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15</a:t>
            </a:fld>
            <a:endParaRPr lang="en-US"/>
          </a:p>
        </p:txBody>
      </p:sp>
      <p:sp>
        <p:nvSpPr>
          <p:cNvPr id="9" name="Title 1"/>
          <p:cNvSpPr>
            <a:spLocks noGrp="1"/>
          </p:cNvSpPr>
          <p:nvPr>
            <p:ph type="ctrTitle"/>
          </p:nvPr>
        </p:nvSpPr>
        <p:spPr>
          <a:xfrm>
            <a:off x="685800" y="1066801"/>
            <a:ext cx="7772400" cy="762000"/>
          </a:xfrm>
        </p:spPr>
        <p:txBody>
          <a:bodyPr>
            <a:normAutofit fontScale="90000"/>
          </a:bodyPr>
          <a:lstStyle/>
          <a:p>
            <a:r>
              <a:rPr lang="en-US" dirty="0"/>
              <a:t>CGIAR Indicators </a:t>
            </a:r>
            <a:r>
              <a:rPr lang="en-US" sz="3300" dirty="0" smtClean="0"/>
              <a:t>– Table 2 Annual report</a:t>
            </a:r>
            <a:endParaRPr lang="en-US" sz="2000" b="1"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10063" b="39902"/>
          <a:stretch/>
        </p:blipFill>
        <p:spPr>
          <a:xfrm>
            <a:off x="134470" y="1828800"/>
            <a:ext cx="8857130" cy="3424498"/>
          </a:xfrm>
          <a:prstGeom prst="rect">
            <a:avLst/>
          </a:prstGeom>
        </p:spPr>
      </p:pic>
    </p:spTree>
    <p:extLst>
      <p:ext uri="{BB962C8B-B14F-4D97-AF65-F5344CB8AC3E}">
        <p14:creationId xmlns:p14="http://schemas.microsoft.com/office/powerpoint/2010/main" val="10590073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16</a:t>
            </a:fld>
            <a:endParaRPr lang="en-US"/>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59221" b="6667"/>
          <a:stretch/>
        </p:blipFill>
        <p:spPr>
          <a:xfrm>
            <a:off x="680811" y="1371600"/>
            <a:ext cx="8383390" cy="2209800"/>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11502" t="2606" r="2049" b="61258"/>
          <a:stretch/>
        </p:blipFill>
        <p:spPr>
          <a:xfrm>
            <a:off x="1600200" y="3581401"/>
            <a:ext cx="7229307" cy="2335066"/>
          </a:xfrm>
          <a:prstGeom prst="rect">
            <a:avLst/>
          </a:prstGeom>
        </p:spPr>
      </p:pic>
    </p:spTree>
    <p:extLst>
      <p:ext uri="{BB962C8B-B14F-4D97-AF65-F5344CB8AC3E}">
        <p14:creationId xmlns:p14="http://schemas.microsoft.com/office/powerpoint/2010/main" val="777446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a:bodyPr>
          <a:lstStyle/>
          <a:p>
            <a:r>
              <a:rPr lang="en-US" dirty="0" smtClean="0"/>
              <a:t>CO result-related definitions</a:t>
            </a:r>
            <a:endParaRPr lang="en-US" sz="2000" b="1" dirty="0"/>
          </a:p>
        </p:txBody>
      </p:sp>
      <p:sp>
        <p:nvSpPr>
          <p:cNvPr id="4" name="Slide Number Placeholder 3"/>
          <p:cNvSpPr>
            <a:spLocks noGrp="1"/>
          </p:cNvSpPr>
          <p:nvPr>
            <p:ph type="sldNum" sz="quarter" idx="12"/>
          </p:nvPr>
        </p:nvSpPr>
        <p:spPr/>
        <p:txBody>
          <a:bodyPr/>
          <a:lstStyle/>
          <a:p>
            <a:fld id="{DED37CF9-E3DB-4575-88B6-05549807FEBA}" type="slidenum">
              <a:rPr lang="en-US" smtClean="0"/>
              <a:t>17</a:t>
            </a:fld>
            <a:endParaRPr lang="en-US"/>
          </a:p>
        </p:txBody>
      </p:sp>
      <p:sp>
        <p:nvSpPr>
          <p:cNvPr id="7" name="Subtitle 2"/>
          <p:cNvSpPr>
            <a:spLocks noGrp="1"/>
          </p:cNvSpPr>
          <p:nvPr>
            <p:ph type="subTitle" idx="1"/>
          </p:nvPr>
        </p:nvSpPr>
        <p:spPr>
          <a:xfrm>
            <a:off x="457200" y="1905000"/>
            <a:ext cx="8382000" cy="3886200"/>
          </a:xfrm>
        </p:spPr>
        <p:txBody>
          <a:bodyPr>
            <a:noAutofit/>
          </a:bodyPr>
          <a:lstStyle/>
          <a:p>
            <a:pPr algn="l"/>
            <a:r>
              <a:rPr lang="en-US" sz="2000" b="1" dirty="0">
                <a:solidFill>
                  <a:schemeClr val="tx1"/>
                </a:solidFill>
              </a:rPr>
              <a:t>Research output</a:t>
            </a:r>
            <a:r>
              <a:rPr lang="en-US" sz="2000" dirty="0">
                <a:solidFill>
                  <a:schemeClr val="tx1"/>
                </a:solidFill>
              </a:rPr>
              <a:t>: are the products, services or attributes resulting from the research activities and linked to the objectives. e.g. a report, publication, DNA sequence, molecular markers, new methodology, new policy, new soil management practice,, newsletter, tool, website, conference, etc...</a:t>
            </a:r>
          </a:p>
          <a:p>
            <a:pPr algn="l"/>
            <a:r>
              <a:rPr lang="en-US" sz="2000" b="1" dirty="0">
                <a:solidFill>
                  <a:schemeClr val="tx1"/>
                </a:solidFill>
              </a:rPr>
              <a:t>Research outcomes</a:t>
            </a:r>
            <a:r>
              <a:rPr lang="en-US" sz="2000" dirty="0">
                <a:solidFill>
                  <a:schemeClr val="tx1"/>
                </a:solidFill>
              </a:rPr>
              <a:t>: They represent adoption or further use of research outputs by the immediate users targeted by the CRP, such as smallholder farmers, NARS researchers or national policy makers. Research outcomes are generated as a result of research, capacity building and advocacy activities by the CRP and include Capacity changes, the changes in knowledge, attitudes and/or skills, of the beneficiaries and intermediaries and Behavioral changes , in actual practices that occur in </a:t>
            </a:r>
            <a:r>
              <a:rPr lang="en-US" sz="2000" dirty="0" smtClean="0">
                <a:solidFill>
                  <a:schemeClr val="tx1"/>
                </a:solidFill>
              </a:rPr>
              <a:t>the beneficiaries </a:t>
            </a:r>
            <a:r>
              <a:rPr lang="en-US" sz="2000" dirty="0">
                <a:solidFill>
                  <a:schemeClr val="tx1"/>
                </a:solidFill>
              </a:rPr>
              <a:t>and intermediaries; beneficiaries and intermediaries do things differently or use the research outputs</a:t>
            </a:r>
            <a:r>
              <a:rPr lang="en-US" sz="2000" dirty="0" smtClean="0">
                <a:solidFill>
                  <a:schemeClr val="tx1"/>
                </a:solidFill>
              </a:rPr>
              <a:t>.</a:t>
            </a:r>
            <a:endParaRPr lang="en-US" sz="2000" dirty="0">
              <a:solidFill>
                <a:schemeClr val="tx1"/>
              </a:solidFill>
            </a:endParaRPr>
          </a:p>
        </p:txBody>
      </p:sp>
    </p:spTree>
    <p:extLst>
      <p:ext uri="{BB962C8B-B14F-4D97-AF65-F5344CB8AC3E}">
        <p14:creationId xmlns:p14="http://schemas.microsoft.com/office/powerpoint/2010/main" val="20377919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762000"/>
          </a:xfrm>
        </p:spPr>
        <p:txBody>
          <a:bodyPr>
            <a:normAutofit/>
          </a:bodyPr>
          <a:lstStyle/>
          <a:p>
            <a:r>
              <a:rPr lang="en-US" dirty="0" smtClean="0"/>
              <a:t>CO results-related definitions</a:t>
            </a:r>
            <a:endParaRPr lang="en-US" sz="2000" b="1" dirty="0"/>
          </a:p>
        </p:txBody>
      </p:sp>
      <p:sp>
        <p:nvSpPr>
          <p:cNvPr id="4" name="Slide Number Placeholder 3"/>
          <p:cNvSpPr>
            <a:spLocks noGrp="1"/>
          </p:cNvSpPr>
          <p:nvPr>
            <p:ph type="sldNum" sz="quarter" idx="12"/>
          </p:nvPr>
        </p:nvSpPr>
        <p:spPr/>
        <p:txBody>
          <a:bodyPr/>
          <a:lstStyle/>
          <a:p>
            <a:fld id="{DED37CF9-E3DB-4575-88B6-05549807FEBA}" type="slidenum">
              <a:rPr lang="en-US" smtClean="0"/>
              <a:t>18</a:t>
            </a:fld>
            <a:endParaRPr lang="en-US"/>
          </a:p>
        </p:txBody>
      </p:sp>
      <p:sp>
        <p:nvSpPr>
          <p:cNvPr id="7" name="Subtitle 2"/>
          <p:cNvSpPr>
            <a:spLocks noGrp="1"/>
          </p:cNvSpPr>
          <p:nvPr>
            <p:ph type="subTitle" idx="1"/>
          </p:nvPr>
        </p:nvSpPr>
        <p:spPr>
          <a:xfrm>
            <a:off x="457200" y="1905000"/>
            <a:ext cx="8382000" cy="3886200"/>
          </a:xfrm>
        </p:spPr>
        <p:txBody>
          <a:bodyPr>
            <a:noAutofit/>
          </a:bodyPr>
          <a:lstStyle/>
          <a:p>
            <a:pPr algn="l"/>
            <a:r>
              <a:rPr lang="en-US" sz="2100" b="1" dirty="0" smtClean="0">
                <a:solidFill>
                  <a:schemeClr val="tx1"/>
                </a:solidFill>
              </a:rPr>
              <a:t>Intermediate </a:t>
            </a:r>
            <a:r>
              <a:rPr lang="en-US" sz="2100" b="1" dirty="0">
                <a:solidFill>
                  <a:schemeClr val="tx1"/>
                </a:solidFill>
              </a:rPr>
              <a:t>development outcomes:</a:t>
            </a:r>
            <a:r>
              <a:rPr lang="en-US" sz="2100" dirty="0">
                <a:solidFill>
                  <a:schemeClr val="tx1"/>
                </a:solidFill>
              </a:rPr>
              <a:t> changes that occur in the medium term that are intended to affect positively the welfare of the targeted population or environment, and which result, in part, from research carried out by the CGIAR and its partners. The IDOs are attributable to CRP-level activities and are necessary precursors and logically linked to the SLOs</a:t>
            </a:r>
          </a:p>
          <a:p>
            <a:pPr algn="l"/>
            <a:r>
              <a:rPr lang="en-US" sz="2100" b="1" dirty="0">
                <a:solidFill>
                  <a:schemeClr val="tx1"/>
                </a:solidFill>
              </a:rPr>
              <a:t>Impact:</a:t>
            </a:r>
            <a:r>
              <a:rPr lang="en-US" sz="2100" dirty="0">
                <a:solidFill>
                  <a:schemeClr val="tx1"/>
                </a:solidFill>
              </a:rPr>
              <a:t> The ultimate positive/negative, direct and indirect consequences of the CRPs work on the status and state of selected development variables concerning the SLOs - which are themselves related to the attainment of Millennium Development Goals and the SDGs. </a:t>
            </a:r>
            <a:r>
              <a:rPr lang="en-US" sz="2100" dirty="0" smtClean="0">
                <a:solidFill>
                  <a:schemeClr val="tx1"/>
                </a:solidFill>
              </a:rPr>
              <a:t>Impacts </a:t>
            </a:r>
            <a:r>
              <a:rPr lang="en-US" sz="2100" dirty="0">
                <a:solidFill>
                  <a:schemeClr val="tx1"/>
                </a:solidFill>
              </a:rPr>
              <a:t>are the overall and long-term effects that a CRP contributes to</a:t>
            </a:r>
            <a:r>
              <a:rPr lang="en-US" sz="2100" dirty="0" smtClean="0">
                <a:solidFill>
                  <a:schemeClr val="tx1"/>
                </a:solidFill>
              </a:rPr>
              <a:t>.</a:t>
            </a:r>
            <a:endParaRPr lang="en-US" sz="2100" dirty="0">
              <a:solidFill>
                <a:schemeClr val="tx1"/>
              </a:solidFill>
            </a:endParaRPr>
          </a:p>
        </p:txBody>
      </p:sp>
    </p:spTree>
    <p:extLst>
      <p:ext uri="{BB962C8B-B14F-4D97-AF65-F5344CB8AC3E}">
        <p14:creationId xmlns:p14="http://schemas.microsoft.com/office/powerpoint/2010/main" val="1549189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893</TotalTime>
  <Words>1178</Words>
  <Application>Microsoft Office PowerPoint</Application>
  <PresentationFormat>On-screen Show (4:3)</PresentationFormat>
  <Paragraphs>105</Paragraphs>
  <Slides>18</Slides>
  <Notes>15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CRP DS M&amp;E Framework  Enrico Bonaiuti Research Program Coordinator</vt:lpstr>
      <vt:lpstr>Agenda</vt:lpstr>
      <vt:lpstr>Timeline</vt:lpstr>
      <vt:lpstr>Reporting</vt:lpstr>
      <vt:lpstr>Activities mapped to IDO5</vt:lpstr>
      <vt:lpstr>CGIAR Reporting </vt:lpstr>
      <vt:lpstr>CGIAR Indicators KNOWLEDGE, TOOLS, DATA</vt:lpstr>
      <vt:lpstr>CGIAR Indicators - DS annual report 2013 KNOWLEDGE, TOOLS, DATA</vt:lpstr>
      <vt:lpstr>CGIAR Indicators KNOWLEDGE, TOOLS, DATA</vt:lpstr>
      <vt:lpstr>CGIAR Indicators - DS annual report 2013 KNOWLEDGE, TOOLS, DATA</vt:lpstr>
      <vt:lpstr>CGIAR Indicators - DS annual report 2013 CAPACITY ENHANCEMENT AND INNOVATION PLATFORMS</vt:lpstr>
      <vt:lpstr>CGIAR Indicators - DS annual report 2013 TECHNOLOGIES/PRACTICES IN VARIOUS STAGES OF DEVELOPMENT</vt:lpstr>
      <vt:lpstr>CGIAR Indicators - DS annual report 2013 TECHNOLOGIES/PRACTICES IN VARIOUS STAGES OF DEVELOPMENT</vt:lpstr>
      <vt:lpstr>CGIAR Indicators - DS annual report 2013 TECHNOLOGIES/PRACTICES IN VARIOUS STAGES OF DEVELOPMENT</vt:lpstr>
      <vt:lpstr>CGIAR Indicators – Table 2 Annual report</vt:lpstr>
      <vt:lpstr>PowerPoint Presentation</vt:lpstr>
      <vt:lpstr>CO result-related definitions</vt:lpstr>
      <vt:lpstr>CO results-related definitions</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dell</cp:lastModifiedBy>
  <cp:revision>39</cp:revision>
  <dcterms:created xsi:type="dcterms:W3CDTF">2014-03-24T21:14:37Z</dcterms:created>
  <dcterms:modified xsi:type="dcterms:W3CDTF">2014-05-28T12:16:50Z</dcterms:modified>
</cp:coreProperties>
</file>