
<file path=[Content_Types].xml><?xml version="1.0" encoding="utf-8"?>
<Types xmlns="http://schemas.openxmlformats.org/package/2006/content-types">
  <Default Extension="rels" ContentType="application/vnd.openxmlformats-package.relationships+xml"/>
  <Override PartName="/ppt/slideLayouts/slideLayout1.xml" ContentType="application/vnd.openxmlformats-officedocument.presentationml.slideLayout+xml"/>
  <Default Extension="png" ContentType="image/png"/>
  <Default Extension="jpeg" ContentType="image/jpeg"/>
  <Default Extension="xml" ContentType="application/xml"/>
  <Override PartName="/ppt/tableStyles.xml" ContentType="application/vnd.openxmlformats-officedocument.presentationml.tableStyles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6.xml" ContentType="application/vnd.openxmlformats-officedocument.presentationml.slideLayout+xml"/>
  <Override PartName="/ppt/slides/slide5.xml" ContentType="application/vnd.openxmlformats-officedocument.presentationml.slide+xml"/>
  <Override PartName="/ppt/theme/theme2.xml" ContentType="application/vnd.openxmlformats-officedocument.theme+xml"/>
  <Override PartName="/docProps/core.xml" ContentType="application/vnd.openxmlformats-package.core-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app.xml" ContentType="application/vnd.openxmlformats-officedocument.extended-properties+xml"/>
  <Override PartName="/ppt/slideLayouts/slideLayout2.xml" ContentType="application/vnd.openxmlformats-officedocument.presentationml.slideLayout+xml"/>
  <Override PartName="/ppt/slides/slide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slideLayouts/slideLayout7.xml" ContentType="application/vnd.openxmlformats-officedocument.presentationml.slideLayout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5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slideLayouts/slideLayout3.xml" ContentType="application/vnd.openxmlformats-officedocument.presentationml.slideLayout+xml"/>
  <Override PartName="/ppt/slides/slide2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59" r:id="rId3"/>
    <p:sldId id="258" r:id="rId4"/>
    <p:sldId id="257" r:id="rId5"/>
    <p:sldId id="262" r:id="rId6"/>
    <p:sldId id="261" r:id="rId7"/>
  </p:sldIdLst>
  <p:sldSz cx="9144000" cy="6858000" type="screen4x3"/>
  <p:notesSz cx="6858000" cy="9144000"/>
  <p:defaultTextStyle>
    <a:defPPr>
      <a:defRPr lang="fr-FR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>
    <p:restoredLeft sz="15620"/>
    <p:restoredTop sz="94660"/>
  </p:normalViewPr>
  <p:slideViewPr>
    <p:cSldViewPr snapToGrid="0" snapToObjects="1">
      <p:cViewPr varScale="1">
        <p:scale>
          <a:sx n="91" d="100"/>
          <a:sy n="91" d="100"/>
        </p:scale>
        <p:origin x="-848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9CBDD4-D5B6-0B4B-B676-A424F4F29FB6}" type="datetimeFigureOut">
              <a:rPr lang="fr-FR" smtClean="0"/>
              <a:pPr/>
              <a:t>27/05/14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948460-F11E-5E4A-A22B-6CC42BB5E652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B6F9C9-C67D-4C73-95AB-6022146B8A52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67567CC-9B00-4EFA-A67B-68F2F8136624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CH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24768-C403-A342-9CFB-97D3DEFDEB16}" type="datetimeFigureOut">
              <a:rPr lang="fr-FR" smtClean="0"/>
              <a:pPr/>
              <a:t>27/05/14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ED582-8DDA-9A4A-86AF-419C5FBBAA5A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24768-C403-A342-9CFB-97D3DEFDEB16}" type="datetimeFigureOut">
              <a:rPr lang="fr-FR" smtClean="0"/>
              <a:pPr/>
              <a:t>27/05/14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ED582-8DDA-9A4A-86AF-419C5FBBAA5A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24768-C403-A342-9CFB-97D3DEFDEB16}" type="datetimeFigureOut">
              <a:rPr lang="fr-FR" smtClean="0"/>
              <a:pPr/>
              <a:t>27/05/14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ED582-8DDA-9A4A-86AF-419C5FBBAA5A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24768-C403-A342-9CFB-97D3DEFDEB16}" type="datetimeFigureOut">
              <a:rPr lang="fr-FR" smtClean="0"/>
              <a:pPr/>
              <a:t>27/05/14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ED582-8DDA-9A4A-86AF-419C5FBBAA5A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24768-C403-A342-9CFB-97D3DEFDEB16}" type="datetimeFigureOut">
              <a:rPr lang="fr-FR" smtClean="0"/>
              <a:pPr/>
              <a:t>27/05/14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ED582-8DDA-9A4A-86AF-419C5FBBAA5A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24768-C403-A342-9CFB-97D3DEFDEB16}" type="datetimeFigureOut">
              <a:rPr lang="fr-FR" smtClean="0"/>
              <a:pPr/>
              <a:t>27/05/14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ED582-8DDA-9A4A-86AF-419C5FBBAA5A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24768-C403-A342-9CFB-97D3DEFDEB16}" type="datetimeFigureOut">
              <a:rPr lang="fr-FR" smtClean="0"/>
              <a:pPr/>
              <a:t>27/05/14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ED582-8DDA-9A4A-86AF-419C5FBBAA5A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24768-C403-A342-9CFB-97D3DEFDEB16}" type="datetimeFigureOut">
              <a:rPr lang="fr-FR" smtClean="0"/>
              <a:pPr/>
              <a:t>27/05/14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ED582-8DDA-9A4A-86AF-419C5FBBAA5A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CH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24768-C403-A342-9CFB-97D3DEFDEB16}" type="datetimeFigureOut">
              <a:rPr lang="fr-FR" smtClean="0"/>
              <a:pPr/>
              <a:t>27/05/14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ED582-8DDA-9A4A-86AF-419C5FBBAA5A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24768-C403-A342-9CFB-97D3DEFDEB16}" type="datetimeFigureOut">
              <a:rPr lang="fr-FR" smtClean="0"/>
              <a:pPr/>
              <a:t>27/05/14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ED582-8DDA-9A4A-86AF-419C5FBBAA5A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324768-C403-A342-9CFB-97D3DEFDEB16}" type="datetimeFigureOut">
              <a:rPr lang="fr-FR" smtClean="0"/>
              <a:pPr/>
              <a:t>27/05/14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3ED582-8DDA-9A4A-86AF-419C5FBBAA5A}" type="slidenum">
              <a:rPr lang="fr-FR" smtClean="0"/>
              <a:pPr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CH" smtClean="0"/>
              <a:t>Cliquez et modifiez le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CH" smtClean="0"/>
              <a:t>Cliquez pour modifier les styles du texte du masque</a:t>
            </a:r>
          </a:p>
          <a:p>
            <a:pPr lvl="1"/>
            <a:r>
              <a:rPr lang="fr-CH" smtClean="0"/>
              <a:t>Deuxième niveau</a:t>
            </a:r>
          </a:p>
          <a:p>
            <a:pPr lvl="2"/>
            <a:r>
              <a:rPr lang="fr-CH" smtClean="0"/>
              <a:t>Troisième niveau</a:t>
            </a:r>
          </a:p>
          <a:p>
            <a:pPr lvl="3"/>
            <a:r>
              <a:rPr lang="fr-CH" smtClean="0"/>
              <a:t>Quatrième niveau</a:t>
            </a:r>
          </a:p>
          <a:p>
            <a:pPr lvl="4"/>
            <a:r>
              <a:rPr lang="fr-CH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324768-C403-A342-9CFB-97D3DEFDEB16}" type="datetimeFigureOut">
              <a:rPr lang="fr-FR" smtClean="0"/>
              <a:pPr/>
              <a:t>27/05/14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3ED582-8DDA-9A4A-86AF-419C5FBBAA5A}" type="slidenum">
              <a:rPr lang="fr-FR" smtClean="0"/>
              <a:pPr/>
              <a:t>‹#›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r-FR" sz="4000" dirty="0" err="1" smtClean="0">
                <a:solidFill>
                  <a:srgbClr val="008000"/>
                </a:solidFill>
              </a:rPr>
              <a:t>Dryland</a:t>
            </a:r>
            <a:r>
              <a:rPr lang="fr-FR" sz="4000" dirty="0" smtClean="0">
                <a:solidFill>
                  <a:srgbClr val="008000"/>
                </a:solidFill>
              </a:rPr>
              <a:t> Systems </a:t>
            </a:r>
            <a:r>
              <a:rPr lang="fr-FR" sz="4000" dirty="0" err="1" smtClean="0">
                <a:solidFill>
                  <a:srgbClr val="008000"/>
                </a:solidFill>
              </a:rPr>
              <a:t>Gender</a:t>
            </a:r>
            <a:r>
              <a:rPr lang="fr-FR" sz="4000" dirty="0" smtClean="0">
                <a:solidFill>
                  <a:srgbClr val="008000"/>
                </a:solidFill>
              </a:rPr>
              <a:t> Component </a:t>
            </a:r>
            <a:r>
              <a:rPr lang="fr-FR" dirty="0" smtClean="0">
                <a:solidFill>
                  <a:srgbClr val="008000"/>
                </a:solidFill>
              </a:rPr>
              <a:t/>
            </a:r>
            <a:br>
              <a:rPr lang="fr-FR" dirty="0" smtClean="0">
                <a:solidFill>
                  <a:srgbClr val="008000"/>
                </a:solidFill>
              </a:rPr>
            </a:br>
            <a:r>
              <a:rPr lang="fr-FR" sz="4000" dirty="0" smtClean="0">
                <a:solidFill>
                  <a:srgbClr val="008000"/>
                </a:solidFill>
              </a:rPr>
              <a:t>Communication</a:t>
            </a:r>
            <a:endParaRPr lang="fr-FR" sz="4000" dirty="0">
              <a:solidFill>
                <a:srgbClr val="00800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138231"/>
          </a:xfrm>
        </p:spPr>
        <p:txBody>
          <a:bodyPr>
            <a:normAutofit/>
          </a:bodyPr>
          <a:lstStyle/>
          <a:p>
            <a:r>
              <a:rPr lang="fr-FR" sz="2400" dirty="0" err="1" smtClean="0">
                <a:solidFill>
                  <a:srgbClr val="008000"/>
                </a:solidFill>
              </a:rPr>
              <a:t>Rajita</a:t>
            </a:r>
            <a:r>
              <a:rPr lang="fr-FR" sz="2400" dirty="0" smtClean="0">
                <a:solidFill>
                  <a:srgbClr val="008000"/>
                </a:solidFill>
              </a:rPr>
              <a:t> </a:t>
            </a:r>
            <a:r>
              <a:rPr lang="fr-FR" sz="2400" dirty="0" err="1" smtClean="0">
                <a:solidFill>
                  <a:srgbClr val="008000"/>
                </a:solidFill>
              </a:rPr>
              <a:t>Majumdar</a:t>
            </a:r>
            <a:endParaRPr lang="fr-FR" sz="2400" dirty="0" smtClean="0">
              <a:solidFill>
                <a:srgbClr val="008000"/>
              </a:solidFill>
            </a:endParaRPr>
          </a:p>
          <a:p>
            <a:r>
              <a:rPr lang="fr-FR" sz="2400" dirty="0" smtClean="0">
                <a:solidFill>
                  <a:srgbClr val="008000"/>
                </a:solidFill>
              </a:rPr>
              <a:t>Michael </a:t>
            </a:r>
            <a:r>
              <a:rPr lang="fr-FR" sz="2400" dirty="0" err="1" smtClean="0">
                <a:solidFill>
                  <a:srgbClr val="008000"/>
                </a:solidFill>
              </a:rPr>
              <a:t>Devlin</a:t>
            </a:r>
            <a:r>
              <a:rPr lang="fr-FR" sz="2400" dirty="0" smtClean="0">
                <a:solidFill>
                  <a:srgbClr val="008000"/>
                </a:solidFill>
              </a:rPr>
              <a:t> </a:t>
            </a:r>
            <a:endParaRPr lang="fr-FR" sz="2400" dirty="0">
              <a:solidFill>
                <a:srgbClr val="008000"/>
              </a:solidFill>
            </a:endParaRPr>
          </a:p>
        </p:txBody>
      </p:sp>
      <p:pic>
        <p:nvPicPr>
          <p:cNvPr id="4" name="Image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390789"/>
            <a:ext cx="2914738" cy="1170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905000"/>
            <a:ext cx="8229600" cy="1143000"/>
          </a:xfrm>
        </p:spPr>
        <p:txBody>
          <a:bodyPr>
            <a:normAutofit/>
          </a:bodyPr>
          <a:lstStyle/>
          <a:p>
            <a:r>
              <a:rPr lang="en-US" sz="2000" b="1" dirty="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n-US" sz="2000" b="1" dirty="0" smtClean="0">
                <a:solidFill>
                  <a:srgbClr val="0099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dirty="0"/>
          </a:p>
        </p:txBody>
      </p:sp>
      <p:pic>
        <p:nvPicPr>
          <p:cNvPr id="4" name="Picture 3" descr="G:\BACKUP HP-ICARDA 14-08-2013\BUREAU\Morocco Photos Videos\IMG_244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mc="http://schemas.openxmlformats.org/markup-compatibility/2006" xmlns:mv="urn:schemas-microsoft-com:mac:vml" xmlns:a14="http://schemas.microsoft.com/office/drawing/2010/main" xmlns="" xmlns:p="http://schemas.openxmlformats.org/presentationml/2006/main" xmlns:r="http://schemas.openxmlformats.org/officeDocument/2006/relationships" xmlns:a="http://schemas.openxmlformats.org/drawingml/2006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3799"/>
            <a:ext cx="9144000" cy="3124201"/>
          </a:xfrm>
          <a:prstGeom prst="rect">
            <a:avLst/>
          </a:prstGeom>
          <a:noFill/>
          <a:extLst>
            <a:ext uri="{909E8E84-426E-40DD-AFC4-6F175D3DCCD1}">
              <a14:hiddenFill xmlns:mc="http://schemas.openxmlformats.org/markup-compatibility/2006" xmlns:mv="urn:schemas-microsoft-com:mac:vml" xmlns:a14="http://schemas.microsoft.com/office/drawing/2010/main" xmlns="" xmlns:p="http://schemas.openxmlformats.org/presentationml/2006/main" xmlns:r="http://schemas.openxmlformats.org/officeDocument/2006/relationships" xmlns:a="http://schemas.openxmlformats.org/drawingml/2006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5"/>
          <p:cNvSpPr>
            <a:spLocks noGrp="1"/>
          </p:cNvSpPr>
          <p:nvPr>
            <p:ph idx="1"/>
          </p:nvPr>
        </p:nvSpPr>
        <p:spPr>
          <a:xfrm>
            <a:off x="457200" y="152400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2800" dirty="0" smtClean="0">
                <a:solidFill>
                  <a:srgbClr val="008000"/>
                </a:solidFill>
              </a:rPr>
              <a:t>Key challenges for communicating effectively</a:t>
            </a:r>
          </a:p>
          <a:p>
            <a:pPr algn="ctr">
              <a:buNone/>
            </a:pPr>
            <a:endParaRPr lang="en-US" sz="2800" b="1" dirty="0" smtClean="0">
              <a:solidFill>
                <a:srgbClr val="008000"/>
              </a:solidFill>
            </a:endParaRPr>
          </a:p>
          <a:p>
            <a:pPr algn="ctr">
              <a:buNone/>
            </a:pPr>
            <a:r>
              <a:rPr lang="en-US" sz="2800" b="1" dirty="0" smtClean="0">
                <a:solidFill>
                  <a:srgbClr val="008000"/>
                </a:solidFill>
              </a:rPr>
              <a:t>Informing our audiences</a:t>
            </a:r>
          </a:p>
          <a:p>
            <a:pPr algn="ctr">
              <a:buNone/>
            </a:pPr>
            <a:r>
              <a:rPr lang="en-US" sz="2800" b="1" dirty="0" smtClean="0">
                <a:solidFill>
                  <a:srgbClr val="008000"/>
                </a:solidFill>
              </a:rPr>
              <a:t>Influencing decision makers</a:t>
            </a:r>
          </a:p>
          <a:p>
            <a:pPr algn="ctr">
              <a:buNone/>
            </a:pPr>
            <a:r>
              <a:rPr lang="en-US" sz="2800" b="1" dirty="0" smtClean="0">
                <a:solidFill>
                  <a:srgbClr val="008000"/>
                </a:solidFill>
              </a:rPr>
              <a:t>Delivering tools &amp; technologies</a:t>
            </a:r>
          </a:p>
          <a:p>
            <a:pPr algn="ctr">
              <a:buNone/>
            </a:pPr>
            <a:r>
              <a:rPr lang="en-US" sz="2800" b="1" dirty="0" smtClean="0">
                <a:solidFill>
                  <a:srgbClr val="008000"/>
                </a:solidFill>
              </a:rPr>
              <a:t>Effective exchange and learning across regions &amp;  sites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sz="3200" dirty="0" err="1" smtClean="0">
                <a:solidFill>
                  <a:srgbClr val="008000"/>
                </a:solidFill>
              </a:rPr>
              <a:t>Dryland</a:t>
            </a:r>
            <a:r>
              <a:rPr lang="fr-FR" sz="3200" dirty="0" smtClean="0">
                <a:solidFill>
                  <a:srgbClr val="008000"/>
                </a:solidFill>
              </a:rPr>
              <a:t> Systems communication - </a:t>
            </a:r>
            <a:r>
              <a:rPr lang="en-US" sz="3200" dirty="0" smtClean="0">
                <a:solidFill>
                  <a:srgbClr val="008000"/>
                </a:solidFill>
              </a:rPr>
              <a:t>Key action areas</a:t>
            </a:r>
            <a:br>
              <a:rPr lang="en-US" sz="3200" dirty="0" smtClean="0">
                <a:solidFill>
                  <a:srgbClr val="008000"/>
                </a:solidFill>
              </a:rPr>
            </a:b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8600" y="1066800"/>
            <a:ext cx="8915400" cy="5410200"/>
          </a:xfrm>
        </p:spPr>
        <p:txBody>
          <a:bodyPr>
            <a:normAutofit fontScale="85000" lnSpcReduction="20000"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Marketing communication:</a:t>
            </a:r>
          </a:p>
          <a:p>
            <a:pPr>
              <a:buNone/>
            </a:pPr>
            <a:r>
              <a:rPr lang="en-US" sz="2581" dirty="0" smtClean="0">
                <a:solidFill>
                  <a:srgbClr val="008000"/>
                </a:solidFill>
              </a:rPr>
              <a:t>Ensuring high visibility and branding of the program.</a:t>
            </a:r>
          </a:p>
          <a:p>
            <a:r>
              <a:rPr lang="en-US" b="1" dirty="0" smtClean="0">
                <a:solidFill>
                  <a:srgbClr val="008000"/>
                </a:solidFill>
              </a:rPr>
              <a:t>Strategic communication and advocacy:</a:t>
            </a:r>
          </a:p>
          <a:p>
            <a:pPr>
              <a:buNone/>
            </a:pPr>
            <a:r>
              <a:rPr lang="en-US" sz="2581" dirty="0" smtClean="0">
                <a:solidFill>
                  <a:srgbClr val="008000"/>
                </a:solidFill>
              </a:rPr>
              <a:t>Informing and influencing specific groups worldwide, getting the science into</a:t>
            </a:r>
          </a:p>
          <a:p>
            <a:pPr>
              <a:buNone/>
            </a:pPr>
            <a:r>
              <a:rPr lang="en-US" sz="2581" dirty="0" smtClean="0">
                <a:solidFill>
                  <a:srgbClr val="008000"/>
                </a:solidFill>
              </a:rPr>
              <a:t>use.</a:t>
            </a:r>
          </a:p>
          <a:p>
            <a:r>
              <a:rPr lang="en-US" b="1" dirty="0" smtClean="0">
                <a:solidFill>
                  <a:srgbClr val="008000"/>
                </a:solidFill>
              </a:rPr>
              <a:t>Website:</a:t>
            </a:r>
          </a:p>
          <a:p>
            <a:pPr>
              <a:buNone/>
            </a:pPr>
            <a:r>
              <a:rPr lang="en-US" sz="2581" dirty="0" smtClean="0">
                <a:solidFill>
                  <a:srgbClr val="008000"/>
                </a:solidFill>
              </a:rPr>
              <a:t>Provide broad access to concepts, key messages and results of </a:t>
            </a:r>
            <a:r>
              <a:rPr lang="en-US" sz="2581" dirty="0" err="1" smtClean="0">
                <a:solidFill>
                  <a:srgbClr val="008000"/>
                </a:solidFill>
              </a:rPr>
              <a:t>Dryland</a:t>
            </a:r>
            <a:endParaRPr lang="en-US" sz="2581" dirty="0" smtClean="0">
              <a:solidFill>
                <a:srgbClr val="008000"/>
              </a:solidFill>
            </a:endParaRPr>
          </a:p>
          <a:p>
            <a:pPr>
              <a:buNone/>
            </a:pPr>
            <a:r>
              <a:rPr lang="en-US" sz="2581" dirty="0" smtClean="0">
                <a:solidFill>
                  <a:srgbClr val="008000"/>
                </a:solidFill>
              </a:rPr>
              <a:t>Systems.</a:t>
            </a:r>
          </a:p>
          <a:p>
            <a:r>
              <a:rPr lang="en-US" b="1" dirty="0" smtClean="0">
                <a:solidFill>
                  <a:srgbClr val="008000"/>
                </a:solidFill>
              </a:rPr>
              <a:t>Information management:</a:t>
            </a:r>
            <a:r>
              <a:rPr lang="en-US" dirty="0" smtClean="0">
                <a:solidFill>
                  <a:srgbClr val="008000"/>
                </a:solidFill>
              </a:rPr>
              <a:t> </a:t>
            </a:r>
          </a:p>
          <a:p>
            <a:pPr>
              <a:buNone/>
            </a:pPr>
            <a:r>
              <a:rPr lang="en-US" sz="2353" dirty="0" smtClean="0">
                <a:solidFill>
                  <a:srgbClr val="008000"/>
                </a:solidFill>
              </a:rPr>
              <a:t>Processes and guidance for the capturing, organizing (cataloging) and open access to</a:t>
            </a:r>
          </a:p>
          <a:p>
            <a:pPr>
              <a:buNone/>
            </a:pPr>
            <a:r>
              <a:rPr lang="en-US" sz="2353" dirty="0" smtClean="0">
                <a:solidFill>
                  <a:srgbClr val="008000"/>
                </a:solidFill>
              </a:rPr>
              <a:t>all data, and information generated by </a:t>
            </a:r>
            <a:r>
              <a:rPr lang="en-US" sz="2353" dirty="0" err="1" smtClean="0">
                <a:solidFill>
                  <a:srgbClr val="008000"/>
                </a:solidFill>
              </a:rPr>
              <a:t>Dryland</a:t>
            </a:r>
            <a:r>
              <a:rPr lang="en-US" sz="2353" dirty="0" smtClean="0">
                <a:solidFill>
                  <a:srgbClr val="008000"/>
                </a:solidFill>
              </a:rPr>
              <a:t> Systems.</a:t>
            </a:r>
          </a:p>
          <a:p>
            <a:r>
              <a:rPr lang="en-US" b="1" dirty="0" smtClean="0">
                <a:solidFill>
                  <a:srgbClr val="008000"/>
                </a:solidFill>
              </a:rPr>
              <a:t>Knowledge sharing and learning:</a:t>
            </a:r>
            <a:r>
              <a:rPr lang="en-US" dirty="0" smtClean="0">
                <a:solidFill>
                  <a:srgbClr val="008000"/>
                </a:solidFill>
              </a:rPr>
              <a:t> </a:t>
            </a:r>
          </a:p>
          <a:p>
            <a:pPr>
              <a:buNone/>
            </a:pPr>
            <a:r>
              <a:rPr lang="en-US" sz="2353" dirty="0" smtClean="0">
                <a:solidFill>
                  <a:srgbClr val="008000"/>
                </a:solidFill>
              </a:rPr>
              <a:t>Processes and techniques to capture and synthesize the learning from the research </a:t>
            </a:r>
          </a:p>
          <a:p>
            <a:pPr>
              <a:buNone/>
            </a:pPr>
            <a:r>
              <a:rPr lang="en-US" sz="2353" dirty="0" smtClean="0">
                <a:solidFill>
                  <a:srgbClr val="008000"/>
                </a:solidFill>
              </a:rPr>
              <a:t>process as it progresses.</a:t>
            </a:r>
          </a:p>
          <a:p>
            <a:r>
              <a:rPr lang="en-US" b="1" dirty="0" smtClean="0">
                <a:solidFill>
                  <a:srgbClr val="FF0000"/>
                </a:solidFill>
              </a:rPr>
              <a:t>Gender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>
                <a:solidFill>
                  <a:srgbClr val="008000"/>
                </a:solidFill>
              </a:rPr>
              <a:t>Strategic Communication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00200"/>
            <a:ext cx="8686800" cy="491760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/>
              <a:t>‘</a:t>
            </a:r>
            <a:r>
              <a:rPr lang="en-US" b="1" dirty="0" smtClean="0">
                <a:solidFill>
                  <a:srgbClr val="008000"/>
                </a:solidFill>
              </a:rPr>
              <a:t>Outcome’ thinking</a:t>
            </a:r>
          </a:p>
          <a:p>
            <a:pPr>
              <a:buNone/>
            </a:pPr>
            <a:r>
              <a:rPr lang="en-US" b="1" dirty="0" smtClean="0">
                <a:solidFill>
                  <a:srgbClr val="008000"/>
                </a:solidFill>
              </a:rPr>
              <a:t> </a:t>
            </a:r>
          </a:p>
          <a:p>
            <a:r>
              <a:rPr lang="en-US" b="1" dirty="0" smtClean="0">
                <a:solidFill>
                  <a:srgbClr val="008000"/>
                </a:solidFill>
              </a:rPr>
              <a:t>What do we want to happen ?</a:t>
            </a:r>
          </a:p>
          <a:p>
            <a:pPr>
              <a:buNone/>
            </a:pPr>
            <a:r>
              <a:rPr lang="en-US" sz="2595" dirty="0" smtClean="0">
                <a:solidFill>
                  <a:srgbClr val="008000"/>
                </a:solidFill>
              </a:rPr>
              <a:t>Changing behavior among specific groups. </a:t>
            </a:r>
          </a:p>
          <a:p>
            <a:endParaRPr lang="en-US" dirty="0" smtClean="0">
              <a:solidFill>
                <a:srgbClr val="008000"/>
              </a:solidFill>
            </a:endParaRPr>
          </a:p>
          <a:p>
            <a:r>
              <a:rPr lang="en-US" b="1" dirty="0" smtClean="0">
                <a:solidFill>
                  <a:srgbClr val="008000"/>
                </a:solidFill>
              </a:rPr>
              <a:t>Who can we influence directly</a:t>
            </a:r>
            <a:r>
              <a:rPr lang="en-US" dirty="0" smtClean="0">
                <a:solidFill>
                  <a:srgbClr val="008000"/>
                </a:solidFill>
              </a:rPr>
              <a:t>?</a:t>
            </a:r>
          </a:p>
          <a:p>
            <a:endParaRPr lang="en-US" dirty="0" smtClean="0">
              <a:solidFill>
                <a:srgbClr val="008000"/>
              </a:solidFill>
            </a:endParaRPr>
          </a:p>
          <a:p>
            <a:r>
              <a:rPr lang="en-US" b="1" dirty="0" smtClean="0">
                <a:solidFill>
                  <a:srgbClr val="008000"/>
                </a:solidFill>
              </a:rPr>
              <a:t>How to best achieve this?</a:t>
            </a:r>
          </a:p>
          <a:p>
            <a:pPr>
              <a:buNone/>
            </a:pPr>
            <a:r>
              <a:rPr lang="en-US" sz="2595" dirty="0" smtClean="0">
                <a:solidFill>
                  <a:srgbClr val="008000"/>
                </a:solidFill>
              </a:rPr>
              <a:t>What communications activities, products, services?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dirty="0" err="1">
                <a:solidFill>
                  <a:srgbClr val="008000"/>
                </a:solidFill>
              </a:rPr>
              <a:t>D</a:t>
            </a:r>
            <a:r>
              <a:rPr lang="fr-FR" sz="3200" dirty="0" err="1" smtClean="0">
                <a:solidFill>
                  <a:srgbClr val="008000"/>
                </a:solidFill>
              </a:rPr>
              <a:t>ryland</a:t>
            </a:r>
            <a:r>
              <a:rPr lang="fr-FR" sz="3200" dirty="0" smtClean="0">
                <a:solidFill>
                  <a:srgbClr val="008000"/>
                </a:solidFill>
              </a:rPr>
              <a:t> Systems </a:t>
            </a:r>
            <a:r>
              <a:rPr lang="fr-FR" sz="3200" dirty="0" err="1">
                <a:solidFill>
                  <a:srgbClr val="008000"/>
                </a:solidFill>
              </a:rPr>
              <a:t>g</a:t>
            </a:r>
            <a:r>
              <a:rPr lang="fr-FR" sz="3200" dirty="0" err="1" smtClean="0">
                <a:solidFill>
                  <a:srgbClr val="008000"/>
                </a:solidFill>
              </a:rPr>
              <a:t>ender</a:t>
            </a:r>
            <a:r>
              <a:rPr lang="fr-FR" sz="3200" dirty="0" smtClean="0">
                <a:solidFill>
                  <a:srgbClr val="008000"/>
                </a:solidFill>
              </a:rPr>
              <a:t> communication 2014</a:t>
            </a:r>
            <a:r>
              <a:rPr lang="en-US" sz="3200" dirty="0" smtClean="0">
                <a:solidFill>
                  <a:srgbClr val="008000"/>
                </a:solidFill>
              </a:rPr>
              <a:t/>
            </a:r>
            <a:br>
              <a:rPr lang="en-US" sz="3200" dirty="0" smtClean="0">
                <a:solidFill>
                  <a:srgbClr val="008000"/>
                </a:solidFill>
              </a:rPr>
            </a:b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8600" y="1066800"/>
            <a:ext cx="8915400" cy="54102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rgbClr val="008000"/>
                </a:solidFill>
              </a:rPr>
              <a:t>Synthesis report (current gender activities)</a:t>
            </a:r>
          </a:p>
          <a:p>
            <a:pPr>
              <a:buNone/>
            </a:pPr>
            <a:r>
              <a:rPr lang="en-US" sz="2000" dirty="0" smtClean="0">
                <a:solidFill>
                  <a:srgbClr val="008000"/>
                </a:solidFill>
              </a:rPr>
              <a:t>	Summary of current activities across the partners.</a:t>
            </a:r>
          </a:p>
          <a:p>
            <a:pPr>
              <a:buNone/>
            </a:pPr>
            <a:endParaRPr lang="en-US" sz="2000" dirty="0" smtClean="0">
              <a:solidFill>
                <a:srgbClr val="008000"/>
              </a:solidFill>
            </a:endParaRPr>
          </a:p>
          <a:p>
            <a:r>
              <a:rPr lang="en-US" sz="2800" b="1" dirty="0" smtClean="0">
                <a:solidFill>
                  <a:srgbClr val="008000"/>
                </a:solidFill>
              </a:rPr>
              <a:t>Web page</a:t>
            </a:r>
          </a:p>
          <a:p>
            <a:endParaRPr lang="en-US" sz="2800" b="1" dirty="0" smtClean="0">
              <a:solidFill>
                <a:srgbClr val="008000"/>
              </a:solidFill>
            </a:endParaRPr>
          </a:p>
          <a:p>
            <a:r>
              <a:rPr lang="en-US" sz="2800" b="1" dirty="0" smtClean="0">
                <a:solidFill>
                  <a:srgbClr val="008000"/>
                </a:solidFill>
              </a:rPr>
              <a:t>Women &amp; youth reporters initiative.</a:t>
            </a:r>
          </a:p>
          <a:p>
            <a:endParaRPr lang="fr-F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200" dirty="0" err="1" smtClean="0">
                <a:solidFill>
                  <a:srgbClr val="008000"/>
                </a:solidFill>
              </a:rPr>
              <a:t>Ideas</a:t>
            </a:r>
            <a:r>
              <a:rPr lang="fr-FR" sz="3200" dirty="0" smtClean="0">
                <a:solidFill>
                  <a:srgbClr val="008000"/>
                </a:solidFill>
              </a:rPr>
              <a:t> </a:t>
            </a:r>
            <a:r>
              <a:rPr lang="fr-FR" sz="3200" dirty="0">
                <a:solidFill>
                  <a:srgbClr val="008000"/>
                </a:solidFill>
              </a:rPr>
              <a:t>t</a:t>
            </a:r>
            <a:r>
              <a:rPr lang="fr-FR" sz="3200" dirty="0" smtClean="0">
                <a:solidFill>
                  <a:srgbClr val="008000"/>
                </a:solidFill>
              </a:rPr>
              <a:t>o </a:t>
            </a:r>
            <a:r>
              <a:rPr lang="fr-FR" sz="3200" dirty="0" err="1" smtClean="0">
                <a:solidFill>
                  <a:srgbClr val="008000"/>
                </a:solidFill>
              </a:rPr>
              <a:t>consider</a:t>
            </a:r>
            <a:r>
              <a:rPr lang="fr-FR" sz="3200" dirty="0" smtClean="0">
                <a:solidFill>
                  <a:srgbClr val="008000"/>
                </a:solidFill>
              </a:rPr>
              <a:t>? </a:t>
            </a:r>
            <a:r>
              <a:rPr lang="en-US" sz="3200" dirty="0" smtClean="0">
                <a:solidFill>
                  <a:srgbClr val="008000"/>
                </a:solidFill>
              </a:rPr>
              <a:t/>
            </a:r>
            <a:br>
              <a:rPr lang="en-US" sz="3200" dirty="0" smtClean="0">
                <a:solidFill>
                  <a:srgbClr val="008000"/>
                </a:solidFill>
              </a:rPr>
            </a:br>
            <a:endParaRPr lang="fr-FR" sz="32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228600" y="1066800"/>
            <a:ext cx="8915400" cy="54102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How </a:t>
            </a:r>
            <a:r>
              <a:rPr lang="en-US" b="1" dirty="0">
                <a:solidFill>
                  <a:srgbClr val="008000"/>
                </a:solidFill>
              </a:rPr>
              <a:t>t</a:t>
            </a:r>
            <a:r>
              <a:rPr lang="en-US" b="1" dirty="0" smtClean="0">
                <a:solidFill>
                  <a:srgbClr val="008000"/>
                </a:solidFill>
              </a:rPr>
              <a:t>o collect frequent news of your work?</a:t>
            </a:r>
          </a:p>
          <a:p>
            <a:pPr>
              <a:buNone/>
            </a:pPr>
            <a:r>
              <a:rPr lang="en-US" sz="2581" dirty="0" smtClean="0">
                <a:solidFill>
                  <a:srgbClr val="008000"/>
                </a:solidFill>
              </a:rPr>
              <a:t>Receiving regular information about your work and points of interest. Updates, photos, etc.</a:t>
            </a:r>
          </a:p>
          <a:p>
            <a:pPr>
              <a:buNone/>
            </a:pPr>
            <a:r>
              <a:rPr lang="en-US" sz="2581" dirty="0" smtClean="0">
                <a:solidFill>
                  <a:srgbClr val="008000"/>
                </a:solidFill>
              </a:rPr>
              <a:t> </a:t>
            </a:r>
          </a:p>
          <a:p>
            <a:r>
              <a:rPr lang="en-US" b="1" dirty="0" smtClean="0">
                <a:solidFill>
                  <a:srgbClr val="008000"/>
                </a:solidFill>
              </a:rPr>
              <a:t>Gender learning blog?</a:t>
            </a:r>
          </a:p>
          <a:p>
            <a:pPr>
              <a:buNone/>
            </a:pPr>
            <a:r>
              <a:rPr lang="en-US" sz="2581" dirty="0" smtClean="0">
                <a:solidFill>
                  <a:srgbClr val="008000"/>
                </a:solidFill>
              </a:rPr>
              <a:t>Short updates on your work, questions and exchanges between</a:t>
            </a:r>
          </a:p>
          <a:p>
            <a:pPr>
              <a:buNone/>
            </a:pPr>
            <a:r>
              <a:rPr lang="en-US" sz="2581" smtClean="0">
                <a:solidFill>
                  <a:srgbClr val="008000"/>
                </a:solidFill>
              </a:rPr>
              <a:t>Action Sites/Regions </a:t>
            </a:r>
            <a:r>
              <a:rPr lang="en-US" sz="2581" dirty="0" smtClean="0">
                <a:solidFill>
                  <a:srgbClr val="008000"/>
                </a:solidFill>
              </a:rPr>
              <a:t>(1-2 paragraphs!).</a:t>
            </a:r>
            <a:endParaRPr lang="en-US" dirty="0" smtClean="0">
              <a:solidFill>
                <a:srgbClr val="008000"/>
              </a:solidFill>
            </a:endParaRPr>
          </a:p>
          <a:p>
            <a:pPr>
              <a:buNone/>
            </a:pPr>
            <a:endParaRPr lang="en-US" sz="2353" dirty="0" smtClean="0">
              <a:solidFill>
                <a:srgbClr val="008000"/>
              </a:solidFill>
            </a:endParaRPr>
          </a:p>
          <a:p>
            <a:pPr>
              <a:buNone/>
            </a:pPr>
            <a:endParaRPr lang="en-US" sz="2353" dirty="0" smtClean="0">
              <a:solidFill>
                <a:srgbClr val="008000"/>
              </a:solidFill>
            </a:endParaRPr>
          </a:p>
          <a:p>
            <a:endParaRPr lang="fr-F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ureau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274</Words>
  <Application>Microsoft Macintosh PowerPoint</Application>
  <PresentationFormat>Présentation à l'écran (4:3)</PresentationFormat>
  <Paragraphs>53</Paragraphs>
  <Slides>6</Slides>
  <Notes>2</Notes>
  <HiddenSlides>0</HiddenSlides>
  <MMClips>0</MMClips>
  <ScaleCrop>false</ScaleCrop>
  <HeadingPairs>
    <vt:vector size="4" baseType="variant"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7" baseType="lpstr">
      <vt:lpstr>Thème Office</vt:lpstr>
      <vt:lpstr>Dryland Systems Gender Component  Communication</vt:lpstr>
      <vt:lpstr>  </vt:lpstr>
      <vt:lpstr>Dryland Systems communication - Key action areas </vt:lpstr>
      <vt:lpstr> Strategic Communication </vt:lpstr>
      <vt:lpstr>Dryland Systems gender communication 2014 </vt:lpstr>
      <vt:lpstr>Ideas to consider? 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Dryland Systems Gender Component  Communication</dc:title>
  <dc:creator>MIchael Devlin</dc:creator>
  <cp:lastModifiedBy>MIchael Devlin</cp:lastModifiedBy>
  <cp:revision>1</cp:revision>
  <dcterms:created xsi:type="dcterms:W3CDTF">2014-05-27T12:53:10Z</dcterms:created>
  <dcterms:modified xsi:type="dcterms:W3CDTF">2014-05-27T12:53:23Z</dcterms:modified>
</cp:coreProperties>
</file>