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7" r:id="rId2"/>
    <p:sldId id="260" r:id="rId3"/>
    <p:sldId id="267" r:id="rId4"/>
    <p:sldId id="269" r:id="rId5"/>
    <p:sldId id="283" r:id="rId6"/>
    <p:sldId id="271" r:id="rId7"/>
    <p:sldId id="261" r:id="rId8"/>
    <p:sldId id="286" r:id="rId9"/>
    <p:sldId id="273" r:id="rId10"/>
    <p:sldId id="262" r:id="rId11"/>
    <p:sldId id="270" r:id="rId12"/>
    <p:sldId id="275" r:id="rId13"/>
    <p:sldId id="284" r:id="rId14"/>
    <p:sldId id="298" r:id="rId15"/>
    <p:sldId id="299" r:id="rId16"/>
    <p:sldId id="264" r:id="rId17"/>
    <p:sldId id="288" r:id="rId18"/>
    <p:sldId id="295" r:id="rId19"/>
    <p:sldId id="296" r:id="rId20"/>
    <p:sldId id="297" r:id="rId21"/>
    <p:sldId id="294" r:id="rId22"/>
    <p:sldId id="303" r:id="rId23"/>
    <p:sldId id="292" r:id="rId24"/>
    <p:sldId id="293" r:id="rId25"/>
    <p:sldId id="291" r:id="rId26"/>
    <p:sldId id="300" r:id="rId27"/>
    <p:sldId id="301" r:id="rId28"/>
    <p:sldId id="302" r:id="rId29"/>
    <p:sldId id="304" r:id="rId30"/>
    <p:sldId id="305" r:id="rId31"/>
    <p:sldId id="279" r:id="rId32"/>
    <p:sldId id="280" r:id="rId33"/>
    <p:sldId id="277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083" autoAdjust="0"/>
    <p:restoredTop sz="94420" autoAdjust="0"/>
  </p:normalViewPr>
  <p:slideViewPr>
    <p:cSldViewPr>
      <p:cViewPr>
        <p:scale>
          <a:sx n="78" d="100"/>
          <a:sy n="78" d="100"/>
        </p:scale>
        <p:origin x="-1086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ICARDA\Documents\ICARDA\CPR%20DS%20Jordan%20NCARE\CRP%20CA%202013&#61474;2014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CARDA\2014\Jordan\Copy%20of%20Ram%20soundness%20examination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CARDA\2014\Jordan\Copy%20of%20Ram%20soundness%20examination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Sheet1!$F$1:$F$2</c:f>
              <c:strCache>
                <c:ptCount val="1"/>
                <c:pt idx="0">
                  <c:v>ZT Biological yield</c:v>
                </c:pt>
              </c:strCache>
            </c:strRef>
          </c:tx>
          <c:cat>
            <c:strRef>
              <c:f>Sheet1!$E$3:$E$8</c:f>
              <c:strCache>
                <c:ptCount val="6"/>
                <c:pt idx="0">
                  <c:v>Vicia ervilia</c:v>
                </c:pt>
                <c:pt idx="1">
                  <c:v>Vicia ervilia</c:v>
                </c:pt>
                <c:pt idx="2">
                  <c:v>Vicia ervilia</c:v>
                </c:pt>
                <c:pt idx="3">
                  <c:v>Barley (6 row)</c:v>
                </c:pt>
                <c:pt idx="4">
                  <c:v>Vicia sativa</c:v>
                </c:pt>
                <c:pt idx="5">
                  <c:v>Barley (2 row)</c:v>
                </c:pt>
              </c:strCache>
            </c:strRef>
          </c:cat>
          <c:val>
            <c:numRef>
              <c:f>Sheet1!$F$3:$F$8</c:f>
              <c:numCache>
                <c:formatCode>0</c:formatCode>
                <c:ptCount val="6"/>
                <c:pt idx="0">
                  <c:v>2000</c:v>
                </c:pt>
                <c:pt idx="1">
                  <c:v>3833.3333333333421</c:v>
                </c:pt>
                <c:pt idx="2">
                  <c:v>1866.6666666666674</c:v>
                </c:pt>
                <c:pt idx="3">
                  <c:v>2800</c:v>
                </c:pt>
                <c:pt idx="4">
                  <c:v>2750</c:v>
                </c:pt>
                <c:pt idx="5">
                  <c:v>1146.6666666666674</c:v>
                </c:pt>
              </c:numCache>
            </c:numRef>
          </c:val>
        </c:ser>
        <c:ser>
          <c:idx val="1"/>
          <c:order val="1"/>
          <c:tx>
            <c:strRef>
              <c:f>Sheet1!$G$1:$G$2</c:f>
              <c:strCache>
                <c:ptCount val="1"/>
                <c:pt idx="0">
                  <c:v>CT Biological yield</c:v>
                </c:pt>
              </c:strCache>
            </c:strRef>
          </c:tx>
          <c:cat>
            <c:strRef>
              <c:f>Sheet1!$E$3:$E$8</c:f>
              <c:strCache>
                <c:ptCount val="6"/>
                <c:pt idx="0">
                  <c:v>Vicia ervilia</c:v>
                </c:pt>
                <c:pt idx="1">
                  <c:v>Vicia ervilia</c:v>
                </c:pt>
                <c:pt idx="2">
                  <c:v>Vicia ervilia</c:v>
                </c:pt>
                <c:pt idx="3">
                  <c:v>Barley (6 row)</c:v>
                </c:pt>
                <c:pt idx="4">
                  <c:v>Vicia sativa</c:v>
                </c:pt>
                <c:pt idx="5">
                  <c:v>Barley (2 row)</c:v>
                </c:pt>
              </c:strCache>
            </c:strRef>
          </c:cat>
          <c:val>
            <c:numRef>
              <c:f>Sheet1!$G$3:$G$8</c:f>
              <c:numCache>
                <c:formatCode>0</c:formatCode>
                <c:ptCount val="6"/>
                <c:pt idx="0">
                  <c:v>993.33333333333348</c:v>
                </c:pt>
                <c:pt idx="1">
                  <c:v>2666.6666666666583</c:v>
                </c:pt>
                <c:pt idx="2">
                  <c:v>1200</c:v>
                </c:pt>
                <c:pt idx="3">
                  <c:v>2600</c:v>
                </c:pt>
                <c:pt idx="4">
                  <c:v>2283.3333333333421</c:v>
                </c:pt>
                <c:pt idx="5">
                  <c:v>1716.6666666666674</c:v>
                </c:pt>
              </c:numCache>
            </c:numRef>
          </c:val>
        </c:ser>
        <c:ser>
          <c:idx val="2"/>
          <c:order val="2"/>
          <c:tx>
            <c:strRef>
              <c:f>Sheet1!$H$1:$H$2</c:f>
              <c:strCache>
                <c:ptCount val="1"/>
                <c:pt idx="0">
                  <c:v>ZT Grain yield</c:v>
                </c:pt>
              </c:strCache>
            </c:strRef>
          </c:tx>
          <c:cat>
            <c:strRef>
              <c:f>Sheet1!$E$3:$E$8</c:f>
              <c:strCache>
                <c:ptCount val="6"/>
                <c:pt idx="0">
                  <c:v>Vicia ervilia</c:v>
                </c:pt>
                <c:pt idx="1">
                  <c:v>Vicia ervilia</c:v>
                </c:pt>
                <c:pt idx="2">
                  <c:v>Vicia ervilia</c:v>
                </c:pt>
                <c:pt idx="3">
                  <c:v>Barley (6 row)</c:v>
                </c:pt>
                <c:pt idx="4">
                  <c:v>Vicia sativa</c:v>
                </c:pt>
                <c:pt idx="5">
                  <c:v>Barley (2 row)</c:v>
                </c:pt>
              </c:strCache>
            </c:strRef>
          </c:cat>
          <c:val>
            <c:numRef>
              <c:f>Sheet1!$H$3:$H$8</c:f>
              <c:numCache>
                <c:formatCode>0</c:formatCode>
                <c:ptCount val="6"/>
                <c:pt idx="0">
                  <c:v>793.33333333333348</c:v>
                </c:pt>
                <c:pt idx="1">
                  <c:v>926.66666666666674</c:v>
                </c:pt>
                <c:pt idx="2">
                  <c:v>353.33333333333348</c:v>
                </c:pt>
                <c:pt idx="3">
                  <c:v>610</c:v>
                </c:pt>
                <c:pt idx="4">
                  <c:v>973.33333333333348</c:v>
                </c:pt>
                <c:pt idx="5">
                  <c:v>216.66666666666666</c:v>
                </c:pt>
              </c:numCache>
            </c:numRef>
          </c:val>
        </c:ser>
        <c:ser>
          <c:idx val="3"/>
          <c:order val="3"/>
          <c:tx>
            <c:strRef>
              <c:f>Sheet1!$I$1:$I$2</c:f>
              <c:strCache>
                <c:ptCount val="1"/>
                <c:pt idx="0">
                  <c:v>CT Grain yield</c:v>
                </c:pt>
              </c:strCache>
            </c:strRef>
          </c:tx>
          <c:cat>
            <c:strRef>
              <c:f>Sheet1!$E$3:$E$8</c:f>
              <c:strCache>
                <c:ptCount val="6"/>
                <c:pt idx="0">
                  <c:v>Vicia ervilia</c:v>
                </c:pt>
                <c:pt idx="1">
                  <c:v>Vicia ervilia</c:v>
                </c:pt>
                <c:pt idx="2">
                  <c:v>Vicia ervilia</c:v>
                </c:pt>
                <c:pt idx="3">
                  <c:v>Barley (6 row)</c:v>
                </c:pt>
                <c:pt idx="4">
                  <c:v>Vicia sativa</c:v>
                </c:pt>
                <c:pt idx="5">
                  <c:v>Barley (2 row)</c:v>
                </c:pt>
              </c:strCache>
            </c:strRef>
          </c:cat>
          <c:val>
            <c:numRef>
              <c:f>Sheet1!$I$3:$I$8</c:f>
              <c:numCache>
                <c:formatCode>0</c:formatCode>
                <c:ptCount val="6"/>
                <c:pt idx="0">
                  <c:v>343.33333333333348</c:v>
                </c:pt>
                <c:pt idx="1">
                  <c:v>1323.3333333333323</c:v>
                </c:pt>
                <c:pt idx="2">
                  <c:v>533.3333333333336</c:v>
                </c:pt>
                <c:pt idx="3">
                  <c:v>350</c:v>
                </c:pt>
                <c:pt idx="4">
                  <c:v>683.33333333333348</c:v>
                </c:pt>
                <c:pt idx="5">
                  <c:v>463.33333333333348</c:v>
                </c:pt>
              </c:numCache>
            </c:numRef>
          </c:val>
        </c:ser>
        <c:dLbls/>
        <c:axId val="49746304"/>
        <c:axId val="49747840"/>
      </c:barChart>
      <c:catAx>
        <c:axId val="4974630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49747840"/>
        <c:crosses val="autoZero"/>
        <c:auto val="1"/>
        <c:lblAlgn val="ctr"/>
        <c:lblOffset val="100"/>
      </c:catAx>
      <c:valAx>
        <c:axId val="49747840"/>
        <c:scaling>
          <c:orientation val="minMax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4974630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b="1"/>
      </a:pPr>
      <a:endParaRPr lang="en-US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800"/>
            </a:pPr>
            <a:r>
              <a:rPr lang="en-US" sz="1800" dirty="0" err="1" smtClean="0"/>
              <a:t>Sero</a:t>
            </a:r>
            <a:r>
              <a:rPr lang="en-US" sz="1800" dirty="0" smtClean="0"/>
              <a:t>-prevalence in sheep </a:t>
            </a:r>
            <a:r>
              <a:rPr lang="en-US" sz="1800" dirty="0"/>
              <a:t>(%)</a:t>
            </a:r>
          </a:p>
        </c:rich>
      </c:tx>
      <c:layout>
        <c:manualLayout>
          <c:xMode val="edge"/>
          <c:yMode val="edge"/>
          <c:x val="0.30760736986670517"/>
          <c:y val="5.484078518592652E-2"/>
        </c:manualLayout>
      </c:layout>
    </c:title>
    <c:plotArea>
      <c:layout>
        <c:manualLayout>
          <c:layoutTarget val="inner"/>
          <c:xMode val="edge"/>
          <c:yMode val="edge"/>
          <c:x val="8.2568396655690754E-2"/>
          <c:y val="0.11645574141221299"/>
          <c:w val="0.89679264360697519"/>
          <c:h val="0.43711272535018253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Seroprevalence (%)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Brucellosis</c:v>
                </c:pt>
                <c:pt idx="1">
                  <c:v>Foot and Mouth Disease</c:v>
                </c:pt>
                <c:pt idx="2">
                  <c:v>Paratuberculosis </c:v>
                </c:pt>
                <c:pt idx="3">
                  <c:v>Neosporosis</c:v>
                </c:pt>
                <c:pt idx="4">
                  <c:v>Toxoplasmosis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27</c:v>
                </c:pt>
                <c:pt idx="1">
                  <c:v>44.7</c:v>
                </c:pt>
                <c:pt idx="2">
                  <c:v>50</c:v>
                </c:pt>
                <c:pt idx="3">
                  <c:v>45.8</c:v>
                </c:pt>
                <c:pt idx="4">
                  <c:v>35</c:v>
                </c:pt>
              </c:numCache>
            </c:numRef>
          </c:val>
        </c:ser>
        <c:dLbls/>
        <c:axId val="86126592"/>
        <c:axId val="86128128"/>
      </c:barChart>
      <c:catAx>
        <c:axId val="86126592"/>
        <c:scaling>
          <c:orientation val="minMax"/>
        </c:scaling>
        <c:axPos val="b"/>
        <c:numFmt formatCode="General" sourceLinked="0"/>
        <c:tickLblPos val="nextTo"/>
        <c:crossAx val="86128128"/>
        <c:crosses val="autoZero"/>
        <c:auto val="1"/>
        <c:lblAlgn val="ctr"/>
        <c:lblOffset val="100"/>
      </c:catAx>
      <c:valAx>
        <c:axId val="86128128"/>
        <c:scaling>
          <c:orientation val="minMax"/>
        </c:scaling>
        <c:axPos val="l"/>
        <c:numFmt formatCode="General" sourceLinked="1"/>
        <c:tickLblPos val="nextTo"/>
        <c:crossAx val="8612659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Sheet1!$T$20</c:f>
              <c:strCache>
                <c:ptCount val="1"/>
                <c:pt idx="0">
                  <c:v>In breeding problems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dPt>
            <c:idx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</c:dPt>
          <c:dPt>
            <c:idx val="2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Sheet1!$S$21:$S$23</c:f>
              <c:strCache>
                <c:ptCount val="3"/>
                <c:pt idx="0">
                  <c:v>In breeding</c:v>
                </c:pt>
                <c:pt idx="1">
                  <c:v>No in breeding</c:v>
                </c:pt>
                <c:pt idx="2">
                  <c:v>Not sure</c:v>
                </c:pt>
              </c:strCache>
            </c:strRef>
          </c:cat>
          <c:val>
            <c:numRef>
              <c:f>Sheet1!$T$21:$T$23</c:f>
              <c:numCache>
                <c:formatCode>General</c:formatCode>
                <c:ptCount val="3"/>
                <c:pt idx="0">
                  <c:v>21</c:v>
                </c:pt>
                <c:pt idx="1">
                  <c:v>34</c:v>
                </c:pt>
                <c:pt idx="2">
                  <c:v>3</c:v>
                </c:pt>
              </c:numCache>
            </c:numRef>
          </c:val>
        </c:ser>
        <c:dLbls/>
        <c:gapWidth val="100"/>
        <c:axId val="50051712"/>
        <c:axId val="50078080"/>
      </c:barChart>
      <c:catAx>
        <c:axId val="50051712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078080"/>
        <c:crosses val="autoZero"/>
        <c:auto val="1"/>
        <c:lblAlgn val="ctr"/>
        <c:lblOffset val="100"/>
      </c:catAx>
      <c:valAx>
        <c:axId val="500780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051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Sheet1!$H$32</c:f>
              <c:strCache>
                <c:ptCount val="1"/>
                <c:pt idx="0">
                  <c:v>Frequency %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dPt>
            <c:idx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  <a:round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cat>
            <c:numRef>
              <c:f>Sheet1!$G$33:$G$35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4</c:v>
                </c:pt>
              </c:numCache>
            </c:numRef>
          </c:cat>
          <c:val>
            <c:numRef>
              <c:f>Sheet1!$H$33:$H$35</c:f>
              <c:numCache>
                <c:formatCode>General</c:formatCode>
                <c:ptCount val="3"/>
                <c:pt idx="0">
                  <c:v>27.586206896551722</c:v>
                </c:pt>
                <c:pt idx="1">
                  <c:v>60.34482758620689</c:v>
                </c:pt>
                <c:pt idx="2">
                  <c:v>12.068965517241383</c:v>
                </c:pt>
              </c:numCache>
            </c:numRef>
          </c:val>
        </c:ser>
        <c:dLbls/>
        <c:axId val="50103040"/>
        <c:axId val="50104960"/>
      </c:barChart>
      <c:catAx>
        <c:axId val="50103040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cap="all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Body score</a:t>
                </a:r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104960"/>
        <c:crosses val="autoZero"/>
        <c:auto val="1"/>
        <c:lblAlgn val="ctr"/>
        <c:lblOffset val="100"/>
      </c:catAx>
      <c:valAx>
        <c:axId val="501049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cap="all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Frequency %</a:t>
                </a:r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103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Water and energy consumption by processing method</a:t>
            </a:r>
            <a:endParaRPr lang="en-US" dirty="0"/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79779474331574"/>
          <c:y val="0.22766756074721856"/>
          <c:w val="0.82928924475233179"/>
          <c:h val="0.63023791007348406"/>
        </c:manualLayout>
      </c:layout>
      <c:barChart>
        <c:barDir val="col"/>
        <c:grouping val="clustered"/>
        <c:ser>
          <c:idx val="0"/>
          <c:order val="0"/>
          <c:tx>
            <c:strRef>
              <c:f>Sheet1!$C$4</c:f>
              <c:strCache>
                <c:ptCount val="1"/>
                <c:pt idx="0">
                  <c:v>Traditional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Sheet1!$B$5:$B$6</c:f>
              <c:strCache>
                <c:ptCount val="2"/>
                <c:pt idx="0">
                  <c:v>Water</c:v>
                </c:pt>
                <c:pt idx="1">
                  <c:v>Energy</c:v>
                </c:pt>
              </c:strCache>
            </c:strRef>
          </c:cat>
          <c:val>
            <c:numRef>
              <c:f>Sheet1!$C$5:$C$6</c:f>
              <c:numCache>
                <c:formatCode>General</c:formatCode>
                <c:ptCount val="2"/>
                <c:pt idx="0">
                  <c:v>20</c:v>
                </c:pt>
                <c:pt idx="1">
                  <c:v>70</c:v>
                </c:pt>
              </c:numCache>
            </c:numRef>
          </c:val>
        </c:ser>
        <c:ser>
          <c:idx val="1"/>
          <c:order val="1"/>
          <c:tx>
            <c:strRef>
              <c:f>Sheet1!$D$4</c:f>
              <c:strCache>
                <c:ptCount val="1"/>
                <c:pt idx="0">
                  <c:v>Modified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Sheet1!$B$5:$B$6</c:f>
              <c:strCache>
                <c:ptCount val="2"/>
                <c:pt idx="0">
                  <c:v>Water</c:v>
                </c:pt>
                <c:pt idx="1">
                  <c:v>Energy</c:v>
                </c:pt>
              </c:strCache>
            </c:strRef>
          </c:cat>
          <c:val>
            <c:numRef>
              <c:f>Sheet1!$D$5:$D$6</c:f>
              <c:numCache>
                <c:formatCode>General</c:formatCode>
                <c:ptCount val="2"/>
                <c:pt idx="0">
                  <c:v>3</c:v>
                </c:pt>
                <c:pt idx="1">
                  <c:v>14</c:v>
                </c:pt>
              </c:numCache>
            </c:numRef>
          </c:val>
        </c:ser>
        <c:dLbls/>
        <c:axId val="50642944"/>
        <c:axId val="50644480"/>
      </c:barChart>
      <c:catAx>
        <c:axId val="506429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644480"/>
        <c:crosses val="autoZero"/>
        <c:auto val="1"/>
        <c:lblAlgn val="ctr"/>
        <c:lblOffset val="100"/>
      </c:catAx>
      <c:valAx>
        <c:axId val="506444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642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964295457089356"/>
          <c:y val="0.2969983493897505"/>
          <c:w val="0.23487007643669935"/>
          <c:h val="0.1572258879448177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solidFill>
      <a:schemeClr val="lt1"/>
    </a:solidFill>
    <a:ln w="25400" cap="flat" cmpd="sng" algn="ctr">
      <a:noFill/>
      <a:prstDash val="solid"/>
    </a:ln>
    <a:effectLst>
      <a:outerShdw blurRad="127000" dist="114300" dir="2700000" algn="tl" rotWithShape="0">
        <a:prstClr val="black">
          <a:alpha val="40000"/>
        </a:prst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5E8AD6-5EB9-4655-B920-43213D64C78E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21841F-913A-49BB-89AE-09361A8E8D9C}">
      <dgm:prSet phldrT="[Text]" custT="1"/>
      <dgm:spPr/>
      <dgm:t>
        <a:bodyPr/>
        <a:lstStyle/>
        <a:p>
          <a:r>
            <a:rPr lang="en-US" sz="1600" dirty="0" smtClean="0"/>
            <a:t>12 processing units</a:t>
          </a:r>
          <a:endParaRPr lang="en-US" sz="1600" dirty="0"/>
        </a:p>
      </dgm:t>
    </dgm:pt>
    <dgm:pt modelId="{69C8C850-C0C5-4773-AB5D-8A57271F70E0}" type="parTrans" cxnId="{642B110B-3ED6-494D-8C96-9FEE6FE158DF}">
      <dgm:prSet/>
      <dgm:spPr/>
      <dgm:t>
        <a:bodyPr/>
        <a:lstStyle/>
        <a:p>
          <a:endParaRPr lang="en-US" sz="1600"/>
        </a:p>
      </dgm:t>
    </dgm:pt>
    <dgm:pt modelId="{6BA380F2-6AE3-4D53-AC69-30A6733489CE}" type="sibTrans" cxnId="{642B110B-3ED6-494D-8C96-9FEE6FE158DF}">
      <dgm:prSet/>
      <dgm:spPr/>
      <dgm:t>
        <a:bodyPr/>
        <a:lstStyle/>
        <a:p>
          <a:endParaRPr lang="en-US" sz="1600"/>
        </a:p>
      </dgm:t>
    </dgm:pt>
    <dgm:pt modelId="{A1752D20-3C24-4842-9AD5-B259C0FAB3AF}">
      <dgm:prSet phldrT="[Text]" custT="1"/>
      <dgm:spPr/>
      <dgm:t>
        <a:bodyPr/>
        <a:lstStyle/>
        <a:p>
          <a:r>
            <a:rPr lang="en-US" sz="1600" dirty="0" smtClean="0"/>
            <a:t>40 trained leading women</a:t>
          </a:r>
          <a:endParaRPr lang="en-US" sz="1600" dirty="0"/>
        </a:p>
      </dgm:t>
    </dgm:pt>
    <dgm:pt modelId="{0ED5C366-90D2-4DEB-9F7D-910B54AE2DAD}" type="parTrans" cxnId="{D3508E71-3F6F-447D-A3ED-701F73C98EB3}">
      <dgm:prSet/>
      <dgm:spPr/>
      <dgm:t>
        <a:bodyPr/>
        <a:lstStyle/>
        <a:p>
          <a:endParaRPr lang="en-US" sz="1600"/>
        </a:p>
      </dgm:t>
    </dgm:pt>
    <dgm:pt modelId="{E724A96A-83DE-4F2E-B3D0-593525479443}" type="sibTrans" cxnId="{D3508E71-3F6F-447D-A3ED-701F73C98EB3}">
      <dgm:prSet/>
      <dgm:spPr/>
      <dgm:t>
        <a:bodyPr/>
        <a:lstStyle/>
        <a:p>
          <a:endParaRPr lang="en-US" sz="1600"/>
        </a:p>
      </dgm:t>
    </dgm:pt>
    <dgm:pt modelId="{D16BEEA3-E39B-4114-B273-DB976D42822C}">
      <dgm:prSet phldrT="[Text]" custT="1"/>
      <dgm:spPr/>
      <dgm:t>
        <a:bodyPr/>
        <a:lstStyle/>
        <a:p>
          <a:r>
            <a:rPr lang="en-US" sz="1600" dirty="0" smtClean="0"/>
            <a:t>160 impacted women</a:t>
          </a:r>
          <a:endParaRPr lang="en-US" sz="1600" dirty="0"/>
        </a:p>
      </dgm:t>
    </dgm:pt>
    <dgm:pt modelId="{E5B24F4F-E96B-4A88-B660-D125CCCC673C}" type="parTrans" cxnId="{526E57E8-F14A-4A82-B7DF-B907599CE6F9}">
      <dgm:prSet/>
      <dgm:spPr/>
      <dgm:t>
        <a:bodyPr/>
        <a:lstStyle/>
        <a:p>
          <a:endParaRPr lang="en-US" sz="1600"/>
        </a:p>
      </dgm:t>
    </dgm:pt>
    <dgm:pt modelId="{E9CCBD73-8BF1-42AC-A0BD-0E599E42AEC3}" type="sibTrans" cxnId="{526E57E8-F14A-4A82-B7DF-B907599CE6F9}">
      <dgm:prSet/>
      <dgm:spPr/>
      <dgm:t>
        <a:bodyPr/>
        <a:lstStyle/>
        <a:p>
          <a:endParaRPr lang="en-US" sz="1600"/>
        </a:p>
      </dgm:t>
    </dgm:pt>
    <dgm:pt modelId="{F96FAC18-73D2-41DB-BFEA-F4CFF28F2E45}">
      <dgm:prSet phldrT="[Text]" custT="1"/>
      <dgm:spPr/>
      <dgm:t>
        <a:bodyPr/>
        <a:lstStyle/>
        <a:p>
          <a:r>
            <a:rPr lang="en-US" sz="1600" dirty="0" smtClean="0"/>
            <a:t>16,000 ewes</a:t>
          </a:r>
          <a:endParaRPr lang="en-US" sz="1600" dirty="0"/>
        </a:p>
      </dgm:t>
    </dgm:pt>
    <dgm:pt modelId="{48D0598D-F6B2-4F22-B1D4-9035C4571AA5}" type="parTrans" cxnId="{F6D8D381-AD95-41BC-A34C-377491BBD49A}">
      <dgm:prSet/>
      <dgm:spPr/>
      <dgm:t>
        <a:bodyPr/>
        <a:lstStyle/>
        <a:p>
          <a:endParaRPr lang="en-US" sz="1600"/>
        </a:p>
      </dgm:t>
    </dgm:pt>
    <dgm:pt modelId="{C5D70D9F-8C2D-4FCE-A356-0C05D97821B8}" type="sibTrans" cxnId="{F6D8D381-AD95-41BC-A34C-377491BBD49A}">
      <dgm:prSet/>
      <dgm:spPr/>
      <dgm:t>
        <a:bodyPr/>
        <a:lstStyle/>
        <a:p>
          <a:endParaRPr lang="en-US" sz="1600"/>
        </a:p>
      </dgm:t>
    </dgm:pt>
    <dgm:pt modelId="{B14E5978-C451-4B7E-9F02-16C940E8646F}">
      <dgm:prSet phldrT="[Text]" custT="1"/>
      <dgm:spPr/>
      <dgm:t>
        <a:bodyPr/>
        <a:lstStyle/>
        <a:p>
          <a:r>
            <a:rPr lang="en-US" sz="1600" dirty="0" smtClean="0"/>
            <a:t>48,000 kg </a:t>
          </a:r>
          <a:r>
            <a:rPr lang="en-US" sz="1600" dirty="0" err="1" smtClean="0"/>
            <a:t>Jameed</a:t>
          </a:r>
          <a:r>
            <a:rPr lang="en-US" sz="1600" dirty="0" smtClean="0"/>
            <a:t> + 30,000 kg Ghee</a:t>
          </a:r>
          <a:endParaRPr lang="en-US" sz="1600" dirty="0"/>
        </a:p>
      </dgm:t>
    </dgm:pt>
    <dgm:pt modelId="{C16EEC6F-0F0A-4948-B9F0-33E316A419A5}" type="parTrans" cxnId="{AA80DC54-6DA9-4B73-9393-CBCEAEDC2B3D}">
      <dgm:prSet/>
      <dgm:spPr/>
      <dgm:t>
        <a:bodyPr/>
        <a:lstStyle/>
        <a:p>
          <a:endParaRPr lang="en-US" sz="1600"/>
        </a:p>
      </dgm:t>
    </dgm:pt>
    <dgm:pt modelId="{3A4705A6-962D-402F-BE8E-8360721DBB7B}" type="sibTrans" cxnId="{AA80DC54-6DA9-4B73-9393-CBCEAEDC2B3D}">
      <dgm:prSet/>
      <dgm:spPr/>
      <dgm:t>
        <a:bodyPr/>
        <a:lstStyle/>
        <a:p>
          <a:endParaRPr lang="en-US" sz="1600"/>
        </a:p>
      </dgm:t>
    </dgm:pt>
    <dgm:pt modelId="{41E0E05F-D04A-4527-9D4D-89D004A28C66}">
      <dgm:prSet phldrT="[Text]" custT="1"/>
      <dgm:spPr/>
      <dgm:t>
        <a:bodyPr/>
        <a:lstStyle/>
        <a:p>
          <a:r>
            <a:rPr lang="en-US" sz="1600" dirty="0" smtClean="0"/>
            <a:t>750,000 JD</a:t>
          </a:r>
          <a:endParaRPr lang="en-US" sz="1600" dirty="0"/>
        </a:p>
      </dgm:t>
    </dgm:pt>
    <dgm:pt modelId="{B58D844C-D89D-4A66-96D5-7FB6890A2EC2}" type="parTrans" cxnId="{15A59B67-290C-4AD7-A8C0-8BFF55EF0235}">
      <dgm:prSet/>
      <dgm:spPr/>
      <dgm:t>
        <a:bodyPr/>
        <a:lstStyle/>
        <a:p>
          <a:endParaRPr lang="en-US" sz="1600"/>
        </a:p>
      </dgm:t>
    </dgm:pt>
    <dgm:pt modelId="{FC154154-FDC3-4DF4-AA70-457467754761}" type="sibTrans" cxnId="{15A59B67-290C-4AD7-A8C0-8BFF55EF0235}">
      <dgm:prSet/>
      <dgm:spPr/>
      <dgm:t>
        <a:bodyPr/>
        <a:lstStyle/>
        <a:p>
          <a:endParaRPr lang="en-US" sz="1600"/>
        </a:p>
      </dgm:t>
    </dgm:pt>
    <dgm:pt modelId="{198A279D-A31D-46A2-82B8-490822BB611A}" type="pres">
      <dgm:prSet presAssocID="{985E8AD6-5EB9-4655-B920-43213D64C78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3B943268-BA44-409B-B757-A4A6E59DAAF3}" type="pres">
      <dgm:prSet presAssocID="{985E8AD6-5EB9-4655-B920-43213D64C78E}" presName="pyramid" presStyleLbl="node1" presStyleIdx="0" presStyleCnt="1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a:blipFill>
      </dgm:spPr>
    </dgm:pt>
    <dgm:pt modelId="{8DBA69A9-7E6C-42EE-84E3-8DA5A52586C3}" type="pres">
      <dgm:prSet presAssocID="{985E8AD6-5EB9-4655-B920-43213D64C78E}" presName="theList" presStyleCnt="0"/>
      <dgm:spPr/>
    </dgm:pt>
    <dgm:pt modelId="{68A7995D-7A40-4AE5-8C10-D1AE333E02BD}" type="pres">
      <dgm:prSet presAssocID="{2D21841F-913A-49BB-89AE-09361A8E8D9C}" presName="aNode" presStyleLbl="fgAcc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07B476-E377-4D7B-81B9-5BA1F7711FFB}" type="pres">
      <dgm:prSet presAssocID="{2D21841F-913A-49BB-89AE-09361A8E8D9C}" presName="aSpace" presStyleCnt="0"/>
      <dgm:spPr/>
    </dgm:pt>
    <dgm:pt modelId="{0B19738B-32C6-40F4-B17B-EDA5FBD2A355}" type="pres">
      <dgm:prSet presAssocID="{A1752D20-3C24-4842-9AD5-B259C0FAB3AF}" presName="aNode" presStyleLbl="fgAcc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E3E514-CF7A-4543-BC20-F217568F0D54}" type="pres">
      <dgm:prSet presAssocID="{A1752D20-3C24-4842-9AD5-B259C0FAB3AF}" presName="aSpace" presStyleCnt="0"/>
      <dgm:spPr/>
    </dgm:pt>
    <dgm:pt modelId="{4EB2B4EF-C523-4C7D-B818-A6F3F3591BEB}" type="pres">
      <dgm:prSet presAssocID="{D16BEEA3-E39B-4114-B273-DB976D42822C}" presName="aNode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E3F177-65DE-4A5A-9702-15CFA8BC114B}" type="pres">
      <dgm:prSet presAssocID="{D16BEEA3-E39B-4114-B273-DB976D42822C}" presName="aSpace" presStyleCnt="0"/>
      <dgm:spPr/>
    </dgm:pt>
    <dgm:pt modelId="{DD099129-E194-44D0-A5E4-62407EC958D6}" type="pres">
      <dgm:prSet presAssocID="{F96FAC18-73D2-41DB-BFEA-F4CFF28F2E45}" presName="aNode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FD470-E43D-4C1B-84DC-EB936B9CA980}" type="pres">
      <dgm:prSet presAssocID="{F96FAC18-73D2-41DB-BFEA-F4CFF28F2E45}" presName="aSpace" presStyleCnt="0"/>
      <dgm:spPr/>
    </dgm:pt>
    <dgm:pt modelId="{9F73A730-9D41-44AB-A1F4-B5E5605F7C82}" type="pres">
      <dgm:prSet presAssocID="{B14E5978-C451-4B7E-9F02-16C940E8646F}" presName="aNode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6C57E0-C4E2-40F8-8BBB-6D80CD41F123}" type="pres">
      <dgm:prSet presAssocID="{B14E5978-C451-4B7E-9F02-16C940E8646F}" presName="aSpace" presStyleCnt="0"/>
      <dgm:spPr/>
    </dgm:pt>
    <dgm:pt modelId="{B9C88330-ACDC-4C80-B0D9-57128F74495A}" type="pres">
      <dgm:prSet presAssocID="{41E0E05F-D04A-4527-9D4D-89D004A28C66}" presName="aNode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0533CE-95E6-4AE6-B0B3-54F56E86FCE0}" type="pres">
      <dgm:prSet presAssocID="{41E0E05F-D04A-4527-9D4D-89D004A28C66}" presName="aSpace" presStyleCnt="0"/>
      <dgm:spPr/>
    </dgm:pt>
  </dgm:ptLst>
  <dgm:cxnLst>
    <dgm:cxn modelId="{EEEBA63F-BAFD-4988-96D0-2D1BCD7C69F3}" type="presOf" srcId="{B14E5978-C451-4B7E-9F02-16C940E8646F}" destId="{9F73A730-9D41-44AB-A1F4-B5E5605F7C82}" srcOrd="0" destOrd="0" presId="urn:microsoft.com/office/officeart/2005/8/layout/pyramid2"/>
    <dgm:cxn modelId="{526E57E8-F14A-4A82-B7DF-B907599CE6F9}" srcId="{985E8AD6-5EB9-4655-B920-43213D64C78E}" destId="{D16BEEA3-E39B-4114-B273-DB976D42822C}" srcOrd="2" destOrd="0" parTransId="{E5B24F4F-E96B-4A88-B660-D125CCCC673C}" sibTransId="{E9CCBD73-8BF1-42AC-A0BD-0E599E42AEC3}"/>
    <dgm:cxn modelId="{AA80DC54-6DA9-4B73-9393-CBCEAEDC2B3D}" srcId="{985E8AD6-5EB9-4655-B920-43213D64C78E}" destId="{B14E5978-C451-4B7E-9F02-16C940E8646F}" srcOrd="4" destOrd="0" parTransId="{C16EEC6F-0F0A-4948-B9F0-33E316A419A5}" sibTransId="{3A4705A6-962D-402F-BE8E-8360721DBB7B}"/>
    <dgm:cxn modelId="{642B110B-3ED6-494D-8C96-9FEE6FE158DF}" srcId="{985E8AD6-5EB9-4655-B920-43213D64C78E}" destId="{2D21841F-913A-49BB-89AE-09361A8E8D9C}" srcOrd="0" destOrd="0" parTransId="{69C8C850-C0C5-4773-AB5D-8A57271F70E0}" sibTransId="{6BA380F2-6AE3-4D53-AC69-30A6733489CE}"/>
    <dgm:cxn modelId="{F70C1116-EFE0-4A85-BA7D-7B5CEBF779BE}" type="presOf" srcId="{2D21841F-913A-49BB-89AE-09361A8E8D9C}" destId="{68A7995D-7A40-4AE5-8C10-D1AE333E02BD}" srcOrd="0" destOrd="0" presId="urn:microsoft.com/office/officeart/2005/8/layout/pyramid2"/>
    <dgm:cxn modelId="{F6D8D381-AD95-41BC-A34C-377491BBD49A}" srcId="{985E8AD6-5EB9-4655-B920-43213D64C78E}" destId="{F96FAC18-73D2-41DB-BFEA-F4CFF28F2E45}" srcOrd="3" destOrd="0" parTransId="{48D0598D-F6B2-4F22-B1D4-9035C4571AA5}" sibTransId="{C5D70D9F-8C2D-4FCE-A356-0C05D97821B8}"/>
    <dgm:cxn modelId="{A3980B3A-CCA3-4EF6-BA01-C605DF7CE77F}" type="presOf" srcId="{A1752D20-3C24-4842-9AD5-B259C0FAB3AF}" destId="{0B19738B-32C6-40F4-B17B-EDA5FBD2A355}" srcOrd="0" destOrd="0" presId="urn:microsoft.com/office/officeart/2005/8/layout/pyramid2"/>
    <dgm:cxn modelId="{4F328CE4-C7DC-474B-A0A5-17A686302928}" type="presOf" srcId="{F96FAC18-73D2-41DB-BFEA-F4CFF28F2E45}" destId="{DD099129-E194-44D0-A5E4-62407EC958D6}" srcOrd="0" destOrd="0" presId="urn:microsoft.com/office/officeart/2005/8/layout/pyramid2"/>
    <dgm:cxn modelId="{962A256E-DEDA-4D2A-92D4-81C335508ECA}" type="presOf" srcId="{D16BEEA3-E39B-4114-B273-DB976D42822C}" destId="{4EB2B4EF-C523-4C7D-B818-A6F3F3591BEB}" srcOrd="0" destOrd="0" presId="urn:microsoft.com/office/officeart/2005/8/layout/pyramid2"/>
    <dgm:cxn modelId="{313E1F73-7248-497F-A700-A62733B0550C}" type="presOf" srcId="{985E8AD6-5EB9-4655-B920-43213D64C78E}" destId="{198A279D-A31D-46A2-82B8-490822BB611A}" srcOrd="0" destOrd="0" presId="urn:microsoft.com/office/officeart/2005/8/layout/pyramid2"/>
    <dgm:cxn modelId="{D3508E71-3F6F-447D-A3ED-701F73C98EB3}" srcId="{985E8AD6-5EB9-4655-B920-43213D64C78E}" destId="{A1752D20-3C24-4842-9AD5-B259C0FAB3AF}" srcOrd="1" destOrd="0" parTransId="{0ED5C366-90D2-4DEB-9F7D-910B54AE2DAD}" sibTransId="{E724A96A-83DE-4F2E-B3D0-593525479443}"/>
    <dgm:cxn modelId="{15A59B67-290C-4AD7-A8C0-8BFF55EF0235}" srcId="{985E8AD6-5EB9-4655-B920-43213D64C78E}" destId="{41E0E05F-D04A-4527-9D4D-89D004A28C66}" srcOrd="5" destOrd="0" parTransId="{B58D844C-D89D-4A66-96D5-7FB6890A2EC2}" sibTransId="{FC154154-FDC3-4DF4-AA70-457467754761}"/>
    <dgm:cxn modelId="{66171030-E8E5-41B5-8BD8-0627365580F8}" type="presOf" srcId="{41E0E05F-D04A-4527-9D4D-89D004A28C66}" destId="{B9C88330-ACDC-4C80-B0D9-57128F74495A}" srcOrd="0" destOrd="0" presId="urn:microsoft.com/office/officeart/2005/8/layout/pyramid2"/>
    <dgm:cxn modelId="{7924EF05-2EAD-4E38-B3E0-244F53C25EFD}" type="presParOf" srcId="{198A279D-A31D-46A2-82B8-490822BB611A}" destId="{3B943268-BA44-409B-B757-A4A6E59DAAF3}" srcOrd="0" destOrd="0" presId="urn:microsoft.com/office/officeart/2005/8/layout/pyramid2"/>
    <dgm:cxn modelId="{F2F05C62-76C2-4E77-BCF6-254DC5B1F3B9}" type="presParOf" srcId="{198A279D-A31D-46A2-82B8-490822BB611A}" destId="{8DBA69A9-7E6C-42EE-84E3-8DA5A52586C3}" srcOrd="1" destOrd="0" presId="urn:microsoft.com/office/officeart/2005/8/layout/pyramid2"/>
    <dgm:cxn modelId="{334F485C-E26C-4E04-8C17-F62936118A98}" type="presParOf" srcId="{8DBA69A9-7E6C-42EE-84E3-8DA5A52586C3}" destId="{68A7995D-7A40-4AE5-8C10-D1AE333E02BD}" srcOrd="0" destOrd="0" presId="urn:microsoft.com/office/officeart/2005/8/layout/pyramid2"/>
    <dgm:cxn modelId="{89235298-57E0-4685-8377-DD276348AAC5}" type="presParOf" srcId="{8DBA69A9-7E6C-42EE-84E3-8DA5A52586C3}" destId="{D907B476-E377-4D7B-81B9-5BA1F7711FFB}" srcOrd="1" destOrd="0" presId="urn:microsoft.com/office/officeart/2005/8/layout/pyramid2"/>
    <dgm:cxn modelId="{EA33DB55-E3BA-4B54-8ABB-61920A00AD8B}" type="presParOf" srcId="{8DBA69A9-7E6C-42EE-84E3-8DA5A52586C3}" destId="{0B19738B-32C6-40F4-B17B-EDA5FBD2A355}" srcOrd="2" destOrd="0" presId="urn:microsoft.com/office/officeart/2005/8/layout/pyramid2"/>
    <dgm:cxn modelId="{1B35802B-3487-4430-B0E1-55088115DB31}" type="presParOf" srcId="{8DBA69A9-7E6C-42EE-84E3-8DA5A52586C3}" destId="{6DE3E514-CF7A-4543-BC20-F217568F0D54}" srcOrd="3" destOrd="0" presId="urn:microsoft.com/office/officeart/2005/8/layout/pyramid2"/>
    <dgm:cxn modelId="{2C0C2482-1D57-4E79-9C90-88D5CC385811}" type="presParOf" srcId="{8DBA69A9-7E6C-42EE-84E3-8DA5A52586C3}" destId="{4EB2B4EF-C523-4C7D-B818-A6F3F3591BEB}" srcOrd="4" destOrd="0" presId="urn:microsoft.com/office/officeart/2005/8/layout/pyramid2"/>
    <dgm:cxn modelId="{DA01C2F1-F7D0-4418-BCE8-BD8342D8607F}" type="presParOf" srcId="{8DBA69A9-7E6C-42EE-84E3-8DA5A52586C3}" destId="{F1E3F177-65DE-4A5A-9702-15CFA8BC114B}" srcOrd="5" destOrd="0" presId="urn:microsoft.com/office/officeart/2005/8/layout/pyramid2"/>
    <dgm:cxn modelId="{6BBB6FF6-8119-4253-A4F3-929DBC461FB6}" type="presParOf" srcId="{8DBA69A9-7E6C-42EE-84E3-8DA5A52586C3}" destId="{DD099129-E194-44D0-A5E4-62407EC958D6}" srcOrd="6" destOrd="0" presId="urn:microsoft.com/office/officeart/2005/8/layout/pyramid2"/>
    <dgm:cxn modelId="{245E56F5-197C-4681-ADA1-9F9B74F6EDCD}" type="presParOf" srcId="{8DBA69A9-7E6C-42EE-84E3-8DA5A52586C3}" destId="{3CFFD470-E43D-4C1B-84DC-EB936B9CA980}" srcOrd="7" destOrd="0" presId="urn:microsoft.com/office/officeart/2005/8/layout/pyramid2"/>
    <dgm:cxn modelId="{1E227B0A-7322-459D-9BC3-561A67022850}" type="presParOf" srcId="{8DBA69A9-7E6C-42EE-84E3-8DA5A52586C3}" destId="{9F73A730-9D41-44AB-A1F4-B5E5605F7C82}" srcOrd="8" destOrd="0" presId="urn:microsoft.com/office/officeart/2005/8/layout/pyramid2"/>
    <dgm:cxn modelId="{89FA14F4-A89A-4913-A67E-8C1A9BBAFF3A}" type="presParOf" srcId="{8DBA69A9-7E6C-42EE-84E3-8DA5A52586C3}" destId="{106C57E0-C4E2-40F8-8BBB-6D80CD41F123}" srcOrd="9" destOrd="0" presId="urn:microsoft.com/office/officeart/2005/8/layout/pyramid2"/>
    <dgm:cxn modelId="{C16AFF96-B1FD-4519-97A1-7A0A54AA6210}" type="presParOf" srcId="{8DBA69A9-7E6C-42EE-84E3-8DA5A52586C3}" destId="{B9C88330-ACDC-4C80-B0D9-57128F74495A}" srcOrd="10" destOrd="0" presId="urn:microsoft.com/office/officeart/2005/8/layout/pyramid2"/>
    <dgm:cxn modelId="{8715465C-8E65-42E9-8F9D-7C215DEC7CCC}" type="presParOf" srcId="{8DBA69A9-7E6C-42EE-84E3-8DA5A52586C3}" destId="{230533CE-95E6-4AE6-B0B3-54F56E86FCE0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943268-BA44-409B-B757-A4A6E59DAAF3}">
      <dsp:nvSpPr>
        <dsp:cNvPr id="0" name=""/>
        <dsp:cNvSpPr/>
      </dsp:nvSpPr>
      <dsp:spPr>
        <a:xfrm>
          <a:off x="651343" y="0"/>
          <a:ext cx="5007403" cy="5007403"/>
        </a:xfrm>
        <a:prstGeom prst="triangl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7995D-7A40-4AE5-8C10-D1AE333E02BD}">
      <dsp:nvSpPr>
        <dsp:cNvPr id="0" name=""/>
        <dsp:cNvSpPr/>
      </dsp:nvSpPr>
      <dsp:spPr>
        <a:xfrm>
          <a:off x="3155044" y="503429"/>
          <a:ext cx="3254811" cy="592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12 processing units</a:t>
          </a:r>
          <a:endParaRPr lang="en-US" sz="1600" kern="1200" dirty="0"/>
        </a:p>
      </dsp:txBody>
      <dsp:txXfrm>
        <a:off x="3183976" y="532361"/>
        <a:ext cx="3196947" cy="534809"/>
      </dsp:txXfrm>
    </dsp:sp>
    <dsp:sp modelId="{0B19738B-32C6-40F4-B17B-EDA5FBD2A355}">
      <dsp:nvSpPr>
        <dsp:cNvPr id="0" name=""/>
        <dsp:cNvSpPr/>
      </dsp:nvSpPr>
      <dsp:spPr>
        <a:xfrm>
          <a:off x="3155044" y="1170187"/>
          <a:ext cx="3254811" cy="592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40 trained leading women</a:t>
          </a:r>
          <a:endParaRPr lang="en-US" sz="1600" kern="1200" dirty="0"/>
        </a:p>
      </dsp:txBody>
      <dsp:txXfrm>
        <a:off x="3183976" y="1199119"/>
        <a:ext cx="3196947" cy="534809"/>
      </dsp:txXfrm>
    </dsp:sp>
    <dsp:sp modelId="{4EB2B4EF-C523-4C7D-B818-A6F3F3591BEB}">
      <dsp:nvSpPr>
        <dsp:cNvPr id="0" name=""/>
        <dsp:cNvSpPr/>
      </dsp:nvSpPr>
      <dsp:spPr>
        <a:xfrm>
          <a:off x="3155044" y="1836944"/>
          <a:ext cx="3254811" cy="592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160 impacted women</a:t>
          </a:r>
          <a:endParaRPr lang="en-US" sz="1600" kern="1200" dirty="0"/>
        </a:p>
      </dsp:txBody>
      <dsp:txXfrm>
        <a:off x="3183976" y="1865876"/>
        <a:ext cx="3196947" cy="534809"/>
      </dsp:txXfrm>
    </dsp:sp>
    <dsp:sp modelId="{DD099129-E194-44D0-A5E4-62407EC958D6}">
      <dsp:nvSpPr>
        <dsp:cNvPr id="0" name=""/>
        <dsp:cNvSpPr/>
      </dsp:nvSpPr>
      <dsp:spPr>
        <a:xfrm>
          <a:off x="3155044" y="2503701"/>
          <a:ext cx="3254811" cy="592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16,000 ewes</a:t>
          </a:r>
          <a:endParaRPr lang="en-US" sz="1600" kern="1200" dirty="0"/>
        </a:p>
      </dsp:txBody>
      <dsp:txXfrm>
        <a:off x="3183976" y="2532633"/>
        <a:ext cx="3196947" cy="534809"/>
      </dsp:txXfrm>
    </dsp:sp>
    <dsp:sp modelId="{9F73A730-9D41-44AB-A1F4-B5E5605F7C82}">
      <dsp:nvSpPr>
        <dsp:cNvPr id="0" name=""/>
        <dsp:cNvSpPr/>
      </dsp:nvSpPr>
      <dsp:spPr>
        <a:xfrm>
          <a:off x="3155044" y="3170458"/>
          <a:ext cx="3254811" cy="592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48,000 kg </a:t>
          </a:r>
          <a:r>
            <a:rPr lang="en-US" sz="1600" kern="1200" dirty="0" err="1" smtClean="0"/>
            <a:t>Jameed</a:t>
          </a:r>
          <a:r>
            <a:rPr lang="en-US" sz="1600" kern="1200" dirty="0" smtClean="0"/>
            <a:t> + 30,000 kg Ghee</a:t>
          </a:r>
          <a:endParaRPr lang="en-US" sz="1600" kern="1200" dirty="0"/>
        </a:p>
      </dsp:txBody>
      <dsp:txXfrm>
        <a:off x="3183976" y="3199390"/>
        <a:ext cx="3196947" cy="534809"/>
      </dsp:txXfrm>
    </dsp:sp>
    <dsp:sp modelId="{B9C88330-ACDC-4C80-B0D9-57128F74495A}">
      <dsp:nvSpPr>
        <dsp:cNvPr id="0" name=""/>
        <dsp:cNvSpPr/>
      </dsp:nvSpPr>
      <dsp:spPr>
        <a:xfrm>
          <a:off x="3155044" y="3837215"/>
          <a:ext cx="3254811" cy="592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750,000 JD</a:t>
          </a:r>
          <a:endParaRPr lang="en-US" sz="1600" kern="1200" dirty="0"/>
        </a:p>
      </dsp:txBody>
      <dsp:txXfrm>
        <a:off x="3183976" y="3866147"/>
        <a:ext cx="3196947" cy="5348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CF0B-6EBE-45D0-A55E-956E0C3FF410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51AF47-8773-4675-A268-91C0353AB1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2823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51AF47-8773-4675-A268-91C0353AB12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4452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609600" y="2667000"/>
            <a:ext cx="7772400" cy="9906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295400" y="3962400"/>
            <a:ext cx="6400800" cy="685800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black">
          <a:xfrm>
            <a:off x="457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black"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black"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AD8BCE-B39D-4963-AD00-1CF972B910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0005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0CAAD-A5DF-4123-BEB2-D348F45B27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21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4A29C-C8ED-43BB-A951-33607B07E5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11390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0386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6ECD6-99FA-4DA9-8641-B471AF19B1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67520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319F7-4A01-4CA8-9B8A-167F810DC6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136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F96D4-4474-4E2B-AAD9-BA5382B662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1390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0562C-64BA-4F20-9C83-A17C3FC7C9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0286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5CD59-1135-46C5-9DCB-4ADDE3BCFB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1517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F0321-8F95-4706-9531-FD2E1AA36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295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26242-E922-4082-B437-2271242477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5675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4F52-5394-44F1-9C93-76FD703A6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5012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1E0B2-398E-4B76-9F16-8F57FA088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70657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92162"/>
          </a:xfrm>
          <a:prstGeom prst="rect">
            <a:avLst/>
          </a:prstGeom>
          <a:noFill/>
          <a:ln>
            <a:noFill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70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77000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770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4881E93-E0AC-422C-87DA-FF7CC72C37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cgiar.org/cgiar-consortium/research-centers/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icarda.org/publications-resources/drylans-systems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7257"/>
            <a:ext cx="9144000" cy="6865257"/>
            <a:chOff x="0" y="-7257"/>
            <a:chExt cx="9144000" cy="6865257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0587" t="14589" r="606" b="66995"/>
            <a:stretch/>
          </p:blipFill>
          <p:spPr bwMode="auto">
            <a:xfrm>
              <a:off x="0" y="-7257"/>
              <a:ext cx="9144000" cy="971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3872" b="58888"/>
            <a:stretch/>
          </p:blipFill>
          <p:spPr>
            <a:xfrm>
              <a:off x="0" y="6001657"/>
              <a:ext cx="9144000" cy="856343"/>
            </a:xfrm>
            <a:prstGeom prst="rect">
              <a:avLst/>
            </a:prstGeom>
          </p:spPr>
        </p:pic>
      </p:grpSp>
      <p:sp>
        <p:nvSpPr>
          <p:cNvPr id="6" name="Title 1"/>
          <p:cNvSpPr txBox="1">
            <a:spLocks/>
          </p:cNvSpPr>
          <p:nvPr/>
        </p:nvSpPr>
        <p:spPr bwMode="auto">
          <a:xfrm>
            <a:off x="762000" y="1066800"/>
            <a:ext cx="7772400" cy="3581400"/>
          </a:xfrm>
          <a:prstGeom prst="rect">
            <a:avLst/>
          </a:prstGeom>
          <a:noFill/>
          <a:ln>
            <a:noFill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dirty="0" smtClean="0">
                <a:solidFill>
                  <a:srgbClr val="CC9900"/>
                </a:solidFill>
              </a:rPr>
              <a:t/>
            </a:r>
            <a:br>
              <a:rPr lang="en-US" sz="2800" b="1" dirty="0" smtClean="0">
                <a:solidFill>
                  <a:srgbClr val="CC9900"/>
                </a:solidFill>
              </a:rPr>
            </a:br>
            <a:r>
              <a:rPr lang="en-US" sz="2800" b="1" dirty="0" smtClean="0">
                <a:solidFill>
                  <a:srgbClr val="CC9900"/>
                </a:solidFill>
              </a:rPr>
              <a:t/>
            </a:r>
            <a:br>
              <a:rPr lang="en-US" sz="2800" b="1" dirty="0" smtClean="0">
                <a:solidFill>
                  <a:srgbClr val="CC9900"/>
                </a:solidFill>
              </a:rPr>
            </a:br>
            <a:r>
              <a:rPr lang="en-US" sz="2800" b="1" dirty="0" smtClean="0">
                <a:solidFill>
                  <a:srgbClr val="CC9900"/>
                </a:solidFill>
              </a:rPr>
              <a:t>CRP - </a:t>
            </a:r>
            <a:r>
              <a:rPr lang="en-US" sz="2800" b="1" dirty="0" err="1" smtClean="0">
                <a:solidFill>
                  <a:srgbClr val="CC9900"/>
                </a:solidFill>
              </a:rPr>
              <a:t>Dryland</a:t>
            </a:r>
            <a:r>
              <a:rPr lang="en-US" sz="2800" b="1" dirty="0" smtClean="0">
                <a:solidFill>
                  <a:srgbClr val="CC9900"/>
                </a:solidFill>
              </a:rPr>
              <a:t> Systems: Overview and implementation at the Jordan Site</a:t>
            </a:r>
            <a:br>
              <a:rPr lang="en-US" sz="2800" b="1" dirty="0" smtClean="0">
                <a:solidFill>
                  <a:srgbClr val="CC9900"/>
                </a:solidFill>
              </a:rPr>
            </a:br>
            <a:r>
              <a:rPr lang="en-US" sz="2800" b="1" dirty="0" smtClean="0">
                <a:solidFill>
                  <a:srgbClr val="CC9900"/>
                </a:solidFill>
              </a:rPr>
              <a:t/>
            </a:r>
            <a:br>
              <a:rPr lang="en-US" sz="2800" b="1" dirty="0" smtClean="0">
                <a:solidFill>
                  <a:srgbClr val="CC9900"/>
                </a:solidFill>
              </a:rPr>
            </a:br>
            <a:r>
              <a:rPr lang="en-US" sz="2800" dirty="0" smtClean="0">
                <a:solidFill>
                  <a:srgbClr val="CC9900"/>
                </a:solidFill>
              </a:rPr>
              <a:t>Mourad Rekik (ICARDA)</a:t>
            </a:r>
            <a:br>
              <a:rPr lang="en-US" sz="2800" dirty="0" smtClean="0">
                <a:solidFill>
                  <a:srgbClr val="CC9900"/>
                </a:solidFill>
              </a:rPr>
            </a:br>
            <a:r>
              <a:rPr lang="en-US" sz="2800" dirty="0" smtClean="0">
                <a:solidFill>
                  <a:srgbClr val="CC9900"/>
                </a:solidFill>
              </a:rPr>
              <a:t>Yahya Shakhatreh (NCARE)</a:t>
            </a:r>
            <a:br>
              <a:rPr lang="en-US" sz="2800" dirty="0" smtClean="0">
                <a:solidFill>
                  <a:srgbClr val="CC9900"/>
                </a:solidFill>
              </a:rPr>
            </a:br>
            <a:endParaRPr lang="en-US" sz="2800" dirty="0">
              <a:solidFill>
                <a:srgbClr val="CC9900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 bwMode="auto">
          <a:xfrm>
            <a:off x="1371600" y="4724400"/>
            <a:ext cx="6400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sz="1800" b="1" dirty="0" smtClean="0"/>
              <a:t>16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 Jordan/ICARDA Biennial Coordination Meeting </a:t>
            </a:r>
          </a:p>
          <a:p>
            <a:pPr marL="0" indent="0" algn="ctr">
              <a:buNone/>
            </a:pPr>
            <a:r>
              <a:rPr lang="en-US" sz="1800" b="1" dirty="0" smtClean="0"/>
              <a:t>14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 September, 2014</a:t>
            </a:r>
          </a:p>
          <a:p>
            <a:pPr marL="0" indent="0" algn="ctr">
              <a:buNone/>
            </a:pPr>
            <a:r>
              <a:rPr lang="en-US" sz="1800" dirty="0" smtClean="0"/>
              <a:t>NCARE, </a:t>
            </a:r>
            <a:r>
              <a:rPr lang="en-US" sz="1800" dirty="0" err="1" smtClean="0"/>
              <a:t>Beqa</a:t>
            </a:r>
            <a:r>
              <a:rPr lang="en-US" sz="1800" dirty="0" smtClean="0"/>
              <a:t>, Jordan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245778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Agenda</a:t>
            </a: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gray">
          <a:xfrm>
            <a:off x="762000" y="1371600"/>
            <a:ext cx="7620000" cy="914400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b="1" dirty="0" smtClean="0"/>
              <a:t>1. Consortium Research Program on </a:t>
            </a:r>
            <a:r>
              <a:rPr lang="en-US" sz="2400" b="1" dirty="0" err="1" smtClean="0"/>
              <a:t>Dryland</a:t>
            </a:r>
            <a:endParaRPr lang="en-US" sz="2400" b="1" dirty="0" smtClean="0"/>
          </a:p>
          <a:p>
            <a:pPr>
              <a:defRPr/>
            </a:pPr>
            <a:r>
              <a:rPr lang="en-US" sz="2400" b="1" dirty="0" smtClean="0"/>
              <a:t>Systems (CRP DS): shared understanding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gray">
          <a:xfrm>
            <a:off x="838200" y="2971800"/>
            <a:ext cx="7543800" cy="838200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b="1" dirty="0"/>
              <a:t>2. </a:t>
            </a:r>
            <a:r>
              <a:rPr lang="en-US" sz="2400" b="1" dirty="0" smtClean="0"/>
              <a:t>Features of the Jordan site and prospects </a:t>
            </a:r>
          </a:p>
          <a:p>
            <a:pPr>
              <a:defRPr/>
            </a:pPr>
            <a:r>
              <a:rPr lang="en-US" sz="2400" b="1" dirty="0"/>
              <a:t>f</a:t>
            </a:r>
            <a:r>
              <a:rPr lang="en-US" sz="2400" b="1" dirty="0" smtClean="0"/>
              <a:t>or expanding: Obligation of results at large scale 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gray">
          <a:xfrm>
            <a:off x="838200" y="4495800"/>
            <a:ext cx="7543800" cy="457200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b="1" dirty="0"/>
              <a:t>3. </a:t>
            </a:r>
            <a:r>
              <a:rPr lang="en-US" sz="2400" b="1" dirty="0" smtClean="0"/>
              <a:t>On-going activities and some achievements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gray">
          <a:xfrm>
            <a:off x="914400" y="5638800"/>
            <a:ext cx="7467600" cy="457200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b="1" dirty="0"/>
              <a:t>4. </a:t>
            </a:r>
            <a:r>
              <a:rPr lang="en-US" sz="2400" b="1" dirty="0" smtClean="0"/>
              <a:t>Challenges ahead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CGIAR Research Programs align the research of </a:t>
            </a:r>
            <a:r>
              <a:rPr lang="en-US" sz="2000" dirty="0" smtClean="0"/>
              <a:t>their </a:t>
            </a:r>
            <a:r>
              <a:rPr lang="en-US" sz="2000" dirty="0"/>
              <a:t>15 </a:t>
            </a:r>
            <a:r>
              <a:rPr lang="en-US" sz="2000" dirty="0">
                <a:hlinkClick r:id="rId2"/>
              </a:rPr>
              <a:t>Research Centers</a:t>
            </a:r>
            <a:r>
              <a:rPr lang="en-US" sz="2000" dirty="0"/>
              <a:t> and their partners into efficient, coherent, multidisciplinary programs. </a:t>
            </a:r>
          </a:p>
        </p:txBody>
      </p:sp>
      <p:pic>
        <p:nvPicPr>
          <p:cNvPr id="1026" name="Picture 2" descr="CGIAR Research Progra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371600"/>
            <a:ext cx="6464300" cy="530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266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Geographical spread of CRP DS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66336"/>
            <a:ext cx="9144000" cy="5591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6428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z="2400" b="1" dirty="0"/>
              <a:t>Agricultural Livelihood Systems – a new, practical unit of measure for systems research</a:t>
            </a:r>
            <a:endParaRPr lang="en-US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2174875"/>
            <a:ext cx="2438400" cy="3951288"/>
          </a:xfrm>
        </p:spPr>
        <p:txBody>
          <a:bodyPr/>
          <a:lstStyle/>
          <a:p>
            <a:pPr>
              <a:buClr>
                <a:schemeClr val="accent1"/>
              </a:buClr>
              <a:buSzPct val="140000"/>
            </a:pPr>
            <a:r>
              <a:rPr lang="en-US" sz="1600" dirty="0"/>
              <a:t>L</a:t>
            </a:r>
            <a:r>
              <a:rPr lang="en-US" sz="1600" dirty="0" smtClean="0"/>
              <a:t>and </a:t>
            </a:r>
            <a:r>
              <a:rPr lang="en-US" sz="1600" dirty="0"/>
              <a:t>is constrained by </a:t>
            </a:r>
            <a:r>
              <a:rPr lang="en-US" sz="1600" dirty="0" smtClean="0"/>
              <a:t>groundwater depletion</a:t>
            </a:r>
            <a:r>
              <a:rPr lang="en-US" sz="1600" dirty="0"/>
              <a:t>, salinization, and </a:t>
            </a:r>
            <a:r>
              <a:rPr lang="en-US" sz="1600" dirty="0" smtClean="0"/>
              <a:t>heat stress;</a:t>
            </a:r>
          </a:p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Prevalent mainly in the Nile delta site;</a:t>
            </a:r>
          </a:p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Market-oriented vegetable and fruit trees production, high yielding wheat and forage as well as dairy production.</a:t>
            </a:r>
            <a:endParaRPr lang="en-US" sz="1600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8400" y="1535113"/>
            <a:ext cx="2438400" cy="639762"/>
          </a:xfrm>
        </p:spPr>
        <p:txBody>
          <a:bodyPr/>
          <a:lstStyle/>
          <a:p>
            <a:r>
              <a:rPr lang="en-US" sz="2000" dirty="0" smtClean="0"/>
              <a:t>Irrigated crop systems</a:t>
            </a:r>
            <a:endParaRPr lang="en-US" sz="2000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9000" y="1524000"/>
            <a:ext cx="2438400" cy="639762"/>
          </a:xfrm>
        </p:spPr>
        <p:txBody>
          <a:bodyPr/>
          <a:lstStyle/>
          <a:p>
            <a:r>
              <a:rPr lang="en-US" sz="2000" dirty="0" smtClean="0"/>
              <a:t>Intensive rain-fed systems</a:t>
            </a:r>
            <a:endParaRPr lang="en-US" sz="2000" dirty="0"/>
          </a:p>
        </p:txBody>
      </p:sp>
      <p:sp>
        <p:nvSpPr>
          <p:cNvPr id="10" name="Content Placeholder 5"/>
          <p:cNvSpPr>
            <a:spLocks noGrp="1"/>
          </p:cNvSpPr>
          <p:nvPr>
            <p:ph sz="quarter" idx="4"/>
          </p:nvPr>
        </p:nvSpPr>
        <p:spPr>
          <a:xfrm>
            <a:off x="3429000" y="2220912"/>
            <a:ext cx="2438400" cy="4332288"/>
          </a:xfrm>
        </p:spPr>
        <p:txBody>
          <a:bodyPr/>
          <a:lstStyle/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Constrained by land degradation, nutrient deficiencies, climate variability and water scarcity;</a:t>
            </a:r>
          </a:p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Prevalent in Meknes-Sais Morocco and Karkheh river basin in Iran;</a:t>
            </a:r>
          </a:p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Wheat-based cropping systems are prevalent, horticulture is </a:t>
            </a:r>
            <a:r>
              <a:rPr lang="en-US" sz="1600" dirty="0" err="1" smtClean="0"/>
              <a:t>intensifiable</a:t>
            </a:r>
            <a:r>
              <a:rPr lang="en-US" sz="1600" dirty="0" smtClean="0"/>
              <a:t> and livestock is dairy cattle-oriented.</a:t>
            </a:r>
            <a:endParaRPr lang="en-US" sz="1600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400" y="1524000"/>
            <a:ext cx="2438400" cy="639762"/>
          </a:xfrm>
        </p:spPr>
        <p:txBody>
          <a:bodyPr/>
          <a:lstStyle/>
          <a:p>
            <a:r>
              <a:rPr lang="en-US" sz="2000" dirty="0" smtClean="0"/>
              <a:t>Agro-pastoral systems</a:t>
            </a:r>
            <a:endParaRPr lang="en-US" sz="2000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533400" y="2209800"/>
            <a:ext cx="2438400" cy="4332288"/>
          </a:xfrm>
        </p:spPr>
        <p:txBody>
          <a:bodyPr/>
          <a:lstStyle/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Constrained by overgrazing, rangeland/forage feed imbalances, soil erosion, climate variability and conflicts over resources;</a:t>
            </a:r>
          </a:p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Prevalent in </a:t>
            </a:r>
            <a:r>
              <a:rPr lang="en-US" sz="1600" dirty="0" err="1" smtClean="0"/>
              <a:t>Tafilah-Salamieh</a:t>
            </a:r>
            <a:r>
              <a:rPr lang="en-US" sz="1600" dirty="0" smtClean="0"/>
              <a:t> and </a:t>
            </a:r>
            <a:r>
              <a:rPr lang="en-US" sz="1600" dirty="0" err="1" smtClean="0"/>
              <a:t>Beni</a:t>
            </a:r>
            <a:r>
              <a:rPr lang="en-US" sz="1600" dirty="0" smtClean="0"/>
              <a:t> </a:t>
            </a:r>
            <a:r>
              <a:rPr lang="en-US" sz="1600" dirty="0" err="1" smtClean="0"/>
              <a:t>Khedache-Sidi</a:t>
            </a:r>
            <a:r>
              <a:rPr lang="en-US" sz="1600" dirty="0" smtClean="0"/>
              <a:t> </a:t>
            </a:r>
            <a:r>
              <a:rPr lang="en-US" sz="1600" dirty="0" err="1" smtClean="0"/>
              <a:t>Bouzid</a:t>
            </a:r>
            <a:r>
              <a:rPr lang="en-US" sz="1600" dirty="0" smtClean="0"/>
              <a:t> transects;</a:t>
            </a:r>
          </a:p>
          <a:p>
            <a:pPr>
              <a:buClr>
                <a:schemeClr val="accent1"/>
              </a:buClr>
              <a:buSzPct val="140000"/>
            </a:pPr>
            <a:r>
              <a:rPr lang="en-US" sz="1600" dirty="0" smtClean="0"/>
              <a:t>System based on small ruminants, barley cropping and small scale irrigation.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86892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allAtOnce"/>
      <p:bldP spid="8" grpId="0" build="p"/>
      <p:bldP spid="9" grpId="0" build="p"/>
      <p:bldP spid="10" grpId="0" uiExpand="1" build="allAtOnce"/>
      <p:bldP spid="11" grpId="0" build="p"/>
      <p:bldP spid="12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28600"/>
            <a:ext cx="8915400" cy="1371600"/>
          </a:xfrm>
        </p:spPr>
        <p:txBody>
          <a:bodyPr/>
          <a:lstStyle/>
          <a:p>
            <a:r>
              <a:rPr lang="en-US" dirty="0" smtClean="0"/>
              <a:t>Issue: What should be a common understanding of CRP DS ?</a:t>
            </a:r>
            <a:endParaRPr lang="en-US" dirty="0"/>
          </a:p>
        </p:txBody>
      </p:sp>
      <p:pic>
        <p:nvPicPr>
          <p:cNvPr id="2050" name="Picture 2" descr="http://ptfromhome.com/wp-content/uploads/2014/05/person-thinking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3366" y="2362200"/>
            <a:ext cx="7313168" cy="4495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548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 Context where CRP DS is conducted</a:t>
            </a:r>
          </a:p>
        </p:txBody>
      </p:sp>
      <p:sp>
        <p:nvSpPr>
          <p:cNvPr id="15367" name="Oval 7"/>
          <p:cNvSpPr>
            <a:spLocks noChangeArrowheads="1"/>
          </p:cNvSpPr>
          <p:nvPr/>
        </p:nvSpPr>
        <p:spPr bwMode="gray">
          <a:xfrm>
            <a:off x="3265568" y="3174866"/>
            <a:ext cx="1284288" cy="127476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24314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370" name="Oval 10"/>
          <p:cNvSpPr>
            <a:spLocks noChangeArrowheads="1"/>
          </p:cNvSpPr>
          <p:nvPr/>
        </p:nvSpPr>
        <p:spPr bwMode="gray">
          <a:xfrm>
            <a:off x="533400" y="2105818"/>
            <a:ext cx="1284288" cy="1274763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36471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373" name="Oval 13"/>
          <p:cNvSpPr>
            <a:spLocks noChangeArrowheads="1"/>
          </p:cNvSpPr>
          <p:nvPr/>
        </p:nvSpPr>
        <p:spPr bwMode="gray">
          <a:xfrm>
            <a:off x="4114800" y="5486400"/>
            <a:ext cx="1282700" cy="1274762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2431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376" name="Oval 16"/>
          <p:cNvSpPr>
            <a:spLocks noChangeArrowheads="1"/>
          </p:cNvSpPr>
          <p:nvPr/>
        </p:nvSpPr>
        <p:spPr bwMode="gray">
          <a:xfrm>
            <a:off x="5257800" y="1706487"/>
            <a:ext cx="1284288" cy="1274763"/>
          </a:xfrm>
          <a:prstGeom prst="ellipse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379" name="Oval 19"/>
          <p:cNvSpPr>
            <a:spLocks noChangeArrowheads="1"/>
          </p:cNvSpPr>
          <p:nvPr/>
        </p:nvSpPr>
        <p:spPr bwMode="gray">
          <a:xfrm>
            <a:off x="7010400" y="4689901"/>
            <a:ext cx="1212850" cy="1274763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24314"/>
                  <a:invGamma/>
                </a:schemeClr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129" name="Text Box 21"/>
          <p:cNvSpPr txBox="1">
            <a:spLocks noChangeArrowheads="1"/>
          </p:cNvSpPr>
          <p:nvPr/>
        </p:nvSpPr>
        <p:spPr bwMode="auto">
          <a:xfrm>
            <a:off x="549182" y="2343869"/>
            <a:ext cx="13063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Population</a:t>
            </a:r>
          </a:p>
          <a:p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n</a:t>
            </a:r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eeds &amp;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aspirations</a:t>
            </a:r>
            <a:endParaRPr lang="en-US" sz="1600" dirty="0">
              <a:solidFill>
                <a:schemeClr val="bg2"/>
              </a:solidFill>
              <a:latin typeface="Verdana" pitchFamily="34" charset="0"/>
            </a:endParaRPr>
          </a:p>
        </p:txBody>
      </p:sp>
      <p:sp>
        <p:nvSpPr>
          <p:cNvPr id="5130" name="Text Box 22"/>
          <p:cNvSpPr txBox="1">
            <a:spLocks noChangeArrowheads="1"/>
          </p:cNvSpPr>
          <p:nvPr/>
        </p:nvSpPr>
        <p:spPr bwMode="auto">
          <a:xfrm>
            <a:off x="3384713" y="3273638"/>
            <a:ext cx="126348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Agro-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ecological 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policy 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markets</a:t>
            </a:r>
            <a:endParaRPr lang="en-US" sz="1600" dirty="0">
              <a:solidFill>
                <a:schemeClr val="bg2"/>
              </a:solidFill>
              <a:latin typeface="Verdana" pitchFamily="34" charset="0"/>
            </a:endParaRPr>
          </a:p>
        </p:txBody>
      </p:sp>
      <p:sp>
        <p:nvSpPr>
          <p:cNvPr id="5131" name="Text Box 23"/>
          <p:cNvSpPr txBox="1">
            <a:spLocks noChangeArrowheads="1"/>
          </p:cNvSpPr>
          <p:nvPr/>
        </p:nvSpPr>
        <p:spPr bwMode="auto">
          <a:xfrm>
            <a:off x="7003516" y="4890720"/>
            <a:ext cx="122661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National 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Research 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Portfolio</a:t>
            </a:r>
            <a:endParaRPr lang="en-US" sz="1600" dirty="0">
              <a:solidFill>
                <a:schemeClr val="bg2"/>
              </a:solidFill>
              <a:latin typeface="Verdana" pitchFamily="34" charset="0"/>
            </a:endParaRPr>
          </a:p>
        </p:txBody>
      </p:sp>
      <p:sp>
        <p:nvSpPr>
          <p:cNvPr id="5132" name="Text Box 24"/>
          <p:cNvSpPr txBox="1">
            <a:spLocks noChangeArrowheads="1"/>
          </p:cNvSpPr>
          <p:nvPr/>
        </p:nvSpPr>
        <p:spPr bwMode="auto">
          <a:xfrm>
            <a:off x="5410200" y="2006025"/>
            <a:ext cx="1348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Country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Policies</a:t>
            </a:r>
            <a:endParaRPr lang="en-US" sz="1600" dirty="0">
              <a:solidFill>
                <a:schemeClr val="bg2"/>
              </a:solidFill>
              <a:latin typeface="Verdana" pitchFamily="34" charset="0"/>
            </a:endParaRPr>
          </a:p>
        </p:txBody>
      </p:sp>
      <p:sp>
        <p:nvSpPr>
          <p:cNvPr id="5133" name="Text Box 25"/>
          <p:cNvSpPr txBox="1">
            <a:spLocks noChangeArrowheads="1"/>
          </p:cNvSpPr>
          <p:nvPr/>
        </p:nvSpPr>
        <p:spPr bwMode="auto">
          <a:xfrm>
            <a:off x="4244381" y="5831393"/>
            <a:ext cx="101341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817" dir="27080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Existing</a:t>
            </a:r>
          </a:p>
          <a:p>
            <a:r>
              <a:rPr lang="en-US" sz="1600" dirty="0" smtClean="0">
                <a:solidFill>
                  <a:schemeClr val="bg2"/>
                </a:solidFill>
                <a:latin typeface="Verdana" pitchFamily="34" charset="0"/>
              </a:rPr>
              <a:t>projects</a:t>
            </a:r>
            <a:endParaRPr lang="en-US" sz="1600" dirty="0">
              <a:solidFill>
                <a:schemeClr val="bg2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457200" y="152400"/>
            <a:ext cx="8229600" cy="79216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2000" smtClean="0"/>
              <a:t> </a:t>
            </a:r>
            <a:r>
              <a:rPr lang="en-US" sz="2000" b="1" smtClean="0"/>
              <a:t>CRP DS is here to improve the productivity, profitability, sustainability, and resilience of entire farming systems</a:t>
            </a:r>
            <a:endParaRPr lang="en-US" sz="2000" dirty="0" smtClean="0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gray">
          <a:xfrm rot="-1358056">
            <a:off x="1077913" y="2309813"/>
            <a:ext cx="6853237" cy="2803525"/>
          </a:xfrm>
          <a:custGeom>
            <a:avLst/>
            <a:gdLst>
              <a:gd name="T0" fmla="*/ 1692 w 4040"/>
              <a:gd name="T1" fmla="*/ 12 h 1888"/>
              <a:gd name="T2" fmla="*/ 1234 w 4040"/>
              <a:gd name="T3" fmla="*/ 74 h 1888"/>
              <a:gd name="T4" fmla="*/ 828 w 4040"/>
              <a:gd name="T5" fmla="*/ 182 h 1888"/>
              <a:gd name="T6" fmla="*/ 486 w 4040"/>
              <a:gd name="T7" fmla="*/ 330 h 1888"/>
              <a:gd name="T8" fmla="*/ 226 w 4040"/>
              <a:gd name="T9" fmla="*/ 510 h 1888"/>
              <a:gd name="T10" fmla="*/ 58 w 4040"/>
              <a:gd name="T11" fmla="*/ 718 h 1888"/>
              <a:gd name="T12" fmla="*/ 0 w 4040"/>
              <a:gd name="T13" fmla="*/ 944 h 1888"/>
              <a:gd name="T14" fmla="*/ 58 w 4040"/>
              <a:gd name="T15" fmla="*/ 1170 h 1888"/>
              <a:gd name="T16" fmla="*/ 226 w 4040"/>
              <a:gd name="T17" fmla="*/ 1378 h 1888"/>
              <a:gd name="T18" fmla="*/ 486 w 4040"/>
              <a:gd name="T19" fmla="*/ 1558 h 1888"/>
              <a:gd name="T20" fmla="*/ 828 w 4040"/>
              <a:gd name="T21" fmla="*/ 1706 h 1888"/>
              <a:gd name="T22" fmla="*/ 1234 w 4040"/>
              <a:gd name="T23" fmla="*/ 1814 h 1888"/>
              <a:gd name="T24" fmla="*/ 1692 w 4040"/>
              <a:gd name="T25" fmla="*/ 1876 h 1888"/>
              <a:gd name="T26" fmla="*/ 2186 w 4040"/>
              <a:gd name="T27" fmla="*/ 1884 h 1888"/>
              <a:gd name="T28" fmla="*/ 2658 w 4040"/>
              <a:gd name="T29" fmla="*/ 1840 h 1888"/>
              <a:gd name="T30" fmla="*/ 3084 w 4040"/>
              <a:gd name="T31" fmla="*/ 1746 h 1888"/>
              <a:gd name="T32" fmla="*/ 3448 w 4040"/>
              <a:gd name="T33" fmla="*/ 1612 h 1888"/>
              <a:gd name="T34" fmla="*/ 3738 w 4040"/>
              <a:gd name="T35" fmla="*/ 1442 h 1888"/>
              <a:gd name="T36" fmla="*/ 3938 w 4040"/>
              <a:gd name="T37" fmla="*/ 1242 h 1888"/>
              <a:gd name="T38" fmla="*/ 4034 w 4040"/>
              <a:gd name="T39" fmla="*/ 1022 h 1888"/>
              <a:gd name="T40" fmla="*/ 4014 w 4040"/>
              <a:gd name="T41" fmla="*/ 790 h 1888"/>
              <a:gd name="T42" fmla="*/ 3882 w 4040"/>
              <a:gd name="T43" fmla="*/ 576 h 1888"/>
              <a:gd name="T44" fmla="*/ 3650 w 4040"/>
              <a:gd name="T45" fmla="*/ 386 h 1888"/>
              <a:gd name="T46" fmla="*/ 3334 w 4040"/>
              <a:gd name="T47" fmla="*/ 228 h 1888"/>
              <a:gd name="T48" fmla="*/ 2948 w 4040"/>
              <a:gd name="T49" fmla="*/ 106 h 1888"/>
              <a:gd name="T50" fmla="*/ 2506 w 4040"/>
              <a:gd name="T51" fmla="*/ 28 h 1888"/>
              <a:gd name="T52" fmla="*/ 2020 w 4040"/>
              <a:gd name="T53" fmla="*/ 0 h 1888"/>
              <a:gd name="T54" fmla="*/ 1606 w 4040"/>
              <a:gd name="T55" fmla="*/ 1736 h 1888"/>
              <a:gd name="T56" fmla="*/ 1164 w 4040"/>
              <a:gd name="T57" fmla="*/ 1678 h 1888"/>
              <a:gd name="T58" fmla="*/ 776 w 4040"/>
              <a:gd name="T59" fmla="*/ 1576 h 1888"/>
              <a:gd name="T60" fmla="*/ 458 w 4040"/>
              <a:gd name="T61" fmla="*/ 1436 h 1888"/>
              <a:gd name="T62" fmla="*/ 224 w 4040"/>
              <a:gd name="T63" fmla="*/ 1266 h 1888"/>
              <a:gd name="T64" fmla="*/ 88 w 4040"/>
              <a:gd name="T65" fmla="*/ 1074 h 1888"/>
              <a:gd name="T66" fmla="*/ 68 w 4040"/>
              <a:gd name="T67" fmla="*/ 864 h 1888"/>
              <a:gd name="T68" fmla="*/ 166 w 4040"/>
              <a:gd name="T69" fmla="*/ 664 h 1888"/>
              <a:gd name="T70" fmla="*/ 370 w 4040"/>
              <a:gd name="T71" fmla="*/ 486 h 1888"/>
              <a:gd name="T72" fmla="*/ 662 w 4040"/>
              <a:gd name="T73" fmla="*/ 336 h 1888"/>
              <a:gd name="T74" fmla="*/ 1028 w 4040"/>
              <a:gd name="T75" fmla="*/ 222 h 1888"/>
              <a:gd name="T76" fmla="*/ 1454 w 4040"/>
              <a:gd name="T77" fmla="*/ 148 h 1888"/>
              <a:gd name="T78" fmla="*/ 1922 w 4040"/>
              <a:gd name="T79" fmla="*/ 120 h 1888"/>
              <a:gd name="T80" fmla="*/ 2392 w 4040"/>
              <a:gd name="T81" fmla="*/ 148 h 1888"/>
              <a:gd name="T82" fmla="*/ 2818 w 4040"/>
              <a:gd name="T83" fmla="*/ 222 h 1888"/>
              <a:gd name="T84" fmla="*/ 3184 w 4040"/>
              <a:gd name="T85" fmla="*/ 336 h 1888"/>
              <a:gd name="T86" fmla="*/ 3476 w 4040"/>
              <a:gd name="T87" fmla="*/ 486 h 1888"/>
              <a:gd name="T88" fmla="*/ 3680 w 4040"/>
              <a:gd name="T89" fmla="*/ 664 h 1888"/>
              <a:gd name="T90" fmla="*/ 3778 w 4040"/>
              <a:gd name="T91" fmla="*/ 864 h 1888"/>
              <a:gd name="T92" fmla="*/ 3758 w 4040"/>
              <a:gd name="T93" fmla="*/ 1074 h 1888"/>
              <a:gd name="T94" fmla="*/ 3622 w 4040"/>
              <a:gd name="T95" fmla="*/ 1266 h 1888"/>
              <a:gd name="T96" fmla="*/ 3388 w 4040"/>
              <a:gd name="T97" fmla="*/ 1436 h 1888"/>
              <a:gd name="T98" fmla="*/ 3070 w 4040"/>
              <a:gd name="T99" fmla="*/ 1576 h 1888"/>
              <a:gd name="T100" fmla="*/ 2682 w 4040"/>
              <a:gd name="T101" fmla="*/ 1678 h 1888"/>
              <a:gd name="T102" fmla="*/ 2240 w 4040"/>
              <a:gd name="T103" fmla="*/ 1736 h 18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40" h="1888">
                <a:moveTo>
                  <a:pt x="2020" y="0"/>
                </a:moveTo>
                <a:lnTo>
                  <a:pt x="1854" y="4"/>
                </a:lnTo>
                <a:lnTo>
                  <a:pt x="1692" y="12"/>
                </a:lnTo>
                <a:lnTo>
                  <a:pt x="1534" y="28"/>
                </a:lnTo>
                <a:lnTo>
                  <a:pt x="1382" y="48"/>
                </a:lnTo>
                <a:lnTo>
                  <a:pt x="1234" y="74"/>
                </a:lnTo>
                <a:lnTo>
                  <a:pt x="1092" y="106"/>
                </a:lnTo>
                <a:lnTo>
                  <a:pt x="956" y="142"/>
                </a:lnTo>
                <a:lnTo>
                  <a:pt x="828" y="182"/>
                </a:lnTo>
                <a:lnTo>
                  <a:pt x="706" y="228"/>
                </a:lnTo>
                <a:lnTo>
                  <a:pt x="592" y="276"/>
                </a:lnTo>
                <a:lnTo>
                  <a:pt x="486" y="330"/>
                </a:lnTo>
                <a:lnTo>
                  <a:pt x="390" y="386"/>
                </a:lnTo>
                <a:lnTo>
                  <a:pt x="302" y="446"/>
                </a:lnTo>
                <a:lnTo>
                  <a:pt x="226" y="510"/>
                </a:lnTo>
                <a:lnTo>
                  <a:pt x="158" y="576"/>
                </a:lnTo>
                <a:lnTo>
                  <a:pt x="102" y="646"/>
                </a:lnTo>
                <a:lnTo>
                  <a:pt x="58" y="718"/>
                </a:lnTo>
                <a:lnTo>
                  <a:pt x="26" y="790"/>
                </a:lnTo>
                <a:lnTo>
                  <a:pt x="6" y="866"/>
                </a:lnTo>
                <a:lnTo>
                  <a:pt x="0" y="944"/>
                </a:lnTo>
                <a:lnTo>
                  <a:pt x="6" y="1022"/>
                </a:lnTo>
                <a:lnTo>
                  <a:pt x="26" y="1098"/>
                </a:lnTo>
                <a:lnTo>
                  <a:pt x="58" y="1170"/>
                </a:lnTo>
                <a:lnTo>
                  <a:pt x="102" y="1242"/>
                </a:lnTo>
                <a:lnTo>
                  <a:pt x="158" y="1312"/>
                </a:lnTo>
                <a:lnTo>
                  <a:pt x="226" y="1378"/>
                </a:lnTo>
                <a:lnTo>
                  <a:pt x="302" y="1442"/>
                </a:lnTo>
                <a:lnTo>
                  <a:pt x="390" y="1502"/>
                </a:lnTo>
                <a:lnTo>
                  <a:pt x="486" y="1558"/>
                </a:lnTo>
                <a:lnTo>
                  <a:pt x="592" y="1612"/>
                </a:lnTo>
                <a:lnTo>
                  <a:pt x="706" y="1660"/>
                </a:lnTo>
                <a:lnTo>
                  <a:pt x="828" y="1706"/>
                </a:lnTo>
                <a:lnTo>
                  <a:pt x="956" y="1746"/>
                </a:lnTo>
                <a:lnTo>
                  <a:pt x="1092" y="1782"/>
                </a:lnTo>
                <a:lnTo>
                  <a:pt x="1234" y="1814"/>
                </a:lnTo>
                <a:lnTo>
                  <a:pt x="1382" y="1840"/>
                </a:lnTo>
                <a:lnTo>
                  <a:pt x="1534" y="1860"/>
                </a:lnTo>
                <a:lnTo>
                  <a:pt x="1692" y="1876"/>
                </a:lnTo>
                <a:lnTo>
                  <a:pt x="1854" y="1884"/>
                </a:lnTo>
                <a:lnTo>
                  <a:pt x="2020" y="1888"/>
                </a:lnTo>
                <a:lnTo>
                  <a:pt x="2186" y="1884"/>
                </a:lnTo>
                <a:lnTo>
                  <a:pt x="2348" y="1876"/>
                </a:lnTo>
                <a:lnTo>
                  <a:pt x="2506" y="1860"/>
                </a:lnTo>
                <a:lnTo>
                  <a:pt x="2658" y="1840"/>
                </a:lnTo>
                <a:lnTo>
                  <a:pt x="2806" y="1814"/>
                </a:lnTo>
                <a:lnTo>
                  <a:pt x="2948" y="1782"/>
                </a:lnTo>
                <a:lnTo>
                  <a:pt x="3084" y="1746"/>
                </a:lnTo>
                <a:lnTo>
                  <a:pt x="3212" y="1706"/>
                </a:lnTo>
                <a:lnTo>
                  <a:pt x="3334" y="1660"/>
                </a:lnTo>
                <a:lnTo>
                  <a:pt x="3448" y="1612"/>
                </a:lnTo>
                <a:lnTo>
                  <a:pt x="3554" y="1558"/>
                </a:lnTo>
                <a:lnTo>
                  <a:pt x="3650" y="1502"/>
                </a:lnTo>
                <a:lnTo>
                  <a:pt x="3738" y="1442"/>
                </a:lnTo>
                <a:lnTo>
                  <a:pt x="3814" y="1378"/>
                </a:lnTo>
                <a:lnTo>
                  <a:pt x="3882" y="1312"/>
                </a:lnTo>
                <a:lnTo>
                  <a:pt x="3938" y="1242"/>
                </a:lnTo>
                <a:lnTo>
                  <a:pt x="3982" y="1170"/>
                </a:lnTo>
                <a:lnTo>
                  <a:pt x="4014" y="1098"/>
                </a:lnTo>
                <a:lnTo>
                  <a:pt x="4034" y="1022"/>
                </a:lnTo>
                <a:lnTo>
                  <a:pt x="4040" y="944"/>
                </a:lnTo>
                <a:lnTo>
                  <a:pt x="4034" y="866"/>
                </a:lnTo>
                <a:lnTo>
                  <a:pt x="4014" y="790"/>
                </a:lnTo>
                <a:lnTo>
                  <a:pt x="3982" y="718"/>
                </a:lnTo>
                <a:lnTo>
                  <a:pt x="3938" y="646"/>
                </a:lnTo>
                <a:lnTo>
                  <a:pt x="3882" y="576"/>
                </a:lnTo>
                <a:lnTo>
                  <a:pt x="3814" y="510"/>
                </a:lnTo>
                <a:lnTo>
                  <a:pt x="3738" y="446"/>
                </a:lnTo>
                <a:lnTo>
                  <a:pt x="3650" y="386"/>
                </a:lnTo>
                <a:lnTo>
                  <a:pt x="3554" y="330"/>
                </a:lnTo>
                <a:lnTo>
                  <a:pt x="3448" y="276"/>
                </a:lnTo>
                <a:lnTo>
                  <a:pt x="3334" y="228"/>
                </a:lnTo>
                <a:lnTo>
                  <a:pt x="3212" y="182"/>
                </a:lnTo>
                <a:lnTo>
                  <a:pt x="3084" y="142"/>
                </a:lnTo>
                <a:lnTo>
                  <a:pt x="2948" y="106"/>
                </a:lnTo>
                <a:lnTo>
                  <a:pt x="2806" y="74"/>
                </a:lnTo>
                <a:lnTo>
                  <a:pt x="2658" y="48"/>
                </a:lnTo>
                <a:lnTo>
                  <a:pt x="2506" y="28"/>
                </a:lnTo>
                <a:lnTo>
                  <a:pt x="2348" y="12"/>
                </a:lnTo>
                <a:lnTo>
                  <a:pt x="2186" y="4"/>
                </a:lnTo>
                <a:lnTo>
                  <a:pt x="2020" y="0"/>
                </a:lnTo>
                <a:close/>
                <a:moveTo>
                  <a:pt x="1922" y="1748"/>
                </a:moveTo>
                <a:lnTo>
                  <a:pt x="1762" y="1746"/>
                </a:lnTo>
                <a:lnTo>
                  <a:pt x="1606" y="1736"/>
                </a:lnTo>
                <a:lnTo>
                  <a:pt x="1454" y="1722"/>
                </a:lnTo>
                <a:lnTo>
                  <a:pt x="1306" y="1702"/>
                </a:lnTo>
                <a:lnTo>
                  <a:pt x="1164" y="1678"/>
                </a:lnTo>
                <a:lnTo>
                  <a:pt x="1028" y="1648"/>
                </a:lnTo>
                <a:lnTo>
                  <a:pt x="898" y="1614"/>
                </a:lnTo>
                <a:lnTo>
                  <a:pt x="776" y="1576"/>
                </a:lnTo>
                <a:lnTo>
                  <a:pt x="662" y="1532"/>
                </a:lnTo>
                <a:lnTo>
                  <a:pt x="554" y="1486"/>
                </a:lnTo>
                <a:lnTo>
                  <a:pt x="458" y="1436"/>
                </a:lnTo>
                <a:lnTo>
                  <a:pt x="370" y="1382"/>
                </a:lnTo>
                <a:lnTo>
                  <a:pt x="292" y="1326"/>
                </a:lnTo>
                <a:lnTo>
                  <a:pt x="224" y="1266"/>
                </a:lnTo>
                <a:lnTo>
                  <a:pt x="166" y="1204"/>
                </a:lnTo>
                <a:lnTo>
                  <a:pt x="122" y="1140"/>
                </a:lnTo>
                <a:lnTo>
                  <a:pt x="88" y="1074"/>
                </a:lnTo>
                <a:lnTo>
                  <a:pt x="68" y="1004"/>
                </a:lnTo>
                <a:lnTo>
                  <a:pt x="62" y="934"/>
                </a:lnTo>
                <a:lnTo>
                  <a:pt x="68" y="864"/>
                </a:lnTo>
                <a:lnTo>
                  <a:pt x="88" y="796"/>
                </a:lnTo>
                <a:lnTo>
                  <a:pt x="122" y="730"/>
                </a:lnTo>
                <a:lnTo>
                  <a:pt x="166" y="664"/>
                </a:lnTo>
                <a:lnTo>
                  <a:pt x="224" y="602"/>
                </a:lnTo>
                <a:lnTo>
                  <a:pt x="292" y="544"/>
                </a:lnTo>
                <a:lnTo>
                  <a:pt x="370" y="486"/>
                </a:lnTo>
                <a:lnTo>
                  <a:pt x="458" y="434"/>
                </a:lnTo>
                <a:lnTo>
                  <a:pt x="554" y="382"/>
                </a:lnTo>
                <a:lnTo>
                  <a:pt x="662" y="336"/>
                </a:lnTo>
                <a:lnTo>
                  <a:pt x="776" y="294"/>
                </a:lnTo>
                <a:lnTo>
                  <a:pt x="898" y="256"/>
                </a:lnTo>
                <a:lnTo>
                  <a:pt x="1028" y="222"/>
                </a:lnTo>
                <a:lnTo>
                  <a:pt x="1164" y="192"/>
                </a:lnTo>
                <a:lnTo>
                  <a:pt x="1306" y="166"/>
                </a:lnTo>
                <a:lnTo>
                  <a:pt x="1454" y="148"/>
                </a:lnTo>
                <a:lnTo>
                  <a:pt x="1606" y="132"/>
                </a:lnTo>
                <a:lnTo>
                  <a:pt x="1762" y="124"/>
                </a:lnTo>
                <a:lnTo>
                  <a:pt x="1922" y="120"/>
                </a:lnTo>
                <a:lnTo>
                  <a:pt x="2084" y="124"/>
                </a:lnTo>
                <a:lnTo>
                  <a:pt x="2240" y="132"/>
                </a:lnTo>
                <a:lnTo>
                  <a:pt x="2392" y="148"/>
                </a:lnTo>
                <a:lnTo>
                  <a:pt x="2540" y="166"/>
                </a:lnTo>
                <a:lnTo>
                  <a:pt x="2682" y="192"/>
                </a:lnTo>
                <a:lnTo>
                  <a:pt x="2818" y="222"/>
                </a:lnTo>
                <a:lnTo>
                  <a:pt x="2948" y="256"/>
                </a:lnTo>
                <a:lnTo>
                  <a:pt x="3070" y="294"/>
                </a:lnTo>
                <a:lnTo>
                  <a:pt x="3184" y="336"/>
                </a:lnTo>
                <a:lnTo>
                  <a:pt x="3292" y="382"/>
                </a:lnTo>
                <a:lnTo>
                  <a:pt x="3388" y="434"/>
                </a:lnTo>
                <a:lnTo>
                  <a:pt x="3476" y="486"/>
                </a:lnTo>
                <a:lnTo>
                  <a:pt x="3554" y="544"/>
                </a:lnTo>
                <a:lnTo>
                  <a:pt x="3622" y="602"/>
                </a:lnTo>
                <a:lnTo>
                  <a:pt x="3680" y="664"/>
                </a:lnTo>
                <a:lnTo>
                  <a:pt x="3724" y="730"/>
                </a:lnTo>
                <a:lnTo>
                  <a:pt x="3758" y="796"/>
                </a:lnTo>
                <a:lnTo>
                  <a:pt x="3778" y="864"/>
                </a:lnTo>
                <a:lnTo>
                  <a:pt x="3784" y="934"/>
                </a:lnTo>
                <a:lnTo>
                  <a:pt x="3778" y="1004"/>
                </a:lnTo>
                <a:lnTo>
                  <a:pt x="3758" y="1074"/>
                </a:lnTo>
                <a:lnTo>
                  <a:pt x="3724" y="1140"/>
                </a:lnTo>
                <a:lnTo>
                  <a:pt x="3680" y="1204"/>
                </a:lnTo>
                <a:lnTo>
                  <a:pt x="3622" y="1266"/>
                </a:lnTo>
                <a:lnTo>
                  <a:pt x="3554" y="1326"/>
                </a:lnTo>
                <a:lnTo>
                  <a:pt x="3476" y="1382"/>
                </a:lnTo>
                <a:lnTo>
                  <a:pt x="3388" y="1436"/>
                </a:lnTo>
                <a:lnTo>
                  <a:pt x="3292" y="1486"/>
                </a:lnTo>
                <a:lnTo>
                  <a:pt x="3184" y="1532"/>
                </a:lnTo>
                <a:lnTo>
                  <a:pt x="3070" y="1576"/>
                </a:lnTo>
                <a:lnTo>
                  <a:pt x="2948" y="1614"/>
                </a:lnTo>
                <a:lnTo>
                  <a:pt x="2818" y="1648"/>
                </a:lnTo>
                <a:lnTo>
                  <a:pt x="2682" y="1678"/>
                </a:lnTo>
                <a:lnTo>
                  <a:pt x="2540" y="1702"/>
                </a:lnTo>
                <a:lnTo>
                  <a:pt x="2392" y="1722"/>
                </a:lnTo>
                <a:lnTo>
                  <a:pt x="2240" y="1736"/>
                </a:lnTo>
                <a:lnTo>
                  <a:pt x="2084" y="1746"/>
                </a:lnTo>
                <a:lnTo>
                  <a:pt x="1922" y="1748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9412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0">
                <a:solidFill>
                  <a:srgbClr val="F7C16B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gray">
          <a:xfrm>
            <a:off x="3810000" y="1447800"/>
            <a:ext cx="1284288" cy="127476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24314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Agro-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ecological 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policy 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markets</a:t>
            </a:r>
          </a:p>
        </p:txBody>
      </p:sp>
      <p:sp>
        <p:nvSpPr>
          <p:cNvPr id="5" name="Oval 10"/>
          <p:cNvSpPr>
            <a:spLocks noChangeArrowheads="1"/>
          </p:cNvSpPr>
          <p:nvPr/>
        </p:nvSpPr>
        <p:spPr bwMode="gray">
          <a:xfrm>
            <a:off x="1295400" y="2971800"/>
            <a:ext cx="1284288" cy="1274763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36471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Population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needs &amp;</a:t>
            </a:r>
          </a:p>
          <a:p>
            <a:pPr algn="ctr"/>
            <a:r>
              <a:rPr lang="en-US" sz="1600" dirty="0">
                <a:solidFill>
                  <a:schemeClr val="bg2"/>
                </a:solidFill>
                <a:latin typeface="Verdana" pitchFamily="34" charset="0"/>
              </a:rPr>
              <a:t>aspirations</a:t>
            </a:r>
          </a:p>
        </p:txBody>
      </p:sp>
      <p:sp>
        <p:nvSpPr>
          <p:cNvPr id="6" name="Oval 13"/>
          <p:cNvSpPr>
            <a:spLocks noChangeArrowheads="1"/>
          </p:cNvSpPr>
          <p:nvPr/>
        </p:nvSpPr>
        <p:spPr bwMode="gray">
          <a:xfrm>
            <a:off x="2173568" y="4659873"/>
            <a:ext cx="1282700" cy="1274762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2431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dirty="0">
                <a:solidFill>
                  <a:schemeClr val="bg2"/>
                </a:solidFill>
                <a:latin typeface="Verdana" pitchFamily="34" charset="0"/>
              </a:rPr>
              <a:t>Existing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Verdana" pitchFamily="34" charset="0"/>
              </a:rPr>
              <a:t>projects</a:t>
            </a:r>
          </a:p>
        </p:txBody>
      </p:sp>
      <p:sp>
        <p:nvSpPr>
          <p:cNvPr id="7" name="Oval 16"/>
          <p:cNvSpPr>
            <a:spLocks noChangeArrowheads="1"/>
          </p:cNvSpPr>
          <p:nvPr/>
        </p:nvSpPr>
        <p:spPr bwMode="gray">
          <a:xfrm>
            <a:off x="4953000" y="4038600"/>
            <a:ext cx="1284288" cy="1274763"/>
          </a:xfrm>
          <a:prstGeom prst="ellipse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prstShdw prst="shdw12" dist="76200" dir="10800000">
              <a:srgbClr val="001D3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dirty="0">
                <a:solidFill>
                  <a:schemeClr val="bg2"/>
                </a:solidFill>
                <a:latin typeface="Verdana" pitchFamily="34" charset="0"/>
              </a:rPr>
              <a:t>Country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Verdana" pitchFamily="34" charset="0"/>
              </a:rPr>
              <a:t>Policies</a:t>
            </a:r>
          </a:p>
        </p:txBody>
      </p:sp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3048000" y="3048000"/>
            <a:ext cx="3581400" cy="95410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800" b="1" dirty="0" smtClean="0"/>
              <a:t>CRP </a:t>
            </a:r>
            <a:r>
              <a:rPr lang="en-US" sz="2800" b="1" dirty="0" err="1" smtClean="0"/>
              <a:t>Dryland</a:t>
            </a:r>
            <a:r>
              <a:rPr lang="en-US" sz="2800" b="1" dirty="0" smtClean="0"/>
              <a:t> Systems</a:t>
            </a:r>
            <a:endParaRPr lang="en-US" sz="2800" b="1" dirty="0"/>
          </a:p>
        </p:txBody>
      </p:sp>
      <p:sp>
        <p:nvSpPr>
          <p:cNvPr id="9" name="Line 27"/>
          <p:cNvSpPr>
            <a:spLocks noChangeShapeType="1"/>
          </p:cNvSpPr>
          <p:nvPr/>
        </p:nvSpPr>
        <p:spPr bwMode="invGray">
          <a:xfrm>
            <a:off x="2473325" y="1735138"/>
            <a:ext cx="1412875" cy="1312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0" name="AutoShape 28"/>
          <p:cNvCxnSpPr>
            <a:cxnSpLocks noChangeShapeType="1"/>
          </p:cNvCxnSpPr>
          <p:nvPr/>
        </p:nvCxnSpPr>
        <p:spPr bwMode="black">
          <a:xfrm flipH="1">
            <a:off x="457200" y="1735138"/>
            <a:ext cx="201612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cxnSp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80202" y="1066800"/>
            <a:ext cx="25867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smtClean="0">
                <a:latin typeface="Verdana" pitchFamily="34" charset="0"/>
              </a:rPr>
              <a:t>Synergy, Coherence </a:t>
            </a:r>
          </a:p>
          <a:p>
            <a:r>
              <a:rPr lang="en-US" dirty="0" smtClean="0">
                <a:latin typeface="Verdana" pitchFamily="34" charset="0"/>
              </a:rPr>
              <a:t>and Partnership</a:t>
            </a:r>
            <a:endParaRPr lang="en-US" dirty="0">
              <a:latin typeface="Verdana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781800" y="1676400"/>
            <a:ext cx="1295400" cy="1274763"/>
            <a:chOff x="6781800" y="1676400"/>
            <a:chExt cx="1295400" cy="1274763"/>
          </a:xfrm>
        </p:grpSpPr>
        <p:sp>
          <p:nvSpPr>
            <p:cNvPr id="13" name="Oval 19"/>
            <p:cNvSpPr>
              <a:spLocks noChangeArrowheads="1"/>
            </p:cNvSpPr>
            <p:nvPr/>
          </p:nvSpPr>
          <p:spPr bwMode="gray">
            <a:xfrm>
              <a:off x="6781800" y="1676400"/>
              <a:ext cx="1212850" cy="12747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4314"/>
                    <a:invGamma/>
                  </a:schemeClr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14" name="Text Box 23"/>
            <p:cNvSpPr txBox="1">
              <a:spLocks noChangeArrowheads="1"/>
            </p:cNvSpPr>
            <p:nvPr/>
          </p:nvSpPr>
          <p:spPr bwMode="auto">
            <a:xfrm>
              <a:off x="6850582" y="1905000"/>
              <a:ext cx="1226618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dirty="0" smtClean="0">
                  <a:solidFill>
                    <a:schemeClr val="bg2"/>
                  </a:solidFill>
                  <a:latin typeface="Verdana" pitchFamily="34" charset="0"/>
                </a:rPr>
                <a:t>National </a:t>
              </a:r>
            </a:p>
            <a:p>
              <a:r>
                <a:rPr lang="en-US" sz="1600" dirty="0" smtClean="0">
                  <a:solidFill>
                    <a:schemeClr val="bg2"/>
                  </a:solidFill>
                  <a:latin typeface="Verdana" pitchFamily="34" charset="0"/>
                </a:rPr>
                <a:t>Research </a:t>
              </a:r>
            </a:p>
            <a:p>
              <a:r>
                <a:rPr lang="en-US" sz="1600" dirty="0" smtClean="0">
                  <a:solidFill>
                    <a:schemeClr val="bg2"/>
                  </a:solidFill>
                  <a:latin typeface="Verdana" pitchFamily="34" charset="0"/>
                </a:rPr>
                <a:t>Portfolio</a:t>
              </a:r>
              <a:endParaRPr lang="en-US" sz="1600" dirty="0">
                <a:solidFill>
                  <a:schemeClr val="bg2"/>
                </a:solidFill>
                <a:latin typeface="Verdan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0345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400" decel="4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035 0.02129 C 0.0316 0.12106 -0.08941 0.28449 -0.27222 0.38819 C -0.45347 0.49074 -0.62708 0.49352 -0.65885 0.39444 C -0.69045 0.29421 -0.5684 0.13009 -0.38628 0.02685 C -0.20469 -0.07616 -0.03125 -0.07847 0.00035 0.02129 Z " pathEditMode="relative" rAng="4020000" ptsTypes="AAAAA">
                                      <p:cBhvr>
                                        <p:cTn id="6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69" y="1861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accel="400" decel="4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105 0.00718 C -0.09896 0.06505 -0.36268 0.07014 -0.38299 0.00741 C -0.41667 -0.09398 -0.22066 -0.31088 -0.12275 -0.36875 C -0.02483 -0.42662 0.18437 -0.40324 0.20468 -0.34051 C 0.225 -0.27777 0.09687 -0.05069 -0.00105 0.00718 Z " pathEditMode="relative" rAng="0" ptsTypes="aaaaa">
                                      <p:cBhvr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-1854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repeatCount="indefinite" accel="400" decel="4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26 0.0007 C 0.07413 -0.01412 0.2257 -0.05717 0.31129 -0.13379 C 0.39653 -0.21041 0.54288 -0.36157 0.51025 -0.4581 C 0.47709 -0.55416 0.22309 -0.48518 0.11077 -0.42176 C -0.00156 -0.35833 -0.14479 -0.14838 -0.16371 -0.07801 C -0.18264 -0.00764 -0.03611 -0.01574 -0.0026 0.0007 Z " pathEditMode="relative" rAng="0" ptsTypes="aaaaaa">
                                      <p:cBhvr>
                                        <p:cTn id="10" dur="10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7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repeatCount="indefinite" accel="400" decel="4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94444E-6 1.48148E-6 C 0.15886 -0.1757 0.55174 -0.31134 0.59063 -0.21204 C 0.63663 -0.09653 0.53629 0.04305 0.43924 0.12268 C 0.34271 0.20208 0.05851 0.30741 -0.01458 0.26204 C -0.07309 0.25069 -0.08333 0.11528 -1.94444E-6 1.48148E-6 Z " pathEditMode="relative" rAng="19980000" ptsTypes="AAAAA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9" y="166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repeatCount="indefinite" accel="400" decel="4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017 4.81481E-6 C 0.23489 -0.06644 0.27725 -0.03936 0.31319 0.01319 C 0.33507 0.07291 0.33784 0.21666 0.14201 0.35787 C 0.06024 0.42893 -0.09931 0.48587 -0.18004 0.48865 C -0.26007 0.51365 -0.34723 0.46365 -0.33403 0.35949 C -0.32084 0.29675 -0.21285 0.09884 0.00017 4.81481E-6 Z " pathEditMode="relative" rAng="19920000" ptsTypes="AAAAAA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226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1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1" presetClass="entr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1" presetClass="exit" presetSubtype="1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21" presetClass="entr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1" presetClass="exit" presetSubtype="1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1" presetClass="entr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21" presetClass="exit" presetSubtype="1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21" presetClass="entr" presetSubtype="1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3" grpId="8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573" y="152400"/>
            <a:ext cx="8382000" cy="792162"/>
          </a:xfrm>
        </p:spPr>
        <p:txBody>
          <a:bodyPr/>
          <a:lstStyle/>
          <a:p>
            <a:r>
              <a:rPr lang="en-GB" sz="2400" dirty="0"/>
              <a:t>Innovative Partnerships allow for scaling up and scaling out</a:t>
            </a:r>
            <a:r>
              <a:rPr lang="nl-NL" sz="2400" b="1" dirty="0">
                <a:solidFill>
                  <a:schemeClr val="bg1"/>
                </a:solidFill>
              </a:rPr>
              <a:t/>
            </a:r>
            <a:br>
              <a:rPr lang="nl-NL" sz="2400" b="1" dirty="0">
                <a:solidFill>
                  <a:schemeClr val="bg1"/>
                </a:solidFill>
              </a:rPr>
            </a:br>
            <a:endParaRPr lang="en-US" sz="2400" dirty="0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6217056" y="1130300"/>
            <a:ext cx="2839239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800" dirty="0" smtClean="0">
                <a:latin typeface="Helvetica" charset="0"/>
              </a:rPr>
              <a:t>Second Level of Influence</a:t>
            </a:r>
            <a:endParaRPr lang="en-GB" sz="1800" dirty="0">
              <a:latin typeface="Helvetica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86512" y="4779963"/>
            <a:ext cx="1787669" cy="64633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800" dirty="0" smtClean="0">
                <a:latin typeface="Helvetica" charset="0"/>
              </a:rPr>
              <a:t> Local or village</a:t>
            </a:r>
          </a:p>
          <a:p>
            <a:pPr algn="ctr">
              <a:defRPr/>
            </a:pPr>
            <a:r>
              <a:rPr lang="en-GB" sz="1800" dirty="0" smtClean="0">
                <a:latin typeface="Helvetica" charset="0"/>
              </a:rPr>
              <a:t>level</a:t>
            </a:r>
            <a:endParaRPr lang="en-GB" sz="1800" dirty="0">
              <a:latin typeface="Helvetica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1157290" y="871539"/>
            <a:ext cx="6765925" cy="1790700"/>
          </a:xfrm>
          <a:custGeom>
            <a:avLst/>
            <a:gdLst>
              <a:gd name="T0" fmla="*/ 0 w 4262"/>
              <a:gd name="T1" fmla="*/ 1120 h 1128"/>
              <a:gd name="T2" fmla="*/ 2124 w 4262"/>
              <a:gd name="T3" fmla="*/ 2 h 1128"/>
              <a:gd name="T4" fmla="*/ 4262 w 4262"/>
              <a:gd name="T5" fmla="*/ 1128 h 1128"/>
              <a:gd name="T6" fmla="*/ 0 60000 65536"/>
              <a:gd name="T7" fmla="*/ 0 60000 65536"/>
              <a:gd name="T8" fmla="*/ 0 60000 65536"/>
              <a:gd name="T9" fmla="*/ 0 w 4262"/>
              <a:gd name="T10" fmla="*/ 0 h 1128"/>
              <a:gd name="T11" fmla="*/ 4262 w 4262"/>
              <a:gd name="T12" fmla="*/ 1128 h 11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62" h="1128">
                <a:moveTo>
                  <a:pt x="0" y="1120"/>
                </a:moveTo>
                <a:cubicBezTo>
                  <a:pt x="706" y="560"/>
                  <a:pt x="1413" y="0"/>
                  <a:pt x="2124" y="2"/>
                </a:cubicBezTo>
                <a:cubicBezTo>
                  <a:pt x="2834" y="3"/>
                  <a:pt x="3548" y="565"/>
                  <a:pt x="4262" y="1128"/>
                </a:cubicBezTo>
              </a:path>
            </a:pathLst>
          </a:cu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 dirty="0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1703388" y="2517775"/>
            <a:ext cx="5675312" cy="1441451"/>
          </a:xfrm>
          <a:custGeom>
            <a:avLst/>
            <a:gdLst>
              <a:gd name="T0" fmla="*/ 0 w 4262"/>
              <a:gd name="T1" fmla="*/ 1120 h 1128"/>
              <a:gd name="T2" fmla="*/ 2124 w 4262"/>
              <a:gd name="T3" fmla="*/ 2 h 1128"/>
              <a:gd name="T4" fmla="*/ 4262 w 4262"/>
              <a:gd name="T5" fmla="*/ 1128 h 1128"/>
              <a:gd name="T6" fmla="*/ 0 60000 65536"/>
              <a:gd name="T7" fmla="*/ 0 60000 65536"/>
              <a:gd name="T8" fmla="*/ 0 60000 65536"/>
              <a:gd name="T9" fmla="*/ 0 w 4262"/>
              <a:gd name="T10" fmla="*/ 0 h 1128"/>
              <a:gd name="T11" fmla="*/ 4262 w 4262"/>
              <a:gd name="T12" fmla="*/ 1128 h 11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62" h="1128">
                <a:moveTo>
                  <a:pt x="0" y="1120"/>
                </a:moveTo>
                <a:cubicBezTo>
                  <a:pt x="706" y="560"/>
                  <a:pt x="1413" y="0"/>
                  <a:pt x="2124" y="2"/>
                </a:cubicBezTo>
                <a:cubicBezTo>
                  <a:pt x="2834" y="3"/>
                  <a:pt x="3548" y="565"/>
                  <a:pt x="4262" y="1128"/>
                </a:cubicBezTo>
              </a:path>
            </a:pathLst>
          </a:cu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2259015" y="3929064"/>
            <a:ext cx="4562475" cy="1519237"/>
          </a:xfrm>
          <a:custGeom>
            <a:avLst/>
            <a:gdLst>
              <a:gd name="T0" fmla="*/ 0 w 4262"/>
              <a:gd name="T1" fmla="*/ 1120 h 1128"/>
              <a:gd name="T2" fmla="*/ 2124 w 4262"/>
              <a:gd name="T3" fmla="*/ 2 h 1128"/>
              <a:gd name="T4" fmla="*/ 4262 w 4262"/>
              <a:gd name="T5" fmla="*/ 1128 h 1128"/>
              <a:gd name="T6" fmla="*/ 0 60000 65536"/>
              <a:gd name="T7" fmla="*/ 0 60000 65536"/>
              <a:gd name="T8" fmla="*/ 0 60000 65536"/>
              <a:gd name="T9" fmla="*/ 0 w 4262"/>
              <a:gd name="T10" fmla="*/ 0 h 1128"/>
              <a:gd name="T11" fmla="*/ 4262 w 4262"/>
              <a:gd name="T12" fmla="*/ 1128 h 11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62" h="1128">
                <a:moveTo>
                  <a:pt x="0" y="1120"/>
                </a:moveTo>
                <a:cubicBezTo>
                  <a:pt x="706" y="560"/>
                  <a:pt x="1413" y="0"/>
                  <a:pt x="2124" y="2"/>
                </a:cubicBezTo>
                <a:cubicBezTo>
                  <a:pt x="2834" y="3"/>
                  <a:pt x="3548" y="565"/>
                  <a:pt x="4262" y="1128"/>
                </a:cubicBezTo>
              </a:path>
            </a:pathLst>
          </a:cu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491366" y="4999039"/>
            <a:ext cx="2172390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800" dirty="0" smtClean="0">
                <a:latin typeface="Helvetica" charset="0"/>
              </a:rPr>
              <a:t>Innovation Platform</a:t>
            </a:r>
            <a:endParaRPr lang="en-GB" sz="1800" dirty="0">
              <a:latin typeface="Helvetica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 rot="-5400000">
            <a:off x="2982913" y="5370512"/>
            <a:ext cx="669925" cy="476250"/>
          </a:xfrm>
          <a:custGeom>
            <a:avLst/>
            <a:gdLst>
              <a:gd name="T0" fmla="*/ 0 w 524"/>
              <a:gd name="T1" fmla="*/ 300 h 300"/>
              <a:gd name="T2" fmla="*/ 255 w 524"/>
              <a:gd name="T3" fmla="*/ 3 h 300"/>
              <a:gd name="T4" fmla="*/ 524 w 524"/>
              <a:gd name="T5" fmla="*/ 286 h 300"/>
              <a:gd name="T6" fmla="*/ 0 60000 65536"/>
              <a:gd name="T7" fmla="*/ 0 60000 65536"/>
              <a:gd name="T8" fmla="*/ 0 60000 65536"/>
              <a:gd name="T9" fmla="*/ 0 w 524"/>
              <a:gd name="T10" fmla="*/ 0 h 300"/>
              <a:gd name="T11" fmla="*/ 524 w 524"/>
              <a:gd name="T12" fmla="*/ 300 h 3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4" h="300">
                <a:moveTo>
                  <a:pt x="0" y="300"/>
                </a:moveTo>
                <a:cubicBezTo>
                  <a:pt x="83" y="152"/>
                  <a:pt x="167" y="5"/>
                  <a:pt x="255" y="3"/>
                </a:cubicBezTo>
                <a:cubicBezTo>
                  <a:pt x="342" y="0"/>
                  <a:pt x="433" y="143"/>
                  <a:pt x="524" y="286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rot="5400000">
            <a:off x="5522911" y="5370514"/>
            <a:ext cx="669927" cy="476250"/>
          </a:xfrm>
          <a:custGeom>
            <a:avLst/>
            <a:gdLst>
              <a:gd name="T0" fmla="*/ 0 w 524"/>
              <a:gd name="T1" fmla="*/ 300 h 300"/>
              <a:gd name="T2" fmla="*/ 255 w 524"/>
              <a:gd name="T3" fmla="*/ 3 h 300"/>
              <a:gd name="T4" fmla="*/ 524 w 524"/>
              <a:gd name="T5" fmla="*/ 286 h 300"/>
              <a:gd name="T6" fmla="*/ 0 60000 65536"/>
              <a:gd name="T7" fmla="*/ 0 60000 65536"/>
              <a:gd name="T8" fmla="*/ 0 60000 65536"/>
              <a:gd name="T9" fmla="*/ 0 w 524"/>
              <a:gd name="T10" fmla="*/ 0 h 300"/>
              <a:gd name="T11" fmla="*/ 524 w 524"/>
              <a:gd name="T12" fmla="*/ 300 h 3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4" h="300">
                <a:moveTo>
                  <a:pt x="0" y="300"/>
                </a:moveTo>
                <a:cubicBezTo>
                  <a:pt x="83" y="152"/>
                  <a:pt x="167" y="5"/>
                  <a:pt x="255" y="3"/>
                </a:cubicBezTo>
                <a:cubicBezTo>
                  <a:pt x="342" y="0"/>
                  <a:pt x="433" y="143"/>
                  <a:pt x="524" y="286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914258" y="5955268"/>
            <a:ext cx="3326616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dirty="0" smtClean="0">
                <a:latin typeface="Helvetica" charset="0"/>
              </a:rPr>
              <a:t>Upstream Research  Activities </a:t>
            </a:r>
            <a:endParaRPr lang="en-GB" sz="1800" dirty="0">
              <a:latin typeface="Helvetica" charset="0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524748" y="3335337"/>
            <a:ext cx="1428596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dirty="0" smtClean="0">
                <a:latin typeface="Helvetica" charset="0"/>
              </a:rPr>
              <a:t>District</a:t>
            </a:r>
            <a:r>
              <a:rPr lang="en-GB" sz="1800" dirty="0" smtClean="0">
                <a:latin typeface="Helvetica" charset="0"/>
              </a:rPr>
              <a:t> level</a:t>
            </a:r>
            <a:endParaRPr lang="en-GB" sz="1800" dirty="0">
              <a:latin typeface="Helvetica" charset="0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423371" y="1485900"/>
            <a:ext cx="1710725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dirty="0" smtClean="0">
                <a:latin typeface="Helvetica" charset="0"/>
              </a:rPr>
              <a:t>National Level</a:t>
            </a:r>
            <a:r>
              <a:rPr lang="en-GB" sz="1800" dirty="0" smtClean="0">
                <a:latin typeface="Helvetica" charset="0"/>
              </a:rPr>
              <a:t> </a:t>
            </a:r>
            <a:endParaRPr lang="en-GB" sz="1800" dirty="0">
              <a:latin typeface="Helvetica" charset="0"/>
            </a:endParaRP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03740" y="4067176"/>
            <a:ext cx="231775" cy="955675"/>
            <a:chOff x="2850" y="2570"/>
            <a:chExt cx="146" cy="602"/>
          </a:xfrm>
        </p:grpSpPr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2850" y="2570"/>
              <a:ext cx="0" cy="60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 rot="10800000">
              <a:off x="2996" y="2570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7" name="Line 16"/>
          <p:cNvSpPr>
            <a:spLocks noChangeShapeType="1"/>
          </p:cNvSpPr>
          <p:nvPr/>
        </p:nvSpPr>
        <p:spPr bwMode="auto">
          <a:xfrm>
            <a:off x="4503738" y="1173164"/>
            <a:ext cx="0" cy="9556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 rot="10800000">
            <a:off x="4735513" y="1173164"/>
            <a:ext cx="0" cy="95567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>
            <a:off x="4505325" y="2719389"/>
            <a:ext cx="0" cy="9556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 rot="10800000">
            <a:off x="4725988" y="2719389"/>
            <a:ext cx="0" cy="95567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6715130" y="3181351"/>
            <a:ext cx="2428870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800" dirty="0" smtClean="0">
                <a:latin typeface="Helvetica" charset="0"/>
              </a:rPr>
              <a:t>First level of Influence</a:t>
            </a:r>
            <a:endParaRPr lang="en-GB" sz="1800" dirty="0">
              <a:latin typeface="Helvetica" charset="0"/>
            </a:endParaRPr>
          </a:p>
        </p:txBody>
      </p:sp>
      <p:sp>
        <p:nvSpPr>
          <p:cNvPr id="22" name="Text Box 21"/>
          <p:cNvSpPr txBox="1">
            <a:spLocks noChangeArrowheads="1"/>
          </p:cNvSpPr>
          <p:nvPr/>
        </p:nvSpPr>
        <p:spPr bwMode="auto">
          <a:xfrm>
            <a:off x="6461626" y="4513263"/>
            <a:ext cx="2377574" cy="64633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en-GB" sz="1800" dirty="0">
              <a:latin typeface="Helvetica" charset="0"/>
            </a:endParaRPr>
          </a:p>
          <a:p>
            <a:pPr algn="ctr">
              <a:defRPr/>
            </a:pPr>
            <a:r>
              <a:rPr lang="en-GB" sz="1800" dirty="0" smtClean="0">
                <a:latin typeface="Helvetica" charset="0"/>
              </a:rPr>
              <a:t>Participating Farmers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178130" y="1978345"/>
            <a:ext cx="0" cy="302069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624138" y="6597969"/>
            <a:ext cx="316706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-69018" y="1173164"/>
            <a:ext cx="593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UP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 rot="10800000" flipV="1">
            <a:off x="6564270" y="6413303"/>
            <a:ext cx="814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OUT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19123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792162"/>
          </a:xfrm>
        </p:spPr>
        <p:txBody>
          <a:bodyPr/>
          <a:lstStyle/>
          <a:p>
            <a:pPr eaLnBrk="1" hangingPunct="1"/>
            <a:r>
              <a:rPr lang="en-US" dirty="0" smtClean="0"/>
              <a:t>Scaling Phases</a:t>
            </a:r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gray">
          <a:xfrm>
            <a:off x="304800" y="990600"/>
            <a:ext cx="20574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 dirty="0" smtClean="0"/>
              <a:t>Discovery phase</a:t>
            </a:r>
            <a:endParaRPr lang="en-US" b="1" dirty="0"/>
          </a:p>
        </p:txBody>
      </p:sp>
      <p:sp>
        <p:nvSpPr>
          <p:cNvPr id="17417" name="AutoShape 9"/>
          <p:cNvSpPr>
            <a:spLocks noChangeArrowheads="1"/>
          </p:cNvSpPr>
          <p:nvPr/>
        </p:nvSpPr>
        <p:spPr bwMode="gray">
          <a:xfrm>
            <a:off x="2438400" y="990600"/>
            <a:ext cx="20574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b="1" dirty="0" smtClean="0"/>
              <a:t>Proof of concept</a:t>
            </a:r>
          </a:p>
          <a:p>
            <a:pPr algn="ctr">
              <a:defRPr/>
            </a:pPr>
            <a:r>
              <a:rPr lang="en-US" b="1" dirty="0" smtClean="0"/>
              <a:t> phase</a:t>
            </a:r>
            <a:endParaRPr lang="en-US" b="1" dirty="0"/>
          </a:p>
        </p:txBody>
      </p:sp>
      <p:sp>
        <p:nvSpPr>
          <p:cNvPr id="17418" name="AutoShape 10"/>
          <p:cNvSpPr>
            <a:spLocks noChangeArrowheads="1"/>
          </p:cNvSpPr>
          <p:nvPr/>
        </p:nvSpPr>
        <p:spPr bwMode="gray">
          <a:xfrm>
            <a:off x="4572000" y="990600"/>
            <a:ext cx="20574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b="1" dirty="0" smtClean="0"/>
              <a:t>Pilot phase</a:t>
            </a:r>
            <a:endParaRPr lang="en-US" b="1" dirty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gray">
          <a:xfrm>
            <a:off x="6705600" y="990600"/>
            <a:ext cx="2057400" cy="57467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b="1" dirty="0" smtClean="0"/>
              <a:t>Scaling up phase</a:t>
            </a:r>
            <a:endParaRPr lang="en-US" b="1" dirty="0"/>
          </a:p>
        </p:txBody>
      </p:sp>
      <p:grpSp>
        <p:nvGrpSpPr>
          <p:cNvPr id="2" name="Group 1"/>
          <p:cNvGrpSpPr/>
          <p:nvPr/>
        </p:nvGrpSpPr>
        <p:grpSpPr>
          <a:xfrm>
            <a:off x="304800" y="1752600"/>
            <a:ext cx="2514600" cy="2895600"/>
            <a:chOff x="304800" y="1752600"/>
            <a:chExt cx="2514600" cy="2895600"/>
          </a:xfrm>
        </p:grpSpPr>
        <p:sp>
          <p:nvSpPr>
            <p:cNvPr id="17415" name="AutoShape 7"/>
            <p:cNvSpPr>
              <a:spLocks noChangeArrowheads="1"/>
            </p:cNvSpPr>
            <p:nvPr/>
          </p:nvSpPr>
          <p:spPr bwMode="gray">
            <a:xfrm>
              <a:off x="304800" y="1752600"/>
              <a:ext cx="2514600" cy="2895600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Rectangle 34"/>
            <p:cNvSpPr>
              <a:spLocks noChangeArrowheads="1"/>
            </p:cNvSpPr>
            <p:nvPr/>
          </p:nvSpPr>
          <p:spPr bwMode="auto">
            <a:xfrm>
              <a:off x="914400" y="2667000"/>
              <a:ext cx="1426994" cy="1077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dirty="0" smtClean="0"/>
                <a:t>New concept </a:t>
              </a:r>
            </a:p>
            <a:p>
              <a:r>
                <a:rPr lang="en-US" sz="1600" dirty="0" smtClean="0"/>
                <a:t>of product, </a:t>
              </a:r>
            </a:p>
            <a:p>
              <a:r>
                <a:rPr lang="en-US" sz="1600" dirty="0" smtClean="0"/>
                <a:t>service </a:t>
              </a:r>
            </a:p>
            <a:p>
              <a:r>
                <a:rPr lang="en-US" sz="1600" dirty="0" smtClean="0"/>
                <a:t>or process</a:t>
              </a:r>
              <a:endParaRPr lang="en-US" sz="1600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362200" y="1752600"/>
            <a:ext cx="2438400" cy="2895600"/>
            <a:chOff x="2362200" y="1752600"/>
            <a:chExt cx="2438400" cy="2895600"/>
          </a:xfrm>
        </p:grpSpPr>
        <p:sp>
          <p:nvSpPr>
            <p:cNvPr id="17414" name="AutoShape 6"/>
            <p:cNvSpPr>
              <a:spLocks noChangeArrowheads="1"/>
            </p:cNvSpPr>
            <p:nvPr/>
          </p:nvSpPr>
          <p:spPr bwMode="gray">
            <a:xfrm>
              <a:off x="2362200" y="1752600"/>
              <a:ext cx="2438400" cy="2895600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34"/>
            <p:cNvSpPr>
              <a:spLocks noChangeArrowheads="1"/>
            </p:cNvSpPr>
            <p:nvPr/>
          </p:nvSpPr>
          <p:spPr bwMode="auto">
            <a:xfrm>
              <a:off x="2925715" y="2514600"/>
              <a:ext cx="1646285" cy="1569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dirty="0" smtClean="0"/>
                <a:t>Testing of proof </a:t>
              </a:r>
            </a:p>
            <a:p>
              <a:r>
                <a:rPr lang="en-US" sz="1600" dirty="0" smtClean="0"/>
                <a:t>of concept in </a:t>
              </a:r>
            </a:p>
            <a:p>
              <a:r>
                <a:rPr lang="en-US" sz="1600" dirty="0" smtClean="0"/>
                <a:t>real world/</a:t>
              </a:r>
            </a:p>
            <a:p>
              <a:r>
                <a:rPr lang="en-US" sz="1600" dirty="0" smtClean="0"/>
                <a:t>controlled </a:t>
              </a:r>
            </a:p>
            <a:p>
              <a:r>
                <a:rPr lang="en-US" sz="1600" dirty="0" smtClean="0"/>
                <a:t>conditions </a:t>
              </a:r>
            </a:p>
            <a:p>
              <a:r>
                <a:rPr lang="en-US" sz="1600" dirty="0" smtClean="0"/>
                <a:t>(n = 1000 s)</a:t>
              </a:r>
              <a:endParaRPr lang="en-US" sz="1600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267200" y="1752600"/>
            <a:ext cx="2819400" cy="2895600"/>
            <a:chOff x="4267200" y="1752600"/>
            <a:chExt cx="2819400" cy="2895600"/>
          </a:xfrm>
        </p:grpSpPr>
        <p:sp>
          <p:nvSpPr>
            <p:cNvPr id="17413" name="AutoShape 5"/>
            <p:cNvSpPr>
              <a:spLocks noChangeArrowheads="1"/>
            </p:cNvSpPr>
            <p:nvPr/>
          </p:nvSpPr>
          <p:spPr bwMode="gray">
            <a:xfrm>
              <a:off x="4267200" y="1752600"/>
              <a:ext cx="2819400" cy="2895600"/>
            </a:xfrm>
            <a:prstGeom prst="chevron">
              <a:avLst>
                <a:gd name="adj" fmla="val 16468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Rectangle 34"/>
            <p:cNvSpPr>
              <a:spLocks noChangeArrowheads="1"/>
            </p:cNvSpPr>
            <p:nvPr/>
          </p:nvSpPr>
          <p:spPr bwMode="auto">
            <a:xfrm>
              <a:off x="5029200" y="2590800"/>
              <a:ext cx="1632178" cy="13234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dirty="0" smtClean="0"/>
                <a:t>Multi-location </a:t>
              </a:r>
            </a:p>
            <a:p>
              <a:r>
                <a:rPr lang="en-US" sz="1600" dirty="0" smtClean="0"/>
                <a:t>release/trials </a:t>
              </a:r>
            </a:p>
            <a:p>
              <a:r>
                <a:rPr lang="en-US" sz="1600" dirty="0" smtClean="0"/>
                <a:t>for smallholder’ </a:t>
              </a:r>
            </a:p>
            <a:p>
              <a:r>
                <a:rPr lang="en-US" sz="1600" dirty="0" smtClean="0"/>
                <a:t>benefit</a:t>
              </a:r>
            </a:p>
            <a:p>
              <a:r>
                <a:rPr lang="en-US" sz="1600" dirty="0" smtClean="0"/>
                <a:t>(n = 100,000 s)</a:t>
              </a:r>
              <a:endParaRPr lang="en-US" sz="1600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629400" y="1752600"/>
            <a:ext cx="2438400" cy="2895600"/>
            <a:chOff x="6629400" y="1752600"/>
            <a:chExt cx="2438400" cy="28956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gray">
            <a:xfrm>
              <a:off x="6629400" y="1752600"/>
              <a:ext cx="2438400" cy="2895600"/>
            </a:xfrm>
            <a:prstGeom prst="chevron">
              <a:avLst>
                <a:gd name="adj" fmla="val 16468"/>
              </a:avLst>
            </a:prstGeom>
            <a:solidFill>
              <a:srgbClr val="FFC000"/>
            </a:soli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Rectangle 34"/>
            <p:cNvSpPr>
              <a:spLocks noChangeArrowheads="1"/>
            </p:cNvSpPr>
            <p:nvPr/>
          </p:nvSpPr>
          <p:spPr bwMode="auto">
            <a:xfrm>
              <a:off x="7064469" y="2590800"/>
              <a:ext cx="1927131" cy="13234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dirty="0" smtClean="0"/>
                <a:t>Release for scaling</a:t>
              </a:r>
            </a:p>
            <a:p>
              <a:r>
                <a:rPr lang="en-US" sz="1600" dirty="0" smtClean="0"/>
                <a:t>up &amp; adaptation </a:t>
              </a:r>
            </a:p>
            <a:p>
              <a:r>
                <a:rPr lang="en-US" sz="1600" dirty="0" smtClean="0"/>
                <a:t>in different </a:t>
              </a:r>
            </a:p>
            <a:p>
              <a:r>
                <a:rPr lang="en-US" sz="1600" dirty="0" smtClean="0"/>
                <a:t>locations</a:t>
              </a:r>
            </a:p>
            <a:p>
              <a:r>
                <a:rPr lang="en-US" sz="1600" dirty="0" smtClean="0"/>
                <a:t>(n = 100,000 s)</a:t>
              </a:r>
              <a:endParaRPr lang="en-US" sz="1600" dirty="0"/>
            </a:p>
          </p:txBody>
        </p:sp>
      </p:grpSp>
      <p:sp>
        <p:nvSpPr>
          <p:cNvPr id="20" name="AutoShape 5"/>
          <p:cNvSpPr>
            <a:spLocks noChangeArrowheads="1"/>
          </p:cNvSpPr>
          <p:nvPr/>
        </p:nvSpPr>
        <p:spPr bwMode="gray">
          <a:xfrm rot="10800000">
            <a:off x="1676401" y="4190998"/>
            <a:ext cx="5759450" cy="1600201"/>
          </a:xfrm>
          <a:prstGeom prst="upArrow">
            <a:avLst>
              <a:gd name="adj1" fmla="val 57296"/>
              <a:gd name="adj2" fmla="val 62796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33333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79240" y="5291841"/>
            <a:ext cx="1512888" cy="1511300"/>
            <a:chOff x="179240" y="5291841"/>
            <a:chExt cx="1512888" cy="1511300"/>
          </a:xfrm>
        </p:grpSpPr>
        <p:grpSp>
          <p:nvGrpSpPr>
            <p:cNvPr id="21" name="Group 36"/>
            <p:cNvGrpSpPr>
              <a:grpSpLocks/>
            </p:cNvGrpSpPr>
            <p:nvPr/>
          </p:nvGrpSpPr>
          <p:grpSpPr bwMode="auto">
            <a:xfrm>
              <a:off x="179240" y="5291841"/>
              <a:ext cx="1512888" cy="1511300"/>
              <a:chOff x="2200" y="1570"/>
              <a:chExt cx="1496" cy="1496"/>
            </a:xfrm>
          </p:grpSpPr>
          <p:sp>
            <p:nvSpPr>
              <p:cNvPr id="22" name="Oval 37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tx2">
                      <a:gamma/>
                      <a:tint val="0"/>
                      <a:invGamma/>
                    </a:schemeClr>
                  </a:gs>
                  <a:gs pos="50000">
                    <a:schemeClr val="tx2"/>
                  </a:gs>
                  <a:gs pos="100000">
                    <a:schemeClr val="tx2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Oval 38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tx2">
                      <a:gamma/>
                      <a:tint val="69804"/>
                      <a:invGamma/>
                    </a:schemeClr>
                  </a:gs>
                  <a:gs pos="100000">
                    <a:schemeClr val="tx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Oval 39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tx2">
                      <a:gamma/>
                      <a:shade val="54118"/>
                      <a:invGamma/>
                    </a:schemeClr>
                  </a:gs>
                  <a:gs pos="50000">
                    <a:schemeClr val="tx2"/>
                  </a:gs>
                  <a:gs pos="100000">
                    <a:schemeClr val="tx2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Oval 40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Oval 41"/>
              <p:cNvSpPr>
                <a:spLocks noChangeArrowheads="1"/>
              </p:cNvSpPr>
              <p:nvPr/>
            </p:nvSpPr>
            <p:spPr bwMode="gray">
              <a:xfrm>
                <a:off x="2363" y="1733"/>
                <a:ext cx="1169" cy="1169"/>
              </a:xfrm>
              <a:prstGeom prst="ellipse">
                <a:avLst/>
              </a:prstGeom>
              <a:gradFill rotWithShape="1">
                <a:gsLst>
                  <a:gs pos="0">
                    <a:schemeClr val="tx2">
                      <a:gamma/>
                      <a:shade val="46275"/>
                      <a:invGamma/>
                    </a:schemeClr>
                  </a:gs>
                  <a:gs pos="100000">
                    <a:schemeClr val="tx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5" name="Rectangle 32"/>
            <p:cNvSpPr>
              <a:spLocks noChangeArrowheads="1"/>
            </p:cNvSpPr>
            <p:nvPr/>
          </p:nvSpPr>
          <p:spPr bwMode="gray">
            <a:xfrm>
              <a:off x="432149" y="5552182"/>
              <a:ext cx="1109599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Increased</a:t>
              </a:r>
            </a:p>
            <a:p>
              <a:r>
                <a:rPr lang="en-US" sz="1400" dirty="0" smtClean="0"/>
                <a:t>Resilience </a:t>
              </a:r>
            </a:p>
            <a:p>
              <a:r>
                <a:rPr lang="en-US" sz="1400" dirty="0" smtClean="0"/>
                <a:t>in Marginal </a:t>
              </a:r>
            </a:p>
            <a:p>
              <a:r>
                <a:rPr lang="en-US" sz="1400" dirty="0" smtClean="0"/>
                <a:t>Areas</a:t>
              </a:r>
              <a:endParaRPr lang="en-US" sz="14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905000" y="5270500"/>
            <a:ext cx="1512887" cy="1511300"/>
            <a:chOff x="1905000" y="5270500"/>
            <a:chExt cx="1512887" cy="1511300"/>
          </a:xfrm>
        </p:grpSpPr>
        <p:grpSp>
          <p:nvGrpSpPr>
            <p:cNvPr id="27" name="Group 24"/>
            <p:cNvGrpSpPr>
              <a:grpSpLocks/>
            </p:cNvGrpSpPr>
            <p:nvPr/>
          </p:nvGrpSpPr>
          <p:grpSpPr bwMode="auto">
            <a:xfrm>
              <a:off x="1905000" y="5270500"/>
              <a:ext cx="1512887" cy="1511300"/>
              <a:chOff x="2200" y="1570"/>
              <a:chExt cx="1496" cy="1496"/>
            </a:xfrm>
          </p:grpSpPr>
          <p:sp>
            <p:nvSpPr>
              <p:cNvPr id="28" name="Oval 25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Oval 26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6980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Oval 27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Oval 28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Oval 29"/>
              <p:cNvSpPr>
                <a:spLocks noChangeArrowheads="1"/>
              </p:cNvSpPr>
              <p:nvPr/>
            </p:nvSpPr>
            <p:spPr bwMode="gray">
              <a:xfrm>
                <a:off x="2363" y="1733"/>
                <a:ext cx="1169" cy="116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6" name="Rectangle 32"/>
            <p:cNvSpPr>
              <a:spLocks noChangeArrowheads="1"/>
            </p:cNvSpPr>
            <p:nvPr/>
          </p:nvSpPr>
          <p:spPr bwMode="gray">
            <a:xfrm>
              <a:off x="2133568" y="5562600"/>
              <a:ext cx="1087092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Wealth and</a:t>
              </a:r>
            </a:p>
            <a:p>
              <a:r>
                <a:rPr lang="en-US" sz="1400" dirty="0" smtClean="0"/>
                <a:t>Wellbeing </a:t>
              </a:r>
            </a:p>
            <a:p>
              <a:r>
                <a:rPr lang="en-US" sz="1400" dirty="0" smtClean="0"/>
                <a:t>for </a:t>
              </a:r>
              <a:r>
                <a:rPr lang="en-US" sz="1400" dirty="0" err="1" smtClean="0"/>
                <a:t>Intensi</a:t>
              </a:r>
              <a:r>
                <a:rPr lang="en-US" sz="1400" dirty="0" smtClean="0"/>
                <a:t>-</a:t>
              </a:r>
            </a:p>
            <a:p>
              <a:r>
                <a:rPr lang="en-US" sz="1400" dirty="0" err="1" smtClean="0"/>
                <a:t>fiable</a:t>
              </a:r>
              <a:r>
                <a:rPr lang="en-US" sz="1400" dirty="0" smtClean="0"/>
                <a:t> HH</a:t>
              </a:r>
              <a:endParaRPr lang="en-US" sz="14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802312" y="5270500"/>
            <a:ext cx="1512888" cy="1511300"/>
            <a:chOff x="5802312" y="5270500"/>
            <a:chExt cx="1512888" cy="1511300"/>
          </a:xfrm>
        </p:grpSpPr>
        <p:grpSp>
          <p:nvGrpSpPr>
            <p:cNvPr id="33" name="Group 6"/>
            <p:cNvGrpSpPr>
              <a:grpSpLocks/>
            </p:cNvGrpSpPr>
            <p:nvPr/>
          </p:nvGrpSpPr>
          <p:grpSpPr bwMode="auto">
            <a:xfrm>
              <a:off x="5802312" y="5270500"/>
              <a:ext cx="1512888" cy="1511300"/>
              <a:chOff x="2200" y="1570"/>
              <a:chExt cx="1496" cy="1496"/>
            </a:xfrm>
          </p:grpSpPr>
          <p:sp>
            <p:nvSpPr>
              <p:cNvPr id="34" name="Oval 7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Oval 8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5725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Oval 9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54118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Oval 10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Oval 11"/>
              <p:cNvSpPr>
                <a:spLocks noChangeArrowheads="1"/>
              </p:cNvSpPr>
              <p:nvPr/>
            </p:nvSpPr>
            <p:spPr bwMode="gray">
              <a:xfrm>
                <a:off x="2363" y="1733"/>
                <a:ext cx="1169" cy="116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7" name="Rectangle 32"/>
            <p:cNvSpPr>
              <a:spLocks noChangeArrowheads="1"/>
            </p:cNvSpPr>
            <p:nvPr/>
          </p:nvSpPr>
          <p:spPr bwMode="gray">
            <a:xfrm>
              <a:off x="6149560" y="5459849"/>
              <a:ext cx="1165640" cy="11695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Food </a:t>
              </a:r>
            </a:p>
            <a:p>
              <a:r>
                <a:rPr lang="en-US" sz="1400" dirty="0" smtClean="0"/>
                <a:t>Access</a:t>
              </a:r>
            </a:p>
            <a:p>
              <a:r>
                <a:rPr lang="en-US" sz="1400" dirty="0" smtClean="0"/>
                <a:t>For Women </a:t>
              </a:r>
            </a:p>
            <a:p>
              <a:r>
                <a:rPr lang="en-US" sz="1400" dirty="0"/>
                <a:t>a</a:t>
              </a:r>
              <a:r>
                <a:rPr lang="en-US" sz="1400" dirty="0" smtClean="0"/>
                <a:t>nd  </a:t>
              </a:r>
            </a:p>
            <a:p>
              <a:r>
                <a:rPr lang="en-US" sz="1400" dirty="0" smtClean="0"/>
                <a:t>Children</a:t>
              </a:r>
              <a:endParaRPr lang="en-US" sz="14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467600" y="5270500"/>
            <a:ext cx="1546698" cy="1511300"/>
            <a:chOff x="7478712" y="5270500"/>
            <a:chExt cx="1546698" cy="1511300"/>
          </a:xfrm>
        </p:grpSpPr>
        <p:grpSp>
          <p:nvGrpSpPr>
            <p:cNvPr id="39" name="Group 18"/>
            <p:cNvGrpSpPr>
              <a:grpSpLocks/>
            </p:cNvGrpSpPr>
            <p:nvPr/>
          </p:nvGrpSpPr>
          <p:grpSpPr bwMode="auto">
            <a:xfrm>
              <a:off x="7478712" y="5270500"/>
              <a:ext cx="1512888" cy="1511300"/>
              <a:chOff x="2200" y="1570"/>
              <a:chExt cx="1496" cy="1496"/>
            </a:xfrm>
          </p:grpSpPr>
          <p:sp>
            <p:nvSpPr>
              <p:cNvPr id="40" name="Oval 19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Oval 20"/>
              <p:cNvSpPr>
                <a:spLocks noChangeArrowheads="1"/>
              </p:cNvSpPr>
              <p:nvPr/>
            </p:nvSpPr>
            <p:spPr bwMode="gray">
              <a:xfrm>
                <a:off x="2200" y="1570"/>
                <a:ext cx="1496" cy="1496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tint val="66667"/>
                      <a:invGamma/>
                    </a:schemeClr>
                  </a:gs>
                  <a:gs pos="100000">
                    <a:schemeClr val="fol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Oval 21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54118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Oval 22"/>
              <p:cNvSpPr>
                <a:spLocks noChangeArrowheads="1"/>
              </p:cNvSpPr>
              <p:nvPr/>
            </p:nvSpPr>
            <p:spPr bwMode="gray">
              <a:xfrm>
                <a:off x="2297" y="1667"/>
                <a:ext cx="1301" cy="1301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Oval 23"/>
              <p:cNvSpPr>
                <a:spLocks noChangeArrowheads="1"/>
              </p:cNvSpPr>
              <p:nvPr/>
            </p:nvSpPr>
            <p:spPr bwMode="gray">
              <a:xfrm>
                <a:off x="2363" y="1733"/>
                <a:ext cx="1169" cy="116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8" name="Rectangle 32"/>
            <p:cNvSpPr>
              <a:spLocks noChangeArrowheads="1"/>
            </p:cNvSpPr>
            <p:nvPr/>
          </p:nvSpPr>
          <p:spPr bwMode="gray">
            <a:xfrm>
              <a:off x="7696200" y="5410200"/>
              <a:ext cx="1329210" cy="11695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Sustainable</a:t>
              </a:r>
            </a:p>
            <a:p>
              <a:r>
                <a:rPr lang="en-US" sz="1400" dirty="0"/>
                <a:t>a</a:t>
              </a:r>
              <a:r>
                <a:rPr lang="en-US" sz="1400" dirty="0" smtClean="0"/>
                <a:t>nd Equitable </a:t>
              </a:r>
            </a:p>
            <a:p>
              <a:r>
                <a:rPr lang="en-US" sz="1400" dirty="0" smtClean="0"/>
                <a:t>Management</a:t>
              </a:r>
            </a:p>
            <a:p>
              <a:r>
                <a:rPr lang="en-US" sz="1400" dirty="0"/>
                <a:t>o</a:t>
              </a:r>
              <a:r>
                <a:rPr lang="en-US" sz="1400" dirty="0" smtClean="0"/>
                <a:t>f Natural</a:t>
              </a:r>
            </a:p>
            <a:p>
              <a:r>
                <a:rPr lang="en-US" sz="1400" dirty="0" smtClean="0"/>
                <a:t>Resources</a:t>
              </a:r>
              <a:endParaRPr lang="en-US" sz="1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17416" grpId="0" animBg="1"/>
      <p:bldP spid="17417" grpId="0" animBg="1"/>
      <p:bldP spid="17418" grpId="0" animBg="1"/>
      <p:bldP spid="10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609600" y="152400"/>
            <a:ext cx="4953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r>
              <a:rPr lang="it-IT" sz="2800" dirty="0">
                <a:solidFill>
                  <a:schemeClr val="tx2"/>
                </a:solidFill>
              </a:rPr>
              <a:t>Tafilah-Salamieh Action Site </a:t>
            </a:r>
            <a:r>
              <a:rPr lang="it-IT" sz="2800" dirty="0" smtClean="0">
                <a:solidFill>
                  <a:schemeClr val="tx2"/>
                </a:solidFill>
              </a:rPr>
              <a:t>(</a:t>
            </a:r>
            <a:r>
              <a:rPr lang="it-IT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Jordan-Syria)</a:t>
            </a:r>
            <a:endParaRPr lang="it-IT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035550" y="1059388"/>
            <a:ext cx="3956050" cy="52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Area: 36,600 km</a:t>
            </a:r>
            <a:r>
              <a:rPr lang="en-US" baseline="30000" dirty="0" smtClean="0"/>
              <a:t>2 </a:t>
            </a:r>
            <a:r>
              <a:rPr lang="en-US" dirty="0" smtClean="0"/>
              <a:t>(less than 1/3 in Jordan) 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Population: 8.3 10</a:t>
            </a:r>
            <a:r>
              <a:rPr lang="en-US" baseline="30000" dirty="0" smtClean="0"/>
              <a:t>6</a:t>
            </a:r>
            <a:endParaRPr lang="en-US" dirty="0" smtClean="0"/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Aridity </a:t>
            </a:r>
            <a:r>
              <a:rPr lang="en-US" dirty="0"/>
              <a:t>Index: 0.05-0.35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High </a:t>
            </a:r>
            <a:r>
              <a:rPr lang="en-US" dirty="0"/>
              <a:t>temporal variability of precipitation: 23-60%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Important </a:t>
            </a:r>
            <a:r>
              <a:rPr lang="en-US" dirty="0"/>
              <a:t>water and soil erosion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Over-pumping </a:t>
            </a:r>
            <a:r>
              <a:rPr lang="en-US" dirty="0"/>
              <a:t>of underground water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Extent </a:t>
            </a:r>
            <a:r>
              <a:rPr lang="en-US" dirty="0"/>
              <a:t>of rangeland: 20%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Domination </a:t>
            </a:r>
            <a:r>
              <a:rPr lang="en-US" dirty="0"/>
              <a:t>of the cereal – legume cropping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SzPct val="140000"/>
              <a:buFont typeface="Arial" pitchFamily="34" charset="0"/>
              <a:buChar char="•"/>
            </a:pPr>
            <a:r>
              <a:rPr lang="en-US" dirty="0" smtClean="0"/>
              <a:t>High </a:t>
            </a:r>
            <a:r>
              <a:rPr lang="en-US" dirty="0"/>
              <a:t>prevalence of livestock diseases and </a:t>
            </a:r>
            <a:r>
              <a:rPr lang="en-US" dirty="0" smtClean="0"/>
              <a:t>losses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461"/>
            <a:ext cx="4296277" cy="5081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543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Fields Site Selection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0200" y="1143000"/>
            <a:ext cx="3733800" cy="4830763"/>
          </a:xfrm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(1)</a:t>
            </a:r>
            <a:r>
              <a:rPr lang="en-US" dirty="0" smtClean="0"/>
              <a:t> Methodological, consultative process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(2)</a:t>
            </a:r>
            <a:r>
              <a:rPr lang="en-US" dirty="0" smtClean="0"/>
              <a:t> Capitalization on existing secondary data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(3)</a:t>
            </a:r>
            <a:r>
              <a:rPr lang="en-US" dirty="0" smtClean="0"/>
              <a:t> Variability in production system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(4)</a:t>
            </a:r>
            <a:r>
              <a:rPr lang="en-US" dirty="0" smtClean="0"/>
              <a:t> Active community organizations and  receptiveness</a:t>
            </a:r>
            <a:endParaRPr lang="en-US" dirty="0"/>
          </a:p>
        </p:txBody>
      </p:sp>
      <p:pic>
        <p:nvPicPr>
          <p:cNvPr id="5" name="Picture 2" descr="C:\Users\ICARDA\Desktop\CRP Dry Land Systems\CRP Innovation Platform\Photos\field sited (Karak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1" y="1347787"/>
            <a:ext cx="3276600" cy="48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347787"/>
            <a:ext cx="2555121" cy="4824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201" y="6443246"/>
            <a:ext cx="6248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u="sng" dirty="0">
                <a:solidFill>
                  <a:srgbClr val="FFC000"/>
                </a:solidFill>
                <a:hlinkClick r:id="rId4"/>
              </a:rPr>
              <a:t>http://www.icarda.org/publications-resources/drylans-systems</a:t>
            </a:r>
            <a:endParaRPr lang="en-US" sz="1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175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639762"/>
          </a:xfrm>
        </p:spPr>
        <p:txBody>
          <a:bodyPr/>
          <a:lstStyle/>
          <a:p>
            <a:r>
              <a:rPr lang="en-US" sz="2800" dirty="0" smtClean="0"/>
              <a:t>Progressive Geographical Expansion…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>
              <a:spcAft>
                <a:spcPts val="1800"/>
              </a:spcAft>
              <a:buClr>
                <a:schemeClr val="accent1"/>
              </a:buClr>
              <a:buSzPct val="140000"/>
            </a:pPr>
            <a:r>
              <a:rPr lang="en-US" sz="1600" dirty="0" err="1" smtClean="0"/>
              <a:t>Eraq</a:t>
            </a:r>
            <a:r>
              <a:rPr lang="en-US" sz="1600" dirty="0" smtClean="0"/>
              <a:t> </a:t>
            </a:r>
            <a:r>
              <a:rPr lang="en-US" sz="1600" dirty="0"/>
              <a:t>village covers 12 km</a:t>
            </a:r>
            <a:r>
              <a:rPr lang="en-US" sz="1600" baseline="30000" dirty="0"/>
              <a:t>2</a:t>
            </a:r>
            <a:r>
              <a:rPr lang="en-US" sz="1600" dirty="0"/>
              <a:t> while El-</a:t>
            </a:r>
            <a:r>
              <a:rPr lang="en-US" sz="1600" dirty="0" err="1"/>
              <a:t>Khrisha</a:t>
            </a:r>
            <a:r>
              <a:rPr lang="en-US" sz="1600" dirty="0"/>
              <a:t> cluster of 13 villages stretches </a:t>
            </a:r>
            <a:r>
              <a:rPr lang="en-US" sz="1600" dirty="0" smtClean="0"/>
              <a:t>over </a:t>
            </a:r>
            <a:r>
              <a:rPr lang="en-US" sz="1600" dirty="0"/>
              <a:t>more than 30 </a:t>
            </a:r>
            <a:r>
              <a:rPr lang="en-US" sz="1600" dirty="0" smtClean="0"/>
              <a:t>km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;</a:t>
            </a:r>
            <a:endParaRPr lang="en-US" sz="1600" baseline="30000" dirty="0" smtClean="0"/>
          </a:p>
          <a:p>
            <a:pPr>
              <a:spcAft>
                <a:spcPts val="1800"/>
              </a:spcAft>
              <a:buClr>
                <a:schemeClr val="accent1"/>
              </a:buClr>
              <a:buSzPct val="140000"/>
            </a:pPr>
            <a:r>
              <a:rPr lang="en-US" sz="1600" dirty="0"/>
              <a:t>Both sites are part of a much larger water </a:t>
            </a:r>
            <a:r>
              <a:rPr lang="en-US" sz="1600" dirty="0" smtClean="0"/>
              <a:t>shed; </a:t>
            </a:r>
          </a:p>
          <a:p>
            <a:pPr>
              <a:spcAft>
                <a:spcPts val="1800"/>
              </a:spcAft>
              <a:buClr>
                <a:schemeClr val="accent1"/>
              </a:buClr>
              <a:buSzPct val="140000"/>
            </a:pPr>
            <a:r>
              <a:rPr lang="en-US" sz="1600" dirty="0" smtClean="0"/>
              <a:t>Both sites host </a:t>
            </a:r>
            <a:r>
              <a:rPr lang="en-US" sz="1600" dirty="0"/>
              <a:t>a population of at least </a:t>
            </a:r>
            <a:r>
              <a:rPr lang="en-US" sz="1600" dirty="0" smtClean="0"/>
              <a:t>28,000 people;</a:t>
            </a:r>
          </a:p>
          <a:p>
            <a:pPr marL="0" indent="0">
              <a:spcAft>
                <a:spcPts val="1800"/>
              </a:spcAft>
              <a:buClr>
                <a:schemeClr val="accent1"/>
              </a:buClr>
              <a:buSzPct val="140000"/>
              <a:buNone/>
            </a:pPr>
            <a:endParaRPr lang="en-US" sz="1600" dirty="0" smtClean="0"/>
          </a:p>
          <a:p>
            <a:pPr>
              <a:spcAft>
                <a:spcPts val="1800"/>
              </a:spcAft>
              <a:buClr>
                <a:schemeClr val="accent1"/>
              </a:buClr>
              <a:buSzPct val="140000"/>
            </a:pPr>
            <a:endParaRPr lang="en-US" sz="1600" dirty="0"/>
          </a:p>
          <a:p>
            <a:pPr>
              <a:spcAft>
                <a:spcPts val="1800"/>
              </a:spcAft>
              <a:buClr>
                <a:schemeClr val="accent1"/>
              </a:buClr>
              <a:buSzPct val="140000"/>
            </a:pPr>
            <a:endParaRPr lang="en-US" sz="1600" dirty="0" smtClean="0"/>
          </a:p>
          <a:p>
            <a:pPr marL="0" indent="0" algn="ctr">
              <a:spcAft>
                <a:spcPts val="1800"/>
              </a:spcAft>
              <a:buClr>
                <a:schemeClr val="accent1"/>
              </a:buClr>
              <a:buSzPct val="140000"/>
              <a:buNone/>
            </a:pPr>
            <a:r>
              <a:rPr lang="en-US" sz="2400" dirty="0" smtClean="0"/>
              <a:t>The </a:t>
            </a:r>
            <a:r>
              <a:rPr lang="en-US" sz="2400" dirty="0"/>
              <a:t>immediate scaling </a:t>
            </a:r>
            <a:r>
              <a:rPr lang="en-US" sz="2400" dirty="0" smtClean="0"/>
              <a:t>out in Jordan (starting from 2015) would </a:t>
            </a:r>
            <a:r>
              <a:rPr lang="en-US" sz="2400" dirty="0"/>
              <a:t>be the </a:t>
            </a:r>
            <a:r>
              <a:rPr lang="en-US" sz="2400" dirty="0" smtClean="0"/>
              <a:t>governorates </a:t>
            </a:r>
            <a:r>
              <a:rPr lang="en-US" sz="2400" dirty="0"/>
              <a:t>of </a:t>
            </a:r>
            <a:r>
              <a:rPr lang="en-US" sz="2400" b="1" u="sng" dirty="0"/>
              <a:t>El-</a:t>
            </a:r>
            <a:r>
              <a:rPr lang="en-US" sz="2400" b="1" u="sng" dirty="0" err="1"/>
              <a:t>Karak</a:t>
            </a:r>
            <a:r>
              <a:rPr lang="en-US" sz="2400" dirty="0"/>
              <a:t> </a:t>
            </a:r>
            <a:r>
              <a:rPr lang="en-US" sz="2400" dirty="0" smtClean="0"/>
              <a:t>and </a:t>
            </a:r>
            <a:r>
              <a:rPr lang="en-US" sz="2400" b="1" u="sng" dirty="0" err="1" smtClean="0"/>
              <a:t>Tafilah</a:t>
            </a:r>
            <a:r>
              <a:rPr lang="en-US" sz="2400" dirty="0" smtClean="0"/>
              <a:t> where </a:t>
            </a:r>
            <a:r>
              <a:rPr lang="en-US" sz="2400" dirty="0"/>
              <a:t>more than </a:t>
            </a:r>
            <a:r>
              <a:rPr lang="en-US" sz="2400" dirty="0" smtClean="0">
                <a:solidFill>
                  <a:schemeClr val="accent1"/>
                </a:solidFill>
              </a:rPr>
              <a:t>338,000 </a:t>
            </a:r>
            <a:r>
              <a:rPr lang="en-US" sz="2400" dirty="0">
                <a:solidFill>
                  <a:schemeClr val="accent1"/>
                </a:solidFill>
              </a:rPr>
              <a:t>people</a:t>
            </a:r>
            <a:r>
              <a:rPr lang="en-US" sz="2400" dirty="0"/>
              <a:t> </a:t>
            </a:r>
            <a:r>
              <a:rPr lang="en-US" sz="2400" dirty="0" smtClean="0"/>
              <a:t>(</a:t>
            </a:r>
            <a:r>
              <a:rPr lang="en-US" sz="2400" dirty="0" smtClean="0">
                <a:solidFill>
                  <a:schemeClr val="accent1"/>
                </a:solidFill>
              </a:rPr>
              <a:t>200,000 rural</a:t>
            </a:r>
            <a:r>
              <a:rPr lang="en-US" sz="2400" dirty="0" smtClean="0"/>
              <a:t>) live </a:t>
            </a:r>
            <a:r>
              <a:rPr lang="en-US" sz="2400" dirty="0"/>
              <a:t>representing </a:t>
            </a:r>
            <a:r>
              <a:rPr lang="en-US" sz="2400" dirty="0">
                <a:solidFill>
                  <a:schemeClr val="accent1"/>
                </a:solidFill>
              </a:rPr>
              <a:t>6</a:t>
            </a:r>
            <a:r>
              <a:rPr lang="en-US" sz="2400" dirty="0" smtClean="0">
                <a:solidFill>
                  <a:schemeClr val="accent1"/>
                </a:solidFill>
              </a:rPr>
              <a:t>% </a:t>
            </a:r>
            <a:r>
              <a:rPr lang="en-US" sz="2400" dirty="0">
                <a:solidFill>
                  <a:schemeClr val="accent1"/>
                </a:solidFill>
              </a:rPr>
              <a:t>of the population </a:t>
            </a:r>
            <a:r>
              <a:rPr lang="en-US" sz="2400" dirty="0"/>
              <a:t>in </a:t>
            </a:r>
            <a:r>
              <a:rPr lang="en-US" sz="2400" dirty="0" smtClean="0"/>
              <a:t>the kingdom stretching over a total area of</a:t>
            </a:r>
            <a:r>
              <a:rPr lang="en-US" sz="2400" dirty="0" smtClean="0">
                <a:solidFill>
                  <a:schemeClr val="accent1"/>
                </a:solidFill>
              </a:rPr>
              <a:t> 5,700 km</a:t>
            </a:r>
            <a:r>
              <a:rPr lang="en-US" sz="2400" baseline="30000" dirty="0" smtClean="0">
                <a:solidFill>
                  <a:schemeClr val="accent1"/>
                </a:solidFill>
              </a:rPr>
              <a:t>2</a:t>
            </a:r>
            <a:endParaRPr lang="en-US" sz="2400" baseline="30000" dirty="0" smtClean="0"/>
          </a:p>
        </p:txBody>
      </p:sp>
      <p:sp>
        <p:nvSpPr>
          <p:cNvPr id="4" name="Down Arrow 3"/>
          <p:cNvSpPr/>
          <p:nvPr/>
        </p:nvSpPr>
        <p:spPr>
          <a:xfrm>
            <a:off x="3581400" y="2971800"/>
            <a:ext cx="1524000" cy="167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203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76200"/>
            <a:ext cx="8305800" cy="1143000"/>
          </a:xfrm>
        </p:spPr>
        <p:txBody>
          <a:bodyPr/>
          <a:lstStyle/>
          <a:p>
            <a:r>
              <a:rPr lang="en-US" sz="2800" dirty="0">
                <a:solidFill>
                  <a:schemeClr val="tx2"/>
                </a:solidFill>
              </a:rPr>
              <a:t>INNOVATION THROUGH JOINT LEARNING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2600" y="2286000"/>
            <a:ext cx="3467100" cy="1371600"/>
          </a:xfrm>
        </p:spPr>
        <p:txBody>
          <a:bodyPr>
            <a:normAutofit/>
          </a:bodyPr>
          <a:lstStyle/>
          <a:p>
            <a:pPr marL="342900" lvl="0" indent="-342900" algn="l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Learning Alliances in Al-</a:t>
            </a:r>
            <a:r>
              <a:rPr lang="en-US" sz="2800" dirty="0" err="1" smtClean="0">
                <a:solidFill>
                  <a:schemeClr val="tx1"/>
                </a:solidFill>
              </a:rPr>
              <a:t>Kresha</a:t>
            </a:r>
            <a:r>
              <a:rPr lang="en-US" sz="2800" dirty="0" smtClean="0">
                <a:solidFill>
                  <a:schemeClr val="tx1"/>
                </a:solidFill>
              </a:rPr>
              <a:t> and </a:t>
            </a:r>
            <a:r>
              <a:rPr lang="en-US" sz="2800" dirty="0" err="1" smtClean="0">
                <a:solidFill>
                  <a:schemeClr val="tx1"/>
                </a:solidFill>
              </a:rPr>
              <a:t>Eraq</a:t>
            </a:r>
            <a:r>
              <a:rPr lang="en-US" sz="2800" dirty="0" smtClean="0">
                <a:solidFill>
                  <a:schemeClr val="tx1"/>
                </a:solidFill>
              </a:rPr>
              <a:t> villages;</a:t>
            </a:r>
          </a:p>
          <a:p>
            <a:pPr marL="342900" lvl="0" indent="-342900" algn="l">
              <a:buFont typeface="Arial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  <a:p>
            <a:pPr marL="342900" lvl="0" indent="-342900" algn="l">
              <a:buFont typeface="Arial" pitchFamily="34" charset="0"/>
              <a:buChar char="•"/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Kassam\Dropbox\Al Kresha pics\Learning Alliance - Al Kreisha - 20-21 may 2014 - Celine Aubert (1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752" y="1447800"/>
            <a:ext cx="51435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5105400"/>
            <a:ext cx="899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Catalyzing partnerships between developmental organizations, research centres, local welfare societies, producer cooperatives, local government organs and social service providers;</a:t>
            </a:r>
          </a:p>
        </p:txBody>
      </p:sp>
    </p:spTree>
    <p:extLst>
      <p:ext uri="{BB962C8B-B14F-4D97-AF65-F5344CB8AC3E}">
        <p14:creationId xmlns:p14="http://schemas.microsoft.com/office/powerpoint/2010/main" xmlns="" val="30354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85635"/>
            <a:ext cx="861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FOSTERING BROAD UPTAKE THROUGH </a:t>
            </a:r>
          </a:p>
          <a:p>
            <a:pPr algn="ctr"/>
            <a:r>
              <a:rPr lang="en-US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LOCAL ORGANIZATIONS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34000" y="1066800"/>
            <a:ext cx="3581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b="1" dirty="0" err="1" smtClean="0">
                <a:solidFill>
                  <a:schemeClr val="accent1"/>
                </a:solidFill>
              </a:rPr>
              <a:t>Eraq</a:t>
            </a:r>
            <a:r>
              <a:rPr lang="en-US" sz="2000" b="1" dirty="0">
                <a:solidFill>
                  <a:schemeClr val="accent1"/>
                </a:solidFill>
              </a:rPr>
              <a:t>:</a:t>
            </a:r>
            <a:r>
              <a:rPr lang="en-US" sz="2000" dirty="0"/>
              <a:t>  </a:t>
            </a:r>
            <a:endParaRPr lang="en-US" sz="2000" dirty="0" smtClean="0"/>
          </a:p>
          <a:p>
            <a:pPr marL="342900" indent="-342900">
              <a:buFontTx/>
              <a:buChar char="-"/>
            </a:pPr>
            <a:r>
              <a:rPr lang="en-US" sz="2000" dirty="0" smtClean="0"/>
              <a:t>Productivity </a:t>
            </a:r>
            <a:r>
              <a:rPr lang="en-US" sz="2000" dirty="0"/>
              <a:t>enhancement </a:t>
            </a:r>
            <a:r>
              <a:rPr lang="en-US" sz="2000" dirty="0" smtClean="0"/>
              <a:t>and effective </a:t>
            </a:r>
            <a:r>
              <a:rPr lang="en-US" sz="2000" dirty="0"/>
              <a:t>marketing for </a:t>
            </a:r>
            <a:r>
              <a:rPr lang="en-US" sz="2000" dirty="0" smtClean="0"/>
              <a:t>olives and olive oil 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Income generating activities</a:t>
            </a:r>
          </a:p>
          <a:p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>
                <a:solidFill>
                  <a:schemeClr val="accent1"/>
                </a:solidFill>
              </a:rPr>
              <a:t>Al </a:t>
            </a:r>
            <a:r>
              <a:rPr lang="en-US" sz="2000" b="1" dirty="0" err="1">
                <a:solidFill>
                  <a:schemeClr val="accent1"/>
                </a:solidFill>
              </a:rPr>
              <a:t>Kresha</a:t>
            </a:r>
            <a:r>
              <a:rPr lang="en-US" sz="2000" b="1" dirty="0">
                <a:solidFill>
                  <a:schemeClr val="accent1"/>
                </a:solidFill>
              </a:rPr>
              <a:t>: </a:t>
            </a:r>
            <a:endParaRPr lang="en-US" sz="2000" b="1" dirty="0" smtClean="0">
              <a:solidFill>
                <a:schemeClr val="accent1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sz="2000" dirty="0" smtClean="0"/>
              <a:t>Improved </a:t>
            </a:r>
            <a:r>
              <a:rPr lang="en-US" sz="2000" dirty="0"/>
              <a:t>approaches for social and economic </a:t>
            </a:r>
            <a:r>
              <a:rPr lang="en-US" sz="2000" dirty="0" smtClean="0"/>
              <a:t>organization</a:t>
            </a:r>
          </a:p>
          <a:p>
            <a:pPr marL="342900" indent="-342900">
              <a:buFontTx/>
              <a:buChar char="-"/>
            </a:pPr>
            <a:r>
              <a:rPr lang="en-US" sz="2000" dirty="0" smtClean="0"/>
              <a:t>Livestock productivity and incurred losses</a:t>
            </a: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5334000"/>
            <a:ext cx="883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/>
              <a:t>Uncovering new approaches for agricultural (youth) </a:t>
            </a:r>
            <a:r>
              <a:rPr lang="en-US" sz="2400" dirty="0" smtClean="0"/>
              <a:t>associations, </a:t>
            </a:r>
            <a:r>
              <a:rPr lang="en-US" sz="2400" dirty="0"/>
              <a:t>in partnership with national </a:t>
            </a:r>
            <a:r>
              <a:rPr lang="en-US" sz="2400" dirty="0" smtClean="0"/>
              <a:t>universities, and in order to develop a new generation of professional farmers and advisory services</a:t>
            </a:r>
            <a:endParaRPr lang="en-US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792" y="1828800"/>
            <a:ext cx="4581283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353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1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229600" cy="792162"/>
          </a:xfrm>
        </p:spPr>
        <p:txBody>
          <a:bodyPr/>
          <a:lstStyle/>
          <a:p>
            <a:pPr eaLnBrk="1" hangingPunct="1"/>
            <a:r>
              <a:rPr lang="en-US" sz="2800" dirty="0" smtClean="0"/>
              <a:t>A Large Number of Activities</a:t>
            </a:r>
          </a:p>
        </p:txBody>
      </p:sp>
      <p:graphicFrame>
        <p:nvGraphicFramePr>
          <p:cNvPr id="21593" name="Group 8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70359583"/>
              </p:ext>
            </p:extLst>
          </p:nvPr>
        </p:nvGraphicFramePr>
        <p:xfrm>
          <a:off x="228600" y="899142"/>
          <a:ext cx="5410200" cy="5673081"/>
        </p:xfrm>
        <a:graphic>
          <a:graphicData uri="http://schemas.openxmlformats.org/drawingml/2006/table">
            <a:tbl>
              <a:tblPr/>
              <a:tblGrid>
                <a:gridCol w="4086243"/>
                <a:gridCol w="1323957"/>
              </a:tblGrid>
              <a:tr h="3877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Activities</a:t>
                      </a:r>
                    </a:p>
                  </a:txBody>
                  <a:tcPr marT="45729" marB="45729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Status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99FF"/>
                        </a:gs>
                        <a:gs pos="100000">
                          <a:srgbClr val="6699FF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45416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 Vulnerability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1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6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Launched</a:t>
                      </a:r>
                    </a:p>
                  </a:txBody>
                  <a:tcPr marT="45729" marB="45729" vert="vert2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7390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Conservation</a:t>
                      </a:r>
                      <a:r>
                        <a:rPr lang="en-US" sz="16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agriculture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208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Livestock productivity and products safety</a:t>
                      </a:r>
                      <a:endParaRPr lang="en-US" sz="1600" u="none" strike="noStrike" kern="12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6236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Managing rangelands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0935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In-situ Biodiversity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8873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Water Harvesting</a:t>
                      </a:r>
                      <a:r>
                        <a:rPr lang="en-US" sz="16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Soil Conservation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52200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Water &amp; Land Productivity in Irrigated Systems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48367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Innovation platforms &amp; scenarios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38779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High-Value Chain Clusters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38779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Policies on Natural Resources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38779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Bio-economic Farm Models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  <a:tr h="38779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Gender</a:t>
                      </a:r>
                      <a:r>
                        <a:rPr lang="en-US" sz="16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1600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Drylands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556" marR="6556" marT="655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  <a:gs pos="5000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>
                            <a:gamma/>
                            <a:shade val="84706"/>
                            <a:invGamma/>
                          </a:srgbClr>
                        </a:gs>
                        <a:gs pos="100000">
                          <a:srgbClr val="FFFFFF"/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  <p:sp>
        <p:nvSpPr>
          <p:cNvPr id="6" name="AutoShape 6"/>
          <p:cNvSpPr>
            <a:spLocks noChangeArrowheads="1"/>
          </p:cNvSpPr>
          <p:nvPr/>
        </p:nvSpPr>
        <p:spPr bwMode="gray">
          <a:xfrm>
            <a:off x="5715000" y="838200"/>
            <a:ext cx="2798360" cy="990600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dirty="0" smtClean="0"/>
              <a:t> At # stages of </a:t>
            </a:r>
          </a:p>
          <a:p>
            <a:pPr>
              <a:defRPr/>
            </a:pPr>
            <a:r>
              <a:rPr lang="en-US" sz="2400" dirty="0" smtClean="0"/>
              <a:t>progress</a:t>
            </a:r>
            <a:endParaRPr lang="en-US" sz="2400" dirty="0"/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gray">
          <a:xfrm>
            <a:off x="5715000" y="2667000"/>
            <a:ext cx="2809164" cy="1524000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dirty="0" smtClean="0"/>
              <a:t>Co-commanded </a:t>
            </a:r>
          </a:p>
          <a:p>
            <a:pPr>
              <a:defRPr/>
            </a:pPr>
            <a:r>
              <a:rPr lang="en-US" sz="2400" dirty="0" smtClean="0"/>
              <a:t>by ICARDA </a:t>
            </a:r>
          </a:p>
          <a:p>
            <a:pPr>
              <a:defRPr/>
            </a:pPr>
            <a:r>
              <a:rPr lang="en-US" sz="2400" dirty="0" smtClean="0"/>
              <a:t>&amp; NCARE </a:t>
            </a:r>
          </a:p>
          <a:p>
            <a:pPr>
              <a:defRPr/>
            </a:pPr>
            <a:r>
              <a:rPr lang="en-US" sz="2400" dirty="0" smtClean="0"/>
              <a:t>teams </a:t>
            </a:r>
            <a:endParaRPr lang="en-US" sz="2400" dirty="0"/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gray">
          <a:xfrm>
            <a:off x="5715000" y="5105400"/>
            <a:ext cx="2791393" cy="1600199"/>
          </a:xfrm>
          <a:prstGeom prst="roundRect">
            <a:avLst>
              <a:gd name="adj" fmla="val 49106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en-US" sz="2400" dirty="0" smtClean="0"/>
              <a:t>Involving public </a:t>
            </a:r>
          </a:p>
          <a:p>
            <a:pPr>
              <a:defRPr/>
            </a:pPr>
            <a:r>
              <a:rPr lang="en-US" sz="2400" dirty="0"/>
              <a:t>a</a:t>
            </a:r>
            <a:r>
              <a:rPr lang="en-US" sz="2400" dirty="0" smtClean="0"/>
              <a:t>nd private</a:t>
            </a:r>
          </a:p>
          <a:p>
            <a:pPr>
              <a:defRPr/>
            </a:pPr>
            <a:r>
              <a:rPr lang="en-US" sz="2400" dirty="0" smtClean="0"/>
              <a:t>stakeholders 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373063" y="-14288"/>
            <a:ext cx="8085137" cy="123348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1800" b="1" dirty="0"/>
              <a:t>Develop, test and disseminate soil and water conservation practices to combat land degradation and improve agricultural productivity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96963"/>
            <a:ext cx="2895600" cy="233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685800" y="2490787"/>
            <a:ext cx="1333500" cy="938213"/>
          </a:xfrm>
          <a:prstGeom prst="rect">
            <a:avLst/>
          </a:prstGeom>
          <a:solidFill>
            <a:srgbClr val="FDF8E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100" dirty="0">
                <a:solidFill>
                  <a:srgbClr val="CC3300"/>
                </a:solidFill>
              </a:rPr>
              <a:t>Devastating land degradation resulting from extreme rainfall events</a:t>
            </a: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0638" y="1101725"/>
            <a:ext cx="4322762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3810000" y="2663825"/>
            <a:ext cx="3090862" cy="460375"/>
          </a:xfrm>
          <a:prstGeom prst="rect">
            <a:avLst/>
          </a:prstGeom>
          <a:solidFill>
            <a:srgbClr val="FDF8E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 dirty="0">
                <a:solidFill>
                  <a:srgbClr val="CC3300"/>
                </a:solidFill>
              </a:rPr>
              <a:t>Participatory testing and dissemination of soil and water conservation interventions</a:t>
            </a: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217863"/>
            <a:ext cx="3429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4724400" y="4276725"/>
            <a:ext cx="2590800" cy="523875"/>
          </a:xfrm>
          <a:prstGeom prst="rect">
            <a:avLst/>
          </a:prstGeom>
          <a:solidFill>
            <a:srgbClr val="FDF8E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CC3300"/>
                </a:solidFill>
              </a:rPr>
              <a:t>Water harvesting to improve productivity and livelihoods</a:t>
            </a:r>
          </a:p>
        </p:txBody>
      </p: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304800" y="3722688"/>
            <a:ext cx="4038600" cy="2754312"/>
          </a:xfrm>
          <a:prstGeom prst="rect">
            <a:avLst/>
          </a:prstGeom>
          <a:solidFill>
            <a:srgbClr val="FDF8E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1400" dirty="0">
                <a:solidFill>
                  <a:srgbClr val="800000"/>
                </a:solidFill>
              </a:rPr>
              <a:t>Soil conservation: research </a:t>
            </a:r>
            <a:r>
              <a:rPr lang="en-US" sz="1400" dirty="0" smtClean="0">
                <a:solidFill>
                  <a:srgbClr val="800000"/>
                </a:solidFill>
              </a:rPr>
              <a:t>trials </a:t>
            </a:r>
            <a:r>
              <a:rPr lang="en-US" sz="1400" dirty="0">
                <a:solidFill>
                  <a:srgbClr val="800000"/>
                </a:solidFill>
              </a:rPr>
              <a:t>in four fields in </a:t>
            </a:r>
            <a:r>
              <a:rPr lang="en-US" sz="1400" dirty="0" err="1">
                <a:solidFill>
                  <a:srgbClr val="800000"/>
                </a:solidFill>
              </a:rPr>
              <a:t>Erak</a:t>
            </a:r>
            <a:r>
              <a:rPr lang="en-US" sz="1400" dirty="0">
                <a:solidFill>
                  <a:srgbClr val="800000"/>
                </a:solidFill>
              </a:rPr>
              <a:t> and </a:t>
            </a:r>
            <a:r>
              <a:rPr lang="en-US" sz="1400" dirty="0" err="1">
                <a:solidFill>
                  <a:srgbClr val="800000"/>
                </a:solidFill>
              </a:rPr>
              <a:t>Tafila</a:t>
            </a:r>
            <a:r>
              <a:rPr lang="en-US" sz="1400" dirty="0">
                <a:solidFill>
                  <a:srgbClr val="800000"/>
                </a:solidFill>
              </a:rPr>
              <a:t>.</a:t>
            </a:r>
          </a:p>
          <a:p>
            <a:pPr eaLnBrk="1" hangingPunct="1">
              <a:buFont typeface="Arial" charset="0"/>
              <a:buChar char="•"/>
            </a:pPr>
            <a:endParaRPr lang="en-US" sz="1100" dirty="0">
              <a:solidFill>
                <a:srgbClr val="8000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1400" dirty="0">
                <a:solidFill>
                  <a:srgbClr val="800000"/>
                </a:solidFill>
              </a:rPr>
              <a:t>Water harvesting and grazing management: working with farmers to fine-tune grazing practices (field days and training).</a:t>
            </a:r>
          </a:p>
          <a:p>
            <a:pPr eaLnBrk="1" hangingPunct="1">
              <a:buFont typeface="Arial" charset="0"/>
              <a:buChar char="•"/>
            </a:pPr>
            <a:endParaRPr lang="en-US" sz="1100" dirty="0">
              <a:solidFill>
                <a:srgbClr val="8000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1400" dirty="0">
                <a:solidFill>
                  <a:srgbClr val="800000"/>
                </a:solidFill>
              </a:rPr>
              <a:t>Water harvesting and supplemental irrigation (hill lakes): testing a model in </a:t>
            </a:r>
            <a:r>
              <a:rPr lang="en-US" sz="1400" dirty="0" err="1">
                <a:solidFill>
                  <a:srgbClr val="800000"/>
                </a:solidFill>
              </a:rPr>
              <a:t>Tafila</a:t>
            </a:r>
            <a:r>
              <a:rPr lang="en-US" sz="1400" dirty="0">
                <a:solidFill>
                  <a:srgbClr val="800000"/>
                </a:solidFill>
              </a:rPr>
              <a:t>.</a:t>
            </a:r>
          </a:p>
          <a:p>
            <a:pPr eaLnBrk="1" hangingPunct="1">
              <a:buFont typeface="Arial" charset="0"/>
              <a:buChar char="•"/>
            </a:pPr>
            <a:endParaRPr lang="en-US" sz="1100" dirty="0">
              <a:solidFill>
                <a:srgbClr val="8000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1400" dirty="0">
                <a:solidFill>
                  <a:srgbClr val="800000"/>
                </a:solidFill>
              </a:rPr>
              <a:t>Watershed modeling: to assess the impact of soil and water conservation, mainstreaming and training.</a:t>
            </a: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4724400" y="4906963"/>
            <a:ext cx="3429000" cy="1570037"/>
          </a:xfrm>
          <a:prstGeom prst="rect">
            <a:avLst/>
          </a:prstGeom>
          <a:solidFill>
            <a:srgbClr val="FDF8E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600" b="1" dirty="0">
                <a:solidFill>
                  <a:schemeClr val="bg1"/>
                </a:solidFill>
              </a:rPr>
              <a:t>Overall</a:t>
            </a:r>
          </a:p>
          <a:p>
            <a:pPr algn="ctr" eaLnBrk="1" hangingPunct="1"/>
            <a:r>
              <a:rPr lang="en-US" sz="1600" b="1" dirty="0">
                <a:solidFill>
                  <a:schemeClr val="bg1"/>
                </a:solidFill>
              </a:rPr>
              <a:t>The adaptability of the proposed interventions and acceptability by communities are promising indicators for wider uptake and adoption</a:t>
            </a:r>
          </a:p>
        </p:txBody>
      </p:sp>
    </p:spTree>
    <p:extLst>
      <p:ext uri="{BB962C8B-B14F-4D97-AF65-F5344CB8AC3E}">
        <p14:creationId xmlns:p14="http://schemas.microsoft.com/office/powerpoint/2010/main" xmlns="" val="112431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33400" y="1772816"/>
            <a:ext cx="4148647" cy="401838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b="1" dirty="0" smtClean="0"/>
              <a:t>Objective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dirty="0" smtClean="0"/>
              <a:t>To adapt conservation agriculture for rapid adoption by smallholders in the context of produce more food/feed with less resource and input</a:t>
            </a:r>
            <a:endParaRPr lang="en-US" sz="2800" dirty="0"/>
          </a:p>
        </p:txBody>
      </p:sp>
      <p:sp>
        <p:nvSpPr>
          <p:cNvPr id="14" name="Content Placeholder 3"/>
          <p:cNvSpPr txBox="1">
            <a:spLocks/>
          </p:cNvSpPr>
          <p:nvPr/>
        </p:nvSpPr>
        <p:spPr>
          <a:xfrm>
            <a:off x="4805871" y="1700808"/>
            <a:ext cx="4148138" cy="40903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/>
              <a:t>Outcome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dirty="0" smtClean="0"/>
              <a:t>To generate and customise  improved resilience options for vulnerable households</a:t>
            </a:r>
            <a:endParaRPr lang="en-US" sz="2800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373063" y="138112"/>
            <a:ext cx="8085137" cy="123348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3600" b="1" dirty="0" smtClean="0"/>
              <a:t>Conservation Agriculture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204007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51610140"/>
              </p:ext>
            </p:extLst>
          </p:nvPr>
        </p:nvGraphicFramePr>
        <p:xfrm>
          <a:off x="990600" y="2047996"/>
          <a:ext cx="7467600" cy="2981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  <a:gridCol w="5791200"/>
              </a:tblGrid>
              <a:tr h="60374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 smtClean="0"/>
                        <a:t>Technical</a:t>
                      </a:r>
                      <a:r>
                        <a:rPr lang="en-US" sz="1600" baseline="0" dirty="0" smtClean="0"/>
                        <a:t> platform</a:t>
                      </a:r>
                      <a:endParaRPr lang="en-US" sz="1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600" dirty="0" smtClean="0"/>
                        <a:t>Type of</a:t>
                      </a:r>
                      <a:endParaRPr lang="en-US" sz="1600" dirty="0"/>
                    </a:p>
                  </a:txBody>
                  <a:tcPr marT="45724" marB="45724"/>
                </a:tc>
              </a:tr>
              <a:tr h="106688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2000" dirty="0" smtClean="0"/>
                        <a:t>No-till </a:t>
                      </a:r>
                      <a:r>
                        <a:rPr lang="en-US" sz="2000" dirty="0" err="1" smtClean="0"/>
                        <a:t>vs</a:t>
                      </a:r>
                      <a:r>
                        <a:rPr lang="en-US" sz="2000" dirty="0" smtClean="0"/>
                        <a:t> Conventional practice</a:t>
                      </a:r>
                      <a:endParaRPr lang="en-US" sz="20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2000" dirty="0" smtClean="0"/>
                        <a:t>On-farm trials</a:t>
                      </a:r>
                      <a:r>
                        <a:rPr lang="en-US" sz="2000" baseline="0" dirty="0" smtClean="0"/>
                        <a:t>  In El </a:t>
                      </a:r>
                      <a:r>
                        <a:rPr lang="en-US" sz="2000" baseline="0" dirty="0" err="1" smtClean="0"/>
                        <a:t>Kareq</a:t>
                      </a:r>
                      <a:r>
                        <a:rPr lang="en-US" sz="2000" baseline="0" dirty="0" smtClean="0"/>
                        <a:t> comparing yields of food/feed crops (Barley, wheat and vetch) </a:t>
                      </a:r>
                      <a:r>
                        <a:rPr lang="en-US" sz="2000" dirty="0" smtClean="0"/>
                        <a:t>and WUE cropped using No-till or conventional cropping.</a:t>
                      </a:r>
                      <a:endParaRPr lang="en-US" sz="2000" dirty="0"/>
                    </a:p>
                  </a:txBody>
                  <a:tcPr marT="45724" marB="45724"/>
                </a:tc>
              </a:tr>
              <a:tr h="1112166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2000" dirty="0" smtClean="0"/>
                        <a:t>Combined No-till and alley-cropping</a:t>
                      </a:r>
                      <a:endParaRPr lang="en-US" sz="20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2000" dirty="0" smtClean="0"/>
                        <a:t>Food/feed  crops (barley, vetch)</a:t>
                      </a:r>
                      <a:r>
                        <a:rPr lang="en-US" sz="2000" baseline="0" dirty="0" smtClean="0"/>
                        <a:t> are planted under no-till or conventional practice between the rows of shrub species (Atriplex, cactus) in El </a:t>
                      </a:r>
                      <a:r>
                        <a:rPr lang="en-US" sz="2000" baseline="0" dirty="0" err="1" smtClean="0"/>
                        <a:t>Kareq</a:t>
                      </a:r>
                      <a:endParaRPr lang="en-US" sz="2000" dirty="0"/>
                    </a:p>
                  </a:txBody>
                  <a:tcPr marT="45724" marB="45724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0600" y="5181600"/>
            <a:ext cx="739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Demonstration plots under CA have been implemented in </a:t>
            </a:r>
            <a:r>
              <a:rPr lang="en-US" sz="2000" dirty="0" smtClean="0">
                <a:solidFill>
                  <a:schemeClr val="accent1"/>
                </a:solidFill>
              </a:rPr>
              <a:t>18 farms in El-</a:t>
            </a:r>
            <a:r>
              <a:rPr lang="en-US" sz="2000" dirty="0" err="1" smtClean="0">
                <a:solidFill>
                  <a:schemeClr val="accent1"/>
                </a:solidFill>
              </a:rPr>
              <a:t>Karak</a:t>
            </a:r>
            <a:r>
              <a:rPr lang="en-US" sz="2000" dirty="0" smtClean="0">
                <a:solidFill>
                  <a:schemeClr val="accent1"/>
                </a:solidFill>
              </a:rPr>
              <a:t> and </a:t>
            </a:r>
            <a:r>
              <a:rPr lang="en-US" sz="2000" dirty="0" err="1" smtClean="0">
                <a:solidFill>
                  <a:schemeClr val="accent1"/>
                </a:solidFill>
              </a:rPr>
              <a:t>Madaba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3" name="Title 3"/>
          <p:cNvSpPr txBox="1">
            <a:spLocks/>
          </p:cNvSpPr>
          <p:nvPr/>
        </p:nvSpPr>
        <p:spPr>
          <a:xfrm>
            <a:off x="457200" y="457200"/>
            <a:ext cx="8305800" cy="1273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altLang="fr-FR" sz="2800" b="1" dirty="0">
                <a:solidFill>
                  <a:schemeClr val="tx2"/>
                </a:solidFill>
              </a:rPr>
              <a:t>Conservation Agriculture … example of activities performed in the target action site</a:t>
            </a:r>
            <a:endParaRPr lang="en-US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08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15" name="Rectangle 14"/>
          <p:cNvSpPr/>
          <p:nvPr/>
        </p:nvSpPr>
        <p:spPr>
          <a:xfrm>
            <a:off x="204788" y="1447800"/>
            <a:ext cx="3344862" cy="147796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On-farm trials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6 farms were identified and around 25 ha were seeded to legumes and barley using </a:t>
            </a:r>
            <a:r>
              <a:rPr lang="en-US" b="1" dirty="0">
                <a:solidFill>
                  <a:schemeClr val="accent1"/>
                </a:solidFill>
              </a:rPr>
              <a:t>ICARDA</a:t>
            </a:r>
            <a:r>
              <a:rPr lang="en-US" dirty="0">
                <a:solidFill>
                  <a:schemeClr val="tx1"/>
                </a:solidFill>
              </a:rPr>
              <a:t> Zero-Till seeders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28600" y="3200400"/>
            <a:ext cx="3344863" cy="147732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Demonstration fields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accent1"/>
                </a:solidFill>
              </a:rPr>
              <a:t>10 farms in El </a:t>
            </a:r>
            <a:r>
              <a:rPr lang="en-US" dirty="0" err="1" smtClean="0">
                <a:solidFill>
                  <a:schemeClr val="accent1"/>
                </a:solidFill>
              </a:rPr>
              <a:t>Karek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>
                <a:solidFill>
                  <a:schemeClr val="accent1"/>
                </a:solidFill>
              </a:rPr>
              <a:t>and 10 farms in </a:t>
            </a:r>
            <a:r>
              <a:rPr lang="en-US" dirty="0" err="1">
                <a:solidFill>
                  <a:schemeClr val="accent1"/>
                </a:solidFill>
              </a:rPr>
              <a:t>Madaba</a:t>
            </a:r>
            <a:r>
              <a:rPr lang="en-US" dirty="0">
                <a:solidFill>
                  <a:schemeClr val="tx1"/>
                </a:solidFill>
              </a:rPr>
              <a:t> hosted CA combined or not with alley cropping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810000" y="4343400"/>
            <a:ext cx="5105400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On station trials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Testing the effect of sowing time and cereal/legume rotation under Zero tillage</a:t>
            </a:r>
          </a:p>
        </p:txBody>
      </p:sp>
      <p:sp>
        <p:nvSpPr>
          <p:cNvPr id="19" name="Title 3"/>
          <p:cNvSpPr txBox="1">
            <a:spLocks/>
          </p:cNvSpPr>
          <p:nvPr/>
        </p:nvSpPr>
        <p:spPr>
          <a:xfrm>
            <a:off x="381000" y="152400"/>
            <a:ext cx="8305800" cy="1273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altLang="fr-FR" sz="2800" b="1" dirty="0">
                <a:solidFill>
                  <a:schemeClr val="tx2"/>
                </a:solidFill>
              </a:rPr>
              <a:t>Conservation Agriculture … example of activities performed in the target action site</a:t>
            </a:r>
            <a:endParaRPr lang="en-US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xmlns="" val="1466858305"/>
              </p:ext>
            </p:extLst>
          </p:nvPr>
        </p:nvGraphicFramePr>
        <p:xfrm>
          <a:off x="3657600" y="1574324"/>
          <a:ext cx="5137150" cy="2790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Curved Right Arrow 1"/>
          <p:cNvSpPr/>
          <p:nvPr/>
        </p:nvSpPr>
        <p:spPr>
          <a:xfrm>
            <a:off x="228600" y="5029200"/>
            <a:ext cx="1066800" cy="12192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77219" y="5525869"/>
            <a:ext cx="6961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C000"/>
                </a:solidFill>
              </a:rPr>
              <a:t>Promising scaling opportunities starting 2015 through partnership with FAO and IFAD-ARMPII project</a:t>
            </a:r>
            <a:endParaRPr lang="en-US" sz="2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48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116632"/>
            <a:ext cx="8229600" cy="1143000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b="1" dirty="0" smtClean="0"/>
              <a:t>High prevalence of infectious diseases in sheep and goats flocks</a:t>
            </a:r>
            <a:endParaRPr lang="en-US" b="1" dirty="0"/>
          </a:p>
        </p:txBody>
      </p:sp>
      <p:graphicFrame>
        <p:nvGraphicFramePr>
          <p:cNvPr id="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0634737"/>
              </p:ext>
            </p:extLst>
          </p:nvPr>
        </p:nvGraphicFramePr>
        <p:xfrm>
          <a:off x="1187624" y="2827968"/>
          <a:ext cx="6768752" cy="3936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11560" y="1196752"/>
            <a:ext cx="8686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/>
              <a:t>Main risk factors:</a:t>
            </a:r>
          </a:p>
          <a:p>
            <a:pPr marL="800100" lvl="1" indent="-342900">
              <a:buAutoNum type="arabicPeriod"/>
            </a:pPr>
            <a:r>
              <a:rPr lang="en-US" sz="2500" dirty="0" smtClean="0"/>
              <a:t>Grazing </a:t>
            </a:r>
            <a:r>
              <a:rPr lang="en-US" sz="2500" dirty="0"/>
              <a:t>in communal rangeland</a:t>
            </a:r>
          </a:p>
          <a:p>
            <a:pPr marL="800100" lvl="1" indent="-342900">
              <a:buAutoNum type="arabicPeriod"/>
            </a:pPr>
            <a:r>
              <a:rPr lang="en-US" sz="2500" dirty="0"/>
              <a:t>Introduction of new animals without prior control</a:t>
            </a:r>
          </a:p>
          <a:p>
            <a:pPr marL="800100" lvl="1" indent="-342900">
              <a:buAutoNum type="arabicPeriod"/>
            </a:pPr>
            <a:r>
              <a:rPr lang="en-US" sz="2500" dirty="0"/>
              <a:t>Large flock size</a:t>
            </a:r>
          </a:p>
        </p:txBody>
      </p:sp>
    </p:spTree>
    <p:extLst>
      <p:ext uri="{BB962C8B-B14F-4D97-AF65-F5344CB8AC3E}">
        <p14:creationId xmlns:p14="http://schemas.microsoft.com/office/powerpoint/2010/main" xmlns="" val="7315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Addressing zoonosis with a major impact on the flock productivity and the household well being  </a:t>
            </a:r>
            <a:endParaRPr 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59961">
            <a:off x="274711" y="2397363"/>
            <a:ext cx="5302092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5884" y="1421047"/>
            <a:ext cx="276225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57725"/>
            <a:ext cx="55721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 rot="20113643">
            <a:off x="781168" y="4725874"/>
            <a:ext cx="1154682" cy="25737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3298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792162"/>
          </a:xfrm>
        </p:spPr>
        <p:txBody>
          <a:bodyPr/>
          <a:lstStyle/>
          <a:p>
            <a:r>
              <a:rPr lang="en-US" sz="3600" b="1" dirty="0"/>
              <a:t>Improving </a:t>
            </a:r>
            <a:r>
              <a:rPr lang="en-US" sz="3600" b="1" dirty="0" smtClean="0"/>
              <a:t>flocks’ fertility: The Rams 1</a:t>
            </a:r>
            <a:r>
              <a:rPr lang="en-US" sz="3600" b="1" baseline="30000" dirty="0" smtClean="0"/>
              <a:t>st</a:t>
            </a:r>
            <a:r>
              <a:rPr lang="en-US" sz="3600" b="1" dirty="0" smtClean="0"/>
              <a:t> </a:t>
            </a:r>
            <a:endParaRPr lang="en-US" sz="3600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411"/>
          <a:stretch/>
        </p:blipFill>
        <p:spPr>
          <a:xfrm rot="5400000">
            <a:off x="5026849" y="2664649"/>
            <a:ext cx="4320000" cy="2999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C:\Users\ICARDA\AppData\Local\Temp\Rar$DIa0.013\Rams examination- El Khreisha- 1st day- Photo Credit Celine Aubert (2)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63236" y="2080800"/>
            <a:ext cx="4032564" cy="43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1112838"/>
            <a:ext cx="8229600" cy="792162"/>
          </a:xfrm>
          <a:prstGeom prst="rect">
            <a:avLst/>
          </a:prstGeom>
          <a:noFill/>
          <a:ln>
            <a:noFill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2400" b="1" i="1" dirty="0" smtClean="0"/>
              <a:t>Rams’ Breeding soundness</a:t>
            </a:r>
            <a:endParaRPr 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xmlns="" val="218236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Improving flocks’ fertility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79898224"/>
              </p:ext>
            </p:extLst>
          </p:nvPr>
        </p:nvGraphicFramePr>
        <p:xfrm>
          <a:off x="152400" y="2743200"/>
          <a:ext cx="44196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52400" y="1378499"/>
            <a:ext cx="4419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Over 35% of the examined rams have a likely background of being </a:t>
            </a: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inbred</a:t>
            </a:r>
          </a:p>
          <a:p>
            <a:endParaRPr lang="en-US" sz="2400" dirty="0"/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08466122"/>
              </p:ext>
            </p:extLst>
          </p:nvPr>
        </p:nvGraphicFramePr>
        <p:xfrm>
          <a:off x="4572000" y="2743200"/>
          <a:ext cx="44196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4648200" y="1371600"/>
            <a:ext cx="4343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Over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85% of the rams have a body condition score under the recommended level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652168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 animBg="0"/>
        </p:bldSub>
      </p:bldGraphic>
      <p:bldP spid="5" grpId="0"/>
      <p:bldGraphic spid="7" grpId="0">
        <p:bldSub>
          <a:bldChart bld="series"/>
        </p:bldSub>
      </p:bldGraphic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D:\مشاريع\OFID-Jordan-Dairy processing\Photo\photo3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rot="1087398">
            <a:off x="6081260" y="1029804"/>
            <a:ext cx="2448272" cy="1760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3"/>
          <p:cNvSpPr txBox="1">
            <a:spLocks/>
          </p:cNvSpPr>
          <p:nvPr/>
        </p:nvSpPr>
        <p:spPr>
          <a:xfrm>
            <a:off x="99837" y="-128811"/>
            <a:ext cx="8869270" cy="1325563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Enhancing dairy processing skills and market access of rural women in Jordan</a:t>
            </a:r>
            <a:br>
              <a:rPr lang="en-GB" sz="2400" dirty="0" smtClean="0"/>
            </a:br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8" name="Content Placeholder 4"/>
          <p:cNvSpPr txBox="1">
            <a:spLocks/>
          </p:cNvSpPr>
          <p:nvPr/>
        </p:nvSpPr>
        <p:spPr>
          <a:xfrm>
            <a:off x="179512" y="1124744"/>
            <a:ext cx="4896544" cy="566124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endParaRPr lang="en-GB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FontTx/>
              <a:buNone/>
            </a:pPr>
            <a:r>
              <a:rPr lang="en-GB" sz="2200" dirty="0" smtClean="0"/>
              <a:t>Characterization of the socioeconomic conditions, dairy processing and marketing methods in 4 target villages in El-</a:t>
            </a:r>
            <a:r>
              <a:rPr lang="en-GB" sz="2200" dirty="0" err="1" smtClean="0"/>
              <a:t>Karak</a:t>
            </a:r>
            <a:r>
              <a:rPr lang="en-GB" sz="2200" dirty="0" smtClean="0"/>
              <a:t> </a:t>
            </a:r>
          </a:p>
          <a:p>
            <a:pPr marL="261938" lvl="1" indent="-261938">
              <a:spcBef>
                <a:spcPts val="600"/>
              </a:spcBef>
            </a:pPr>
            <a:r>
              <a:rPr lang="en-US" sz="2200" dirty="0" smtClean="0"/>
              <a:t>Quality of </a:t>
            </a:r>
            <a:r>
              <a:rPr lang="en-US" sz="2200" dirty="0" err="1" smtClean="0"/>
              <a:t>Jameed</a:t>
            </a:r>
            <a:r>
              <a:rPr lang="en-US" sz="2200" dirty="0" smtClean="0"/>
              <a:t> improved by more hygienic processing </a:t>
            </a:r>
          </a:p>
          <a:p>
            <a:pPr marL="261938" lvl="1" indent="-261938">
              <a:spcBef>
                <a:spcPts val="600"/>
              </a:spcBef>
            </a:pPr>
            <a:r>
              <a:rPr lang="en-GB" sz="2200" dirty="0" smtClean="0"/>
              <a:t>Improved method of making </a:t>
            </a:r>
            <a:r>
              <a:rPr lang="en-GB" sz="2200" dirty="0" err="1" smtClean="0"/>
              <a:t>Jameed</a:t>
            </a:r>
            <a:r>
              <a:rPr lang="en-GB" sz="2200" dirty="0" smtClean="0"/>
              <a:t> for small-scale dairy processors developed</a:t>
            </a:r>
          </a:p>
          <a:p>
            <a:pPr marL="536575" lvl="2" indent="-274638">
              <a:spcBef>
                <a:spcPts val="300"/>
              </a:spcBef>
            </a:pPr>
            <a:r>
              <a:rPr lang="en-US" sz="2200" dirty="0" smtClean="0"/>
              <a:t>Saves 60-70% of water consumed during processing</a:t>
            </a:r>
          </a:p>
          <a:p>
            <a:pPr marL="536575" lvl="2" indent="-274638">
              <a:spcBef>
                <a:spcPts val="300"/>
              </a:spcBef>
            </a:pPr>
            <a:r>
              <a:rPr lang="en-US" sz="2200" dirty="0" smtClean="0"/>
              <a:t>Saves 60-70% of energy</a:t>
            </a:r>
          </a:p>
          <a:p>
            <a:pPr lvl="2"/>
            <a:endParaRPr lang="en-GB" sz="2200" dirty="0"/>
          </a:p>
        </p:txBody>
      </p:sp>
      <p:graphicFrame>
        <p:nvGraphicFramePr>
          <p:cNvPr id="9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70237546"/>
              </p:ext>
            </p:extLst>
          </p:nvPr>
        </p:nvGraphicFramePr>
        <p:xfrm>
          <a:off x="4932041" y="3284984"/>
          <a:ext cx="4037066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06413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0" y="248579"/>
            <a:ext cx="8839200" cy="988549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3200" dirty="0" smtClean="0"/>
              <a:t>Women empowerment and scale impact</a:t>
            </a:r>
            <a:endParaRPr lang="en-US" sz="32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948855420"/>
              </p:ext>
            </p:extLst>
          </p:nvPr>
        </p:nvGraphicFramePr>
        <p:xfrm>
          <a:off x="2667000" y="1600200"/>
          <a:ext cx="7061200" cy="5007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218476" y="1143000"/>
            <a:ext cx="3301517" cy="21986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" y="3341688"/>
            <a:ext cx="2436950" cy="21483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66800" y="4800600"/>
            <a:ext cx="2195650" cy="200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858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1447800"/>
            <a:ext cx="80010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2800" smtClean="0"/>
              <a:t>Enhancing the use of cactus (</a:t>
            </a:r>
            <a:r>
              <a:rPr lang="en-US" sz="2800" i="1" smtClean="0"/>
              <a:t>Opuntia focus indica</a:t>
            </a:r>
            <a:r>
              <a:rPr lang="en-US" sz="2800" smtClean="0"/>
              <a:t>) to promote better livelihoods in arid areas of West Asia</a:t>
            </a:r>
            <a:endParaRPr lang="en-US" sz="2800" dirty="0"/>
          </a:p>
        </p:txBody>
      </p:sp>
      <p:pic>
        <p:nvPicPr>
          <p:cNvPr id="3" name="Picture 2" descr="G:\3. Photos\Jordan\Karama\Cactus 23_Jan_2014\DSCN2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076700"/>
            <a:ext cx="2590800" cy="1943100"/>
          </a:xfrm>
          <a:prstGeom prst="rect">
            <a:avLst/>
          </a:prstGeom>
          <a:noFill/>
        </p:spPr>
      </p:pic>
      <p:pic>
        <p:nvPicPr>
          <p:cNvPr id="4" name="Picture 3" descr="G:\3. Photos\Jordan\Karama\Samsung_Paolo\20140416_0019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4114800"/>
            <a:ext cx="2540000" cy="1905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14400" y="3087469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Over 100 accessions are planted in nursery and ready to be transplanted to the field in different sites </a:t>
            </a:r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:\Data\8. Photos\Jordan\1. NCARE Mchaqqar Station\Cactus Mchaqqar\14 July 2014\20140714_1058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4191000"/>
            <a:ext cx="2438400" cy="18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2138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1447800"/>
            <a:ext cx="80010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en-US" sz="2800" smtClean="0"/>
              <a:t>Enhancing the use of cactus (</a:t>
            </a:r>
            <a:r>
              <a:rPr lang="en-US" sz="2800" i="1" smtClean="0"/>
              <a:t>Opuntia focus indica</a:t>
            </a:r>
            <a:r>
              <a:rPr lang="en-US" sz="2800" smtClean="0"/>
              <a:t>) to promote better livelihoods in arid areas of West Asia</a:t>
            </a:r>
            <a:endParaRPr lang="en-US" sz="28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 b="3"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G:\3. Photos\Jordan\Irak Folder\Irak_Paolo\20140417_0305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733800"/>
            <a:ext cx="2743200" cy="2057400"/>
          </a:xfrm>
          <a:prstGeom prst="rect">
            <a:avLst/>
          </a:prstGeom>
          <a:noFill/>
        </p:spPr>
      </p:pic>
      <p:pic>
        <p:nvPicPr>
          <p:cNvPr id="5" name="Picture 2" descr="H:\Data\8. Photos\Jordan\2. Erak\Pictures\DSCN07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718560"/>
            <a:ext cx="2763520" cy="2072640"/>
          </a:xfrm>
          <a:prstGeom prst="rect">
            <a:avLst/>
          </a:prstGeom>
          <a:noFill/>
        </p:spPr>
      </p:pic>
      <p:pic>
        <p:nvPicPr>
          <p:cNvPr id="6" name="Picture 3" descr="H:\Data\8. Photos\Jordan\2. Erak\Pictures\DSCN07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3733800"/>
            <a:ext cx="2743200" cy="2057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1461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81000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 </a:t>
            </a:r>
            <a:r>
              <a:rPr lang="en-US" sz="2400" b="1" dirty="0" smtClean="0"/>
              <a:t>System </a:t>
            </a:r>
            <a:r>
              <a:rPr lang="en-US" sz="2400" b="1" dirty="0" smtClean="0"/>
              <a:t>vulnerability, Bio-economic </a:t>
            </a:r>
            <a:r>
              <a:rPr lang="en-US" sz="2400" b="1" dirty="0" smtClean="0"/>
              <a:t>farm </a:t>
            </a:r>
            <a:r>
              <a:rPr lang="en-US" sz="2400" b="1" dirty="0" smtClean="0"/>
              <a:t>models and  Policies </a:t>
            </a:r>
            <a:r>
              <a:rPr lang="en-US" sz="2400" b="1" dirty="0" smtClean="0"/>
              <a:t>on natural resources</a:t>
            </a:r>
            <a:endParaRPr lang="en-US" sz="2400" dirty="0" smtClean="0"/>
          </a:p>
          <a:p>
            <a:pPr algn="ctr"/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1600200"/>
            <a:ext cx="78486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Secondary </a:t>
            </a:r>
            <a:r>
              <a:rPr lang="en-US" sz="2000" dirty="0" smtClean="0"/>
              <a:t>data collected on the action villages during the selection process of the studies villages.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Baseline </a:t>
            </a:r>
            <a:r>
              <a:rPr lang="en-US" sz="2000" dirty="0" smtClean="0"/>
              <a:t>questionnaire prepared to collect the needed baseline information</a:t>
            </a:r>
            <a:r>
              <a:rPr lang="en-US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Report on “An Overview and Comparison of the Production Systems in </a:t>
            </a:r>
            <a:r>
              <a:rPr lang="en-US" sz="2000" dirty="0" err="1" smtClean="0"/>
              <a:t>Irak</a:t>
            </a:r>
            <a:r>
              <a:rPr lang="en-US" sz="2000" dirty="0" smtClean="0"/>
              <a:t> and </a:t>
            </a:r>
            <a:r>
              <a:rPr lang="en-US" sz="2000" dirty="0" err="1" smtClean="0"/>
              <a:t>Krisha</a:t>
            </a:r>
            <a:r>
              <a:rPr lang="en-US" sz="2000" dirty="0" smtClean="0"/>
              <a:t> Villages been prepared.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A </a:t>
            </a:r>
            <a:r>
              <a:rPr lang="en-US" sz="2000" dirty="0" smtClean="0"/>
              <a:t>representative household and model has been identified.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weather </a:t>
            </a:r>
            <a:r>
              <a:rPr lang="en-US" sz="2000" dirty="0" smtClean="0"/>
              <a:t>data, soil data, crop production data been collected for the purpose of the model.  </a:t>
            </a:r>
            <a:endParaRPr lang="en-US" sz="2000" dirty="0" smtClean="0"/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literature review of previous studies on barley subsidies been conducted.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on </a:t>
            </a:r>
            <a:r>
              <a:rPr lang="en-US" sz="2000" dirty="0" smtClean="0"/>
              <a:t>exports-imports, of Barley and wheat bran been collected from the department of statistics during the period 2005 2012.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data </a:t>
            </a:r>
            <a:r>
              <a:rPr lang="en-US" sz="2000" dirty="0" smtClean="0"/>
              <a:t>on livestock numbers of sheep , goats and cattle during the period 1991to 2012 been collected from the department of statistics.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838200"/>
            <a:ext cx="624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In-situ biodiversity</a:t>
            </a:r>
            <a:endParaRPr 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1595021"/>
            <a:ext cx="8534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Distribution of 250 plants </a:t>
            </a:r>
            <a:r>
              <a:rPr lang="en-US" sz="2400" dirty="0" smtClean="0"/>
              <a:t>Thymus </a:t>
            </a:r>
            <a:r>
              <a:rPr lang="en-US" sz="2400" dirty="0" smtClean="0"/>
              <a:t> and 250 of</a:t>
            </a:r>
            <a:r>
              <a:rPr lang="en-US" sz="2400" dirty="0" smtClean="0"/>
              <a:t> </a:t>
            </a:r>
            <a:r>
              <a:rPr lang="en-US" sz="2400" dirty="0" smtClean="0"/>
              <a:t>Salvia to each five farmers in </a:t>
            </a:r>
            <a:r>
              <a:rPr lang="en-US" sz="2400" dirty="0" err="1" smtClean="0"/>
              <a:t>Irak</a:t>
            </a:r>
            <a:r>
              <a:rPr lang="en-US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smtClean="0"/>
              <a:t>Assess and monitor </a:t>
            </a:r>
            <a:r>
              <a:rPr lang="en-US" sz="2400" dirty="0" err="1" smtClean="0"/>
              <a:t>Agrobiodiversity</a:t>
            </a:r>
            <a:r>
              <a:rPr lang="en-US" sz="2400" dirty="0" smtClean="0"/>
              <a:t> and its trends using </a:t>
            </a:r>
            <a:r>
              <a:rPr lang="en-US" sz="2400" dirty="0" err="1" smtClean="0"/>
              <a:t>ecogeographic</a:t>
            </a:r>
            <a:r>
              <a:rPr lang="en-US" sz="2400" dirty="0" smtClean="0"/>
              <a:t>/botanical </a:t>
            </a:r>
            <a:r>
              <a:rPr lang="en-US" sz="2400" dirty="0" smtClean="0"/>
              <a:t>for natural habitats </a:t>
            </a:r>
            <a:r>
              <a:rPr lang="en-US" sz="2400" dirty="0" smtClean="0"/>
              <a:t>of </a:t>
            </a:r>
            <a:r>
              <a:rPr lang="en-US" sz="2400" dirty="0" err="1" smtClean="0"/>
              <a:t>Erak</a:t>
            </a:r>
            <a:r>
              <a:rPr lang="en-US" sz="2400" dirty="0" smtClean="0"/>
              <a:t>, </a:t>
            </a:r>
            <a:r>
              <a:rPr lang="en-US" sz="2400" dirty="0" err="1" smtClean="0"/>
              <a:t>Khreisha</a:t>
            </a:r>
            <a:r>
              <a:rPr lang="en-US" sz="2400" dirty="0" smtClean="0"/>
              <a:t>, </a:t>
            </a:r>
            <a:r>
              <a:rPr lang="en-US" sz="2400" dirty="0" err="1" smtClean="0"/>
              <a:t>Majidiyya&amp;Mahareb</a:t>
            </a:r>
            <a:r>
              <a:rPr lang="en-US" sz="2400" dirty="0" smtClean="0"/>
              <a:t>. Also </a:t>
            </a:r>
            <a:endParaRPr lang="en-US" sz="2400" dirty="0" smtClean="0"/>
          </a:p>
          <a:p>
            <a:r>
              <a:rPr lang="en-US" sz="2400" dirty="0" smtClean="0"/>
              <a:t>Flora Identification was finalized </a:t>
            </a:r>
            <a:r>
              <a:rPr lang="en-US" sz="2400" dirty="0" smtClean="0"/>
              <a:t>, </a:t>
            </a:r>
            <a:r>
              <a:rPr lang="en-US" sz="2400" dirty="0" smtClean="0"/>
              <a:t>data and reporting is in the process of finalizing 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Introduction of Crocus </a:t>
            </a:r>
            <a:r>
              <a:rPr lang="en-US" sz="2400" dirty="0" err="1" smtClean="0"/>
              <a:t>sativus</a:t>
            </a:r>
            <a:r>
              <a:rPr lang="en-US" sz="2400" dirty="0" smtClean="0"/>
              <a:t> to local </a:t>
            </a:r>
            <a:r>
              <a:rPr lang="en-US" sz="2400" dirty="0" smtClean="0"/>
              <a:t>farmers.</a:t>
            </a:r>
          </a:p>
          <a:p>
            <a:endParaRPr lang="en-US" sz="2400" dirty="0" smtClean="0"/>
          </a:p>
          <a:p>
            <a:r>
              <a:rPr lang="en-US" sz="2400" dirty="0" smtClean="0"/>
              <a:t> </a:t>
            </a:r>
            <a:endParaRPr lang="en-US" sz="2400" dirty="0" smtClean="0"/>
          </a:p>
          <a:p>
            <a:r>
              <a:rPr lang="en-US" sz="2400" dirty="0" smtClean="0"/>
              <a:t> </a:t>
            </a:r>
          </a:p>
          <a:p>
            <a:pPr>
              <a:buFont typeface="Arial" pitchFamily="34" charset="0"/>
              <a:buChar char="•"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 in the Jordan Site</a:t>
            </a:r>
            <a:endParaRPr lang="en-US" dirty="0"/>
          </a:p>
        </p:txBody>
      </p:sp>
      <p:pic>
        <p:nvPicPr>
          <p:cNvPr id="1026" name="Picture 2" descr="http://wallpaperswa.com/thumbnails/detail/20121130/roads%20desert%20road%20infinity%20long%20road%203456x2304%20wallpaper_wallpaperswa.com_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" y="1447800"/>
            <a:ext cx="81153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701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503237"/>
            <a:ext cx="8153400" cy="6202363"/>
          </a:xfrm>
        </p:spPr>
        <p:txBody>
          <a:bodyPr/>
          <a:lstStyle/>
          <a:p>
            <a:pPr>
              <a:spcAft>
                <a:spcPts val="0"/>
              </a:spcAft>
              <a:buClr>
                <a:schemeClr val="accent1"/>
              </a:buClr>
              <a:buSzPct val="127000"/>
            </a:pPr>
            <a:r>
              <a:rPr lang="en-US" dirty="0" smtClean="0"/>
              <a:t>Rethink our strategy from commodity-based (activity-wise) to system-based (community-wise);</a:t>
            </a:r>
          </a:p>
          <a:p>
            <a:pPr marL="0" indent="0">
              <a:spcAft>
                <a:spcPts val="0"/>
              </a:spcAft>
              <a:buClr>
                <a:schemeClr val="accent1"/>
              </a:buClr>
              <a:buSzPct val="127000"/>
              <a:buNone/>
            </a:pPr>
            <a:endParaRPr lang="en-US" dirty="0" smtClean="0"/>
          </a:p>
          <a:p>
            <a:pPr>
              <a:spcAft>
                <a:spcPts val="0"/>
              </a:spcAft>
              <a:buClr>
                <a:schemeClr val="accent1"/>
              </a:buClr>
              <a:buSzPct val="127000"/>
            </a:pPr>
            <a:r>
              <a:rPr lang="en-US" dirty="0" smtClean="0"/>
              <a:t>Clustering of current activities (various approaches in discussion…e.g. Natural Resources Management, Improving Farming Productivity, Markets and Policies, Gender Mainstreaming);</a:t>
            </a:r>
          </a:p>
          <a:p>
            <a:pPr marL="0" indent="0">
              <a:spcAft>
                <a:spcPts val="0"/>
              </a:spcAft>
              <a:buClr>
                <a:schemeClr val="accent1"/>
              </a:buClr>
              <a:buSzPct val="127000"/>
              <a:buNone/>
            </a:pPr>
            <a:endParaRPr lang="en-US" dirty="0" smtClean="0"/>
          </a:p>
          <a:p>
            <a:pPr>
              <a:spcAft>
                <a:spcPts val="0"/>
              </a:spcAft>
              <a:buClr>
                <a:schemeClr val="accent1"/>
              </a:buClr>
              <a:buSzPct val="127000"/>
            </a:pPr>
            <a:r>
              <a:rPr lang="en-US" dirty="0" smtClean="0"/>
              <a:t>Yielding measurable impacts and attainable deliverables. What is the unit of measurement? What should be measured?</a:t>
            </a:r>
          </a:p>
        </p:txBody>
      </p:sp>
    </p:spTree>
    <p:extLst>
      <p:ext uri="{BB962C8B-B14F-4D97-AF65-F5344CB8AC3E}">
        <p14:creationId xmlns:p14="http://schemas.microsoft.com/office/powerpoint/2010/main" xmlns="" val="108728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505586" y="5838842"/>
            <a:ext cx="2714614" cy="714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2000" dirty="0" smtClean="0">
                <a:latin typeface="Helvetica" pitchFamily="34" charset="0"/>
                <a:cs typeface="Helvetica" pitchFamily="34" charset="0"/>
              </a:rPr>
              <a:t>Thank</a:t>
            </a:r>
            <a:r>
              <a:rPr lang="en-GB" sz="2000" dirty="0" smtClean="0">
                <a:latin typeface="Tahoma" pitchFamily="34" charset="0"/>
              </a:rPr>
              <a:t> you </a:t>
            </a:r>
            <a:endParaRPr lang="en-GB" sz="2000" dirty="0">
              <a:latin typeface="Tahoma" pitchFamily="34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685800" y="6400800"/>
            <a:ext cx="7772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9" name="Picture 2" descr="C:\Users\ICARDA\Desktop\CRP Dry Land Systems\CRP Innovation Platform\Maps and photos of the sites\IMG_53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1" y="95251"/>
            <a:ext cx="7696199" cy="577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098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theme/theme1.xml><?xml version="1.0" encoding="utf-8"?>
<a:theme xmlns:a="http://schemas.openxmlformats.org/drawingml/2006/main" name="Sample presentation slides">
  <a:themeElements>
    <a:clrScheme name="GD_BusPres_01_TP01136794  3">
      <a:dk1>
        <a:srgbClr val="152A83"/>
      </a:dk1>
      <a:lt1>
        <a:srgbClr val="FFFFFF"/>
      </a:lt1>
      <a:dk2>
        <a:srgbClr val="0066CC"/>
      </a:dk2>
      <a:lt2>
        <a:srgbClr val="9CD5F4"/>
      </a:lt2>
      <a:accent1>
        <a:srgbClr val="BE9932"/>
      </a:accent1>
      <a:accent2>
        <a:srgbClr val="2A99EC"/>
      </a:accent2>
      <a:accent3>
        <a:srgbClr val="AAB8E2"/>
      </a:accent3>
      <a:accent4>
        <a:srgbClr val="DADADA"/>
      </a:accent4>
      <a:accent5>
        <a:srgbClr val="DBCAAD"/>
      </a:accent5>
      <a:accent6>
        <a:srgbClr val="258AD6"/>
      </a:accent6>
      <a:hlink>
        <a:srgbClr val="70B040"/>
      </a:hlink>
      <a:folHlink>
        <a:srgbClr val="6B8ED3"/>
      </a:folHlink>
    </a:clrScheme>
    <a:fontScheme name="GD_BusPres_01_TP01136794 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D_BusPres_01_TP01136794  1">
        <a:dk1>
          <a:srgbClr val="000066"/>
        </a:dk1>
        <a:lt1>
          <a:srgbClr val="FFFFFF"/>
        </a:lt1>
        <a:dk2>
          <a:srgbClr val="006699"/>
        </a:dk2>
        <a:lt2>
          <a:srgbClr val="EEE378"/>
        </a:lt2>
        <a:accent1>
          <a:srgbClr val="69C828"/>
        </a:accent1>
        <a:accent2>
          <a:srgbClr val="E68B30"/>
        </a:accent2>
        <a:accent3>
          <a:srgbClr val="AAB8CA"/>
        </a:accent3>
        <a:accent4>
          <a:srgbClr val="DADADA"/>
        </a:accent4>
        <a:accent5>
          <a:srgbClr val="B9E0AC"/>
        </a:accent5>
        <a:accent6>
          <a:srgbClr val="D07D2A"/>
        </a:accent6>
        <a:hlink>
          <a:srgbClr val="0FAAE1"/>
        </a:hlink>
        <a:folHlink>
          <a:srgbClr val="547FE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BusPres_01_TP01136794  2">
        <a:dk1>
          <a:srgbClr val="0F4334"/>
        </a:dk1>
        <a:lt1>
          <a:srgbClr val="FFFFFF"/>
        </a:lt1>
        <a:dk2>
          <a:srgbClr val="43BD4C"/>
        </a:dk2>
        <a:lt2>
          <a:srgbClr val="F0F7BD"/>
        </a:lt2>
        <a:accent1>
          <a:srgbClr val="B2B838"/>
        </a:accent1>
        <a:accent2>
          <a:srgbClr val="E68B30"/>
        </a:accent2>
        <a:accent3>
          <a:srgbClr val="B0DBB2"/>
        </a:accent3>
        <a:accent4>
          <a:srgbClr val="DADADA"/>
        </a:accent4>
        <a:accent5>
          <a:srgbClr val="D5D8AE"/>
        </a:accent5>
        <a:accent6>
          <a:srgbClr val="D07D2A"/>
        </a:accent6>
        <a:hlink>
          <a:srgbClr val="3FB180"/>
        </a:hlink>
        <a:folHlink>
          <a:srgbClr val="3BA7E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BusPres_01_TP01136794  3">
        <a:dk1>
          <a:srgbClr val="152A83"/>
        </a:dk1>
        <a:lt1>
          <a:srgbClr val="FFFFFF"/>
        </a:lt1>
        <a:dk2>
          <a:srgbClr val="0066CC"/>
        </a:dk2>
        <a:lt2>
          <a:srgbClr val="9CD5F4"/>
        </a:lt2>
        <a:accent1>
          <a:srgbClr val="BE9932"/>
        </a:accent1>
        <a:accent2>
          <a:srgbClr val="2A99EC"/>
        </a:accent2>
        <a:accent3>
          <a:srgbClr val="AAB8E2"/>
        </a:accent3>
        <a:accent4>
          <a:srgbClr val="DADADA"/>
        </a:accent4>
        <a:accent5>
          <a:srgbClr val="DBCAAD"/>
        </a:accent5>
        <a:accent6>
          <a:srgbClr val="258AD6"/>
        </a:accent6>
        <a:hlink>
          <a:srgbClr val="70B040"/>
        </a:hlink>
        <a:folHlink>
          <a:srgbClr val="6B8ED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Sample presentation slides</Template>
  <TotalTime>1245</TotalTime>
  <Words>1567</Words>
  <Application>Microsoft Office PowerPoint</Application>
  <PresentationFormat>On-screen Show (4:3)</PresentationFormat>
  <Paragraphs>289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Sample presentation slides</vt:lpstr>
      <vt:lpstr>Slide 1</vt:lpstr>
      <vt:lpstr>Agenda</vt:lpstr>
      <vt:lpstr>CGIAR Research Programs align the research of their 15 Research Centers and their partners into efficient, coherent, multidisciplinary programs. </vt:lpstr>
      <vt:lpstr>Geographical spread of CRP DS</vt:lpstr>
      <vt:lpstr>Agricultural Livelihood Systems – a new, practical unit of measure for systems research</vt:lpstr>
      <vt:lpstr>Issue: What should be a common understanding of CRP DS ?</vt:lpstr>
      <vt:lpstr> Context where CRP DS is conducted</vt:lpstr>
      <vt:lpstr>Slide 8</vt:lpstr>
      <vt:lpstr>Innovative Partnerships allow for scaling up and scaling out </vt:lpstr>
      <vt:lpstr>Scaling Phases</vt:lpstr>
      <vt:lpstr>Slide 11</vt:lpstr>
      <vt:lpstr>Initial Fields Site Selection</vt:lpstr>
      <vt:lpstr>Progressive Geographical Expansion…</vt:lpstr>
      <vt:lpstr>INNOVATION THROUGH JOINT LEARNING</vt:lpstr>
      <vt:lpstr>Slide 15</vt:lpstr>
      <vt:lpstr>A Large Number of Activities</vt:lpstr>
      <vt:lpstr>Slide 17</vt:lpstr>
      <vt:lpstr>Slide 18</vt:lpstr>
      <vt:lpstr>Slide 19</vt:lpstr>
      <vt:lpstr>Slide 20</vt:lpstr>
      <vt:lpstr>Slide 21</vt:lpstr>
      <vt:lpstr>Addressing zoonosis with a major impact on the flock productivity and the household well being  </vt:lpstr>
      <vt:lpstr>Improving flocks’ fertility: The Rams 1st </vt:lpstr>
      <vt:lpstr>Improving flocks’ fertility</vt:lpstr>
      <vt:lpstr>Slide 25</vt:lpstr>
      <vt:lpstr>Slide 26</vt:lpstr>
      <vt:lpstr>Slide 27</vt:lpstr>
      <vt:lpstr>Slide 28</vt:lpstr>
      <vt:lpstr>Slide 29</vt:lpstr>
      <vt:lpstr>Slide 30</vt:lpstr>
      <vt:lpstr>Challenges in the Jordan Site</vt:lpstr>
      <vt:lpstr>Slide 32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 to add title</dc:title>
  <dc:creator>ICARDA</dc:creator>
  <cp:lastModifiedBy>Yahya</cp:lastModifiedBy>
  <cp:revision>89</cp:revision>
  <dcterms:created xsi:type="dcterms:W3CDTF">2014-09-08T05:15:32Z</dcterms:created>
  <dcterms:modified xsi:type="dcterms:W3CDTF">2014-09-13T14:21:01Z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TC011367951033</vt:lpwstr>
  </property>
</Properties>
</file>