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9"/>
  </p:notesMasterIdLst>
  <p:handoutMasterIdLst>
    <p:handoutMasterId r:id="rId30"/>
  </p:handoutMasterIdLst>
  <p:sldIdLst>
    <p:sldId id="405" r:id="rId6"/>
    <p:sldId id="387" r:id="rId7"/>
    <p:sldId id="423" r:id="rId8"/>
    <p:sldId id="421" r:id="rId9"/>
    <p:sldId id="422" r:id="rId10"/>
    <p:sldId id="424" r:id="rId11"/>
    <p:sldId id="389" r:id="rId12"/>
    <p:sldId id="454" r:id="rId13"/>
    <p:sldId id="436" r:id="rId14"/>
    <p:sldId id="431" r:id="rId15"/>
    <p:sldId id="432" r:id="rId16"/>
    <p:sldId id="433" r:id="rId17"/>
    <p:sldId id="451" r:id="rId18"/>
    <p:sldId id="452" r:id="rId19"/>
    <p:sldId id="437" r:id="rId20"/>
    <p:sldId id="453" r:id="rId21"/>
    <p:sldId id="455" r:id="rId22"/>
    <p:sldId id="456" r:id="rId23"/>
    <p:sldId id="457" r:id="rId24"/>
    <p:sldId id="458" r:id="rId25"/>
    <p:sldId id="459" r:id="rId26"/>
    <p:sldId id="460" r:id="rId27"/>
    <p:sldId id="448" r:id="rId28"/>
  </p:sldIdLst>
  <p:sldSz cx="9144000" cy="6858000" type="screen4x3"/>
  <p:notesSz cx="6858000" cy="91440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dyJ" initials="J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="" xmlns:p14="http://schemas.microsoft.com/office/powerpoint/2010/main" xmlns:mv="urn:schemas-microsoft-com:mac:vml" xmlns:mc="http://schemas.openxmlformats.org/markup-compatibility/2006" val="1"/>
      </p:ext>
    </p:extLst>
  </p:showPr>
  <p:clrMru>
    <a:srgbClr val="7AB800"/>
    <a:srgbClr val="5F604B"/>
    <a:srgbClr val="EEAF30"/>
    <a:srgbClr val="D4DADE"/>
    <a:srgbClr val="ADB8BF"/>
    <a:srgbClr val="75765C"/>
    <a:srgbClr val="BFBFBF"/>
    <a:srgbClr val="4E4C40"/>
    <a:srgbClr val="47453B"/>
    <a:srgbClr val="605E4F"/>
  </p:clrMru>
  <p:extLst>
    <p:ext uri="{E76CE94A-603C-4142-B9EB-6D1370010A27}">
      <p14:discardImageEditData xmlns="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p14="http://schemas.microsoft.com/office/powerpoint/2010/main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11" autoAdjust="0"/>
    <p:restoredTop sz="83729" autoAdjust="0"/>
  </p:normalViewPr>
  <p:slideViewPr>
    <p:cSldViewPr snapToGrid="0" showGuides="1">
      <p:cViewPr>
        <p:scale>
          <a:sx n="90" d="100"/>
          <a:sy n="90" d="100"/>
        </p:scale>
        <p:origin x="-756" y="-78"/>
      </p:cViewPr>
      <p:guideLst>
        <p:guide orient="horz" pos="602"/>
        <p:guide orient="horz" pos="4043"/>
        <p:guide orient="horz" pos="2387"/>
        <p:guide orient="horz" pos="4233"/>
        <p:guide orient="horz" pos="801"/>
        <p:guide orient="horz" pos="695"/>
        <p:guide pos="2880"/>
        <p:guide pos="288"/>
        <p:guide pos="5484"/>
        <p:guide pos="2824"/>
        <p:guide pos="2936"/>
        <p:guide pos="3884"/>
        <p:guide pos="16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 showGuides="1">
      <p:cViewPr varScale="1">
        <p:scale>
          <a:sx n="59" d="100"/>
          <a:sy n="59" d="100"/>
        </p:scale>
        <p:origin x="-2508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gs" Target="tags/tag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Dryland%20Systems\WA&amp;SD\ABD&amp;DD%20data_Koutiala_Mali_30April2014\Biodiversit&#233;_corrig&#233;e_Analysi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Number of households</a:t>
            </a:r>
            <a:endParaRPr lang="en-US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Sheet3!$B$1</c:f>
              <c:strCache>
                <c:ptCount val="1"/>
                <c:pt idx="0">
                  <c:v>No. HH</c:v>
                </c:pt>
              </c:strCache>
            </c:strRef>
          </c:tx>
          <c:cat>
            <c:strRef>
              <c:f>Sheet3!$A$2:$A$27</c:f>
              <c:strCache>
                <c:ptCount val="26"/>
                <c:pt idx="0">
                  <c:v>Sorghum bicolor</c:v>
                </c:pt>
                <c:pt idx="1">
                  <c:v>Zea mays</c:v>
                </c:pt>
                <c:pt idx="2">
                  <c:v>Gossypium hirsutum</c:v>
                </c:pt>
                <c:pt idx="3">
                  <c:v>Pennisetum americanum</c:v>
                </c:pt>
                <c:pt idx="4">
                  <c:v>Arachis hypogea</c:v>
                </c:pt>
                <c:pt idx="5">
                  <c:v>Vigna unguiculata</c:v>
                </c:pt>
                <c:pt idx="6">
                  <c:v>Abelmoschus esculentus</c:v>
                </c:pt>
                <c:pt idx="7">
                  <c:v>Vigna subterranea</c:v>
                </c:pt>
                <c:pt idx="8">
                  <c:v>Capsicum frutescens</c:v>
                </c:pt>
                <c:pt idx="9">
                  <c:v>Orysa sativa</c:v>
                </c:pt>
                <c:pt idx="10">
                  <c:v>Glycine maxima</c:v>
                </c:pt>
                <c:pt idx="11">
                  <c:v>Lycopersicum esculentum</c:v>
                </c:pt>
                <c:pt idx="12">
                  <c:v>Solanum aethiopicum</c:v>
                </c:pt>
                <c:pt idx="13">
                  <c:v>Hibiscus cannabinus</c:v>
                </c:pt>
                <c:pt idx="14">
                  <c:v>Cucumis sativus</c:v>
                </c:pt>
                <c:pt idx="15">
                  <c:v>zacatou</c:v>
                </c:pt>
                <c:pt idx="16">
                  <c:v>Capsicum annuum</c:v>
                </c:pt>
                <c:pt idx="17">
                  <c:v>Colacynthus citrillus</c:v>
                </c:pt>
                <c:pt idx="18">
                  <c:v>Cucurbita pepo</c:v>
                </c:pt>
                <c:pt idx="19">
                  <c:v>Cucumus melo</c:v>
                </c:pt>
                <c:pt idx="20">
                  <c:v>Digitaria exilis</c:v>
                </c:pt>
                <c:pt idx="21">
                  <c:v>Dioscorea sp</c:v>
                </c:pt>
                <c:pt idx="22">
                  <c:v>Hibiscus cannabinus rouge</c:v>
                </c:pt>
                <c:pt idx="23">
                  <c:v>Lagenaria sp</c:v>
                </c:pt>
                <c:pt idx="24">
                  <c:v>Ipomea batatas</c:v>
                </c:pt>
                <c:pt idx="25">
                  <c:v>Sesamum indicum</c:v>
                </c:pt>
              </c:strCache>
            </c:strRef>
          </c:cat>
          <c:val>
            <c:numRef>
              <c:f>Sheet3!$B$2:$B$27</c:f>
              <c:numCache>
                <c:formatCode>General</c:formatCode>
                <c:ptCount val="26"/>
                <c:pt idx="0">
                  <c:v>180</c:v>
                </c:pt>
                <c:pt idx="1">
                  <c:v>178</c:v>
                </c:pt>
                <c:pt idx="2">
                  <c:v>166</c:v>
                </c:pt>
                <c:pt idx="3">
                  <c:v>164</c:v>
                </c:pt>
                <c:pt idx="4">
                  <c:v>123</c:v>
                </c:pt>
                <c:pt idx="5">
                  <c:v>119</c:v>
                </c:pt>
                <c:pt idx="6">
                  <c:v>70</c:v>
                </c:pt>
                <c:pt idx="7">
                  <c:v>61</c:v>
                </c:pt>
                <c:pt idx="8">
                  <c:v>50</c:v>
                </c:pt>
                <c:pt idx="9">
                  <c:v>46</c:v>
                </c:pt>
                <c:pt idx="10">
                  <c:v>44</c:v>
                </c:pt>
                <c:pt idx="11">
                  <c:v>28</c:v>
                </c:pt>
                <c:pt idx="12">
                  <c:v>16</c:v>
                </c:pt>
                <c:pt idx="13">
                  <c:v>13</c:v>
                </c:pt>
                <c:pt idx="14">
                  <c:v>7</c:v>
                </c:pt>
                <c:pt idx="15">
                  <c:v>7</c:v>
                </c:pt>
                <c:pt idx="16">
                  <c:v>6</c:v>
                </c:pt>
                <c:pt idx="17">
                  <c:v>6</c:v>
                </c:pt>
                <c:pt idx="18">
                  <c:v>4</c:v>
                </c:pt>
                <c:pt idx="19">
                  <c:v>3</c:v>
                </c:pt>
                <c:pt idx="20">
                  <c:v>3</c:v>
                </c:pt>
                <c:pt idx="21">
                  <c:v>2</c:v>
                </c:pt>
                <c:pt idx="22">
                  <c:v>2</c:v>
                </c:pt>
                <c:pt idx="23">
                  <c:v>2</c:v>
                </c:pt>
                <c:pt idx="24">
                  <c:v>2</c:v>
                </c:pt>
                <c:pt idx="25">
                  <c:v>1</c:v>
                </c:pt>
              </c:numCache>
            </c:numRef>
          </c:val>
        </c:ser>
        <c:axId val="83885056"/>
        <c:axId val="83997440"/>
      </c:barChart>
      <c:catAx>
        <c:axId val="83885056"/>
        <c:scaling>
          <c:orientation val="minMax"/>
        </c:scaling>
        <c:axPos val="b"/>
        <c:tickLblPos val="nextTo"/>
        <c:crossAx val="83997440"/>
        <c:crosses val="autoZero"/>
        <c:auto val="1"/>
        <c:lblAlgn val="ctr"/>
        <c:lblOffset val="100"/>
      </c:catAx>
      <c:valAx>
        <c:axId val="83997440"/>
        <c:scaling>
          <c:orientation val="minMax"/>
        </c:scaling>
        <c:axPos val="l"/>
        <c:majorGridlines/>
        <c:numFmt formatCode="General" sourceLinked="1"/>
        <c:tickLblPos val="nextTo"/>
        <c:crossAx val="83885056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FA3CA-5725-4BA7-A851-72A62AC5A8EE}" type="datetimeFigureOut">
              <a:rPr lang="en-CA" smtClean="0"/>
              <a:pPr/>
              <a:t>26/05/2014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873CA4-7EF9-467F-99BD-6DDCB9451CF6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175470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B58700-9FA2-48CE-AC88-D71D45EB490A}" type="datetimeFigureOut">
              <a:rPr lang="en-US" smtClean="0"/>
              <a:pPr/>
              <a:t>5/26/2014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C4E5-2BC1-4F43-85DD-A1B8F74CB7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409004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COVER SLIDE</a:t>
            </a:r>
          </a:p>
          <a:p>
            <a:r>
              <a:rPr lang="en-US" dirty="0" smtClean="0"/>
              <a:t>To change the</a:t>
            </a:r>
            <a:r>
              <a:rPr lang="en-US" baseline="0" dirty="0" smtClean="0"/>
              <a:t> picture:</a:t>
            </a:r>
          </a:p>
          <a:p>
            <a:pPr>
              <a:buFontTx/>
              <a:buChar char="-"/>
            </a:pPr>
            <a:r>
              <a:rPr lang="en-US" baseline="0" dirty="0" smtClean="0"/>
              <a:t> Right click on the photo</a:t>
            </a:r>
          </a:p>
          <a:p>
            <a:pPr>
              <a:buFontTx/>
              <a:buChar char="-"/>
            </a:pPr>
            <a:r>
              <a:rPr lang="en-US" baseline="0" dirty="0" smtClean="0"/>
              <a:t> Click on change picture</a:t>
            </a:r>
          </a:p>
          <a:p>
            <a:endParaRPr lang="en-US" dirty="0" smtClean="0"/>
          </a:p>
          <a:p>
            <a:r>
              <a:rPr lang="en-US" dirty="0" smtClean="0"/>
              <a:t>If you need a specific CRP logo</a:t>
            </a:r>
            <a:r>
              <a:rPr lang="en-US" baseline="0" dirty="0" smtClean="0"/>
              <a:t>, replace the general CGIAR logo at the upper right.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DIVIDER</a:t>
            </a:r>
            <a:r>
              <a:rPr lang="en-US" baseline="0" dirty="0" smtClean="0"/>
              <a:t> SLIDE</a:t>
            </a:r>
          </a:p>
          <a:p>
            <a:r>
              <a:rPr lang="en-US" baseline="0" dirty="0" smtClean="0"/>
              <a:t>You can use it to introduce a section of your presentation.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AND 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DIVIDER SLIDE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You can use it to introduce a section of your presentation.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DIVIDER SLIDE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You can use it to introduce a section of your presentation.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ncapozio\Desktop\homegarden_edited.jpg"/>
          <p:cNvPicPr>
            <a:picLocks noChangeAspect="1" noChangeArrowheads="1"/>
          </p:cNvPicPr>
          <p:nvPr userDrawn="1"/>
        </p:nvPicPr>
        <p:blipFill>
          <a:blip r:embed="rId2" cstate="print"/>
          <a:srcRect t="11765" r="12519"/>
          <a:stretch>
            <a:fillRect/>
          </a:stretch>
        </p:blipFill>
        <p:spPr bwMode="auto">
          <a:xfrm>
            <a:off x="0" y="-59120"/>
            <a:ext cx="9144000" cy="6917120"/>
          </a:xfrm>
          <a:prstGeom prst="rect">
            <a:avLst/>
          </a:prstGeom>
          <a:noFill/>
        </p:spPr>
      </p:pic>
      <p:sp>
        <p:nvSpPr>
          <p:cNvPr id="16" name="Pentagon 15"/>
          <p:cNvSpPr/>
          <p:nvPr userDrawn="1"/>
        </p:nvSpPr>
        <p:spPr>
          <a:xfrm>
            <a:off x="0" y="4635804"/>
            <a:ext cx="7687424" cy="1658231"/>
          </a:xfrm>
          <a:prstGeom prst="homePlate">
            <a:avLst>
              <a:gd name="adj" fmla="val 32097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hevron 16"/>
          <p:cNvSpPr/>
          <p:nvPr userDrawn="1"/>
        </p:nvSpPr>
        <p:spPr>
          <a:xfrm>
            <a:off x="7441412" y="4633353"/>
            <a:ext cx="1227100" cy="1663780"/>
          </a:xfrm>
          <a:prstGeom prst="chevron">
            <a:avLst>
              <a:gd name="adj" fmla="val 46348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1" y="-180975"/>
            <a:ext cx="9144000" cy="1378839"/>
            <a:chOff x="1" y="-180975"/>
            <a:chExt cx="9144000" cy="1378839"/>
          </a:xfrm>
        </p:grpSpPr>
        <p:sp>
          <p:nvSpPr>
            <p:cNvPr id="20" name="Rectangle 19"/>
            <p:cNvSpPr/>
            <p:nvPr userDrawn="1"/>
          </p:nvSpPr>
          <p:spPr>
            <a:xfrm>
              <a:off x="1" y="-180975"/>
              <a:ext cx="9144000" cy="13788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Picture 18" descr="Bioversity FINAL out copy.gif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190180" y="151272"/>
              <a:ext cx="985527" cy="859075"/>
            </a:xfrm>
            <a:prstGeom prst="rect">
              <a:avLst/>
            </a:prstGeom>
          </p:spPr>
        </p:pic>
        <p:pic>
          <p:nvPicPr>
            <p:cNvPr id="1026" name="Picture 2" descr="C:\Users\ncapozio\Documents\DESKTOP\LOGOS\CGIAR\CGIAR tagline\CGIAR LOGO WITH TAG LINE green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 r="61358" b="58739"/>
            <a:stretch>
              <a:fillRect/>
            </a:stretch>
          </p:blipFill>
          <p:spPr bwMode="auto">
            <a:xfrm>
              <a:off x="7997403" y="104139"/>
              <a:ext cx="1032297" cy="963358"/>
            </a:xfrm>
            <a:prstGeom prst="rect">
              <a:avLst/>
            </a:prstGeom>
            <a:noFill/>
          </p:spPr>
        </p:pic>
      </p:grp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0" y="1190625"/>
            <a:ext cx="9144000" cy="56673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265814" y="4848447"/>
            <a:ext cx="65390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Presentation title</a:t>
            </a:r>
          </a:p>
          <a:p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Name Surname, Title</a:t>
            </a:r>
          </a:p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Date</a:t>
            </a:r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8054485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a_Cover Slide with partner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ncapozio\Desktop\homegarden_edited.jpg"/>
          <p:cNvPicPr>
            <a:picLocks noChangeAspect="1" noChangeArrowheads="1"/>
          </p:cNvPicPr>
          <p:nvPr userDrawn="1"/>
        </p:nvPicPr>
        <p:blipFill>
          <a:blip r:embed="rId2" cstate="print"/>
          <a:srcRect t="11765" r="12519"/>
          <a:stretch>
            <a:fillRect/>
          </a:stretch>
        </p:blipFill>
        <p:spPr bwMode="auto">
          <a:xfrm>
            <a:off x="0" y="-59120"/>
            <a:ext cx="9144000" cy="6917120"/>
          </a:xfrm>
          <a:prstGeom prst="rect">
            <a:avLst/>
          </a:prstGeom>
          <a:noFill/>
        </p:spPr>
      </p:pic>
      <p:sp>
        <p:nvSpPr>
          <p:cNvPr id="13" name="Pentagon 12"/>
          <p:cNvSpPr/>
          <p:nvPr userDrawn="1"/>
        </p:nvSpPr>
        <p:spPr>
          <a:xfrm>
            <a:off x="0" y="4635804"/>
            <a:ext cx="7687424" cy="1658231"/>
          </a:xfrm>
          <a:prstGeom prst="homePlate">
            <a:avLst>
              <a:gd name="adj" fmla="val 32097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hevron 13"/>
          <p:cNvSpPr/>
          <p:nvPr userDrawn="1"/>
        </p:nvSpPr>
        <p:spPr>
          <a:xfrm>
            <a:off x="7441412" y="4633353"/>
            <a:ext cx="1227100" cy="1663780"/>
          </a:xfrm>
          <a:prstGeom prst="chevron">
            <a:avLst>
              <a:gd name="adj" fmla="val 46348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1" y="-180975"/>
            <a:ext cx="9144000" cy="1378839"/>
            <a:chOff x="1" y="-180975"/>
            <a:chExt cx="9144000" cy="1378839"/>
          </a:xfrm>
        </p:grpSpPr>
        <p:sp>
          <p:nvSpPr>
            <p:cNvPr id="18" name="Rectangle 17"/>
            <p:cNvSpPr/>
            <p:nvPr userDrawn="1"/>
          </p:nvSpPr>
          <p:spPr>
            <a:xfrm>
              <a:off x="1" y="-180975"/>
              <a:ext cx="9144000" cy="13788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 descr="Bioversity FINAL out copy.gif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190180" y="151272"/>
              <a:ext cx="985527" cy="859075"/>
            </a:xfrm>
            <a:prstGeom prst="rect">
              <a:avLst/>
            </a:prstGeom>
          </p:spPr>
        </p:pic>
        <p:pic>
          <p:nvPicPr>
            <p:cNvPr id="22" name="Picture 2" descr="C:\Users\ncapozio\Documents\DESKTOP\LOGOS\CGIAR\CGIAR tagline\CGIAR LOGO WITH TAG LINE green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 r="61358" b="58739"/>
            <a:stretch>
              <a:fillRect/>
            </a:stretch>
          </p:blipFill>
          <p:spPr bwMode="auto">
            <a:xfrm>
              <a:off x="7997403" y="104139"/>
              <a:ext cx="1032297" cy="963358"/>
            </a:xfrm>
            <a:prstGeom prst="rect">
              <a:avLst/>
            </a:prstGeom>
            <a:noFill/>
          </p:spPr>
        </p:pic>
      </p:grpSp>
      <p:sp>
        <p:nvSpPr>
          <p:cNvPr id="23" name="TextBox 22"/>
          <p:cNvSpPr txBox="1"/>
          <p:nvPr userDrawn="1"/>
        </p:nvSpPr>
        <p:spPr>
          <a:xfrm>
            <a:off x="265814" y="4848447"/>
            <a:ext cx="65390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Presentation title</a:t>
            </a:r>
          </a:p>
          <a:p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Name Surname, Title</a:t>
            </a:r>
          </a:p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Date</a:t>
            </a:r>
          </a:p>
        </p:txBody>
      </p:sp>
      <p:pic>
        <p:nvPicPr>
          <p:cNvPr id="24" name="Picture 2" descr="C:\Users\guest2\Desktop\CIAT.pn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6165" y="457211"/>
            <a:ext cx="1226097" cy="574718"/>
          </a:xfrm>
          <a:prstGeom prst="rect">
            <a:avLst/>
          </a:prstGeom>
          <a:noFill/>
        </p:spPr>
      </p:pic>
      <p:pic>
        <p:nvPicPr>
          <p:cNvPr id="25" name="Picture 3" descr="C:\Users\guest2\Desktop\CIFOR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3792" y="279006"/>
            <a:ext cx="1135138" cy="752923"/>
          </a:xfrm>
          <a:prstGeom prst="rect">
            <a:avLst/>
          </a:prstGeom>
          <a:noFill/>
        </p:spPr>
      </p:pic>
      <p:pic>
        <p:nvPicPr>
          <p:cNvPr id="26" name="Picture 4" descr="C:\Users\guest2\Desktop\WorldFIsh.png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77737" y="341749"/>
            <a:ext cx="1094663" cy="6901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8054485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97402" y="1294044"/>
            <a:ext cx="3928532" cy="2561417"/>
          </a:xfrm>
          <a:prstGeom prst="rect">
            <a:avLst/>
          </a:prstGeom>
        </p:spPr>
        <p:txBody>
          <a:bodyPr lIns="0" rIns="0" anchor="t" anchorCtr="0">
            <a:noAutofit/>
          </a:bodyPr>
          <a:lstStyle>
            <a:lvl1pPr marL="0" indent="0" algn="l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  <a:defRPr sz="4000" b="1" baseline="0">
                <a:solidFill>
                  <a:schemeClr val="bg1"/>
                </a:solidFill>
                <a:latin typeface="Arial Narrow" pitchFamily="34" charset="0"/>
                <a:cs typeface="Calibri" pitchFamily="34" charset="0"/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900">
                <a:solidFill>
                  <a:schemeClr val="bg1"/>
                </a:solidFill>
              </a:defRPr>
            </a:lvl2pPr>
            <a:lvl3pPr marL="468000" indent="0">
              <a:buNone/>
              <a:defRPr/>
            </a:lvl3pPr>
          </a:lstStyle>
          <a:p>
            <a:pPr lvl="0"/>
            <a:r>
              <a:rPr lang="en-US" dirty="0" smtClean="0"/>
              <a:t>Text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1323437"/>
            <a:ext cx="4389186" cy="907530"/>
            <a:chOff x="0" y="1323437"/>
            <a:chExt cx="4389186" cy="907530"/>
          </a:xfrm>
        </p:grpSpPr>
        <p:sp>
          <p:nvSpPr>
            <p:cNvPr id="6" name="Pentagon 5"/>
            <p:cNvSpPr/>
            <p:nvPr userDrawn="1"/>
          </p:nvSpPr>
          <p:spPr>
            <a:xfrm>
              <a:off x="0" y="1324775"/>
              <a:ext cx="3892425" cy="904503"/>
            </a:xfrm>
            <a:prstGeom prst="homePlate">
              <a:avLst>
                <a:gd name="adj" fmla="val 320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Chevron 6"/>
            <p:cNvSpPr/>
            <p:nvPr userDrawn="1"/>
          </p:nvSpPr>
          <p:spPr>
            <a:xfrm>
              <a:off x="3767860" y="1323437"/>
              <a:ext cx="621326" cy="907530"/>
            </a:xfrm>
            <a:prstGeom prst="chevron">
              <a:avLst>
                <a:gd name="adj" fmla="val 46348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angle 10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30994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65505" y="1338914"/>
            <a:ext cx="3928532" cy="2561417"/>
          </a:xfrm>
          <a:prstGeom prst="rect">
            <a:avLst/>
          </a:prstGeom>
        </p:spPr>
        <p:txBody>
          <a:bodyPr lIns="0" rIns="0" anchor="t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 sz="4000" b="1" baseline="0">
                <a:solidFill>
                  <a:schemeClr val="bg1"/>
                </a:solidFill>
                <a:latin typeface="Arial Narrow" pitchFamily="34" charset="0"/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900">
                <a:solidFill>
                  <a:schemeClr val="bg1"/>
                </a:solidFill>
              </a:defRPr>
            </a:lvl2pPr>
            <a:lvl3pPr marL="468000" indent="0">
              <a:buNone/>
              <a:defRPr/>
            </a:lvl3pPr>
          </a:lstStyle>
          <a:p>
            <a:pPr marL="0" marR="0" lvl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pPr>
            <a:r>
              <a:rPr lang="en-US" dirty="0" smtClean="0"/>
              <a:t>Text</a:t>
            </a:r>
          </a:p>
          <a:p>
            <a:pPr marL="0" marR="0" lvl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pPr>
            <a:endParaRPr lang="en-US" dirty="0" smtClean="0"/>
          </a:p>
          <a:p>
            <a:pPr lvl="0"/>
            <a:endParaRPr lang="en-US" dirty="0" smtClean="0"/>
          </a:p>
        </p:txBody>
      </p:sp>
      <p:grpSp>
        <p:nvGrpSpPr>
          <p:cNvPr id="2" name="Group 7"/>
          <p:cNvGrpSpPr/>
          <p:nvPr userDrawn="1"/>
        </p:nvGrpSpPr>
        <p:grpSpPr>
          <a:xfrm>
            <a:off x="0" y="1323437"/>
            <a:ext cx="4389186" cy="907530"/>
            <a:chOff x="0" y="1323437"/>
            <a:chExt cx="4389186" cy="907530"/>
          </a:xfrm>
        </p:grpSpPr>
        <p:sp>
          <p:nvSpPr>
            <p:cNvPr id="6" name="Pentagon 5"/>
            <p:cNvSpPr/>
            <p:nvPr userDrawn="1"/>
          </p:nvSpPr>
          <p:spPr>
            <a:xfrm>
              <a:off x="0" y="1324775"/>
              <a:ext cx="3892425" cy="904503"/>
            </a:xfrm>
            <a:prstGeom prst="homePlate">
              <a:avLst>
                <a:gd name="adj" fmla="val 320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Chevron 6"/>
            <p:cNvSpPr/>
            <p:nvPr userDrawn="1"/>
          </p:nvSpPr>
          <p:spPr>
            <a:xfrm>
              <a:off x="3767860" y="1323437"/>
              <a:ext cx="621326" cy="907530"/>
            </a:xfrm>
            <a:prstGeom prst="chevron">
              <a:avLst>
                <a:gd name="adj" fmla="val 46348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Rectangle 9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30994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10" presetClass="entr" presetSubtype="0" fill="hold" nodeType="afterEffect" nodePh="1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76137" y="1317648"/>
            <a:ext cx="3928532" cy="2561417"/>
          </a:xfrm>
          <a:prstGeom prst="rect">
            <a:avLst/>
          </a:prstGeom>
        </p:spPr>
        <p:txBody>
          <a:bodyPr lIns="0" rIns="0" anchor="t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 sz="4000" b="1" baseline="0">
                <a:solidFill>
                  <a:schemeClr val="bg1"/>
                </a:solidFill>
                <a:latin typeface="Arial Narrow" pitchFamily="34" charset="0"/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900">
                <a:solidFill>
                  <a:schemeClr val="bg1"/>
                </a:solidFill>
              </a:defRPr>
            </a:lvl2pPr>
            <a:lvl3pPr marL="468000" indent="0">
              <a:buNone/>
              <a:defRPr/>
            </a:lvl3pPr>
          </a:lstStyle>
          <a:p>
            <a:pPr lvl="0"/>
            <a:r>
              <a:rPr lang="en-US" dirty="0" smtClean="0"/>
              <a:t>Text</a:t>
            </a:r>
          </a:p>
        </p:txBody>
      </p:sp>
      <p:grpSp>
        <p:nvGrpSpPr>
          <p:cNvPr id="2" name="Group 7"/>
          <p:cNvGrpSpPr/>
          <p:nvPr userDrawn="1"/>
        </p:nvGrpSpPr>
        <p:grpSpPr>
          <a:xfrm>
            <a:off x="0" y="1323437"/>
            <a:ext cx="4389186" cy="907530"/>
            <a:chOff x="0" y="1323437"/>
            <a:chExt cx="4389186" cy="907530"/>
          </a:xfrm>
        </p:grpSpPr>
        <p:sp>
          <p:nvSpPr>
            <p:cNvPr id="6" name="Pentagon 5"/>
            <p:cNvSpPr/>
            <p:nvPr userDrawn="1"/>
          </p:nvSpPr>
          <p:spPr>
            <a:xfrm>
              <a:off x="0" y="1324775"/>
              <a:ext cx="3892425" cy="904503"/>
            </a:xfrm>
            <a:prstGeom prst="homePlate">
              <a:avLst>
                <a:gd name="adj" fmla="val 320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Chevron 6"/>
            <p:cNvSpPr/>
            <p:nvPr userDrawn="1"/>
          </p:nvSpPr>
          <p:spPr>
            <a:xfrm>
              <a:off x="3767860" y="1323437"/>
              <a:ext cx="621326" cy="907530"/>
            </a:xfrm>
            <a:prstGeom prst="chevron">
              <a:avLst>
                <a:gd name="adj" fmla="val 46348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angle 10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30994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10" presetClass="entr" presetSubtype="0" fill="hold" nodeType="afterEffect" nodePh="1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8144698" y="6562940"/>
            <a:ext cx="536400" cy="2448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fld id="{597A8DCA-8F96-49CD-B4D5-7AC92F955860}" type="slidenum">
              <a:rPr lang="en-CA" sz="900" smtClean="0">
                <a:solidFill>
                  <a:srgbClr val="7F7F7F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CA" sz="900" dirty="0">
              <a:solidFill>
                <a:srgbClr val="7F7F7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8204500" cy="4784761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line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361516"/>
            <a:ext cx="8205261" cy="88249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lnSpc>
                <a:spcPts val="3200"/>
              </a:lnSpc>
              <a:spcAft>
                <a:spcPts val="0"/>
              </a:spcAft>
              <a:defRPr sz="3200" b="1" baseline="0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</a:t>
            </a:r>
            <a:br>
              <a:rPr lang="en-US" dirty="0" smtClean="0"/>
            </a:br>
            <a:r>
              <a:rPr lang="en-US" dirty="0" smtClean="0"/>
              <a:t>Two-line Headline</a:t>
            </a:r>
            <a:br>
              <a:rPr lang="en-US" dirty="0" smtClean="0"/>
            </a:br>
            <a:endParaRPr lang="en-CA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8193867" cy="4784761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+picture on th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8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5699125" y="1382123"/>
            <a:ext cx="3444875" cy="477364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4911725" cy="4784761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736901" y="6168280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+ 2 pictures on th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4911725" cy="4784761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sp>
        <p:nvSpPr>
          <p:cNvPr id="9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5699126" y="3848986"/>
            <a:ext cx="3200326" cy="23214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5699126" y="1385776"/>
            <a:ext cx="3200326" cy="232144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2" name="Picture 11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4" name="Text Placeholder 11"/>
          <p:cNvSpPr>
            <a:spLocks noGrp="1"/>
          </p:cNvSpPr>
          <p:nvPr>
            <p:ph type="body" sz="quarter" idx="17" hasCustomPrompt="1"/>
          </p:nvPr>
        </p:nvSpPr>
        <p:spPr>
          <a:xfrm rot="16200000">
            <a:off x="7801836" y="2479652"/>
            <a:ext cx="2366907" cy="262828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8" hasCustomPrompt="1"/>
          </p:nvPr>
        </p:nvSpPr>
        <p:spPr>
          <a:xfrm rot="16200000">
            <a:off x="7801836" y="4934402"/>
            <a:ext cx="2366907" cy="262828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picture at th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9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3603008"/>
            <a:ext cx="9144000" cy="280805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8215132" cy="1743849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pic>
        <p:nvPicPr>
          <p:cNvPr id="12" name="Picture 11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707063" y="3394942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pictures at th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5933" y="3508744"/>
            <a:ext cx="3859620" cy="227536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1035" y="1382123"/>
            <a:ext cx="8215132" cy="1743849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sp>
        <p:nvSpPr>
          <p:cNvPr id="14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4788193" y="3522920"/>
            <a:ext cx="3859620" cy="227536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0" name="Picture 9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5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5304367" y="5837148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7" hasCustomPrompt="1"/>
          </p:nvPr>
        </p:nvSpPr>
        <p:spPr>
          <a:xfrm>
            <a:off x="948449" y="5837148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457201" y="1381125"/>
            <a:ext cx="8228012" cy="48244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tx1"/>
              </a:buClr>
              <a:defRPr sz="28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1pPr>
            <a:lvl2pPr>
              <a:buClr>
                <a:schemeClr val="tx1"/>
              </a:buClr>
              <a:defRPr sz="26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2pPr>
            <a:lvl3pPr marL="868680">
              <a:buClr>
                <a:schemeClr val="tx1"/>
              </a:buClr>
              <a:defRPr sz="24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3pPr>
            <a:lvl4pPr marL="1143000">
              <a:buClr>
                <a:schemeClr val="tx1"/>
              </a:buClr>
              <a:defRPr sz="20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4pPr>
            <a:lvl5pPr marL="1417320">
              <a:buClr>
                <a:schemeClr val="tx1"/>
              </a:buClr>
              <a:defRPr sz="18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5pPr>
          </a:lstStyle>
          <a:p>
            <a:pPr lvl="0"/>
            <a:r>
              <a:rPr lang="en-CA" dirty="0" smtClean="0"/>
              <a:t>First Level Text</a:t>
            </a:r>
          </a:p>
          <a:p>
            <a:pPr lvl="1"/>
            <a:r>
              <a:rPr lang="en-CA" dirty="0" smtClean="0"/>
              <a:t>Second Level Text</a:t>
            </a:r>
          </a:p>
          <a:p>
            <a:pPr lvl="2"/>
            <a:r>
              <a:rPr lang="en-CA" dirty="0" smtClean="0"/>
              <a:t>Third Level Text</a:t>
            </a:r>
          </a:p>
          <a:p>
            <a:pPr lvl="3"/>
            <a:r>
              <a:rPr lang="en-CA" dirty="0" smtClean="0"/>
              <a:t>Fourth Level Text</a:t>
            </a:r>
          </a:p>
          <a:p>
            <a:pPr lvl="4"/>
            <a:r>
              <a:rPr lang="en-CA" dirty="0" smtClean="0"/>
              <a:t>Fifth Level Text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pic>
        <p:nvPicPr>
          <p:cNvPr id="12" name="Picture 11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503237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-line 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361516"/>
            <a:ext cx="8205261" cy="88249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lnSpc>
                <a:spcPts val="3200"/>
              </a:lnSpc>
              <a:spcAft>
                <a:spcPts val="0"/>
              </a:spcAft>
              <a:defRPr sz="3200" b="1" baseline="0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</a:t>
            </a:r>
            <a:br>
              <a:rPr lang="en-US" dirty="0" smtClean="0"/>
            </a:br>
            <a:r>
              <a:rPr lang="en-US" dirty="0" smtClean="0"/>
              <a:t>Two-line Headline</a:t>
            </a:r>
            <a:br>
              <a:rPr lang="en-US" dirty="0" smtClean="0"/>
            </a:br>
            <a:endParaRPr lang="en-CA" dirty="0"/>
          </a:p>
        </p:txBody>
      </p:sp>
      <p:pic>
        <p:nvPicPr>
          <p:cNvPr id="13" name="Picture 12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4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457201" y="1381125"/>
            <a:ext cx="8228012" cy="48244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tx1"/>
              </a:buClr>
              <a:defRPr sz="28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1pPr>
            <a:lvl2pPr>
              <a:buClr>
                <a:schemeClr val="tx1"/>
              </a:buClr>
              <a:defRPr sz="26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2pPr>
            <a:lvl3pPr marL="868680">
              <a:buClr>
                <a:schemeClr val="tx1"/>
              </a:buClr>
              <a:defRPr sz="24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3pPr>
            <a:lvl4pPr marL="1143000">
              <a:buClr>
                <a:schemeClr val="tx1"/>
              </a:buClr>
              <a:defRPr sz="20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4pPr>
            <a:lvl5pPr marL="1417320">
              <a:buClr>
                <a:schemeClr val="tx1"/>
              </a:buClr>
              <a:defRPr sz="1800">
                <a:solidFill>
                  <a:schemeClr val="tx1"/>
                </a:solidFill>
                <a:latin typeface="Arial Narrow" pitchFamily="34" charset="0"/>
                <a:cs typeface="Calibri" pitchFamily="34" charset="0"/>
              </a:defRPr>
            </a:lvl5pPr>
          </a:lstStyle>
          <a:p>
            <a:pPr lvl="0"/>
            <a:r>
              <a:rPr lang="en-CA" dirty="0" smtClean="0"/>
              <a:t>First Level Text</a:t>
            </a:r>
          </a:p>
          <a:p>
            <a:pPr lvl="1"/>
            <a:r>
              <a:rPr lang="en-CA" dirty="0" smtClean="0"/>
              <a:t>Second Level Text</a:t>
            </a:r>
          </a:p>
          <a:p>
            <a:pPr lvl="2"/>
            <a:r>
              <a:rPr lang="en-CA" dirty="0" smtClean="0"/>
              <a:t>Third Level Text</a:t>
            </a:r>
          </a:p>
          <a:p>
            <a:pPr lvl="3"/>
            <a:r>
              <a:rPr lang="en-CA" dirty="0" smtClean="0"/>
              <a:t>Fourth Level Text</a:t>
            </a:r>
          </a:p>
          <a:p>
            <a:pPr lvl="4"/>
            <a:r>
              <a:rPr lang="en-CA" dirty="0" smtClean="0"/>
              <a:t>Fifth Level Text</a:t>
            </a:r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503237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-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457201" y="1381125"/>
            <a:ext cx="4025899" cy="48244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>
                <a:solidFill>
                  <a:srgbClr val="5F604B"/>
                </a:solidFill>
                <a:latin typeface="+mj-lt"/>
                <a:cs typeface="Calibri" pitchFamily="34" charset="0"/>
              </a:defRPr>
            </a:lvl1pPr>
            <a:lvl2pPr>
              <a:buClr>
                <a:schemeClr val="tx1"/>
              </a:buClr>
              <a:defRPr sz="2000">
                <a:solidFill>
                  <a:srgbClr val="5F604B"/>
                </a:solidFill>
                <a:latin typeface="+mj-lt"/>
                <a:cs typeface="Calibri" pitchFamily="34" charset="0"/>
              </a:defRPr>
            </a:lvl2pPr>
            <a:lvl3pPr>
              <a:buClr>
                <a:schemeClr val="tx1"/>
              </a:buClr>
              <a:defRPr sz="1800">
                <a:solidFill>
                  <a:srgbClr val="5F604B"/>
                </a:solidFill>
                <a:latin typeface="+mj-lt"/>
                <a:cs typeface="Calibri" pitchFamily="34" charset="0"/>
              </a:defRPr>
            </a:lvl3pPr>
            <a:lvl4pPr>
              <a:buClr>
                <a:schemeClr val="tx1"/>
              </a:buClr>
              <a:defRPr sz="1600">
                <a:solidFill>
                  <a:srgbClr val="5F604B"/>
                </a:solidFill>
                <a:latin typeface="+mj-lt"/>
                <a:cs typeface="Calibri" pitchFamily="34" charset="0"/>
              </a:defRPr>
            </a:lvl4pPr>
            <a:lvl5pPr>
              <a:buClr>
                <a:schemeClr val="tx1"/>
              </a:buClr>
              <a:defRPr sz="1400">
                <a:solidFill>
                  <a:srgbClr val="5F604B"/>
                </a:solidFill>
                <a:latin typeface="+mj-lt"/>
                <a:cs typeface="Calibri" pitchFamily="34" charset="0"/>
              </a:defRPr>
            </a:lvl5pPr>
          </a:lstStyle>
          <a:p>
            <a:pPr lvl="0"/>
            <a:r>
              <a:rPr lang="en-CA" dirty="0" smtClean="0"/>
              <a:t>First Level Text</a:t>
            </a:r>
          </a:p>
          <a:p>
            <a:pPr lvl="1"/>
            <a:r>
              <a:rPr lang="en-CA" dirty="0" smtClean="0"/>
              <a:t>Second Level Text</a:t>
            </a:r>
          </a:p>
          <a:p>
            <a:pPr lvl="2"/>
            <a:r>
              <a:rPr lang="en-CA" dirty="0" smtClean="0"/>
              <a:t>Third Level Text</a:t>
            </a:r>
          </a:p>
          <a:p>
            <a:pPr lvl="3"/>
            <a:r>
              <a:rPr lang="en-CA" dirty="0" smtClean="0"/>
              <a:t>Fourth Level Text</a:t>
            </a:r>
          </a:p>
          <a:p>
            <a:pPr lvl="4"/>
            <a:r>
              <a:rPr lang="en-CA" dirty="0" smtClean="0"/>
              <a:t>Fifth Level Text</a:t>
            </a:r>
          </a:p>
        </p:txBody>
      </p:sp>
      <p:sp>
        <p:nvSpPr>
          <p:cNvPr id="12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sp>
        <p:nvSpPr>
          <p:cNvPr id="13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4649973" y="1384669"/>
            <a:ext cx="4025899" cy="48244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>
                <a:solidFill>
                  <a:srgbClr val="5F604B"/>
                </a:solidFill>
                <a:latin typeface="+mj-lt"/>
                <a:cs typeface="Calibri" pitchFamily="34" charset="0"/>
              </a:defRPr>
            </a:lvl1pPr>
            <a:lvl2pPr>
              <a:buClr>
                <a:schemeClr val="tx1"/>
              </a:buClr>
              <a:defRPr sz="2000">
                <a:solidFill>
                  <a:srgbClr val="5F604B"/>
                </a:solidFill>
                <a:latin typeface="+mj-lt"/>
                <a:cs typeface="Calibri" pitchFamily="34" charset="0"/>
              </a:defRPr>
            </a:lvl2pPr>
            <a:lvl3pPr>
              <a:buClr>
                <a:schemeClr val="tx1"/>
              </a:buClr>
              <a:defRPr sz="1800">
                <a:solidFill>
                  <a:srgbClr val="5F604B"/>
                </a:solidFill>
                <a:latin typeface="+mj-lt"/>
                <a:cs typeface="Calibri" pitchFamily="34" charset="0"/>
              </a:defRPr>
            </a:lvl3pPr>
            <a:lvl4pPr>
              <a:buClr>
                <a:schemeClr val="tx1"/>
              </a:buClr>
              <a:defRPr sz="1600">
                <a:solidFill>
                  <a:srgbClr val="5F604B"/>
                </a:solidFill>
                <a:latin typeface="+mj-lt"/>
                <a:cs typeface="Calibri" pitchFamily="34" charset="0"/>
              </a:defRPr>
            </a:lvl4pPr>
            <a:lvl5pPr>
              <a:buClr>
                <a:schemeClr val="tx1"/>
              </a:buClr>
              <a:defRPr sz="1400">
                <a:solidFill>
                  <a:srgbClr val="5F604B"/>
                </a:solidFill>
                <a:latin typeface="+mj-lt"/>
                <a:cs typeface="Calibri" pitchFamily="34" charset="0"/>
              </a:defRPr>
            </a:lvl5pPr>
          </a:lstStyle>
          <a:p>
            <a:pPr lvl="0"/>
            <a:r>
              <a:rPr lang="en-CA" dirty="0" smtClean="0"/>
              <a:t>First Level Text</a:t>
            </a:r>
          </a:p>
          <a:p>
            <a:pPr lvl="1"/>
            <a:r>
              <a:rPr lang="en-CA" dirty="0" smtClean="0"/>
              <a:t>Second Level Text</a:t>
            </a:r>
          </a:p>
          <a:p>
            <a:pPr lvl="2"/>
            <a:r>
              <a:rPr lang="en-CA" dirty="0" smtClean="0"/>
              <a:t>Third Level Text</a:t>
            </a:r>
          </a:p>
          <a:p>
            <a:pPr lvl="3"/>
            <a:r>
              <a:rPr lang="en-CA" dirty="0" smtClean="0"/>
              <a:t>Fourth Level Text</a:t>
            </a:r>
          </a:p>
          <a:p>
            <a:pPr lvl="4"/>
            <a:r>
              <a:rPr lang="en-CA" dirty="0" smtClean="0"/>
              <a:t>Fifth Level Text</a:t>
            </a:r>
          </a:p>
        </p:txBody>
      </p:sp>
      <p:pic>
        <p:nvPicPr>
          <p:cNvPr id="14" name="Picture 13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16202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6" name="Picture Placeholder 15"/>
          <p:cNvSpPr>
            <a:spLocks noGrp="1"/>
          </p:cNvSpPr>
          <p:nvPr>
            <p:ph type="pic" sz="quarter" idx="10"/>
          </p:nvPr>
        </p:nvSpPr>
        <p:spPr>
          <a:xfrm>
            <a:off x="-74425" y="0"/>
            <a:ext cx="9282223" cy="640811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9"/>
          </p:nvPr>
        </p:nvSpPr>
        <p:spPr>
          <a:xfrm>
            <a:off x="440997" y="0"/>
            <a:ext cx="4114800" cy="6416675"/>
          </a:xfrm>
          <a:prstGeom prst="rect">
            <a:avLst/>
          </a:prstGeom>
          <a:solidFill>
            <a:srgbClr val="5F604B">
              <a:alpha val="84706"/>
            </a:srgbClr>
          </a:solidFill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 smtClean="0"/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630620" y="1355823"/>
            <a:ext cx="3058511" cy="57085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Headline</a:t>
            </a:r>
            <a:endParaRPr lang="en-CA" dirty="0"/>
          </a:p>
        </p:txBody>
      </p:sp>
      <p:sp>
        <p:nvSpPr>
          <p:cNvPr id="24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650228" y="2081052"/>
            <a:ext cx="3559172" cy="3767956"/>
          </a:xfrm>
          <a:prstGeom prst="rect">
            <a:avLst/>
          </a:prstGeom>
        </p:spPr>
        <p:txBody>
          <a:bodyPr/>
          <a:lstStyle>
            <a:lvl1pPr marL="0" indent="0">
              <a:buNone/>
              <a:tabLst>
                <a:tab pos="1828800" algn="l"/>
              </a:tabLst>
              <a:defRPr>
                <a:solidFill>
                  <a:schemeClr val="bg1"/>
                </a:solidFill>
                <a:latin typeface="+mj-lt"/>
              </a:defRPr>
            </a:lvl1pPr>
            <a:lvl2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2pPr>
            <a:lvl3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3pPr>
            <a:lvl4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4pPr>
            <a:lvl5pPr indent="0">
              <a:buNone/>
              <a:tabLst>
                <a:tab pos="1828800" algn="l"/>
              </a:tabLst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Text</a:t>
            </a:r>
          </a:p>
          <a:p>
            <a:pPr lvl="0"/>
            <a:endParaRPr lang="en-US" dirty="0" smtClean="0"/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8" hasCustomPrompt="1"/>
          </p:nvPr>
        </p:nvSpPr>
        <p:spPr>
          <a:xfrm rot="16200000">
            <a:off x="7829133" y="1052039"/>
            <a:ext cx="2366907" cy="262828"/>
          </a:xfrm>
          <a:prstGeom prst="rect">
            <a:avLst/>
          </a:prstGeom>
        </p:spPr>
        <p:txBody>
          <a:bodyPr anchor="t"/>
          <a:lstStyle>
            <a:lvl1pPr marL="0" indent="0" algn="r">
              <a:spcBef>
                <a:spcPts val="0"/>
              </a:spcBef>
              <a:buNone/>
              <a:defRPr sz="1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6" name="Picture Placeholder 15"/>
          <p:cNvSpPr>
            <a:spLocks noGrp="1"/>
          </p:cNvSpPr>
          <p:nvPr>
            <p:ph type="pic" sz="quarter" idx="10"/>
          </p:nvPr>
        </p:nvSpPr>
        <p:spPr>
          <a:xfrm>
            <a:off x="-74425" y="0"/>
            <a:ext cx="9282223" cy="640811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9"/>
          </p:nvPr>
        </p:nvSpPr>
        <p:spPr>
          <a:xfrm>
            <a:off x="440997" y="0"/>
            <a:ext cx="4114800" cy="6416675"/>
          </a:xfrm>
          <a:prstGeom prst="rect">
            <a:avLst/>
          </a:prstGeom>
          <a:solidFill>
            <a:srgbClr val="5F604B">
              <a:alpha val="84706"/>
            </a:srgbClr>
          </a:solidFill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 smtClean="0"/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630620" y="1355823"/>
            <a:ext cx="3058511" cy="570857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Headline</a:t>
            </a:r>
            <a:endParaRPr lang="en-CA" dirty="0"/>
          </a:p>
        </p:txBody>
      </p:sp>
      <p:sp>
        <p:nvSpPr>
          <p:cNvPr id="13" name="Content Placeholder 9"/>
          <p:cNvSpPr>
            <a:spLocks noGrp="1"/>
          </p:cNvSpPr>
          <p:nvPr>
            <p:ph sz="quarter" idx="12" hasCustomPrompt="1"/>
          </p:nvPr>
        </p:nvSpPr>
        <p:spPr>
          <a:xfrm>
            <a:off x="637955" y="2083972"/>
            <a:ext cx="3583171" cy="37851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bg1"/>
              </a:buClr>
              <a:defRPr sz="2400">
                <a:solidFill>
                  <a:schemeClr val="bg1"/>
                </a:solidFill>
                <a:latin typeface="+mj-lt"/>
                <a:cs typeface="Calibri" pitchFamily="34" charset="0"/>
              </a:defRPr>
            </a:lvl1pPr>
            <a:lvl2pPr>
              <a:buClr>
                <a:schemeClr val="bg1"/>
              </a:buClr>
              <a:defRPr sz="2000">
                <a:solidFill>
                  <a:schemeClr val="bg1"/>
                </a:solidFill>
                <a:latin typeface="+mj-lt"/>
                <a:cs typeface="Calibri" pitchFamily="34" charset="0"/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  <a:latin typeface="+mj-lt"/>
                <a:cs typeface="Calibri" pitchFamily="34" charset="0"/>
              </a:defRPr>
            </a:lvl3pPr>
            <a:lvl4pPr>
              <a:buClr>
                <a:schemeClr val="bg1"/>
              </a:buClr>
              <a:defRPr sz="1600">
                <a:solidFill>
                  <a:schemeClr val="bg1"/>
                </a:solidFill>
                <a:latin typeface="+mj-lt"/>
                <a:cs typeface="Calibri" pitchFamily="34" charset="0"/>
              </a:defRPr>
            </a:lvl4pPr>
            <a:lvl5pPr>
              <a:buClr>
                <a:schemeClr val="bg1"/>
              </a:buClr>
              <a:defRPr sz="1400">
                <a:solidFill>
                  <a:schemeClr val="bg1"/>
                </a:solidFill>
                <a:latin typeface="+mj-lt"/>
                <a:cs typeface="Calibri" pitchFamily="34" charset="0"/>
              </a:defRPr>
            </a:lvl5pPr>
          </a:lstStyle>
          <a:p>
            <a:pPr lvl="0"/>
            <a:r>
              <a:rPr lang="en-CA" dirty="0" smtClean="0"/>
              <a:t>First Level Text</a:t>
            </a:r>
          </a:p>
          <a:p>
            <a:pPr lvl="1"/>
            <a:r>
              <a:rPr lang="en-CA" dirty="0" smtClean="0"/>
              <a:t>Second Level Text</a:t>
            </a:r>
          </a:p>
          <a:p>
            <a:pPr lvl="2"/>
            <a:r>
              <a:rPr lang="en-CA" dirty="0" smtClean="0"/>
              <a:t>Third Level Text</a:t>
            </a:r>
          </a:p>
          <a:p>
            <a:pPr lvl="3"/>
            <a:r>
              <a:rPr lang="en-CA" dirty="0" smtClean="0"/>
              <a:t>Fourth Level Text</a:t>
            </a:r>
          </a:p>
          <a:p>
            <a:pPr lvl="4"/>
            <a:r>
              <a:rPr lang="en-CA" dirty="0" smtClean="0"/>
              <a:t>Fifth Level Text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8" hasCustomPrompt="1"/>
          </p:nvPr>
        </p:nvSpPr>
        <p:spPr>
          <a:xfrm rot="16200000">
            <a:off x="7829133" y="1052039"/>
            <a:ext cx="2366907" cy="262828"/>
          </a:xfrm>
          <a:prstGeom prst="rect">
            <a:avLst/>
          </a:prstGeom>
        </p:spPr>
        <p:txBody>
          <a:bodyPr anchor="t"/>
          <a:lstStyle>
            <a:lvl1pPr marL="0" indent="0" algn="r">
              <a:spcBef>
                <a:spcPts val="0"/>
              </a:spcBef>
              <a:buNone/>
              <a:defRPr sz="1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Photo credit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7" name="Table Placeholder 6"/>
          <p:cNvSpPr>
            <a:spLocks noGrp="1"/>
          </p:cNvSpPr>
          <p:nvPr>
            <p:ph type="tbl" sz="quarter" idx="10"/>
          </p:nvPr>
        </p:nvSpPr>
        <p:spPr>
          <a:xfrm>
            <a:off x="450850" y="1160060"/>
            <a:ext cx="8283575" cy="488589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365869" y="6138142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Source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3"/>
          <p:cNvSpPr>
            <a:spLocks noGrp="1"/>
          </p:cNvSpPr>
          <p:nvPr>
            <p:ph type="title" hasCustomPrompt="1"/>
          </p:nvPr>
        </p:nvSpPr>
        <p:spPr>
          <a:xfrm>
            <a:off x="461035" y="170122"/>
            <a:ext cx="8205261" cy="78555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  <a:latin typeface="Arial Narrow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Master Title Slide Headline</a:t>
            </a:r>
            <a:endParaRPr lang="en-CA" dirty="0"/>
          </a:p>
        </p:txBody>
      </p:sp>
      <p:pic>
        <p:nvPicPr>
          <p:cNvPr id="11" name="Picture 10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365869" y="6138142"/>
            <a:ext cx="3436937" cy="157162"/>
          </a:xfrm>
          <a:prstGeom prst="rect">
            <a:avLst/>
          </a:prstGeom>
        </p:spPr>
        <p:txBody>
          <a:bodyPr anchor="ctr"/>
          <a:lstStyle>
            <a:lvl1pPr marL="0" indent="0" algn="r">
              <a:spcBef>
                <a:spcPts val="0"/>
              </a:spcBef>
              <a:buNone/>
              <a:defRPr sz="1000" baseline="0">
                <a:latin typeface="+mn-lt"/>
              </a:defRPr>
            </a:lvl1pPr>
          </a:lstStyle>
          <a:p>
            <a:pPr lvl="0"/>
            <a:r>
              <a:rPr lang="en-US" dirty="0" smtClean="0"/>
              <a:t>Source</a:t>
            </a:r>
            <a:endParaRPr lang="en-US" dirty="0"/>
          </a:p>
        </p:txBody>
      </p:sp>
      <p:sp>
        <p:nvSpPr>
          <p:cNvPr id="13" name="Chart Placeholder 12"/>
          <p:cNvSpPr>
            <a:spLocks noGrp="1"/>
          </p:cNvSpPr>
          <p:nvPr>
            <p:ph type="chart" sz="quarter" idx="16"/>
          </p:nvPr>
        </p:nvSpPr>
        <p:spPr>
          <a:xfrm>
            <a:off x="463550" y="1118593"/>
            <a:ext cx="8312150" cy="496887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954005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/Final slide">
    <p:bg>
      <p:bgPr>
        <a:solidFill>
          <a:srgbClr val="5F6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6409944"/>
            <a:ext cx="9144000" cy="6520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 userDrawn="1"/>
        </p:nvGrpSpPr>
        <p:grpSpPr>
          <a:xfrm>
            <a:off x="0" y="1323437"/>
            <a:ext cx="4389186" cy="907530"/>
            <a:chOff x="0" y="1323437"/>
            <a:chExt cx="4389186" cy="907530"/>
          </a:xfrm>
        </p:grpSpPr>
        <p:sp>
          <p:nvSpPr>
            <p:cNvPr id="6" name="Pentagon 5"/>
            <p:cNvSpPr/>
            <p:nvPr userDrawn="1"/>
          </p:nvSpPr>
          <p:spPr>
            <a:xfrm>
              <a:off x="0" y="1324775"/>
              <a:ext cx="3892425" cy="904503"/>
            </a:xfrm>
            <a:prstGeom prst="homePlate">
              <a:avLst>
                <a:gd name="adj" fmla="val 3209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Chevron 6"/>
            <p:cNvSpPr/>
            <p:nvPr userDrawn="1"/>
          </p:nvSpPr>
          <p:spPr>
            <a:xfrm>
              <a:off x="3767860" y="1323437"/>
              <a:ext cx="621326" cy="907530"/>
            </a:xfrm>
            <a:prstGeom prst="chevron">
              <a:avLst>
                <a:gd name="adj" fmla="val 46348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8" name="Picture 7" descr="Bioversity FINAL out copy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551030" y="6438022"/>
            <a:ext cx="450328" cy="392546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1957552" y="3326524"/>
            <a:ext cx="5228896" cy="2267265"/>
            <a:chOff x="2002221" y="3326524"/>
            <a:chExt cx="5228896" cy="2267265"/>
          </a:xfrm>
        </p:grpSpPr>
        <p:pic>
          <p:nvPicPr>
            <p:cNvPr id="12" name="Picture 11" descr="Bioversity FINALout_white.gif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84608" y="4339395"/>
              <a:ext cx="1439526" cy="1254394"/>
            </a:xfrm>
            <a:prstGeom prst="rect">
              <a:avLst/>
            </a:prstGeom>
          </p:spPr>
        </p:pic>
        <p:pic>
          <p:nvPicPr>
            <p:cNvPr id="13" name="Picture 2" descr="C:\Users\ncapozio\Documents\DESKTOP\LOGOS\CGIAR\CGIAR tagline\CGIAR whit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58980" y="4256701"/>
              <a:ext cx="1469160" cy="1323921"/>
            </a:xfrm>
            <a:prstGeom prst="rect">
              <a:avLst/>
            </a:prstGeom>
            <a:noFill/>
          </p:spPr>
        </p:pic>
        <p:sp>
          <p:nvSpPr>
            <p:cNvPr id="14" name="Text Placeholder 4"/>
            <p:cNvSpPr txBox="1">
              <a:spLocks/>
            </p:cNvSpPr>
            <p:nvPr/>
          </p:nvSpPr>
          <p:spPr>
            <a:xfrm>
              <a:off x="2002221" y="3326524"/>
              <a:ext cx="5228896" cy="599102"/>
            </a:xfrm>
            <a:prstGeom prst="rect">
              <a:avLst/>
            </a:prstGeom>
          </p:spPr>
          <p:txBody>
            <a:bodyPr vert="horz" lIns="0" tIns="0" rIns="0" bIns="0" rtlCol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>
                  <a:schemeClr val="tx1"/>
                </a:buClr>
                <a:buSzPct val="80000"/>
                <a:buFont typeface="Arial" pitchFamily="34" charset="0"/>
                <a:buNone/>
                <a:tabLst/>
                <a:defRPr/>
              </a:pPr>
              <a:r>
                <a:rPr kumimoji="0" lang="en-US" sz="2800" i="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HelveticaNeueLT Std" pitchFamily="34" charset="0"/>
                  <a:cs typeface="Arial" pitchFamily="34" charset="0"/>
                </a:rPr>
                <a:t>www.bioversityinternational.org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>
                  <a:schemeClr val="tx1"/>
                </a:buClr>
                <a:buSzPct val="80000"/>
                <a:buFont typeface="Arial" pitchFamily="34" charset="0"/>
                <a:buNone/>
                <a:tabLst/>
                <a:defRPr/>
              </a:pPr>
              <a:endPara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15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863229" y="1277687"/>
            <a:ext cx="3928532" cy="915188"/>
          </a:xfrm>
          <a:prstGeom prst="rect">
            <a:avLst/>
          </a:prstGeom>
        </p:spPr>
        <p:txBody>
          <a:bodyPr lIns="0" rIns="0" anchor="t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 sz="4000" b="1" baseline="0">
                <a:solidFill>
                  <a:schemeClr val="bg1"/>
                </a:solidFill>
                <a:latin typeface="Arial Narrow" pitchFamily="34" charset="0"/>
              </a:defRPr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1900">
                <a:solidFill>
                  <a:schemeClr val="bg1"/>
                </a:solidFill>
              </a:defRPr>
            </a:lvl2pPr>
            <a:lvl3pPr marL="468000" indent="0">
              <a:buNone/>
              <a:defRPr/>
            </a:lvl3pPr>
          </a:lstStyle>
          <a:p>
            <a:pPr marL="0" marR="0" lvl="0" indent="0" algn="l" defTabSz="914400" rtl="0" eaLnBrk="1" fontAlgn="auto" latinLnBrk="0" hangingPunct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pPr>
            <a:r>
              <a:rPr lang="en-US" dirty="0" smtClean="0"/>
              <a:t>Thank you</a:t>
            </a:r>
          </a:p>
          <a:p>
            <a:pPr lvl="0"/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30994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ntr" presetSubtype="0" fill="hold" nodeType="afterEffect" nodePh="1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95A31-6D7B-407C-A832-0D6B0AD7CA39}" type="datetimeFigureOut">
              <a:rPr lang="en-US"/>
              <a:pPr>
                <a:defRPr/>
              </a:pPr>
              <a:t>5/26/2014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4C91B-04C2-4102-BE78-5E8CE6196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76BE3-108E-4437-BFD7-34079BC0EBFB}" type="datetimeFigureOut">
              <a:rPr lang="en-US"/>
              <a:pPr>
                <a:defRPr/>
              </a:pPr>
              <a:t>5/26/2014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2334F-8D74-44B3-84E2-57CEE07C11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81531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3" r:id="rId2"/>
    <p:sldLayoutId id="2147483651" r:id="rId3"/>
    <p:sldLayoutId id="2147483658" r:id="rId4"/>
    <p:sldLayoutId id="2147483659" r:id="rId5"/>
    <p:sldLayoutId id="2147483656" r:id="rId6"/>
    <p:sldLayoutId id="2147483663" r:id="rId7"/>
    <p:sldLayoutId id="2147483661" r:id="rId8"/>
    <p:sldLayoutId id="2147483668" r:id="rId9"/>
    <p:sldLayoutId id="2147483670" r:id="rId10"/>
    <p:sldLayoutId id="2147483669" r:id="rId11"/>
    <p:sldLayoutId id="2147483671" r:id="rId12"/>
    <p:sldLayoutId id="2147483652" r:id="rId13"/>
    <p:sldLayoutId id="2147483662" r:id="rId14"/>
    <p:sldLayoutId id="2147483654" r:id="rId15"/>
    <p:sldLayoutId id="2147483666" r:id="rId16"/>
    <p:sldLayoutId id="2147483674" r:id="rId17"/>
    <p:sldLayoutId id="2147483675" r:id="rId18"/>
    <p:sldLayoutId id="2147483676" r:id="rId19"/>
    <p:sldLayoutId id="2147483672" r:id="rId20"/>
    <p:sldLayoutId id="2147483665" r:id="rId21"/>
    <p:sldLayoutId id="2147483677" r:id="rId22"/>
    <p:sldLayoutId id="2147483679" r:id="rId2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ts val="2600"/>
        </a:lnSpc>
        <a:spcBef>
          <a:spcPct val="0"/>
        </a:spcBef>
        <a:buNone/>
        <a:defRPr sz="2600" b="1" kern="1200">
          <a:solidFill>
            <a:srgbClr val="000000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31775" indent="-231775" algn="l" defTabSz="9144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Clr>
          <a:schemeClr val="tx1"/>
        </a:buClr>
        <a:buSzPct val="80000"/>
        <a:buFont typeface="Arial" pitchFamily="34" charset="0"/>
        <a:buChar char="•"/>
        <a:defRPr sz="2600" b="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57200" indent="-231775" algn="l" defTabSz="914400" rtl="0" eaLnBrk="1" latinLnBrk="0" hangingPunct="1">
        <a:lnSpc>
          <a:spcPct val="100000"/>
        </a:lnSpc>
        <a:spcBef>
          <a:spcPts val="624"/>
        </a:spcBef>
        <a:spcAft>
          <a:spcPts val="0"/>
        </a:spcAft>
        <a:buClr>
          <a:schemeClr val="tx1"/>
        </a:buClr>
        <a:buSzPct val="80000"/>
        <a:buFont typeface="Arial" pitchFamily="34" charset="0"/>
        <a:buChar char="–"/>
        <a:defRPr sz="2400" kern="1200">
          <a:solidFill>
            <a:srgbClr val="000000"/>
          </a:solidFill>
          <a:latin typeface="Arial" pitchFamily="34" charset="0"/>
          <a:ea typeface="+mn-ea"/>
          <a:cs typeface="Arial" pitchFamily="34" charset="0"/>
        </a:defRPr>
      </a:lvl2pPr>
      <a:lvl3pPr marL="688975" indent="-231775" algn="l" defTabSz="914400" rtl="0" eaLnBrk="1" latinLnBrk="0" hangingPunct="1">
        <a:lnSpc>
          <a:spcPct val="100000"/>
        </a:lnSpc>
        <a:spcBef>
          <a:spcPts val="576"/>
        </a:spcBef>
        <a:spcAft>
          <a:spcPts val="0"/>
        </a:spcAft>
        <a:buClr>
          <a:schemeClr val="tx1"/>
        </a:buClr>
        <a:buSzPct val="80000"/>
        <a:buFont typeface="Arial" pitchFamily="34" charset="0"/>
        <a:buChar char="•"/>
        <a:defRPr sz="2000" kern="1200" baseline="0">
          <a:solidFill>
            <a:srgbClr val="000000"/>
          </a:solidFill>
          <a:latin typeface="Arial" pitchFamily="34" charset="0"/>
          <a:ea typeface="+mn-ea"/>
          <a:cs typeface="Arial" pitchFamily="34" charset="0"/>
        </a:defRPr>
      </a:lvl3pPr>
      <a:lvl4pPr marL="914400" indent="-225425" algn="l" defTabSz="914400" rtl="0" eaLnBrk="1" latinLnBrk="0" hangingPunct="1">
        <a:lnSpc>
          <a:spcPct val="100000"/>
        </a:lnSpc>
        <a:spcBef>
          <a:spcPts val="528"/>
        </a:spcBef>
        <a:spcAft>
          <a:spcPts val="0"/>
        </a:spcAft>
        <a:buClr>
          <a:schemeClr val="tx1"/>
        </a:buClr>
        <a:buSzPct val="80000"/>
        <a:buFont typeface="Arial" pitchFamily="34" charset="0"/>
        <a:buChar char="–"/>
        <a:defRPr sz="1800" kern="1200" baseline="0">
          <a:solidFill>
            <a:srgbClr val="000000"/>
          </a:solidFill>
          <a:latin typeface="Arial" pitchFamily="34" charset="0"/>
          <a:ea typeface="+mn-ea"/>
          <a:cs typeface="Arial" pitchFamily="34" charset="0"/>
        </a:defRPr>
      </a:lvl4pPr>
      <a:lvl5pPr marL="1146175" indent="-231775" algn="l" defTabSz="914400" rtl="0" eaLnBrk="1" latinLnBrk="0" hangingPunct="1">
        <a:lnSpc>
          <a:spcPct val="100000"/>
        </a:lnSpc>
        <a:spcBef>
          <a:spcPts val="480"/>
        </a:spcBef>
        <a:spcAft>
          <a:spcPts val="0"/>
        </a:spcAft>
        <a:buClr>
          <a:schemeClr val="tx1"/>
        </a:buClr>
        <a:buSzPct val="80000"/>
        <a:buFont typeface="Arial" pitchFamily="34" charset="0"/>
        <a:buChar char="•"/>
        <a:defRPr sz="1600" kern="1200" baseline="0">
          <a:solidFill>
            <a:srgbClr val="000000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ncapozio\Desktop\homegarden_edited.jpg"/>
          <p:cNvPicPr>
            <a:picLocks noChangeAspect="1" noChangeArrowheads="1"/>
          </p:cNvPicPr>
          <p:nvPr/>
        </p:nvPicPr>
        <p:blipFill>
          <a:blip r:embed="rId3" cstate="print"/>
          <a:srcRect t="11765" r="12519"/>
          <a:stretch>
            <a:fillRect/>
          </a:stretch>
        </p:blipFill>
        <p:spPr bwMode="auto">
          <a:xfrm>
            <a:off x="0" y="-59120"/>
            <a:ext cx="9144000" cy="6917120"/>
          </a:xfrm>
          <a:prstGeom prst="rect">
            <a:avLst/>
          </a:prstGeom>
          <a:noFill/>
        </p:spPr>
      </p:pic>
      <p:sp>
        <p:nvSpPr>
          <p:cNvPr id="3" name="Pentagon 2"/>
          <p:cNvSpPr/>
          <p:nvPr/>
        </p:nvSpPr>
        <p:spPr>
          <a:xfrm>
            <a:off x="0" y="4635804"/>
            <a:ext cx="7687424" cy="1658231"/>
          </a:xfrm>
          <a:prstGeom prst="homePlate">
            <a:avLst>
              <a:gd name="adj" fmla="val 32097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hevron 3"/>
          <p:cNvSpPr/>
          <p:nvPr/>
        </p:nvSpPr>
        <p:spPr>
          <a:xfrm>
            <a:off x="7441412" y="4633353"/>
            <a:ext cx="1227100" cy="1663780"/>
          </a:xfrm>
          <a:prstGeom prst="chevron">
            <a:avLst>
              <a:gd name="adj" fmla="val 46348"/>
            </a:avLst>
          </a:prstGeom>
          <a:solidFill>
            <a:srgbClr val="393A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" y="-180975"/>
            <a:ext cx="9144000" cy="1378839"/>
            <a:chOff x="1" y="-180975"/>
            <a:chExt cx="9144000" cy="1378839"/>
          </a:xfrm>
        </p:grpSpPr>
        <p:sp>
          <p:nvSpPr>
            <p:cNvPr id="6" name="Rectangle 5"/>
            <p:cNvSpPr/>
            <p:nvPr/>
          </p:nvSpPr>
          <p:spPr>
            <a:xfrm>
              <a:off x="1" y="-180975"/>
              <a:ext cx="9144000" cy="13788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Bioversity FINAL out copy.gi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0180" y="151272"/>
              <a:ext cx="985527" cy="859075"/>
            </a:xfrm>
            <a:prstGeom prst="rect">
              <a:avLst/>
            </a:prstGeom>
          </p:spPr>
        </p:pic>
        <p:pic>
          <p:nvPicPr>
            <p:cNvPr id="8" name="Picture 2" descr="C:\Users\ncapozio\Documents\DESKTOP\LOGOS\CGIAR\CGIAR tagline\CGIAR LOGO WITH TAG LINE green.png"/>
            <p:cNvPicPr>
              <a:picLocks noChangeAspect="1" noChangeArrowheads="1"/>
            </p:cNvPicPr>
            <p:nvPr/>
          </p:nvPicPr>
          <p:blipFill>
            <a:blip r:embed="rId5" cstate="print"/>
            <a:srcRect r="61358" b="58739"/>
            <a:stretch>
              <a:fillRect/>
            </a:stretch>
          </p:blipFill>
          <p:spPr bwMode="auto">
            <a:xfrm>
              <a:off x="7997403" y="104139"/>
              <a:ext cx="1032297" cy="963358"/>
            </a:xfrm>
            <a:prstGeom prst="rect">
              <a:avLst/>
            </a:prstGeom>
            <a:noFill/>
          </p:spPr>
        </p:pic>
      </p:grpSp>
      <p:sp>
        <p:nvSpPr>
          <p:cNvPr id="9" name="TextBox 8"/>
          <p:cNvSpPr txBox="1"/>
          <p:nvPr/>
        </p:nvSpPr>
        <p:spPr>
          <a:xfrm>
            <a:off x="265814" y="4848447"/>
            <a:ext cx="653902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Agricultural Biodiversity Assessment in the Systems CRPS: An Introduction</a:t>
            </a:r>
          </a:p>
          <a:p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Mauricio R. Bellon, Principal Scientist</a:t>
            </a:r>
          </a:p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Arial Narrow" pitchFamily="34" charset="0"/>
                <a:cs typeface="Calibri" pitchFamily="34" charset="0"/>
              </a:rPr>
              <a:t>28/04/2014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Conceptual framework for the assessment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ZoneTexte 38"/>
          <p:cNvSpPr txBox="1"/>
          <p:nvPr/>
        </p:nvSpPr>
        <p:spPr>
          <a:xfrm>
            <a:off x="0" y="1066800"/>
            <a:ext cx="400110" cy="20574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fr-FR" sz="1400" dirty="0" err="1" smtClean="0"/>
              <a:t>Household</a:t>
            </a:r>
            <a:r>
              <a:rPr lang="fr-FR" sz="1400" dirty="0" smtClean="0"/>
              <a:t>  &amp;  </a:t>
            </a:r>
            <a:r>
              <a:rPr lang="fr-FR" sz="1400" dirty="0" err="1" smtClean="0"/>
              <a:t>individual</a:t>
            </a:r>
            <a:endParaRPr lang="en-US" sz="1400" dirty="0"/>
          </a:p>
        </p:txBody>
      </p:sp>
      <p:grpSp>
        <p:nvGrpSpPr>
          <p:cNvPr id="2" name="Group 37"/>
          <p:cNvGrpSpPr/>
          <p:nvPr/>
        </p:nvGrpSpPr>
        <p:grpSpPr>
          <a:xfrm>
            <a:off x="0" y="152400"/>
            <a:ext cx="9003280" cy="6556375"/>
            <a:chOff x="0" y="152400"/>
            <a:chExt cx="9003280" cy="6556375"/>
          </a:xfrm>
        </p:grpSpPr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304800" y="1371600"/>
              <a:ext cx="8698480" cy="4913313"/>
              <a:chOff x="228600" y="1371600"/>
              <a:chExt cx="8699068" cy="4913531"/>
            </a:xfrm>
          </p:grpSpPr>
          <p:sp>
            <p:nvSpPr>
              <p:cNvPr id="5126" name="TextBox 2"/>
              <p:cNvSpPr txBox="1">
                <a:spLocks noChangeArrowheads="1"/>
              </p:cNvSpPr>
              <p:nvPr/>
            </p:nvSpPr>
            <p:spPr bwMode="auto">
              <a:xfrm>
                <a:off x="3733800" y="2286000"/>
                <a:ext cx="1979613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dirty="0">
                    <a:latin typeface="Calibri" pitchFamily="34" charset="0"/>
                  </a:rPr>
                  <a:t>Dietary diversity</a:t>
                </a:r>
              </a:p>
            </p:txBody>
          </p:sp>
          <p:sp>
            <p:nvSpPr>
              <p:cNvPr id="5127" name="TextBox 3"/>
              <p:cNvSpPr txBox="1">
                <a:spLocks noChangeArrowheads="1"/>
              </p:cNvSpPr>
              <p:nvPr/>
            </p:nvSpPr>
            <p:spPr bwMode="auto">
              <a:xfrm>
                <a:off x="1066800" y="4953000"/>
                <a:ext cx="2095500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latin typeface="Calibri" pitchFamily="34" charset="0"/>
                  </a:rPr>
                  <a:t>On-farm diversity</a:t>
                </a:r>
              </a:p>
            </p:txBody>
          </p:sp>
          <p:sp>
            <p:nvSpPr>
              <p:cNvPr id="5128" name="TextBox 4"/>
              <p:cNvSpPr txBox="1">
                <a:spLocks noChangeArrowheads="1"/>
              </p:cNvSpPr>
              <p:nvPr/>
            </p:nvSpPr>
            <p:spPr bwMode="auto">
              <a:xfrm>
                <a:off x="6096000" y="4953000"/>
                <a:ext cx="1941513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latin typeface="Calibri" pitchFamily="34" charset="0"/>
                  </a:rPr>
                  <a:t>Market diversity</a:t>
                </a:r>
              </a:p>
            </p:txBody>
          </p:sp>
          <p:cxnSp>
            <p:nvCxnSpPr>
              <p:cNvPr id="7" name="Straight Arrow Connector 6"/>
              <p:cNvCxnSpPr/>
              <p:nvPr/>
            </p:nvCxnSpPr>
            <p:spPr>
              <a:xfrm flipV="1">
                <a:off x="2438550" y="2819464"/>
                <a:ext cx="1752719" cy="2057491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/>
              <p:cNvCxnSpPr>
                <a:endCxn id="5128" idx="1"/>
              </p:cNvCxnSpPr>
              <p:nvPr/>
            </p:nvCxnSpPr>
            <p:spPr>
              <a:xfrm flipV="1">
                <a:off x="3124396" y="5137317"/>
                <a:ext cx="2972001" cy="55565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/>
              <p:cNvCxnSpPr/>
              <p:nvPr/>
            </p:nvCxnSpPr>
            <p:spPr>
              <a:xfrm flipH="1" flipV="1">
                <a:off x="5029525" y="2819464"/>
                <a:ext cx="1600308" cy="2133695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132" name="TextBox 19"/>
              <p:cNvSpPr txBox="1">
                <a:spLocks noChangeArrowheads="1"/>
              </p:cNvSpPr>
              <p:nvPr/>
            </p:nvSpPr>
            <p:spPr bwMode="auto">
              <a:xfrm>
                <a:off x="1752600" y="3200400"/>
                <a:ext cx="182960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Self-consumption</a:t>
                </a:r>
              </a:p>
            </p:txBody>
          </p:sp>
          <p:sp>
            <p:nvSpPr>
              <p:cNvPr id="5133" name="TextBox 20"/>
              <p:cNvSpPr txBox="1">
                <a:spLocks noChangeArrowheads="1"/>
              </p:cNvSpPr>
              <p:nvPr/>
            </p:nvSpPr>
            <p:spPr bwMode="auto">
              <a:xfrm>
                <a:off x="4343400" y="5334000"/>
                <a:ext cx="646113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Sale</a:t>
                </a:r>
              </a:p>
            </p:txBody>
          </p:sp>
          <p:sp>
            <p:nvSpPr>
              <p:cNvPr id="5134" name="TextBox 21"/>
              <p:cNvSpPr txBox="1">
                <a:spLocks noChangeArrowheads="1"/>
              </p:cNvSpPr>
              <p:nvPr/>
            </p:nvSpPr>
            <p:spPr bwMode="auto">
              <a:xfrm>
                <a:off x="5791200" y="3200400"/>
                <a:ext cx="1158875" cy="36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Purchase</a:t>
                </a:r>
              </a:p>
            </p:txBody>
          </p:sp>
          <p:sp>
            <p:nvSpPr>
              <p:cNvPr id="5135" name="TextBox 22"/>
              <p:cNvSpPr txBox="1">
                <a:spLocks noChangeArrowheads="1"/>
              </p:cNvSpPr>
              <p:nvPr/>
            </p:nvSpPr>
            <p:spPr bwMode="auto">
              <a:xfrm>
                <a:off x="6553200" y="5638800"/>
                <a:ext cx="881652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Calibri" pitchFamily="34" charset="0"/>
                  </a:rPr>
                  <a:t>Income</a:t>
                </a:r>
              </a:p>
            </p:txBody>
          </p:sp>
          <p:sp>
            <p:nvSpPr>
              <p:cNvPr id="5136" name="TextBox 23"/>
              <p:cNvSpPr txBox="1">
                <a:spLocks noChangeArrowheads="1"/>
              </p:cNvSpPr>
              <p:nvPr/>
            </p:nvSpPr>
            <p:spPr bwMode="auto">
              <a:xfrm>
                <a:off x="3124200" y="1371600"/>
                <a:ext cx="313137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dirty="0">
                    <a:latin typeface="Calibri" pitchFamily="34" charset="0"/>
                  </a:rPr>
                  <a:t>Food security &amp; dietary quality</a:t>
                </a:r>
              </a:p>
            </p:txBody>
          </p:sp>
          <p:sp>
            <p:nvSpPr>
              <p:cNvPr id="5137" name="TextBox 24"/>
              <p:cNvSpPr txBox="1">
                <a:spLocks noChangeArrowheads="1"/>
              </p:cNvSpPr>
              <p:nvPr/>
            </p:nvSpPr>
            <p:spPr bwMode="auto">
              <a:xfrm>
                <a:off x="762000" y="5638800"/>
                <a:ext cx="26670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dirty="0">
                    <a:latin typeface="Calibri" pitchFamily="34" charset="0"/>
                  </a:rPr>
                  <a:t>Ecosystem &amp; Evolutionary</a:t>
                </a:r>
              </a:p>
              <a:p>
                <a:pPr algn="ctr"/>
                <a:r>
                  <a:rPr lang="en-US" dirty="0">
                    <a:latin typeface="Calibri" pitchFamily="34" charset="0"/>
                  </a:rPr>
                  <a:t>Services</a:t>
                </a:r>
              </a:p>
            </p:txBody>
          </p:sp>
          <p:cxnSp>
            <p:nvCxnSpPr>
              <p:cNvPr id="16" name="Straight Arrow Connector 15"/>
              <p:cNvCxnSpPr/>
              <p:nvPr/>
            </p:nvCxnSpPr>
            <p:spPr>
              <a:xfrm flipH="1">
                <a:off x="2971986" y="3352888"/>
                <a:ext cx="1295488" cy="144786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>
                <a:off x="4953320" y="3276685"/>
                <a:ext cx="1143077" cy="144786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/>
              <p:nvPr/>
            </p:nvCxnSpPr>
            <p:spPr>
              <a:xfrm flipH="1">
                <a:off x="3505422" y="4876956"/>
                <a:ext cx="2209950" cy="7620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Right Arrow 18"/>
              <p:cNvSpPr/>
              <p:nvPr/>
            </p:nvSpPr>
            <p:spPr>
              <a:xfrm rot="16200000">
                <a:off x="4419889" y="1905020"/>
                <a:ext cx="457220" cy="304821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1" name="Right Arrow 20"/>
              <p:cNvSpPr/>
              <p:nvPr/>
            </p:nvSpPr>
            <p:spPr>
              <a:xfrm rot="5400000">
                <a:off x="1790810" y="5296071"/>
                <a:ext cx="381017" cy="304821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2" name="Right Arrow 21"/>
              <p:cNvSpPr/>
              <p:nvPr/>
            </p:nvSpPr>
            <p:spPr>
              <a:xfrm rot="5400000">
                <a:off x="6820351" y="5372274"/>
                <a:ext cx="381017" cy="304821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5" name="Right Arrow 24"/>
              <p:cNvSpPr/>
              <p:nvPr/>
            </p:nvSpPr>
            <p:spPr>
              <a:xfrm rot="10800000">
                <a:off x="5791576" y="2438447"/>
                <a:ext cx="1447898" cy="46040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5145" name="TextBox 25"/>
              <p:cNvSpPr txBox="1">
                <a:spLocks noChangeArrowheads="1"/>
              </p:cNvSpPr>
              <p:nvPr/>
            </p:nvSpPr>
            <p:spPr bwMode="auto">
              <a:xfrm>
                <a:off x="7315679" y="2209837"/>
                <a:ext cx="1524000" cy="646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dirty="0" smtClean="0"/>
                  <a:t>Influencing factors</a:t>
                </a:r>
                <a:endParaRPr lang="en-US" dirty="0"/>
              </a:p>
            </p:txBody>
          </p:sp>
          <p:sp>
            <p:nvSpPr>
              <p:cNvPr id="27" name="Right Arrow 26"/>
              <p:cNvSpPr/>
              <p:nvPr/>
            </p:nvSpPr>
            <p:spPr>
              <a:xfrm rot="7932906">
                <a:off x="6989443" y="4418941"/>
                <a:ext cx="1447864" cy="46041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5147" name="Rectangle 27"/>
              <p:cNvSpPr>
                <a:spLocks noChangeArrowheads="1"/>
              </p:cNvSpPr>
              <p:nvPr/>
            </p:nvSpPr>
            <p:spPr bwMode="auto">
              <a:xfrm>
                <a:off x="7010859" y="3505295"/>
                <a:ext cx="1916809" cy="3693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Influencing factors</a:t>
                </a:r>
                <a:endParaRPr lang="en-US" dirty="0"/>
              </a:p>
            </p:txBody>
          </p:sp>
          <p:sp>
            <p:nvSpPr>
              <p:cNvPr id="29" name="Right Arrow 28"/>
              <p:cNvSpPr/>
              <p:nvPr/>
            </p:nvSpPr>
            <p:spPr>
              <a:xfrm rot="3051535">
                <a:off x="741415" y="4364170"/>
                <a:ext cx="1447864" cy="4445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5149" name="Rectangle 30"/>
              <p:cNvSpPr>
                <a:spLocks noChangeArrowheads="1"/>
              </p:cNvSpPr>
              <p:nvPr/>
            </p:nvSpPr>
            <p:spPr bwMode="auto">
              <a:xfrm>
                <a:off x="228600" y="3505295"/>
                <a:ext cx="1916809" cy="3693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Influencing factors</a:t>
                </a:r>
                <a:endParaRPr lang="en-US" dirty="0"/>
              </a:p>
            </p:txBody>
          </p:sp>
        </p:grpSp>
        <p:cxnSp>
          <p:nvCxnSpPr>
            <p:cNvPr id="32" name="Straight Arrow Connector 31"/>
            <p:cNvCxnSpPr/>
            <p:nvPr/>
          </p:nvCxnSpPr>
          <p:spPr>
            <a:xfrm>
              <a:off x="6781800" y="6553200"/>
              <a:ext cx="11430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25" name="TextBox 33"/>
            <p:cNvSpPr txBox="1">
              <a:spLocks noChangeArrowheads="1"/>
            </p:cNvSpPr>
            <p:nvPr/>
          </p:nvSpPr>
          <p:spPr bwMode="auto">
            <a:xfrm>
              <a:off x="5334000" y="6400800"/>
              <a:ext cx="1408113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/>
                <a:t>Information flow</a:t>
              </a:r>
            </a:p>
          </p:txBody>
        </p:sp>
        <p:sp>
          <p:nvSpPr>
            <p:cNvPr id="31" name="TextBox 23"/>
            <p:cNvSpPr txBox="1">
              <a:spLocks noChangeArrowheads="1"/>
            </p:cNvSpPr>
            <p:nvPr/>
          </p:nvSpPr>
          <p:spPr bwMode="auto">
            <a:xfrm>
              <a:off x="3232191" y="392668"/>
              <a:ext cx="263520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dirty="0" smtClean="0">
                  <a:latin typeface="Calibri" pitchFamily="34" charset="0"/>
                </a:rPr>
                <a:t>Nutrition &amp; Health status</a:t>
              </a:r>
              <a:endParaRPr lang="en-US" dirty="0">
                <a:latin typeface="Calibri" pitchFamily="34" charset="0"/>
              </a:endParaRPr>
            </a:p>
          </p:txBody>
        </p:sp>
        <p:sp>
          <p:nvSpPr>
            <p:cNvPr id="33" name="Right Arrow 18"/>
            <p:cNvSpPr/>
            <p:nvPr/>
          </p:nvSpPr>
          <p:spPr bwMode="auto">
            <a:xfrm rot="16200000">
              <a:off x="4495800" y="914400"/>
              <a:ext cx="457199" cy="3048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Accolade ouvrante 33"/>
            <p:cNvSpPr/>
            <p:nvPr/>
          </p:nvSpPr>
          <p:spPr>
            <a:xfrm>
              <a:off x="304800" y="3200400"/>
              <a:ext cx="76200" cy="32004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Accolade ouvrante 34"/>
            <p:cNvSpPr/>
            <p:nvPr/>
          </p:nvSpPr>
          <p:spPr>
            <a:xfrm>
              <a:off x="304800" y="1295400"/>
              <a:ext cx="45719" cy="16002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Accolade ouvrante 35"/>
            <p:cNvSpPr/>
            <p:nvPr/>
          </p:nvSpPr>
          <p:spPr>
            <a:xfrm>
              <a:off x="304800" y="228600"/>
              <a:ext cx="76200" cy="6096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ZoneTexte 36"/>
            <p:cNvSpPr txBox="1"/>
            <p:nvPr/>
          </p:nvSpPr>
          <p:spPr>
            <a:xfrm>
              <a:off x="0" y="3752433"/>
              <a:ext cx="400110" cy="2114967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fr-FR" sz="1400" dirty="0" err="1" smtClean="0"/>
                <a:t>Household</a:t>
              </a:r>
              <a:r>
                <a:rPr lang="fr-FR" sz="1400" dirty="0" smtClean="0"/>
                <a:t>  &amp;  </a:t>
              </a:r>
              <a:r>
                <a:rPr lang="fr-FR" sz="1400" dirty="0" err="1" smtClean="0"/>
                <a:t>community</a:t>
              </a:r>
              <a:endParaRPr lang="en-US" sz="1400" dirty="0"/>
            </a:p>
          </p:txBody>
        </p:sp>
        <p:sp>
          <p:nvSpPr>
            <p:cNvPr id="40" name="ZoneTexte 39"/>
            <p:cNvSpPr txBox="1"/>
            <p:nvPr/>
          </p:nvSpPr>
          <p:spPr>
            <a:xfrm>
              <a:off x="0" y="152400"/>
              <a:ext cx="400110" cy="838200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fr-FR" sz="1400" dirty="0" err="1" smtClean="0"/>
                <a:t>individual</a:t>
              </a:r>
              <a:endParaRPr lang="en-US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objective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to characterize these three dimensions of ABD </a:t>
            </a:r>
          </a:p>
          <a:p>
            <a:pPr lvl="1"/>
            <a:r>
              <a:rPr lang="en-US" dirty="0" smtClean="0"/>
              <a:t>the elements and relationships involved </a:t>
            </a:r>
          </a:p>
          <a:p>
            <a:pPr lvl="1"/>
            <a:r>
              <a:rPr lang="en-US" dirty="0" smtClean="0"/>
              <a:t>the exogenous factors that influence them </a:t>
            </a:r>
          </a:p>
          <a:p>
            <a:pPr lvl="1"/>
            <a:r>
              <a:rPr lang="en-US" dirty="0" smtClean="0"/>
              <a:t>as the basis for analyzing the roles of ABD in the lives and livelihoods of rural populations</a:t>
            </a:r>
          </a:p>
          <a:p>
            <a:pPr lvl="1"/>
            <a:r>
              <a:rPr lang="en-US" dirty="0" smtClean="0"/>
              <a:t> to identify entry points for designing and implementing interventions that contribute to improve their well-being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Specific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4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To identify and quantify the number of </a:t>
            </a:r>
            <a:r>
              <a:rPr lang="en-GB" i="1" dirty="0" smtClean="0"/>
              <a:t>all</a:t>
            </a:r>
            <a:r>
              <a:rPr lang="en-GB" dirty="0" smtClean="0"/>
              <a:t> useful plant and animal species (including fish) at the household-level that are: 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en-GB" dirty="0" smtClean="0"/>
              <a:t>grown on farm and home garden, or collected from the wild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en-GB" dirty="0" smtClean="0"/>
              <a:t>consumed as part of the diet by mothers and children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en-GB" dirty="0" smtClean="0"/>
              <a:t>purchased and sold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endParaRPr lang="en-GB" dirty="0" smtClean="0"/>
          </a:p>
          <a:p>
            <a:pPr marL="914400" lvl="1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000" dirty="0" smtClean="0"/>
              <a:t>Including both domesticated and wild species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000" dirty="0" smtClean="0"/>
              <a:t>For each species the number of varieties/breeds</a:t>
            </a:r>
          </a:p>
          <a:p>
            <a:pPr marL="914400" lvl="1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endParaRPr lang="en-GB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 of the assessment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2400" dirty="0" smtClean="0"/>
              <a:t>Annual domesticated plant species </a:t>
            </a:r>
          </a:p>
          <a:p>
            <a:r>
              <a:rPr lang="en-US" sz="2400" dirty="0" smtClean="0"/>
              <a:t>Perennial plant species, including agro-forestry species</a:t>
            </a:r>
          </a:p>
          <a:p>
            <a:r>
              <a:rPr lang="en-US" sz="2400" dirty="0" smtClean="0"/>
              <a:t>Wild and semi-domesticated plant species</a:t>
            </a:r>
          </a:p>
          <a:p>
            <a:r>
              <a:rPr lang="en-US" sz="2400" dirty="0" smtClean="0"/>
              <a:t>Domesticated animal species </a:t>
            </a:r>
          </a:p>
          <a:p>
            <a:r>
              <a:rPr lang="en-US" sz="2400" dirty="0" smtClean="0"/>
              <a:t>Wild animal species</a:t>
            </a:r>
          </a:p>
          <a:p>
            <a:r>
              <a:rPr lang="en-US" sz="2400" dirty="0" smtClean="0"/>
              <a:t>Fish</a:t>
            </a:r>
          </a:p>
          <a:p>
            <a:r>
              <a:rPr lang="en-US" sz="2400" dirty="0" smtClean="0"/>
              <a:t>Species and products bought and sold</a:t>
            </a:r>
          </a:p>
          <a:p>
            <a:r>
              <a:rPr lang="en-US" sz="2400" dirty="0" smtClean="0"/>
              <a:t>Foods consumed </a:t>
            </a:r>
          </a:p>
          <a:p>
            <a:r>
              <a:rPr lang="en-US" sz="2400" dirty="0" smtClean="0"/>
              <a:t>Markets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 Ethno-biological survey 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Focus group discussion</a:t>
            </a:r>
          </a:p>
          <a:p>
            <a:pPr lvl="1"/>
            <a:r>
              <a:rPr lang="en-US" sz="3200" dirty="0" smtClean="0"/>
              <a:t> Male and female groups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Questionnaire to a random sample of households in villages targeted by the CRP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Data analysis: Some preliminary results and examples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Focus Group Discussions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Dryland Systems\Diversity Baseline Survey\Photos Jodhpur June2013\DSC04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Dryland Systems\Diversity Baseline Survey\Photos Jodhpur June2013\DSC04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7" descr="C:\Users\Harouna\Documents\ASIDIBE\Dry land system Enquête Bioversity\Formation_enquêtes\DSC032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675" y="626525"/>
            <a:ext cx="3832161" cy="298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9" descr="C:\Users\Harouna\Documents\ASIDIBE\Dry land system Enquête Bioversity\Formation_enquêtes\DSC032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9451" y="619438"/>
            <a:ext cx="3594698" cy="2953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0" descr="C:\Users\Harouna\Documents\ASIDIBE\Dry land system Enquête Bioversity\Formation_enquêtes\DSC032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6677" y="3688703"/>
            <a:ext cx="3821528" cy="2669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1" descr="C:\Users\Harouna\Documents\ASIDIBE\Dry land system Enquête Bioversity\Terrain_NGoutjina\DSCN516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190" y="3667438"/>
            <a:ext cx="3619224" cy="273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Preliminary results: FDG Mali-annual species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414130" y="730352"/>
          <a:ext cx="6517756" cy="5994386"/>
        </p:xfrm>
        <a:graphic>
          <a:graphicData uri="http://schemas.openxmlformats.org/drawingml/2006/table">
            <a:tbl>
              <a:tblPr/>
              <a:tblGrid>
                <a:gridCol w="1850636"/>
                <a:gridCol w="583390"/>
                <a:gridCol w="583390"/>
                <a:gridCol w="583390"/>
                <a:gridCol w="583390"/>
                <a:gridCol w="583390"/>
                <a:gridCol w="583390"/>
                <a:gridCol w="583390"/>
                <a:gridCol w="583390"/>
              </a:tblGrid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sng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Species</a:t>
                      </a:r>
                      <a:endParaRPr lang="en-US" sz="1000" b="0" i="0" u="sng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Male1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Female1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Male2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Female2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Male3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Female3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Mean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sng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Count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Gossypium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hirsutum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Pennisetum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americanum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Zea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mays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Sorghum bicolor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Vigna unguiculata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Arachis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hypogea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1.8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Oryza sativa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Colocynthus citrillus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Capsicum frutescens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Vigna subterranea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Abelmoschus esculentus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Digitaria exilis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Lycopersicum esculentum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Solanum melongena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Lactusa sativa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Allium cepa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Ipomea batatas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Lagenaria sp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Brassica oleracea var. capitatta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kern="1200" dirty="0" err="1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Dioscorea</a:t>
                      </a:r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sp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Glycine maxima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2.8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Cucumis sativus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Hibiscus cannabinus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Cucumis melo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3.6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Sesamum indicum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Cucurbita pepo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Solanum aethiopicum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Solanum tuberosum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Capsicum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annuum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Plectranthus esculentus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3.7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Manihot exculentus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Cucurbita ciceraria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Nicotiana tabacum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3.5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Docus carota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Phaseolus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vulgaris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Allium sativum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Zingiber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officinale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4.0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347" marR="5347" marT="534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562985" y="4029741"/>
            <a:ext cx="6251945" cy="31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587795" y="5287927"/>
            <a:ext cx="6251945" cy="31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33777" y="797442"/>
            <a:ext cx="10633" cy="59329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635256" y="808074"/>
            <a:ext cx="74428" cy="59010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836735" y="786809"/>
            <a:ext cx="31897" cy="58585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annual species: male versus female groups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370" y="1216653"/>
            <a:ext cx="6767956" cy="495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019698" y="3631749"/>
          <a:ext cx="4762795" cy="1461246"/>
        </p:xfrm>
        <a:graphic>
          <a:graphicData uri="http://schemas.openxmlformats.org/drawingml/2006/table">
            <a:tbl>
              <a:tblPr/>
              <a:tblGrid>
                <a:gridCol w="2086629"/>
                <a:gridCol w="1064266"/>
                <a:gridCol w="764620"/>
                <a:gridCol w="847280"/>
              </a:tblGrid>
              <a:tr h="247845">
                <a:tc gridSpan="3"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Kendall tau </a:t>
                      </a:r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rank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correlation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coefficient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84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Village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845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84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Kendall's tau-b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0.5148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0.6742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0.6877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986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Test of Ho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:</a:t>
                      </a:r>
                    </a:p>
                    <a:p>
                      <a:pPr algn="l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males and females are independent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0.0006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0.0000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0.0000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Household questionnaire:</a:t>
            </a:r>
          </a:p>
          <a:p>
            <a:r>
              <a:rPr lang="en-US" dirty="0" smtClean="0"/>
              <a:t>Preliminary results from India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Koutiala</a:t>
            </a:r>
            <a:r>
              <a:rPr lang="en-US" dirty="0" smtClean="0"/>
              <a:t>, Mali: Crop species grown during the rainy season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Chart 6"/>
          <p:cNvGraphicFramePr/>
          <p:nvPr/>
        </p:nvGraphicFramePr>
        <p:xfrm>
          <a:off x="462848" y="1449349"/>
          <a:ext cx="8202687" cy="4207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Rajasthan, India: Crop species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9" name="Table Placeholder 8"/>
          <p:cNvGraphicFramePr>
            <a:graphicFrameLocks noGrp="1"/>
          </p:cNvGraphicFramePr>
          <p:nvPr>
            <p:ph type="tbl" sz="quarter" idx="10"/>
          </p:nvPr>
        </p:nvGraphicFramePr>
        <p:xfrm>
          <a:off x="616690" y="1148309"/>
          <a:ext cx="8165802" cy="5212080"/>
        </p:xfrm>
        <a:graphic>
          <a:graphicData uri="http://schemas.openxmlformats.org/drawingml/2006/table">
            <a:tbl>
              <a:tblPr/>
              <a:tblGrid>
                <a:gridCol w="2811354"/>
                <a:gridCol w="1910004"/>
                <a:gridCol w="1722222"/>
                <a:gridCol w="1722222"/>
              </a:tblGrid>
              <a:tr h="26361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Common name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households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villages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Pennisetum</a:t>
                      </a:r>
                      <a:r>
                        <a:rPr lang="en-US" sz="18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glaucum</a:t>
                      </a:r>
                      <a:endParaRPr lang="en-US" sz="18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Pearl millet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Cyamopsis</a:t>
                      </a:r>
                      <a:r>
                        <a:rPr lang="en-US" sz="18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tetragonoloba</a:t>
                      </a:r>
                      <a:endParaRPr lang="en-US" sz="18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Cluster bean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Vigna</a:t>
                      </a:r>
                      <a:r>
                        <a:rPr lang="en-US" sz="18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aconitifolia</a:t>
                      </a:r>
                      <a:endParaRPr lang="en-US" sz="18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Moth bean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Vigna radiata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Green gram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Triticum aestivum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Wheat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Cicer ariatinum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Chickpea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Citrullus lanatus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Water melon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Cucumis sativus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Cucumber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Brassica spp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Mustard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Sesamum indicum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Sesame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Ricinus communis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Castor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Cuminum cyminum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Cumin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Gossypium hirsutum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Cotton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Sorghum vulgare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Sorghum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Arachis hypogea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Peanuts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Allium cepa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Onion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Plantago ovata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Psyllium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61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Praecitrullus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Round gourd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Rajasthan, India: Trees are important</a:t>
            </a:r>
            <a:endParaRPr lang="en-US" dirty="0"/>
          </a:p>
        </p:txBody>
      </p:sp>
      <p:graphicFrame>
        <p:nvGraphicFramePr>
          <p:cNvPr id="5" name="Table Placeholder 4"/>
          <p:cNvGraphicFramePr>
            <a:graphicFrameLocks noGrp="1"/>
          </p:cNvGraphicFramePr>
          <p:nvPr>
            <p:ph type="tbl" sz="quarter" idx="10"/>
          </p:nvPr>
        </p:nvGraphicFramePr>
        <p:xfrm>
          <a:off x="741878" y="1219588"/>
          <a:ext cx="8061879" cy="4950780"/>
        </p:xfrm>
        <a:graphic>
          <a:graphicData uri="http://schemas.openxmlformats.org/drawingml/2006/table">
            <a:tbl>
              <a:tblPr/>
              <a:tblGrid>
                <a:gridCol w="3517423"/>
                <a:gridCol w="2389700"/>
                <a:gridCol w="2154756"/>
              </a:tblGrid>
              <a:tr h="28083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households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villages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Prosopis</a:t>
                      </a:r>
                      <a:r>
                        <a:rPr lang="en-US" sz="18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cineraria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Azadirachta</a:t>
                      </a:r>
                      <a:r>
                        <a:rPr lang="en-US" sz="18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indica</a:t>
                      </a:r>
                      <a:endParaRPr lang="en-US" sz="18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Acacia nilotica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Ziziphus nummularia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Acacia arabica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Calotropis gigantia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Senegalia catechu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Tecomella undulata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Ziziphus mauritiana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Salvadora oleiodes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Cordia dichotoma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Areca catechu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Eucalyptus citriodora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Leptadenia pyrotechnica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Clerodendrum multiflorum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Mangifera indica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83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Tamarindus indica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Rajasthan, India: Domesticated animals</a:t>
            </a:r>
            <a:endParaRPr lang="en-US" dirty="0"/>
          </a:p>
        </p:txBody>
      </p:sp>
      <p:graphicFrame>
        <p:nvGraphicFramePr>
          <p:cNvPr id="5" name="Table Placeholder 4"/>
          <p:cNvGraphicFramePr>
            <a:graphicFrameLocks noGrp="1"/>
          </p:cNvGraphicFramePr>
          <p:nvPr>
            <p:ph type="tbl" sz="quarter" idx="10"/>
          </p:nvPr>
        </p:nvGraphicFramePr>
        <p:xfrm>
          <a:off x="499693" y="1098642"/>
          <a:ext cx="8219004" cy="4409022"/>
        </p:xfrm>
        <a:graphic>
          <a:graphicData uri="http://schemas.openxmlformats.org/drawingml/2006/table">
            <a:tbl>
              <a:tblPr/>
              <a:tblGrid>
                <a:gridCol w="2829670"/>
                <a:gridCol w="1922448"/>
                <a:gridCol w="1733443"/>
                <a:gridCol w="1733443"/>
              </a:tblGrid>
              <a:tr h="50873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Common name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households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No. villages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Capra </a:t>
                      </a:r>
                      <a:r>
                        <a:rPr lang="en-US" sz="2000" b="0" i="1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hircus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Goat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Bos dometicus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Cow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Ovis aeries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Sheep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Bubalus bubalis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Buffalo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Camelus dromedarius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Equus assinus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Donkey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450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Gallus gallus domesticus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Hen/cock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73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Equus equus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Horse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Rajasthan, India: Distribution of responsibility for caring of species (number of households)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Table Placeholder 7"/>
          <p:cNvGraphicFramePr>
            <a:graphicFrameLocks noGrp="1"/>
          </p:cNvGraphicFramePr>
          <p:nvPr>
            <p:ph type="tbl" sz="quarter" idx="10"/>
          </p:nvPr>
        </p:nvGraphicFramePr>
        <p:xfrm>
          <a:off x="559944" y="1160131"/>
          <a:ext cx="7882306" cy="5027562"/>
        </p:xfrm>
        <a:graphic>
          <a:graphicData uri="http://schemas.openxmlformats.org/drawingml/2006/table">
            <a:tbl>
              <a:tblPr/>
              <a:tblGrid>
                <a:gridCol w="2167014"/>
                <a:gridCol w="1472246"/>
                <a:gridCol w="1327503"/>
                <a:gridCol w="1327503"/>
                <a:gridCol w="794020"/>
                <a:gridCol w="794020"/>
              </a:tblGrid>
              <a:tr h="42120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Annual crop 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01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Who takes care of the species: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Both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Children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20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Number of households: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20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Useful trees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01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Who takes care of the species: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Both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Children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20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Number of households: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20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Domesticated animals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013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Who takes care of the species: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Both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Children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201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Number of households: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Rajasthan, India: </a:t>
            </a:r>
            <a:r>
              <a:rPr lang="en-GB" sz="2800" dirty="0" smtClean="0"/>
              <a:t>Number of decisions made by different household members about species </a:t>
            </a:r>
            <a:endParaRPr lang="en-US" sz="2800" dirty="0"/>
          </a:p>
        </p:txBody>
      </p:sp>
      <p:graphicFrame>
        <p:nvGraphicFramePr>
          <p:cNvPr id="5" name="Table Placeholder 4"/>
          <p:cNvGraphicFramePr>
            <a:graphicFrameLocks noGrp="1"/>
          </p:cNvGraphicFramePr>
          <p:nvPr>
            <p:ph type="tbl" sz="quarter" idx="10"/>
          </p:nvPr>
        </p:nvGraphicFramePr>
        <p:xfrm>
          <a:off x="471930" y="871870"/>
          <a:ext cx="8342460" cy="5486400"/>
        </p:xfrm>
        <a:graphic>
          <a:graphicData uri="http://schemas.openxmlformats.org/drawingml/2006/table">
            <a:tbl>
              <a:tblPr/>
              <a:tblGrid>
                <a:gridCol w="2341813"/>
                <a:gridCol w="1425104"/>
                <a:gridCol w="1284995"/>
                <a:gridCol w="1284995"/>
                <a:gridCol w="768595"/>
                <a:gridCol w="1236958"/>
              </a:tblGrid>
              <a:tr h="795847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t"/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Decision-maker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Number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 decisions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t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number of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decisions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Annual crop 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Both together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Children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Tree 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Both together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Children alone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Domesticated animal species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Husband alone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Wife alone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Both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282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Children  alone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 smtClean="0"/>
              <a:t>Number of food items consumed and transactions by which they were obtained by mothers and </a:t>
            </a:r>
            <a:r>
              <a:rPr lang="en-GB" sz="3100" dirty="0" smtClean="0"/>
              <a:t>children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Table Placeholder 4"/>
          <p:cNvPicPr>
            <a:picLocks noGrp="1"/>
          </p:cNvPicPr>
          <p:nvPr>
            <p:ph type="tbl" sz="quarter" idx="10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731" y="1433435"/>
            <a:ext cx="7869519" cy="4414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ABD Assessment: which CRPs and where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2400" dirty="0" err="1" smtClean="0"/>
              <a:t>Dryland</a:t>
            </a:r>
            <a:r>
              <a:rPr lang="en-US" sz="2400" dirty="0" smtClean="0"/>
              <a:t> CRP</a:t>
            </a:r>
          </a:p>
          <a:p>
            <a:pPr lvl="1"/>
            <a:r>
              <a:rPr lang="en-US" sz="2000" smtClean="0"/>
              <a:t>India</a:t>
            </a:r>
            <a:endParaRPr lang="en-US" sz="2000" dirty="0" smtClean="0"/>
          </a:p>
          <a:p>
            <a:pPr lvl="1"/>
            <a:r>
              <a:rPr lang="en-US" sz="2000" dirty="0" smtClean="0"/>
              <a:t>Mali </a:t>
            </a:r>
          </a:p>
          <a:p>
            <a:pPr lvl="1"/>
            <a:r>
              <a:rPr lang="en-US" sz="2000" dirty="0" smtClean="0"/>
              <a:t>Ghana</a:t>
            </a:r>
          </a:p>
          <a:p>
            <a:pPr lvl="1"/>
            <a:r>
              <a:rPr lang="en-US" sz="2000" dirty="0" smtClean="0"/>
              <a:t>Malawi</a:t>
            </a:r>
          </a:p>
          <a:p>
            <a:pPr lvl="1"/>
            <a:r>
              <a:rPr lang="en-US" sz="2000" dirty="0" smtClean="0"/>
              <a:t>Mozambique</a:t>
            </a:r>
          </a:p>
          <a:p>
            <a:r>
              <a:rPr lang="en-US" sz="2400" dirty="0" err="1" smtClean="0"/>
              <a:t>Humidtropics</a:t>
            </a:r>
            <a:r>
              <a:rPr lang="en-US" sz="2400" dirty="0" smtClean="0"/>
              <a:t> CRP</a:t>
            </a:r>
          </a:p>
          <a:p>
            <a:pPr lvl="1"/>
            <a:r>
              <a:rPr lang="en-US" sz="2000" dirty="0" smtClean="0"/>
              <a:t>Vietnam</a:t>
            </a:r>
          </a:p>
          <a:p>
            <a:r>
              <a:rPr lang="en-US" sz="2400" dirty="0" smtClean="0"/>
              <a:t>Aquatic Agricultural Systems CRP</a:t>
            </a:r>
          </a:p>
          <a:p>
            <a:pPr lvl="1"/>
            <a:r>
              <a:rPr lang="en-US" sz="2000" dirty="0" smtClean="0"/>
              <a:t>Bangladesh</a:t>
            </a:r>
          </a:p>
          <a:p>
            <a:pPr lvl="1"/>
            <a:r>
              <a:rPr lang="en-US" sz="2000" dirty="0" smtClean="0"/>
              <a:t>Philippines</a:t>
            </a:r>
          </a:p>
          <a:p>
            <a:pPr lvl="1"/>
            <a:r>
              <a:rPr lang="en-US" sz="2000" dirty="0" smtClean="0"/>
              <a:t>Zambia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1"/>
</p:tagLst>
</file>

<file path=ppt/theme/theme1.xml><?xml version="1.0" encoding="utf-8"?>
<a:theme xmlns:a="http://schemas.openxmlformats.org/drawingml/2006/main" name="MASTER_4x3_Template">
  <a:themeElements>
    <a:clrScheme name="Bioversity International">
      <a:dk1>
        <a:srgbClr val="5F604B"/>
      </a:dk1>
      <a:lt1>
        <a:srgbClr val="FFFFFF"/>
      </a:lt1>
      <a:dk2>
        <a:srgbClr val="FFAF1E"/>
      </a:dk2>
      <a:lt2>
        <a:srgbClr val="7AB800"/>
      </a:lt2>
      <a:accent1>
        <a:srgbClr val="C1D82F"/>
      </a:accent1>
      <a:accent2>
        <a:srgbClr val="5F604B"/>
      </a:accent2>
      <a:accent3>
        <a:srgbClr val="FFAF1E"/>
      </a:accent3>
      <a:accent4>
        <a:srgbClr val="DEE2E5"/>
      </a:accent4>
      <a:accent5>
        <a:srgbClr val="5F604B"/>
      </a:accent5>
      <a:accent6>
        <a:srgbClr val="2F8927"/>
      </a:accent6>
      <a:hlink>
        <a:srgbClr val="003580"/>
      </a:hlink>
      <a:folHlink>
        <a:srgbClr val="000000"/>
      </a:folHlink>
    </a:clrScheme>
    <a:fontScheme name="Bioversity ppt fo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7453B">
            <a:alpha val="8470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3000" b="1" dirty="0" smtClean="0">
            <a:solidFill>
              <a:schemeClr val="bg1">
                <a:lumMod val="85000"/>
              </a:schemeClr>
            </a:solidFill>
            <a:latin typeface="Calibri" pitchFamily="34" charset="0"/>
            <a:cs typeface="Calibri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>
  <documentManagement>
    <Project xmlns="433806b2-5370-4693-87e4-d3fc1f9cc062">
      <Value>Not related to any Project</Value>
    </Project>
    <Unit xmlns="433806b2-5370-4693-87e4-d3fc1f9cc062">
      <Value>Not related to any Program/Unit</Value>
    </Unit>
    <Old_x0020_URL xmlns="433806b2-5370-4693-87e4-d3fc1f9cc062">
      <Url xsi:nil="true"/>
      <Description xsi:nil="true"/>
    </Old_x0020_URL>
    <Creator_x0027_s_x0020_Department xmlns="433806b2-5370-4693-87e4-d3fc1f9cc062" xsi:nil="true"/>
    <Focal_x0020_Points xmlns="433806b2-5370-4693-87e4-d3fc1f9cc062">
      <UserInfo>
        <DisplayName/>
        <AccountId xsi:nil="true"/>
        <AccountType/>
      </UserInfo>
    </Focal_x0020_Points>
    <_dlc_DocId xmlns="433806b2-5370-4693-87e4-d3fc1f9cc062">NSXJWW32XD67-266-344</_dlc_DocId>
    <_dlc_DocIdUrl xmlns="433806b2-5370-4693-87e4-d3fc1f9cc062">
      <Url>https://intranet.bioversity.cgiar.org/LP/_layouts/DocIdRedir.aspx?ID=NSXJWW32XD67-266-344</Url>
      <Description>NSXJWW32XD67-266-344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Guidelines and instructions manual" ma:contentTypeID="0x0101002BA9FC22D9437C4BA5F3D39FAAC22AD2020018193F8D5649BA4DBAA400F8336B708A" ma:contentTypeVersion="25" ma:contentTypeDescription="" ma:contentTypeScope="" ma:versionID="0b763b1606969af6352eefd50169376f">
  <xsd:schema xmlns:xsd="http://www.w3.org/2001/XMLSchema" xmlns:xs="http://www.w3.org/2001/XMLSchema" xmlns:p="http://schemas.microsoft.com/office/2006/metadata/properties" xmlns:ns2="433806b2-5370-4693-87e4-d3fc1f9cc062" targetNamespace="http://schemas.microsoft.com/office/2006/metadata/properties" ma:root="true" ma:fieldsID="c084bb5a588f588b2ac7dcd1fb0a3e5b" ns2:_="">
    <xsd:import namespace="433806b2-5370-4693-87e4-d3fc1f9cc062"/>
    <xsd:element name="properties">
      <xsd:complexType>
        <xsd:sequence>
          <xsd:element name="documentManagement">
            <xsd:complexType>
              <xsd:all>
                <xsd:element ref="ns2:Unit" minOccurs="0"/>
                <xsd:element ref="ns2:Project" minOccurs="0"/>
                <xsd:element ref="ns2:Creator_x0027_s_x0020_Department" minOccurs="0"/>
                <xsd:element ref="ns2:Focal_x0020_Points" minOccurs="0"/>
                <xsd:element ref="ns2:Old_x0020_URL" minOccurs="0"/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3806b2-5370-4693-87e4-d3fc1f9cc062" elementFormDefault="qualified">
    <xsd:import namespace="http://schemas.microsoft.com/office/2006/documentManagement/types"/>
    <xsd:import namespace="http://schemas.microsoft.com/office/infopath/2007/PartnerControls"/>
    <xsd:element name="Unit" ma:index="8" nillable="true" ma:displayName="Content related to Programme/Unit" ma:default="Not related to any Program/Unit" ma:internalName="Unit" ma:readOnly="fal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CDU"/>
                    <xsd:enumeration value="PLU"/>
                    <xsd:enumeration value="UMB"/>
                    <xsd:enumeration value="DfLP"/>
                    <xsd:enumeration value="CfLP"/>
                    <xsd:enumeration value="GPP"/>
                    <xsd:enumeration value="Not related to any Program/Unit"/>
                  </xsd:restriction>
                </xsd:simpleType>
              </xsd:element>
            </xsd:sequence>
          </xsd:extension>
        </xsd:complexContent>
      </xsd:complexType>
    </xsd:element>
    <xsd:element name="Project" ma:index="9" nillable="true" ma:displayName="Content related to Project" ma:default="Not related to any Project" ma:internalName="Project" ma:readOnly="fal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F01"/>
                    <xsd:enumeration value="F02"/>
                    <xsd:enumeration value="F03"/>
                    <xsd:enumeration value="F04"/>
                    <xsd:enumeration value="F05"/>
                    <xsd:enumeration value="F06"/>
                    <xsd:enumeration value="F07"/>
                    <xsd:enumeration value="F08"/>
                    <xsd:enumeration value="F09"/>
                    <xsd:enumeration value="F10"/>
                    <xsd:enumeration value="PAU"/>
                    <xsd:enumeration value="CDU"/>
                    <xsd:enumeration value="SGRP"/>
                    <xsd:enumeration value="Not related to any Project"/>
                  </xsd:restriction>
                </xsd:simpleType>
              </xsd:element>
            </xsd:sequence>
          </xsd:extension>
        </xsd:complexContent>
      </xsd:complexType>
    </xsd:element>
    <xsd:element name="Creator_x0027_s_x0020_Department" ma:index="10" nillable="true" ma:displayName="Creator's Department" ma:internalName="Creator_x0027_s_x0020_Department">
      <xsd:simpleType>
        <xsd:restriction base="dms:Text">
          <xsd:maxLength value="255"/>
        </xsd:restriction>
      </xsd:simpleType>
    </xsd:element>
    <xsd:element name="Focal_x0020_Points" ma:index="11" nillable="true" ma:displayName="Focal Points" ma:list="UserInfo" ma:SharePointGroup="0" ma:internalName="Focal_x0020_Points" ma:readOnly="fals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Old_x0020_URL" ma:index="12" nillable="true" ma:displayName="Old URL" ma:format="Hyperlink" ma:internalName="Old_x0020_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" ma:index="13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4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5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20674B-043A-4BF8-801D-C94F9BC22BE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433806b2-5370-4693-87e4-d3fc1f9cc062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CA361F3-92E6-4FD4-9B3F-1A0631200296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0AA526C-B7B2-4D10-B57E-0D48DB7AF3F8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41D062E-E664-49AB-874C-B5F2EE0B49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3806b2-5370-4693-87e4-d3fc1f9cc06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4142</TotalTime>
  <Words>1230</Words>
  <Application>Microsoft Office PowerPoint</Application>
  <PresentationFormat>On-screen Show (4:3)</PresentationFormat>
  <Paragraphs>702</Paragraphs>
  <Slides>23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MASTER_4x3_Template</vt:lpstr>
      <vt:lpstr>Slide 1</vt:lpstr>
      <vt:lpstr>Slide 2</vt:lpstr>
      <vt:lpstr>Slide 3</vt:lpstr>
      <vt:lpstr>General objective</vt:lpstr>
      <vt:lpstr>Specific objectives</vt:lpstr>
      <vt:lpstr>Focus of the assessment</vt:lpstr>
      <vt:lpstr>Methodology</vt:lpstr>
      <vt:lpstr>Slide 8</vt:lpstr>
      <vt:lpstr>Slide 9</vt:lpstr>
      <vt:lpstr>Slide 10</vt:lpstr>
      <vt:lpstr>Slide 11</vt:lpstr>
      <vt:lpstr>Slide 12</vt:lpstr>
      <vt:lpstr>Preliminary results: FDG Mali-annual species</vt:lpstr>
      <vt:lpstr>Classification of annual species: male versus female groups</vt:lpstr>
      <vt:lpstr>Slide 15</vt:lpstr>
      <vt:lpstr>Koutiala, Mali: Crop species grown during the rainy season</vt:lpstr>
      <vt:lpstr>Rajasthan, India: Crop species</vt:lpstr>
      <vt:lpstr>Rajasthan, India: Trees are important</vt:lpstr>
      <vt:lpstr>Rajasthan, India: Domesticated animals</vt:lpstr>
      <vt:lpstr>Rajasthan, India: Distribution of responsibility for caring of species (number of households)</vt:lpstr>
      <vt:lpstr>Rajasthan, India: Number of decisions made by different household members about species </vt:lpstr>
      <vt:lpstr>Number of food items consumed and transactions by which they were obtained by mothers and children</vt:lpstr>
      <vt:lpstr>ABD Assessment: which CRPs and where</vt:lpstr>
    </vt:vector>
  </TitlesOfParts>
  <Company>cchange,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Hugh Schulze</dc:creator>
  <cp:lastModifiedBy>Bellon, Mauricio (Bioversity)</cp:lastModifiedBy>
  <cp:revision>765</cp:revision>
  <dcterms:created xsi:type="dcterms:W3CDTF">2012-09-26T14:12:43Z</dcterms:created>
  <dcterms:modified xsi:type="dcterms:W3CDTF">2014-05-26T09:00:05Z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DH_PPT_012012_LEO</vt:lpwstr>
  </property>
  <property fmtid="{D5CDD505-2E9C-101B-9397-08002B2CF9AE}" pid="4" name="ArticulateGUID">
    <vt:lpwstr>AAA9661D-BB09-40B4-9621-E5DD34F7073B</vt:lpwstr>
  </property>
  <property fmtid="{D5CDD505-2E9C-101B-9397-08002B2CF9AE}" pid="5" name="ArticulateProjectFull">
    <vt:lpwstr>F:\PROJECTS\JohnsonBeesley\Accenture\Accenture_PPT_020412_LEO.ppta</vt:lpwstr>
  </property>
  <property fmtid="{D5CDD505-2E9C-101B-9397-08002B2CF9AE}" pid="6" name="ContentTypeId">
    <vt:lpwstr>0x0101002BA9FC22D9437C4BA5F3D39FAAC22AD2020018193F8D5649BA4DBAA400F8336B708A</vt:lpwstr>
  </property>
  <property fmtid="{D5CDD505-2E9C-101B-9397-08002B2CF9AE}" pid="7" name="_dlc_DocIdItemGuid">
    <vt:lpwstr>31e63688-668e-4cde-9746-c8f634433b02</vt:lpwstr>
  </property>
</Properties>
</file>