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408" r:id="rId3"/>
    <p:sldId id="427" r:id="rId4"/>
    <p:sldId id="458" r:id="rId5"/>
    <p:sldId id="387" r:id="rId6"/>
    <p:sldId id="388" r:id="rId7"/>
    <p:sldId id="431" r:id="rId8"/>
    <p:sldId id="409" r:id="rId9"/>
    <p:sldId id="426" r:id="rId10"/>
    <p:sldId id="447" r:id="rId11"/>
    <p:sldId id="441" r:id="rId12"/>
    <p:sldId id="450" r:id="rId13"/>
    <p:sldId id="448" r:id="rId14"/>
    <p:sldId id="451" r:id="rId15"/>
    <p:sldId id="446" r:id="rId16"/>
    <p:sldId id="443" r:id="rId17"/>
    <p:sldId id="445" r:id="rId18"/>
    <p:sldId id="454" r:id="rId19"/>
    <p:sldId id="452" r:id="rId20"/>
    <p:sldId id="455" r:id="rId21"/>
    <p:sldId id="456" r:id="rId22"/>
    <p:sldId id="457" r:id="rId23"/>
    <p:sldId id="404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8000"/>
    <a:srgbClr val="0000FF"/>
    <a:srgbClr val="A50021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86486" autoAdjust="0"/>
  </p:normalViewPr>
  <p:slideViewPr>
    <p:cSldViewPr>
      <p:cViewPr>
        <p:scale>
          <a:sx n="75" d="100"/>
          <a:sy n="75" d="100"/>
        </p:scale>
        <p:origin x="-1266" y="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kerubo\Documents\CCA-PES\S2%20Community%20based%20conservancies%20in%20Kenya%20February%202012_1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D:\Year2012\German\Query2_Crosstab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Sheet1!$E$1</c:f>
              <c:strCache>
                <c:ptCount val="1"/>
                <c:pt idx="0">
                  <c:v>Numbers</c:v>
                </c:pt>
              </c:strCache>
            </c:strRef>
          </c:tx>
          <c:invertIfNegative val="0"/>
          <c:cat>
            <c:numRef>
              <c:f>Sheet1!$D$2:$D$21</c:f>
              <c:numCache>
                <c:formatCode>General</c:formatCode>
                <c:ptCount val="20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</c:numCache>
            </c:numRef>
          </c:cat>
          <c:val>
            <c:numRef>
              <c:f>Sheet1!$E$2:$E$21</c:f>
              <c:numCache>
                <c:formatCode>General</c:formatCode>
                <c:ptCount val="20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1</c:v>
                </c:pt>
                <c:pt idx="4">
                  <c:v>2</c:v>
                </c:pt>
                <c:pt idx="5">
                  <c:v>2</c:v>
                </c:pt>
                <c:pt idx="6">
                  <c:v>1</c:v>
                </c:pt>
                <c:pt idx="7">
                  <c:v>0</c:v>
                </c:pt>
                <c:pt idx="8">
                  <c:v>3</c:v>
                </c:pt>
                <c:pt idx="9">
                  <c:v>0</c:v>
                </c:pt>
                <c:pt idx="10">
                  <c:v>3</c:v>
                </c:pt>
                <c:pt idx="11">
                  <c:v>3</c:v>
                </c:pt>
                <c:pt idx="12">
                  <c:v>0</c:v>
                </c:pt>
                <c:pt idx="13">
                  <c:v>4</c:v>
                </c:pt>
                <c:pt idx="14">
                  <c:v>0</c:v>
                </c:pt>
                <c:pt idx="15">
                  <c:v>4</c:v>
                </c:pt>
                <c:pt idx="16">
                  <c:v>5</c:v>
                </c:pt>
                <c:pt idx="17">
                  <c:v>5</c:v>
                </c:pt>
                <c:pt idx="18">
                  <c:v>1</c:v>
                </c:pt>
                <c:pt idx="19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Sheet1!$F$1</c:f>
              <c:strCache>
                <c:ptCount val="1"/>
                <c:pt idx="0">
                  <c:v>Cumulative</c:v>
                </c:pt>
              </c:strCache>
            </c:strRef>
          </c:tx>
          <c:spPr>
            <a:effectLst>
              <a:outerShdw blurRad="40000" dist="23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Sheet1!$D$2:$D$21</c:f>
              <c:numCache>
                <c:formatCode>General</c:formatCode>
                <c:ptCount val="20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</c:numCache>
            </c:numRef>
          </c:cat>
          <c:val>
            <c:numRef>
              <c:f>Sheet1!$F$2:$F$21</c:f>
              <c:numCache>
                <c:formatCode>General</c:formatCode>
                <c:ptCount val="20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7</c:v>
                </c:pt>
                <c:pt idx="8">
                  <c:v>10</c:v>
                </c:pt>
                <c:pt idx="9">
                  <c:v>10</c:v>
                </c:pt>
                <c:pt idx="10">
                  <c:v>13</c:v>
                </c:pt>
                <c:pt idx="11">
                  <c:v>16</c:v>
                </c:pt>
                <c:pt idx="12">
                  <c:v>16</c:v>
                </c:pt>
                <c:pt idx="13">
                  <c:v>20</c:v>
                </c:pt>
                <c:pt idx="14">
                  <c:v>20</c:v>
                </c:pt>
                <c:pt idx="15">
                  <c:v>24</c:v>
                </c:pt>
                <c:pt idx="16">
                  <c:v>29</c:v>
                </c:pt>
                <c:pt idx="17">
                  <c:v>34</c:v>
                </c:pt>
                <c:pt idx="18">
                  <c:v>35</c:v>
                </c:pt>
                <c:pt idx="19">
                  <c:v>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160941568"/>
        <c:axId val="171752064"/>
      </c:barChart>
      <c:catAx>
        <c:axId val="160941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5400000" vert="horz"/>
          <a:lstStyle/>
          <a:p>
            <a:pPr>
              <a:defRPr sz="600"/>
            </a:pPr>
            <a:endParaRPr lang="en-US"/>
          </a:p>
        </c:txPr>
        <c:crossAx val="171752064"/>
        <c:crosses val="autoZero"/>
        <c:auto val="1"/>
        <c:lblAlgn val="ctr"/>
        <c:lblOffset val="100"/>
        <c:noMultiLvlLbl val="0"/>
      </c:catAx>
      <c:valAx>
        <c:axId val="17175206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700"/>
            </a:pPr>
            <a:endParaRPr lang="en-US"/>
          </a:p>
        </c:txPr>
        <c:crossAx val="16094156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700"/>
          </a:pPr>
          <a:endParaRPr lang="en-US"/>
        </a:p>
      </c:txPr>
    </c:legend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Baringo</c:v>
                </c:pt>
              </c:strCache>
            </c:strRef>
          </c:tx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Garissa</c:v>
                </c:pt>
              </c:strCache>
            </c:strRef>
          </c:tx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1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Kajiado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Sheet1!$D$2:$D$15</c:f>
              <c:numCache>
                <c:formatCode>General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1</c:v>
                </c:pt>
                <c:pt idx="5">
                  <c:v>2</c:v>
                </c:pt>
                <c:pt idx="6">
                  <c:v>1</c:v>
                </c:pt>
                <c:pt idx="7">
                  <c:v>0</c:v>
                </c:pt>
                <c:pt idx="8">
                  <c:v>2</c:v>
                </c:pt>
                <c:pt idx="9">
                  <c:v>0</c:v>
                </c:pt>
                <c:pt idx="10">
                  <c:v>2</c:v>
                </c:pt>
                <c:pt idx="11">
                  <c:v>5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Kwale</c:v>
                </c:pt>
              </c:strCache>
            </c:strRef>
          </c:tx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Sheet1!$E$2:$E$15</c:f>
              <c:numCache>
                <c:formatCode>General</c:formatCode>
                <c:ptCount val="14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Laikipia</c:v>
                </c:pt>
              </c:strCache>
            </c:strRef>
          </c:tx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Sheet1!$F$2:$F$15</c:f>
              <c:numCache>
                <c:formatCode>General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Marsabit</c:v>
                </c:pt>
              </c:strCache>
            </c:strRef>
          </c:tx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Sheet1!$G$2:$G$15</c:f>
              <c:numCache>
                <c:formatCode>General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Narok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Sheet1!$H$2:$H$15</c:f>
              <c:numCache>
                <c:formatCode>General</c:formatCode>
                <c:ptCount val="14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2</c:v>
                </c:pt>
                <c:pt idx="10">
                  <c:v>1</c:v>
                </c:pt>
                <c:pt idx="11">
                  <c:v>0</c:v>
                </c:pt>
                <c:pt idx="12">
                  <c:v>1</c:v>
                </c:pt>
                <c:pt idx="13">
                  <c:v>2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Samburu</c:v>
                </c:pt>
              </c:strCache>
            </c:strRef>
          </c:tx>
          <c:invertIfNegative val="0"/>
          <c:cat>
            <c:numRef>
              <c:f>Sheet1!$A$2:$A$15</c:f>
              <c:numCache>
                <c:formatCode>General</c:formatCode>
                <c:ptCount val="14"/>
                <c:pt idx="0">
                  <c:v>1992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1999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</c:numCache>
            </c:numRef>
          </c:cat>
          <c:val>
            <c:numRef>
              <c:f>Sheet1!$I$2:$I$15</c:f>
              <c:numCache>
                <c:formatCode>General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92791296"/>
        <c:axId val="192792832"/>
      </c:barChart>
      <c:catAx>
        <c:axId val="19279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5400000" vert="horz"/>
          <a:lstStyle/>
          <a:p>
            <a:pPr>
              <a:defRPr sz="700"/>
            </a:pPr>
            <a:endParaRPr lang="en-US"/>
          </a:p>
        </c:txPr>
        <c:crossAx val="192792832"/>
        <c:crosses val="autoZero"/>
        <c:auto val="1"/>
        <c:lblAlgn val="ctr"/>
        <c:lblOffset val="100"/>
        <c:noMultiLvlLbl val="0"/>
      </c:catAx>
      <c:valAx>
        <c:axId val="192792832"/>
        <c:scaling>
          <c:orientation val="minMax"/>
          <c:max val="5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 sz="700" b="0"/>
                </a:pPr>
                <a:r>
                  <a:rPr lang="en-US" sz="700" b="0"/>
                  <a:t>Number of conservancies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700"/>
            </a:pPr>
            <a:endParaRPr lang="en-US"/>
          </a:p>
        </c:txPr>
        <c:crossAx val="192791296"/>
        <c:crosses val="autoZero"/>
        <c:crossBetween val="between"/>
        <c:majorUnit val="1"/>
      </c:valAx>
    </c:plotArea>
    <c:legend>
      <c:legendPos val="r"/>
      <c:layout/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5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A70BE6F-A50C-40E6-8BEF-312DD8F5B9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506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C0A6625-F864-4B40-894C-51BA2476BF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88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F58A02-B21D-4C65-8746-D297A54190E6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Biodiversity loss is increasing worldwide</a:t>
            </a:r>
          </a:p>
          <a:p>
            <a:r>
              <a:rPr lang="en-US" smtClean="0"/>
              <a:t>Poverty is rampant in rural areas of Africa, especially among pastoral communities</a:t>
            </a:r>
          </a:p>
          <a:p>
            <a:endParaRPr lang="en-US" smtClean="0"/>
          </a:p>
          <a:p>
            <a:r>
              <a:rPr lang="en-US" smtClean="0"/>
              <a:t>How to revert trends in biodiversity loss and poverty</a:t>
            </a:r>
          </a:p>
          <a:p>
            <a:r>
              <a:rPr lang="en-US" smtClean="0"/>
              <a:t>Is there a tipping point? I will show you an example of one case of a ‘tipping point’ in Kenyan rangeland around Maasai Mara National Reserve (MMNR)</a:t>
            </a:r>
          </a:p>
          <a:p>
            <a:endParaRPr 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985A4A-C698-4CDC-8C7C-C684B49A8CED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4AAED2-6C94-479E-91E9-CFE1CA354743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4499EB-462A-40B4-8685-9EC86F18844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E89F505-6182-4851-9C56-2E3F86723390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FECF0A4-CF1E-4988-AA6F-43F7E5046C79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A8DECB-A63A-46DC-B734-1625587960F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3D63DC0-EE2B-458D-A021-84F20FBF4F8A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E73B50-1A46-41BD-B29C-215B4B03B716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EFAD6B-AFA9-49AA-8AAE-D405C3899A6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2D2C1A9-A6A9-48C1-AFA7-A7EE7E50E27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17E824-BAD7-446E-9EA9-4A2481C275BF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587D77-D568-4F48-B515-1B5320D80E4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E06FAC-01E8-49B4-B48F-CD7F85BBB39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01DB48-2756-4699-A4F1-D63D06F33D01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EECA81-93BE-4F8D-B2BB-C40FC7C4191A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6AFADF-6281-48EF-B873-63A5DC832871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E40076-3C1B-4B3E-90E9-BFAEAF0FC0B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10EDF2-2BEF-424B-9BE2-C1A07B6BB9CA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7C793C-5404-4DCC-A2E7-D5A8E8276D05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A52E8BB-CDD8-40CC-AC35-B462DC1DDA3B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81AC424-E612-42E7-97BA-B5D9EC1E0504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E1C463A-9F4B-4C7E-909A-A7567C48BC83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DDC33-F211-47DF-A9D0-638580806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53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490A7-20D6-4DCD-BEFF-251136F9DD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72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2AE90-1F92-43F5-9DB5-0BA40A4520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282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31374-BA38-4EBD-8C29-B6FA42496F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193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0D834-4371-42C4-8991-C4BCA90B4A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043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B4C84-F1FF-4FA4-A366-F3792137E1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67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2876F-C72F-4F57-A40F-F7F796217A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427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805FF-45E1-46BB-98CA-0FFF003204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424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8EF2B-3E98-4BAF-A7AA-AC16DC1D7D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72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10F3F-D7E7-42DC-9065-526B822E51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009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06E69-0AEB-436E-B38A-D84D0F96E4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018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BB9A5-2C84-4C78-8751-FD667DEA0C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529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B0951-7BC9-43DF-BABE-2DCC7DD63A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4CF7FAD0-3E29-476D-B1F4-F505740FEE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7.wmf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wmf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http://www.vision2030.go.ke/images/vision2030-logo.png" TargetMode="External"/><Relationship Id="rId4" Type="http://schemas.openxmlformats.org/officeDocument/2006/relationships/image" Target="../media/image24.jpeg"/><Relationship Id="rId9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9.jpeg"/><Relationship Id="rId7" Type="http://schemas.openxmlformats.org/officeDocument/2006/relationships/image" Target="../media/image25.jpeg"/><Relationship Id="rId12" Type="http://schemas.openxmlformats.org/officeDocument/2006/relationships/image" Target="http://www.vision2030.go.ke/images/vision2030-logo.png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41.jpeg"/><Relationship Id="rId10" Type="http://schemas.openxmlformats.org/officeDocument/2006/relationships/image" Target="../media/image28.png"/><Relationship Id="rId4" Type="http://schemas.openxmlformats.org/officeDocument/2006/relationships/image" Target="../media/image40.jpeg"/><Relationship Id="rId9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25.jpeg"/><Relationship Id="rId9" Type="http://schemas.openxmlformats.org/officeDocument/2006/relationships/image" Target="http://www.vision2030.go.ke/images/vision2030-logo.pn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lri.org/" TargetMode="External"/><Relationship Id="rId7" Type="http://schemas.openxmlformats.org/officeDocument/2006/relationships/hyperlink" Target="http://www.asareca.org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drc.ca/" TargetMode="External"/><Relationship Id="rId5" Type="http://schemas.openxmlformats.org/officeDocument/2006/relationships/hyperlink" Target="http://www.mcgill.ca/" TargetMode="External"/><Relationship Id="rId4" Type="http://schemas.openxmlformats.org/officeDocument/2006/relationships/hyperlink" Target="http://www.atpsnet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52" name="Picture 4" descr="04Africa_OpeningSl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63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42875" y="454025"/>
            <a:ext cx="88931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/>
              <a:t>Conservation and wildlife in Kenya</a:t>
            </a:r>
            <a:endParaRPr lang="en-US" sz="3600" b="1"/>
          </a:p>
        </p:txBody>
      </p:sp>
      <p:sp>
        <p:nvSpPr>
          <p:cNvPr id="2054" name="Text Box 7"/>
          <p:cNvSpPr txBox="1">
            <a:spLocks noChangeArrowheads="1"/>
          </p:cNvSpPr>
          <p:nvPr/>
        </p:nvSpPr>
        <p:spPr bwMode="auto">
          <a:xfrm>
            <a:off x="395288" y="2897188"/>
            <a:ext cx="79914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000"/>
              <a:t>(1) International Livestock Research Institute; (2) Dept. of Geography, McGill University, Canada; (3) Africa Technology Policies Studies Network (ATPS); (4) University of Nairobi; (5) Department of Resource Surveys and Remote Sensing;  (6) University of </a:t>
            </a:r>
            <a:r>
              <a:rPr lang="en-US" sz="1000"/>
              <a:t>Hohenheim</a:t>
            </a:r>
          </a:p>
        </p:txBody>
      </p:sp>
      <p:sp>
        <p:nvSpPr>
          <p:cNvPr id="2055" name="Rectangle 2"/>
          <p:cNvSpPr>
            <a:spLocks noChangeArrowheads="1"/>
          </p:cNvSpPr>
          <p:nvPr/>
        </p:nvSpPr>
        <p:spPr bwMode="auto">
          <a:xfrm>
            <a:off x="1042988" y="5876925"/>
            <a:ext cx="7343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en-US" sz="1600"/>
          </a:p>
          <a:p>
            <a:pPr algn="ctr"/>
            <a:r>
              <a:rPr lang="en-GB" sz="1600"/>
              <a:t>BEST Project Policy Maker, Practitioner, Community User and Researcher Workshop, Nairobi, 13 August 2013</a:t>
            </a:r>
          </a:p>
        </p:txBody>
      </p:sp>
      <p:sp>
        <p:nvSpPr>
          <p:cNvPr id="2056" name="Rectangle 1"/>
          <p:cNvSpPr>
            <a:spLocks noChangeArrowheads="1"/>
          </p:cNvSpPr>
          <p:nvPr/>
        </p:nvSpPr>
        <p:spPr bwMode="auto">
          <a:xfrm>
            <a:off x="534988" y="2205038"/>
            <a:ext cx="76311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Mohammed  Said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Philip Osano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1, 2, 3</a:t>
            </a:r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Shem Kifugo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Leah Ng'an'ga, Dickson Kaelo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Gordon Ojwang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Patrick Wako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Lucy Njino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GB" sz="14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and Joseph Ogutu</a:t>
            </a:r>
            <a:r>
              <a:rPr lang="en-GB" sz="14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777875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3200" smtClean="0">
                <a:solidFill>
                  <a:srgbClr val="FFFFFF"/>
                </a:solidFill>
              </a:rPr>
              <a:t>What is happening in  Kenya Rangelands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3708400" y="1052513"/>
            <a:ext cx="5111750" cy="5573712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en-US" sz="1800" smtClean="0"/>
              <a:t>Biodiversity loss – wildlife declined by 50-70% in ASALs in the period 70s-2009 (Norton-Griffiths &amp; Said 2010; Western et al 2009)</a:t>
            </a:r>
          </a:p>
          <a:p>
            <a:pPr marL="457200" indent="-457200">
              <a:buFontTx/>
              <a:buAutoNum type="arabicPeriod"/>
            </a:pPr>
            <a:endParaRPr lang="en-US" sz="1800" smtClean="0"/>
          </a:p>
          <a:p>
            <a:pPr marL="457200" indent="-457200">
              <a:buFontTx/>
              <a:buAutoNum type="arabicPeriod"/>
            </a:pPr>
            <a:r>
              <a:rPr lang="en-US" sz="1800" smtClean="0"/>
              <a:t>Livestock populations – vary year to year in response to rainfall, increase  0.6% per annum, high offtake</a:t>
            </a:r>
          </a:p>
          <a:p>
            <a:pPr marL="457200" indent="-457200">
              <a:buFontTx/>
              <a:buAutoNum type="arabicPeriod"/>
            </a:pPr>
            <a:endParaRPr lang="en-US" sz="1800" smtClean="0"/>
          </a:p>
          <a:p>
            <a:pPr marL="457200" indent="-457200">
              <a:buFontTx/>
              <a:buAutoNum type="arabicPeriod"/>
            </a:pPr>
            <a:r>
              <a:rPr lang="en-US" sz="1800" smtClean="0"/>
              <a:t>High poverty rates in pastoral communities </a:t>
            </a:r>
          </a:p>
          <a:p>
            <a:pPr marL="457200" indent="-457200">
              <a:buFontTx/>
              <a:buAutoNum type="arabicPeriod"/>
            </a:pPr>
            <a:endParaRPr lang="en-US" sz="1800" smtClean="0"/>
          </a:p>
          <a:p>
            <a:pPr marL="457200" indent="-457200">
              <a:buFontTx/>
              <a:buAutoNum type="arabicPeriod"/>
            </a:pPr>
            <a:r>
              <a:rPr lang="en-GB" sz="1800" smtClean="0"/>
              <a:t>Emergence of conservancies – more than 160</a:t>
            </a:r>
          </a:p>
          <a:p>
            <a:pPr marL="457200" indent="-457200">
              <a:buFontTx/>
              <a:buAutoNum type="arabicPeriod"/>
            </a:pPr>
            <a:endParaRPr lang="en-US" sz="1800" smtClean="0"/>
          </a:p>
          <a:p>
            <a:pPr marL="457200" indent="-457200">
              <a:buFontTx/>
              <a:buAutoNum type="arabicPeriod"/>
            </a:pPr>
            <a:r>
              <a:rPr lang="en-US" sz="1800" smtClean="0"/>
              <a:t>Initiative for communities to benefit from wildlife revenue - Payments for Wildlife Conservation (PWC)</a:t>
            </a:r>
          </a:p>
          <a:p>
            <a:pPr marL="457200" indent="-457200">
              <a:buFontTx/>
              <a:buAutoNum type="arabicPeriod"/>
            </a:pPr>
            <a:endParaRPr lang="en-US" sz="1800" smtClean="0"/>
          </a:p>
          <a:p>
            <a:pPr marL="457200" indent="-457200">
              <a:buFontTx/>
              <a:buNone/>
            </a:pPr>
            <a:endParaRPr lang="en-US" sz="1800" smtClean="0"/>
          </a:p>
        </p:txBody>
      </p:sp>
      <p:pic>
        <p:nvPicPr>
          <p:cNvPr id="3076" name="Picture 7" descr="C:\Users\McGill\Documents\PANAFCON\photos\amboseli\DSC0206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8" y="1168400"/>
            <a:ext cx="3024187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6" descr="C:\Users\McGill\Pictures\2009 PHOTOS\2009-September\WLP Payment Event\16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5080000"/>
            <a:ext cx="3024187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8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141663"/>
            <a:ext cx="3011487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68313" y="2420938"/>
            <a:ext cx="8229600" cy="1143000"/>
          </a:xfrm>
        </p:spPr>
        <p:txBody>
          <a:bodyPr/>
          <a:lstStyle/>
          <a:p>
            <a:r>
              <a:rPr lang="en-US" smtClean="0"/>
              <a:t>Wildlife trend and Poverty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pic>
        <p:nvPicPr>
          <p:cNvPr id="5123" name="Chart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5" y="1268413"/>
            <a:ext cx="7874000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11188" y="115888"/>
            <a:ext cx="7920037" cy="95408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n-GB" sz="28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Wildlife trends in the Kenya rangelands between 1970s and 2000s</a:t>
            </a:r>
            <a:endParaRPr lang="en-GB" sz="28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25" name="TextBox 5"/>
          <p:cNvSpPr txBox="1">
            <a:spLocks noChangeArrowheads="1"/>
          </p:cNvSpPr>
          <p:nvPr/>
        </p:nvSpPr>
        <p:spPr bwMode="auto">
          <a:xfrm>
            <a:off x="5795963" y="6488113"/>
            <a:ext cx="32353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100"/>
              <a:t>Source: Natural Capital Atlas, DRSRS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6147" name="Picture 4" descr="5-10_wldlfe1970_02Oct_60percen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981075"/>
            <a:ext cx="4408488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7"/>
          <p:cNvSpPr txBox="1">
            <a:spLocks noChangeArrowheads="1"/>
          </p:cNvSpPr>
          <p:nvPr/>
        </p:nvSpPr>
        <p:spPr bwMode="auto">
          <a:xfrm>
            <a:off x="857250" y="538163"/>
            <a:ext cx="2390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/>
              <a:t>Wildlife Density1970s</a:t>
            </a:r>
            <a:endParaRPr lang="en-US"/>
          </a:p>
        </p:txBody>
      </p:sp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5113" y="4951413"/>
            <a:ext cx="11525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Oval 9"/>
          <p:cNvSpPr>
            <a:spLocks noChangeArrowheads="1"/>
          </p:cNvSpPr>
          <p:nvPr/>
        </p:nvSpPr>
        <p:spPr bwMode="auto">
          <a:xfrm>
            <a:off x="2468563" y="5445125"/>
            <a:ext cx="546100" cy="5111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6151" name="Picture 5" descr="5-11_wldlfe1990_02Oct_60percent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976313"/>
            <a:ext cx="44069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429250" y="620713"/>
            <a:ext cx="2454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/>
              <a:t>Wildlife Density 1990s</a:t>
            </a:r>
            <a:endParaRPr lang="en-US"/>
          </a:p>
        </p:txBody>
      </p:sp>
      <p:sp>
        <p:nvSpPr>
          <p:cNvPr id="6153" name="TextBox 17"/>
          <p:cNvSpPr txBox="1">
            <a:spLocks noChangeArrowheads="1"/>
          </p:cNvSpPr>
          <p:nvPr/>
        </p:nvSpPr>
        <p:spPr bwMode="auto">
          <a:xfrm>
            <a:off x="6829425" y="6429375"/>
            <a:ext cx="21717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900"/>
              <a:t>Source: WRI, ILRI, DRSRS, CBS 2007</a:t>
            </a:r>
          </a:p>
        </p:txBody>
      </p:sp>
      <p:sp>
        <p:nvSpPr>
          <p:cNvPr id="6154" name="Oval 9"/>
          <p:cNvSpPr>
            <a:spLocks noChangeArrowheads="1"/>
          </p:cNvSpPr>
          <p:nvPr/>
        </p:nvSpPr>
        <p:spPr bwMode="auto">
          <a:xfrm>
            <a:off x="1639888" y="2997200"/>
            <a:ext cx="793750" cy="982663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5" name="Oval 9"/>
          <p:cNvSpPr>
            <a:spLocks noChangeArrowheads="1"/>
          </p:cNvSpPr>
          <p:nvPr/>
        </p:nvSpPr>
        <p:spPr bwMode="auto">
          <a:xfrm>
            <a:off x="1944688" y="4951413"/>
            <a:ext cx="546100" cy="5111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6" name="Oval 9"/>
          <p:cNvSpPr>
            <a:spLocks noChangeArrowheads="1"/>
          </p:cNvSpPr>
          <p:nvPr/>
        </p:nvSpPr>
        <p:spPr bwMode="auto">
          <a:xfrm>
            <a:off x="871538" y="4368800"/>
            <a:ext cx="546100" cy="5111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Oval 12"/>
          <p:cNvSpPr>
            <a:spLocks noChangeArrowheads="1"/>
          </p:cNvSpPr>
          <p:nvPr/>
        </p:nvSpPr>
        <p:spPr bwMode="auto">
          <a:xfrm>
            <a:off x="6009712" y="2852936"/>
            <a:ext cx="837175" cy="1184016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6" name="Oval 12"/>
          <p:cNvSpPr>
            <a:spLocks noChangeArrowheads="1"/>
          </p:cNvSpPr>
          <p:nvPr/>
        </p:nvSpPr>
        <p:spPr bwMode="auto">
          <a:xfrm>
            <a:off x="5220072" y="4301382"/>
            <a:ext cx="6096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163" name="Oval 9"/>
          <p:cNvSpPr>
            <a:spLocks noChangeArrowheads="1"/>
          </p:cNvSpPr>
          <p:nvPr/>
        </p:nvSpPr>
        <p:spPr bwMode="auto">
          <a:xfrm>
            <a:off x="3281363" y="4406900"/>
            <a:ext cx="546100" cy="5111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idx="1"/>
          </p:nvPr>
        </p:nvSpPr>
        <p:spPr>
          <a:xfrm>
            <a:off x="457200" y="1138238"/>
            <a:ext cx="8229600" cy="4525962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7171" name="Picture 5" descr="5-11_wldlfe1990_02Oct_60percen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4606925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457200" y="549275"/>
            <a:ext cx="3886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/>
              <a:t>Wildlife Density in 1990s</a:t>
            </a: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4953000" y="549275"/>
            <a:ext cx="335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/>
              <a:t>Poverty Rate in 1999</a:t>
            </a:r>
          </a:p>
        </p:txBody>
      </p:sp>
      <p:pic>
        <p:nvPicPr>
          <p:cNvPr id="7174" name="Picture 4" descr="Map2-4_pov-rate_70prct_6Nov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075" y="981075"/>
            <a:ext cx="4606925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5" name="Group 20"/>
          <p:cNvGrpSpPr>
            <a:grpSpLocks/>
          </p:cNvGrpSpPr>
          <p:nvPr/>
        </p:nvGrpSpPr>
        <p:grpSpPr bwMode="auto">
          <a:xfrm>
            <a:off x="685800" y="4475163"/>
            <a:ext cx="5105400" cy="609600"/>
            <a:chOff x="685800" y="4186238"/>
            <a:chExt cx="5105400" cy="609600"/>
          </a:xfrm>
        </p:grpSpPr>
        <p:sp>
          <p:nvSpPr>
            <p:cNvPr id="7183" name="Oval 9"/>
            <p:cNvSpPr>
              <a:spLocks noChangeArrowheads="1"/>
            </p:cNvSpPr>
            <p:nvPr/>
          </p:nvSpPr>
          <p:spPr bwMode="auto">
            <a:xfrm>
              <a:off x="685800" y="4186238"/>
              <a:ext cx="609600" cy="60960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4" name="Oval 12"/>
            <p:cNvSpPr>
              <a:spLocks noChangeArrowheads="1"/>
            </p:cNvSpPr>
            <p:nvPr/>
          </p:nvSpPr>
          <p:spPr bwMode="auto">
            <a:xfrm>
              <a:off x="5181600" y="4186238"/>
              <a:ext cx="609600" cy="60960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176" name="TextBox 17"/>
          <p:cNvSpPr txBox="1">
            <a:spLocks noChangeArrowheads="1"/>
          </p:cNvSpPr>
          <p:nvPr/>
        </p:nvSpPr>
        <p:spPr bwMode="auto">
          <a:xfrm>
            <a:off x="6829425" y="6654800"/>
            <a:ext cx="21717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900"/>
              <a:t>Source: WRI, ILRI, DRSRS, CBS 2007</a:t>
            </a:r>
          </a:p>
        </p:txBody>
      </p:sp>
      <p:pic>
        <p:nvPicPr>
          <p:cNvPr id="7177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8" y="5095875"/>
            <a:ext cx="11525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5168900"/>
            <a:ext cx="1322387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Oval 9"/>
          <p:cNvSpPr>
            <a:spLocks noChangeArrowheads="1"/>
          </p:cNvSpPr>
          <p:nvPr/>
        </p:nvSpPr>
        <p:spPr bwMode="auto">
          <a:xfrm>
            <a:off x="1757363" y="5102225"/>
            <a:ext cx="6096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80" name="Oval 9"/>
          <p:cNvSpPr>
            <a:spLocks noChangeArrowheads="1"/>
          </p:cNvSpPr>
          <p:nvPr/>
        </p:nvSpPr>
        <p:spPr bwMode="auto">
          <a:xfrm>
            <a:off x="6264275" y="5121275"/>
            <a:ext cx="6096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81" name="Oval 9"/>
          <p:cNvSpPr>
            <a:spLocks noChangeArrowheads="1"/>
          </p:cNvSpPr>
          <p:nvPr/>
        </p:nvSpPr>
        <p:spPr bwMode="auto">
          <a:xfrm>
            <a:off x="7000875" y="5730875"/>
            <a:ext cx="6096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82" name="Oval 9"/>
          <p:cNvSpPr>
            <a:spLocks noChangeArrowheads="1"/>
          </p:cNvSpPr>
          <p:nvPr/>
        </p:nvSpPr>
        <p:spPr bwMode="auto">
          <a:xfrm>
            <a:off x="2427288" y="5724525"/>
            <a:ext cx="6096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Box 6"/>
          <p:cNvSpPr txBox="1">
            <a:spLocks noChangeArrowheads="1"/>
          </p:cNvSpPr>
          <p:nvPr/>
        </p:nvSpPr>
        <p:spPr bwMode="auto">
          <a:xfrm>
            <a:off x="5940425" y="6524625"/>
            <a:ext cx="31480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800"/>
              <a:t>Photos: Rob O’Meara, Sarah O’Meara</a:t>
            </a:r>
          </a:p>
          <a:p>
            <a:pPr eaLnBrk="1" hangingPunct="1"/>
            <a:r>
              <a:rPr lang="en-US" sz="800"/>
              <a:t>Source of Information: Olare Orok Conservancy Trust publication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363538" y="2493268"/>
            <a:ext cx="82296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kern="0" dirty="0" smtClean="0"/>
              <a:t>Evolution of Conservancies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7"/>
          <p:cNvSpPr txBox="1">
            <a:spLocks noChangeArrowheads="1"/>
          </p:cNvSpPr>
          <p:nvPr/>
        </p:nvSpPr>
        <p:spPr bwMode="auto">
          <a:xfrm>
            <a:off x="-36513" y="6583363"/>
            <a:ext cx="1517651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900"/>
              <a:t>Photo credit: Philip Osano</a:t>
            </a:r>
          </a:p>
        </p:txBody>
      </p:sp>
      <p:sp>
        <p:nvSpPr>
          <p:cNvPr id="9219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47700"/>
          </a:xfrm>
        </p:spPr>
        <p:txBody>
          <a:bodyPr/>
          <a:lstStyle/>
          <a:p>
            <a:r>
              <a:rPr lang="en-US" sz="3200" smtClean="0"/>
              <a:t>Shifts in Land Management in ASALs</a:t>
            </a:r>
          </a:p>
        </p:txBody>
      </p:sp>
      <p:pic>
        <p:nvPicPr>
          <p:cNvPr id="9220" name="Picture 23" descr="06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463" y="1268413"/>
            <a:ext cx="2914650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4" descr="013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888" y="3186113"/>
            <a:ext cx="2943225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419475" y="1052513"/>
            <a:ext cx="1800225" cy="720725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solidFill>
                  <a:srgbClr val="0000FF"/>
                </a:solidFill>
              </a:rPr>
              <a:t>Land Tenure</a:t>
            </a:r>
          </a:p>
        </p:txBody>
      </p:sp>
      <p:sp>
        <p:nvSpPr>
          <p:cNvPr id="9223" name="TextBox 14"/>
          <p:cNvSpPr txBox="1">
            <a:spLocks noChangeArrowheads="1"/>
          </p:cNvSpPr>
          <p:nvPr/>
        </p:nvSpPr>
        <p:spPr bwMode="auto">
          <a:xfrm>
            <a:off x="3563938" y="2276475"/>
            <a:ext cx="1800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/>
              <a:t>Communal</a:t>
            </a:r>
          </a:p>
        </p:txBody>
      </p:sp>
      <p:sp>
        <p:nvSpPr>
          <p:cNvPr id="9224" name="TextBox 15"/>
          <p:cNvSpPr txBox="1">
            <a:spLocks noChangeArrowheads="1"/>
          </p:cNvSpPr>
          <p:nvPr/>
        </p:nvSpPr>
        <p:spPr bwMode="auto">
          <a:xfrm>
            <a:off x="3635375" y="4724400"/>
            <a:ext cx="1800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/>
              <a:t>Privatized</a:t>
            </a:r>
          </a:p>
        </p:txBody>
      </p:sp>
      <p:sp>
        <p:nvSpPr>
          <p:cNvPr id="23" name="Down Arrow 22"/>
          <p:cNvSpPr/>
          <p:nvPr/>
        </p:nvSpPr>
        <p:spPr>
          <a:xfrm>
            <a:off x="4211638" y="2997200"/>
            <a:ext cx="288925" cy="1727200"/>
          </a:xfrm>
          <a:prstGeom prst="downArrow">
            <a:avLst/>
          </a:prstGeom>
          <a:solidFill>
            <a:schemeClr val="tx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5364163" y="1052513"/>
            <a:ext cx="1944687" cy="4125912"/>
            <a:chOff x="5364088" y="1268760"/>
            <a:chExt cx="1944216" cy="4124781"/>
          </a:xfrm>
        </p:grpSpPr>
        <p:sp>
          <p:nvSpPr>
            <p:cNvPr id="13" name="Rectangle 12"/>
            <p:cNvSpPr/>
            <p:nvPr/>
          </p:nvSpPr>
          <p:spPr>
            <a:xfrm>
              <a:off x="5364088" y="1268760"/>
              <a:ext cx="1728368" cy="720527"/>
            </a:xfrm>
            <a:prstGeom prst="rect">
              <a:avLst/>
            </a:prstGeom>
            <a:noFill/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srgbClr val="0000FF"/>
                  </a:solidFill>
                </a:rPr>
                <a:t>Mobility</a:t>
              </a:r>
            </a:p>
          </p:txBody>
        </p:sp>
        <p:sp>
          <p:nvSpPr>
            <p:cNvPr id="9237" name="TextBox 16"/>
            <p:cNvSpPr txBox="1">
              <a:spLocks noChangeArrowheads="1"/>
            </p:cNvSpPr>
            <p:nvPr/>
          </p:nvSpPr>
          <p:spPr bwMode="auto">
            <a:xfrm>
              <a:off x="5436096" y="2463279"/>
              <a:ext cx="18002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2400"/>
                <a:t>Open</a:t>
              </a:r>
            </a:p>
          </p:txBody>
        </p:sp>
        <p:sp>
          <p:nvSpPr>
            <p:cNvPr id="9238" name="TextBox 17"/>
            <p:cNvSpPr txBox="1">
              <a:spLocks noChangeArrowheads="1"/>
            </p:cNvSpPr>
            <p:nvPr/>
          </p:nvSpPr>
          <p:spPr bwMode="auto">
            <a:xfrm>
              <a:off x="5508104" y="4931876"/>
              <a:ext cx="18002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2400"/>
                <a:t>Closed</a:t>
              </a:r>
            </a:p>
          </p:txBody>
        </p:sp>
        <p:sp>
          <p:nvSpPr>
            <p:cNvPr id="24" name="Down Arrow 23"/>
            <p:cNvSpPr/>
            <p:nvPr/>
          </p:nvSpPr>
          <p:spPr>
            <a:xfrm>
              <a:off x="6227479" y="3141497"/>
              <a:ext cx="288855" cy="1728313"/>
            </a:xfrm>
            <a:prstGeom prst="downArrow">
              <a:avLst/>
            </a:prstGeom>
            <a:solidFill>
              <a:schemeClr val="tx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7092950" y="1052513"/>
            <a:ext cx="1943100" cy="4133850"/>
            <a:chOff x="7092280" y="1268760"/>
            <a:chExt cx="1944216" cy="4134073"/>
          </a:xfrm>
        </p:grpSpPr>
        <p:sp>
          <p:nvSpPr>
            <p:cNvPr id="14" name="Rectangle 13"/>
            <p:cNvSpPr/>
            <p:nvPr/>
          </p:nvSpPr>
          <p:spPr>
            <a:xfrm>
              <a:off x="7236826" y="1268760"/>
              <a:ext cx="1799670" cy="720764"/>
            </a:xfrm>
            <a:prstGeom prst="rect">
              <a:avLst/>
            </a:prstGeom>
            <a:noFill/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srgbClr val="0000FF"/>
                  </a:solidFill>
                </a:rPr>
                <a:t>Tourism Benefits</a:t>
              </a:r>
            </a:p>
          </p:txBody>
        </p:sp>
        <p:sp>
          <p:nvSpPr>
            <p:cNvPr id="9233" name="TextBox 18"/>
            <p:cNvSpPr txBox="1">
              <a:spLocks noChangeArrowheads="1"/>
            </p:cNvSpPr>
            <p:nvPr/>
          </p:nvSpPr>
          <p:spPr bwMode="auto">
            <a:xfrm>
              <a:off x="7236296" y="2463279"/>
              <a:ext cx="18002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2400"/>
                <a:t>Latent</a:t>
              </a:r>
            </a:p>
          </p:txBody>
        </p:sp>
        <p:sp>
          <p:nvSpPr>
            <p:cNvPr id="9234" name="TextBox 19"/>
            <p:cNvSpPr txBox="1">
              <a:spLocks noChangeArrowheads="1"/>
            </p:cNvSpPr>
            <p:nvPr/>
          </p:nvSpPr>
          <p:spPr bwMode="auto">
            <a:xfrm>
              <a:off x="7092280" y="4941168"/>
              <a:ext cx="18002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2400"/>
                <a:t>Gone </a:t>
              </a:r>
            </a:p>
          </p:txBody>
        </p:sp>
        <p:sp>
          <p:nvSpPr>
            <p:cNvPr id="25" name="Down Arrow 24"/>
            <p:cNvSpPr/>
            <p:nvPr/>
          </p:nvSpPr>
          <p:spPr>
            <a:xfrm>
              <a:off x="8027855" y="3140523"/>
              <a:ext cx="289091" cy="1728881"/>
            </a:xfrm>
            <a:prstGeom prst="downArrow">
              <a:avLst/>
            </a:prstGeom>
            <a:solidFill>
              <a:schemeClr val="tx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107950" y="4941888"/>
            <a:ext cx="8785225" cy="1916112"/>
            <a:chOff x="107504" y="4941888"/>
            <a:chExt cx="8785671" cy="1916112"/>
          </a:xfrm>
        </p:grpSpPr>
        <p:sp>
          <p:nvSpPr>
            <p:cNvPr id="30" name="Up Arrow Callout 29"/>
            <p:cNvSpPr/>
            <p:nvPr/>
          </p:nvSpPr>
          <p:spPr bwMode="auto">
            <a:xfrm>
              <a:off x="5724364" y="4941888"/>
              <a:ext cx="3168811" cy="1871662"/>
            </a:xfrm>
            <a:prstGeom prst="upArrowCallou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Payments for Wildlife Conservation (PWC)</a:t>
              </a:r>
            </a:p>
          </p:txBody>
        </p:sp>
        <p:sp>
          <p:nvSpPr>
            <p:cNvPr id="34" name="Right Arrow 33"/>
            <p:cNvSpPr/>
            <p:nvPr/>
          </p:nvSpPr>
          <p:spPr bwMode="auto">
            <a:xfrm>
              <a:off x="3635108" y="5805488"/>
              <a:ext cx="2089256" cy="792162"/>
            </a:xfrm>
            <a:prstGeom prst="right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</a:rPr>
                <a:t>Land Lease</a:t>
              </a:r>
            </a:p>
          </p:txBody>
        </p:sp>
        <p:pic>
          <p:nvPicPr>
            <p:cNvPr id="9231" name="Picture 23" descr="C:\Users\McGill\Desktop\077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4973321"/>
              <a:ext cx="2952328" cy="1884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467544" y="1844824"/>
          <a:ext cx="2743200" cy="191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323528" y="3933056"/>
          <a:ext cx="3035300" cy="178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244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538" y="549275"/>
            <a:ext cx="4017962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3"/>
          <p:cNvSpPr txBox="1">
            <a:spLocks noChangeArrowheads="1"/>
          </p:cNvSpPr>
          <p:nvPr/>
        </p:nvSpPr>
        <p:spPr bwMode="auto">
          <a:xfrm>
            <a:off x="1587500" y="200025"/>
            <a:ext cx="48672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Evolution of conservancies in the Kenya Rangeland</a:t>
            </a:r>
          </a:p>
        </p:txBody>
      </p:sp>
      <p:sp>
        <p:nvSpPr>
          <p:cNvPr id="4" name="Up Arrow 3"/>
          <p:cNvSpPr/>
          <p:nvPr/>
        </p:nvSpPr>
        <p:spPr>
          <a:xfrm>
            <a:off x="3167063" y="1196975"/>
            <a:ext cx="73025" cy="20161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247" name="TextBox 6"/>
          <p:cNvSpPr txBox="1">
            <a:spLocks noChangeArrowheads="1"/>
          </p:cNvSpPr>
          <p:nvPr/>
        </p:nvSpPr>
        <p:spPr bwMode="auto">
          <a:xfrm>
            <a:off x="3228975" y="1012825"/>
            <a:ext cx="569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/>
              <a:t>160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ri_species_richnes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0" y="38100"/>
            <a:ext cx="45212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rri_widlife_densitie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2913" y="3135313"/>
            <a:ext cx="4579937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3"/>
          <p:cNvSpPr txBox="1">
            <a:spLocks noChangeArrowheads="1"/>
          </p:cNvSpPr>
          <p:nvPr/>
        </p:nvSpPr>
        <p:spPr bwMode="auto">
          <a:xfrm>
            <a:off x="7304088" y="6553200"/>
            <a:ext cx="16875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000">
                <a:latin typeface="Times New Roman" pitchFamily="18" charset="0"/>
              </a:rPr>
              <a:t>Source: DRSRS et al. in prep</a:t>
            </a: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57200"/>
            <a:ext cx="3505200" cy="163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70" name="TextBox 6"/>
          <p:cNvSpPr txBox="1">
            <a:spLocks noChangeArrowheads="1"/>
          </p:cNvSpPr>
          <p:nvPr/>
        </p:nvSpPr>
        <p:spPr bwMode="auto">
          <a:xfrm>
            <a:off x="6680200" y="2209800"/>
            <a:ext cx="2400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600"/>
              <a:t>Photos: Rob O’Meara, Sarah O’Meara</a:t>
            </a:r>
          </a:p>
          <a:p>
            <a:pPr eaLnBrk="1" hangingPunct="1"/>
            <a:r>
              <a:rPr lang="en-US" sz="600"/>
              <a:t>Source of Information: Olare Orok Conservancy Trust publication</a:t>
            </a:r>
          </a:p>
        </p:txBody>
      </p:sp>
      <p:sp>
        <p:nvSpPr>
          <p:cNvPr id="11271" name="TextBox 2"/>
          <p:cNvSpPr txBox="1">
            <a:spLocks noChangeArrowheads="1"/>
          </p:cNvSpPr>
          <p:nvPr/>
        </p:nvSpPr>
        <p:spPr bwMode="auto">
          <a:xfrm>
            <a:off x="6242050" y="3228975"/>
            <a:ext cx="1957388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>
                <a:latin typeface="Times New Roman" pitchFamily="18" charset="0"/>
              </a:rPr>
              <a:t>Wildlife Density – herbivore</a:t>
            </a:r>
          </a:p>
        </p:txBody>
      </p:sp>
      <p:sp>
        <p:nvSpPr>
          <p:cNvPr id="11272" name="TextBox 8"/>
          <p:cNvSpPr txBox="1">
            <a:spLocks noChangeArrowheads="1"/>
          </p:cNvSpPr>
          <p:nvPr/>
        </p:nvSpPr>
        <p:spPr bwMode="auto">
          <a:xfrm>
            <a:off x="2468563" y="117475"/>
            <a:ext cx="19954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>
                <a:latin typeface="Times New Roman" pitchFamily="18" charset="0"/>
              </a:rPr>
              <a:t>Species Richness – herbivore</a:t>
            </a:r>
          </a:p>
        </p:txBody>
      </p:sp>
      <p:pic>
        <p:nvPicPr>
          <p:cNvPr id="11273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5029200"/>
            <a:ext cx="3911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" name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9513" y="3678238"/>
            <a:ext cx="1919287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5" name="TextBox 9"/>
          <p:cNvSpPr txBox="1">
            <a:spLocks noChangeArrowheads="1"/>
          </p:cNvSpPr>
          <p:nvPr/>
        </p:nvSpPr>
        <p:spPr bwMode="auto">
          <a:xfrm>
            <a:off x="3051175" y="6477000"/>
            <a:ext cx="10636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900">
                <a:latin typeface="Times New Roman" pitchFamily="18" charset="0"/>
              </a:rPr>
              <a:t>Photo: Ron Beaton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Vision 2030</a:t>
            </a:r>
            <a:endParaRPr lang="en-US" smtClean="0"/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Securing Wildlife Corridors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895600" y="609600"/>
            <a:ext cx="29321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4400"/>
              <a:t>Vision 2030</a:t>
            </a:r>
            <a:endParaRPr lang="en-US" sz="4400"/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228600" y="1371600"/>
            <a:ext cx="8686800" cy="301307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txBody>
          <a:bodyPr lIns="0">
            <a:spAutoFit/>
          </a:bodyPr>
          <a:lstStyle>
            <a:lvl1pPr marL="342900" indent="-3429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  <a:lvl2pPr marL="115888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algn="ctr" eaLnBrk="1" hangingPunct="1">
              <a:spcBef>
                <a:spcPct val="50000"/>
              </a:spcBef>
              <a:defRPr/>
            </a:pP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lvl="1" algn="ctr" eaLnBrk="1" hangingPunct="1">
              <a:lnSpc>
                <a:spcPct val="150000"/>
              </a:lnSpc>
              <a:defRPr/>
            </a:pPr>
            <a:r>
              <a:rPr lang="en-US" sz="2400" dirty="0" smtClean="0"/>
              <a:t>The Vision 2030 accords a clean, secure and sustainable environment prominence under the economic and social pillars inspired by the principle of maintaining ecosystems integrity and sustainable development. </a:t>
            </a: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lvl="1" algn="ctr" eaLnBrk="1" hangingPunct="1">
              <a:defRPr/>
            </a:pP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549275"/>
            <a:ext cx="7808912" cy="59753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08175" y="2997200"/>
            <a:ext cx="1584325" cy="7191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908175" y="4797425"/>
            <a:ext cx="1584325" cy="7191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732588" y="4724400"/>
            <a:ext cx="1584325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333375"/>
            <a:ext cx="7862888" cy="58975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052513"/>
            <a:ext cx="6624638" cy="4818062"/>
          </a:xfrm>
        </p:spPr>
      </p:pic>
      <p:sp>
        <p:nvSpPr>
          <p:cNvPr id="6" name="Rectangle 5"/>
          <p:cNvSpPr/>
          <p:nvPr/>
        </p:nvSpPr>
        <p:spPr>
          <a:xfrm>
            <a:off x="395288" y="1968500"/>
            <a:ext cx="2305050" cy="254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388" name="TextBox 9"/>
          <p:cNvSpPr txBox="1">
            <a:spLocks noChangeArrowheads="1"/>
          </p:cNvSpPr>
          <p:nvPr/>
        </p:nvSpPr>
        <p:spPr bwMode="auto">
          <a:xfrm>
            <a:off x="6732588" y="1135063"/>
            <a:ext cx="2160587" cy="480060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b="1">
                <a:solidFill>
                  <a:schemeClr val="bg1"/>
                </a:solidFill>
              </a:rPr>
              <a:t>Connectivity of conservation areas both dispersal and wildlife corridors (Vision 2030)</a:t>
            </a:r>
          </a:p>
          <a:p>
            <a:pPr eaLnBrk="1" hangingPunct="1">
              <a:buFont typeface="Arial" charset="0"/>
              <a:buChar char="•"/>
            </a:pPr>
            <a:endParaRPr lang="en-US" b="1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b="1">
                <a:solidFill>
                  <a:schemeClr val="bg1"/>
                </a:solidFill>
              </a:rPr>
              <a:t>Conservation of meta-population</a:t>
            </a:r>
          </a:p>
          <a:p>
            <a:pPr eaLnBrk="1" hangingPunct="1">
              <a:buFont typeface="Arial" charset="0"/>
              <a:buChar char="•"/>
            </a:pPr>
            <a:endParaRPr lang="en-US" b="1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b="1">
                <a:solidFill>
                  <a:schemeClr val="bg1"/>
                </a:solidFill>
              </a:rPr>
              <a:t>Restoration of degraded lands and wildlife</a:t>
            </a:r>
          </a:p>
          <a:p>
            <a:pPr eaLnBrk="1" hangingPunct="1">
              <a:buFont typeface="Arial" charset="0"/>
              <a:buChar char="•"/>
            </a:pPr>
            <a:endParaRPr lang="en-US" b="1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16389" name="TextBox 10"/>
          <p:cNvSpPr txBox="1">
            <a:spLocks noChangeArrowheads="1"/>
          </p:cNvSpPr>
          <p:nvPr/>
        </p:nvSpPr>
        <p:spPr bwMode="auto">
          <a:xfrm>
            <a:off x="684213" y="307975"/>
            <a:ext cx="77501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600"/>
              <a:t>Wildlife dispersal areas and corridors</a:t>
            </a:r>
          </a:p>
        </p:txBody>
      </p:sp>
      <p:grpSp>
        <p:nvGrpSpPr>
          <p:cNvPr id="16390" name="Group 9"/>
          <p:cNvGrpSpPr>
            <a:grpSpLocks/>
          </p:cNvGrpSpPr>
          <p:nvPr/>
        </p:nvGrpSpPr>
        <p:grpSpPr bwMode="auto">
          <a:xfrm>
            <a:off x="581025" y="6200775"/>
            <a:ext cx="2833688" cy="504825"/>
            <a:chOff x="6120" y="12785"/>
            <a:chExt cx="12337" cy="2615"/>
          </a:xfrm>
        </p:grpSpPr>
        <p:pic>
          <p:nvPicPr>
            <p:cNvPr id="16391" name="Picture 10" descr="kw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834"/>
            <a:stretch>
              <a:fillRect/>
            </a:stretch>
          </p:blipFill>
          <p:spPr bwMode="auto">
            <a:xfrm>
              <a:off x="9985" y="13953"/>
              <a:ext cx="2170" cy="1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2" name="Picture 11" descr="Logo_clear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98" y="12785"/>
              <a:ext cx="1751" cy="2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3" name="Picture 12" descr="AWF_Logo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60" y="14539"/>
              <a:ext cx="2660" cy="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4" name="Picture 13" descr="ilri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30" y="13593"/>
              <a:ext cx="1327" cy="1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6395" name="Group 14"/>
            <p:cNvGrpSpPr>
              <a:grpSpLocks/>
            </p:cNvGrpSpPr>
            <p:nvPr/>
          </p:nvGrpSpPr>
          <p:grpSpPr bwMode="auto">
            <a:xfrm>
              <a:off x="8520" y="13475"/>
              <a:ext cx="1560" cy="1851"/>
              <a:chOff x="7560" y="12960"/>
              <a:chExt cx="1440" cy="1793"/>
            </a:xfrm>
          </p:grpSpPr>
          <p:pic>
            <p:nvPicPr>
              <p:cNvPr id="16398" name="Picture 15" descr="goklogo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60" y="12960"/>
                <a:ext cx="1440" cy="14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F50B2C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399" name="Text Box 16"/>
              <p:cNvSpPr txBox="1">
                <a:spLocks noChangeArrowheads="1"/>
              </p:cNvSpPr>
              <p:nvPr/>
            </p:nvSpPr>
            <p:spPr bwMode="auto">
              <a:xfrm>
                <a:off x="7857" y="14443"/>
                <a:ext cx="944" cy="3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in">
                    <a:solidFill>
                      <a:srgbClr val="F50B2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en-US" sz="600" b="1">
                    <a:latin typeface="Calibri" pitchFamily="34" charset="0"/>
                  </a:rPr>
                  <a:t>MEMR</a:t>
                </a:r>
                <a:endParaRPr lang="en-US" sz="600"/>
              </a:p>
            </p:txBody>
          </p:sp>
        </p:grpSp>
        <p:pic>
          <p:nvPicPr>
            <p:cNvPr id="16396" name="Picture 17" descr="vision 2030 logo"/>
            <p:cNvPicPr>
              <a:picLocks noChangeAspect="1" noChangeArrowheads="1"/>
            </p:cNvPicPr>
            <p:nvPr/>
          </p:nvPicPr>
          <p:blipFill>
            <a:blip r:embed="rId9" r:link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395"/>
            <a:stretch>
              <a:fillRect/>
            </a:stretch>
          </p:blipFill>
          <p:spPr bwMode="auto">
            <a:xfrm>
              <a:off x="6120" y="14171"/>
              <a:ext cx="2188" cy="1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7" name="Line 18"/>
            <p:cNvSpPr>
              <a:spLocks noChangeShapeType="1"/>
            </p:cNvSpPr>
            <p:nvPr/>
          </p:nvSpPr>
          <p:spPr bwMode="auto">
            <a:xfrm flipV="1">
              <a:off x="6290" y="15325"/>
              <a:ext cx="12095" cy="75"/>
            </a:xfrm>
            <a:prstGeom prst="line">
              <a:avLst/>
            </a:prstGeom>
            <a:noFill/>
            <a:ln w="28575" cap="rnd">
              <a:solidFill>
                <a:srgbClr val="000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opportuniti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075" y="549275"/>
            <a:ext cx="5472113" cy="397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1" name="Group 18"/>
          <p:cNvGrpSpPr>
            <a:grpSpLocks/>
          </p:cNvGrpSpPr>
          <p:nvPr/>
        </p:nvGrpSpPr>
        <p:grpSpPr bwMode="auto">
          <a:xfrm>
            <a:off x="1042988" y="4652963"/>
            <a:ext cx="7920037" cy="1512887"/>
            <a:chOff x="214281" y="642918"/>
            <a:chExt cx="8676821" cy="1785950"/>
          </a:xfrm>
        </p:grpSpPr>
        <p:pic>
          <p:nvPicPr>
            <p:cNvPr id="17412" name="Picture 6" descr="DSCN654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3174" y="642918"/>
              <a:ext cx="2390528" cy="1785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3" name="Picture 7" descr="DSCN652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281" y="642918"/>
              <a:ext cx="2383713" cy="1785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4" name="Picture 8" descr="ILRI_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9692" y="642918"/>
              <a:ext cx="1190634" cy="1785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Picture 10" descr="DSCN015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9387" y="642918"/>
              <a:ext cx="2461715" cy="1785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 idx="4294967295"/>
          </p:nvPr>
        </p:nvSpPr>
        <p:spPr>
          <a:xfrm>
            <a:off x="479425" y="115888"/>
            <a:ext cx="8269288" cy="1368425"/>
          </a:xfrm>
          <a:solidFill>
            <a:schemeClr val="accent2"/>
          </a:solidFill>
        </p:spPr>
        <p:txBody>
          <a:bodyPr/>
          <a:lstStyle/>
          <a:p>
            <a:r>
              <a:rPr lang="en-US" sz="3200" smtClean="0">
                <a:solidFill>
                  <a:schemeClr val="bg1"/>
                </a:solidFill>
              </a:rPr>
              <a:t>Trends of wildebeest and sheep &amp; goats in the Mara Ecosystem</a:t>
            </a:r>
          </a:p>
        </p:txBody>
      </p:sp>
      <p:pic>
        <p:nvPicPr>
          <p:cNvPr id="18435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060575"/>
            <a:ext cx="3182938" cy="2089150"/>
          </a:xfrm>
        </p:spPr>
      </p:pic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513263"/>
            <a:ext cx="3028950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14500"/>
            <a:ext cx="3576637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Box 8"/>
          <p:cNvSpPr txBox="1">
            <a:spLocks noChangeArrowheads="1"/>
          </p:cNvSpPr>
          <p:nvPr/>
        </p:nvSpPr>
        <p:spPr bwMode="auto">
          <a:xfrm>
            <a:off x="4929188" y="6500813"/>
            <a:ext cx="37163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/>
              <a:t>Source: Ogutu, Owen-Smith, Piepho and Said 2011</a:t>
            </a:r>
          </a:p>
        </p:txBody>
      </p:sp>
      <p:sp>
        <p:nvSpPr>
          <p:cNvPr id="11" name="Oval 9"/>
          <p:cNvSpPr>
            <a:spLocks noChangeArrowheads="1"/>
          </p:cNvSpPr>
          <p:nvPr/>
        </p:nvSpPr>
        <p:spPr bwMode="auto">
          <a:xfrm>
            <a:off x="2771775" y="4683125"/>
            <a:ext cx="790575" cy="1512888"/>
          </a:xfrm>
          <a:prstGeom prst="ellipse">
            <a:avLst/>
          </a:prstGeom>
          <a:solidFill>
            <a:schemeClr val="bg1">
              <a:alpha val="0"/>
            </a:schemeClr>
          </a:solidFill>
          <a:ln w="34925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n>
                <a:solidFill>
                  <a:srgbClr val="0000FF"/>
                </a:solidFill>
              </a:ln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2695575" y="2133600"/>
            <a:ext cx="790575" cy="1512888"/>
          </a:xfrm>
          <a:prstGeom prst="ellipse">
            <a:avLst/>
          </a:prstGeom>
          <a:solidFill>
            <a:schemeClr val="bg1">
              <a:alpha val="0"/>
            </a:schemeClr>
          </a:solidFill>
          <a:ln w="34925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n>
                <a:solidFill>
                  <a:srgbClr val="0000FF"/>
                </a:solidFill>
              </a:ln>
            </a:endParaRPr>
          </a:p>
        </p:txBody>
      </p:sp>
      <p:pic>
        <p:nvPicPr>
          <p:cNvPr id="18441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263" y="4297363"/>
            <a:ext cx="38925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9"/>
          <p:cNvSpPr>
            <a:spLocks noChangeArrowheads="1"/>
          </p:cNvSpPr>
          <p:nvPr/>
        </p:nvSpPr>
        <p:spPr bwMode="auto">
          <a:xfrm>
            <a:off x="6391275" y="4498975"/>
            <a:ext cx="790575" cy="1512888"/>
          </a:xfrm>
          <a:prstGeom prst="ellipse">
            <a:avLst/>
          </a:prstGeom>
          <a:solidFill>
            <a:schemeClr val="bg1">
              <a:alpha val="0"/>
            </a:schemeClr>
          </a:solidFill>
          <a:ln w="34925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n>
                <a:solidFill>
                  <a:srgbClr val="0000FF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3"/>
          <p:cNvGrpSpPr>
            <a:grpSpLocks/>
          </p:cNvGrpSpPr>
          <p:nvPr/>
        </p:nvGrpSpPr>
        <p:grpSpPr bwMode="auto">
          <a:xfrm>
            <a:off x="457200" y="2222500"/>
            <a:ext cx="4114800" cy="3340100"/>
            <a:chOff x="457200" y="1524000"/>
            <a:chExt cx="4114800" cy="3339941"/>
          </a:xfrm>
        </p:grpSpPr>
        <p:pic>
          <p:nvPicPr>
            <p:cNvPr id="19473" name="Picture 1" descr="rri_study_are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0" r="1465"/>
            <a:stretch>
              <a:fillRect/>
            </a:stretch>
          </p:blipFill>
          <p:spPr bwMode="auto">
            <a:xfrm>
              <a:off x="457200" y="1524000"/>
              <a:ext cx="4114800" cy="3093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4" name="TextBox 2"/>
            <p:cNvSpPr txBox="1">
              <a:spLocks noChangeArrowheads="1"/>
            </p:cNvSpPr>
            <p:nvPr/>
          </p:nvSpPr>
          <p:spPr bwMode="auto">
            <a:xfrm>
              <a:off x="2877091" y="4617720"/>
              <a:ext cx="168828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000">
                  <a:latin typeface="Times New Roman" pitchFamily="18" charset="0"/>
                </a:rPr>
                <a:t>Source: DRSRS et al. in prep</a:t>
              </a:r>
            </a:p>
          </p:txBody>
        </p:sp>
      </p:grpSp>
      <p:pic>
        <p:nvPicPr>
          <p:cNvPr id="19459" name="Picture 5" descr="rri_corridors_tsav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" r="1819"/>
          <a:stretch>
            <a:fillRect/>
          </a:stretch>
        </p:blipFill>
        <p:spPr bwMode="auto">
          <a:xfrm>
            <a:off x="4953000" y="609600"/>
            <a:ext cx="3624263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5" descr="Elephant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725" y="4017963"/>
            <a:ext cx="290512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Box 1"/>
          <p:cNvSpPr txBox="1">
            <a:spLocks noChangeArrowheads="1"/>
          </p:cNvSpPr>
          <p:nvPr/>
        </p:nvSpPr>
        <p:spPr bwMode="auto">
          <a:xfrm>
            <a:off x="7467600" y="6096000"/>
            <a:ext cx="8477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900">
                <a:latin typeface="Times New Roman" pitchFamily="18" charset="0"/>
              </a:rPr>
              <a:t>Photo: Msoffe</a:t>
            </a:r>
          </a:p>
        </p:txBody>
      </p:sp>
      <p:sp>
        <p:nvSpPr>
          <p:cNvPr id="19462" name="TextBox 2"/>
          <p:cNvSpPr txBox="1">
            <a:spLocks noChangeArrowheads="1"/>
          </p:cNvSpPr>
          <p:nvPr/>
        </p:nvSpPr>
        <p:spPr bwMode="auto">
          <a:xfrm>
            <a:off x="609600" y="858838"/>
            <a:ext cx="3505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2800" b="1">
                <a:latin typeface="Times New Roman" pitchFamily="18" charset="0"/>
              </a:rPr>
              <a:t>Elephant Movements in Tsavo</a:t>
            </a:r>
          </a:p>
        </p:txBody>
      </p:sp>
      <p:grpSp>
        <p:nvGrpSpPr>
          <p:cNvPr id="19463" name="Group 9"/>
          <p:cNvGrpSpPr>
            <a:grpSpLocks/>
          </p:cNvGrpSpPr>
          <p:nvPr/>
        </p:nvGrpSpPr>
        <p:grpSpPr bwMode="auto">
          <a:xfrm>
            <a:off x="304800" y="6019800"/>
            <a:ext cx="3109913" cy="685800"/>
            <a:chOff x="6120" y="12785"/>
            <a:chExt cx="12337" cy="2615"/>
          </a:xfrm>
        </p:grpSpPr>
        <p:pic>
          <p:nvPicPr>
            <p:cNvPr id="19464" name="Picture 10" descr="kw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834"/>
            <a:stretch>
              <a:fillRect/>
            </a:stretch>
          </p:blipFill>
          <p:spPr bwMode="auto">
            <a:xfrm>
              <a:off x="9985" y="13953"/>
              <a:ext cx="2170" cy="1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5" name="Picture 11" descr="Logo_clear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98" y="12785"/>
              <a:ext cx="1751" cy="2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6" name="Picture 12" descr="AWF_Logo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60" y="14539"/>
              <a:ext cx="2660" cy="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7" name="Picture 13" descr="ilri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30" y="13593"/>
              <a:ext cx="1327" cy="1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9468" name="Group 14"/>
            <p:cNvGrpSpPr>
              <a:grpSpLocks/>
            </p:cNvGrpSpPr>
            <p:nvPr/>
          </p:nvGrpSpPr>
          <p:grpSpPr bwMode="auto">
            <a:xfrm>
              <a:off x="8520" y="13475"/>
              <a:ext cx="1560" cy="1851"/>
              <a:chOff x="7560" y="12960"/>
              <a:chExt cx="1440" cy="1793"/>
            </a:xfrm>
          </p:grpSpPr>
          <p:pic>
            <p:nvPicPr>
              <p:cNvPr id="19471" name="Picture 15" descr="goklogo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60" y="12960"/>
                <a:ext cx="1440" cy="14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F50B2C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472" name="Text Box 16"/>
              <p:cNvSpPr txBox="1">
                <a:spLocks noChangeArrowheads="1"/>
              </p:cNvSpPr>
              <p:nvPr/>
            </p:nvSpPr>
            <p:spPr bwMode="auto">
              <a:xfrm>
                <a:off x="7857" y="14443"/>
                <a:ext cx="944" cy="3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in">
                    <a:solidFill>
                      <a:srgbClr val="F50B2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en-US" sz="600" b="1">
                    <a:latin typeface="Calibri" pitchFamily="34" charset="0"/>
                  </a:rPr>
                  <a:t>MEMR</a:t>
                </a:r>
                <a:endParaRPr lang="en-US" sz="600"/>
              </a:p>
            </p:txBody>
          </p:sp>
        </p:grpSp>
        <p:pic>
          <p:nvPicPr>
            <p:cNvPr id="19469" name="Picture 17" descr="vision 2030 logo"/>
            <p:cNvPicPr>
              <a:picLocks noChangeAspect="1" noChangeArrowheads="1"/>
            </p:cNvPicPr>
            <p:nvPr/>
          </p:nvPicPr>
          <p:blipFill>
            <a:blip r:embed="rId11" r:link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395"/>
            <a:stretch>
              <a:fillRect/>
            </a:stretch>
          </p:blipFill>
          <p:spPr bwMode="auto">
            <a:xfrm>
              <a:off x="6120" y="14171"/>
              <a:ext cx="2188" cy="1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0" name="Line 18"/>
            <p:cNvSpPr>
              <a:spLocks noChangeShapeType="1"/>
            </p:cNvSpPr>
            <p:nvPr/>
          </p:nvSpPr>
          <p:spPr bwMode="auto">
            <a:xfrm flipV="1">
              <a:off x="6290" y="15325"/>
              <a:ext cx="12095" cy="75"/>
            </a:xfrm>
            <a:prstGeom prst="line">
              <a:avLst/>
            </a:prstGeom>
            <a:noFill/>
            <a:ln w="28575" cap="rnd">
              <a:solidFill>
                <a:srgbClr val="000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32"/>
          <p:cNvGrpSpPr>
            <a:grpSpLocks/>
          </p:cNvGrpSpPr>
          <p:nvPr/>
        </p:nvGrpSpPr>
        <p:grpSpPr bwMode="auto">
          <a:xfrm>
            <a:off x="2682875" y="5805488"/>
            <a:ext cx="3109913" cy="685800"/>
            <a:chOff x="6120" y="12785"/>
            <a:chExt cx="12337" cy="2615"/>
          </a:xfrm>
        </p:grpSpPr>
        <p:pic>
          <p:nvPicPr>
            <p:cNvPr id="20503" name="Picture 33" descr="kw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834"/>
            <a:stretch>
              <a:fillRect/>
            </a:stretch>
          </p:blipFill>
          <p:spPr bwMode="auto">
            <a:xfrm>
              <a:off x="9985" y="13953"/>
              <a:ext cx="2170" cy="1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34" descr="Logo_clear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98" y="12785"/>
              <a:ext cx="1751" cy="2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5" name="Picture 35" descr="AWF_Logo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60" y="14539"/>
              <a:ext cx="2660" cy="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6" name="Picture 36" descr="ilri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30" y="13593"/>
              <a:ext cx="1327" cy="1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F50B2C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0507" name="Group 37"/>
            <p:cNvGrpSpPr>
              <a:grpSpLocks/>
            </p:cNvGrpSpPr>
            <p:nvPr/>
          </p:nvGrpSpPr>
          <p:grpSpPr bwMode="auto">
            <a:xfrm>
              <a:off x="8520" y="13475"/>
              <a:ext cx="1560" cy="1851"/>
              <a:chOff x="7560" y="12960"/>
              <a:chExt cx="1440" cy="1793"/>
            </a:xfrm>
          </p:grpSpPr>
          <p:pic>
            <p:nvPicPr>
              <p:cNvPr id="20510" name="Picture 38" descr="goklogo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60" y="12960"/>
                <a:ext cx="1440" cy="14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F50B2C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511" name="Text Box 39"/>
              <p:cNvSpPr txBox="1">
                <a:spLocks noChangeArrowheads="1"/>
              </p:cNvSpPr>
              <p:nvPr/>
            </p:nvSpPr>
            <p:spPr bwMode="auto">
              <a:xfrm>
                <a:off x="7857" y="14443"/>
                <a:ext cx="944" cy="3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in">
                    <a:solidFill>
                      <a:srgbClr val="F50B2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en-US" sz="600" b="1">
                    <a:latin typeface="Calibri" pitchFamily="34" charset="0"/>
                  </a:rPr>
                  <a:t>MEMR</a:t>
                </a:r>
                <a:endParaRPr lang="en-US" sz="600"/>
              </a:p>
            </p:txBody>
          </p:sp>
        </p:grpSp>
        <p:pic>
          <p:nvPicPr>
            <p:cNvPr id="20508" name="Picture 40" descr="vision 2030 logo"/>
            <p:cNvPicPr>
              <a:picLocks noChangeAspect="1" noChangeArrowheads="1"/>
            </p:cNvPicPr>
            <p:nvPr/>
          </p:nvPicPr>
          <p:blipFill>
            <a:blip r:embed="rId8" r:link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395"/>
            <a:stretch>
              <a:fillRect/>
            </a:stretch>
          </p:blipFill>
          <p:spPr bwMode="auto">
            <a:xfrm>
              <a:off x="6120" y="14171"/>
              <a:ext cx="2188" cy="1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09" name="Line 41"/>
            <p:cNvSpPr>
              <a:spLocks noChangeShapeType="1"/>
            </p:cNvSpPr>
            <p:nvPr/>
          </p:nvSpPr>
          <p:spPr bwMode="auto">
            <a:xfrm flipV="1">
              <a:off x="6290" y="15325"/>
              <a:ext cx="12095" cy="75"/>
            </a:xfrm>
            <a:prstGeom prst="line">
              <a:avLst/>
            </a:prstGeom>
            <a:noFill/>
            <a:ln w="28575" cap="rnd">
              <a:solidFill>
                <a:srgbClr val="000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4" name="Group 107"/>
          <p:cNvGraphicFramePr>
            <a:graphicFrameLocks noGrp="1"/>
          </p:cNvGraphicFramePr>
          <p:nvPr/>
        </p:nvGraphicFramePr>
        <p:xfrm>
          <a:off x="228600" y="685800"/>
          <a:ext cx="8153400" cy="5029200"/>
        </p:xfrm>
        <a:graphic>
          <a:graphicData uri="http://schemas.openxmlformats.org/drawingml/2006/table">
            <a:tbl>
              <a:tblPr/>
              <a:tblGrid>
                <a:gridCol w="979488"/>
                <a:gridCol w="7173912"/>
              </a:tblGrid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Drivers</a:t>
                      </a:r>
                      <a:endParaRPr kumimoji="0" lang="en-GB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Population growth; insecure land tenure; land subdivision;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changing climate and rainfall patterns</a:t>
                      </a: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scarcity of water and recurrent droughts; lack of incentives to conserve wildlife;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lack of policy e.g. land use and development of conservancies</a:t>
                      </a: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Pressures </a:t>
                      </a:r>
                      <a:endParaRPr kumimoji="0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Land use change - conversion to settlements, subsistence farming, sisal plantations; grazing leases; fencing; 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sedentarisation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;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Human encroachment - incompatible land uses; forest destruction; charcoal burning; wild fires; poaching;  precious stone mining; and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Human-wildlife conflicts - crop damage, livestock predation, injury or death to humans</a:t>
                      </a:r>
                      <a:endParaRPr kumimoji="0" lang="en-GB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State</a:t>
                      </a:r>
                      <a:endParaRPr kumimoji="0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Critical elephant corridors not threatened (located in the Park)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River Tiva Crossing, Yatta gaps and Ngulia to Yatta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Blocked wildlife corridors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Southern park area to Rukinga and Taita (fences, small scale farming); Maktau to Kasigau (heavily settled, fences, small-scale farming); Kamboyo to Chyulus (encroached); Chyulu to Amboseli (land subdivision and sale, irrigated and rain fed agriculture, fences, incompatible tourism development); and Lake Jipe (high density settlements and agriculture)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Degraded wildlife corridors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Tsavo East to Galana (over grazed); and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Tsavo to Kulalu (over grazed)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Impacts</a:t>
                      </a:r>
                      <a:endParaRPr kumimoji="0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Loss or fragmentation of wildlife habitats; decline in wildlife populations</a:t>
                      </a: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(e.g. wild dogs); 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Response </a:t>
                      </a:r>
                      <a:endParaRPr kumimoji="0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Establishing game sanctuaries and community wildlife conservation areas; 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79388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Direct purchase of private lands for inclusion into the wider protected area system;</a:t>
                      </a:r>
                    </a:p>
                    <a:p>
                      <a:pPr marL="179388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Establishing legal and economic instruments (leases, 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easements and agreements);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79388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Establishing participatory land use planning;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79388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Strengthening the protected area management through inclusion of wildlife extensions and diversification of incentive; and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79388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Implementing 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transboundary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conservation initiatives (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TsavoWest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NP and 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Mkomazi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GR)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8229600" cy="504825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pPr>
              <a:defRPr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Scenario NNP </a:t>
            </a:r>
            <a:endParaRPr lang="en-GB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33450"/>
            <a:ext cx="4148138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6" descr="Wildebee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341438"/>
            <a:ext cx="3600450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4" descr="IMG_588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75" y="3357563"/>
            <a:ext cx="3563938" cy="2374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TextBox 2"/>
          <p:cNvSpPr txBox="1">
            <a:spLocks noChangeArrowheads="1"/>
          </p:cNvSpPr>
          <p:nvPr/>
        </p:nvSpPr>
        <p:spPr bwMode="auto">
          <a:xfrm>
            <a:off x="5219700" y="6453188"/>
            <a:ext cx="35814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200"/>
              <a:t>Source: Lilieholm et al. 2013; Ogutu et al. in press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Kenya’s Natural Capital Atlas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smtClean="0"/>
              <a:t>ACC lead agencies</a:t>
            </a:r>
          </a:p>
          <a:p>
            <a:endParaRPr lang="en-GB" sz="2800" smtClean="0"/>
          </a:p>
          <a:p>
            <a:r>
              <a:rPr lang="en-GB" sz="2800" smtClean="0"/>
              <a:t>Contribution from government ministries and department agencies (DRSRS, KWS, Museums of Kenya, Nature Kenya, Universities, NGOs), International Organizations (ILRI, WRI, ..)</a:t>
            </a:r>
          </a:p>
          <a:p>
            <a:endParaRPr lang="en-GB" sz="2800" smtClean="0"/>
          </a:p>
          <a:p>
            <a:r>
              <a:rPr lang="en-GB" sz="2800" smtClean="0"/>
              <a:t>Report ready – End of September</a:t>
            </a:r>
          </a:p>
          <a:p>
            <a:endParaRPr lang="en-GB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1143000"/>
          </a:xfrm>
          <a:solidFill>
            <a:schemeClr val="accent2"/>
          </a:solidFill>
        </p:spPr>
        <p:txBody>
          <a:bodyPr/>
          <a:lstStyle/>
          <a:p>
            <a:pPr>
              <a:defRPr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Issues – Wildlife Bill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smtClean="0"/>
              <a:t>Devolution and governance of natural resources</a:t>
            </a:r>
          </a:p>
          <a:p>
            <a:endParaRPr lang="en-GB" sz="2800" smtClean="0"/>
          </a:p>
          <a:p>
            <a:r>
              <a:rPr lang="en-GB" sz="2800" smtClean="0"/>
              <a:t>National and county responsibilities as it relates to conservancies – security, land use plans, coordination, …</a:t>
            </a:r>
          </a:p>
          <a:p>
            <a:endParaRPr lang="en-GB" sz="2800" smtClean="0"/>
          </a:p>
          <a:p>
            <a:r>
              <a:rPr lang="en-GB" sz="2800" smtClean="0"/>
              <a:t>Resource allocations, monitoring of the conservancies, …..</a:t>
            </a:r>
          </a:p>
          <a:p>
            <a:endParaRPr lang="en-GB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3"/>
          <p:cNvSpPr txBox="1">
            <a:spLocks noChangeArrowheads="1"/>
          </p:cNvSpPr>
          <p:nvPr/>
        </p:nvSpPr>
        <p:spPr bwMode="auto">
          <a:xfrm>
            <a:off x="250825" y="188913"/>
            <a:ext cx="8534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2400" b="1"/>
              <a:t>Acknowledgements</a:t>
            </a:r>
          </a:p>
        </p:txBody>
      </p:sp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381000" y="908050"/>
            <a:ext cx="84582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International Livestock Research Institute (ILRI) (</a:t>
            </a:r>
            <a:r>
              <a:rPr lang="en-US" sz="1400" b="1">
                <a:hlinkClick r:id="rId3"/>
              </a:rPr>
              <a:t>www.ilri.org</a:t>
            </a:r>
            <a:r>
              <a:rPr lang="en-US" sz="1400" b="1"/>
              <a:t>) 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University College, London (UCL), Department of Anthropology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Africa Technology Policy Studies Network (ATPS) (</a:t>
            </a:r>
            <a:r>
              <a:rPr lang="en-US" sz="1400" b="1">
                <a:hlinkClick r:id="rId4"/>
              </a:rPr>
              <a:t>www.atpsnet.org</a:t>
            </a:r>
            <a:r>
              <a:rPr lang="en-US" sz="1400" b="1"/>
              <a:t>) 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National Environment Research Council (NERC)-ESPA (NERC grant NE/1003673)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McGill University (</a:t>
            </a:r>
            <a:r>
              <a:rPr lang="en-US" sz="1400" b="1">
                <a:hlinkClick r:id="rId5"/>
              </a:rPr>
              <a:t>www.mcgill.ca</a:t>
            </a:r>
            <a:r>
              <a:rPr lang="en-US" sz="1400" b="1"/>
              <a:t>) </a:t>
            </a:r>
          </a:p>
          <a:p>
            <a:pPr eaLnBrk="1" hangingPunct="1"/>
            <a:r>
              <a:rPr lang="en-US" sz="1400" b="1"/>
              <a:t>-</a:t>
            </a:r>
            <a:r>
              <a:rPr lang="en-US" sz="1400"/>
              <a:t>Department of Geography and Department of Anthropology </a:t>
            </a:r>
          </a:p>
          <a:p>
            <a:pPr eaLnBrk="1" hangingPunct="1"/>
            <a:r>
              <a:rPr lang="en-US" sz="1400"/>
              <a:t>-McGill Institute for International Development Studies (IIDS)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International Development Research Center (IDRC), Canada (</a:t>
            </a:r>
            <a:r>
              <a:rPr lang="en-US" sz="1400" b="1">
                <a:hlinkClick r:id="rId6"/>
              </a:rPr>
              <a:t>www.idrc.ca</a:t>
            </a:r>
            <a:r>
              <a:rPr lang="en-US" sz="1400" b="1"/>
              <a:t>) 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GB" sz="1400" b="1"/>
              <a:t>Association for the Strengthening of Agricultural Research in Eastern and Central Africa (ASARECA grant PAAP/09/02) (</a:t>
            </a:r>
            <a:r>
              <a:rPr lang="en-GB" sz="1400" b="1">
                <a:hlinkClick r:id="rId7"/>
              </a:rPr>
              <a:t>http://www.asareca.org/</a:t>
            </a:r>
            <a:r>
              <a:rPr lang="en-GB" sz="1400" b="1"/>
              <a:t>) </a:t>
            </a:r>
            <a:endParaRPr lang="en-US" sz="1400" b="1"/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Department of Resource Surveys and Remote Sensing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Various partners and collaborators in Kenya (Kenya Wildlife Services, African Conservation Centre, Kenya National Bureau of Statistics, African Wildlife Foundation)</a:t>
            </a:r>
          </a:p>
          <a:p>
            <a:pPr eaLnBrk="1" hangingPunct="1"/>
            <a:endParaRPr lang="en-US" sz="1400" b="1"/>
          </a:p>
          <a:p>
            <a:pPr eaLnBrk="1" hangingPunct="1"/>
            <a:r>
              <a:rPr lang="en-US" sz="1400" b="1"/>
              <a:t>Local community and NGOs - Local community in Mara, Northern Rangeland Trust, The Wildlife Foundation, Olare Orok Conservancy, Naiboisho Conservancy, BaseCamp Foundation, OlKiramatian Group Ranch, SORALO</a:t>
            </a:r>
          </a:p>
          <a:p>
            <a:pPr eaLnBrk="1" hangingPunct="1"/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4073</TotalTime>
  <Words>1085</Words>
  <Application>Microsoft Office PowerPoint</Application>
  <PresentationFormat>On-screen Show (4:3)</PresentationFormat>
  <Paragraphs>155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Default Design</vt:lpstr>
      <vt:lpstr>PowerPoint Presentation</vt:lpstr>
      <vt:lpstr>What is happening in  Kenya Rangelands</vt:lpstr>
      <vt:lpstr>Wildlife trend and Poverty</vt:lpstr>
      <vt:lpstr>PowerPoint Presentation</vt:lpstr>
      <vt:lpstr>PowerPoint Presentation</vt:lpstr>
      <vt:lpstr>PowerPoint Presentation</vt:lpstr>
      <vt:lpstr>PowerPoint Presentation</vt:lpstr>
      <vt:lpstr>Shifts in Land Management in ASALs</vt:lpstr>
      <vt:lpstr>PowerPoint Presentation</vt:lpstr>
      <vt:lpstr>PowerPoint Presentation</vt:lpstr>
      <vt:lpstr>Vision 2030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Trends of wildebeest and sheep &amp; goats in the Mara Ecosystem</vt:lpstr>
      <vt:lpstr>PowerPoint Presentation</vt:lpstr>
      <vt:lpstr>PowerPoint Presentation</vt:lpstr>
      <vt:lpstr>Scenario NNP </vt:lpstr>
      <vt:lpstr>Kenya’s Natural Capital Atlas</vt:lpstr>
      <vt:lpstr>Issues – Wildlife Bill</vt:lpstr>
      <vt:lpstr>PowerPoint Presentation</vt:lpstr>
    </vt:vector>
  </TitlesOfParts>
  <Company>ILRI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Msaid</dc:creator>
  <cp:lastModifiedBy>sara</cp:lastModifiedBy>
  <cp:revision>726</cp:revision>
  <dcterms:created xsi:type="dcterms:W3CDTF">2006-07-13T07:25:56Z</dcterms:created>
  <dcterms:modified xsi:type="dcterms:W3CDTF">2016-07-27T17:45:45Z</dcterms:modified>
</cp:coreProperties>
</file>