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9" r:id="rId2"/>
    <p:sldId id="284" r:id="rId3"/>
    <p:sldId id="322" r:id="rId4"/>
    <p:sldId id="297" r:id="rId5"/>
    <p:sldId id="318" r:id="rId6"/>
    <p:sldId id="316" r:id="rId7"/>
    <p:sldId id="315" r:id="rId8"/>
    <p:sldId id="286" r:id="rId9"/>
    <p:sldId id="287" r:id="rId10"/>
    <p:sldId id="298" r:id="rId11"/>
    <p:sldId id="323" r:id="rId12"/>
    <p:sldId id="302" r:id="rId13"/>
    <p:sldId id="299" r:id="rId14"/>
    <p:sldId id="303" r:id="rId15"/>
    <p:sldId id="301" r:id="rId16"/>
    <p:sldId id="305" r:id="rId17"/>
    <p:sldId id="288" r:id="rId18"/>
    <p:sldId id="26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A49F1B5E-B2BC-4FF6-9C66-630B4004BD99}">
          <p14:sldIdLst>
            <p14:sldId id="259"/>
          </p14:sldIdLst>
        </p14:section>
        <p14:section name="Section sans titre" id="{43241561-48A3-4B99-BFC8-456E5869515F}">
          <p14:sldIdLst/>
        </p14:section>
        <p14:section name="Section sans titre" id="{6821EADA-C544-4F23-AE22-A65AC97BD8D6}">
          <p14:sldIdLst>
            <p14:sldId id="284"/>
            <p14:sldId id="322"/>
            <p14:sldId id="297"/>
            <p14:sldId id="318"/>
            <p14:sldId id="316"/>
            <p14:sldId id="315"/>
            <p14:sldId id="286"/>
            <p14:sldId id="287"/>
            <p14:sldId id="298"/>
            <p14:sldId id="323"/>
            <p14:sldId id="302"/>
            <p14:sldId id="299"/>
            <p14:sldId id="303"/>
            <p14:sldId id="301"/>
            <p14:sldId id="305"/>
            <p14:sldId id="288"/>
            <p14:sldId id="2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14F23"/>
    <a:srgbClr val="C87C36"/>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75" d="100"/>
          <a:sy n="75" d="100"/>
        </p:scale>
        <p:origin x="1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line3DChart>
        <c:grouping val="standard"/>
        <c:varyColors val="0"/>
        <c:ser>
          <c:idx val="0"/>
          <c:order val="0"/>
          <c:tx>
            <c:strRef>
              <c:f>Feuil1!$B$1</c:f>
              <c:strCache>
                <c:ptCount val="1"/>
                <c:pt idx="0">
                  <c:v>Série 1</c:v>
                </c:pt>
              </c:strCache>
            </c:strRef>
          </c:tx>
          <c:spPr>
            <a:solidFill>
              <a:schemeClr val="accent1"/>
            </a:solidFill>
            <a:ln>
              <a:noFill/>
            </a:ln>
            <a:effectLst/>
            <a:sp3d/>
          </c:spPr>
          <c:cat>
            <c:strRef>
              <c:f>Feuil1!$A$2:$A$9</c:f>
              <c:strCache>
                <c:ptCount val="8"/>
                <c:pt idx="0">
                  <c:v>change announced</c:v>
                </c:pt>
                <c:pt idx="1">
                  <c:v>astonished</c:v>
                </c:pt>
                <c:pt idx="2">
                  <c:v>denial</c:v>
                </c:pt>
                <c:pt idx="3">
                  <c:v>rational understanding</c:v>
                </c:pt>
                <c:pt idx="4">
                  <c:v>self-doubts, acceptance</c:v>
                </c:pt>
                <c:pt idx="5">
                  <c:v>interest in the new</c:v>
                </c:pt>
                <c:pt idx="6">
                  <c:v>identification of effective behaviour</c:v>
                </c:pt>
                <c:pt idx="7">
                  <c:v>integration of change</c:v>
                </c:pt>
              </c:strCache>
            </c:strRef>
          </c:cat>
          <c:val>
            <c:numRef>
              <c:f>Feuil1!$B$2:$B$9</c:f>
              <c:numCache>
                <c:formatCode>General</c:formatCode>
                <c:ptCount val="8"/>
                <c:pt idx="0">
                  <c:v>50</c:v>
                </c:pt>
                <c:pt idx="1">
                  <c:v>40</c:v>
                </c:pt>
                <c:pt idx="2">
                  <c:v>60</c:v>
                </c:pt>
                <c:pt idx="3">
                  <c:v>35</c:v>
                </c:pt>
                <c:pt idx="4">
                  <c:v>20</c:v>
                </c:pt>
                <c:pt idx="5">
                  <c:v>30</c:v>
                </c:pt>
                <c:pt idx="6">
                  <c:v>50</c:v>
                </c:pt>
                <c:pt idx="7">
                  <c:v>90</c:v>
                </c:pt>
              </c:numCache>
            </c:numRef>
          </c:val>
          <c:smooth val="0"/>
        </c:ser>
        <c:ser>
          <c:idx val="1"/>
          <c:order val="1"/>
          <c:tx>
            <c:strRef>
              <c:f>Feuil1!$C$1</c:f>
              <c:strCache>
                <c:ptCount val="1"/>
                <c:pt idx="0">
                  <c:v>Colonne1</c:v>
                </c:pt>
              </c:strCache>
            </c:strRef>
          </c:tx>
          <c:spPr>
            <a:solidFill>
              <a:schemeClr val="accent2"/>
            </a:solidFill>
            <a:ln>
              <a:noFill/>
            </a:ln>
            <a:effectLst/>
            <a:sp3d/>
          </c:spPr>
          <c:cat>
            <c:strRef>
              <c:f>Feuil1!$A$2:$A$9</c:f>
              <c:strCache>
                <c:ptCount val="8"/>
                <c:pt idx="0">
                  <c:v>change announced</c:v>
                </c:pt>
                <c:pt idx="1">
                  <c:v>astonished</c:v>
                </c:pt>
                <c:pt idx="2">
                  <c:v>denial</c:v>
                </c:pt>
                <c:pt idx="3">
                  <c:v>rational understanding</c:v>
                </c:pt>
                <c:pt idx="4">
                  <c:v>self-doubts, acceptance</c:v>
                </c:pt>
                <c:pt idx="5">
                  <c:v>interest in the new</c:v>
                </c:pt>
                <c:pt idx="6">
                  <c:v>identification of effective behaviour</c:v>
                </c:pt>
                <c:pt idx="7">
                  <c:v>integration of change</c:v>
                </c:pt>
              </c:strCache>
            </c:strRef>
          </c:cat>
          <c:val>
            <c:numRef>
              <c:f>Feuil1!$C$2:$C$9</c:f>
              <c:numCache>
                <c:formatCode>General</c:formatCode>
                <c:ptCount val="8"/>
              </c:numCache>
            </c:numRef>
          </c:val>
          <c:smooth val="0"/>
        </c:ser>
        <c:ser>
          <c:idx val="2"/>
          <c:order val="2"/>
          <c:tx>
            <c:strRef>
              <c:f>Feuil1!$D$1</c:f>
              <c:strCache>
                <c:ptCount val="1"/>
                <c:pt idx="0">
                  <c:v>Colonne2</c:v>
                </c:pt>
              </c:strCache>
            </c:strRef>
          </c:tx>
          <c:spPr>
            <a:solidFill>
              <a:schemeClr val="accent3"/>
            </a:solidFill>
            <a:ln>
              <a:noFill/>
            </a:ln>
            <a:effectLst/>
            <a:sp3d/>
          </c:spPr>
          <c:cat>
            <c:strRef>
              <c:f>Feuil1!$A$2:$A$9</c:f>
              <c:strCache>
                <c:ptCount val="8"/>
                <c:pt idx="0">
                  <c:v>change announced</c:v>
                </c:pt>
                <c:pt idx="1">
                  <c:v>astonished</c:v>
                </c:pt>
                <c:pt idx="2">
                  <c:v>denial</c:v>
                </c:pt>
                <c:pt idx="3">
                  <c:v>rational understanding</c:v>
                </c:pt>
                <c:pt idx="4">
                  <c:v>self-doubts, acceptance</c:v>
                </c:pt>
                <c:pt idx="5">
                  <c:v>interest in the new</c:v>
                </c:pt>
                <c:pt idx="6">
                  <c:v>identification of effective behaviour</c:v>
                </c:pt>
                <c:pt idx="7">
                  <c:v>integration of change</c:v>
                </c:pt>
              </c:strCache>
            </c:strRef>
          </c:cat>
          <c:val>
            <c:numRef>
              <c:f>Feuil1!$D$2:$D$9</c:f>
              <c:numCache>
                <c:formatCode>General</c:formatCode>
                <c:ptCount val="8"/>
              </c:numCache>
            </c:numRef>
          </c:val>
          <c:smooth val="0"/>
        </c:ser>
        <c:dLbls>
          <c:showLegendKey val="0"/>
          <c:showVal val="0"/>
          <c:showCatName val="0"/>
          <c:showSerName val="0"/>
          <c:showPercent val="0"/>
          <c:showBubbleSize val="0"/>
        </c:dLbls>
        <c:axId val="332619624"/>
        <c:axId val="332616096"/>
        <c:axId val="335639456"/>
      </c:line3DChart>
      <c:catAx>
        <c:axId val="33261962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2616096"/>
        <c:crosses val="autoZero"/>
        <c:auto val="1"/>
        <c:lblAlgn val="ctr"/>
        <c:lblOffset val="100"/>
        <c:noMultiLvlLbl val="0"/>
      </c:catAx>
      <c:valAx>
        <c:axId val="3326160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2619624"/>
        <c:crosses val="autoZero"/>
        <c:crossBetween val="between"/>
      </c:valAx>
      <c:serAx>
        <c:axId val="335639456"/>
        <c:scaling>
          <c:orientation val="minMax"/>
        </c:scaling>
        <c:delete val="1"/>
        <c:axPos val="b"/>
        <c:majorTickMark val="out"/>
        <c:minorTickMark val="none"/>
        <c:tickLblPos val="nextTo"/>
        <c:crossAx val="332616096"/>
        <c:crosses val="autoZero"/>
      </c:ser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0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FF37F9-40C5-414C-9D87-F907D433C8D7}" type="datetimeFigureOut">
              <a:rPr lang="en-GB" smtClean="0"/>
              <a:t>05/10/2015</a:t>
            </a:fld>
            <a:endParaRPr lang="en-GB"/>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C666C-8948-4E57-AC77-B9A37F3D54E5}" type="slidenum">
              <a:rPr lang="en-GB" smtClean="0"/>
              <a:t>‹N°›</a:t>
            </a:fld>
            <a:endParaRPr lang="en-GB"/>
          </a:p>
        </p:txBody>
      </p:sp>
    </p:spTree>
    <p:extLst>
      <p:ext uri="{BB962C8B-B14F-4D97-AF65-F5344CB8AC3E}">
        <p14:creationId xmlns:p14="http://schemas.microsoft.com/office/powerpoint/2010/main" val="417715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Support by </a:t>
            </a:r>
            <a:r>
              <a:rPr lang="en-US" dirty="0" err="1" smtClean="0"/>
              <a:t>Bao</a:t>
            </a:r>
            <a:r>
              <a:rPr lang="en-US" dirty="0" smtClean="0"/>
              <a:t> Le </a:t>
            </a:r>
            <a:r>
              <a:rPr lang="en-US" dirty="0" err="1" smtClean="0"/>
              <a:t>Quang</a:t>
            </a:r>
            <a:r>
              <a:rPr lang="en-US" dirty="0" smtClean="0"/>
              <a:t>; Uzbekistan example;</a:t>
            </a:r>
            <a:endParaRPr lang="en-US" dirty="0"/>
          </a:p>
        </p:txBody>
      </p:sp>
      <p:sp>
        <p:nvSpPr>
          <p:cNvPr id="4" name="Slide Number Placeholder 3"/>
          <p:cNvSpPr>
            <a:spLocks noGrp="1"/>
          </p:cNvSpPr>
          <p:nvPr>
            <p:ph type="sldNum" sz="quarter" idx="10"/>
          </p:nvPr>
        </p:nvSpPr>
        <p:spPr/>
        <p:txBody>
          <a:bodyPr/>
          <a:lstStyle/>
          <a:p>
            <a:fld id="{6D44528E-DD3E-4794-9E4F-DE094862A586}" type="slidenum">
              <a:rPr lang="en-US" smtClean="0"/>
              <a:t>3</a:t>
            </a:fld>
            <a:endParaRPr lang="en-US"/>
          </a:p>
        </p:txBody>
      </p:sp>
    </p:spTree>
    <p:extLst>
      <p:ext uri="{BB962C8B-B14F-4D97-AF65-F5344CB8AC3E}">
        <p14:creationId xmlns:p14="http://schemas.microsoft.com/office/powerpoint/2010/main" val="2581577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de-AT" dirty="0" smtClean="0"/>
              <a:t>Time = </a:t>
            </a:r>
            <a:r>
              <a:rPr lang="de-AT" dirty="0" err="1" smtClean="0"/>
              <a:t>legacy</a:t>
            </a:r>
            <a:r>
              <a:rPr lang="de-AT" dirty="0" smtClean="0"/>
              <a:t> </a:t>
            </a:r>
            <a:r>
              <a:rPr lang="de-AT" dirty="0" err="1" smtClean="0"/>
              <a:t>effects</a:t>
            </a:r>
            <a:r>
              <a:rPr lang="de-AT" dirty="0" smtClean="0"/>
              <a:t> e.g.</a:t>
            </a:r>
            <a:endParaRPr lang="en-GB" dirty="0"/>
          </a:p>
        </p:txBody>
      </p:sp>
      <p:sp>
        <p:nvSpPr>
          <p:cNvPr id="4" name="Espace réservé du numéro de diapositive 3"/>
          <p:cNvSpPr>
            <a:spLocks noGrp="1"/>
          </p:cNvSpPr>
          <p:nvPr>
            <p:ph type="sldNum" sz="quarter" idx="10"/>
          </p:nvPr>
        </p:nvSpPr>
        <p:spPr/>
        <p:txBody>
          <a:bodyPr/>
          <a:lstStyle/>
          <a:p>
            <a:fld id="{04AC666C-8948-4E57-AC77-B9A37F3D54E5}" type="slidenum">
              <a:rPr lang="en-GB" smtClean="0"/>
              <a:t>4</a:t>
            </a:fld>
            <a:endParaRPr lang="en-GB"/>
          </a:p>
        </p:txBody>
      </p:sp>
    </p:spTree>
    <p:extLst>
      <p:ext uri="{BB962C8B-B14F-4D97-AF65-F5344CB8AC3E}">
        <p14:creationId xmlns:p14="http://schemas.microsoft.com/office/powerpoint/2010/main" val="4049568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de-AT" dirty="0" err="1" smtClean="0"/>
              <a:t>Transdisciplinary</a:t>
            </a:r>
            <a:r>
              <a:rPr lang="de-AT" baseline="0" dirty="0" smtClean="0"/>
              <a:t> </a:t>
            </a:r>
            <a:r>
              <a:rPr lang="de-AT" baseline="0" dirty="0" err="1" smtClean="0"/>
              <a:t>approach</a:t>
            </a:r>
            <a:endParaRPr lang="en-GB" dirty="0"/>
          </a:p>
        </p:txBody>
      </p:sp>
      <p:sp>
        <p:nvSpPr>
          <p:cNvPr id="4" name="Espace réservé du numéro de diapositive 3"/>
          <p:cNvSpPr>
            <a:spLocks noGrp="1"/>
          </p:cNvSpPr>
          <p:nvPr>
            <p:ph type="sldNum" sz="quarter" idx="10"/>
          </p:nvPr>
        </p:nvSpPr>
        <p:spPr/>
        <p:txBody>
          <a:bodyPr/>
          <a:lstStyle/>
          <a:p>
            <a:fld id="{04AC666C-8948-4E57-AC77-B9A37F3D54E5}" type="slidenum">
              <a:rPr lang="en-GB" smtClean="0"/>
              <a:t>6</a:t>
            </a:fld>
            <a:endParaRPr lang="en-GB"/>
          </a:p>
        </p:txBody>
      </p:sp>
    </p:spTree>
    <p:extLst>
      <p:ext uri="{BB962C8B-B14F-4D97-AF65-F5344CB8AC3E}">
        <p14:creationId xmlns:p14="http://schemas.microsoft.com/office/powerpoint/2010/main" val="1888408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de-AT" dirty="0" smtClean="0"/>
              <a:t>Innovation </a:t>
            </a:r>
            <a:r>
              <a:rPr lang="de-AT" dirty="0" err="1" smtClean="0"/>
              <a:t>platforms</a:t>
            </a:r>
            <a:r>
              <a:rPr lang="de-AT" dirty="0" smtClean="0"/>
              <a:t> not </a:t>
            </a:r>
            <a:r>
              <a:rPr lang="de-AT" dirty="0" err="1" smtClean="0"/>
              <a:t>enough</a:t>
            </a:r>
            <a:r>
              <a:rPr lang="de-AT" dirty="0" smtClean="0"/>
              <a:t>; </a:t>
            </a:r>
            <a:r>
              <a:rPr lang="de-AT" dirty="0" err="1" smtClean="0"/>
              <a:t>systems</a:t>
            </a:r>
            <a:r>
              <a:rPr lang="de-AT" dirty="0" smtClean="0"/>
              <a:t> live </a:t>
            </a:r>
            <a:r>
              <a:rPr lang="de-AT" dirty="0" err="1" smtClean="0"/>
              <a:t>because</a:t>
            </a:r>
            <a:r>
              <a:rPr lang="de-AT" dirty="0" smtClean="0"/>
              <a:t> </a:t>
            </a:r>
            <a:r>
              <a:rPr lang="de-AT" dirty="0" err="1" smtClean="0"/>
              <a:t>agents</a:t>
            </a:r>
            <a:r>
              <a:rPr lang="de-AT" dirty="0" smtClean="0"/>
              <a:t> </a:t>
            </a:r>
            <a:r>
              <a:rPr lang="de-AT" dirty="0" err="1" smtClean="0"/>
              <a:t>communicate</a:t>
            </a:r>
            <a:r>
              <a:rPr lang="de-AT" dirty="0" smtClean="0"/>
              <a:t> </a:t>
            </a:r>
            <a:r>
              <a:rPr lang="de-AT" dirty="0" err="1" smtClean="0"/>
              <a:t>with</a:t>
            </a:r>
            <a:r>
              <a:rPr lang="de-AT" dirty="0" smtClean="0"/>
              <a:t> </a:t>
            </a:r>
            <a:r>
              <a:rPr lang="de-AT" dirty="0" err="1" smtClean="0"/>
              <a:t>each</a:t>
            </a:r>
            <a:r>
              <a:rPr lang="de-AT" dirty="0" smtClean="0"/>
              <a:t> </a:t>
            </a:r>
            <a:r>
              <a:rPr lang="de-AT" dirty="0" err="1" smtClean="0"/>
              <a:t>other</a:t>
            </a:r>
            <a:r>
              <a:rPr lang="de-AT" dirty="0" smtClean="0"/>
              <a:t>; </a:t>
            </a:r>
            <a:r>
              <a:rPr lang="de-AT" dirty="0" err="1" smtClean="0"/>
              <a:t>communication</a:t>
            </a:r>
            <a:r>
              <a:rPr lang="de-AT" dirty="0" smtClean="0"/>
              <a:t> </a:t>
            </a:r>
            <a:r>
              <a:rPr lang="de-AT" dirty="0" err="1" smtClean="0"/>
              <a:t>is</a:t>
            </a:r>
            <a:r>
              <a:rPr lang="de-AT" dirty="0" smtClean="0"/>
              <a:t> </a:t>
            </a:r>
            <a:r>
              <a:rPr lang="de-AT" dirty="0" err="1" smtClean="0"/>
              <a:t>systems</a:t>
            </a:r>
            <a:r>
              <a:rPr lang="de-AT" dirty="0" smtClean="0"/>
              <a:t> </a:t>
            </a:r>
            <a:r>
              <a:rPr lang="de-AT" dirty="0" err="1" smtClean="0"/>
              <a:t>constituting</a:t>
            </a:r>
            <a:r>
              <a:rPr lang="de-AT" dirty="0" smtClean="0"/>
              <a:t>;</a:t>
            </a:r>
            <a:endParaRPr lang="en-GB" dirty="0"/>
          </a:p>
        </p:txBody>
      </p:sp>
      <p:sp>
        <p:nvSpPr>
          <p:cNvPr id="4" name="Espace réservé du numéro de diapositive 3"/>
          <p:cNvSpPr>
            <a:spLocks noGrp="1"/>
          </p:cNvSpPr>
          <p:nvPr>
            <p:ph type="sldNum" sz="quarter" idx="10"/>
          </p:nvPr>
        </p:nvSpPr>
        <p:spPr/>
        <p:txBody>
          <a:bodyPr/>
          <a:lstStyle/>
          <a:p>
            <a:fld id="{04AC666C-8948-4E57-AC77-B9A37F3D54E5}" type="slidenum">
              <a:rPr lang="en-GB" smtClean="0"/>
              <a:t>13</a:t>
            </a:fld>
            <a:endParaRPr lang="en-GB"/>
          </a:p>
        </p:txBody>
      </p:sp>
    </p:spTree>
    <p:extLst>
      <p:ext uri="{BB962C8B-B14F-4D97-AF65-F5344CB8AC3E}">
        <p14:creationId xmlns:p14="http://schemas.microsoft.com/office/powerpoint/2010/main" val="2876761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GB" dirty="0"/>
          </a:p>
        </p:txBody>
      </p:sp>
      <p:sp>
        <p:nvSpPr>
          <p:cNvPr id="4" name="Espace réservé du numéro de diapositive 3"/>
          <p:cNvSpPr>
            <a:spLocks noGrp="1"/>
          </p:cNvSpPr>
          <p:nvPr>
            <p:ph type="sldNum" sz="quarter" idx="10"/>
          </p:nvPr>
        </p:nvSpPr>
        <p:spPr/>
        <p:txBody>
          <a:bodyPr/>
          <a:lstStyle/>
          <a:p>
            <a:fld id="{04AC666C-8948-4E57-AC77-B9A37F3D54E5}" type="slidenum">
              <a:rPr lang="en-GB" smtClean="0"/>
              <a:t>14</a:t>
            </a:fld>
            <a:endParaRPr lang="en-GB"/>
          </a:p>
        </p:txBody>
      </p:sp>
    </p:spTree>
    <p:extLst>
      <p:ext uri="{BB962C8B-B14F-4D97-AF65-F5344CB8AC3E}">
        <p14:creationId xmlns:p14="http://schemas.microsoft.com/office/powerpoint/2010/main" val="40089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GB"/>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GB"/>
          </a:p>
        </p:txBody>
      </p:sp>
      <p:sp>
        <p:nvSpPr>
          <p:cNvPr id="4" name="Espace réservé de la date 3"/>
          <p:cNvSpPr>
            <a:spLocks noGrp="1"/>
          </p:cNvSpPr>
          <p:nvPr>
            <p:ph type="dt" sz="half" idx="10"/>
          </p:nvPr>
        </p:nvSpPr>
        <p:spPr/>
        <p:txBody>
          <a:body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11"/>
          </p:nvPr>
        </p:nvSpPr>
        <p:spPr/>
        <p:txBody>
          <a:bodyPr/>
          <a:lstStyle/>
          <a:p>
            <a:endParaRPr lang="en-GB"/>
          </a:p>
        </p:txBody>
      </p:sp>
      <p:sp>
        <p:nvSpPr>
          <p:cNvPr id="6" name="Espace réservé du numéro de diapositive 5"/>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573667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GB"/>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e la date 3"/>
          <p:cNvSpPr>
            <a:spLocks noGrp="1"/>
          </p:cNvSpPr>
          <p:nvPr>
            <p:ph type="dt" sz="half" idx="10"/>
          </p:nvPr>
        </p:nvSpPr>
        <p:spPr/>
        <p:txBody>
          <a:body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11"/>
          </p:nvPr>
        </p:nvSpPr>
        <p:spPr/>
        <p:txBody>
          <a:bodyPr/>
          <a:lstStyle/>
          <a:p>
            <a:endParaRPr lang="en-GB"/>
          </a:p>
        </p:txBody>
      </p:sp>
      <p:sp>
        <p:nvSpPr>
          <p:cNvPr id="6" name="Espace réservé du numéro de diapositive 5"/>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3237605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GB"/>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11"/>
          </p:nvPr>
        </p:nvSpPr>
        <p:spPr/>
        <p:txBody>
          <a:bodyPr/>
          <a:lstStyle/>
          <a:p>
            <a:endParaRPr lang="en-GB"/>
          </a:p>
        </p:txBody>
      </p:sp>
      <p:sp>
        <p:nvSpPr>
          <p:cNvPr id="6" name="Espace réservé du numéro de diapositive 5"/>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1408817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GB"/>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5" name="Espace réservé de la date 4"/>
          <p:cNvSpPr>
            <a:spLocks noGrp="1"/>
          </p:cNvSpPr>
          <p:nvPr>
            <p:ph type="dt" sz="half" idx="10"/>
          </p:nvPr>
        </p:nvSpPr>
        <p:spPr/>
        <p:txBody>
          <a:bodyPr/>
          <a:lstStyle/>
          <a:p>
            <a:fld id="{3F8D8092-7E0C-4ADE-B919-936C84773C92}" type="datetimeFigureOut">
              <a:rPr lang="en-GB" smtClean="0"/>
              <a:t>05/10/2015</a:t>
            </a:fld>
            <a:endParaRPr lang="en-GB"/>
          </a:p>
        </p:txBody>
      </p:sp>
      <p:sp>
        <p:nvSpPr>
          <p:cNvPr id="6" name="Espace réservé du pied de page 5"/>
          <p:cNvSpPr>
            <a:spLocks noGrp="1"/>
          </p:cNvSpPr>
          <p:nvPr>
            <p:ph type="ftr" sz="quarter" idx="11"/>
          </p:nvPr>
        </p:nvSpPr>
        <p:spPr/>
        <p:txBody>
          <a:bodyPr/>
          <a:lstStyle/>
          <a:p>
            <a:endParaRPr lang="en-GB"/>
          </a:p>
        </p:txBody>
      </p:sp>
      <p:sp>
        <p:nvSpPr>
          <p:cNvPr id="7" name="Espace réservé du numéro de diapositive 6"/>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2639844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en-GB"/>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7" name="Espace réservé de la date 6"/>
          <p:cNvSpPr>
            <a:spLocks noGrp="1"/>
          </p:cNvSpPr>
          <p:nvPr>
            <p:ph type="dt" sz="half" idx="10"/>
          </p:nvPr>
        </p:nvSpPr>
        <p:spPr/>
        <p:txBody>
          <a:bodyPr/>
          <a:lstStyle/>
          <a:p>
            <a:fld id="{3F8D8092-7E0C-4ADE-B919-936C84773C92}" type="datetimeFigureOut">
              <a:rPr lang="en-GB" smtClean="0"/>
              <a:t>05/10/2015</a:t>
            </a:fld>
            <a:endParaRPr lang="en-GB"/>
          </a:p>
        </p:txBody>
      </p:sp>
      <p:sp>
        <p:nvSpPr>
          <p:cNvPr id="8" name="Espace réservé du pied de page 7"/>
          <p:cNvSpPr>
            <a:spLocks noGrp="1"/>
          </p:cNvSpPr>
          <p:nvPr>
            <p:ph type="ftr" sz="quarter" idx="11"/>
          </p:nvPr>
        </p:nvSpPr>
        <p:spPr/>
        <p:txBody>
          <a:bodyPr/>
          <a:lstStyle/>
          <a:p>
            <a:endParaRPr lang="en-GB"/>
          </a:p>
        </p:txBody>
      </p:sp>
      <p:sp>
        <p:nvSpPr>
          <p:cNvPr id="9" name="Espace réservé du numéro de diapositive 8"/>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3709917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GB"/>
          </a:p>
        </p:txBody>
      </p:sp>
      <p:sp>
        <p:nvSpPr>
          <p:cNvPr id="3" name="Espace réservé de la date 2"/>
          <p:cNvSpPr>
            <a:spLocks noGrp="1"/>
          </p:cNvSpPr>
          <p:nvPr>
            <p:ph type="dt" sz="half" idx="10"/>
          </p:nvPr>
        </p:nvSpPr>
        <p:spPr/>
        <p:txBody>
          <a:bodyPr/>
          <a:lstStyle/>
          <a:p>
            <a:fld id="{3F8D8092-7E0C-4ADE-B919-936C84773C92}" type="datetimeFigureOut">
              <a:rPr lang="en-GB" smtClean="0"/>
              <a:t>05/10/2015</a:t>
            </a:fld>
            <a:endParaRPr lang="en-GB"/>
          </a:p>
        </p:txBody>
      </p:sp>
      <p:sp>
        <p:nvSpPr>
          <p:cNvPr id="4" name="Espace réservé du pied de page 3"/>
          <p:cNvSpPr>
            <a:spLocks noGrp="1"/>
          </p:cNvSpPr>
          <p:nvPr>
            <p:ph type="ftr" sz="quarter" idx="11"/>
          </p:nvPr>
        </p:nvSpPr>
        <p:spPr/>
        <p:txBody>
          <a:bodyPr/>
          <a:lstStyle/>
          <a:p>
            <a:endParaRPr lang="en-GB"/>
          </a:p>
        </p:txBody>
      </p:sp>
      <p:sp>
        <p:nvSpPr>
          <p:cNvPr id="5" name="Espace réservé du numéro de diapositive 4"/>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2947702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8D8092-7E0C-4ADE-B919-936C84773C92}" type="datetimeFigureOut">
              <a:rPr lang="en-GB" smtClean="0"/>
              <a:t>05/10/2015</a:t>
            </a:fld>
            <a:endParaRPr lang="en-GB"/>
          </a:p>
        </p:txBody>
      </p:sp>
      <p:sp>
        <p:nvSpPr>
          <p:cNvPr id="3" name="Espace réservé du pied de page 2"/>
          <p:cNvSpPr>
            <a:spLocks noGrp="1"/>
          </p:cNvSpPr>
          <p:nvPr>
            <p:ph type="ftr" sz="quarter" idx="11"/>
          </p:nvPr>
        </p:nvSpPr>
        <p:spPr/>
        <p:txBody>
          <a:bodyPr/>
          <a:lstStyle/>
          <a:p>
            <a:endParaRPr lang="en-GB"/>
          </a:p>
        </p:txBody>
      </p:sp>
      <p:sp>
        <p:nvSpPr>
          <p:cNvPr id="4" name="Espace réservé du numéro de diapositive 3"/>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1955689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GB"/>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F8D8092-7E0C-4ADE-B919-936C84773C92}" type="datetimeFigureOut">
              <a:rPr lang="en-GB" smtClean="0"/>
              <a:t>05/10/2015</a:t>
            </a:fld>
            <a:endParaRPr lang="en-GB"/>
          </a:p>
        </p:txBody>
      </p:sp>
      <p:sp>
        <p:nvSpPr>
          <p:cNvPr id="6" name="Espace réservé du pied de page 5"/>
          <p:cNvSpPr>
            <a:spLocks noGrp="1"/>
          </p:cNvSpPr>
          <p:nvPr>
            <p:ph type="ftr" sz="quarter" idx="11"/>
          </p:nvPr>
        </p:nvSpPr>
        <p:spPr/>
        <p:txBody>
          <a:bodyPr/>
          <a:lstStyle/>
          <a:p>
            <a:endParaRPr lang="en-GB"/>
          </a:p>
        </p:txBody>
      </p:sp>
      <p:sp>
        <p:nvSpPr>
          <p:cNvPr id="7" name="Espace réservé du numéro de diapositive 6"/>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1295221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GB"/>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F8D8092-7E0C-4ADE-B919-936C84773C92}" type="datetimeFigureOut">
              <a:rPr lang="en-GB" smtClean="0"/>
              <a:t>05/10/2015</a:t>
            </a:fld>
            <a:endParaRPr lang="en-GB"/>
          </a:p>
        </p:txBody>
      </p:sp>
      <p:sp>
        <p:nvSpPr>
          <p:cNvPr id="6" name="Espace réservé du pied de page 5"/>
          <p:cNvSpPr>
            <a:spLocks noGrp="1"/>
          </p:cNvSpPr>
          <p:nvPr>
            <p:ph type="ftr" sz="quarter" idx="11"/>
          </p:nvPr>
        </p:nvSpPr>
        <p:spPr/>
        <p:txBody>
          <a:bodyPr/>
          <a:lstStyle/>
          <a:p>
            <a:endParaRPr lang="en-GB"/>
          </a:p>
        </p:txBody>
      </p:sp>
      <p:sp>
        <p:nvSpPr>
          <p:cNvPr id="7" name="Espace réservé du numéro de diapositive 6"/>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1840355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GB"/>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e la date 3"/>
          <p:cNvSpPr>
            <a:spLocks noGrp="1"/>
          </p:cNvSpPr>
          <p:nvPr>
            <p:ph type="dt" sz="half" idx="10"/>
          </p:nvPr>
        </p:nvSpPr>
        <p:spPr/>
        <p:txBody>
          <a:body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11"/>
          </p:nvPr>
        </p:nvSpPr>
        <p:spPr/>
        <p:txBody>
          <a:bodyPr/>
          <a:lstStyle/>
          <a:p>
            <a:endParaRPr lang="en-GB"/>
          </a:p>
        </p:txBody>
      </p:sp>
      <p:sp>
        <p:nvSpPr>
          <p:cNvPr id="6" name="Espace réservé du numéro de diapositive 5"/>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2142744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en-GB"/>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e la date 3"/>
          <p:cNvSpPr>
            <a:spLocks noGrp="1"/>
          </p:cNvSpPr>
          <p:nvPr>
            <p:ph type="dt" sz="half" idx="10"/>
          </p:nvPr>
        </p:nvSpPr>
        <p:spPr/>
        <p:txBody>
          <a:body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11"/>
          </p:nvPr>
        </p:nvSpPr>
        <p:spPr/>
        <p:txBody>
          <a:bodyPr/>
          <a:lstStyle/>
          <a:p>
            <a:endParaRPr lang="en-GB"/>
          </a:p>
        </p:txBody>
      </p:sp>
      <p:sp>
        <p:nvSpPr>
          <p:cNvPr id="6" name="Espace réservé du numéro de diapositive 5"/>
          <p:cNvSpPr>
            <a:spLocks noGrp="1"/>
          </p:cNvSpPr>
          <p:nvPr>
            <p:ph type="sldNum" sz="quarter" idx="12"/>
          </p:nvPr>
        </p:nvSpPr>
        <p:spPr/>
        <p:txBody>
          <a:bodyPr/>
          <a:lstStyle/>
          <a:p>
            <a:fld id="{888AE66A-6477-4ED9-9117-585D5EAA6488}" type="slidenum">
              <a:rPr lang="en-GB" smtClean="0"/>
              <a:t>‹N°›</a:t>
            </a:fld>
            <a:endParaRPr lang="en-GB"/>
          </a:p>
        </p:txBody>
      </p:sp>
    </p:spTree>
    <p:extLst>
      <p:ext uri="{BB962C8B-B14F-4D97-AF65-F5344CB8AC3E}">
        <p14:creationId xmlns:p14="http://schemas.microsoft.com/office/powerpoint/2010/main" val="3414422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GB"/>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GB"/>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D8092-7E0C-4ADE-B919-936C84773C92}" type="datetimeFigureOut">
              <a:rPr lang="en-GB" smtClean="0"/>
              <a:t>05/10/2015</a:t>
            </a:fld>
            <a:endParaRPr lang="en-GB"/>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8AE66A-6477-4ED9-9117-585D5EAA6488}" type="slidenum">
              <a:rPr lang="en-GB" smtClean="0"/>
              <a:t>‹N°›</a:t>
            </a:fld>
            <a:endParaRPr lang="en-GB"/>
          </a:p>
        </p:txBody>
      </p:sp>
    </p:spTree>
    <p:extLst>
      <p:ext uri="{BB962C8B-B14F-4D97-AF65-F5344CB8AC3E}">
        <p14:creationId xmlns:p14="http://schemas.microsoft.com/office/powerpoint/2010/main" val="199596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drylandsystems.cgiar.org/"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ndipat.org/blog/at-quips/" TargetMode="External"/><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19300" y="3878677"/>
            <a:ext cx="8062119" cy="646331"/>
          </a:xfrm>
          <a:prstGeom prst="rect">
            <a:avLst/>
          </a:prstGeom>
          <a:noFill/>
        </p:spPr>
        <p:txBody>
          <a:bodyPr wrap="square" rtlCol="0">
            <a:spAutoFit/>
          </a:bodyPr>
          <a:lstStyle/>
          <a:p>
            <a:r>
              <a:rPr lang="en-GB" sz="3600" b="1" dirty="0">
                <a:solidFill>
                  <a:srgbClr val="814F23"/>
                </a:solidFill>
              </a:rPr>
              <a:t>Gender – </a:t>
            </a:r>
            <a:r>
              <a:rPr lang="en-GB" sz="3600" b="1" dirty="0" smtClean="0">
                <a:solidFill>
                  <a:srgbClr val="814F23"/>
                </a:solidFill>
              </a:rPr>
              <a:t>Inclusion </a:t>
            </a:r>
            <a:r>
              <a:rPr lang="en-GB" sz="3600" b="1" dirty="0">
                <a:solidFill>
                  <a:srgbClr val="814F23"/>
                </a:solidFill>
              </a:rPr>
              <a:t>– </a:t>
            </a:r>
            <a:r>
              <a:rPr lang="en-GB" sz="3600" b="1" dirty="0" smtClean="0">
                <a:solidFill>
                  <a:srgbClr val="814F23"/>
                </a:solidFill>
              </a:rPr>
              <a:t>Systems</a:t>
            </a:r>
            <a:endParaRPr lang="en-US" sz="3600" b="1" dirty="0">
              <a:solidFill>
                <a:srgbClr val="814F23"/>
              </a:solidFill>
            </a:endParaRPr>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7246" t="15924" r="725" b="50"/>
          <a:stretch/>
        </p:blipFill>
        <p:spPr>
          <a:xfrm>
            <a:off x="0" y="0"/>
            <a:ext cx="12192000" cy="3635902"/>
          </a:xfrm>
          <a:prstGeom prst="rect">
            <a:avLst/>
          </a:prstGeom>
          <a:solidFill>
            <a:srgbClr val="814F23"/>
          </a:solidFill>
        </p:spPr>
      </p:pic>
      <p:sp>
        <p:nvSpPr>
          <p:cNvPr id="7" name="TextBox 6"/>
          <p:cNvSpPr txBox="1"/>
          <p:nvPr/>
        </p:nvSpPr>
        <p:spPr>
          <a:xfrm>
            <a:off x="6758610" y="856156"/>
            <a:ext cx="3615472" cy="923330"/>
          </a:xfrm>
          <a:prstGeom prst="rect">
            <a:avLst/>
          </a:prstGeom>
          <a:noFill/>
        </p:spPr>
        <p:txBody>
          <a:bodyPr wrap="square" rtlCol="0">
            <a:spAutoFit/>
          </a:bodyPr>
          <a:lstStyle/>
          <a:p>
            <a:pPr algn="r"/>
            <a:r>
              <a:rPr lang="en-GB" i="1" dirty="0">
                <a:solidFill>
                  <a:schemeClr val="bg1"/>
                </a:solidFill>
                <a:latin typeface="Franklin Gothic Book" panose="020B0503020102020204" pitchFamily="34" charset="0"/>
              </a:rPr>
              <a:t>Food security and better livelihoods for rural dryland communities</a:t>
            </a:r>
          </a:p>
        </p:txBody>
      </p:sp>
      <p:sp>
        <p:nvSpPr>
          <p:cNvPr id="11" name="Title 1"/>
          <p:cNvSpPr txBox="1">
            <a:spLocks/>
          </p:cNvSpPr>
          <p:nvPr/>
        </p:nvSpPr>
        <p:spPr>
          <a:xfrm>
            <a:off x="7828548" y="6280740"/>
            <a:ext cx="2839453" cy="492443"/>
          </a:xfrm>
          <a:prstGeom prst="rect">
            <a:avLst/>
          </a:prstGeom>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1600" b="1" dirty="0">
                <a:solidFill>
                  <a:srgbClr val="784E28"/>
                </a:solidFill>
                <a:latin typeface="Franklin Gothic Book" panose="020B0503020102020204" pitchFamily="34" charset="0"/>
                <a:hlinkClick r:id="rId3"/>
              </a:rPr>
              <a:t>www.drylandsystems.cgiar.org</a:t>
            </a:r>
            <a:endParaRPr lang="en-US" sz="1600" dirty="0">
              <a:solidFill>
                <a:srgbClr val="784E28"/>
              </a:solidFill>
              <a:latin typeface="Franklin Gothic Book" panose="020B0503020102020204" pitchFamily="34" charset="0"/>
            </a:endParaRPr>
          </a:p>
        </p:txBody>
      </p:sp>
      <p:sp>
        <p:nvSpPr>
          <p:cNvPr id="8" name="Rectangle 7"/>
          <p:cNvSpPr/>
          <p:nvPr/>
        </p:nvSpPr>
        <p:spPr>
          <a:xfrm>
            <a:off x="2037350" y="5355179"/>
            <a:ext cx="3266361" cy="523220"/>
          </a:xfrm>
          <a:prstGeom prst="rect">
            <a:avLst/>
          </a:prstGeom>
        </p:spPr>
        <p:txBody>
          <a:bodyPr wrap="square" lIns="0" rIns="0">
            <a:spAutoFit/>
          </a:bodyPr>
          <a:lstStyle/>
          <a:p>
            <a:r>
              <a:rPr lang="en-US" sz="1400" dirty="0">
                <a:latin typeface="Franklin Gothic Book" panose="020B0503020102020204" pitchFamily="34" charset="0"/>
              </a:rPr>
              <a:t>Gender &amp; Youth Dryland Systems</a:t>
            </a:r>
          </a:p>
          <a:p>
            <a:endParaRPr lang="en-US" sz="1400" dirty="0">
              <a:latin typeface="Franklin Gothic Book" panose="020B0503020102020204" pitchFamily="34" charset="0"/>
            </a:endParaRPr>
          </a:p>
        </p:txBody>
      </p:sp>
      <p:cxnSp>
        <p:nvCxnSpPr>
          <p:cNvPr id="12" name="Straight Connector 11"/>
          <p:cNvCxnSpPr/>
          <p:nvPr/>
        </p:nvCxnSpPr>
        <p:spPr>
          <a:xfrm>
            <a:off x="2037349" y="5300428"/>
            <a:ext cx="8269356" cy="0"/>
          </a:xfrm>
          <a:prstGeom prst="line">
            <a:avLst/>
          </a:prstGeom>
          <a:ln w="28575">
            <a:solidFill>
              <a:srgbClr val="CC9900"/>
            </a:solidFill>
          </a:ln>
        </p:spPr>
        <p:style>
          <a:lnRef idx="1">
            <a:schemeClr val="dk1"/>
          </a:lnRef>
          <a:fillRef idx="0">
            <a:schemeClr val="dk1"/>
          </a:fillRef>
          <a:effectRef idx="0">
            <a:schemeClr val="dk1"/>
          </a:effectRef>
          <a:fontRef idx="minor">
            <a:schemeClr val="tx1"/>
          </a:fontRef>
        </p:style>
      </p:cxnSp>
      <p:sp>
        <p:nvSpPr>
          <p:cNvPr id="13" name="Title 1"/>
          <p:cNvSpPr txBox="1">
            <a:spLocks/>
          </p:cNvSpPr>
          <p:nvPr/>
        </p:nvSpPr>
        <p:spPr>
          <a:xfrm>
            <a:off x="2071943" y="4563715"/>
            <a:ext cx="7463760" cy="307777"/>
          </a:xfrm>
          <a:prstGeom prst="rect">
            <a:avLst/>
          </a:prstGeom>
        </p:spPr>
        <p:txBody>
          <a:bodyPr vert="horz"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000" b="1" dirty="0">
                <a:latin typeface="Franklin Gothic Book" panose="020B0503020102020204" pitchFamily="34" charset="0"/>
              </a:rPr>
              <a:t>Systemic Gender </a:t>
            </a:r>
            <a:r>
              <a:rPr lang="en-US" sz="2000" b="1" dirty="0" smtClean="0">
                <a:latin typeface="Franklin Gothic Book" panose="020B0503020102020204" pitchFamily="34" charset="0"/>
              </a:rPr>
              <a:t>Approach </a:t>
            </a:r>
            <a:r>
              <a:rPr lang="en-US" sz="2000" b="1" dirty="0">
                <a:latin typeface="Franklin Gothic Book" panose="020B0503020102020204" pitchFamily="34" charset="0"/>
              </a:rPr>
              <a:t>to Research</a:t>
            </a:r>
          </a:p>
        </p:txBody>
      </p:sp>
      <p:sp>
        <p:nvSpPr>
          <p:cNvPr id="2" name="Rectangle 1"/>
          <p:cNvSpPr/>
          <p:nvPr/>
        </p:nvSpPr>
        <p:spPr>
          <a:xfrm>
            <a:off x="7790045" y="5431256"/>
            <a:ext cx="2584037" cy="329321"/>
          </a:xfrm>
          <a:prstGeom prst="rect">
            <a:avLst/>
          </a:prstGeom>
        </p:spPr>
        <p:txBody>
          <a:bodyPr wrap="square">
            <a:spAutoFit/>
          </a:bodyPr>
          <a:lstStyle/>
          <a:p>
            <a:pPr>
              <a:lnSpc>
                <a:spcPct val="110000"/>
              </a:lnSpc>
              <a:spcAft>
                <a:spcPts val="1200"/>
              </a:spcAft>
            </a:pPr>
            <a:r>
              <a:rPr lang="en-US" sz="1400" b="1" dirty="0" smtClean="0">
                <a:solidFill>
                  <a:srgbClr val="784E28"/>
                </a:solidFill>
                <a:latin typeface="Franklin Gothic Book" panose="020B0503020102020204" pitchFamily="34" charset="0"/>
              </a:rPr>
              <a:t>August/September </a:t>
            </a:r>
            <a:r>
              <a:rPr lang="en-US" sz="1400" b="1" dirty="0">
                <a:solidFill>
                  <a:srgbClr val="784E28"/>
                </a:solidFill>
                <a:latin typeface="Franklin Gothic Book" panose="020B0503020102020204" pitchFamily="34" charset="0"/>
              </a:rPr>
              <a:t>2015</a:t>
            </a:r>
          </a:p>
        </p:txBody>
      </p:sp>
    </p:spTree>
    <p:extLst>
      <p:ext uri="{BB962C8B-B14F-4D97-AF65-F5344CB8AC3E}">
        <p14:creationId xmlns:p14="http://schemas.microsoft.com/office/powerpoint/2010/main" val="10863296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normAutofit fontScale="90000"/>
            <a:scene3d>
              <a:camera prst="orthographicFront"/>
              <a:lightRig rig="soft" dir="t">
                <a:rot lat="0" lon="0" rev="15600000"/>
              </a:lightRig>
            </a:scene3d>
            <a:sp3d extrusionH="57150" prstMaterial="softEdge">
              <a:bevelT w="25400" h="38100"/>
            </a:sp3d>
          </a:bodyPr>
          <a:lstStyle/>
          <a:p>
            <a:r>
              <a:rPr lang="en-GB" b="1" dirty="0">
                <a:ln>
                  <a:solidFill>
                    <a:srgbClr val="814F23"/>
                  </a:solidFill>
                </a:ln>
                <a:solidFill>
                  <a:schemeClr val="accent4"/>
                </a:solidFill>
              </a:rPr>
              <a:t>Social system’s dynamics – adoption and </a:t>
            </a:r>
            <a:r>
              <a:rPr lang="en-GB" b="1" dirty="0" smtClean="0">
                <a:ln>
                  <a:solidFill>
                    <a:srgbClr val="814F23"/>
                  </a:solidFill>
                </a:ln>
                <a:solidFill>
                  <a:schemeClr val="accent4"/>
                </a:solidFill>
              </a:rPr>
              <a:t>adaptation </a:t>
            </a:r>
            <a:r>
              <a:rPr lang="en-GB" b="1" dirty="0">
                <a:ln>
                  <a:solidFill>
                    <a:srgbClr val="814F23"/>
                  </a:solidFill>
                </a:ln>
                <a:solidFill>
                  <a:schemeClr val="accent4"/>
                </a:solidFill>
              </a:rPr>
              <a:t>mechanisms to external drivers of change</a:t>
            </a:r>
          </a:p>
        </p:txBody>
      </p:sp>
      <p:sp>
        <p:nvSpPr>
          <p:cNvPr id="5" name="Espace réservé du texte 4"/>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87025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8315" y="176574"/>
            <a:ext cx="2762565" cy="1304232"/>
          </a:xfrm>
          <a:prstGeom prst="rect">
            <a:avLst/>
          </a:prstGeom>
          <a:ln>
            <a:noFill/>
          </a:ln>
        </p:spPr>
      </p:pic>
      <p:cxnSp>
        <p:nvCxnSpPr>
          <p:cNvPr id="6" name="Straight Connector 5"/>
          <p:cNvCxnSpPr/>
          <p:nvPr/>
        </p:nvCxnSpPr>
        <p:spPr>
          <a:xfrm flipV="1">
            <a:off x="762000" y="1480806"/>
            <a:ext cx="9906000" cy="20897"/>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Title 7"/>
          <p:cNvSpPr txBox="1">
            <a:spLocks noGrp="1"/>
          </p:cNvSpPr>
          <p:nvPr>
            <p:ph type="title"/>
          </p:nvPr>
        </p:nvSpPr>
        <p:spPr>
          <a:xfrm>
            <a:off x="1981200" y="190575"/>
            <a:ext cx="8229600" cy="1311128"/>
          </a:xfrm>
          <a:prstGeom prst="rect">
            <a:avLst/>
          </a:prstGeom>
          <a:noFill/>
        </p:spPr>
        <p:txBody>
          <a:bodyPr wrap="square" rtlCol="0">
            <a:spAutoFit/>
          </a:bodyPr>
          <a:lstStyle/>
          <a:p>
            <a:pPr algn="r"/>
            <a:r>
              <a:rPr lang="de-AT" b="1" dirty="0" err="1" smtClean="0">
                <a:ln w="12700" cmpd="sng">
                  <a:solidFill>
                    <a:schemeClr val="accent4"/>
                  </a:solidFill>
                  <a:prstDash val="solid"/>
                </a:ln>
                <a:solidFill>
                  <a:schemeClr val="accent2">
                    <a:lumMod val="75000"/>
                  </a:schemeClr>
                </a:solidFill>
              </a:rPr>
              <a:t>Decision</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making</a:t>
            </a:r>
            <a:r>
              <a:rPr lang="de-AT" b="1" dirty="0" smtClean="0">
                <a:ln w="12700" cmpd="sng">
                  <a:solidFill>
                    <a:schemeClr val="accent4"/>
                  </a:solidFill>
                  <a:prstDash val="solid"/>
                </a:ln>
                <a:solidFill>
                  <a:schemeClr val="accent2">
                    <a:lumMod val="75000"/>
                  </a:schemeClr>
                </a:solidFill>
              </a:rPr>
              <a:t> - </a:t>
            </a:r>
            <a:br>
              <a:rPr lang="de-AT" b="1" dirty="0" smtClean="0">
                <a:ln w="12700" cmpd="sng">
                  <a:solidFill>
                    <a:schemeClr val="accent4"/>
                  </a:solidFill>
                  <a:prstDash val="solid"/>
                </a:ln>
                <a:solidFill>
                  <a:schemeClr val="accent2">
                    <a:lumMod val="75000"/>
                  </a:schemeClr>
                </a:solidFill>
              </a:rPr>
            </a:br>
            <a:r>
              <a:rPr lang="de-AT" b="1" dirty="0" smtClean="0">
                <a:ln w="12700" cmpd="sng">
                  <a:solidFill>
                    <a:schemeClr val="accent4"/>
                  </a:solidFill>
                  <a:prstDash val="solid"/>
                </a:ln>
                <a:solidFill>
                  <a:schemeClr val="accent2">
                    <a:lumMod val="75000"/>
                  </a:schemeClr>
                </a:solidFill>
              </a:rPr>
              <a:t>Interrelations, Trade-offs </a:t>
            </a:r>
            <a:endParaRPr lang="en-US" b="1" dirty="0">
              <a:ln w="12700" cmpd="sng">
                <a:solidFill>
                  <a:schemeClr val="accent4"/>
                </a:solidFill>
                <a:prstDash val="solid"/>
              </a:ln>
              <a:solidFill>
                <a:schemeClr val="accent2">
                  <a:lumMod val="75000"/>
                </a:schemeClr>
              </a:solidFill>
            </a:endParaRPr>
          </a:p>
        </p:txBody>
      </p:sp>
      <p:sp>
        <p:nvSpPr>
          <p:cNvPr id="2" name="TextBox 1"/>
          <p:cNvSpPr txBox="1"/>
          <p:nvPr/>
        </p:nvSpPr>
        <p:spPr>
          <a:xfrm>
            <a:off x="5003556" y="3386001"/>
            <a:ext cx="2743200" cy="646331"/>
          </a:xfrm>
          <a:prstGeom prst="rect">
            <a:avLst/>
          </a:prstGeom>
          <a:solidFill>
            <a:schemeClr val="accent2"/>
          </a:solidFill>
          <a:ln>
            <a:solidFill>
              <a:schemeClr val="accent6">
                <a:lumMod val="50000"/>
              </a:schemeClr>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a:t>Investing in </a:t>
            </a:r>
            <a:r>
              <a:rPr lang="en-US" dirty="0" smtClean="0"/>
              <a:t>water mgmt. technology</a:t>
            </a:r>
            <a:endParaRPr lang="en-US" dirty="0"/>
          </a:p>
        </p:txBody>
      </p:sp>
      <p:sp>
        <p:nvSpPr>
          <p:cNvPr id="16" name="TextBox 15"/>
          <p:cNvSpPr txBox="1"/>
          <p:nvPr/>
        </p:nvSpPr>
        <p:spPr>
          <a:xfrm>
            <a:off x="2966808" y="3849953"/>
            <a:ext cx="1295400" cy="1200329"/>
          </a:xfrm>
          <a:prstGeom prst="rect">
            <a:avLst/>
          </a:prstGeom>
          <a:noFill/>
        </p:spPr>
        <p:txBody>
          <a:bodyPr wrap="square" rtlCol="0">
            <a:spAutoFit/>
          </a:bodyPr>
          <a:lstStyle/>
          <a:p>
            <a:r>
              <a:rPr lang="en-US" dirty="0"/>
              <a:t>Women’s decision through behavior</a:t>
            </a:r>
          </a:p>
        </p:txBody>
      </p:sp>
      <p:cxnSp>
        <p:nvCxnSpPr>
          <p:cNvPr id="18" name="Straight Arrow Connector 17"/>
          <p:cNvCxnSpPr/>
          <p:nvPr/>
        </p:nvCxnSpPr>
        <p:spPr>
          <a:xfrm flipV="1">
            <a:off x="3962400" y="3849952"/>
            <a:ext cx="838200" cy="323166"/>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600700" y="5466590"/>
            <a:ext cx="1181100" cy="923330"/>
          </a:xfrm>
          <a:prstGeom prst="rect">
            <a:avLst/>
          </a:prstGeom>
          <a:noFill/>
        </p:spPr>
        <p:txBody>
          <a:bodyPr wrap="square" rtlCol="0">
            <a:spAutoFit/>
          </a:bodyPr>
          <a:lstStyle/>
          <a:p>
            <a:r>
              <a:rPr lang="en-US" dirty="0"/>
              <a:t>Women’s labor overload</a:t>
            </a:r>
          </a:p>
        </p:txBody>
      </p:sp>
      <p:sp>
        <p:nvSpPr>
          <p:cNvPr id="30" name="TextBox 29"/>
          <p:cNvSpPr txBox="1"/>
          <p:nvPr/>
        </p:nvSpPr>
        <p:spPr>
          <a:xfrm>
            <a:off x="8417922" y="2003279"/>
            <a:ext cx="1998996" cy="646331"/>
          </a:xfrm>
          <a:prstGeom prst="rect">
            <a:avLst/>
          </a:prstGeom>
          <a:noFill/>
        </p:spPr>
        <p:txBody>
          <a:bodyPr wrap="square" rtlCol="0">
            <a:spAutoFit/>
          </a:bodyPr>
          <a:lstStyle/>
          <a:p>
            <a:r>
              <a:rPr lang="en-US" dirty="0"/>
              <a:t>Potential cash income from yield</a:t>
            </a:r>
          </a:p>
        </p:txBody>
      </p:sp>
      <p:cxnSp>
        <p:nvCxnSpPr>
          <p:cNvPr id="36" name="Straight Arrow Connector 35"/>
          <p:cNvCxnSpPr/>
          <p:nvPr/>
        </p:nvCxnSpPr>
        <p:spPr>
          <a:xfrm flipV="1">
            <a:off x="6418172" y="2003279"/>
            <a:ext cx="668429" cy="1236653"/>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6911581" y="1633946"/>
            <a:ext cx="1295400" cy="369332"/>
          </a:xfrm>
          <a:prstGeom prst="rect">
            <a:avLst/>
          </a:prstGeom>
          <a:noFill/>
        </p:spPr>
        <p:txBody>
          <a:bodyPr wrap="square" rtlCol="0">
            <a:spAutoFit/>
          </a:bodyPr>
          <a:lstStyle/>
          <a:p>
            <a:r>
              <a:rPr lang="en-US" dirty="0"/>
              <a:t>Crop yield</a:t>
            </a:r>
          </a:p>
        </p:txBody>
      </p:sp>
      <p:sp>
        <p:nvSpPr>
          <p:cNvPr id="43" name="TextBox 42"/>
          <p:cNvSpPr txBox="1"/>
          <p:nvPr/>
        </p:nvSpPr>
        <p:spPr>
          <a:xfrm rot="20998073">
            <a:off x="6455297" y="2186563"/>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44" name="TextBox 43"/>
          <p:cNvSpPr txBox="1"/>
          <p:nvPr/>
        </p:nvSpPr>
        <p:spPr>
          <a:xfrm>
            <a:off x="7875360" y="1979412"/>
            <a:ext cx="403679" cy="461665"/>
          </a:xfrm>
          <a:prstGeom prst="rect">
            <a:avLst/>
          </a:prstGeom>
          <a:noFill/>
        </p:spPr>
        <p:txBody>
          <a:bodyPr wrap="square" rtlCol="0">
            <a:spAutoFit/>
          </a:bodyPr>
          <a:lstStyle/>
          <a:p>
            <a:r>
              <a:rPr lang="en-US" sz="2400" dirty="0">
                <a:solidFill>
                  <a:schemeClr val="accent6">
                    <a:lumMod val="50000"/>
                  </a:schemeClr>
                </a:solidFill>
              </a:rPr>
              <a:t>+</a:t>
            </a:r>
          </a:p>
        </p:txBody>
      </p:sp>
      <p:cxnSp>
        <p:nvCxnSpPr>
          <p:cNvPr id="45" name="Straight Arrow Connector 44"/>
          <p:cNvCxnSpPr/>
          <p:nvPr/>
        </p:nvCxnSpPr>
        <p:spPr>
          <a:xfrm>
            <a:off x="7968107" y="1979412"/>
            <a:ext cx="404097" cy="155989"/>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9067801" y="2742494"/>
            <a:ext cx="114301" cy="564141"/>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51" name="Oval 50"/>
          <p:cNvSpPr/>
          <p:nvPr/>
        </p:nvSpPr>
        <p:spPr>
          <a:xfrm>
            <a:off x="1828800" y="1480806"/>
            <a:ext cx="8588118" cy="4909114"/>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ZoneTexte 6"/>
          <p:cNvSpPr txBox="1"/>
          <p:nvPr/>
        </p:nvSpPr>
        <p:spPr>
          <a:xfrm>
            <a:off x="8635400" y="3402388"/>
            <a:ext cx="1575400" cy="923330"/>
          </a:xfrm>
          <a:prstGeom prst="rect">
            <a:avLst/>
          </a:prstGeom>
          <a:noFill/>
        </p:spPr>
        <p:txBody>
          <a:bodyPr wrap="square" rtlCol="0">
            <a:spAutoFit/>
          </a:bodyPr>
          <a:lstStyle/>
          <a:p>
            <a:r>
              <a:rPr lang="de-AT" dirty="0" err="1"/>
              <a:t>Households</a:t>
            </a:r>
            <a:r>
              <a:rPr lang="de-AT" dirty="0"/>
              <a:t>‘ </a:t>
            </a:r>
            <a:r>
              <a:rPr lang="de-AT" dirty="0" err="1"/>
              <a:t>decision</a:t>
            </a:r>
            <a:r>
              <a:rPr lang="de-AT" dirty="0"/>
              <a:t> </a:t>
            </a:r>
            <a:r>
              <a:rPr lang="de-AT" dirty="0" err="1"/>
              <a:t>to</a:t>
            </a:r>
            <a:r>
              <a:rPr lang="de-AT" dirty="0"/>
              <a:t> </a:t>
            </a:r>
            <a:r>
              <a:rPr lang="de-AT" dirty="0" err="1"/>
              <a:t>adopt</a:t>
            </a:r>
            <a:endParaRPr lang="en-GB" dirty="0"/>
          </a:p>
        </p:txBody>
      </p:sp>
      <p:cxnSp>
        <p:nvCxnSpPr>
          <p:cNvPr id="32" name="Straight Arrow Connector 23"/>
          <p:cNvCxnSpPr/>
          <p:nvPr/>
        </p:nvCxnSpPr>
        <p:spPr>
          <a:xfrm flipH="1" flipV="1">
            <a:off x="3962400" y="5050282"/>
            <a:ext cx="1387218" cy="664718"/>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23"/>
          <p:cNvCxnSpPr/>
          <p:nvPr/>
        </p:nvCxnSpPr>
        <p:spPr>
          <a:xfrm flipH="1">
            <a:off x="6911582" y="4211177"/>
            <a:ext cx="2270518" cy="1717079"/>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6" name="TextBox 43"/>
          <p:cNvSpPr txBox="1"/>
          <p:nvPr/>
        </p:nvSpPr>
        <p:spPr>
          <a:xfrm>
            <a:off x="8614879" y="2770126"/>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47" name="TextBox 43"/>
          <p:cNvSpPr txBox="1"/>
          <p:nvPr/>
        </p:nvSpPr>
        <p:spPr>
          <a:xfrm>
            <a:off x="7766476" y="4588617"/>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50" name="TextBox 43"/>
          <p:cNvSpPr txBox="1"/>
          <p:nvPr/>
        </p:nvSpPr>
        <p:spPr>
          <a:xfrm>
            <a:off x="4604074" y="4850588"/>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52" name="TextBox 43"/>
          <p:cNvSpPr txBox="1"/>
          <p:nvPr/>
        </p:nvSpPr>
        <p:spPr>
          <a:xfrm>
            <a:off x="4329565" y="3906679"/>
            <a:ext cx="403679" cy="461665"/>
          </a:xfrm>
          <a:prstGeom prst="rect">
            <a:avLst/>
          </a:prstGeom>
          <a:noFill/>
        </p:spPr>
        <p:txBody>
          <a:bodyPr wrap="square" rtlCol="0">
            <a:spAutoFit/>
          </a:bodyPr>
          <a:lstStyle/>
          <a:p>
            <a:r>
              <a:rPr lang="en-US" sz="2400" dirty="0">
                <a:solidFill>
                  <a:schemeClr val="accent6">
                    <a:lumMod val="50000"/>
                  </a:schemeClr>
                </a:solidFill>
              </a:rPr>
              <a:t>-</a:t>
            </a:r>
          </a:p>
        </p:txBody>
      </p:sp>
      <p:cxnSp>
        <p:nvCxnSpPr>
          <p:cNvPr id="54" name="Straight Arrow Connector 47"/>
          <p:cNvCxnSpPr>
            <a:stCxn id="7" idx="1"/>
          </p:cNvCxnSpPr>
          <p:nvPr/>
        </p:nvCxnSpPr>
        <p:spPr>
          <a:xfrm flipH="1" flipV="1">
            <a:off x="7875360" y="3570669"/>
            <a:ext cx="760040" cy="293385"/>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55" name="TextBox 43"/>
          <p:cNvSpPr txBox="1"/>
          <p:nvPr/>
        </p:nvSpPr>
        <p:spPr>
          <a:xfrm>
            <a:off x="8146241" y="3207713"/>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35" name="Arc 34"/>
          <p:cNvSpPr/>
          <p:nvPr/>
        </p:nvSpPr>
        <p:spPr>
          <a:xfrm>
            <a:off x="5600700" y="4450116"/>
            <a:ext cx="590550" cy="731484"/>
          </a:xfrm>
          <a:prstGeom prst="arc">
            <a:avLst>
              <a:gd name="adj1" fmla="val 16200000"/>
              <a:gd name="adj2" fmla="val 1131762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6" name="TextBox 43"/>
          <p:cNvSpPr txBox="1"/>
          <p:nvPr/>
        </p:nvSpPr>
        <p:spPr>
          <a:xfrm>
            <a:off x="5740727" y="4588617"/>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57" name="Arc 56"/>
          <p:cNvSpPr/>
          <p:nvPr/>
        </p:nvSpPr>
        <p:spPr>
          <a:xfrm>
            <a:off x="7402547" y="2282194"/>
            <a:ext cx="590550" cy="731484"/>
          </a:xfrm>
          <a:prstGeom prst="arc">
            <a:avLst>
              <a:gd name="adj1" fmla="val 16200000"/>
              <a:gd name="adj2" fmla="val 1131762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TextBox 43"/>
          <p:cNvSpPr txBox="1"/>
          <p:nvPr/>
        </p:nvSpPr>
        <p:spPr>
          <a:xfrm>
            <a:off x="7517882" y="2396054"/>
            <a:ext cx="403679" cy="461665"/>
          </a:xfrm>
          <a:prstGeom prst="rect">
            <a:avLst/>
          </a:prstGeom>
          <a:noFill/>
        </p:spPr>
        <p:txBody>
          <a:bodyPr wrap="square" rtlCol="0">
            <a:spAutoFit/>
          </a:bodyPr>
          <a:lstStyle/>
          <a:p>
            <a:r>
              <a:rPr lang="en-US" sz="2400" dirty="0">
                <a:solidFill>
                  <a:schemeClr val="accent6">
                    <a:lumMod val="50000"/>
                  </a:schemeClr>
                </a:solidFill>
              </a:rPr>
              <a:t>+</a:t>
            </a:r>
          </a:p>
        </p:txBody>
      </p:sp>
      <p:sp>
        <p:nvSpPr>
          <p:cNvPr id="5" name="Flèche droite 4"/>
          <p:cNvSpPr/>
          <p:nvPr/>
        </p:nvSpPr>
        <p:spPr>
          <a:xfrm>
            <a:off x="955343" y="5653742"/>
            <a:ext cx="4048213" cy="7869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err="1" smtClean="0"/>
              <a:t>Threshold</a:t>
            </a:r>
            <a:r>
              <a:rPr lang="de-AT" dirty="0" smtClean="0"/>
              <a:t>?</a:t>
            </a:r>
            <a:endParaRPr lang="en-GB" dirty="0"/>
          </a:p>
        </p:txBody>
      </p:sp>
      <p:sp>
        <p:nvSpPr>
          <p:cNvPr id="10" name="Flèche droite 9"/>
          <p:cNvSpPr/>
          <p:nvPr/>
        </p:nvSpPr>
        <p:spPr>
          <a:xfrm rot="2185822">
            <a:off x="3034162" y="2108824"/>
            <a:ext cx="1998617" cy="1330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err="1" smtClean="0"/>
              <a:t>Tipping</a:t>
            </a:r>
            <a:r>
              <a:rPr lang="de-AT" dirty="0" smtClean="0"/>
              <a:t> </a:t>
            </a:r>
            <a:r>
              <a:rPr lang="de-AT" dirty="0" err="1" smtClean="0"/>
              <a:t>point</a:t>
            </a:r>
            <a:r>
              <a:rPr lang="de-AT" dirty="0" smtClean="0"/>
              <a:t> </a:t>
            </a:r>
            <a:r>
              <a:rPr lang="de-AT" dirty="0" err="1" smtClean="0"/>
              <a:t>of</a:t>
            </a:r>
            <a:r>
              <a:rPr lang="de-AT" dirty="0" smtClean="0"/>
              <a:t> </a:t>
            </a:r>
            <a:r>
              <a:rPr lang="de-AT" dirty="0" err="1" smtClean="0"/>
              <a:t>whole</a:t>
            </a:r>
            <a:r>
              <a:rPr lang="de-AT" dirty="0" smtClean="0"/>
              <a:t> </a:t>
            </a:r>
            <a:r>
              <a:rPr lang="de-AT" dirty="0" err="1" smtClean="0"/>
              <a:t>system</a:t>
            </a:r>
            <a:r>
              <a:rPr lang="de-AT" dirty="0" smtClean="0"/>
              <a:t>?</a:t>
            </a:r>
            <a:endParaRPr lang="en-GB" dirty="0"/>
          </a:p>
        </p:txBody>
      </p:sp>
    </p:spTree>
    <p:extLst>
      <p:ext uri="{BB962C8B-B14F-4D97-AF65-F5344CB8AC3E}">
        <p14:creationId xmlns:p14="http://schemas.microsoft.com/office/powerpoint/2010/main" val="26218487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3705680" y="365125"/>
            <a:ext cx="7648119" cy="1325563"/>
          </a:xfrm>
        </p:spPr>
        <p:txBody>
          <a:bodyPr/>
          <a:lstStyle/>
          <a:p>
            <a:pPr algn="r"/>
            <a:r>
              <a:rPr lang="de-AT" b="1" dirty="0" smtClean="0">
                <a:ln w="12700" cmpd="sng">
                  <a:solidFill>
                    <a:schemeClr val="accent4"/>
                  </a:solidFill>
                  <a:prstDash val="solid"/>
                </a:ln>
                <a:solidFill>
                  <a:schemeClr val="accent2">
                    <a:lumMod val="75000"/>
                  </a:schemeClr>
                </a:solidFill>
              </a:rPr>
              <a:t>Analyse </a:t>
            </a:r>
            <a:r>
              <a:rPr lang="de-AT" b="1" dirty="0" err="1" smtClean="0">
                <a:ln w="12700" cmpd="sng">
                  <a:solidFill>
                    <a:schemeClr val="accent4"/>
                  </a:solidFill>
                  <a:prstDash val="solid"/>
                </a:ln>
                <a:solidFill>
                  <a:schemeClr val="accent2">
                    <a:lumMod val="75000"/>
                  </a:schemeClr>
                </a:solidFill>
              </a:rPr>
              <a:t>social</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system</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dynamics</a:t>
            </a:r>
            <a:endParaRPr lang="en-GB" b="1" dirty="0">
              <a:ln w="12700" cmpd="sng">
                <a:solidFill>
                  <a:schemeClr val="accent4"/>
                </a:solidFill>
                <a:prstDash val="solid"/>
              </a:ln>
              <a:solidFill>
                <a:schemeClr val="accent2">
                  <a:lumMod val="75000"/>
                </a:schemeClr>
              </a:solidFill>
            </a:endParaRPr>
          </a:p>
        </p:txBody>
      </p:sp>
      <p:sp>
        <p:nvSpPr>
          <p:cNvPr id="5" name="Espace réservé du contenu 4"/>
          <p:cNvSpPr>
            <a:spLocks noGrp="1"/>
          </p:cNvSpPr>
          <p:nvPr>
            <p:ph idx="1"/>
          </p:nvPr>
        </p:nvSpPr>
        <p:spPr/>
        <p:txBody>
          <a:bodyPr>
            <a:normAutofit fontScale="92500" lnSpcReduction="10000"/>
          </a:bodyPr>
          <a:lstStyle/>
          <a:p>
            <a:r>
              <a:rPr lang="de-AT" dirty="0" err="1" smtClean="0"/>
              <a:t>What</a:t>
            </a:r>
            <a:r>
              <a:rPr lang="de-AT" dirty="0" smtClean="0"/>
              <a:t> trade-offs </a:t>
            </a:r>
            <a:r>
              <a:rPr lang="de-AT" dirty="0" err="1" smtClean="0"/>
              <a:t>prevent</a:t>
            </a:r>
            <a:r>
              <a:rPr lang="de-AT" dirty="0" smtClean="0"/>
              <a:t> </a:t>
            </a:r>
            <a:r>
              <a:rPr lang="de-AT" dirty="0" err="1" smtClean="0"/>
              <a:t>or</a:t>
            </a:r>
            <a:r>
              <a:rPr lang="de-AT" dirty="0" smtClean="0"/>
              <a:t> promote </a:t>
            </a:r>
            <a:r>
              <a:rPr lang="de-AT" dirty="0" err="1" smtClean="0"/>
              <a:t>adoption</a:t>
            </a:r>
            <a:r>
              <a:rPr lang="de-AT" dirty="0" smtClean="0"/>
              <a:t> </a:t>
            </a:r>
            <a:r>
              <a:rPr lang="de-AT" dirty="0" err="1" smtClean="0"/>
              <a:t>of</a:t>
            </a:r>
            <a:r>
              <a:rPr lang="de-AT" dirty="0" smtClean="0"/>
              <a:t>  </a:t>
            </a:r>
            <a:r>
              <a:rPr lang="de-AT" dirty="0" err="1" smtClean="0"/>
              <a:t>new</a:t>
            </a:r>
            <a:r>
              <a:rPr lang="de-AT" dirty="0" smtClean="0"/>
              <a:t> </a:t>
            </a:r>
            <a:r>
              <a:rPr lang="de-AT" dirty="0" err="1" smtClean="0"/>
              <a:t>ways</a:t>
            </a:r>
            <a:r>
              <a:rPr lang="de-AT" dirty="0" smtClean="0"/>
              <a:t>, </a:t>
            </a:r>
            <a:r>
              <a:rPr lang="de-AT" dirty="0" err="1" smtClean="0"/>
              <a:t>new</a:t>
            </a:r>
            <a:r>
              <a:rPr lang="de-AT" dirty="0" smtClean="0"/>
              <a:t> </a:t>
            </a:r>
            <a:r>
              <a:rPr lang="de-AT" dirty="0" err="1" smtClean="0"/>
              <a:t>technologies</a:t>
            </a:r>
            <a:r>
              <a:rPr lang="de-AT" dirty="0" smtClean="0"/>
              <a:t>?</a:t>
            </a:r>
          </a:p>
          <a:p>
            <a:r>
              <a:rPr lang="de-AT" dirty="0" err="1" smtClean="0"/>
              <a:t>What</a:t>
            </a:r>
            <a:r>
              <a:rPr lang="de-AT" dirty="0" smtClean="0"/>
              <a:t> </a:t>
            </a:r>
            <a:r>
              <a:rPr lang="de-AT" dirty="0" err="1" smtClean="0"/>
              <a:t>drives</a:t>
            </a:r>
            <a:r>
              <a:rPr lang="de-AT" dirty="0" smtClean="0"/>
              <a:t> </a:t>
            </a:r>
            <a:r>
              <a:rPr lang="de-AT" dirty="0" err="1" smtClean="0"/>
              <a:t>adoption</a:t>
            </a:r>
            <a:r>
              <a:rPr lang="de-AT" dirty="0" smtClean="0"/>
              <a:t>? (</a:t>
            </a:r>
            <a:r>
              <a:rPr lang="de-AT" dirty="0" err="1" smtClean="0"/>
              <a:t>external</a:t>
            </a:r>
            <a:r>
              <a:rPr lang="de-AT" dirty="0" smtClean="0"/>
              <a:t> </a:t>
            </a:r>
            <a:r>
              <a:rPr lang="de-AT" dirty="0" err="1" smtClean="0"/>
              <a:t>drivers</a:t>
            </a:r>
            <a:r>
              <a:rPr lang="de-AT" dirty="0" smtClean="0"/>
              <a:t> </a:t>
            </a:r>
            <a:r>
              <a:rPr lang="de-AT" dirty="0" err="1" smtClean="0"/>
              <a:t>from</a:t>
            </a:r>
            <a:r>
              <a:rPr lang="de-AT" dirty="0" smtClean="0"/>
              <a:t> </a:t>
            </a:r>
            <a:r>
              <a:rPr lang="de-AT" dirty="0" err="1" smtClean="0"/>
              <a:t>environment</a:t>
            </a:r>
            <a:r>
              <a:rPr lang="de-AT" dirty="0" smtClean="0"/>
              <a:t>)</a:t>
            </a:r>
          </a:p>
          <a:p>
            <a:r>
              <a:rPr lang="de-AT" dirty="0" err="1" smtClean="0"/>
              <a:t>What</a:t>
            </a:r>
            <a:r>
              <a:rPr lang="de-AT" dirty="0" smtClean="0"/>
              <a:t> </a:t>
            </a:r>
            <a:r>
              <a:rPr lang="de-AT" dirty="0" err="1" smtClean="0"/>
              <a:t>adaptation</a:t>
            </a:r>
            <a:r>
              <a:rPr lang="de-AT" dirty="0" smtClean="0"/>
              <a:t> </a:t>
            </a:r>
            <a:r>
              <a:rPr lang="de-AT" dirty="0" err="1" smtClean="0"/>
              <a:t>mechanisms</a:t>
            </a:r>
            <a:r>
              <a:rPr lang="de-AT" dirty="0" smtClean="0"/>
              <a:t> (</a:t>
            </a:r>
            <a:r>
              <a:rPr lang="de-AT" dirty="0" err="1" smtClean="0"/>
              <a:t>information</a:t>
            </a:r>
            <a:r>
              <a:rPr lang="de-AT" dirty="0" smtClean="0"/>
              <a:t>, </a:t>
            </a:r>
            <a:r>
              <a:rPr lang="de-AT" dirty="0" err="1" smtClean="0"/>
              <a:t>resilience</a:t>
            </a:r>
            <a:r>
              <a:rPr lang="de-AT" dirty="0" smtClean="0"/>
              <a:t> </a:t>
            </a:r>
            <a:r>
              <a:rPr lang="de-AT" dirty="0" err="1" smtClean="0"/>
              <a:t>reaction</a:t>
            </a:r>
            <a:r>
              <a:rPr lang="de-AT" dirty="0" smtClean="0"/>
              <a:t>, </a:t>
            </a:r>
            <a:r>
              <a:rPr lang="de-AT" dirty="0" err="1" smtClean="0"/>
              <a:t>purpose</a:t>
            </a:r>
            <a:r>
              <a:rPr lang="de-AT" dirty="0" smtClean="0"/>
              <a:t> &amp; </a:t>
            </a:r>
            <a:r>
              <a:rPr lang="de-AT" dirty="0" err="1"/>
              <a:t>o</a:t>
            </a:r>
            <a:r>
              <a:rPr lang="de-AT" dirty="0" err="1" smtClean="0"/>
              <a:t>rientors</a:t>
            </a:r>
            <a:r>
              <a:rPr lang="de-AT" dirty="0" smtClean="0"/>
              <a:t> </a:t>
            </a:r>
            <a:r>
              <a:rPr lang="de-AT" dirty="0" err="1" smtClean="0"/>
              <a:t>change</a:t>
            </a:r>
            <a:r>
              <a:rPr lang="de-AT" dirty="0" smtClean="0"/>
              <a:t>) spur </a:t>
            </a:r>
            <a:r>
              <a:rPr lang="de-AT" dirty="0" err="1" smtClean="0"/>
              <a:t>adoption</a:t>
            </a:r>
            <a:r>
              <a:rPr lang="de-AT" dirty="0" smtClean="0"/>
              <a:t>?</a:t>
            </a:r>
          </a:p>
          <a:p>
            <a:r>
              <a:rPr lang="de-AT" dirty="0" err="1" smtClean="0"/>
              <a:t>What</a:t>
            </a:r>
            <a:r>
              <a:rPr lang="de-AT" dirty="0" smtClean="0"/>
              <a:t> </a:t>
            </a:r>
            <a:r>
              <a:rPr lang="de-AT" dirty="0" err="1" smtClean="0"/>
              <a:t>hinders</a:t>
            </a:r>
            <a:r>
              <a:rPr lang="de-AT" dirty="0" smtClean="0"/>
              <a:t> </a:t>
            </a:r>
            <a:r>
              <a:rPr lang="de-AT" dirty="0" err="1" smtClean="0"/>
              <a:t>adoption</a:t>
            </a:r>
            <a:r>
              <a:rPr lang="de-AT" dirty="0"/>
              <a:t>? </a:t>
            </a:r>
            <a:r>
              <a:rPr lang="de-AT" dirty="0" err="1"/>
              <a:t>What</a:t>
            </a:r>
            <a:r>
              <a:rPr lang="de-AT" dirty="0"/>
              <a:t> </a:t>
            </a:r>
            <a:r>
              <a:rPr lang="de-AT" dirty="0" err="1"/>
              <a:t>are</a:t>
            </a:r>
            <a:r>
              <a:rPr lang="de-AT" dirty="0"/>
              <a:t> </a:t>
            </a:r>
            <a:r>
              <a:rPr lang="de-AT" dirty="0" err="1"/>
              <a:t>the</a:t>
            </a:r>
            <a:r>
              <a:rPr lang="de-AT" dirty="0"/>
              <a:t> </a:t>
            </a:r>
            <a:r>
              <a:rPr lang="de-AT" dirty="0" err="1" smtClean="0"/>
              <a:t>barriers</a:t>
            </a:r>
            <a:r>
              <a:rPr lang="de-AT" dirty="0" smtClean="0"/>
              <a:t> (</a:t>
            </a:r>
            <a:r>
              <a:rPr lang="de-AT" dirty="0" err="1" smtClean="0"/>
              <a:t>scale</a:t>
            </a:r>
            <a:r>
              <a:rPr lang="de-AT" dirty="0" smtClean="0"/>
              <a:t>, </a:t>
            </a:r>
            <a:r>
              <a:rPr lang="de-AT" dirty="0" err="1" smtClean="0"/>
              <a:t>space</a:t>
            </a:r>
            <a:r>
              <a:rPr lang="de-AT" dirty="0" smtClean="0"/>
              <a:t>, time)? Who loses, </a:t>
            </a:r>
            <a:r>
              <a:rPr lang="de-AT" dirty="0" err="1" smtClean="0"/>
              <a:t>who</a:t>
            </a:r>
            <a:r>
              <a:rPr lang="de-AT" dirty="0" smtClean="0"/>
              <a:t> </a:t>
            </a:r>
            <a:r>
              <a:rPr lang="de-AT" dirty="0" err="1" smtClean="0"/>
              <a:t>wins</a:t>
            </a:r>
            <a:r>
              <a:rPr lang="de-AT" dirty="0" smtClean="0"/>
              <a:t> (</a:t>
            </a:r>
            <a:r>
              <a:rPr lang="de-AT" dirty="0" err="1" smtClean="0"/>
              <a:t>social</a:t>
            </a:r>
            <a:r>
              <a:rPr lang="de-AT" dirty="0" smtClean="0"/>
              <a:t> </a:t>
            </a:r>
            <a:r>
              <a:rPr lang="de-AT" dirty="0" err="1" smtClean="0"/>
              <a:t>roles</a:t>
            </a:r>
            <a:r>
              <a:rPr lang="de-AT" dirty="0" smtClean="0"/>
              <a:t>, power)?</a:t>
            </a:r>
          </a:p>
          <a:p>
            <a:r>
              <a:rPr lang="de-AT" dirty="0" err="1" smtClean="0"/>
              <a:t>What</a:t>
            </a:r>
            <a:r>
              <a:rPr lang="de-AT" dirty="0" smtClean="0"/>
              <a:t> </a:t>
            </a:r>
            <a:r>
              <a:rPr lang="de-AT" dirty="0" err="1" smtClean="0"/>
              <a:t>are</a:t>
            </a:r>
            <a:r>
              <a:rPr lang="de-AT" dirty="0" smtClean="0"/>
              <a:t> </a:t>
            </a:r>
            <a:r>
              <a:rPr lang="de-AT" dirty="0" err="1" smtClean="0"/>
              <a:t>strategies</a:t>
            </a:r>
            <a:r>
              <a:rPr lang="de-AT" dirty="0" smtClean="0"/>
              <a:t> </a:t>
            </a:r>
            <a:r>
              <a:rPr lang="de-AT" dirty="0" err="1" smtClean="0"/>
              <a:t>to</a:t>
            </a:r>
            <a:r>
              <a:rPr lang="de-AT" dirty="0" smtClean="0"/>
              <a:t> </a:t>
            </a:r>
            <a:r>
              <a:rPr lang="de-AT" dirty="0" err="1" smtClean="0"/>
              <a:t>remove</a:t>
            </a:r>
            <a:r>
              <a:rPr lang="de-AT" dirty="0" smtClean="0"/>
              <a:t> </a:t>
            </a:r>
            <a:r>
              <a:rPr lang="de-AT" dirty="0" err="1" smtClean="0"/>
              <a:t>them</a:t>
            </a:r>
            <a:r>
              <a:rPr lang="de-AT" dirty="0" smtClean="0"/>
              <a:t> (</a:t>
            </a:r>
            <a:r>
              <a:rPr lang="de-AT" dirty="0" err="1" smtClean="0"/>
              <a:t>enabling</a:t>
            </a:r>
            <a:r>
              <a:rPr lang="de-AT" dirty="0" smtClean="0"/>
              <a:t> </a:t>
            </a:r>
            <a:r>
              <a:rPr lang="de-AT" dirty="0" err="1" smtClean="0"/>
              <a:t>environment</a:t>
            </a:r>
            <a:r>
              <a:rPr lang="de-AT" dirty="0"/>
              <a:t> </a:t>
            </a:r>
            <a:r>
              <a:rPr lang="de-AT" dirty="0" err="1" smtClean="0"/>
              <a:t>including</a:t>
            </a:r>
            <a:r>
              <a:rPr lang="de-AT" dirty="0" smtClean="0"/>
              <a:t> </a:t>
            </a:r>
            <a:r>
              <a:rPr lang="de-AT" dirty="0" err="1" smtClean="0"/>
              <a:t>social</a:t>
            </a:r>
            <a:r>
              <a:rPr lang="de-AT" dirty="0" smtClean="0"/>
              <a:t>, </a:t>
            </a:r>
            <a:r>
              <a:rPr lang="de-AT" dirty="0" err="1" smtClean="0"/>
              <a:t>cultural</a:t>
            </a:r>
            <a:r>
              <a:rPr lang="de-AT" dirty="0" smtClean="0"/>
              <a:t>, </a:t>
            </a:r>
            <a:r>
              <a:rPr lang="de-AT" dirty="0" err="1" smtClean="0"/>
              <a:t>economic</a:t>
            </a:r>
            <a:r>
              <a:rPr lang="de-AT" dirty="0" smtClean="0"/>
              <a:t>, legal </a:t>
            </a:r>
            <a:r>
              <a:rPr lang="de-AT" dirty="0" err="1" smtClean="0"/>
              <a:t>institutions</a:t>
            </a:r>
            <a:r>
              <a:rPr lang="de-AT" dirty="0" smtClean="0"/>
              <a:t>, </a:t>
            </a:r>
            <a:r>
              <a:rPr lang="de-AT" dirty="0" err="1" smtClean="0"/>
              <a:t>information</a:t>
            </a:r>
            <a:r>
              <a:rPr lang="de-AT" dirty="0" smtClean="0"/>
              <a:t> </a:t>
            </a:r>
            <a:r>
              <a:rPr lang="de-AT" dirty="0" err="1" smtClean="0"/>
              <a:t>and</a:t>
            </a:r>
            <a:r>
              <a:rPr lang="de-AT" dirty="0" smtClean="0"/>
              <a:t> </a:t>
            </a:r>
            <a:r>
              <a:rPr lang="de-AT" dirty="0" err="1" smtClean="0"/>
              <a:t>communication</a:t>
            </a:r>
            <a:r>
              <a:rPr lang="de-AT" dirty="0" smtClean="0"/>
              <a:t> </a:t>
            </a:r>
            <a:r>
              <a:rPr lang="de-AT" dirty="0" err="1" smtClean="0"/>
              <a:t>system</a:t>
            </a:r>
            <a:r>
              <a:rPr lang="de-AT" dirty="0" smtClean="0"/>
              <a:t>, </a:t>
            </a:r>
            <a:r>
              <a:rPr lang="de-AT" dirty="0" err="1" smtClean="0"/>
              <a:t>the</a:t>
            </a:r>
            <a:r>
              <a:rPr lang="de-AT" dirty="0" smtClean="0"/>
              <a:t> </a:t>
            </a:r>
            <a:r>
              <a:rPr lang="de-AT" dirty="0" err="1" smtClean="0"/>
              <a:t>skills</a:t>
            </a:r>
            <a:r>
              <a:rPr lang="de-AT" dirty="0" smtClean="0"/>
              <a:t>, </a:t>
            </a:r>
            <a:r>
              <a:rPr lang="de-AT" dirty="0" err="1" smtClean="0"/>
              <a:t>knowledge</a:t>
            </a:r>
            <a:r>
              <a:rPr lang="de-AT" dirty="0" smtClean="0"/>
              <a:t>, </a:t>
            </a:r>
            <a:r>
              <a:rPr lang="de-AT" dirty="0" err="1" smtClean="0"/>
              <a:t>socio-economic</a:t>
            </a:r>
            <a:r>
              <a:rPr lang="de-AT" dirty="0" smtClean="0"/>
              <a:t> </a:t>
            </a:r>
            <a:r>
              <a:rPr lang="de-AT" dirty="0" err="1" smtClean="0"/>
              <a:t>structures</a:t>
            </a:r>
            <a:r>
              <a:rPr lang="de-AT" dirty="0" smtClean="0"/>
              <a:t> </a:t>
            </a:r>
            <a:r>
              <a:rPr lang="de-AT" dirty="0" err="1" smtClean="0"/>
              <a:t>esp</a:t>
            </a:r>
            <a:r>
              <a:rPr lang="de-AT" dirty="0" smtClean="0"/>
              <a:t>. also </a:t>
            </a:r>
            <a:r>
              <a:rPr lang="de-AT" dirty="0" err="1" smtClean="0"/>
              <a:t>opinion</a:t>
            </a:r>
            <a:r>
              <a:rPr lang="de-AT" dirty="0" smtClean="0"/>
              <a:t> </a:t>
            </a:r>
            <a:r>
              <a:rPr lang="de-AT" dirty="0" err="1" smtClean="0"/>
              <a:t>leaders</a:t>
            </a:r>
            <a:r>
              <a:rPr lang="de-AT" dirty="0" smtClean="0"/>
              <a:t>, </a:t>
            </a:r>
            <a:r>
              <a:rPr lang="de-AT" dirty="0" err="1" smtClean="0"/>
              <a:t>influencers</a:t>
            </a:r>
            <a:r>
              <a:rPr lang="de-AT" dirty="0" smtClean="0"/>
              <a:t>)?</a:t>
            </a:r>
          </a:p>
          <a:p>
            <a:endParaRPr lang="de-AT" dirty="0" smtClean="0"/>
          </a:p>
          <a:p>
            <a:endParaRPr lang="de-AT" dirty="0" smtClean="0"/>
          </a:p>
          <a:p>
            <a:endParaRPr lang="en-GB" dirty="0"/>
          </a:p>
        </p:txBody>
      </p:sp>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20070220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87800" y="365125"/>
            <a:ext cx="7366000" cy="1325563"/>
          </a:xfrm>
        </p:spPr>
        <p:txBody>
          <a:bodyPr/>
          <a:lstStyle/>
          <a:p>
            <a:pPr algn="r"/>
            <a:r>
              <a:rPr lang="de-AT" b="1" dirty="0" err="1" smtClean="0">
                <a:ln w="12700" cmpd="sng">
                  <a:solidFill>
                    <a:schemeClr val="accent4"/>
                  </a:solidFill>
                  <a:prstDash val="solid"/>
                </a:ln>
                <a:solidFill>
                  <a:schemeClr val="accent2">
                    <a:lumMod val="75000"/>
                  </a:schemeClr>
                </a:solidFill>
              </a:rPr>
              <a:t>Typical</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phases</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of</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change</a:t>
            </a:r>
            <a:endParaRPr lang="en-GB" b="1" dirty="0">
              <a:ln w="12700" cmpd="sng">
                <a:solidFill>
                  <a:schemeClr val="accent4"/>
                </a:solidFill>
                <a:prstDash val="solid"/>
              </a:ln>
              <a:solidFill>
                <a:schemeClr val="accent2">
                  <a:lumMod val="75000"/>
                </a:schemeClr>
              </a:solidFill>
            </a:endParaRPr>
          </a:p>
        </p:txBody>
      </p:sp>
      <p:graphicFrame>
        <p:nvGraphicFramePr>
          <p:cNvPr id="22" name="Espace réservé du contenu 21"/>
          <p:cNvGraphicFramePr>
            <a:graphicFrameLocks noGrp="1"/>
          </p:cNvGraphicFramePr>
          <p:nvPr>
            <p:ph idx="1"/>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1695212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de-AT" b="1" dirty="0" err="1">
                <a:ln w="12700" cmpd="sng">
                  <a:solidFill>
                    <a:schemeClr val="accent4"/>
                  </a:solidFill>
                  <a:prstDash val="solid"/>
                </a:ln>
                <a:solidFill>
                  <a:schemeClr val="accent2">
                    <a:lumMod val="75000"/>
                  </a:schemeClr>
                </a:solidFill>
              </a:rPr>
              <a:t>Preconditions</a:t>
            </a:r>
            <a:r>
              <a:rPr lang="de-AT" b="1" dirty="0">
                <a:ln w="12700" cmpd="sng">
                  <a:solidFill>
                    <a:schemeClr val="accent4"/>
                  </a:solidFill>
                  <a:prstDash val="solid"/>
                </a:ln>
                <a:solidFill>
                  <a:schemeClr val="accent2">
                    <a:lumMod val="75000"/>
                  </a:schemeClr>
                </a:solidFill>
              </a:rPr>
              <a:t> </a:t>
            </a:r>
            <a:r>
              <a:rPr lang="de-AT" b="1" dirty="0" err="1">
                <a:ln w="12700" cmpd="sng">
                  <a:solidFill>
                    <a:schemeClr val="accent4"/>
                  </a:solidFill>
                  <a:prstDash val="solid"/>
                </a:ln>
                <a:solidFill>
                  <a:schemeClr val="accent2">
                    <a:lumMod val="75000"/>
                  </a:schemeClr>
                </a:solidFill>
              </a:rPr>
              <a:t>of</a:t>
            </a:r>
            <a:r>
              <a:rPr lang="de-AT" b="1" dirty="0">
                <a:ln w="12700" cmpd="sng">
                  <a:solidFill>
                    <a:schemeClr val="accent4"/>
                  </a:solidFill>
                  <a:prstDash val="solid"/>
                </a:ln>
                <a:solidFill>
                  <a:schemeClr val="accent2">
                    <a:lumMod val="75000"/>
                  </a:schemeClr>
                </a:solidFill>
              </a:rPr>
              <a:t> </a:t>
            </a:r>
            <a:r>
              <a:rPr lang="de-AT" b="1" dirty="0" err="1">
                <a:ln w="12700" cmpd="sng">
                  <a:solidFill>
                    <a:schemeClr val="accent4"/>
                  </a:solidFill>
                  <a:prstDash val="solid"/>
                </a:ln>
                <a:solidFill>
                  <a:schemeClr val="accent2">
                    <a:lumMod val="75000"/>
                  </a:schemeClr>
                </a:solidFill>
              </a:rPr>
              <a:t>adoption</a:t>
            </a:r>
            <a:endParaRPr lang="en-GB" b="1" dirty="0">
              <a:ln w="12700" cmpd="sng">
                <a:solidFill>
                  <a:schemeClr val="accent4"/>
                </a:solidFill>
                <a:prstDash val="solid"/>
              </a:ln>
              <a:solidFill>
                <a:schemeClr val="accent2">
                  <a:lumMod val="75000"/>
                </a:schemeClr>
              </a:solidFill>
            </a:endParaRPr>
          </a:p>
        </p:txBody>
      </p:sp>
      <p:sp>
        <p:nvSpPr>
          <p:cNvPr id="5" name="Espace réservé du texte 4"/>
          <p:cNvSpPr>
            <a:spLocks noGrp="1"/>
          </p:cNvSpPr>
          <p:nvPr>
            <p:ph type="body" idx="1"/>
          </p:nvPr>
        </p:nvSpPr>
        <p:spPr/>
        <p:txBody>
          <a:bodyPr/>
          <a:lstStyle/>
          <a:p>
            <a:r>
              <a:rPr lang="en-GB" dirty="0"/>
              <a:t>Change through </a:t>
            </a:r>
            <a:r>
              <a:rPr lang="en-GB" dirty="0" smtClean="0"/>
              <a:t>people: </a:t>
            </a:r>
            <a:endParaRPr lang="en-GB" dirty="0"/>
          </a:p>
        </p:txBody>
      </p:sp>
      <p:sp>
        <p:nvSpPr>
          <p:cNvPr id="3" name="Espace réservé du contenu 2"/>
          <p:cNvSpPr>
            <a:spLocks noGrp="1"/>
          </p:cNvSpPr>
          <p:nvPr>
            <p:ph sz="half" idx="2"/>
          </p:nvPr>
        </p:nvSpPr>
        <p:spPr/>
        <p:txBody>
          <a:bodyPr>
            <a:normAutofit/>
          </a:bodyPr>
          <a:lstStyle/>
          <a:p>
            <a:r>
              <a:rPr lang="de-AT" dirty="0" smtClean="0"/>
              <a:t>Who/</a:t>
            </a:r>
            <a:r>
              <a:rPr lang="de-AT" dirty="0" err="1" smtClean="0"/>
              <a:t>what</a:t>
            </a:r>
            <a:r>
              <a:rPr lang="de-AT" dirty="0" smtClean="0"/>
              <a:t> </a:t>
            </a:r>
            <a:r>
              <a:rPr lang="de-AT" dirty="0" err="1"/>
              <a:t>leads</a:t>
            </a:r>
            <a:r>
              <a:rPr lang="de-AT" dirty="0"/>
              <a:t> potential </a:t>
            </a:r>
            <a:r>
              <a:rPr lang="de-AT" dirty="0" err="1"/>
              <a:t>development</a:t>
            </a:r>
            <a:r>
              <a:rPr lang="de-AT" dirty="0"/>
              <a:t> in </a:t>
            </a:r>
            <a:r>
              <a:rPr lang="de-AT" dirty="0" err="1"/>
              <a:t>system</a:t>
            </a:r>
            <a:endParaRPr lang="de-AT" dirty="0"/>
          </a:p>
          <a:p>
            <a:r>
              <a:rPr lang="de-AT" dirty="0" smtClean="0"/>
              <a:t>Stakeholders </a:t>
            </a:r>
            <a:r>
              <a:rPr lang="de-AT" dirty="0" err="1" smtClean="0"/>
              <a:t>of</a:t>
            </a:r>
            <a:r>
              <a:rPr lang="de-AT" dirty="0" smtClean="0"/>
              <a:t> </a:t>
            </a:r>
            <a:r>
              <a:rPr lang="de-AT" dirty="0" err="1" smtClean="0"/>
              <a:t>change</a:t>
            </a:r>
            <a:r>
              <a:rPr lang="de-AT" dirty="0" smtClean="0"/>
              <a:t> </a:t>
            </a:r>
            <a:r>
              <a:rPr lang="de-AT" dirty="0" err="1" smtClean="0"/>
              <a:t>are</a:t>
            </a:r>
            <a:r>
              <a:rPr lang="de-AT" dirty="0" smtClean="0"/>
              <a:t>: </a:t>
            </a:r>
            <a:r>
              <a:rPr lang="de-AT" dirty="0" err="1" smtClean="0"/>
              <a:t>users</a:t>
            </a:r>
            <a:r>
              <a:rPr lang="de-AT" dirty="0" smtClean="0"/>
              <a:t>, </a:t>
            </a:r>
            <a:r>
              <a:rPr lang="de-AT" dirty="0" err="1" smtClean="0"/>
              <a:t>their</a:t>
            </a:r>
            <a:r>
              <a:rPr lang="de-AT" dirty="0" smtClean="0"/>
              <a:t> </a:t>
            </a:r>
            <a:r>
              <a:rPr lang="de-AT" dirty="0" err="1" smtClean="0"/>
              <a:t>influencers</a:t>
            </a:r>
            <a:endParaRPr lang="de-AT" dirty="0" smtClean="0"/>
          </a:p>
          <a:p>
            <a:r>
              <a:rPr lang="de-AT" dirty="0" err="1"/>
              <a:t>Involve</a:t>
            </a:r>
            <a:r>
              <a:rPr lang="de-AT" dirty="0"/>
              <a:t> </a:t>
            </a:r>
            <a:r>
              <a:rPr lang="de-AT" dirty="0" err="1"/>
              <a:t>stakeholders</a:t>
            </a:r>
            <a:r>
              <a:rPr lang="de-AT" dirty="0"/>
              <a:t> </a:t>
            </a:r>
            <a:r>
              <a:rPr lang="de-AT" dirty="0" err="1"/>
              <a:t>of</a:t>
            </a:r>
            <a:r>
              <a:rPr lang="de-AT" dirty="0"/>
              <a:t> </a:t>
            </a:r>
            <a:r>
              <a:rPr lang="de-AT" dirty="0" err="1"/>
              <a:t>change</a:t>
            </a:r>
            <a:r>
              <a:rPr lang="de-AT" dirty="0"/>
              <a:t> </a:t>
            </a:r>
            <a:r>
              <a:rPr lang="de-AT" dirty="0" err="1"/>
              <a:t>early</a:t>
            </a:r>
            <a:r>
              <a:rPr lang="de-AT" dirty="0"/>
              <a:t> on in </a:t>
            </a:r>
            <a:r>
              <a:rPr lang="de-AT" dirty="0" err="1"/>
              <a:t>research</a:t>
            </a:r>
            <a:r>
              <a:rPr lang="de-AT" dirty="0"/>
              <a:t> (</a:t>
            </a:r>
            <a:r>
              <a:rPr lang="de-AT" dirty="0" err="1"/>
              <a:t>innovation</a:t>
            </a:r>
            <a:r>
              <a:rPr lang="de-AT" dirty="0"/>
              <a:t> </a:t>
            </a:r>
            <a:r>
              <a:rPr lang="de-AT" dirty="0" err="1"/>
              <a:t>platforms</a:t>
            </a:r>
            <a:r>
              <a:rPr lang="de-AT" dirty="0"/>
              <a:t>)</a:t>
            </a:r>
          </a:p>
          <a:p>
            <a:endParaRPr lang="en-GB" dirty="0"/>
          </a:p>
        </p:txBody>
      </p:sp>
      <p:sp>
        <p:nvSpPr>
          <p:cNvPr id="6" name="Espace réservé du texte 5"/>
          <p:cNvSpPr>
            <a:spLocks noGrp="1"/>
          </p:cNvSpPr>
          <p:nvPr>
            <p:ph type="body" sz="quarter" idx="3"/>
          </p:nvPr>
        </p:nvSpPr>
        <p:spPr/>
        <p:txBody>
          <a:bodyPr/>
          <a:lstStyle/>
          <a:p>
            <a:r>
              <a:rPr lang="en-GB" dirty="0"/>
              <a:t>Change through research: </a:t>
            </a:r>
          </a:p>
        </p:txBody>
      </p:sp>
      <p:sp>
        <p:nvSpPr>
          <p:cNvPr id="7" name="Espace réservé du contenu 6"/>
          <p:cNvSpPr>
            <a:spLocks noGrp="1"/>
          </p:cNvSpPr>
          <p:nvPr>
            <p:ph sz="quarter" idx="4"/>
          </p:nvPr>
        </p:nvSpPr>
        <p:spPr/>
        <p:txBody>
          <a:bodyPr>
            <a:normAutofit/>
          </a:bodyPr>
          <a:lstStyle/>
          <a:p>
            <a:r>
              <a:rPr lang="en-GB" dirty="0" smtClean="0"/>
              <a:t>analyse </a:t>
            </a:r>
            <a:r>
              <a:rPr lang="en-GB" dirty="0"/>
              <a:t>system drivers and leverage them; </a:t>
            </a:r>
          </a:p>
          <a:p>
            <a:r>
              <a:rPr lang="en-GB" dirty="0"/>
              <a:t>identify decisive system elements to achieve developmental change and transformation; </a:t>
            </a:r>
            <a:endParaRPr lang="en-GB" dirty="0" smtClean="0"/>
          </a:p>
          <a:p>
            <a:r>
              <a:rPr lang="de-AT" dirty="0" err="1" smtClean="0"/>
              <a:t>Identify</a:t>
            </a:r>
            <a:r>
              <a:rPr lang="de-AT" dirty="0" smtClean="0"/>
              <a:t> </a:t>
            </a:r>
            <a:r>
              <a:rPr lang="de-AT" dirty="0" err="1" smtClean="0"/>
              <a:t>thresholds</a:t>
            </a:r>
            <a:r>
              <a:rPr lang="de-AT" dirty="0" smtClean="0"/>
              <a:t> </a:t>
            </a:r>
            <a:r>
              <a:rPr lang="de-AT" dirty="0" err="1" smtClean="0"/>
              <a:t>and</a:t>
            </a:r>
            <a:r>
              <a:rPr lang="de-AT" dirty="0" smtClean="0"/>
              <a:t> </a:t>
            </a:r>
            <a:r>
              <a:rPr lang="de-AT" dirty="0" err="1" smtClean="0"/>
              <a:t>tpping</a:t>
            </a:r>
            <a:r>
              <a:rPr lang="de-AT" dirty="0" smtClean="0"/>
              <a:t> </a:t>
            </a:r>
            <a:r>
              <a:rPr lang="de-AT" dirty="0" err="1" smtClean="0"/>
              <a:t>points</a:t>
            </a:r>
            <a:r>
              <a:rPr lang="de-AT" dirty="0" smtClean="0"/>
              <a:t>;</a:t>
            </a:r>
            <a:endParaRPr lang="en-GB" dirty="0" smtClean="0"/>
          </a:p>
          <a:p>
            <a:pPr marL="0" indent="0">
              <a:buNone/>
            </a:pPr>
            <a:endParaRPr lang="en-GB" dirty="0"/>
          </a:p>
          <a:p>
            <a:endParaRPr lang="de-AT" dirty="0"/>
          </a:p>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3030259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48670" y="365125"/>
            <a:ext cx="7505130" cy="1325563"/>
          </a:xfrm>
        </p:spPr>
        <p:txBody>
          <a:bodyPr/>
          <a:lstStyle/>
          <a:p>
            <a:pPr algn="r"/>
            <a:r>
              <a:rPr lang="de-AT" b="1" dirty="0" err="1" smtClean="0">
                <a:ln w="12700" cmpd="sng">
                  <a:solidFill>
                    <a:schemeClr val="accent4"/>
                  </a:solidFill>
                  <a:prstDash val="solid"/>
                </a:ln>
                <a:solidFill>
                  <a:schemeClr val="accent2">
                    <a:lumMod val="75000"/>
                  </a:schemeClr>
                </a:solidFill>
              </a:rPr>
              <a:t>Systemic</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change</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is</a:t>
            </a:r>
            <a:r>
              <a:rPr lang="de-AT" b="1" dirty="0" smtClean="0">
                <a:ln w="12700" cmpd="sng">
                  <a:solidFill>
                    <a:schemeClr val="accent4"/>
                  </a:solidFill>
                  <a:prstDash val="solid"/>
                </a:ln>
                <a:solidFill>
                  <a:schemeClr val="accent2">
                    <a:lumMod val="75000"/>
                  </a:schemeClr>
                </a:solidFill>
              </a:rPr>
              <a:t> irreversible</a:t>
            </a:r>
            <a:endParaRPr lang="en-GB" b="1" dirty="0">
              <a:ln w="12700" cmpd="sng">
                <a:solidFill>
                  <a:schemeClr val="accent4"/>
                </a:solidFill>
                <a:prstDash val="solid"/>
              </a:ln>
              <a:solidFill>
                <a:schemeClr val="accent2">
                  <a:lumMod val="75000"/>
                </a:schemeClr>
              </a:solidFill>
            </a:endParaRPr>
          </a:p>
        </p:txBody>
      </p:sp>
      <p:sp>
        <p:nvSpPr>
          <p:cNvPr id="3" name="Espace réservé du contenu 2"/>
          <p:cNvSpPr>
            <a:spLocks noGrp="1"/>
          </p:cNvSpPr>
          <p:nvPr>
            <p:ph idx="1"/>
          </p:nvPr>
        </p:nvSpPr>
        <p:spPr/>
        <p:txBody>
          <a:bodyPr/>
          <a:lstStyle/>
          <a:p>
            <a:pPr marL="0" indent="0">
              <a:buNone/>
            </a:pPr>
            <a:r>
              <a:rPr lang="en-GB" dirty="0" smtClean="0"/>
              <a:t>The </a:t>
            </a:r>
            <a:r>
              <a:rPr lang="en-GB" dirty="0"/>
              <a:t>idea is that </a:t>
            </a:r>
            <a:r>
              <a:rPr lang="en-GB" dirty="0" err="1" smtClean="0"/>
              <a:t>agri-preneurs</a:t>
            </a:r>
            <a:r>
              <a:rPr lang="en-GB" dirty="0" smtClean="0"/>
              <a:t>/farmers </a:t>
            </a:r>
            <a:r>
              <a:rPr lang="en-GB" dirty="0"/>
              <a:t>are embedded in a system. When they manage to change how they do things and thus become part of different feedback loops, the changed entrepreneurial behaviour will become part of the system’s mechanisms and will be difficult to reverse back. </a:t>
            </a:r>
            <a:endParaRPr lang="en-GB" dirty="0" smtClean="0"/>
          </a:p>
          <a:p>
            <a:pPr marL="0" indent="0">
              <a:buNone/>
            </a:pPr>
            <a:endParaRPr lang="de-AT" dirty="0"/>
          </a:p>
          <a:p>
            <a:pPr marL="0" indent="0">
              <a:buNone/>
            </a:pPr>
            <a:endParaRPr lang="de-AT"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
        <p:nvSpPr>
          <p:cNvPr id="5" name="Flèche droite 4"/>
          <p:cNvSpPr/>
          <p:nvPr/>
        </p:nvSpPr>
        <p:spPr>
          <a:xfrm rot="20551754">
            <a:off x="2235200" y="4114800"/>
            <a:ext cx="4267200" cy="1790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AT" sz="4400" dirty="0"/>
              <a:t>True </a:t>
            </a:r>
            <a:r>
              <a:rPr lang="de-AT" sz="4400" dirty="0" err="1"/>
              <a:t>or</a:t>
            </a:r>
            <a:r>
              <a:rPr lang="de-AT" sz="4400" dirty="0"/>
              <a:t> </a:t>
            </a:r>
            <a:r>
              <a:rPr lang="de-AT" sz="4400" dirty="0" err="1"/>
              <a:t>False</a:t>
            </a:r>
            <a:r>
              <a:rPr lang="de-AT" sz="4400" dirty="0"/>
              <a:t>?</a:t>
            </a:r>
            <a:endParaRPr lang="en-GB" sz="4400" dirty="0"/>
          </a:p>
        </p:txBody>
      </p:sp>
    </p:spTree>
    <p:extLst>
      <p:ext uri="{BB962C8B-B14F-4D97-AF65-F5344CB8AC3E}">
        <p14:creationId xmlns:p14="http://schemas.microsoft.com/office/powerpoint/2010/main" val="17623705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3705680" y="365125"/>
            <a:ext cx="7648119" cy="1325563"/>
          </a:xfrm>
        </p:spPr>
        <p:txBody>
          <a:bodyPr/>
          <a:lstStyle/>
          <a:p>
            <a:pPr algn="r"/>
            <a:r>
              <a:rPr lang="de-AT" b="1" dirty="0" smtClean="0">
                <a:ln w="12700" cmpd="sng">
                  <a:solidFill>
                    <a:schemeClr val="accent4"/>
                  </a:solidFill>
                  <a:prstDash val="solid"/>
                </a:ln>
                <a:solidFill>
                  <a:schemeClr val="accent2">
                    <a:lumMod val="75000"/>
                  </a:schemeClr>
                </a:solidFill>
              </a:rPr>
              <a:t>Group </a:t>
            </a:r>
            <a:r>
              <a:rPr lang="de-AT" b="1" dirty="0" err="1" smtClean="0">
                <a:ln w="12700" cmpd="sng">
                  <a:solidFill>
                    <a:schemeClr val="accent4"/>
                  </a:solidFill>
                  <a:prstDash val="solid"/>
                </a:ln>
                <a:solidFill>
                  <a:schemeClr val="accent2">
                    <a:lumMod val="75000"/>
                  </a:schemeClr>
                </a:solidFill>
              </a:rPr>
              <a:t>work</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identify</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drivers</a:t>
            </a:r>
            <a:r>
              <a:rPr lang="de-AT" b="1" dirty="0" smtClean="0">
                <a:ln w="12700" cmpd="sng">
                  <a:solidFill>
                    <a:schemeClr val="accent4"/>
                  </a:solidFill>
                  <a:prstDash val="solid"/>
                </a:ln>
                <a:solidFill>
                  <a:schemeClr val="accent2">
                    <a:lumMod val="75000"/>
                  </a:schemeClr>
                </a:solidFill>
              </a:rPr>
              <a:t>, trade-offs, </a:t>
            </a:r>
            <a:r>
              <a:rPr lang="de-AT" b="1" dirty="0" err="1" smtClean="0">
                <a:ln w="12700" cmpd="sng">
                  <a:solidFill>
                    <a:schemeClr val="accent4"/>
                  </a:solidFill>
                  <a:prstDash val="solid"/>
                </a:ln>
                <a:solidFill>
                  <a:schemeClr val="accent2">
                    <a:lumMod val="75000"/>
                  </a:schemeClr>
                </a:solidFill>
              </a:rPr>
              <a:t>decisive</a:t>
            </a:r>
            <a:r>
              <a:rPr lang="de-AT" b="1" dirty="0" smtClean="0">
                <a:ln w="12700" cmpd="sng">
                  <a:solidFill>
                    <a:schemeClr val="accent4"/>
                  </a:solidFill>
                  <a:prstDash val="solid"/>
                </a:ln>
                <a:solidFill>
                  <a:schemeClr val="accent2">
                    <a:lumMod val="75000"/>
                  </a:schemeClr>
                </a:solidFill>
              </a:rPr>
              <a:t> </a:t>
            </a:r>
            <a:r>
              <a:rPr lang="de-AT" b="1" dirty="0" err="1" smtClean="0">
                <a:ln w="12700" cmpd="sng">
                  <a:solidFill>
                    <a:schemeClr val="accent4"/>
                  </a:solidFill>
                  <a:prstDash val="solid"/>
                </a:ln>
                <a:solidFill>
                  <a:schemeClr val="accent2">
                    <a:lumMod val="75000"/>
                  </a:schemeClr>
                </a:solidFill>
              </a:rPr>
              <a:t>elements</a:t>
            </a:r>
            <a:endParaRPr lang="en-GB" b="1" dirty="0">
              <a:ln w="12700" cmpd="sng">
                <a:solidFill>
                  <a:schemeClr val="accent4"/>
                </a:solidFill>
                <a:prstDash val="solid"/>
              </a:ln>
              <a:solidFill>
                <a:schemeClr val="accent2">
                  <a:lumMod val="75000"/>
                </a:schemeClr>
              </a:solidFill>
            </a:endParaRPr>
          </a:p>
        </p:txBody>
      </p:sp>
      <p:sp>
        <p:nvSpPr>
          <p:cNvPr id="5" name="Espace réservé du contenu 4"/>
          <p:cNvSpPr>
            <a:spLocks noGrp="1"/>
          </p:cNvSpPr>
          <p:nvPr>
            <p:ph idx="1"/>
          </p:nvPr>
        </p:nvSpPr>
        <p:spPr/>
        <p:txBody>
          <a:bodyPr/>
          <a:lstStyle/>
          <a:p>
            <a:r>
              <a:rPr lang="en-GB" dirty="0"/>
              <a:t>In research, you </a:t>
            </a:r>
            <a:r>
              <a:rPr lang="en-GB" dirty="0" smtClean="0"/>
              <a:t>know, </a:t>
            </a:r>
            <a:r>
              <a:rPr lang="en-GB" dirty="0"/>
              <a:t>which drivers have been leveraged for stimulating development change</a:t>
            </a:r>
            <a:r>
              <a:rPr lang="en-GB" dirty="0" smtClean="0"/>
              <a:t>?</a:t>
            </a:r>
          </a:p>
          <a:p>
            <a:r>
              <a:rPr lang="en-GB" dirty="0" smtClean="0"/>
              <a:t>What were the decisive systems elements, key for decision making?</a:t>
            </a:r>
          </a:p>
          <a:p>
            <a:pPr marL="0" indent="0">
              <a:buNone/>
            </a:pPr>
            <a:r>
              <a:rPr lang="de-AT" u="sng" dirty="0" smtClean="0"/>
              <a:t>Cases </a:t>
            </a:r>
            <a:r>
              <a:rPr lang="de-AT" u="sng" dirty="0" err="1"/>
              <a:t>provided</a:t>
            </a:r>
            <a:r>
              <a:rPr lang="de-AT" u="sng" dirty="0"/>
              <a:t>: </a:t>
            </a:r>
            <a:endParaRPr lang="de-AT" u="sng" dirty="0" smtClean="0"/>
          </a:p>
          <a:p>
            <a:pPr marL="514350" indent="-514350">
              <a:buFont typeface="+mj-lt"/>
              <a:buAutoNum type="arabicPeriod"/>
            </a:pPr>
            <a:r>
              <a:rPr lang="de-AT" dirty="0" smtClean="0"/>
              <a:t>Pumps </a:t>
            </a:r>
            <a:r>
              <a:rPr lang="de-AT" dirty="0" err="1"/>
              <a:t>for</a:t>
            </a:r>
            <a:r>
              <a:rPr lang="de-AT" dirty="0"/>
              <a:t> Irrigation in </a:t>
            </a:r>
            <a:r>
              <a:rPr lang="de-AT" dirty="0" err="1"/>
              <a:t>Kenya</a:t>
            </a:r>
            <a:r>
              <a:rPr lang="de-AT" dirty="0"/>
              <a:t> </a:t>
            </a:r>
            <a:r>
              <a:rPr lang="de-AT" dirty="0" err="1"/>
              <a:t>and</a:t>
            </a:r>
            <a:r>
              <a:rPr lang="de-AT" dirty="0"/>
              <a:t> </a:t>
            </a:r>
            <a:r>
              <a:rPr lang="de-AT" dirty="0" err="1" smtClean="0"/>
              <a:t>Tanzania</a:t>
            </a:r>
            <a:r>
              <a:rPr lang="de-AT" dirty="0" smtClean="0"/>
              <a:t>, </a:t>
            </a:r>
          </a:p>
          <a:p>
            <a:pPr marL="514350" indent="-514350">
              <a:buFont typeface="+mj-lt"/>
              <a:buAutoNum type="arabicPeriod"/>
            </a:pPr>
            <a:r>
              <a:rPr lang="de-AT" dirty="0" smtClean="0"/>
              <a:t>Gender in </a:t>
            </a:r>
            <a:r>
              <a:rPr lang="de-AT" dirty="0" err="1" smtClean="0"/>
              <a:t>tropical</a:t>
            </a:r>
            <a:r>
              <a:rPr lang="de-AT" dirty="0" smtClean="0"/>
              <a:t> dry </a:t>
            </a:r>
            <a:r>
              <a:rPr lang="de-AT" dirty="0" err="1" smtClean="0"/>
              <a:t>forests</a:t>
            </a:r>
            <a:r>
              <a:rPr lang="de-AT" dirty="0" smtClean="0"/>
              <a:t> </a:t>
            </a:r>
            <a:r>
              <a:rPr lang="de-AT" dirty="0" err="1" smtClean="0"/>
              <a:t>livelihood</a:t>
            </a:r>
            <a:r>
              <a:rPr lang="de-AT" dirty="0" smtClean="0"/>
              <a:t> </a:t>
            </a:r>
            <a:r>
              <a:rPr lang="de-AT" dirty="0" err="1" smtClean="0"/>
              <a:t>system</a:t>
            </a:r>
            <a:r>
              <a:rPr lang="de-AT" dirty="0" smtClean="0"/>
              <a:t>, </a:t>
            </a:r>
          </a:p>
          <a:p>
            <a:pPr marL="514350" indent="-514350">
              <a:buFont typeface="+mj-lt"/>
              <a:buAutoNum type="arabicPeriod"/>
            </a:pPr>
            <a:r>
              <a:rPr lang="de-AT" dirty="0" err="1" smtClean="0"/>
              <a:t>Decisions</a:t>
            </a:r>
            <a:r>
              <a:rPr lang="de-AT" dirty="0" smtClean="0"/>
              <a:t> on </a:t>
            </a:r>
            <a:r>
              <a:rPr lang="de-AT" dirty="0" err="1" smtClean="0"/>
              <a:t>Growing</a:t>
            </a:r>
            <a:r>
              <a:rPr lang="de-AT" dirty="0" smtClean="0"/>
              <a:t> orange </a:t>
            </a:r>
            <a:r>
              <a:rPr lang="de-AT" dirty="0" err="1" smtClean="0"/>
              <a:t>sweet</a:t>
            </a:r>
            <a:r>
              <a:rPr lang="de-AT" dirty="0" smtClean="0"/>
              <a:t> </a:t>
            </a:r>
            <a:r>
              <a:rPr lang="de-AT" dirty="0" err="1" smtClean="0"/>
              <a:t>potatoes</a:t>
            </a:r>
            <a:r>
              <a:rPr lang="de-AT" dirty="0" smtClean="0"/>
              <a:t> in Uganda, </a:t>
            </a:r>
          </a:p>
          <a:p>
            <a:pPr marL="514350" indent="-514350">
              <a:buFont typeface="+mj-lt"/>
              <a:buAutoNum type="arabicPeriod"/>
            </a:pPr>
            <a:r>
              <a:rPr lang="de-AT" dirty="0" smtClean="0"/>
              <a:t>Gender </a:t>
            </a:r>
            <a:r>
              <a:rPr lang="de-AT" dirty="0" err="1" smtClean="0"/>
              <a:t>and</a:t>
            </a:r>
            <a:r>
              <a:rPr lang="de-AT" dirty="0" smtClean="0"/>
              <a:t> Asset </a:t>
            </a:r>
            <a:r>
              <a:rPr lang="de-AT" dirty="0" err="1" smtClean="0"/>
              <a:t>ownership</a:t>
            </a:r>
            <a:r>
              <a:rPr lang="de-AT" dirty="0" smtClean="0"/>
              <a:t> in </a:t>
            </a:r>
            <a:r>
              <a:rPr lang="de-AT" dirty="0" err="1" smtClean="0"/>
              <a:t>the</a:t>
            </a:r>
            <a:r>
              <a:rPr lang="de-AT" dirty="0" smtClean="0"/>
              <a:t> Rice &amp; </a:t>
            </a:r>
            <a:r>
              <a:rPr lang="de-AT" dirty="0" err="1" smtClean="0"/>
              <a:t>Wheat</a:t>
            </a:r>
            <a:r>
              <a:rPr lang="de-AT" dirty="0" smtClean="0"/>
              <a:t> System in </a:t>
            </a:r>
            <a:r>
              <a:rPr lang="de-AT" dirty="0" err="1" smtClean="0"/>
              <a:t>India</a:t>
            </a:r>
            <a:r>
              <a:rPr lang="de-AT" dirty="0" smtClean="0"/>
              <a:t>;</a:t>
            </a:r>
            <a:endParaRPr lang="en-GB" dirty="0"/>
          </a:p>
          <a:p>
            <a:pPr marL="0" indent="0">
              <a:buNone/>
            </a:pPr>
            <a:endParaRPr lang="en-GB" dirty="0"/>
          </a:p>
        </p:txBody>
      </p:sp>
      <p:pic>
        <p:nvPicPr>
          <p:cNvPr id="6"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18743384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scene3d>
              <a:camera prst="orthographicFront"/>
              <a:lightRig rig="soft" dir="t">
                <a:rot lat="0" lon="0" rev="15600000"/>
              </a:lightRig>
            </a:scene3d>
            <a:sp3d extrusionH="57150" prstMaterial="softEdge">
              <a:bevelT w="25400" h="38100"/>
            </a:sp3d>
          </a:bodyPr>
          <a:lstStyle/>
          <a:p>
            <a:r>
              <a:rPr lang="en-GB" b="1" dirty="0">
                <a:ln>
                  <a:solidFill>
                    <a:srgbClr val="814F23"/>
                  </a:solidFill>
                </a:ln>
                <a:solidFill>
                  <a:schemeClr val="accent4"/>
                </a:solidFill>
              </a:rPr>
              <a:t>Steering system’s change – overview over system’s management approaches</a:t>
            </a:r>
          </a:p>
        </p:txBody>
      </p:sp>
      <p:sp>
        <p:nvSpPr>
          <p:cNvPr id="5" name="Espace réservé du texte 4"/>
          <p:cNvSpPr>
            <a:spLocks noGrp="1"/>
          </p:cNvSpPr>
          <p:nvPr>
            <p:ph type="body" idx="1"/>
          </p:nvPr>
        </p:nvSpPr>
        <p:spPr/>
        <p:txBody>
          <a:bodyPr/>
          <a:lstStyle/>
          <a:p>
            <a:r>
              <a:rPr lang="en-GB" dirty="0">
                <a:ln w="0"/>
                <a:solidFill>
                  <a:schemeClr val="accent1"/>
                </a:solidFill>
                <a:effectLst>
                  <a:outerShdw blurRad="38100" dist="25400" dir="5400000" algn="ctr" rotWithShape="0">
                    <a:srgbClr val="6E747A">
                      <a:alpha val="43000"/>
                    </a:srgbClr>
                  </a:outerShdw>
                </a:effectLst>
              </a:rPr>
              <a:t>H</a:t>
            </a:r>
            <a:r>
              <a:rPr lang="en-GB" dirty="0" smtClean="0">
                <a:ln w="0"/>
                <a:solidFill>
                  <a:schemeClr val="accent1"/>
                </a:solidFill>
                <a:effectLst>
                  <a:outerShdw blurRad="38100" dist="25400" dir="5400000" algn="ctr" rotWithShape="0">
                    <a:srgbClr val="6E747A">
                      <a:alpha val="43000"/>
                    </a:srgbClr>
                  </a:outerShdw>
                </a:effectLst>
              </a:rPr>
              <a:t>ow will gender and youth research dimension help us to get system level outcomes?</a:t>
            </a:r>
            <a:endParaRPr lang="en-GB"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6697505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394200" y="365125"/>
            <a:ext cx="6959600" cy="1325563"/>
          </a:xfrm>
        </p:spPr>
        <p:txBody>
          <a:bodyPr/>
          <a:lstStyle/>
          <a:p>
            <a:pPr algn="r"/>
            <a:r>
              <a:rPr lang="de-AT" b="1" dirty="0" err="1" smtClean="0">
                <a:ln w="12700" cmpd="sng">
                  <a:solidFill>
                    <a:schemeClr val="accent4"/>
                  </a:solidFill>
                  <a:prstDash val="solid"/>
                </a:ln>
                <a:solidFill>
                  <a:schemeClr val="accent4">
                    <a:lumMod val="75000"/>
                  </a:schemeClr>
                </a:solidFill>
              </a:rPr>
              <a:t>Prepare</a:t>
            </a:r>
            <a:r>
              <a:rPr lang="de-AT" b="1" dirty="0" smtClean="0">
                <a:ln w="12700" cmpd="sng">
                  <a:solidFill>
                    <a:schemeClr val="accent4"/>
                  </a:solidFill>
                  <a:prstDash val="solid"/>
                </a:ln>
                <a:solidFill>
                  <a:schemeClr val="accent4">
                    <a:lumMod val="75000"/>
                  </a:schemeClr>
                </a:solidFill>
              </a:rPr>
              <a:t> </a:t>
            </a:r>
            <a:r>
              <a:rPr lang="de-AT" b="1" dirty="0" err="1" smtClean="0">
                <a:ln w="12700" cmpd="sng">
                  <a:solidFill>
                    <a:schemeClr val="accent4"/>
                  </a:solidFill>
                  <a:prstDash val="solid"/>
                </a:ln>
                <a:solidFill>
                  <a:schemeClr val="accent4">
                    <a:lumMod val="75000"/>
                  </a:schemeClr>
                </a:solidFill>
              </a:rPr>
              <a:t>change</a:t>
            </a:r>
            <a:endParaRPr lang="en-GB" dirty="0">
              <a:solidFill>
                <a:schemeClr val="accent4">
                  <a:lumMod val="75000"/>
                </a:schemeClr>
              </a:solidFill>
            </a:endParaRPr>
          </a:p>
        </p:txBody>
      </p:sp>
      <p:sp>
        <p:nvSpPr>
          <p:cNvPr id="3" name="Espace réservé du contenu 2"/>
          <p:cNvSpPr>
            <a:spLocks noGrp="1"/>
          </p:cNvSpPr>
          <p:nvPr>
            <p:ph idx="1"/>
          </p:nvPr>
        </p:nvSpPr>
        <p:spPr/>
        <p:txBody>
          <a:bodyPr/>
          <a:lstStyle/>
          <a:p>
            <a:r>
              <a:rPr lang="en-GB" dirty="0" smtClean="0"/>
              <a:t>Identification of what needs to change: through biophysical and social research identify and describe necessary changes in technology, processes and behaviour.</a:t>
            </a:r>
          </a:p>
          <a:p>
            <a:r>
              <a:rPr lang="en-GB" dirty="0" smtClean="0"/>
              <a:t>Identify, describe and analyse system patterns related to the planned or proposed change (e.g. in technology)</a:t>
            </a:r>
          </a:p>
          <a:p>
            <a:r>
              <a:rPr lang="en-GB" dirty="0" smtClean="0"/>
              <a:t>Make prognosis of promoting and hindering factors, of economic (incl. labour), social and cultural advantages and disadvantages and trade-offs of potential users</a:t>
            </a:r>
          </a:p>
          <a:p>
            <a:r>
              <a:rPr lang="en-GB" dirty="0" smtClean="0"/>
              <a:t>Identify culturally </a:t>
            </a:r>
            <a:r>
              <a:rPr lang="en-GB" dirty="0"/>
              <a:t>pre-determined interruptions of change and use processes clear</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13756664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75572" y="1022008"/>
            <a:ext cx="1386037" cy="329321"/>
          </a:xfrm>
          <a:prstGeom prst="rect">
            <a:avLst/>
          </a:prstGeom>
        </p:spPr>
        <p:txBody>
          <a:bodyPr wrap="square" lIns="0" rIns="0">
            <a:spAutoFit/>
          </a:bodyPr>
          <a:lstStyle/>
          <a:p>
            <a:pPr>
              <a:lnSpc>
                <a:spcPct val="110000"/>
              </a:lnSpc>
              <a:spcAft>
                <a:spcPts val="1200"/>
              </a:spcAft>
            </a:pPr>
            <a:r>
              <a:rPr lang="en-US" sz="1400" b="1" dirty="0">
                <a:solidFill>
                  <a:srgbClr val="784E28"/>
                </a:solidFill>
                <a:latin typeface="Franklin Gothic Book" panose="020B0503020102020204" pitchFamily="34" charset="0"/>
              </a:rPr>
              <a:t>Impact Pathway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8315" y="176574"/>
            <a:ext cx="2762565" cy="1304232"/>
          </a:xfrm>
          <a:prstGeom prst="rect">
            <a:avLst/>
          </a:prstGeom>
          <a:ln>
            <a:noFill/>
          </a:ln>
        </p:spPr>
      </p:pic>
      <p:cxnSp>
        <p:nvCxnSpPr>
          <p:cNvPr id="12" name="Straight Connector 11"/>
          <p:cNvCxnSpPr/>
          <p:nvPr/>
        </p:nvCxnSpPr>
        <p:spPr>
          <a:xfrm>
            <a:off x="2189324" y="1539014"/>
            <a:ext cx="8269356" cy="0"/>
          </a:xfrm>
          <a:prstGeom prst="line">
            <a:avLst/>
          </a:prstGeom>
          <a:ln w="28575">
            <a:solidFill>
              <a:srgbClr val="CC9900"/>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1908314" y="6562945"/>
            <a:ext cx="8269356" cy="0"/>
          </a:xfrm>
          <a:prstGeom prst="line">
            <a:avLst/>
          </a:prstGeom>
          <a:ln w="28575">
            <a:solidFill>
              <a:srgbClr val="CC9900"/>
            </a:solidFill>
          </a:ln>
        </p:spPr>
        <p:style>
          <a:lnRef idx="1">
            <a:schemeClr val="dk1"/>
          </a:lnRef>
          <a:fillRef idx="0">
            <a:schemeClr val="dk1"/>
          </a:fillRef>
          <a:effectRef idx="0">
            <a:schemeClr val="dk1"/>
          </a:effectRef>
          <a:fontRef idx="minor">
            <a:schemeClr val="tx1"/>
          </a:fontRef>
        </p:style>
      </p:cxnSp>
      <p:sp>
        <p:nvSpPr>
          <p:cNvPr id="43" name="Text Box 5"/>
          <p:cNvSpPr txBox="1">
            <a:spLocks noChangeArrowheads="1"/>
          </p:cNvSpPr>
          <p:nvPr/>
        </p:nvSpPr>
        <p:spPr bwMode="auto">
          <a:xfrm>
            <a:off x="1921777" y="1562320"/>
            <a:ext cx="1622616" cy="725603"/>
          </a:xfrm>
          <a:prstGeom prst="rect">
            <a:avLst/>
          </a:prstGeom>
          <a:solidFill>
            <a:srgbClr val="D6E3BC"/>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altLang="en-US" sz="1000" dirty="0">
                <a:ea typeface="MS ??" charset="-128"/>
                <a:cs typeface="Arial" pitchFamily="34" charset="0"/>
              </a:rPr>
              <a:t>Women benefit from rapid adoption of technologies and processes in agro-economic value-chains</a:t>
            </a:r>
            <a:endParaRPr lang="en-US" altLang="en-US" sz="1000" dirty="0">
              <a:cs typeface="Arial" pitchFamily="34" charset="0"/>
            </a:endParaRPr>
          </a:p>
          <a:p>
            <a:pPr eaLnBrk="0" fontAlgn="base" hangingPunct="0">
              <a:spcBef>
                <a:spcPct val="0"/>
              </a:spcBef>
              <a:spcAft>
                <a:spcPct val="0"/>
              </a:spcAft>
            </a:pPr>
            <a:endParaRPr lang="en-US" altLang="en-US" dirty="0">
              <a:latin typeface="Arial" pitchFamily="34" charset="0"/>
              <a:cs typeface="Arial" pitchFamily="34" charset="0"/>
            </a:endParaRPr>
          </a:p>
        </p:txBody>
      </p:sp>
      <p:sp>
        <p:nvSpPr>
          <p:cNvPr id="44" name="Text Box 4"/>
          <p:cNvSpPr txBox="1">
            <a:spLocks noChangeArrowheads="1"/>
          </p:cNvSpPr>
          <p:nvPr/>
        </p:nvSpPr>
        <p:spPr bwMode="auto">
          <a:xfrm>
            <a:off x="5290045" y="1602971"/>
            <a:ext cx="1834005" cy="686403"/>
          </a:xfrm>
          <a:prstGeom prst="rect">
            <a:avLst/>
          </a:prstGeom>
          <a:solidFill>
            <a:srgbClr val="D6E3BC"/>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altLang="en-US" sz="900" dirty="0">
                <a:latin typeface="Century Gothic" pitchFamily="34" charset="0"/>
                <a:ea typeface="MS ??" charset="-128"/>
                <a:cs typeface="Arial" pitchFamily="34" charset="0"/>
              </a:rPr>
              <a:t>Equitable contribution to and benefit from increased yields/outputs/incomes from drylands crops &amp; livestock  </a:t>
            </a:r>
            <a:endParaRPr lang="en-US" altLang="en-US" sz="900" dirty="0">
              <a:latin typeface="Arial" pitchFamily="34" charset="0"/>
              <a:cs typeface="Arial" pitchFamily="34" charset="0"/>
            </a:endParaRPr>
          </a:p>
        </p:txBody>
      </p:sp>
      <p:sp>
        <p:nvSpPr>
          <p:cNvPr id="46" name="Text Box 7"/>
          <p:cNvSpPr txBox="1">
            <a:spLocks noChangeArrowheads="1"/>
          </p:cNvSpPr>
          <p:nvPr/>
        </p:nvSpPr>
        <p:spPr bwMode="auto">
          <a:xfrm>
            <a:off x="3807538" y="1602971"/>
            <a:ext cx="1263650" cy="686403"/>
          </a:xfrm>
          <a:prstGeom prst="rect">
            <a:avLst/>
          </a:prstGeom>
          <a:solidFill>
            <a:srgbClr val="D6E3BC"/>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altLang="en-US" sz="900" dirty="0">
                <a:latin typeface="Century Gothic" pitchFamily="34" charset="0"/>
                <a:ea typeface="MS ??" charset="-128"/>
                <a:cs typeface="Arial" pitchFamily="34" charset="0"/>
              </a:rPr>
              <a:t>Women empowered within households and communities</a:t>
            </a:r>
            <a:endParaRPr lang="en-US" altLang="en-US" sz="900" dirty="0">
              <a:latin typeface="Arial" pitchFamily="34" charset="0"/>
              <a:cs typeface="Arial" pitchFamily="34" charset="0"/>
            </a:endParaRPr>
          </a:p>
          <a:p>
            <a:pPr eaLnBrk="0" fontAlgn="base" hangingPunct="0">
              <a:spcBef>
                <a:spcPct val="0"/>
              </a:spcBef>
              <a:spcAft>
                <a:spcPct val="0"/>
              </a:spcAft>
            </a:pPr>
            <a:endParaRPr lang="en-US" altLang="en-US" dirty="0">
              <a:latin typeface="Arial" pitchFamily="34" charset="0"/>
              <a:cs typeface="Arial" pitchFamily="34" charset="0"/>
            </a:endParaRPr>
          </a:p>
        </p:txBody>
      </p:sp>
      <p:sp>
        <p:nvSpPr>
          <p:cNvPr id="45" name="Text Box 2"/>
          <p:cNvSpPr txBox="1">
            <a:spLocks noChangeArrowheads="1"/>
          </p:cNvSpPr>
          <p:nvPr/>
        </p:nvSpPr>
        <p:spPr bwMode="auto">
          <a:xfrm>
            <a:off x="7435014" y="1606723"/>
            <a:ext cx="2378582" cy="723900"/>
          </a:xfrm>
          <a:prstGeom prst="rect">
            <a:avLst/>
          </a:prstGeom>
          <a:solidFill>
            <a:srgbClr val="D6E3BC"/>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altLang="en-US" sz="1000" dirty="0">
                <a:latin typeface="Century Gothic" pitchFamily="34" charset="0"/>
                <a:ea typeface="MS ??" charset="-128"/>
                <a:cs typeface="Arial" pitchFamily="34" charset="0"/>
              </a:rPr>
              <a:t>Policy reforms improved gender equity in access to agricultural resources, e.g. technologies, assets, services and markets</a:t>
            </a:r>
            <a:endParaRPr lang="en-US" altLang="en-US" sz="1000" dirty="0">
              <a:latin typeface="Arial" pitchFamily="34" charset="0"/>
              <a:cs typeface="Arial" pitchFamily="34" charset="0"/>
            </a:endParaRPr>
          </a:p>
          <a:p>
            <a:pPr eaLnBrk="0" fontAlgn="base" hangingPunct="0">
              <a:spcBef>
                <a:spcPct val="0"/>
              </a:spcBef>
              <a:spcAft>
                <a:spcPct val="0"/>
              </a:spcAft>
            </a:pPr>
            <a:endParaRPr lang="en-US" altLang="en-US" dirty="0">
              <a:latin typeface="Arial" pitchFamily="34" charset="0"/>
              <a:cs typeface="Arial" pitchFamily="34" charset="0"/>
            </a:endParaRPr>
          </a:p>
        </p:txBody>
      </p:sp>
      <p:sp>
        <p:nvSpPr>
          <p:cNvPr id="47" name="Oval 12"/>
          <p:cNvSpPr>
            <a:spLocks noChangeArrowheads="1"/>
          </p:cNvSpPr>
          <p:nvPr/>
        </p:nvSpPr>
        <p:spPr bwMode="auto">
          <a:xfrm>
            <a:off x="1733007" y="4739572"/>
            <a:ext cx="4555081" cy="1823374"/>
          </a:xfrm>
          <a:prstGeom prst="ellipse">
            <a:avLst/>
          </a:prstGeom>
          <a:gradFill rotWithShape="1">
            <a:gsLst>
              <a:gs pos="0">
                <a:srgbClr val="FFBE86"/>
              </a:gs>
              <a:gs pos="35001">
                <a:srgbClr val="FFD0AA"/>
              </a:gs>
              <a:gs pos="100000">
                <a:srgbClr val="FFEBDB"/>
              </a:gs>
            </a:gsLst>
            <a:lin ang="16200000" scaled="1"/>
          </a:gradFill>
          <a:ln w="9525">
            <a:solidFill>
              <a:srgbClr val="F68C36"/>
            </a:solidFill>
            <a:round/>
            <a:headEnd/>
            <a:tailEn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US" altLang="en-US" sz="1200" b="1" dirty="0">
                <a:latin typeface="Century Gothic" pitchFamily="34" charset="0"/>
                <a:ea typeface="MS ??" charset="-128"/>
                <a:cs typeface="Arial" pitchFamily="34" charset="0"/>
              </a:rPr>
              <a:t>Gender-responsive research </a:t>
            </a:r>
            <a:endParaRPr lang="en-US" altLang="en-US" sz="900" b="1" dirty="0">
              <a:latin typeface="Arial" pitchFamily="34" charset="0"/>
              <a:cs typeface="Arial" pitchFamily="34" charset="0"/>
            </a:endParaRPr>
          </a:p>
          <a:p>
            <a:pPr algn="ctr" eaLnBrk="0" fontAlgn="base" hangingPunct="0">
              <a:spcBef>
                <a:spcPct val="0"/>
              </a:spcBef>
              <a:spcAft>
                <a:spcPct val="0"/>
              </a:spcAft>
            </a:pPr>
            <a:r>
              <a:rPr lang="en-US" altLang="en-US" sz="1000" dirty="0">
                <a:latin typeface="Century Gothic" pitchFamily="34" charset="0"/>
                <a:ea typeface="MS ??" charset="-128"/>
                <a:cs typeface="Arial" pitchFamily="34" charset="0"/>
              </a:rPr>
              <a:t>On drivers of </a:t>
            </a:r>
            <a:endParaRPr lang="en-US" altLang="en-US" sz="900" dirty="0">
              <a:latin typeface="Arial" pitchFamily="34" charset="0"/>
              <a:cs typeface="Arial" pitchFamily="34" charset="0"/>
            </a:endParaRPr>
          </a:p>
          <a:p>
            <a:pPr eaLnBrk="0" fontAlgn="base" hangingPunct="0">
              <a:spcBef>
                <a:spcPct val="0"/>
              </a:spcBef>
              <a:spcAft>
                <a:spcPct val="0"/>
              </a:spcAft>
              <a:buFontTx/>
              <a:buChar char="•"/>
            </a:pPr>
            <a:r>
              <a:rPr lang="en-US" altLang="en-US" sz="1000" dirty="0">
                <a:latin typeface="Century Gothic" pitchFamily="34" charset="0"/>
                <a:ea typeface="MS ??" charset="-128"/>
                <a:cs typeface="Arial" pitchFamily="34" charset="0"/>
              </a:rPr>
              <a:t>Gender-responsive management of vulnerability risks</a:t>
            </a:r>
            <a:endParaRPr lang="en-US" altLang="en-US" sz="900" dirty="0">
              <a:latin typeface="Arial" pitchFamily="34" charset="0"/>
              <a:cs typeface="Arial" pitchFamily="34" charset="0"/>
            </a:endParaRPr>
          </a:p>
          <a:p>
            <a:pPr eaLnBrk="0" fontAlgn="base" hangingPunct="0">
              <a:spcBef>
                <a:spcPct val="0"/>
              </a:spcBef>
              <a:spcAft>
                <a:spcPct val="0"/>
              </a:spcAft>
              <a:buFontTx/>
              <a:buChar char="•"/>
            </a:pPr>
            <a:r>
              <a:rPr lang="en-US" altLang="en-US" sz="1000" dirty="0">
                <a:latin typeface="Century Gothic" pitchFamily="34" charset="0"/>
                <a:ea typeface="MS ??" charset="-128"/>
                <a:cs typeface="Arial" pitchFamily="34" charset="0"/>
              </a:rPr>
              <a:t>Adoption of agricultural innovations, seizing of agricultural and agro-related livelihood opportunities</a:t>
            </a:r>
            <a:endParaRPr lang="en-US" altLang="en-US" sz="900" dirty="0">
              <a:latin typeface="Arial" pitchFamily="34" charset="0"/>
              <a:cs typeface="Arial" pitchFamily="34" charset="0"/>
            </a:endParaRPr>
          </a:p>
          <a:p>
            <a:pPr eaLnBrk="0" fontAlgn="base" hangingPunct="0">
              <a:spcBef>
                <a:spcPct val="0"/>
              </a:spcBef>
              <a:spcAft>
                <a:spcPct val="0"/>
              </a:spcAft>
              <a:buFontTx/>
              <a:buChar char="•"/>
            </a:pPr>
            <a:r>
              <a:rPr lang="en-US" altLang="en-US" sz="1000" dirty="0">
                <a:latin typeface="Century Gothic" pitchFamily="34" charset="0"/>
                <a:ea typeface="MS ??" charset="-128"/>
                <a:cs typeface="Arial" pitchFamily="34" charset="0"/>
              </a:rPr>
              <a:t>Equitable distribution and access to resources</a:t>
            </a:r>
            <a:endParaRPr lang="en-US" altLang="en-US" dirty="0">
              <a:latin typeface="Arial" pitchFamily="34" charset="0"/>
              <a:cs typeface="Arial" pitchFamily="34" charset="0"/>
            </a:endParaRPr>
          </a:p>
        </p:txBody>
      </p:sp>
      <p:sp>
        <p:nvSpPr>
          <p:cNvPr id="48" name="Oval 49"/>
          <p:cNvSpPr>
            <a:spLocks noChangeArrowheads="1"/>
          </p:cNvSpPr>
          <p:nvPr/>
        </p:nvSpPr>
        <p:spPr bwMode="auto">
          <a:xfrm>
            <a:off x="5899467" y="4974429"/>
            <a:ext cx="3027362" cy="1353661"/>
          </a:xfrm>
          <a:prstGeom prst="ellipse">
            <a:avLst/>
          </a:prstGeom>
          <a:gradFill rotWithShape="1">
            <a:gsLst>
              <a:gs pos="0">
                <a:srgbClr val="FFBE86"/>
              </a:gs>
              <a:gs pos="35001">
                <a:srgbClr val="FFD0AA"/>
              </a:gs>
              <a:gs pos="100000">
                <a:srgbClr val="FFEBDB"/>
              </a:gs>
            </a:gsLst>
            <a:lin ang="16200000" scaled="1"/>
          </a:gradFill>
          <a:ln w="9525">
            <a:solidFill>
              <a:srgbClr val="F68C36"/>
            </a:solidFill>
            <a:round/>
            <a:headEnd/>
            <a:tailEn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US" altLang="en-US" sz="1200" b="1" dirty="0">
                <a:latin typeface="Century Gothic" pitchFamily="34" charset="0"/>
                <a:ea typeface="MS ??" charset="-128"/>
                <a:cs typeface="Arial" pitchFamily="34" charset="0"/>
              </a:rPr>
              <a:t>Gender-strategic research </a:t>
            </a:r>
            <a:endParaRPr lang="en-US" altLang="en-US" sz="900" b="1" dirty="0">
              <a:latin typeface="Arial" pitchFamily="34" charset="0"/>
              <a:cs typeface="Arial" pitchFamily="34" charset="0"/>
            </a:endParaRPr>
          </a:p>
          <a:p>
            <a:pPr algn="ctr" eaLnBrk="0" fontAlgn="base" hangingPunct="0">
              <a:spcBef>
                <a:spcPct val="0"/>
              </a:spcBef>
              <a:spcAft>
                <a:spcPct val="0"/>
              </a:spcAft>
            </a:pPr>
            <a:r>
              <a:rPr lang="en-US" altLang="en-US" sz="1000" dirty="0">
                <a:latin typeface="Century Gothic" pitchFamily="34" charset="0"/>
                <a:ea typeface="MS ??" charset="-128"/>
                <a:cs typeface="Arial" pitchFamily="34" charset="0"/>
              </a:rPr>
              <a:t>On drivers of </a:t>
            </a:r>
            <a:endParaRPr lang="en-US" altLang="en-US" sz="900" dirty="0">
              <a:latin typeface="Arial" pitchFamily="34" charset="0"/>
              <a:cs typeface="Arial" pitchFamily="34" charset="0"/>
            </a:endParaRPr>
          </a:p>
          <a:p>
            <a:pPr eaLnBrk="0" fontAlgn="base" hangingPunct="0">
              <a:spcBef>
                <a:spcPct val="0"/>
              </a:spcBef>
              <a:spcAft>
                <a:spcPct val="0"/>
              </a:spcAft>
              <a:buFontTx/>
              <a:buChar char="•"/>
            </a:pPr>
            <a:r>
              <a:rPr lang="en-US" altLang="en-US" sz="1000" dirty="0">
                <a:latin typeface="Century Gothic" pitchFamily="34" charset="0"/>
                <a:ea typeface="MS ??" charset="-128"/>
                <a:cs typeface="Arial" pitchFamily="34" charset="0"/>
              </a:rPr>
              <a:t>Gender roles</a:t>
            </a:r>
            <a:endParaRPr lang="en-US" altLang="en-US" sz="900" dirty="0">
              <a:latin typeface="Arial" pitchFamily="34" charset="0"/>
              <a:cs typeface="Arial" pitchFamily="34" charset="0"/>
            </a:endParaRPr>
          </a:p>
          <a:p>
            <a:pPr eaLnBrk="0" fontAlgn="base" hangingPunct="0">
              <a:spcBef>
                <a:spcPct val="0"/>
              </a:spcBef>
              <a:spcAft>
                <a:spcPct val="0"/>
              </a:spcAft>
              <a:buFontTx/>
              <a:buChar char="•"/>
            </a:pPr>
            <a:r>
              <a:rPr lang="en-US" altLang="en-US" sz="1000" dirty="0">
                <a:latin typeface="Century Gothic" pitchFamily="34" charset="0"/>
                <a:ea typeface="MS ??" charset="-128"/>
                <a:cs typeface="Arial" pitchFamily="34" charset="0"/>
              </a:rPr>
              <a:t>Related systems elements</a:t>
            </a:r>
            <a:endParaRPr lang="en-US" altLang="en-US" dirty="0">
              <a:latin typeface="Arial" pitchFamily="34" charset="0"/>
              <a:cs typeface="Arial" pitchFamily="34" charset="0"/>
            </a:endParaRPr>
          </a:p>
        </p:txBody>
      </p:sp>
      <p:sp>
        <p:nvSpPr>
          <p:cNvPr id="49" name="Oval 50"/>
          <p:cNvSpPr>
            <a:spLocks noChangeArrowheads="1"/>
          </p:cNvSpPr>
          <p:nvPr/>
        </p:nvSpPr>
        <p:spPr bwMode="auto">
          <a:xfrm>
            <a:off x="1733007" y="3811746"/>
            <a:ext cx="1620021" cy="973138"/>
          </a:xfrm>
          <a:prstGeom prst="ellipse">
            <a:avLst/>
          </a:prstGeom>
          <a:solidFill>
            <a:srgbClr val="9BBB59"/>
          </a:solidFill>
          <a:ln w="25400">
            <a:solidFill>
              <a:srgbClr val="4E6128"/>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1100" b="1" smtClean="0">
                <a:latin typeface="Century Gothic" pitchFamily="34" charset="0"/>
                <a:ea typeface="MS ??" charset="-128"/>
                <a:cs typeface="Arial" pitchFamily="34" charset="0"/>
              </a:rPr>
              <a:t>Vulnerability</a:t>
            </a:r>
            <a:endParaRPr lang="en-US" altLang="en-US" sz="1100" dirty="0">
              <a:latin typeface="Arial" pitchFamily="34" charset="0"/>
              <a:cs typeface="Arial" pitchFamily="34" charset="0"/>
            </a:endParaRPr>
          </a:p>
        </p:txBody>
      </p:sp>
      <p:sp>
        <p:nvSpPr>
          <p:cNvPr id="50" name="Oval 51"/>
          <p:cNvSpPr>
            <a:spLocks noChangeArrowheads="1"/>
          </p:cNvSpPr>
          <p:nvPr/>
        </p:nvSpPr>
        <p:spPr bwMode="auto">
          <a:xfrm>
            <a:off x="4327155" y="3820328"/>
            <a:ext cx="1473529" cy="973138"/>
          </a:xfrm>
          <a:prstGeom prst="ellipse">
            <a:avLst/>
          </a:prstGeom>
          <a:solidFill>
            <a:srgbClr val="9BBB59"/>
          </a:solidFill>
          <a:ln w="25400">
            <a:solidFill>
              <a:srgbClr val="4E6128"/>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1200" b="1" dirty="0">
                <a:latin typeface="Century Gothic" pitchFamily="34" charset="0"/>
                <a:ea typeface="MS ??" charset="-128"/>
                <a:cs typeface="Arial" pitchFamily="34" charset="0"/>
              </a:rPr>
              <a:t>Distribution</a:t>
            </a:r>
            <a:r>
              <a:rPr lang="en-US" altLang="en-US" sz="800" b="1" dirty="0">
                <a:latin typeface="Century Gothic" pitchFamily="34" charset="0"/>
                <a:ea typeface="MS ??" charset="-128"/>
                <a:cs typeface="Arial" pitchFamily="34" charset="0"/>
              </a:rPr>
              <a:t> </a:t>
            </a:r>
            <a:endParaRPr lang="en-US" altLang="en-US" dirty="0">
              <a:latin typeface="Arial" pitchFamily="34" charset="0"/>
              <a:cs typeface="Arial" pitchFamily="34" charset="0"/>
            </a:endParaRPr>
          </a:p>
        </p:txBody>
      </p:sp>
      <p:sp>
        <p:nvSpPr>
          <p:cNvPr id="51" name="Oval 52"/>
          <p:cNvSpPr>
            <a:spLocks noChangeArrowheads="1"/>
          </p:cNvSpPr>
          <p:nvPr/>
        </p:nvSpPr>
        <p:spPr bwMode="auto">
          <a:xfrm>
            <a:off x="3081972" y="3750946"/>
            <a:ext cx="1531937" cy="973137"/>
          </a:xfrm>
          <a:prstGeom prst="ellipse">
            <a:avLst/>
          </a:prstGeom>
          <a:solidFill>
            <a:srgbClr val="9BBB59"/>
          </a:solidFill>
          <a:ln w="25400">
            <a:solidFill>
              <a:srgbClr val="4E6128"/>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1100" b="1" dirty="0">
                <a:latin typeface="Century Gothic" pitchFamily="34" charset="0"/>
                <a:ea typeface="MS ??" charset="-128"/>
                <a:cs typeface="Arial" pitchFamily="34" charset="0"/>
              </a:rPr>
              <a:t>Livelihood opportunities</a:t>
            </a:r>
            <a:endParaRPr lang="en-US" altLang="en-US" sz="1100" dirty="0">
              <a:latin typeface="Arial" pitchFamily="34" charset="0"/>
              <a:cs typeface="Arial" pitchFamily="34" charset="0"/>
            </a:endParaRPr>
          </a:p>
        </p:txBody>
      </p:sp>
      <p:sp>
        <p:nvSpPr>
          <p:cNvPr id="54" name="Oval 56"/>
          <p:cNvSpPr>
            <a:spLocks noChangeArrowheads="1"/>
          </p:cNvSpPr>
          <p:nvPr/>
        </p:nvSpPr>
        <p:spPr bwMode="auto">
          <a:xfrm>
            <a:off x="4256088" y="3284463"/>
            <a:ext cx="1389062" cy="331788"/>
          </a:xfrm>
          <a:prstGeom prst="ellipse">
            <a:avLst/>
          </a:prstGeom>
          <a:solidFill>
            <a:srgbClr val="4F81BD"/>
          </a:solidFill>
          <a:ln w="25400">
            <a:solidFill>
              <a:srgbClr val="243F60"/>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800" b="1" dirty="0">
                <a:solidFill>
                  <a:schemeClr val="bg1"/>
                </a:solidFill>
                <a:latin typeface="Century Gothic" pitchFamily="34" charset="0"/>
                <a:ea typeface="MS ??" charset="-128"/>
                <a:cs typeface="Arial" pitchFamily="34" charset="0"/>
              </a:rPr>
              <a:t>Social status</a:t>
            </a:r>
            <a:endParaRPr lang="en-US" altLang="en-US" b="1" dirty="0">
              <a:solidFill>
                <a:schemeClr val="bg1"/>
              </a:solidFill>
              <a:latin typeface="Arial" pitchFamily="34" charset="0"/>
              <a:cs typeface="Arial" pitchFamily="34" charset="0"/>
            </a:endParaRPr>
          </a:p>
        </p:txBody>
      </p:sp>
      <p:sp>
        <p:nvSpPr>
          <p:cNvPr id="53" name="Oval 55"/>
          <p:cNvSpPr>
            <a:spLocks noChangeArrowheads="1"/>
          </p:cNvSpPr>
          <p:nvPr/>
        </p:nvSpPr>
        <p:spPr bwMode="auto">
          <a:xfrm>
            <a:off x="3224847" y="2979257"/>
            <a:ext cx="1389062" cy="307381"/>
          </a:xfrm>
          <a:prstGeom prst="ellipse">
            <a:avLst/>
          </a:prstGeom>
          <a:solidFill>
            <a:srgbClr val="4F81BD"/>
          </a:solidFill>
          <a:ln w="25400">
            <a:solidFill>
              <a:srgbClr val="243F60"/>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800" b="1" dirty="0">
                <a:solidFill>
                  <a:schemeClr val="bg1"/>
                </a:solidFill>
                <a:effectLst>
                  <a:outerShdw blurRad="38100" dist="38100" dir="2700000" algn="tl">
                    <a:srgbClr val="000000">
                      <a:alpha val="43137"/>
                    </a:srgbClr>
                  </a:outerShdw>
                </a:effectLst>
                <a:latin typeface="Century Gothic" pitchFamily="34" charset="0"/>
                <a:ea typeface="MS ??" charset="-128"/>
                <a:cs typeface="Arial" pitchFamily="34" charset="0"/>
              </a:rPr>
              <a:t>Social relations</a:t>
            </a:r>
            <a:endParaRPr lang="en-US" altLang="en-US"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p:txBody>
      </p:sp>
      <p:sp>
        <p:nvSpPr>
          <p:cNvPr id="55" name="Oval 57"/>
          <p:cNvSpPr>
            <a:spLocks noChangeArrowheads="1"/>
          </p:cNvSpPr>
          <p:nvPr/>
        </p:nvSpPr>
        <p:spPr bwMode="auto">
          <a:xfrm>
            <a:off x="1990726" y="3137261"/>
            <a:ext cx="1389063" cy="557213"/>
          </a:xfrm>
          <a:prstGeom prst="ellipse">
            <a:avLst/>
          </a:prstGeom>
          <a:solidFill>
            <a:srgbClr val="4F81BD"/>
          </a:solidFill>
          <a:ln w="25400">
            <a:solidFill>
              <a:srgbClr val="243F60"/>
            </a:solidFill>
            <a:round/>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altLang="en-US" sz="1100" b="1" dirty="0">
                <a:solidFill>
                  <a:schemeClr val="bg1"/>
                </a:solidFill>
                <a:effectLst>
                  <a:outerShdw blurRad="38100" dist="38100" dir="2700000" algn="tl">
                    <a:srgbClr val="000000">
                      <a:alpha val="43137"/>
                    </a:srgbClr>
                  </a:outerShdw>
                </a:effectLst>
                <a:latin typeface="+mj-lt"/>
                <a:ea typeface="MS ??" charset="-128"/>
                <a:cs typeface="Arial" pitchFamily="34" charset="0"/>
              </a:rPr>
              <a:t>Social roles</a:t>
            </a:r>
            <a:endParaRPr lang="en-US" altLang="en-US" sz="1100" b="1" dirty="0">
              <a:solidFill>
                <a:schemeClr val="bg1"/>
              </a:solidFill>
              <a:effectLst>
                <a:outerShdw blurRad="38100" dist="38100" dir="2700000" algn="tl">
                  <a:srgbClr val="000000">
                    <a:alpha val="43137"/>
                  </a:srgbClr>
                </a:outerShdw>
              </a:effectLst>
              <a:latin typeface="+mj-lt"/>
              <a:cs typeface="Arial" pitchFamily="34" charset="0"/>
            </a:endParaRPr>
          </a:p>
          <a:p>
            <a:pPr algn="ctr" eaLnBrk="0" fontAlgn="base" hangingPunct="0">
              <a:spcBef>
                <a:spcPct val="0"/>
              </a:spcBef>
              <a:spcAft>
                <a:spcPct val="0"/>
              </a:spcAft>
            </a:pPr>
            <a:r>
              <a:rPr lang="en-US" altLang="en-US" sz="1100" b="1" dirty="0">
                <a:solidFill>
                  <a:schemeClr val="bg1"/>
                </a:solidFill>
                <a:effectLst>
                  <a:outerShdw blurRad="38100" dist="38100" dir="2700000" algn="tl">
                    <a:srgbClr val="000000">
                      <a:alpha val="43137"/>
                    </a:srgbClr>
                  </a:outerShdw>
                </a:effectLst>
                <a:latin typeface="+mj-lt"/>
                <a:ea typeface="MS ??" charset="-128"/>
                <a:cs typeface="Arial" pitchFamily="34" charset="0"/>
              </a:rPr>
              <a:t>Gender roles</a:t>
            </a:r>
            <a:endParaRPr lang="en-US" altLang="en-US" sz="1100" b="1" dirty="0">
              <a:solidFill>
                <a:schemeClr val="bg1"/>
              </a:solidFill>
              <a:effectLst>
                <a:outerShdw blurRad="38100" dist="38100" dir="2700000" algn="tl">
                  <a:srgbClr val="000000">
                    <a:alpha val="43137"/>
                  </a:srgbClr>
                </a:outerShdw>
              </a:effectLst>
              <a:latin typeface="+mj-lt"/>
              <a:cs typeface="Arial" pitchFamily="34" charset="0"/>
            </a:endParaRPr>
          </a:p>
        </p:txBody>
      </p:sp>
      <p:sp>
        <p:nvSpPr>
          <p:cNvPr id="58" name="Text Box 61"/>
          <p:cNvSpPr txBox="1">
            <a:spLocks noChangeArrowheads="1"/>
          </p:cNvSpPr>
          <p:nvPr/>
        </p:nvSpPr>
        <p:spPr bwMode="auto">
          <a:xfrm>
            <a:off x="6641147" y="4237513"/>
            <a:ext cx="14525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altLang="en-US" sz="800" dirty="0">
                <a:solidFill>
                  <a:srgbClr val="984807"/>
                </a:solidFill>
                <a:latin typeface="Century Gothic" pitchFamily="34" charset="0"/>
                <a:ea typeface="MS ??" charset="-128"/>
                <a:cs typeface="Arial" pitchFamily="34" charset="0"/>
              </a:rPr>
              <a:t>Direct feedback loop</a:t>
            </a:r>
            <a:endParaRPr lang="en-US" altLang="en-US" dirty="0">
              <a:latin typeface="Arial" pitchFamily="34" charset="0"/>
              <a:cs typeface="Arial" pitchFamily="34" charset="0"/>
            </a:endParaRPr>
          </a:p>
        </p:txBody>
      </p:sp>
      <p:sp>
        <p:nvSpPr>
          <p:cNvPr id="75" name="Rectangle 87"/>
          <p:cNvSpPr>
            <a:spLocks noChangeArrowheads="1"/>
          </p:cNvSpPr>
          <p:nvPr/>
        </p:nvSpPr>
        <p:spPr bwMode="auto">
          <a:xfrm>
            <a:off x="1524001" y="-63739"/>
            <a:ext cx="65" cy="584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304704" rIns="0" bIns="0" numCol="1" anchor="ctr" anchorCtr="0" compatLnSpc="1">
            <a:prstTxWarp prst="textNoShape">
              <a:avLst/>
            </a:prstTxWarp>
            <a:spAutoFit/>
          </a:bodyPr>
          <a:lstStyle/>
          <a:p>
            <a:pPr fontAlgn="base">
              <a:spcBef>
                <a:spcPct val="0"/>
              </a:spcBef>
              <a:spcAft>
                <a:spcPct val="0"/>
              </a:spcAft>
            </a:pPr>
            <a:endParaRPr lang="en-US" altLang="en-US">
              <a:latin typeface="Arial" pitchFamily="34" charset="0"/>
              <a:cs typeface="Arial" pitchFamily="34" charset="0"/>
            </a:endParaRPr>
          </a:p>
        </p:txBody>
      </p:sp>
      <p:sp>
        <p:nvSpPr>
          <p:cNvPr id="59" name="Flowchart: Multidocument 62"/>
          <p:cNvSpPr>
            <a:spLocks noChangeArrowheads="1"/>
          </p:cNvSpPr>
          <p:nvPr/>
        </p:nvSpPr>
        <p:spPr bwMode="auto">
          <a:xfrm>
            <a:off x="6541563" y="2838204"/>
            <a:ext cx="2526237" cy="747981"/>
          </a:xfrm>
          <a:prstGeom prst="flowChartMultidocument">
            <a:avLst/>
          </a:prstGeom>
          <a:solidFill>
            <a:srgbClr val="FFFFFF"/>
          </a:solidFill>
          <a:ln w="25400">
            <a:solidFill>
              <a:srgbClr val="243F60"/>
            </a:solidFill>
            <a:miter lim="800000"/>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endParaRPr lang="en-US" altLang="en-US" sz="1000" b="1" dirty="0">
              <a:solidFill>
                <a:srgbClr val="000000"/>
              </a:solidFill>
              <a:latin typeface="Century Gothic" pitchFamily="34" charset="0"/>
              <a:ea typeface="MS ??" charset="-128"/>
              <a:cs typeface="Arial" pitchFamily="34" charset="0"/>
            </a:endParaRPr>
          </a:p>
          <a:p>
            <a:pPr algn="ctr" fontAlgn="base">
              <a:spcBef>
                <a:spcPct val="0"/>
              </a:spcBef>
              <a:spcAft>
                <a:spcPct val="0"/>
              </a:spcAft>
            </a:pPr>
            <a:r>
              <a:rPr lang="en-US" altLang="en-US" sz="1000" b="1" dirty="0">
                <a:solidFill>
                  <a:srgbClr val="000000"/>
                </a:solidFill>
                <a:latin typeface="Century Gothic" pitchFamily="34" charset="0"/>
                <a:ea typeface="MS ??" charset="-128"/>
                <a:cs typeface="Arial" pitchFamily="34" charset="0"/>
              </a:rPr>
              <a:t>Socio-cultural, ecological systems </a:t>
            </a:r>
            <a:endParaRPr lang="en-US" altLang="en-US" sz="1000" b="1" dirty="0">
              <a:latin typeface="Arial" pitchFamily="34" charset="0"/>
              <a:cs typeface="Arial" pitchFamily="34" charset="0"/>
            </a:endParaRPr>
          </a:p>
          <a:p>
            <a:pPr eaLnBrk="0" fontAlgn="base" hangingPunct="0">
              <a:spcBef>
                <a:spcPct val="0"/>
              </a:spcBef>
              <a:spcAft>
                <a:spcPct val="0"/>
              </a:spcAft>
            </a:pPr>
            <a:endParaRPr lang="en-US" altLang="en-US" dirty="0">
              <a:latin typeface="Arial" pitchFamily="34" charset="0"/>
              <a:cs typeface="Arial" pitchFamily="34" charset="0"/>
            </a:endParaRPr>
          </a:p>
        </p:txBody>
      </p:sp>
      <p:sp>
        <p:nvSpPr>
          <p:cNvPr id="76" name="Rectangle 97"/>
          <p:cNvSpPr>
            <a:spLocks noChangeArrowheads="1"/>
          </p:cNvSpPr>
          <p:nvPr/>
        </p:nvSpPr>
        <p:spPr bwMode="auto">
          <a:xfrm>
            <a:off x="1524001" y="293385"/>
            <a:ext cx="184731"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en-US" altLang="en-US" sz="900">
                <a:latin typeface="Arial" pitchFamily="34" charset="0"/>
                <a:cs typeface="Arial" pitchFamily="34" charset="0"/>
              </a:rPr>
              <a:t/>
            </a:r>
            <a:br>
              <a:rPr lang="en-US" altLang="en-US" sz="900">
                <a:latin typeface="Arial" pitchFamily="34" charset="0"/>
                <a:cs typeface="Arial" pitchFamily="34" charset="0"/>
              </a:rPr>
            </a:br>
            <a:endParaRPr lang="en-US" altLang="en-US">
              <a:latin typeface="Arial" pitchFamily="34" charset="0"/>
              <a:cs typeface="Arial" pitchFamily="34" charset="0"/>
            </a:endParaRPr>
          </a:p>
          <a:p>
            <a:pPr eaLnBrk="0" fontAlgn="base" hangingPunct="0">
              <a:spcBef>
                <a:spcPct val="0"/>
              </a:spcBef>
              <a:spcAft>
                <a:spcPct val="0"/>
              </a:spcAft>
            </a:pPr>
            <a:endParaRPr lang="en-US" altLang="en-US">
              <a:latin typeface="Arial" pitchFamily="34" charset="0"/>
              <a:cs typeface="Arial" pitchFamily="34" charset="0"/>
            </a:endParaRPr>
          </a:p>
        </p:txBody>
      </p:sp>
      <p:sp>
        <p:nvSpPr>
          <p:cNvPr id="77" name="Rectangle 98"/>
          <p:cNvSpPr>
            <a:spLocks noChangeArrowheads="1"/>
          </p:cNvSpPr>
          <p:nvPr/>
        </p:nvSpPr>
        <p:spPr bwMode="auto">
          <a:xfrm>
            <a:off x="1524000" y="668180"/>
            <a:ext cx="67037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en-US" altLang="en-US" sz="800">
                <a:solidFill>
                  <a:srgbClr val="000000"/>
                </a:solidFill>
                <a:latin typeface="Century Gothic" pitchFamily="34" charset="0"/>
                <a:ea typeface="MS ??" charset="-128"/>
                <a:cs typeface="Arial" pitchFamily="34" charset="0"/>
              </a:rPr>
              <a:t>elements</a:t>
            </a:r>
            <a:r>
              <a:rPr lang="en-US" altLang="en-US" sz="800">
                <a:latin typeface="Century Gothic" pitchFamily="34" charset="0"/>
                <a:ea typeface="MS ??" charset="-128"/>
                <a:cs typeface="Arial" pitchFamily="34" charset="0"/>
              </a:rPr>
              <a:t> </a:t>
            </a:r>
            <a:endParaRPr lang="en-US" altLang="en-US" sz="900">
              <a:latin typeface="Arial" pitchFamily="34" charset="0"/>
              <a:cs typeface="Arial" pitchFamily="34" charset="0"/>
            </a:endParaRPr>
          </a:p>
          <a:p>
            <a:pPr eaLnBrk="0" fontAlgn="base" hangingPunct="0">
              <a:spcBef>
                <a:spcPct val="0"/>
              </a:spcBef>
              <a:spcAft>
                <a:spcPct val="0"/>
              </a:spcAft>
            </a:pPr>
            <a:endParaRPr lang="en-US" altLang="en-US">
              <a:latin typeface="Arial" pitchFamily="34" charset="0"/>
              <a:cs typeface="Arial" pitchFamily="34" charset="0"/>
            </a:endParaRPr>
          </a:p>
        </p:txBody>
      </p:sp>
      <p:sp>
        <p:nvSpPr>
          <p:cNvPr id="78" name="Rectangle 108"/>
          <p:cNvSpPr>
            <a:spLocks noChangeArrowheads="1"/>
          </p:cNvSpPr>
          <p:nvPr/>
        </p:nvSpPr>
        <p:spPr bwMode="auto">
          <a:xfrm>
            <a:off x="1777434" y="1372628"/>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ltLang="en-US">
              <a:latin typeface="Arial" pitchFamily="34" charset="0"/>
              <a:cs typeface="Arial" pitchFamily="34" charset="0"/>
            </a:endParaRPr>
          </a:p>
        </p:txBody>
      </p:sp>
      <p:cxnSp>
        <p:nvCxnSpPr>
          <p:cNvPr id="82" name="Elbow Connector 81"/>
          <p:cNvCxnSpPr/>
          <p:nvPr/>
        </p:nvCxnSpPr>
        <p:spPr>
          <a:xfrm>
            <a:off x="5813710" y="3586184"/>
            <a:ext cx="1573213" cy="1335062"/>
          </a:xfrm>
          <a:prstGeom prst="bentConnector3">
            <a:avLst/>
          </a:prstGeom>
          <a:ln>
            <a:headEnd type="arrow"/>
            <a:tailEnd type="arrow"/>
          </a:ln>
        </p:spPr>
        <p:style>
          <a:lnRef idx="3">
            <a:schemeClr val="accent2"/>
          </a:lnRef>
          <a:fillRef idx="0">
            <a:schemeClr val="accent2"/>
          </a:fillRef>
          <a:effectRef idx="2">
            <a:schemeClr val="accent2"/>
          </a:effectRef>
          <a:fontRef idx="minor">
            <a:schemeClr val="tx1"/>
          </a:fontRef>
        </p:style>
      </p:cxnSp>
      <p:sp>
        <p:nvSpPr>
          <p:cNvPr id="2" name="Oval 1"/>
          <p:cNvSpPr/>
          <p:nvPr/>
        </p:nvSpPr>
        <p:spPr>
          <a:xfrm>
            <a:off x="2415767" y="2287923"/>
            <a:ext cx="6952823" cy="691335"/>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a:solidFill>
                  <a:schemeClr val="accent6">
                    <a:lumMod val="50000"/>
                  </a:schemeClr>
                </a:solidFill>
              </a:rPr>
              <a:t>Changed mind-sets, social/institutional and technical/biophysical innovations</a:t>
            </a:r>
          </a:p>
        </p:txBody>
      </p:sp>
      <p:sp>
        <p:nvSpPr>
          <p:cNvPr id="119" name="Text Box 1"/>
          <p:cNvSpPr txBox="1"/>
          <p:nvPr/>
        </p:nvSpPr>
        <p:spPr>
          <a:xfrm>
            <a:off x="4798219" y="599080"/>
            <a:ext cx="3267075" cy="861060"/>
          </a:xfrm>
          <a:prstGeom prst="rect">
            <a:avLst/>
          </a:prstGeom>
          <a:solidFill>
            <a:schemeClr val="lt1"/>
          </a:solidFill>
          <a:ln w="6350">
            <a:solidFill>
              <a:prstClr val="black"/>
            </a:solidFill>
          </a:ln>
          <a:effectLst/>
          <a:scene3d>
            <a:camera prst="orthographicFront"/>
            <a:lightRig rig="threePt" dir="t"/>
          </a:scene3d>
          <a:sp3d>
            <a:bevelT/>
          </a:sp3d>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pPr>
            <a:r>
              <a:rPr lang="en-US" sz="1200" dirty="0">
                <a:latin typeface="Century Gothic"/>
                <a:ea typeface="MS ??"/>
                <a:cs typeface="Arial"/>
              </a:rPr>
              <a:t>Impact – IDO 5</a:t>
            </a:r>
            <a:endParaRPr lang="en-US" sz="800" dirty="0">
              <a:latin typeface="Century Gothic"/>
              <a:ea typeface="MS ??"/>
              <a:cs typeface="Arial"/>
            </a:endParaRPr>
          </a:p>
          <a:p>
            <a:pPr algn="just">
              <a:lnSpc>
                <a:spcPct val="115000"/>
              </a:lnSpc>
            </a:pPr>
            <a:r>
              <a:rPr lang="en-US" sz="800" dirty="0">
                <a:latin typeface="Century Gothic"/>
                <a:ea typeface="MS ??"/>
                <a:cs typeface="Arial"/>
              </a:rPr>
              <a:t>Women have better access to and control over productive assets, improved technologies, inputs, services, information and market opportunities and capture a more equitable share of increased income, food and other benefits.</a:t>
            </a:r>
          </a:p>
          <a:p>
            <a:pPr>
              <a:lnSpc>
                <a:spcPct val="115000"/>
              </a:lnSpc>
            </a:pPr>
            <a:r>
              <a:rPr lang="en-US" sz="800" dirty="0">
                <a:latin typeface="Century Gothic"/>
                <a:ea typeface="MS ??"/>
                <a:cs typeface="Arial"/>
              </a:rPr>
              <a:t> </a:t>
            </a:r>
          </a:p>
        </p:txBody>
      </p:sp>
      <p:sp>
        <p:nvSpPr>
          <p:cNvPr id="120" name="Up Arrow 119"/>
          <p:cNvSpPr/>
          <p:nvPr/>
        </p:nvSpPr>
        <p:spPr>
          <a:xfrm>
            <a:off x="3081971" y="3311044"/>
            <a:ext cx="1446486" cy="500702"/>
          </a:xfrm>
          <a:prstGeom prst="upArrow">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800" dirty="0">
                <a:solidFill>
                  <a:schemeClr val="accent6">
                    <a:lumMod val="50000"/>
                  </a:schemeClr>
                </a:solidFill>
                <a:latin typeface="Century Gothic" panose="020B0502020202020204" pitchFamily="34" charset="0"/>
              </a:rPr>
              <a:t>Feedback to system</a:t>
            </a:r>
          </a:p>
        </p:txBody>
      </p:sp>
      <p:sp>
        <p:nvSpPr>
          <p:cNvPr id="5" name="Curved Down Arrow 4"/>
          <p:cNvSpPr/>
          <p:nvPr/>
        </p:nvSpPr>
        <p:spPr>
          <a:xfrm rot="16200000">
            <a:off x="1873238" y="2528894"/>
            <a:ext cx="577604" cy="639128"/>
          </a:xfrm>
          <a:prstGeom prst="curvedDownArrow">
            <a:avLst/>
          </a:prstGeom>
          <a:solidFill>
            <a:schemeClr val="accent6">
              <a:lumMod val="5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2" name="Curved Down Arrow 31"/>
          <p:cNvSpPr/>
          <p:nvPr/>
        </p:nvSpPr>
        <p:spPr>
          <a:xfrm rot="16200000">
            <a:off x="1864178" y="2008069"/>
            <a:ext cx="362722" cy="740454"/>
          </a:xfrm>
          <a:prstGeom prst="curvedDownArrow">
            <a:avLst/>
          </a:prstGeom>
          <a:solidFill>
            <a:schemeClr val="accent6">
              <a:lumMod val="5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6" name="Curved Up Arrow 5"/>
          <p:cNvSpPr/>
          <p:nvPr/>
        </p:nvSpPr>
        <p:spPr>
          <a:xfrm rot="16556284">
            <a:off x="9368589" y="2149435"/>
            <a:ext cx="539390" cy="484155"/>
          </a:xfrm>
          <a:prstGeom prst="curvedUpArrow">
            <a:avLst/>
          </a:prstGeom>
          <a:solidFill>
            <a:schemeClr val="accent6">
              <a:lumMod val="5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5" name="Curved Up Arrow 34"/>
          <p:cNvSpPr/>
          <p:nvPr/>
        </p:nvSpPr>
        <p:spPr>
          <a:xfrm rot="16556284">
            <a:off x="9098893" y="2737180"/>
            <a:ext cx="539390" cy="484155"/>
          </a:xfrm>
          <a:prstGeom prst="curvedUpArrow">
            <a:avLst/>
          </a:prstGeom>
          <a:solidFill>
            <a:schemeClr val="accent6">
              <a:lumMod val="5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cxnSp>
        <p:nvCxnSpPr>
          <p:cNvPr id="10" name="Connecteur en arc 9"/>
          <p:cNvCxnSpPr>
            <a:stCxn id="45" idx="3"/>
          </p:cNvCxnSpPr>
          <p:nvPr/>
        </p:nvCxnSpPr>
        <p:spPr>
          <a:xfrm flipH="1">
            <a:off x="8882236" y="1968673"/>
            <a:ext cx="931360" cy="3448482"/>
          </a:xfrm>
          <a:prstGeom prst="curvedConnector4">
            <a:avLst>
              <a:gd name="adj1" fmla="val -24545"/>
              <a:gd name="adj2" fmla="val 55248"/>
            </a:avLst>
          </a:prstGeom>
          <a:ln>
            <a:tailEnd type="triangle"/>
          </a:ln>
          <a:effectLst>
            <a:glow rad="2286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8909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60900" y="365125"/>
            <a:ext cx="6692900" cy="1325563"/>
          </a:xfrm>
        </p:spPr>
        <p:txBody>
          <a:bodyPr/>
          <a:lstStyle/>
          <a:p>
            <a:pPr algn="r"/>
            <a:r>
              <a:rPr lang="de-AT" b="1" dirty="0" err="1" smtClean="0">
                <a:ln w="12700" cmpd="sng">
                  <a:solidFill>
                    <a:schemeClr val="accent4"/>
                  </a:solidFill>
                  <a:prstDash val="solid"/>
                </a:ln>
                <a:solidFill>
                  <a:schemeClr val="accent4">
                    <a:lumMod val="75000"/>
                  </a:schemeClr>
                </a:solidFill>
              </a:rPr>
              <a:t>Implement</a:t>
            </a:r>
            <a:r>
              <a:rPr lang="de-AT" b="1" dirty="0" smtClean="0">
                <a:ln w="12700" cmpd="sng">
                  <a:solidFill>
                    <a:schemeClr val="accent4"/>
                  </a:solidFill>
                  <a:prstDash val="solid"/>
                </a:ln>
                <a:solidFill>
                  <a:schemeClr val="accent4">
                    <a:lumMod val="75000"/>
                  </a:schemeClr>
                </a:solidFill>
              </a:rPr>
              <a:t> </a:t>
            </a:r>
            <a:r>
              <a:rPr lang="de-AT" b="1" dirty="0" err="1" smtClean="0">
                <a:ln w="12700" cmpd="sng">
                  <a:solidFill>
                    <a:schemeClr val="accent4"/>
                  </a:solidFill>
                  <a:prstDash val="solid"/>
                </a:ln>
                <a:solidFill>
                  <a:schemeClr val="accent4">
                    <a:lumMod val="75000"/>
                  </a:schemeClr>
                </a:solidFill>
              </a:rPr>
              <a:t>change</a:t>
            </a:r>
            <a:endParaRPr lang="en-GB" dirty="0"/>
          </a:p>
        </p:txBody>
      </p:sp>
      <p:sp>
        <p:nvSpPr>
          <p:cNvPr id="3" name="Espace réservé du contenu 2"/>
          <p:cNvSpPr>
            <a:spLocks noGrp="1"/>
          </p:cNvSpPr>
          <p:nvPr>
            <p:ph idx="1"/>
          </p:nvPr>
        </p:nvSpPr>
        <p:spPr/>
        <p:txBody>
          <a:bodyPr/>
          <a:lstStyle/>
          <a:p>
            <a:r>
              <a:rPr lang="de-AT" dirty="0" err="1" smtClean="0"/>
              <a:t>Identify</a:t>
            </a:r>
            <a:r>
              <a:rPr lang="de-AT" dirty="0" smtClean="0"/>
              <a:t> </a:t>
            </a:r>
            <a:r>
              <a:rPr lang="de-AT" dirty="0" err="1" smtClean="0"/>
              <a:t>drivers</a:t>
            </a:r>
            <a:r>
              <a:rPr lang="de-AT" dirty="0" smtClean="0"/>
              <a:t> </a:t>
            </a:r>
            <a:r>
              <a:rPr lang="de-AT" dirty="0" err="1" smtClean="0"/>
              <a:t>of</a:t>
            </a:r>
            <a:r>
              <a:rPr lang="de-AT" dirty="0" smtClean="0"/>
              <a:t> </a:t>
            </a:r>
            <a:r>
              <a:rPr lang="de-AT" dirty="0" err="1" smtClean="0"/>
              <a:t>change</a:t>
            </a:r>
            <a:r>
              <a:rPr lang="de-AT" dirty="0" smtClean="0"/>
              <a:t>: </a:t>
            </a:r>
            <a:r>
              <a:rPr lang="de-AT" dirty="0" err="1" smtClean="0"/>
              <a:t>goals</a:t>
            </a:r>
            <a:r>
              <a:rPr lang="de-AT" dirty="0" smtClean="0"/>
              <a:t> </a:t>
            </a:r>
            <a:r>
              <a:rPr lang="de-AT" dirty="0" err="1" smtClean="0"/>
              <a:t>of</a:t>
            </a:r>
            <a:r>
              <a:rPr lang="de-AT" dirty="0" smtClean="0"/>
              <a:t> </a:t>
            </a:r>
            <a:r>
              <a:rPr lang="de-AT" dirty="0" err="1" smtClean="0"/>
              <a:t>people</a:t>
            </a:r>
            <a:r>
              <a:rPr lang="de-AT" dirty="0" smtClean="0"/>
              <a:t> (e.g. </a:t>
            </a:r>
            <a:r>
              <a:rPr lang="de-AT" dirty="0" err="1" smtClean="0"/>
              <a:t>financial</a:t>
            </a:r>
            <a:r>
              <a:rPr lang="de-AT" dirty="0" smtClean="0"/>
              <a:t>, well-</a:t>
            </a:r>
            <a:r>
              <a:rPr lang="de-AT" dirty="0" err="1" smtClean="0"/>
              <a:t>being</a:t>
            </a:r>
            <a:r>
              <a:rPr lang="de-AT" dirty="0" smtClean="0"/>
              <a:t> – </a:t>
            </a:r>
            <a:r>
              <a:rPr lang="de-AT" dirty="0" err="1" smtClean="0"/>
              <a:t>food</a:t>
            </a:r>
            <a:r>
              <a:rPr lang="de-AT" dirty="0" smtClean="0"/>
              <a:t>, </a:t>
            </a:r>
            <a:r>
              <a:rPr lang="de-AT" dirty="0" err="1" smtClean="0"/>
              <a:t>health</a:t>
            </a:r>
            <a:r>
              <a:rPr lang="de-AT" dirty="0" smtClean="0"/>
              <a:t>, </a:t>
            </a:r>
            <a:r>
              <a:rPr lang="de-AT" dirty="0" err="1" smtClean="0"/>
              <a:t>social</a:t>
            </a:r>
            <a:r>
              <a:rPr lang="de-AT" dirty="0" smtClean="0"/>
              <a:t>), </a:t>
            </a:r>
            <a:r>
              <a:rPr lang="de-AT" dirty="0" err="1" smtClean="0"/>
              <a:t>maybe</a:t>
            </a:r>
            <a:r>
              <a:rPr lang="de-AT" dirty="0" smtClean="0"/>
              <a:t> </a:t>
            </a:r>
            <a:r>
              <a:rPr lang="de-AT" dirty="0" err="1" smtClean="0"/>
              <a:t>already</a:t>
            </a:r>
            <a:r>
              <a:rPr lang="de-AT" dirty="0" smtClean="0"/>
              <a:t> </a:t>
            </a:r>
            <a:r>
              <a:rPr lang="de-AT" dirty="0" err="1" smtClean="0"/>
              <a:t>changing</a:t>
            </a:r>
            <a:r>
              <a:rPr lang="de-AT" dirty="0" smtClean="0"/>
              <a:t> </a:t>
            </a:r>
            <a:r>
              <a:rPr lang="de-AT" dirty="0" err="1" smtClean="0"/>
              <a:t>purpose</a:t>
            </a:r>
            <a:r>
              <a:rPr lang="de-AT" dirty="0" smtClean="0"/>
              <a:t> </a:t>
            </a:r>
            <a:r>
              <a:rPr lang="de-AT" dirty="0" err="1" smtClean="0"/>
              <a:t>of</a:t>
            </a:r>
            <a:r>
              <a:rPr lang="de-AT" dirty="0" smtClean="0"/>
              <a:t> </a:t>
            </a:r>
            <a:r>
              <a:rPr lang="de-AT" dirty="0" err="1" smtClean="0"/>
              <a:t>system</a:t>
            </a:r>
            <a:endParaRPr lang="de-AT" dirty="0" smtClean="0"/>
          </a:p>
          <a:p>
            <a:r>
              <a:rPr lang="de-AT" dirty="0" err="1" smtClean="0"/>
              <a:t>Make</a:t>
            </a:r>
            <a:r>
              <a:rPr lang="de-AT" dirty="0" smtClean="0"/>
              <a:t> </a:t>
            </a:r>
            <a:r>
              <a:rPr lang="de-AT" dirty="0" err="1" smtClean="0"/>
              <a:t>use</a:t>
            </a:r>
            <a:r>
              <a:rPr lang="de-AT" dirty="0" smtClean="0"/>
              <a:t> (</a:t>
            </a:r>
            <a:r>
              <a:rPr lang="de-AT" dirty="0" err="1" smtClean="0"/>
              <a:t>piggy</a:t>
            </a:r>
            <a:r>
              <a:rPr lang="de-AT" dirty="0" smtClean="0"/>
              <a:t>-back) </a:t>
            </a:r>
            <a:r>
              <a:rPr lang="de-AT" dirty="0" err="1" smtClean="0"/>
              <a:t>of</a:t>
            </a:r>
            <a:r>
              <a:rPr lang="de-AT" dirty="0" smtClean="0"/>
              <a:t> </a:t>
            </a:r>
            <a:r>
              <a:rPr lang="de-AT" dirty="0" err="1" smtClean="0"/>
              <a:t>change</a:t>
            </a:r>
            <a:r>
              <a:rPr lang="de-AT" dirty="0" smtClean="0"/>
              <a:t> </a:t>
            </a:r>
            <a:r>
              <a:rPr lang="de-AT" dirty="0" err="1" smtClean="0"/>
              <a:t>processes</a:t>
            </a:r>
            <a:r>
              <a:rPr lang="de-AT" dirty="0" smtClean="0"/>
              <a:t> </a:t>
            </a:r>
            <a:r>
              <a:rPr lang="de-AT" dirty="0" err="1" smtClean="0"/>
              <a:t>happening</a:t>
            </a:r>
            <a:r>
              <a:rPr lang="de-AT" dirty="0" smtClean="0"/>
              <a:t> </a:t>
            </a:r>
            <a:r>
              <a:rPr lang="de-AT" dirty="0" err="1" smtClean="0"/>
              <a:t>already</a:t>
            </a:r>
            <a:r>
              <a:rPr lang="de-AT" dirty="0" smtClean="0"/>
              <a:t>; fit </a:t>
            </a:r>
            <a:r>
              <a:rPr lang="de-AT" dirty="0" err="1" smtClean="0"/>
              <a:t>into</a:t>
            </a:r>
            <a:r>
              <a:rPr lang="de-AT" dirty="0" smtClean="0"/>
              <a:t> ‚</a:t>
            </a:r>
            <a:r>
              <a:rPr lang="de-AT" dirty="0" err="1" smtClean="0"/>
              <a:t>logical</a:t>
            </a:r>
            <a:r>
              <a:rPr lang="de-AT" dirty="0" smtClean="0"/>
              <a:t>‘ </a:t>
            </a:r>
            <a:r>
              <a:rPr lang="de-AT" dirty="0" err="1" smtClean="0"/>
              <a:t>change</a:t>
            </a:r>
            <a:r>
              <a:rPr lang="de-AT" dirty="0" smtClean="0"/>
              <a:t> </a:t>
            </a:r>
            <a:r>
              <a:rPr lang="de-AT" dirty="0" err="1" smtClean="0"/>
              <a:t>process</a:t>
            </a:r>
            <a:endParaRPr lang="de-AT" dirty="0" smtClean="0"/>
          </a:p>
          <a:p>
            <a:r>
              <a:rPr lang="de-AT" dirty="0" err="1" smtClean="0"/>
              <a:t>Identify</a:t>
            </a:r>
            <a:r>
              <a:rPr lang="de-AT" dirty="0" smtClean="0"/>
              <a:t> </a:t>
            </a:r>
            <a:r>
              <a:rPr lang="de-AT" dirty="0" err="1" smtClean="0"/>
              <a:t>systems</a:t>
            </a:r>
            <a:r>
              <a:rPr lang="de-AT" dirty="0" smtClean="0"/>
              <a:t> </a:t>
            </a:r>
            <a:r>
              <a:rPr lang="de-AT" dirty="0" err="1" smtClean="0"/>
              <a:t>elements</a:t>
            </a:r>
            <a:r>
              <a:rPr lang="de-AT" dirty="0" smtClean="0"/>
              <a:t> </a:t>
            </a:r>
            <a:r>
              <a:rPr lang="de-AT" dirty="0" err="1" smtClean="0"/>
              <a:t>and</a:t>
            </a:r>
            <a:r>
              <a:rPr lang="de-AT" dirty="0" smtClean="0"/>
              <a:t> </a:t>
            </a:r>
            <a:r>
              <a:rPr lang="de-AT" dirty="0" err="1" smtClean="0"/>
              <a:t>agents</a:t>
            </a:r>
            <a:r>
              <a:rPr lang="de-AT" dirty="0" smtClean="0"/>
              <a:t> </a:t>
            </a:r>
            <a:r>
              <a:rPr lang="de-AT" dirty="0" err="1" smtClean="0"/>
              <a:t>which</a:t>
            </a:r>
            <a:r>
              <a:rPr lang="de-AT" dirty="0" smtClean="0"/>
              <a:t> </a:t>
            </a:r>
            <a:r>
              <a:rPr lang="de-AT" dirty="0" err="1" smtClean="0"/>
              <a:t>provide</a:t>
            </a:r>
            <a:r>
              <a:rPr lang="de-AT" dirty="0" smtClean="0"/>
              <a:t> </a:t>
            </a:r>
            <a:r>
              <a:rPr lang="de-AT" dirty="0" err="1" smtClean="0"/>
              <a:t>security</a:t>
            </a:r>
            <a:r>
              <a:rPr lang="de-AT" dirty="0" smtClean="0"/>
              <a:t> </a:t>
            </a:r>
            <a:r>
              <a:rPr lang="de-AT" dirty="0" err="1" smtClean="0"/>
              <a:t>and</a:t>
            </a:r>
            <a:r>
              <a:rPr lang="de-AT" dirty="0" smtClean="0"/>
              <a:t> </a:t>
            </a:r>
            <a:r>
              <a:rPr lang="de-AT" dirty="0" err="1" smtClean="0"/>
              <a:t>stability</a:t>
            </a:r>
            <a:r>
              <a:rPr lang="de-AT" dirty="0" smtClean="0"/>
              <a:t> </a:t>
            </a:r>
            <a:r>
              <a:rPr lang="de-AT" dirty="0" err="1" smtClean="0"/>
              <a:t>during</a:t>
            </a:r>
            <a:r>
              <a:rPr lang="de-AT" dirty="0" smtClean="0"/>
              <a:t> </a:t>
            </a:r>
            <a:r>
              <a:rPr lang="de-AT" dirty="0" err="1" smtClean="0"/>
              <a:t>change</a:t>
            </a:r>
            <a:r>
              <a:rPr lang="de-AT" dirty="0" smtClean="0"/>
              <a:t> </a:t>
            </a:r>
            <a:r>
              <a:rPr lang="de-AT" dirty="0" err="1" smtClean="0"/>
              <a:t>process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15595791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73500" y="365125"/>
            <a:ext cx="7480300" cy="1325563"/>
          </a:xfrm>
        </p:spPr>
        <p:txBody>
          <a:bodyPr/>
          <a:lstStyle/>
          <a:p>
            <a:pPr algn="r"/>
            <a:r>
              <a:rPr lang="de-AT" b="1" dirty="0" err="1" smtClean="0">
                <a:ln w="12700" cmpd="sng">
                  <a:solidFill>
                    <a:schemeClr val="accent4"/>
                  </a:solidFill>
                  <a:prstDash val="solid"/>
                </a:ln>
                <a:solidFill>
                  <a:schemeClr val="accent4">
                    <a:lumMod val="75000"/>
                  </a:schemeClr>
                </a:solidFill>
              </a:rPr>
              <a:t>Communicate</a:t>
            </a:r>
            <a:r>
              <a:rPr lang="de-AT" b="1" dirty="0" smtClean="0">
                <a:ln w="12700" cmpd="sng">
                  <a:solidFill>
                    <a:schemeClr val="accent4"/>
                  </a:solidFill>
                  <a:prstDash val="solid"/>
                </a:ln>
                <a:solidFill>
                  <a:schemeClr val="accent4">
                    <a:lumMod val="75000"/>
                  </a:schemeClr>
                </a:solidFill>
              </a:rPr>
              <a:t> </a:t>
            </a:r>
            <a:r>
              <a:rPr lang="de-AT" b="1" dirty="0" err="1">
                <a:ln w="12700" cmpd="sng">
                  <a:solidFill>
                    <a:schemeClr val="accent4"/>
                  </a:solidFill>
                  <a:prstDash val="solid"/>
                </a:ln>
                <a:solidFill>
                  <a:schemeClr val="accent4">
                    <a:lumMod val="75000"/>
                  </a:schemeClr>
                </a:solidFill>
              </a:rPr>
              <a:t>change</a:t>
            </a:r>
            <a:endParaRPr lang="en-GB" dirty="0"/>
          </a:p>
        </p:txBody>
      </p:sp>
      <p:sp>
        <p:nvSpPr>
          <p:cNvPr id="3" name="Espace réservé du contenu 2"/>
          <p:cNvSpPr>
            <a:spLocks noGrp="1"/>
          </p:cNvSpPr>
          <p:nvPr>
            <p:ph idx="1"/>
          </p:nvPr>
        </p:nvSpPr>
        <p:spPr/>
        <p:txBody>
          <a:bodyPr>
            <a:normAutofit lnSpcReduction="10000"/>
          </a:bodyPr>
          <a:lstStyle/>
          <a:p>
            <a:r>
              <a:rPr lang="de-AT" dirty="0" err="1" smtClean="0"/>
              <a:t>Make</a:t>
            </a:r>
            <a:r>
              <a:rPr lang="de-AT" dirty="0" smtClean="0"/>
              <a:t> </a:t>
            </a:r>
            <a:r>
              <a:rPr lang="de-AT" dirty="0" err="1" smtClean="0"/>
              <a:t>communication</a:t>
            </a:r>
            <a:r>
              <a:rPr lang="de-AT" dirty="0" smtClean="0"/>
              <a:t> plan (</a:t>
            </a:r>
            <a:r>
              <a:rPr lang="de-AT" dirty="0" err="1" smtClean="0"/>
              <a:t>encourage</a:t>
            </a:r>
            <a:r>
              <a:rPr lang="de-AT" dirty="0" smtClean="0"/>
              <a:t> </a:t>
            </a:r>
            <a:r>
              <a:rPr lang="de-AT" dirty="0" err="1" smtClean="0"/>
              <a:t>involved</a:t>
            </a:r>
            <a:r>
              <a:rPr lang="de-AT" dirty="0" smtClean="0"/>
              <a:t> </a:t>
            </a:r>
            <a:r>
              <a:rPr lang="de-AT" dirty="0" err="1" smtClean="0"/>
              <a:t>agents</a:t>
            </a:r>
            <a:r>
              <a:rPr lang="de-AT" dirty="0" smtClean="0"/>
              <a:t>, </a:t>
            </a:r>
            <a:r>
              <a:rPr lang="de-AT" dirty="0" err="1" smtClean="0"/>
              <a:t>use</a:t>
            </a:r>
            <a:r>
              <a:rPr lang="de-AT" dirty="0" smtClean="0"/>
              <a:t> different </a:t>
            </a:r>
            <a:r>
              <a:rPr lang="de-AT" dirty="0" err="1" smtClean="0"/>
              <a:t>media</a:t>
            </a:r>
            <a:r>
              <a:rPr lang="de-AT" dirty="0" smtClean="0"/>
              <a:t> </a:t>
            </a:r>
            <a:r>
              <a:rPr lang="de-AT" dirty="0" err="1" smtClean="0"/>
              <a:t>to</a:t>
            </a:r>
            <a:r>
              <a:rPr lang="de-AT" dirty="0" smtClean="0"/>
              <a:t> </a:t>
            </a:r>
            <a:r>
              <a:rPr lang="de-AT" dirty="0" err="1" smtClean="0"/>
              <a:t>constantly</a:t>
            </a:r>
            <a:r>
              <a:rPr lang="de-AT" dirty="0" smtClean="0"/>
              <a:t> </a:t>
            </a:r>
            <a:r>
              <a:rPr lang="de-AT" dirty="0" err="1" smtClean="0"/>
              <a:t>provide</a:t>
            </a:r>
            <a:r>
              <a:rPr lang="de-AT" dirty="0" smtClean="0"/>
              <a:t> </a:t>
            </a:r>
            <a:r>
              <a:rPr lang="de-AT" dirty="0" err="1" smtClean="0"/>
              <a:t>change</a:t>
            </a:r>
            <a:r>
              <a:rPr lang="de-AT" dirty="0" smtClean="0"/>
              <a:t> </a:t>
            </a:r>
            <a:r>
              <a:rPr lang="de-AT" dirty="0" err="1" smtClean="0"/>
              <a:t>messages</a:t>
            </a:r>
            <a:r>
              <a:rPr lang="de-AT" dirty="0" smtClean="0"/>
              <a:t> </a:t>
            </a:r>
            <a:r>
              <a:rPr lang="de-AT" dirty="0" err="1" smtClean="0"/>
              <a:t>and</a:t>
            </a:r>
            <a:r>
              <a:rPr lang="de-AT" dirty="0" smtClean="0"/>
              <a:t> </a:t>
            </a:r>
            <a:r>
              <a:rPr lang="de-AT" dirty="0" err="1" smtClean="0"/>
              <a:t>information</a:t>
            </a:r>
            <a:r>
              <a:rPr lang="de-AT" dirty="0" smtClean="0"/>
              <a:t>)</a:t>
            </a:r>
            <a:endParaRPr lang="en-GB" dirty="0" smtClean="0"/>
          </a:p>
          <a:p>
            <a:r>
              <a:rPr lang="en-GB" dirty="0" smtClean="0"/>
              <a:t>Plan change support  such as training, coaching, change monitoring</a:t>
            </a:r>
          </a:p>
          <a:p>
            <a:r>
              <a:rPr lang="en-GB" dirty="0" smtClean="0"/>
              <a:t>Make a clear concept of participation of different stakeholders in change process</a:t>
            </a:r>
          </a:p>
          <a:p>
            <a:r>
              <a:rPr lang="en-GB" dirty="0" smtClean="0"/>
              <a:t>Speak to the past, current and intended culture and purpose of the ALS</a:t>
            </a:r>
          </a:p>
          <a:p>
            <a:r>
              <a:rPr lang="en-GB" dirty="0" smtClean="0"/>
              <a:t>Use the strengths of a culture and make culturally pre-determined interruptions of change and use processes clear to involved people</a:t>
            </a:r>
          </a:p>
          <a:p>
            <a:r>
              <a:rPr lang="de-AT" dirty="0" smtClean="0"/>
              <a:t>Find </a:t>
            </a:r>
            <a:r>
              <a:rPr lang="de-AT" dirty="0" err="1" smtClean="0"/>
              <a:t>role</a:t>
            </a:r>
            <a:r>
              <a:rPr lang="de-AT" dirty="0" smtClean="0"/>
              <a:t> </a:t>
            </a:r>
            <a:r>
              <a:rPr lang="de-AT" dirty="0" err="1" smtClean="0"/>
              <a:t>models</a:t>
            </a:r>
            <a:endParaRPr lang="en-GB" dirty="0" smtClean="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5169897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759200" y="365125"/>
            <a:ext cx="7594600" cy="1325563"/>
          </a:xfrm>
        </p:spPr>
        <p:txBody>
          <a:bodyPr/>
          <a:lstStyle/>
          <a:p>
            <a:pPr algn="r"/>
            <a:r>
              <a:rPr lang="de-AT" b="1" dirty="0" smtClean="0">
                <a:ln w="12700" cmpd="sng">
                  <a:solidFill>
                    <a:schemeClr val="accent4"/>
                  </a:solidFill>
                  <a:prstDash val="solid"/>
                </a:ln>
                <a:solidFill>
                  <a:schemeClr val="accent4">
                    <a:lumMod val="75000"/>
                  </a:schemeClr>
                </a:solidFill>
              </a:rPr>
              <a:t>Connect </a:t>
            </a:r>
            <a:r>
              <a:rPr lang="de-AT" b="1" dirty="0" err="1" smtClean="0">
                <a:ln w="12700" cmpd="sng">
                  <a:solidFill>
                    <a:schemeClr val="accent4"/>
                  </a:solidFill>
                  <a:prstDash val="solid"/>
                </a:ln>
                <a:solidFill>
                  <a:schemeClr val="accent4">
                    <a:lumMod val="75000"/>
                  </a:schemeClr>
                </a:solidFill>
              </a:rPr>
              <a:t>emotions</a:t>
            </a:r>
            <a:r>
              <a:rPr lang="de-AT" b="1" dirty="0" smtClean="0">
                <a:ln w="12700" cmpd="sng">
                  <a:solidFill>
                    <a:schemeClr val="accent4"/>
                  </a:solidFill>
                  <a:prstDash val="solid"/>
                </a:ln>
                <a:solidFill>
                  <a:schemeClr val="accent4">
                    <a:lumMod val="75000"/>
                  </a:schemeClr>
                </a:solidFill>
              </a:rPr>
              <a:t> </a:t>
            </a:r>
            <a:r>
              <a:rPr lang="de-AT" b="1" dirty="0" err="1" smtClean="0">
                <a:ln w="12700" cmpd="sng">
                  <a:solidFill>
                    <a:schemeClr val="accent4"/>
                  </a:solidFill>
                  <a:prstDash val="solid"/>
                </a:ln>
                <a:solidFill>
                  <a:schemeClr val="accent4">
                    <a:lumMod val="75000"/>
                  </a:schemeClr>
                </a:solidFill>
              </a:rPr>
              <a:t>to</a:t>
            </a:r>
            <a:r>
              <a:rPr lang="de-AT" b="1" dirty="0" smtClean="0">
                <a:ln w="12700" cmpd="sng">
                  <a:solidFill>
                    <a:schemeClr val="accent4"/>
                  </a:solidFill>
                  <a:prstDash val="solid"/>
                </a:ln>
                <a:solidFill>
                  <a:schemeClr val="accent4">
                    <a:lumMod val="75000"/>
                  </a:schemeClr>
                </a:solidFill>
              </a:rPr>
              <a:t> </a:t>
            </a:r>
            <a:r>
              <a:rPr lang="de-AT" b="1" dirty="0" err="1">
                <a:ln w="12700" cmpd="sng">
                  <a:solidFill>
                    <a:schemeClr val="accent4"/>
                  </a:solidFill>
                  <a:prstDash val="solid"/>
                </a:ln>
                <a:solidFill>
                  <a:schemeClr val="accent4">
                    <a:lumMod val="75000"/>
                  </a:schemeClr>
                </a:solidFill>
              </a:rPr>
              <a:t>change</a:t>
            </a:r>
            <a:endParaRPr lang="en-GB" dirty="0"/>
          </a:p>
        </p:txBody>
      </p:sp>
      <p:sp>
        <p:nvSpPr>
          <p:cNvPr id="3" name="Espace réservé du contenu 2"/>
          <p:cNvSpPr>
            <a:spLocks noGrp="1"/>
          </p:cNvSpPr>
          <p:nvPr>
            <p:ph idx="1"/>
          </p:nvPr>
        </p:nvSpPr>
        <p:spPr/>
        <p:txBody>
          <a:bodyPr>
            <a:normAutofit lnSpcReduction="10000"/>
          </a:bodyPr>
          <a:lstStyle/>
          <a:p>
            <a:r>
              <a:rPr lang="en-GB" dirty="0"/>
              <a:t>Give an understanding to all stakeholders of usefulness and improvements through change (which are not achievable if we just continue), link to current work methods and crop choices, and higher personal development goals (draw a picture of the better future – emotional connection)</a:t>
            </a:r>
          </a:p>
          <a:p>
            <a:r>
              <a:rPr lang="de-AT" dirty="0" err="1" smtClean="0"/>
              <a:t>Use</a:t>
            </a:r>
            <a:r>
              <a:rPr lang="de-AT" dirty="0" smtClean="0"/>
              <a:t> personal </a:t>
            </a:r>
            <a:r>
              <a:rPr lang="de-AT" dirty="0" err="1" smtClean="0"/>
              <a:t>goals</a:t>
            </a:r>
            <a:r>
              <a:rPr lang="de-AT" dirty="0" smtClean="0"/>
              <a:t> </a:t>
            </a:r>
            <a:r>
              <a:rPr lang="de-AT" dirty="0" err="1" smtClean="0"/>
              <a:t>of</a:t>
            </a:r>
            <a:r>
              <a:rPr lang="de-AT" dirty="0" smtClean="0"/>
              <a:t> </a:t>
            </a:r>
            <a:r>
              <a:rPr lang="de-AT" dirty="0" err="1" smtClean="0"/>
              <a:t>users</a:t>
            </a:r>
            <a:r>
              <a:rPr lang="de-AT" dirty="0" smtClean="0"/>
              <a:t> </a:t>
            </a:r>
            <a:r>
              <a:rPr lang="de-AT" dirty="0" err="1" smtClean="0"/>
              <a:t>and</a:t>
            </a:r>
            <a:r>
              <a:rPr lang="de-AT" dirty="0" smtClean="0"/>
              <a:t> </a:t>
            </a:r>
            <a:r>
              <a:rPr lang="de-AT" dirty="0" err="1" smtClean="0"/>
              <a:t>influencers</a:t>
            </a:r>
            <a:r>
              <a:rPr lang="de-AT" dirty="0" smtClean="0"/>
              <a:t> </a:t>
            </a:r>
            <a:r>
              <a:rPr lang="de-AT" dirty="0" err="1" smtClean="0"/>
              <a:t>to</a:t>
            </a:r>
            <a:r>
              <a:rPr lang="de-AT" dirty="0" smtClean="0"/>
              <a:t> </a:t>
            </a:r>
            <a:r>
              <a:rPr lang="de-AT" dirty="0" err="1" smtClean="0"/>
              <a:t>convice</a:t>
            </a:r>
            <a:r>
              <a:rPr lang="de-AT" dirty="0" smtClean="0"/>
              <a:t> </a:t>
            </a:r>
            <a:r>
              <a:rPr lang="de-AT" dirty="0" err="1" smtClean="0"/>
              <a:t>people</a:t>
            </a:r>
            <a:r>
              <a:rPr lang="de-AT" dirty="0" smtClean="0"/>
              <a:t> </a:t>
            </a:r>
            <a:r>
              <a:rPr lang="de-AT" dirty="0" err="1" smtClean="0"/>
              <a:t>to</a:t>
            </a:r>
            <a:r>
              <a:rPr lang="de-AT" dirty="0" smtClean="0"/>
              <a:t> </a:t>
            </a:r>
            <a:r>
              <a:rPr lang="de-AT" dirty="0" err="1" smtClean="0"/>
              <a:t>change</a:t>
            </a:r>
            <a:endParaRPr lang="de-AT" dirty="0" smtClean="0"/>
          </a:p>
          <a:p>
            <a:r>
              <a:rPr lang="de-AT" dirty="0" err="1" smtClean="0"/>
              <a:t>Allow</a:t>
            </a:r>
            <a:r>
              <a:rPr lang="de-AT" dirty="0" smtClean="0"/>
              <a:t> </a:t>
            </a:r>
            <a:r>
              <a:rPr lang="de-AT" dirty="0" err="1" smtClean="0"/>
              <a:t>for</a:t>
            </a:r>
            <a:r>
              <a:rPr lang="de-AT" dirty="0" smtClean="0"/>
              <a:t> </a:t>
            </a:r>
            <a:r>
              <a:rPr lang="de-AT" dirty="0" err="1" smtClean="0"/>
              <a:t>people</a:t>
            </a:r>
            <a:r>
              <a:rPr lang="de-AT" dirty="0" smtClean="0"/>
              <a:t> </a:t>
            </a:r>
            <a:r>
              <a:rPr lang="de-AT" dirty="0" err="1" smtClean="0"/>
              <a:t>to</a:t>
            </a:r>
            <a:r>
              <a:rPr lang="de-AT" dirty="0" smtClean="0"/>
              <a:t> </a:t>
            </a:r>
            <a:r>
              <a:rPr lang="de-AT" dirty="0" err="1" smtClean="0"/>
              <a:t>organise</a:t>
            </a:r>
            <a:r>
              <a:rPr lang="de-AT" dirty="0" smtClean="0"/>
              <a:t> </a:t>
            </a:r>
            <a:r>
              <a:rPr lang="de-AT" dirty="0" err="1" smtClean="0"/>
              <a:t>their</a:t>
            </a:r>
            <a:r>
              <a:rPr lang="de-AT" dirty="0" smtClean="0"/>
              <a:t> </a:t>
            </a:r>
            <a:r>
              <a:rPr lang="de-AT" dirty="0" err="1" smtClean="0"/>
              <a:t>own</a:t>
            </a:r>
            <a:r>
              <a:rPr lang="de-AT" dirty="0" smtClean="0"/>
              <a:t> (</a:t>
            </a:r>
            <a:r>
              <a:rPr lang="de-AT" dirty="0" err="1" smtClean="0"/>
              <a:t>pace</a:t>
            </a:r>
            <a:r>
              <a:rPr lang="de-AT" dirty="0" smtClean="0"/>
              <a:t>) </a:t>
            </a:r>
            <a:r>
              <a:rPr lang="de-AT" dirty="0" err="1" smtClean="0"/>
              <a:t>of</a:t>
            </a:r>
            <a:r>
              <a:rPr lang="de-AT" dirty="0" smtClean="0"/>
              <a:t> </a:t>
            </a:r>
            <a:r>
              <a:rPr lang="de-AT" dirty="0" err="1" smtClean="0"/>
              <a:t>change</a:t>
            </a:r>
            <a:endParaRPr lang="de-AT" dirty="0" smtClean="0"/>
          </a:p>
          <a:p>
            <a:r>
              <a:rPr lang="de-AT" dirty="0" err="1" smtClean="0"/>
              <a:t>Identify</a:t>
            </a:r>
            <a:r>
              <a:rPr lang="de-AT" dirty="0" smtClean="0"/>
              <a:t> </a:t>
            </a:r>
            <a:r>
              <a:rPr lang="de-AT" dirty="0" err="1" smtClean="0"/>
              <a:t>possible</a:t>
            </a:r>
            <a:r>
              <a:rPr lang="de-AT" dirty="0" smtClean="0"/>
              <a:t> quick </a:t>
            </a:r>
            <a:r>
              <a:rPr lang="de-AT" dirty="0" err="1" smtClean="0"/>
              <a:t>wins</a:t>
            </a:r>
            <a:r>
              <a:rPr lang="de-AT" dirty="0" smtClean="0"/>
              <a:t> </a:t>
            </a:r>
            <a:r>
              <a:rPr lang="de-AT" dirty="0" err="1" smtClean="0"/>
              <a:t>and</a:t>
            </a:r>
            <a:r>
              <a:rPr lang="de-AT" dirty="0" smtClean="0"/>
              <a:t> </a:t>
            </a:r>
            <a:r>
              <a:rPr lang="de-AT" dirty="0" err="1" smtClean="0"/>
              <a:t>longer</a:t>
            </a:r>
            <a:r>
              <a:rPr lang="de-AT" dirty="0" smtClean="0"/>
              <a:t>-term </a:t>
            </a:r>
            <a:r>
              <a:rPr lang="de-AT" dirty="0" err="1" smtClean="0"/>
              <a:t>wins</a:t>
            </a:r>
            <a:r>
              <a:rPr lang="de-AT" dirty="0" smtClean="0"/>
              <a:t>, </a:t>
            </a:r>
            <a:r>
              <a:rPr lang="de-AT" dirty="0" err="1" smtClean="0"/>
              <a:t>which</a:t>
            </a:r>
            <a:r>
              <a:rPr lang="de-AT" dirty="0" smtClean="0"/>
              <a:t> also </a:t>
            </a:r>
            <a:r>
              <a:rPr lang="de-AT" dirty="0" err="1" smtClean="0"/>
              <a:t>then</a:t>
            </a:r>
            <a:r>
              <a:rPr lang="de-AT" dirty="0" smtClean="0"/>
              <a:t> </a:t>
            </a:r>
            <a:r>
              <a:rPr lang="de-AT" dirty="0" err="1" smtClean="0"/>
              <a:t>require</a:t>
            </a:r>
            <a:r>
              <a:rPr lang="de-AT" dirty="0" smtClean="0"/>
              <a:t> </a:t>
            </a:r>
            <a:r>
              <a:rPr lang="de-AT" dirty="0" err="1" smtClean="0"/>
              <a:t>longer</a:t>
            </a:r>
            <a:r>
              <a:rPr lang="de-AT" dirty="0" smtClean="0"/>
              <a:t>-term </a:t>
            </a:r>
            <a:r>
              <a:rPr lang="de-AT" dirty="0" err="1" smtClean="0"/>
              <a:t>financial</a:t>
            </a:r>
            <a:r>
              <a:rPr lang="de-AT" dirty="0" smtClean="0"/>
              <a:t> </a:t>
            </a:r>
            <a:r>
              <a:rPr lang="de-AT" dirty="0" err="1" smtClean="0"/>
              <a:t>and</a:t>
            </a:r>
            <a:r>
              <a:rPr lang="de-AT" dirty="0" smtClean="0"/>
              <a:t> </a:t>
            </a:r>
            <a:r>
              <a:rPr lang="de-AT" dirty="0" err="1" smtClean="0"/>
              <a:t>engery</a:t>
            </a:r>
            <a:r>
              <a:rPr lang="de-AT" dirty="0" smtClean="0"/>
              <a:t> </a:t>
            </a:r>
            <a:r>
              <a:rPr lang="de-AT" dirty="0" err="1" smtClean="0"/>
              <a:t>perseverance</a:t>
            </a:r>
            <a:r>
              <a:rPr lang="de-AT" dirty="0" smtClean="0"/>
              <a:t> </a:t>
            </a:r>
            <a:r>
              <a:rPr lang="de-AT" dirty="0" err="1" smtClean="0"/>
              <a:t>of</a:t>
            </a:r>
            <a:r>
              <a:rPr lang="de-AT" dirty="0" smtClean="0"/>
              <a:t> </a:t>
            </a:r>
            <a:r>
              <a:rPr lang="de-AT" dirty="0" err="1" smtClean="0"/>
              <a:t>change</a:t>
            </a:r>
            <a:r>
              <a:rPr lang="de-AT" dirty="0" smtClean="0"/>
              <a:t> </a:t>
            </a:r>
            <a:r>
              <a:rPr lang="de-AT" dirty="0" err="1" smtClean="0"/>
              <a:t>agents</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21107693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24300" y="365125"/>
            <a:ext cx="7759700" cy="1325563"/>
          </a:xfrm>
        </p:spPr>
        <p:txBody>
          <a:bodyPr/>
          <a:lstStyle/>
          <a:p>
            <a:pPr algn="r"/>
            <a:r>
              <a:rPr lang="de-AT" b="1" dirty="0" err="1" smtClean="0">
                <a:ln w="12700" cmpd="sng">
                  <a:solidFill>
                    <a:schemeClr val="accent4"/>
                  </a:solidFill>
                  <a:prstDash val="solid"/>
                </a:ln>
                <a:solidFill>
                  <a:schemeClr val="accent4">
                    <a:lumMod val="75000"/>
                  </a:schemeClr>
                </a:solidFill>
              </a:rPr>
              <a:t>Establish</a:t>
            </a:r>
            <a:r>
              <a:rPr lang="de-AT" b="1" dirty="0" smtClean="0">
                <a:ln w="12700" cmpd="sng">
                  <a:solidFill>
                    <a:schemeClr val="accent4"/>
                  </a:solidFill>
                  <a:prstDash val="solid"/>
                </a:ln>
                <a:solidFill>
                  <a:schemeClr val="accent4">
                    <a:lumMod val="75000"/>
                  </a:schemeClr>
                </a:solidFill>
              </a:rPr>
              <a:t> </a:t>
            </a:r>
            <a:r>
              <a:rPr lang="de-AT" b="1" dirty="0" err="1" smtClean="0">
                <a:ln w="12700" cmpd="sng">
                  <a:solidFill>
                    <a:schemeClr val="accent4"/>
                  </a:solidFill>
                  <a:prstDash val="solid"/>
                </a:ln>
                <a:solidFill>
                  <a:schemeClr val="accent4">
                    <a:lumMod val="75000"/>
                  </a:schemeClr>
                </a:solidFill>
              </a:rPr>
              <a:t>feedback</a:t>
            </a:r>
            <a:r>
              <a:rPr lang="de-AT" b="1" dirty="0" smtClean="0">
                <a:ln w="12700" cmpd="sng">
                  <a:solidFill>
                    <a:schemeClr val="accent4"/>
                  </a:solidFill>
                  <a:prstDash val="solid"/>
                </a:ln>
                <a:solidFill>
                  <a:schemeClr val="accent4">
                    <a:lumMod val="75000"/>
                  </a:schemeClr>
                </a:solidFill>
              </a:rPr>
              <a:t> </a:t>
            </a:r>
            <a:r>
              <a:rPr lang="de-AT" b="1" dirty="0" err="1" smtClean="0">
                <a:ln w="12700" cmpd="sng">
                  <a:solidFill>
                    <a:schemeClr val="accent4"/>
                  </a:solidFill>
                  <a:prstDash val="solid"/>
                </a:ln>
                <a:solidFill>
                  <a:schemeClr val="accent4">
                    <a:lumMod val="75000"/>
                  </a:schemeClr>
                </a:solidFill>
              </a:rPr>
              <a:t>loops</a:t>
            </a:r>
            <a:r>
              <a:rPr lang="de-AT" b="1" dirty="0" smtClean="0">
                <a:ln w="12700" cmpd="sng">
                  <a:solidFill>
                    <a:schemeClr val="accent4"/>
                  </a:solidFill>
                  <a:prstDash val="solid"/>
                </a:ln>
                <a:solidFill>
                  <a:schemeClr val="accent4">
                    <a:lumMod val="75000"/>
                  </a:schemeClr>
                </a:solidFill>
              </a:rPr>
              <a:t> on </a:t>
            </a:r>
            <a:r>
              <a:rPr lang="de-AT" b="1" dirty="0" err="1" smtClean="0">
                <a:ln w="12700" cmpd="sng">
                  <a:solidFill>
                    <a:schemeClr val="accent4"/>
                  </a:solidFill>
                  <a:prstDash val="solid"/>
                </a:ln>
                <a:solidFill>
                  <a:schemeClr val="accent4">
                    <a:lumMod val="75000"/>
                  </a:schemeClr>
                </a:solidFill>
              </a:rPr>
              <a:t>change</a:t>
            </a:r>
            <a:endParaRPr lang="en-GB" dirty="0"/>
          </a:p>
        </p:txBody>
      </p:sp>
      <p:sp>
        <p:nvSpPr>
          <p:cNvPr id="3" name="Espace réservé du contenu 2"/>
          <p:cNvSpPr>
            <a:spLocks noGrp="1"/>
          </p:cNvSpPr>
          <p:nvPr>
            <p:ph idx="1"/>
          </p:nvPr>
        </p:nvSpPr>
        <p:spPr/>
        <p:txBody>
          <a:bodyPr/>
          <a:lstStyle/>
          <a:p>
            <a:pPr marL="0" indent="0">
              <a:buNone/>
            </a:pPr>
            <a:r>
              <a:rPr lang="de-AT" dirty="0" err="1" smtClean="0"/>
              <a:t>Build</a:t>
            </a:r>
            <a:r>
              <a:rPr lang="de-AT" dirty="0" smtClean="0"/>
              <a:t> a </a:t>
            </a:r>
            <a:r>
              <a:rPr lang="de-AT" dirty="0" err="1" smtClean="0"/>
              <a:t>feedback</a:t>
            </a:r>
            <a:r>
              <a:rPr lang="de-AT" dirty="0" smtClean="0"/>
              <a:t> </a:t>
            </a:r>
            <a:r>
              <a:rPr lang="de-AT" dirty="0" err="1" smtClean="0"/>
              <a:t>process</a:t>
            </a:r>
            <a:r>
              <a:rPr lang="de-AT" dirty="0" smtClean="0"/>
              <a:t> on different </a:t>
            </a:r>
            <a:r>
              <a:rPr lang="de-AT" dirty="0" err="1" smtClean="0"/>
              <a:t>scales</a:t>
            </a:r>
            <a:r>
              <a:rPr lang="de-AT" dirty="0" smtClean="0"/>
              <a:t> </a:t>
            </a:r>
            <a:r>
              <a:rPr lang="de-AT" dirty="0" err="1" smtClean="0"/>
              <a:t>and</a:t>
            </a:r>
            <a:r>
              <a:rPr lang="de-AT" dirty="0" smtClean="0"/>
              <a:t> </a:t>
            </a:r>
            <a:r>
              <a:rPr lang="de-AT" dirty="0" err="1" smtClean="0"/>
              <a:t>levels</a:t>
            </a:r>
            <a:r>
              <a:rPr lang="de-AT" dirty="0" smtClean="0"/>
              <a:t> </a:t>
            </a:r>
            <a:r>
              <a:rPr lang="de-AT" dirty="0" err="1" smtClean="0"/>
              <a:t>of</a:t>
            </a:r>
            <a:r>
              <a:rPr lang="de-AT" dirty="0" smtClean="0"/>
              <a:t> </a:t>
            </a:r>
            <a:r>
              <a:rPr lang="de-AT" dirty="0" err="1" smtClean="0"/>
              <a:t>the</a:t>
            </a:r>
            <a:r>
              <a:rPr lang="de-AT" dirty="0" smtClean="0"/>
              <a:t> </a:t>
            </a:r>
            <a:r>
              <a:rPr lang="de-AT" dirty="0" err="1" smtClean="0"/>
              <a:t>system</a:t>
            </a:r>
            <a:r>
              <a:rPr lang="de-AT" dirty="0" smtClean="0"/>
              <a:t>, </a:t>
            </a:r>
            <a:r>
              <a:rPr lang="de-AT" dirty="0" err="1" smtClean="0"/>
              <a:t>which</a:t>
            </a:r>
            <a:r>
              <a:rPr lang="de-AT" dirty="0" smtClean="0"/>
              <a:t> </a:t>
            </a:r>
            <a:r>
              <a:rPr lang="de-AT" dirty="0" err="1" smtClean="0"/>
              <a:t>allows</a:t>
            </a:r>
            <a:r>
              <a:rPr lang="de-AT" dirty="0"/>
              <a:t> </a:t>
            </a:r>
            <a:r>
              <a:rPr lang="de-AT" dirty="0" err="1" smtClean="0"/>
              <a:t>to</a:t>
            </a:r>
            <a:r>
              <a:rPr lang="de-AT" dirty="0" smtClean="0"/>
              <a:t>:</a:t>
            </a:r>
          </a:p>
          <a:p>
            <a:pPr>
              <a:buClr>
                <a:schemeClr val="accent1">
                  <a:lumMod val="75000"/>
                </a:schemeClr>
              </a:buClr>
              <a:buFont typeface="Wingdings" panose="05000000000000000000" pitchFamily="2" charset="2"/>
              <a:buChar char="ü"/>
            </a:pPr>
            <a:r>
              <a:rPr lang="de-AT" dirty="0" err="1" smtClean="0"/>
              <a:t>Constructively</a:t>
            </a:r>
            <a:r>
              <a:rPr lang="de-AT" dirty="0" smtClean="0"/>
              <a:t> </a:t>
            </a:r>
            <a:r>
              <a:rPr lang="de-AT" dirty="0" err="1" smtClean="0"/>
              <a:t>react</a:t>
            </a:r>
            <a:r>
              <a:rPr lang="de-AT" dirty="0" smtClean="0"/>
              <a:t> </a:t>
            </a:r>
            <a:r>
              <a:rPr lang="de-AT" dirty="0" err="1" smtClean="0"/>
              <a:t>to</a:t>
            </a:r>
            <a:r>
              <a:rPr lang="de-AT" dirty="0" smtClean="0"/>
              <a:t> </a:t>
            </a:r>
            <a:r>
              <a:rPr lang="de-AT" dirty="0" err="1" smtClean="0"/>
              <a:t>deviations</a:t>
            </a:r>
            <a:r>
              <a:rPr lang="de-AT" dirty="0" smtClean="0"/>
              <a:t> </a:t>
            </a:r>
            <a:r>
              <a:rPr lang="de-AT" dirty="0" err="1" smtClean="0"/>
              <a:t>and</a:t>
            </a:r>
            <a:r>
              <a:rPr lang="de-AT" dirty="0" smtClean="0"/>
              <a:t> </a:t>
            </a:r>
            <a:r>
              <a:rPr lang="de-AT" dirty="0" err="1" smtClean="0"/>
              <a:t>irritations</a:t>
            </a:r>
            <a:r>
              <a:rPr lang="de-AT" dirty="0" smtClean="0"/>
              <a:t> </a:t>
            </a:r>
          </a:p>
          <a:p>
            <a:pPr>
              <a:buClr>
                <a:schemeClr val="accent1">
                  <a:lumMod val="75000"/>
                </a:schemeClr>
              </a:buClr>
              <a:buFont typeface="Wingdings" panose="05000000000000000000" pitchFamily="2" charset="2"/>
              <a:buChar char="ü"/>
            </a:pPr>
            <a:r>
              <a:rPr lang="de-AT" dirty="0" err="1" smtClean="0"/>
              <a:t>Learn</a:t>
            </a:r>
            <a:endParaRPr lang="de-AT" dirty="0" smtClean="0"/>
          </a:p>
          <a:p>
            <a:pPr>
              <a:buClr>
                <a:schemeClr val="accent1">
                  <a:lumMod val="75000"/>
                </a:schemeClr>
              </a:buClr>
              <a:buFont typeface="Wingdings" panose="05000000000000000000" pitchFamily="2" charset="2"/>
              <a:buChar char="ü"/>
            </a:pPr>
            <a:r>
              <a:rPr lang="de-AT" dirty="0" smtClean="0"/>
              <a:t>Exchange </a:t>
            </a:r>
            <a:r>
              <a:rPr lang="de-AT" dirty="0" err="1" smtClean="0"/>
              <a:t>and</a:t>
            </a:r>
            <a:r>
              <a:rPr lang="de-AT" dirty="0" smtClean="0"/>
              <a:t> </a:t>
            </a:r>
            <a:r>
              <a:rPr lang="de-AT" dirty="0" err="1" smtClean="0"/>
              <a:t>interact</a:t>
            </a:r>
            <a:r>
              <a:rPr lang="de-AT" dirty="0" smtClean="0"/>
              <a:t> </a:t>
            </a:r>
            <a:r>
              <a:rPr lang="de-AT" dirty="0" err="1" smtClean="0"/>
              <a:t>with</a:t>
            </a:r>
            <a:r>
              <a:rPr lang="de-AT" dirty="0" smtClean="0"/>
              <a:t> different </a:t>
            </a:r>
            <a:r>
              <a:rPr lang="de-AT" dirty="0" err="1" smtClean="0"/>
              <a:t>stakeholders</a:t>
            </a:r>
            <a:endParaRPr lang="de-AT" dirty="0" smtClean="0"/>
          </a:p>
          <a:p>
            <a:pPr>
              <a:buClr>
                <a:schemeClr val="accent1">
                  <a:lumMod val="75000"/>
                </a:schemeClr>
              </a:buClr>
              <a:buFont typeface="Wingdings" panose="05000000000000000000" pitchFamily="2" charset="2"/>
              <a:buChar char="ü"/>
            </a:pPr>
            <a:r>
              <a:rPr lang="de-AT" dirty="0" err="1" smtClean="0"/>
              <a:t>Influence</a:t>
            </a:r>
            <a:r>
              <a:rPr lang="de-AT" dirty="0" smtClean="0"/>
              <a:t> </a:t>
            </a:r>
            <a:r>
              <a:rPr lang="de-AT" dirty="0" err="1" smtClean="0"/>
              <a:t>agents</a:t>
            </a:r>
            <a:r>
              <a:rPr lang="de-AT" dirty="0" smtClean="0"/>
              <a:t> </a:t>
            </a:r>
            <a:r>
              <a:rPr lang="de-AT" dirty="0" err="1" smtClean="0"/>
              <a:t>of</a:t>
            </a:r>
            <a:r>
              <a:rPr lang="de-AT" dirty="0" smtClean="0"/>
              <a:t> </a:t>
            </a:r>
            <a:r>
              <a:rPr lang="de-AT" dirty="0" err="1" smtClean="0"/>
              <a:t>change</a:t>
            </a:r>
            <a:endParaRPr lang="de-AT"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34609128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de-AT" b="1" dirty="0" smtClean="0">
                <a:ln w="12700" cmpd="sng">
                  <a:solidFill>
                    <a:schemeClr val="accent4"/>
                  </a:solidFill>
                  <a:prstDash val="solid"/>
                </a:ln>
                <a:solidFill>
                  <a:schemeClr val="accent4">
                    <a:lumMod val="75000"/>
                  </a:schemeClr>
                </a:solidFill>
              </a:rPr>
              <a:t>Change </a:t>
            </a:r>
            <a:r>
              <a:rPr lang="de-AT" b="1" dirty="0" err="1" smtClean="0">
                <a:ln w="12700" cmpd="sng">
                  <a:solidFill>
                    <a:schemeClr val="accent4"/>
                  </a:solidFill>
                  <a:prstDash val="solid"/>
                </a:ln>
                <a:solidFill>
                  <a:schemeClr val="accent4">
                    <a:lumMod val="75000"/>
                  </a:schemeClr>
                </a:solidFill>
              </a:rPr>
              <a:t>experience</a:t>
            </a:r>
            <a:r>
              <a:rPr lang="de-AT" b="1" dirty="0" smtClean="0">
                <a:ln w="12700" cmpd="sng">
                  <a:solidFill>
                    <a:schemeClr val="accent4"/>
                  </a:solidFill>
                  <a:prstDash val="solid"/>
                </a:ln>
                <a:solidFill>
                  <a:schemeClr val="accent4">
                    <a:lumMod val="75000"/>
                  </a:schemeClr>
                </a:solidFill>
              </a:rPr>
              <a:t> …</a:t>
            </a:r>
            <a:endParaRPr lang="en-GB" dirty="0"/>
          </a:p>
        </p:txBody>
      </p:sp>
      <p:sp>
        <p:nvSpPr>
          <p:cNvPr id="6" name="Espace réservé du contenu 5"/>
          <p:cNvSpPr>
            <a:spLocks noGrp="1"/>
          </p:cNvSpPr>
          <p:nvPr>
            <p:ph sz="half" idx="1"/>
          </p:nvPr>
        </p:nvSpPr>
        <p:spPr/>
        <p:txBody>
          <a:bodyPr/>
          <a:lstStyle/>
          <a:p>
            <a:pPr>
              <a:buClr>
                <a:schemeClr val="accent1">
                  <a:lumMod val="75000"/>
                </a:schemeClr>
              </a:buClr>
              <a:buFont typeface="Wingdings" panose="05000000000000000000" pitchFamily="2" charset="2"/>
              <a:buChar char="Ø"/>
            </a:pPr>
            <a:r>
              <a:rPr lang="en-GB" dirty="0"/>
              <a:t>Resistance is normal in change processes</a:t>
            </a:r>
          </a:p>
          <a:p>
            <a:pPr>
              <a:buClr>
                <a:schemeClr val="accent1">
                  <a:lumMod val="75000"/>
                </a:schemeClr>
              </a:buClr>
              <a:buFont typeface="Wingdings" panose="05000000000000000000" pitchFamily="2" charset="2"/>
              <a:buChar char="Ø"/>
            </a:pPr>
            <a:r>
              <a:rPr lang="de-AT" dirty="0"/>
              <a:t>80% </a:t>
            </a:r>
            <a:r>
              <a:rPr lang="de-AT" dirty="0" err="1"/>
              <a:t>of</a:t>
            </a:r>
            <a:r>
              <a:rPr lang="de-AT" dirty="0"/>
              <a:t> </a:t>
            </a:r>
            <a:r>
              <a:rPr lang="de-AT" dirty="0" err="1"/>
              <a:t>resistance</a:t>
            </a:r>
            <a:r>
              <a:rPr lang="de-AT" dirty="0"/>
              <a:t> </a:t>
            </a:r>
            <a:r>
              <a:rPr lang="de-AT" dirty="0" err="1"/>
              <a:t>is</a:t>
            </a:r>
            <a:r>
              <a:rPr lang="de-AT" dirty="0"/>
              <a:t> emotional</a:t>
            </a:r>
            <a:endParaRPr lang="en-GB" dirty="0"/>
          </a:p>
          <a:p>
            <a:pPr>
              <a:buClr>
                <a:schemeClr val="accent1">
                  <a:lumMod val="75000"/>
                </a:schemeClr>
              </a:buClr>
              <a:buFont typeface="Wingdings" panose="05000000000000000000" pitchFamily="2" charset="2"/>
              <a:buChar char="Ø"/>
            </a:pPr>
            <a:r>
              <a:rPr lang="en-GB" dirty="0"/>
              <a:t>New approaches are only integrated into the culture system (values, purpose), when they work and show positive results</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pic>
        <p:nvPicPr>
          <p:cNvPr id="9" name="Picture 2" descr="http://ndipat.org/blog/wp-content/uploads/2012/11/Early-days2.jpg">
            <a:hlinkClick r:id="rId3"/>
          </p:cNvPr>
          <p:cNvPicPr>
            <a:picLocks noGrp="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527800" y="1930400"/>
            <a:ext cx="4826000" cy="4622800"/>
          </a:xfrm>
          <a:prstGeom prst="rect">
            <a:avLst/>
          </a:prstGeom>
          <a:noFill/>
          <a:extLst/>
        </p:spPr>
      </p:pic>
    </p:spTree>
    <p:extLst>
      <p:ext uri="{BB962C8B-B14F-4D97-AF65-F5344CB8AC3E}">
        <p14:creationId xmlns:p14="http://schemas.microsoft.com/office/powerpoint/2010/main" val="11029959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3860800" y="365125"/>
            <a:ext cx="7493000" cy="1325563"/>
          </a:xfrm>
        </p:spPr>
        <p:txBody>
          <a:bodyPr/>
          <a:lstStyle/>
          <a:p>
            <a:pPr algn="r"/>
            <a:r>
              <a:rPr lang="de-AT" b="1" dirty="0" smtClean="0">
                <a:ln w="12700" cmpd="sng">
                  <a:solidFill>
                    <a:schemeClr val="accent4"/>
                  </a:solidFill>
                  <a:prstDash val="solid"/>
                </a:ln>
                <a:solidFill>
                  <a:schemeClr val="accent4">
                    <a:lumMod val="75000"/>
                  </a:schemeClr>
                </a:solidFill>
              </a:rPr>
              <a:t>Group </a:t>
            </a:r>
            <a:r>
              <a:rPr lang="de-AT" b="1" dirty="0" err="1" smtClean="0">
                <a:ln w="12700" cmpd="sng">
                  <a:solidFill>
                    <a:schemeClr val="accent4"/>
                  </a:solidFill>
                  <a:prstDash val="solid"/>
                </a:ln>
                <a:solidFill>
                  <a:schemeClr val="accent4">
                    <a:lumMod val="75000"/>
                  </a:schemeClr>
                </a:solidFill>
              </a:rPr>
              <a:t>work</a:t>
            </a:r>
            <a:endParaRPr lang="en-GB" dirty="0"/>
          </a:p>
        </p:txBody>
      </p:sp>
      <p:sp>
        <p:nvSpPr>
          <p:cNvPr id="5" name="Espace réservé du contenu 4"/>
          <p:cNvSpPr>
            <a:spLocks noGrp="1"/>
          </p:cNvSpPr>
          <p:nvPr>
            <p:ph idx="1"/>
          </p:nvPr>
        </p:nvSpPr>
        <p:spPr/>
        <p:txBody>
          <a:bodyPr/>
          <a:lstStyle/>
          <a:p>
            <a:r>
              <a:rPr lang="en-GB" dirty="0"/>
              <a:t>What approach works/would work in your research project(s)?</a:t>
            </a:r>
          </a:p>
        </p:txBody>
      </p:sp>
      <p:pic>
        <p:nvPicPr>
          <p:cNvPr id="6"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115" y="453925"/>
            <a:ext cx="2762565" cy="1304232"/>
          </a:xfrm>
          <a:prstGeom prst="rect">
            <a:avLst/>
          </a:prstGeom>
          <a:ln>
            <a:noFill/>
          </a:ln>
        </p:spPr>
      </p:pic>
    </p:spTree>
    <p:extLst>
      <p:ext uri="{BB962C8B-B14F-4D97-AF65-F5344CB8AC3E}">
        <p14:creationId xmlns:p14="http://schemas.microsoft.com/office/powerpoint/2010/main" val="26038627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485502" y="365125"/>
            <a:ext cx="6868297" cy="1325563"/>
          </a:xfrm>
          <a:noFill/>
        </p:spPr>
        <p:txBody>
          <a:bodyPr>
            <a:normAutofit/>
          </a:bodyPr>
          <a:lstStyle/>
          <a:p>
            <a:r>
              <a:rPr lang="de-AT" sz="5400" b="1" dirty="0" err="1" smtClean="0">
                <a:solidFill>
                  <a:srgbClr val="814F23"/>
                </a:solidFill>
              </a:rPr>
              <a:t>Sources</a:t>
            </a:r>
            <a:endParaRPr lang="en-GB" sz="5400" b="1" dirty="0">
              <a:solidFill>
                <a:srgbClr val="814F23"/>
              </a:solidFill>
            </a:endParaRPr>
          </a:p>
        </p:txBody>
      </p:sp>
      <p:sp>
        <p:nvSpPr>
          <p:cNvPr id="3" name="Espace réservé du contenu 2"/>
          <p:cNvSpPr>
            <a:spLocks noGrp="1"/>
          </p:cNvSpPr>
          <p:nvPr>
            <p:ph idx="1"/>
          </p:nvPr>
        </p:nvSpPr>
        <p:spPr/>
        <p:txBody>
          <a:bodyPr/>
          <a:lstStyle/>
          <a:p>
            <a:r>
              <a:rPr lang="en-GB" dirty="0" smtClean="0"/>
              <a:t>1985, Stafford Beer, </a:t>
            </a:r>
            <a:r>
              <a:rPr lang="en-GB" i="1" dirty="0" smtClean="0"/>
              <a:t>Diagnosing the System for Organizations</a:t>
            </a:r>
            <a:r>
              <a:rPr lang="en-GB" dirty="0" smtClean="0"/>
              <a:t>; John Wiley, London and New York.</a:t>
            </a:r>
          </a:p>
          <a:p>
            <a:r>
              <a:rPr lang="en-GB" dirty="0" smtClean="0"/>
              <a:t>www.</a:t>
            </a:r>
            <a:r>
              <a:rPr lang="en-GB" b="1" dirty="0" smtClean="0"/>
              <a:t>malik</a:t>
            </a:r>
            <a:r>
              <a:rPr lang="en-GB" dirty="0" smtClean="0"/>
              <a:t>-management.com/de/</a:t>
            </a:r>
            <a:r>
              <a:rPr lang="en-GB" b="1" dirty="0" smtClean="0"/>
              <a:t>fredmund</a:t>
            </a:r>
            <a:r>
              <a:rPr lang="en-GB" dirty="0" smtClean="0"/>
              <a:t>-</a:t>
            </a:r>
            <a:r>
              <a:rPr lang="en-GB" b="1" dirty="0" smtClean="0"/>
              <a:t>malik</a:t>
            </a:r>
            <a:r>
              <a:rPr lang="en-GB" dirty="0" smtClean="0"/>
              <a:t>/</a:t>
            </a:r>
          </a:p>
          <a:p>
            <a:r>
              <a:rPr lang="en-GB" dirty="0" smtClean="0"/>
              <a:t>Reinprecht, Karin, </a:t>
            </a:r>
            <a:r>
              <a:rPr lang="en-GB" dirty="0" err="1" smtClean="0"/>
              <a:t>Stoisser</a:t>
            </a:r>
            <a:r>
              <a:rPr lang="en-GB" dirty="0" smtClean="0"/>
              <a:t>, Hans: </a:t>
            </a:r>
            <a:r>
              <a:rPr lang="en-GB" i="1" dirty="0" smtClean="0"/>
              <a:t>A viable structure for the Alfred Nzo District Municipality</a:t>
            </a:r>
            <a:r>
              <a:rPr lang="en-GB" dirty="0" smtClean="0"/>
              <a:t>, 2009, SWISSCONTACT and ECOTEC</a:t>
            </a:r>
          </a:p>
          <a:p>
            <a:r>
              <a:rPr lang="en-GB" dirty="0" smtClean="0"/>
              <a:t> Grace B. </a:t>
            </a:r>
            <a:r>
              <a:rPr lang="en-GB" dirty="0" err="1" smtClean="0"/>
              <a:t>Villamor</a:t>
            </a:r>
            <a:r>
              <a:rPr lang="en-GB" dirty="0" smtClean="0"/>
              <a:t>, P. </a:t>
            </a:r>
            <a:r>
              <a:rPr lang="en-GB" dirty="0" err="1" smtClean="0"/>
              <a:t>Afiavi</a:t>
            </a:r>
            <a:r>
              <a:rPr lang="en-GB" dirty="0" smtClean="0"/>
              <a:t> Dah-</a:t>
            </a:r>
            <a:r>
              <a:rPr lang="en-GB" dirty="0" err="1" smtClean="0"/>
              <a:t>gbeto</a:t>
            </a:r>
            <a:r>
              <a:rPr lang="en-GB" dirty="0" smtClean="0"/>
              <a:t>, Andrew Bell, </a:t>
            </a:r>
            <a:r>
              <a:rPr lang="en-GB" dirty="0" err="1" smtClean="0"/>
              <a:t>Ujjwal</a:t>
            </a:r>
            <a:r>
              <a:rPr lang="en-GB" dirty="0" smtClean="0"/>
              <a:t> Pradhan, </a:t>
            </a:r>
            <a:r>
              <a:rPr lang="en-GB" dirty="0" err="1" smtClean="0"/>
              <a:t>Meine</a:t>
            </a:r>
            <a:r>
              <a:rPr lang="en-GB" dirty="0" smtClean="0"/>
              <a:t> van </a:t>
            </a:r>
            <a:r>
              <a:rPr lang="en-GB" dirty="0" err="1" smtClean="0"/>
              <a:t>Noordwijk</a:t>
            </a:r>
            <a:r>
              <a:rPr lang="en-GB" dirty="0" smtClean="0"/>
              <a:t>: </a:t>
            </a:r>
            <a:r>
              <a:rPr lang="en-GB" i="1" dirty="0" smtClean="0"/>
              <a:t>Gender-specific spatial perspectives and scenario building approaches for understanding gender equity and sustainability in climate-smart landscape</a:t>
            </a:r>
            <a:r>
              <a:rPr lang="en-GB" dirty="0" smtClean="0"/>
              <a:t>, Chapter 15 from Climate Smart Landscapes: </a:t>
            </a:r>
            <a:r>
              <a:rPr lang="en-GB" dirty="0" err="1" smtClean="0"/>
              <a:t>Multifunctionality</a:t>
            </a:r>
            <a:r>
              <a:rPr lang="en-GB" dirty="0" smtClean="0"/>
              <a:t> in Practice, ICRAF, Nairobi, 2015</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7438" y="365125"/>
            <a:ext cx="2762565" cy="1304232"/>
          </a:xfrm>
          <a:prstGeom prst="rect">
            <a:avLst/>
          </a:prstGeom>
          <a:ln>
            <a:noFill/>
          </a:ln>
        </p:spPr>
      </p:pic>
    </p:spTree>
    <p:extLst>
      <p:ext uri="{BB962C8B-B14F-4D97-AF65-F5344CB8AC3E}">
        <p14:creationId xmlns:p14="http://schemas.microsoft.com/office/powerpoint/2010/main" val="29190129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6373</TotalTime>
  <Words>1072</Words>
  <Application>Microsoft Office PowerPoint</Application>
  <PresentationFormat>Grand écran</PresentationFormat>
  <Paragraphs>135</Paragraphs>
  <Slides>18</Slides>
  <Notes>5</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18</vt:i4>
      </vt:variant>
    </vt:vector>
  </HeadingPairs>
  <TitlesOfParts>
    <vt:vector size="26" baseType="lpstr">
      <vt:lpstr>Arial</vt:lpstr>
      <vt:lpstr>Calibri</vt:lpstr>
      <vt:lpstr>Calibri Light</vt:lpstr>
      <vt:lpstr>Century Gothic</vt:lpstr>
      <vt:lpstr>Franklin Gothic Book</vt:lpstr>
      <vt:lpstr>MS ??</vt:lpstr>
      <vt:lpstr>Wingdings</vt:lpstr>
      <vt:lpstr>Thème Office</vt:lpstr>
      <vt:lpstr>Présentation PowerPoint</vt:lpstr>
      <vt:lpstr>Social system’s dynamics – adoption and adaptation mechanisms to external drivers of change</vt:lpstr>
      <vt:lpstr>Decision making -  Interrelations, Trade-offs </vt:lpstr>
      <vt:lpstr>Analyse social system dynamics</vt:lpstr>
      <vt:lpstr>Typical phases of change</vt:lpstr>
      <vt:lpstr>Preconditions of adoption</vt:lpstr>
      <vt:lpstr>Systemic change is irreversible</vt:lpstr>
      <vt:lpstr>Group work: identify drivers, trade-offs, decisive elements</vt:lpstr>
      <vt:lpstr>Steering system’s change – overview over system’s management approaches</vt:lpstr>
      <vt:lpstr>Prepare change</vt:lpstr>
      <vt:lpstr>Présentation PowerPoint</vt:lpstr>
      <vt:lpstr>Implement change</vt:lpstr>
      <vt:lpstr>Communicate change</vt:lpstr>
      <vt:lpstr>Connect emotions to change</vt:lpstr>
      <vt:lpstr>Establish feedback loops on change</vt:lpstr>
      <vt:lpstr>Change experience …</vt:lpstr>
      <vt:lpstr>Group work</vt:lpstr>
      <vt:lpstr>Sources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Karin Reinprecht</dc:creator>
  <cp:lastModifiedBy>Karin Reinprecht</cp:lastModifiedBy>
  <cp:revision>149</cp:revision>
  <dcterms:created xsi:type="dcterms:W3CDTF">2015-08-16T13:39:24Z</dcterms:created>
  <dcterms:modified xsi:type="dcterms:W3CDTF">2015-10-05T11:01:25Z</dcterms:modified>
</cp:coreProperties>
</file>