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82" r:id="rId2"/>
    <p:sldId id="298" r:id="rId3"/>
    <p:sldId id="289" r:id="rId4"/>
    <p:sldId id="283" r:id="rId5"/>
    <p:sldId id="284" r:id="rId6"/>
    <p:sldId id="257" r:id="rId7"/>
    <p:sldId id="269" r:id="rId8"/>
    <p:sldId id="270" r:id="rId9"/>
    <p:sldId id="271" r:id="rId10"/>
    <p:sldId id="272" r:id="rId11"/>
    <p:sldId id="273" r:id="rId12"/>
    <p:sldId id="274" r:id="rId13"/>
    <p:sldId id="275" r:id="rId14"/>
    <p:sldId id="276" r:id="rId15"/>
    <p:sldId id="277" r:id="rId16"/>
    <p:sldId id="278" r:id="rId17"/>
    <p:sldId id="279" r:id="rId18"/>
    <p:sldId id="280" r:id="rId19"/>
    <p:sldId id="281" r:id="rId20"/>
    <p:sldId id="285" r:id="rId21"/>
    <p:sldId id="290" r:id="rId22"/>
    <p:sldId id="291" r:id="rId23"/>
    <p:sldId id="293" r:id="rId24"/>
    <p:sldId id="294" r:id="rId25"/>
    <p:sldId id="296" r:id="rId26"/>
    <p:sldId id="297" r:id="rId27"/>
    <p:sldId id="299" r:id="rId28"/>
    <p:sldId id="295" r:id="rId29"/>
    <p:sldId id="288" r:id="rId3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017" autoAdjust="0"/>
    <p:restoredTop sz="94660"/>
  </p:normalViewPr>
  <p:slideViewPr>
    <p:cSldViewPr snapToGrid="0">
      <p:cViewPr varScale="1">
        <p:scale>
          <a:sx n="78" d="100"/>
          <a:sy n="78" d="100"/>
        </p:scale>
        <p:origin x="84" y="5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AU"/>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AU"/>
          </a:p>
        </p:txBody>
      </p:sp>
      <p:sp>
        <p:nvSpPr>
          <p:cNvPr id="4" name="Date Placeholder 3"/>
          <p:cNvSpPr>
            <a:spLocks noGrp="1"/>
          </p:cNvSpPr>
          <p:nvPr>
            <p:ph type="dt" sz="half" idx="10"/>
          </p:nvPr>
        </p:nvSpPr>
        <p:spPr/>
        <p:txBody>
          <a:bodyPr/>
          <a:lstStyle/>
          <a:p>
            <a:fld id="{301AB189-BF32-43D1-A7A6-7CFCAE81DEE6}" type="datetimeFigureOut">
              <a:rPr lang="en-AU" smtClean="0"/>
              <a:t>3/04/2016</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FE6DE20B-F133-4129-AD18-A8EFA796FE74}" type="slidenum">
              <a:rPr lang="en-AU" smtClean="0"/>
              <a:t>‹#›</a:t>
            </a:fld>
            <a:endParaRPr lang="en-AU"/>
          </a:p>
        </p:txBody>
      </p:sp>
    </p:spTree>
    <p:extLst>
      <p:ext uri="{BB962C8B-B14F-4D97-AF65-F5344CB8AC3E}">
        <p14:creationId xmlns:p14="http://schemas.microsoft.com/office/powerpoint/2010/main" val="13951318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301AB189-BF32-43D1-A7A6-7CFCAE81DEE6}" type="datetimeFigureOut">
              <a:rPr lang="en-AU" smtClean="0"/>
              <a:t>3/04/2016</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FE6DE20B-F133-4129-AD18-A8EFA796FE74}" type="slidenum">
              <a:rPr lang="en-AU" smtClean="0"/>
              <a:t>‹#›</a:t>
            </a:fld>
            <a:endParaRPr lang="en-AU"/>
          </a:p>
        </p:txBody>
      </p:sp>
    </p:spTree>
    <p:extLst>
      <p:ext uri="{BB962C8B-B14F-4D97-AF65-F5344CB8AC3E}">
        <p14:creationId xmlns:p14="http://schemas.microsoft.com/office/powerpoint/2010/main" val="13492420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AU"/>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01AB189-BF32-43D1-A7A6-7CFCAE81DEE6}" type="datetimeFigureOut">
              <a:rPr lang="en-AU" smtClean="0"/>
              <a:t>3/04/2016</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FE6DE20B-F133-4129-AD18-A8EFA796FE74}" type="slidenum">
              <a:rPr lang="en-AU" smtClean="0"/>
              <a:t>‹#›</a:t>
            </a:fld>
            <a:endParaRPr lang="en-AU"/>
          </a:p>
        </p:txBody>
      </p:sp>
    </p:spTree>
    <p:extLst>
      <p:ext uri="{BB962C8B-B14F-4D97-AF65-F5344CB8AC3E}">
        <p14:creationId xmlns:p14="http://schemas.microsoft.com/office/powerpoint/2010/main" val="133105763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Date Placeholder 4"/>
          <p:cNvSpPr>
            <a:spLocks noGrp="1"/>
          </p:cNvSpPr>
          <p:nvPr>
            <p:ph type="dt" sz="half" idx="10"/>
          </p:nvPr>
        </p:nvSpPr>
        <p:spPr/>
        <p:txBody>
          <a:bodyPr/>
          <a:lstStyle/>
          <a:p>
            <a:fld id="{301AB189-BF32-43D1-A7A6-7CFCAE81DEE6}" type="datetimeFigureOut">
              <a:rPr lang="en-AU" smtClean="0"/>
              <a:t>3/04/2016</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FE6DE20B-F133-4129-AD18-A8EFA796FE74}" type="slidenum">
              <a:rPr lang="en-AU" smtClean="0"/>
              <a:t>‹#›</a:t>
            </a:fld>
            <a:endParaRPr lang="en-AU"/>
          </a:p>
        </p:txBody>
      </p:sp>
    </p:spTree>
    <p:extLst>
      <p:ext uri="{BB962C8B-B14F-4D97-AF65-F5344CB8AC3E}">
        <p14:creationId xmlns:p14="http://schemas.microsoft.com/office/powerpoint/2010/main" val="36576533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AU"/>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7" name="Date Placeholder 6"/>
          <p:cNvSpPr>
            <a:spLocks noGrp="1"/>
          </p:cNvSpPr>
          <p:nvPr>
            <p:ph type="dt" sz="half" idx="10"/>
          </p:nvPr>
        </p:nvSpPr>
        <p:spPr/>
        <p:txBody>
          <a:bodyPr/>
          <a:lstStyle/>
          <a:p>
            <a:fld id="{301AB189-BF32-43D1-A7A6-7CFCAE81DEE6}" type="datetimeFigureOut">
              <a:rPr lang="en-AU" smtClean="0"/>
              <a:t>3/04/2016</a:t>
            </a:fld>
            <a:endParaRPr lang="en-AU"/>
          </a:p>
        </p:txBody>
      </p:sp>
      <p:sp>
        <p:nvSpPr>
          <p:cNvPr id="8" name="Footer Placeholder 7"/>
          <p:cNvSpPr>
            <a:spLocks noGrp="1"/>
          </p:cNvSpPr>
          <p:nvPr>
            <p:ph type="ftr" sz="quarter" idx="11"/>
          </p:nvPr>
        </p:nvSpPr>
        <p:spPr/>
        <p:txBody>
          <a:bodyPr/>
          <a:lstStyle/>
          <a:p>
            <a:endParaRPr lang="en-AU"/>
          </a:p>
        </p:txBody>
      </p:sp>
      <p:sp>
        <p:nvSpPr>
          <p:cNvPr id="9" name="Slide Number Placeholder 8"/>
          <p:cNvSpPr>
            <a:spLocks noGrp="1"/>
          </p:cNvSpPr>
          <p:nvPr>
            <p:ph type="sldNum" sz="quarter" idx="12"/>
          </p:nvPr>
        </p:nvSpPr>
        <p:spPr/>
        <p:txBody>
          <a:bodyPr/>
          <a:lstStyle/>
          <a:p>
            <a:fld id="{FE6DE20B-F133-4129-AD18-A8EFA796FE74}" type="slidenum">
              <a:rPr lang="en-AU" smtClean="0"/>
              <a:t>‹#›</a:t>
            </a:fld>
            <a:endParaRPr lang="en-AU"/>
          </a:p>
        </p:txBody>
      </p:sp>
    </p:spTree>
    <p:extLst>
      <p:ext uri="{BB962C8B-B14F-4D97-AF65-F5344CB8AC3E}">
        <p14:creationId xmlns:p14="http://schemas.microsoft.com/office/powerpoint/2010/main" val="27784074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Date Placeholder 2"/>
          <p:cNvSpPr>
            <a:spLocks noGrp="1"/>
          </p:cNvSpPr>
          <p:nvPr>
            <p:ph type="dt" sz="half" idx="10"/>
          </p:nvPr>
        </p:nvSpPr>
        <p:spPr/>
        <p:txBody>
          <a:bodyPr/>
          <a:lstStyle/>
          <a:p>
            <a:fld id="{301AB189-BF32-43D1-A7A6-7CFCAE81DEE6}" type="datetimeFigureOut">
              <a:rPr lang="en-AU" smtClean="0"/>
              <a:t>3/04/2016</a:t>
            </a:fld>
            <a:endParaRPr lang="en-AU"/>
          </a:p>
        </p:txBody>
      </p:sp>
      <p:sp>
        <p:nvSpPr>
          <p:cNvPr id="4" name="Footer Placeholder 3"/>
          <p:cNvSpPr>
            <a:spLocks noGrp="1"/>
          </p:cNvSpPr>
          <p:nvPr>
            <p:ph type="ftr" sz="quarter" idx="11"/>
          </p:nvPr>
        </p:nvSpPr>
        <p:spPr/>
        <p:txBody>
          <a:bodyPr/>
          <a:lstStyle/>
          <a:p>
            <a:endParaRPr lang="en-AU"/>
          </a:p>
        </p:txBody>
      </p:sp>
      <p:sp>
        <p:nvSpPr>
          <p:cNvPr id="5" name="Slide Number Placeholder 4"/>
          <p:cNvSpPr>
            <a:spLocks noGrp="1"/>
          </p:cNvSpPr>
          <p:nvPr>
            <p:ph type="sldNum" sz="quarter" idx="12"/>
          </p:nvPr>
        </p:nvSpPr>
        <p:spPr/>
        <p:txBody>
          <a:bodyPr/>
          <a:lstStyle/>
          <a:p>
            <a:fld id="{FE6DE20B-F133-4129-AD18-A8EFA796FE74}" type="slidenum">
              <a:rPr lang="en-AU" smtClean="0"/>
              <a:t>‹#›</a:t>
            </a:fld>
            <a:endParaRPr lang="en-AU"/>
          </a:p>
        </p:txBody>
      </p:sp>
    </p:spTree>
    <p:extLst>
      <p:ext uri="{BB962C8B-B14F-4D97-AF65-F5344CB8AC3E}">
        <p14:creationId xmlns:p14="http://schemas.microsoft.com/office/powerpoint/2010/main" val="6096112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01AB189-BF32-43D1-A7A6-7CFCAE81DEE6}" type="datetimeFigureOut">
              <a:rPr lang="en-AU" smtClean="0"/>
              <a:t>3/04/2016</a:t>
            </a:fld>
            <a:endParaRPr lang="en-AU"/>
          </a:p>
        </p:txBody>
      </p:sp>
      <p:sp>
        <p:nvSpPr>
          <p:cNvPr id="3" name="Footer Placeholder 2"/>
          <p:cNvSpPr>
            <a:spLocks noGrp="1"/>
          </p:cNvSpPr>
          <p:nvPr>
            <p:ph type="ftr" sz="quarter" idx="11"/>
          </p:nvPr>
        </p:nvSpPr>
        <p:spPr/>
        <p:txBody>
          <a:bodyPr/>
          <a:lstStyle/>
          <a:p>
            <a:endParaRPr lang="en-AU"/>
          </a:p>
        </p:txBody>
      </p:sp>
      <p:sp>
        <p:nvSpPr>
          <p:cNvPr id="4" name="Slide Number Placeholder 3"/>
          <p:cNvSpPr>
            <a:spLocks noGrp="1"/>
          </p:cNvSpPr>
          <p:nvPr>
            <p:ph type="sldNum" sz="quarter" idx="12"/>
          </p:nvPr>
        </p:nvSpPr>
        <p:spPr/>
        <p:txBody>
          <a:bodyPr/>
          <a:lstStyle/>
          <a:p>
            <a:fld id="{FE6DE20B-F133-4129-AD18-A8EFA796FE74}" type="slidenum">
              <a:rPr lang="en-AU" smtClean="0"/>
              <a:t>‹#›</a:t>
            </a:fld>
            <a:endParaRPr lang="en-AU"/>
          </a:p>
        </p:txBody>
      </p:sp>
    </p:spTree>
    <p:extLst>
      <p:ext uri="{BB962C8B-B14F-4D97-AF65-F5344CB8AC3E}">
        <p14:creationId xmlns:p14="http://schemas.microsoft.com/office/powerpoint/2010/main" val="21722121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AU"/>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01AB189-BF32-43D1-A7A6-7CFCAE81DEE6}" type="datetimeFigureOut">
              <a:rPr lang="en-AU" smtClean="0"/>
              <a:t>3/04/2016</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FE6DE20B-F133-4129-AD18-A8EFA796FE74}" type="slidenum">
              <a:rPr lang="en-AU" smtClean="0"/>
              <a:t>‹#›</a:t>
            </a:fld>
            <a:endParaRPr lang="en-AU"/>
          </a:p>
        </p:txBody>
      </p:sp>
    </p:spTree>
    <p:extLst>
      <p:ext uri="{BB962C8B-B14F-4D97-AF65-F5344CB8AC3E}">
        <p14:creationId xmlns:p14="http://schemas.microsoft.com/office/powerpoint/2010/main" val="23806886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AU"/>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AU"/>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01AB189-BF32-43D1-A7A6-7CFCAE81DEE6}" type="datetimeFigureOut">
              <a:rPr lang="en-AU" smtClean="0"/>
              <a:t>3/04/2016</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FE6DE20B-F133-4129-AD18-A8EFA796FE74}" type="slidenum">
              <a:rPr lang="en-AU" smtClean="0"/>
              <a:t>‹#›</a:t>
            </a:fld>
            <a:endParaRPr lang="en-AU"/>
          </a:p>
        </p:txBody>
      </p:sp>
    </p:spTree>
    <p:extLst>
      <p:ext uri="{BB962C8B-B14F-4D97-AF65-F5344CB8AC3E}">
        <p14:creationId xmlns:p14="http://schemas.microsoft.com/office/powerpoint/2010/main" val="38585838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301AB189-BF32-43D1-A7A6-7CFCAE81DEE6}" type="datetimeFigureOut">
              <a:rPr lang="en-AU" smtClean="0"/>
              <a:t>3/04/2016</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FE6DE20B-F133-4129-AD18-A8EFA796FE74}" type="slidenum">
              <a:rPr lang="en-AU" smtClean="0"/>
              <a:t>‹#›</a:t>
            </a:fld>
            <a:endParaRPr lang="en-AU"/>
          </a:p>
        </p:txBody>
      </p:sp>
    </p:spTree>
    <p:extLst>
      <p:ext uri="{BB962C8B-B14F-4D97-AF65-F5344CB8AC3E}">
        <p14:creationId xmlns:p14="http://schemas.microsoft.com/office/powerpoint/2010/main" val="3437177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AU"/>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301AB189-BF32-43D1-A7A6-7CFCAE81DEE6}" type="datetimeFigureOut">
              <a:rPr lang="en-AU" smtClean="0"/>
              <a:t>3/04/2016</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FE6DE20B-F133-4129-AD18-A8EFA796FE74}" type="slidenum">
              <a:rPr lang="en-AU" smtClean="0"/>
              <a:t>‹#›</a:t>
            </a:fld>
            <a:endParaRPr lang="en-AU"/>
          </a:p>
        </p:txBody>
      </p:sp>
    </p:spTree>
    <p:extLst>
      <p:ext uri="{BB962C8B-B14F-4D97-AF65-F5344CB8AC3E}">
        <p14:creationId xmlns:p14="http://schemas.microsoft.com/office/powerpoint/2010/main" val="25410160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AU"/>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01AB189-BF32-43D1-A7A6-7CFCAE81DEE6}" type="datetimeFigureOut">
              <a:rPr lang="en-AU" smtClean="0"/>
              <a:t>3/04/2016</a:t>
            </a:fld>
            <a:endParaRPr lang="en-AU"/>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AU"/>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E6DE20B-F133-4129-AD18-A8EFA796FE74}" type="slidenum">
              <a:rPr lang="en-AU" smtClean="0"/>
              <a:t>‹#›</a:t>
            </a:fld>
            <a:endParaRPr lang="en-AU"/>
          </a:p>
        </p:txBody>
      </p:sp>
    </p:spTree>
    <p:extLst>
      <p:ext uri="{BB962C8B-B14F-4D97-AF65-F5344CB8AC3E}">
        <p14:creationId xmlns:p14="http://schemas.microsoft.com/office/powerpoint/2010/main" val="58883433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jay@iafd.org" TargetMode="External"/><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microsoft.com/office/2007/relationships/hdphoto" Target="../media/hdphoto1.wdp"/><Relationship Id="rId7"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microsoft.com/office/2007/relationships/hdphoto" Target="../media/hdphoto2.wdp"/><Relationship Id="rId5" Type="http://schemas.openxmlformats.org/officeDocument/2006/relationships/image" Target="../media/image5.png"/><Relationship Id="rId4" Type="http://schemas.openxmlformats.org/officeDocument/2006/relationships/image" Target="../media/image4.jpe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2.png"/><Relationship Id="rId1" Type="http://schemas.openxmlformats.org/officeDocument/2006/relationships/slideLayout" Target="../slideLayouts/slideLayout1.xml"/><Relationship Id="rId4" Type="http://schemas.microsoft.com/office/2007/relationships/hdphoto" Target="../media/hdphoto3.wdp"/></Relationships>
</file>

<file path=ppt/slides/_rels/slide2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15.jpeg"/></Relationships>
</file>

<file path=ppt/slides/_rels/slide2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2.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7278" y="-745020"/>
            <a:ext cx="11390264" cy="4128299"/>
          </a:xfrm>
        </p:spPr>
        <p:txBody>
          <a:bodyPr>
            <a:normAutofit/>
          </a:bodyPr>
          <a:lstStyle/>
          <a:p>
            <a:r>
              <a:rPr lang="en-CA" sz="3600" b="1" dirty="0" smtClean="0"/>
              <a:t/>
            </a:r>
            <a:br>
              <a:rPr lang="en-CA" sz="3600" b="1" dirty="0" smtClean="0"/>
            </a:br>
            <a:r>
              <a:rPr lang="en-CA" sz="3600" b="1" dirty="0"/>
              <a:t/>
            </a:r>
            <a:br>
              <a:rPr lang="en-CA" sz="3600" b="1" dirty="0"/>
            </a:br>
            <a:r>
              <a:rPr lang="en-CA" sz="3600" b="1" dirty="0" smtClean="0"/>
              <a:t/>
            </a:r>
            <a:br>
              <a:rPr lang="en-CA" sz="3600" b="1" dirty="0" smtClean="0"/>
            </a:br>
            <a:endParaRPr lang="en-AU" dirty="0"/>
          </a:p>
        </p:txBody>
      </p:sp>
      <p:sp>
        <p:nvSpPr>
          <p:cNvPr id="4" name="TextBox 3"/>
          <p:cNvSpPr txBox="1"/>
          <p:nvPr/>
        </p:nvSpPr>
        <p:spPr>
          <a:xfrm>
            <a:off x="11286699" y="6005015"/>
            <a:ext cx="301686" cy="369332"/>
          </a:xfrm>
          <a:prstGeom prst="rect">
            <a:avLst/>
          </a:prstGeom>
          <a:noFill/>
        </p:spPr>
        <p:txBody>
          <a:bodyPr wrap="none" rtlCol="0">
            <a:spAutoFit/>
          </a:bodyPr>
          <a:lstStyle/>
          <a:p>
            <a:r>
              <a:rPr lang="en-AU" dirty="0" smtClean="0"/>
              <a:t>5</a:t>
            </a:r>
            <a:endParaRPr lang="en-AU" dirty="0"/>
          </a:p>
        </p:txBody>
      </p:sp>
      <p:pic>
        <p:nvPicPr>
          <p:cNvPr id="7" name="Picture 6"/>
          <p:cNvPicPr/>
          <p:nvPr/>
        </p:nvPicPr>
        <p:blipFill rotWithShape="1">
          <a:blip r:embed="rId2" cstate="screen">
            <a:extLst>
              <a:ext uri="{28A0092B-C50C-407E-A947-70E740481C1C}">
                <a14:useLocalDpi xmlns:a14="http://schemas.microsoft.com/office/drawing/2010/main"/>
              </a:ext>
            </a:extLst>
          </a:blip>
          <a:srcRect l="10456" t="19960" r="1719"/>
          <a:stretch/>
        </p:blipFill>
        <p:spPr bwMode="auto">
          <a:xfrm>
            <a:off x="0" y="0"/>
            <a:ext cx="11286698" cy="6858001"/>
          </a:xfrm>
          <a:prstGeom prst="rect">
            <a:avLst/>
          </a:prstGeom>
          <a:ln>
            <a:noFill/>
          </a:ln>
          <a:effectLst>
            <a:outerShdw blurRad="292100" dist="139700" dir="2700000" algn="tl" rotWithShape="0">
              <a:srgbClr val="333333">
                <a:alpha val="65000"/>
              </a:srgbClr>
            </a:outerShdw>
          </a:effectLst>
          <a:extLst>
            <a:ext uri="{53640926-AAD7-44d8-BBD7-CCE9431645EC}">
              <a14:shadowObscured xmlns:wpc="http://schemas.microsoft.com/office/word/2010/wordprocessingCanvas" xmlns:mc="http://schemas.openxmlformats.org/markup-compatibility/2006" xmlns:m="http://schemas.openxmlformats.org/officeDocument/2006/math" xmlns:wp14="http://schemas.microsoft.com/office/word/2010/wordprocessingDrawing" xmlns:wp="http://schemas.openxmlformats.org/drawingml/2006/wordprocessingDrawing" xmlns:w14="http://schemas.microsoft.com/office/word/2010/wordml" xmlns:w15="http://schemas.microsoft.com/office/word/2012/wordml" xmlns:wpg="http://schemas.microsoft.com/office/word/2010/wordprocessingGroup" xmlns:wpi="http://schemas.microsoft.com/office/word/2010/wordprocessingInk" xmlns:wne="http://schemas.microsoft.com/office/word/2006/wordml" xmlns:wps="http://schemas.microsoft.com/office/word/2010/wordprocessingShape" xmlns:pic="http://schemas.openxmlformats.org/drawingml/2006/picture" xmlns="" xmlns:mo="http://schemas.microsoft.com/office/mac/office/2008/main" xmlns:mv="urn:schemas-microsoft-com:mac:vml" xmlns:o="urn:schemas-microsoft-com:office:office" xmlns:v="urn:schemas-microsoft-com:vml" xmlns:w10="urn:schemas-microsoft-com:office:word" xmlns:w="http://schemas.openxmlformats.org/wordprocessingml/2006/main" xmlns:a14="http://schemas.microsoft.com/office/drawing/2010/main" xmlns:lc="http://schemas.openxmlformats.org/drawingml/2006/lockedCanvas"/>
            </a:ext>
          </a:extLst>
        </p:spPr>
      </p:pic>
      <p:sp>
        <p:nvSpPr>
          <p:cNvPr id="8" name="Rectangle 7"/>
          <p:cNvSpPr/>
          <p:nvPr/>
        </p:nvSpPr>
        <p:spPr>
          <a:xfrm>
            <a:off x="476989" y="121926"/>
            <a:ext cx="10332720" cy="3539430"/>
          </a:xfrm>
          <a:prstGeom prst="rect">
            <a:avLst/>
          </a:prstGeom>
        </p:spPr>
        <p:txBody>
          <a:bodyPr wrap="square">
            <a:spAutoFit/>
          </a:bodyPr>
          <a:lstStyle/>
          <a:p>
            <a:pPr algn="ctr"/>
            <a:r>
              <a:rPr lang="en-CA" sz="3200" b="1" dirty="0"/>
              <a:t>Integrated Crop-Livestock Conservation Agriculture </a:t>
            </a:r>
            <a:r>
              <a:rPr lang="en-AU" sz="3200" dirty="0"/>
              <a:t/>
            </a:r>
            <a:br>
              <a:rPr lang="en-AU" sz="3200" dirty="0"/>
            </a:br>
            <a:r>
              <a:rPr lang="en-CA" sz="3200" b="1" dirty="0"/>
              <a:t>For Sustainable Intensification of Cereal-based Systems </a:t>
            </a:r>
            <a:r>
              <a:rPr lang="en-AU" sz="3200" dirty="0"/>
              <a:t/>
            </a:r>
            <a:br>
              <a:rPr lang="en-AU" sz="3200" dirty="0"/>
            </a:br>
            <a:r>
              <a:rPr lang="en-CA" sz="3200" b="1" dirty="0"/>
              <a:t>In North Africa and Central Asia </a:t>
            </a:r>
            <a:r>
              <a:rPr lang="en-AU" sz="3200" dirty="0"/>
              <a:t/>
            </a:r>
            <a:br>
              <a:rPr lang="en-AU" sz="3200" dirty="0"/>
            </a:br>
            <a:r>
              <a:rPr lang="en-CA" sz="3200" b="1" dirty="0"/>
              <a:t>Project Completion Review Mission</a:t>
            </a:r>
            <a:r>
              <a:rPr lang="en-AU" sz="3200" dirty="0"/>
              <a:t/>
            </a:r>
            <a:br>
              <a:rPr lang="en-AU" sz="3200" dirty="0"/>
            </a:br>
            <a:r>
              <a:rPr lang="en-AU" sz="3200" dirty="0"/>
              <a:t>Dr Jay </a:t>
            </a:r>
            <a:r>
              <a:rPr lang="en-AU" sz="3200" dirty="0" smtClean="0"/>
              <a:t>Cummins</a:t>
            </a:r>
          </a:p>
          <a:p>
            <a:pPr algn="ctr"/>
            <a:r>
              <a:rPr lang="en-AU" sz="3200" dirty="0" smtClean="0"/>
              <a:t> </a:t>
            </a:r>
            <a:r>
              <a:rPr lang="en-AU" sz="2000" dirty="0" smtClean="0">
                <a:hlinkClick r:id="rId3"/>
              </a:rPr>
              <a:t>jay@iafd.org</a:t>
            </a:r>
            <a:r>
              <a:rPr lang="en-AU" sz="2000" dirty="0" smtClean="0"/>
              <a:t>                                                       </a:t>
            </a:r>
            <a:r>
              <a:rPr lang="en-AU" sz="3200" dirty="0"/>
              <a:t/>
            </a:r>
            <a:br>
              <a:rPr lang="en-AU" sz="3200" dirty="0"/>
            </a:br>
            <a:endParaRPr lang="en-AU" sz="3200" dirty="0"/>
          </a:p>
        </p:txBody>
      </p:sp>
    </p:spTree>
    <p:extLst>
      <p:ext uri="{BB962C8B-B14F-4D97-AF65-F5344CB8AC3E}">
        <p14:creationId xmlns:p14="http://schemas.microsoft.com/office/powerpoint/2010/main" val="302719887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00920" y="870421"/>
            <a:ext cx="9144000" cy="2387600"/>
          </a:xfrm>
        </p:spPr>
        <p:txBody>
          <a:bodyPr>
            <a:normAutofit fontScale="90000"/>
          </a:bodyPr>
          <a:lstStyle/>
          <a:p>
            <a:r>
              <a:rPr lang="en-AU" dirty="0" smtClean="0"/>
              <a:t>Mission Tasks</a:t>
            </a:r>
            <a:br>
              <a:rPr lang="en-AU" dirty="0" smtClean="0"/>
            </a:br>
            <a:r>
              <a:rPr lang="en-AU" dirty="0" smtClean="0"/>
              <a:t/>
            </a:r>
            <a:br>
              <a:rPr lang="en-AU" dirty="0" smtClean="0"/>
            </a:br>
            <a:endParaRPr lang="en-AU" dirty="0"/>
          </a:p>
        </p:txBody>
      </p:sp>
      <p:sp>
        <p:nvSpPr>
          <p:cNvPr id="3" name="Subtitle 2"/>
          <p:cNvSpPr>
            <a:spLocks noGrp="1"/>
          </p:cNvSpPr>
          <p:nvPr>
            <p:ph type="subTitle" idx="1"/>
          </p:nvPr>
        </p:nvSpPr>
        <p:spPr/>
        <p:txBody>
          <a:bodyPr/>
          <a:lstStyle/>
          <a:p>
            <a:endParaRPr lang="en-AU"/>
          </a:p>
        </p:txBody>
      </p:sp>
      <p:graphicFrame>
        <p:nvGraphicFramePr>
          <p:cNvPr id="5" name="Table 4"/>
          <p:cNvGraphicFramePr>
            <a:graphicFrameLocks noGrp="1"/>
          </p:cNvGraphicFramePr>
          <p:nvPr>
            <p:extLst>
              <p:ext uri="{D42A27DB-BD31-4B8C-83A1-F6EECF244321}">
                <p14:modId xmlns:p14="http://schemas.microsoft.com/office/powerpoint/2010/main" val="4000959996"/>
              </p:ext>
            </p:extLst>
          </p:nvPr>
        </p:nvGraphicFramePr>
        <p:xfrm>
          <a:off x="931082" y="1853817"/>
          <a:ext cx="10069014" cy="3749040"/>
        </p:xfrm>
        <a:graphic>
          <a:graphicData uri="http://schemas.openxmlformats.org/drawingml/2006/table">
            <a:tbl>
              <a:tblPr firstRow="1" bandRow="1">
                <a:tableStyleId>{5C22544A-7EE6-4342-B048-85BDC9FD1C3A}</a:tableStyleId>
              </a:tblPr>
              <a:tblGrid>
                <a:gridCol w="10069014"/>
              </a:tblGrid>
              <a:tr h="370840">
                <a:tc>
                  <a:txBody>
                    <a:bodyPr/>
                    <a:lstStyle/>
                    <a:p>
                      <a:endParaRPr lang="en-AU" dirty="0" smtClean="0"/>
                    </a:p>
                    <a:p>
                      <a:endParaRPr lang="en-AU" dirty="0" smtClean="0"/>
                    </a:p>
                    <a:p>
                      <a:endParaRPr lang="en-AU" dirty="0"/>
                    </a:p>
                  </a:txBody>
                  <a:tcPr/>
                </a:tc>
              </a:tr>
              <a:tr h="370840">
                <a:tc>
                  <a:txBody>
                    <a:bodyPr/>
                    <a:lstStyle/>
                    <a:p>
                      <a:pPr marL="342900" indent="-342900">
                        <a:buFont typeface="Arial" panose="020B0604020202020204" pitchFamily="34" charset="0"/>
                        <a:buChar char="•"/>
                      </a:pPr>
                      <a:r>
                        <a:rPr lang="en-AU" sz="2400" dirty="0" smtClean="0"/>
                        <a:t>Review Work Plan Activities</a:t>
                      </a:r>
                    </a:p>
                    <a:p>
                      <a:pPr marL="342900" indent="-342900">
                        <a:buFont typeface="Arial" panose="020B0604020202020204" pitchFamily="34" charset="0"/>
                        <a:buChar char="•"/>
                      </a:pPr>
                      <a:r>
                        <a:rPr lang="en-AU" sz="2400" dirty="0" smtClean="0"/>
                        <a:t>Assess Scientific Quality of Field activities</a:t>
                      </a:r>
                    </a:p>
                    <a:p>
                      <a:pPr marL="342900" indent="-342900">
                        <a:buFont typeface="Arial" panose="020B0604020202020204" pitchFamily="34" charset="0"/>
                        <a:buChar char="•"/>
                      </a:pPr>
                      <a:r>
                        <a:rPr lang="en-AU" sz="2400" dirty="0" smtClean="0"/>
                        <a:t>Analyse impacts</a:t>
                      </a:r>
                      <a:r>
                        <a:rPr lang="en-AU" sz="2400" baseline="0" dirty="0" smtClean="0"/>
                        <a:t> at farmer level</a:t>
                      </a:r>
                    </a:p>
                    <a:p>
                      <a:pPr marL="342900" indent="-342900">
                        <a:buFont typeface="Arial" panose="020B0604020202020204" pitchFamily="34" charset="0"/>
                        <a:buChar char="•"/>
                      </a:pPr>
                      <a:r>
                        <a:rPr lang="en-AU" sz="2400" baseline="0" dirty="0" smtClean="0"/>
                        <a:t>Assess farmer’s perception of technologies and adoption</a:t>
                      </a:r>
                    </a:p>
                    <a:p>
                      <a:pPr marL="342900" indent="-342900">
                        <a:buFont typeface="Arial" panose="020B0604020202020204" pitchFamily="34" charset="0"/>
                        <a:buChar char="•"/>
                      </a:pPr>
                      <a:r>
                        <a:rPr lang="en-AU" sz="2400" baseline="0" dirty="0" smtClean="0"/>
                        <a:t>Assess dissemination methodologies and scaling up</a:t>
                      </a:r>
                    </a:p>
                    <a:p>
                      <a:pPr marL="342900" marR="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AU" sz="2400" dirty="0" smtClean="0"/>
                        <a:t>Assess success of capacity development activities</a:t>
                      </a:r>
                    </a:p>
                    <a:p>
                      <a:endParaRPr lang="en-AU" baseline="0" dirty="0" smtClean="0"/>
                    </a:p>
                    <a:p>
                      <a:endParaRPr lang="en-AU" dirty="0" smtClean="0"/>
                    </a:p>
                  </a:txBody>
                  <a:tcPr/>
                </a:tc>
              </a:tr>
            </a:tbl>
          </a:graphicData>
        </a:graphic>
      </p:graphicFrame>
      <p:pic>
        <p:nvPicPr>
          <p:cNvPr id="6" name="Picture 5" descr="http://www.clker.com/cliparts/f/6/f/e/12065729641746964295jetxee_check_sign_and_cross_sign.svg.hi.png"/>
          <p:cNvPicPr/>
          <p:nvPr/>
        </p:nvPicPr>
        <p:blipFill rotWithShape="1">
          <a:blip r:embed="rId2" cstate="print">
            <a:extLst>
              <a:ext uri="{28A0092B-C50C-407E-A947-70E740481C1C}">
                <a14:useLocalDpi xmlns:a14="http://schemas.microsoft.com/office/drawing/2010/main" val="0"/>
              </a:ext>
            </a:extLst>
          </a:blip>
          <a:srcRect r="51156"/>
          <a:stretch/>
        </p:blipFill>
        <p:spPr bwMode="auto">
          <a:xfrm>
            <a:off x="5770245" y="2064221"/>
            <a:ext cx="651510" cy="577215"/>
          </a:xfrm>
          <a:prstGeom prst="rect">
            <a:avLst/>
          </a:prstGeom>
          <a:noFill/>
          <a:ln>
            <a:noFill/>
          </a:ln>
          <a:extLst>
            <a:ext uri="{53640926-AAD7-44d8-BBD7-CCE9431645EC}">
              <a14:shadowObscured xmlns:lc="http://schemas.openxmlformats.org/drawingml/2006/lockedCanvas" xmlns:a14="http://schemas.microsoft.com/office/drawing/2010/main" xmlns:w="http://schemas.openxmlformats.org/wordprocessingml/2006/main" xmlns:w10="urn:schemas-microsoft-com:office:word" xmlns:v="urn:schemas-microsoft-com:vml" xmlns:o="urn:schemas-microsoft-com:office:office" xmlns:mv="urn:schemas-microsoft-com:mac:vml" xmlns:mo="http://schemas.microsoft.com/office/mac/office/2008/main" xmlns="" xmlns:pic="http://schemas.openxmlformats.org/drawingml/2006/picture" xmlns:wps="http://schemas.microsoft.com/office/word/2010/wordprocessingShape" xmlns:wne="http://schemas.microsoft.com/office/word/2006/wordml" xmlns:wpi="http://schemas.microsoft.com/office/word/2010/wordprocessingInk" xmlns:wpg="http://schemas.microsoft.com/office/word/2010/wordprocessingGroup" xmlns:w15="http://schemas.microsoft.com/office/word/2012/wordml" xmlns:w14="http://schemas.microsoft.com/office/word/2010/wordml" xmlns:wp="http://schemas.openxmlformats.org/drawingml/2006/wordprocessingDrawing" xmlns:wp14="http://schemas.microsoft.com/office/word/2010/wordprocessingDrawing" xmlns:m="http://schemas.openxmlformats.org/officeDocument/2006/math" xmlns:mc="http://schemas.openxmlformats.org/markup-compatibility/2006" xmlns:wpc="http://schemas.microsoft.com/office/word/2010/wordprocessingCanvas"/>
            </a:ext>
          </a:extLst>
        </p:spPr>
      </p:pic>
      <p:sp>
        <p:nvSpPr>
          <p:cNvPr id="4" name="TextBox 3"/>
          <p:cNvSpPr txBox="1"/>
          <p:nvPr/>
        </p:nvSpPr>
        <p:spPr>
          <a:xfrm>
            <a:off x="11286699" y="6005015"/>
            <a:ext cx="301686" cy="369332"/>
          </a:xfrm>
          <a:prstGeom prst="rect">
            <a:avLst/>
          </a:prstGeom>
          <a:noFill/>
        </p:spPr>
        <p:txBody>
          <a:bodyPr wrap="none" rtlCol="0">
            <a:spAutoFit/>
          </a:bodyPr>
          <a:lstStyle/>
          <a:p>
            <a:r>
              <a:rPr lang="en-AU" dirty="0" smtClean="0"/>
              <a:t>2</a:t>
            </a:r>
            <a:endParaRPr lang="en-AU" dirty="0"/>
          </a:p>
        </p:txBody>
      </p:sp>
    </p:spTree>
    <p:extLst>
      <p:ext uri="{BB962C8B-B14F-4D97-AF65-F5344CB8AC3E}">
        <p14:creationId xmlns:p14="http://schemas.microsoft.com/office/powerpoint/2010/main" val="238803397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00920" y="870421"/>
            <a:ext cx="9144000" cy="2387600"/>
          </a:xfrm>
        </p:spPr>
        <p:txBody>
          <a:bodyPr>
            <a:normAutofit fontScale="90000"/>
          </a:bodyPr>
          <a:lstStyle/>
          <a:p>
            <a:r>
              <a:rPr lang="en-AU" dirty="0" smtClean="0"/>
              <a:t>Mission Tasks </a:t>
            </a:r>
            <a:r>
              <a:rPr lang="en-AU" sz="4000" i="1" dirty="0" smtClean="0"/>
              <a:t>(continued)</a:t>
            </a:r>
            <a:br>
              <a:rPr lang="en-AU" sz="4000" i="1" dirty="0" smtClean="0"/>
            </a:br>
            <a:r>
              <a:rPr lang="en-AU" dirty="0" smtClean="0"/>
              <a:t/>
            </a:r>
            <a:br>
              <a:rPr lang="en-AU" dirty="0" smtClean="0"/>
            </a:br>
            <a:endParaRPr lang="en-AU" dirty="0"/>
          </a:p>
        </p:txBody>
      </p:sp>
      <p:sp>
        <p:nvSpPr>
          <p:cNvPr id="3" name="Subtitle 2"/>
          <p:cNvSpPr>
            <a:spLocks noGrp="1"/>
          </p:cNvSpPr>
          <p:nvPr>
            <p:ph type="subTitle" idx="1"/>
          </p:nvPr>
        </p:nvSpPr>
        <p:spPr/>
        <p:txBody>
          <a:bodyPr/>
          <a:lstStyle/>
          <a:p>
            <a:endParaRPr lang="en-AU"/>
          </a:p>
        </p:txBody>
      </p:sp>
      <p:graphicFrame>
        <p:nvGraphicFramePr>
          <p:cNvPr id="5" name="Table 4"/>
          <p:cNvGraphicFramePr>
            <a:graphicFrameLocks noGrp="1"/>
          </p:cNvGraphicFramePr>
          <p:nvPr>
            <p:extLst>
              <p:ext uri="{D42A27DB-BD31-4B8C-83A1-F6EECF244321}">
                <p14:modId xmlns:p14="http://schemas.microsoft.com/office/powerpoint/2010/main" val="1649335257"/>
              </p:ext>
            </p:extLst>
          </p:nvPr>
        </p:nvGraphicFramePr>
        <p:xfrm>
          <a:off x="931082" y="1853817"/>
          <a:ext cx="10069014" cy="3931920"/>
        </p:xfrm>
        <a:graphic>
          <a:graphicData uri="http://schemas.openxmlformats.org/drawingml/2006/table">
            <a:tbl>
              <a:tblPr firstRow="1" bandRow="1">
                <a:tableStyleId>{5C22544A-7EE6-4342-B048-85BDC9FD1C3A}</a:tableStyleId>
              </a:tblPr>
              <a:tblGrid>
                <a:gridCol w="10069014"/>
              </a:tblGrid>
              <a:tr h="370840">
                <a:tc>
                  <a:txBody>
                    <a:bodyPr/>
                    <a:lstStyle/>
                    <a:p>
                      <a:endParaRPr lang="en-AU" dirty="0" smtClean="0"/>
                    </a:p>
                    <a:p>
                      <a:endParaRPr lang="en-AU" dirty="0" smtClean="0"/>
                    </a:p>
                    <a:p>
                      <a:endParaRPr lang="en-AU" dirty="0"/>
                    </a:p>
                  </a:txBody>
                  <a:tcPr/>
                </a:tc>
              </a:tr>
              <a:tr h="370840">
                <a:tc>
                  <a:txBody>
                    <a:bodyPr/>
                    <a:lstStyle/>
                    <a:p>
                      <a:pPr marL="342900" indent="-342900">
                        <a:buFont typeface="Arial" panose="020B0604020202020204" pitchFamily="34" charset="0"/>
                        <a:buChar char="•"/>
                      </a:pPr>
                      <a:r>
                        <a:rPr lang="en-AU" sz="2400" dirty="0" smtClean="0"/>
                        <a:t>Identify critical research gaps</a:t>
                      </a:r>
                    </a:p>
                    <a:p>
                      <a:pPr marL="342900" indent="-342900">
                        <a:buFont typeface="Arial" panose="020B0604020202020204" pitchFamily="34" charset="0"/>
                        <a:buChar char="•"/>
                      </a:pPr>
                      <a:r>
                        <a:rPr lang="en-AU" sz="2400" dirty="0" smtClean="0"/>
                        <a:t>Identify</a:t>
                      </a:r>
                      <a:r>
                        <a:rPr lang="en-AU" sz="2400" baseline="0" dirty="0" smtClean="0"/>
                        <a:t> perceptions of project achievements and impact amongst stakeholders</a:t>
                      </a:r>
                    </a:p>
                    <a:p>
                      <a:pPr marL="342900" indent="-342900">
                        <a:buFont typeface="Arial" panose="020B0604020202020204" pitchFamily="34" charset="0"/>
                        <a:buChar char="•"/>
                      </a:pPr>
                      <a:r>
                        <a:rPr lang="en-AU" sz="2400" baseline="0" dirty="0" smtClean="0"/>
                        <a:t>Discuss project exit strategy approaches and sustainability</a:t>
                      </a:r>
                    </a:p>
                    <a:p>
                      <a:pPr marL="342900" indent="-342900">
                        <a:buFont typeface="Arial" panose="020B0604020202020204" pitchFamily="34" charset="0"/>
                        <a:buChar char="•"/>
                      </a:pPr>
                      <a:r>
                        <a:rPr lang="en-AU" sz="2400" baseline="0" dirty="0" smtClean="0"/>
                        <a:t>Links to other IFAD projects</a:t>
                      </a:r>
                    </a:p>
                    <a:p>
                      <a:pPr marL="342900" indent="-342900">
                        <a:buFont typeface="Arial" panose="020B0604020202020204" pitchFamily="34" charset="0"/>
                        <a:buChar char="•"/>
                      </a:pPr>
                      <a:r>
                        <a:rPr lang="en-AU" sz="2400" baseline="0" dirty="0" smtClean="0"/>
                        <a:t>Gender balance and engagement</a:t>
                      </a:r>
                    </a:p>
                    <a:p>
                      <a:pPr marL="342900" indent="-342900">
                        <a:buFont typeface="Arial" panose="020B0604020202020204" pitchFamily="34" charset="0"/>
                        <a:buChar char="•"/>
                      </a:pPr>
                      <a:r>
                        <a:rPr lang="en-AU" sz="2400" baseline="0" dirty="0" smtClean="0"/>
                        <a:t>Prepare Mission Report</a:t>
                      </a:r>
                    </a:p>
                    <a:p>
                      <a:pPr marL="0" indent="0">
                        <a:buFont typeface="Arial" panose="020B0604020202020204" pitchFamily="34" charset="0"/>
                        <a:buNone/>
                      </a:pPr>
                      <a:endParaRPr lang="en-AU" sz="2400" dirty="0" smtClean="0"/>
                    </a:p>
                  </a:txBody>
                  <a:tcPr/>
                </a:tc>
              </a:tr>
            </a:tbl>
          </a:graphicData>
        </a:graphic>
      </p:graphicFrame>
      <p:pic>
        <p:nvPicPr>
          <p:cNvPr id="6" name="Picture 5" descr="http://www.clker.com/cliparts/f/6/f/e/12065729641746964295jetxee_check_sign_and_cross_sign.svg.hi.png"/>
          <p:cNvPicPr/>
          <p:nvPr/>
        </p:nvPicPr>
        <p:blipFill rotWithShape="1">
          <a:blip r:embed="rId2" cstate="print">
            <a:extLst>
              <a:ext uri="{28A0092B-C50C-407E-A947-70E740481C1C}">
                <a14:useLocalDpi xmlns:a14="http://schemas.microsoft.com/office/drawing/2010/main" val="0"/>
              </a:ext>
            </a:extLst>
          </a:blip>
          <a:srcRect r="51156"/>
          <a:stretch/>
        </p:blipFill>
        <p:spPr bwMode="auto">
          <a:xfrm>
            <a:off x="5770245" y="2064221"/>
            <a:ext cx="651510" cy="577215"/>
          </a:xfrm>
          <a:prstGeom prst="rect">
            <a:avLst/>
          </a:prstGeom>
          <a:noFill/>
          <a:ln>
            <a:noFill/>
          </a:ln>
          <a:extLst>
            <a:ext uri="{53640926-AAD7-44d8-BBD7-CCE9431645EC}">
              <a14:shadowObscured xmlns:lc="http://schemas.openxmlformats.org/drawingml/2006/lockedCanvas" xmlns:a14="http://schemas.microsoft.com/office/drawing/2010/main" xmlns:w="http://schemas.openxmlformats.org/wordprocessingml/2006/main" xmlns:w10="urn:schemas-microsoft-com:office:word" xmlns:v="urn:schemas-microsoft-com:vml" xmlns:o="urn:schemas-microsoft-com:office:office" xmlns:mv="urn:schemas-microsoft-com:mac:vml" xmlns:mo="http://schemas.microsoft.com/office/mac/office/2008/main" xmlns="" xmlns:pic="http://schemas.openxmlformats.org/drawingml/2006/picture" xmlns:wps="http://schemas.microsoft.com/office/word/2010/wordprocessingShape" xmlns:wne="http://schemas.microsoft.com/office/word/2006/wordml" xmlns:wpi="http://schemas.microsoft.com/office/word/2010/wordprocessingInk" xmlns:wpg="http://schemas.microsoft.com/office/word/2010/wordprocessingGroup" xmlns:w15="http://schemas.microsoft.com/office/word/2012/wordml" xmlns:w14="http://schemas.microsoft.com/office/word/2010/wordml" xmlns:wp="http://schemas.openxmlformats.org/drawingml/2006/wordprocessingDrawing" xmlns:wp14="http://schemas.microsoft.com/office/word/2010/wordprocessingDrawing" xmlns:m="http://schemas.openxmlformats.org/officeDocument/2006/math" xmlns:mc="http://schemas.openxmlformats.org/markup-compatibility/2006" xmlns:wpc="http://schemas.microsoft.com/office/word/2010/wordprocessingCanvas"/>
            </a:ext>
          </a:extLst>
        </p:spPr>
      </p:pic>
      <p:sp>
        <p:nvSpPr>
          <p:cNvPr id="4" name="TextBox 3"/>
          <p:cNvSpPr txBox="1"/>
          <p:nvPr/>
        </p:nvSpPr>
        <p:spPr>
          <a:xfrm>
            <a:off x="11286699" y="6005015"/>
            <a:ext cx="301686" cy="369332"/>
          </a:xfrm>
          <a:prstGeom prst="rect">
            <a:avLst/>
          </a:prstGeom>
          <a:noFill/>
        </p:spPr>
        <p:txBody>
          <a:bodyPr wrap="none" rtlCol="0">
            <a:spAutoFit/>
          </a:bodyPr>
          <a:lstStyle/>
          <a:p>
            <a:r>
              <a:rPr lang="en-AU" dirty="0" smtClean="0"/>
              <a:t>3</a:t>
            </a:r>
            <a:endParaRPr lang="en-AU" dirty="0"/>
          </a:p>
        </p:txBody>
      </p:sp>
    </p:spTree>
    <p:extLst>
      <p:ext uri="{BB962C8B-B14F-4D97-AF65-F5344CB8AC3E}">
        <p14:creationId xmlns:p14="http://schemas.microsoft.com/office/powerpoint/2010/main" val="240966537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00920" y="870421"/>
            <a:ext cx="9144000" cy="2387600"/>
          </a:xfrm>
        </p:spPr>
        <p:txBody>
          <a:bodyPr>
            <a:normAutofit fontScale="90000"/>
          </a:bodyPr>
          <a:lstStyle/>
          <a:p>
            <a:r>
              <a:rPr lang="en-AU" dirty="0" smtClean="0"/>
              <a:t>Basis of the Review</a:t>
            </a:r>
            <a:br>
              <a:rPr lang="en-AU" dirty="0" smtClean="0"/>
            </a:br>
            <a:r>
              <a:rPr lang="en-AU" dirty="0" smtClean="0"/>
              <a:t/>
            </a:r>
            <a:br>
              <a:rPr lang="en-AU" dirty="0" smtClean="0"/>
            </a:br>
            <a:endParaRPr lang="en-AU" dirty="0"/>
          </a:p>
        </p:txBody>
      </p:sp>
      <p:sp>
        <p:nvSpPr>
          <p:cNvPr id="3" name="Subtitle 2"/>
          <p:cNvSpPr>
            <a:spLocks noGrp="1"/>
          </p:cNvSpPr>
          <p:nvPr>
            <p:ph type="subTitle" idx="1"/>
          </p:nvPr>
        </p:nvSpPr>
        <p:spPr/>
        <p:txBody>
          <a:bodyPr/>
          <a:lstStyle/>
          <a:p>
            <a:endParaRPr lang="en-AU"/>
          </a:p>
        </p:txBody>
      </p:sp>
      <p:graphicFrame>
        <p:nvGraphicFramePr>
          <p:cNvPr id="5" name="Table 4"/>
          <p:cNvGraphicFramePr>
            <a:graphicFrameLocks noGrp="1"/>
          </p:cNvGraphicFramePr>
          <p:nvPr>
            <p:extLst>
              <p:ext uri="{D42A27DB-BD31-4B8C-83A1-F6EECF244321}">
                <p14:modId xmlns:p14="http://schemas.microsoft.com/office/powerpoint/2010/main" val="1975593593"/>
              </p:ext>
            </p:extLst>
          </p:nvPr>
        </p:nvGraphicFramePr>
        <p:xfrm>
          <a:off x="931082" y="1853817"/>
          <a:ext cx="10069014" cy="4572000"/>
        </p:xfrm>
        <a:graphic>
          <a:graphicData uri="http://schemas.openxmlformats.org/drawingml/2006/table">
            <a:tbl>
              <a:tblPr firstRow="1" bandRow="1">
                <a:tableStyleId>{5C22544A-7EE6-4342-B048-85BDC9FD1C3A}</a:tableStyleId>
              </a:tblPr>
              <a:tblGrid>
                <a:gridCol w="10069014"/>
              </a:tblGrid>
              <a:tr h="370840">
                <a:tc>
                  <a:txBody>
                    <a:bodyPr/>
                    <a:lstStyle/>
                    <a:p>
                      <a:endParaRPr lang="en-AU" dirty="0" smtClean="0"/>
                    </a:p>
                    <a:p>
                      <a:endParaRPr lang="en-AU" dirty="0" smtClean="0"/>
                    </a:p>
                    <a:p>
                      <a:endParaRPr lang="en-AU" dirty="0"/>
                    </a:p>
                  </a:txBody>
                  <a:tcPr/>
                </a:tc>
              </a:tr>
              <a:tr h="370840">
                <a:tc>
                  <a:txBody>
                    <a:bodyPr/>
                    <a:lstStyle/>
                    <a:p>
                      <a:pPr marL="342900" lvl="0" indent="-342900">
                        <a:buFont typeface="Arial" panose="020B0604020202020204" pitchFamily="34" charset="0"/>
                        <a:buChar char="•"/>
                      </a:pPr>
                      <a:r>
                        <a:rPr lang="en-US" sz="2400" b="1" kern="1200" dirty="0" smtClean="0">
                          <a:solidFill>
                            <a:schemeClr val="dk1"/>
                          </a:solidFill>
                          <a:effectLst/>
                          <a:latin typeface="+mn-lt"/>
                          <a:ea typeface="+mn-ea"/>
                          <a:cs typeface="+mn-cs"/>
                        </a:rPr>
                        <a:t>Effectiveness:</a:t>
                      </a:r>
                      <a:r>
                        <a:rPr lang="en-US" sz="2400" kern="1200" dirty="0" smtClean="0">
                          <a:solidFill>
                            <a:schemeClr val="dk1"/>
                          </a:solidFill>
                          <a:effectLst/>
                          <a:latin typeface="+mn-lt"/>
                          <a:ea typeface="+mn-ea"/>
                          <a:cs typeface="+mn-cs"/>
                        </a:rPr>
                        <a:t> </a:t>
                      </a:r>
                      <a:r>
                        <a:rPr lang="en-US" sz="2400" i="1" kern="1200" dirty="0" smtClean="0">
                          <a:solidFill>
                            <a:schemeClr val="dk1"/>
                          </a:solidFill>
                          <a:effectLst/>
                          <a:latin typeface="+mn-lt"/>
                          <a:ea typeface="+mn-ea"/>
                          <a:cs typeface="+mn-cs"/>
                        </a:rPr>
                        <a:t>Has the intervention achieved its objectives or will it be able to do so in the future?</a:t>
                      </a:r>
                      <a:endParaRPr lang="en-AU" sz="2400" kern="1200" dirty="0" smtClean="0">
                        <a:solidFill>
                          <a:schemeClr val="dk1"/>
                        </a:solidFill>
                        <a:effectLst/>
                        <a:latin typeface="+mn-lt"/>
                        <a:ea typeface="+mn-ea"/>
                        <a:cs typeface="+mn-cs"/>
                      </a:endParaRPr>
                    </a:p>
                    <a:p>
                      <a:pPr marL="342900" lvl="0" indent="-342900">
                        <a:buFont typeface="Arial" panose="020B0604020202020204" pitchFamily="34" charset="0"/>
                        <a:buChar char="•"/>
                      </a:pPr>
                      <a:r>
                        <a:rPr lang="en-US" sz="2400" b="1" kern="1200" dirty="0" smtClean="0">
                          <a:solidFill>
                            <a:schemeClr val="dk1"/>
                          </a:solidFill>
                          <a:effectLst/>
                          <a:latin typeface="+mn-lt"/>
                          <a:ea typeface="+mn-ea"/>
                          <a:cs typeface="+mn-cs"/>
                        </a:rPr>
                        <a:t>Impact:</a:t>
                      </a:r>
                      <a:r>
                        <a:rPr lang="en-US" sz="2400" kern="1200" dirty="0" smtClean="0">
                          <a:solidFill>
                            <a:schemeClr val="dk1"/>
                          </a:solidFill>
                          <a:effectLst/>
                          <a:latin typeface="+mn-lt"/>
                          <a:ea typeface="+mn-ea"/>
                          <a:cs typeface="+mn-cs"/>
                        </a:rPr>
                        <a:t> </a:t>
                      </a:r>
                      <a:r>
                        <a:rPr lang="en-US" sz="2400" i="1" kern="1200" dirty="0" smtClean="0">
                          <a:solidFill>
                            <a:schemeClr val="dk1"/>
                          </a:solidFill>
                          <a:effectLst/>
                          <a:latin typeface="+mn-lt"/>
                          <a:ea typeface="+mn-ea"/>
                          <a:cs typeface="+mn-cs"/>
                        </a:rPr>
                        <a:t>What are the overall effects of the intervention, intended and unintended, long term and short term, positive and negative?</a:t>
                      </a:r>
                      <a:endParaRPr lang="en-AU" sz="2400" kern="1200" dirty="0" smtClean="0">
                        <a:solidFill>
                          <a:schemeClr val="dk1"/>
                        </a:solidFill>
                        <a:effectLst/>
                        <a:latin typeface="+mn-lt"/>
                        <a:ea typeface="+mn-ea"/>
                        <a:cs typeface="+mn-cs"/>
                      </a:endParaRPr>
                    </a:p>
                    <a:p>
                      <a:pPr marL="342900" lvl="0" indent="-342900">
                        <a:buFont typeface="Arial" panose="020B0604020202020204" pitchFamily="34" charset="0"/>
                        <a:buChar char="•"/>
                      </a:pPr>
                      <a:r>
                        <a:rPr lang="en-US" sz="2400" b="1" kern="1200" dirty="0" smtClean="0">
                          <a:solidFill>
                            <a:schemeClr val="dk1"/>
                          </a:solidFill>
                          <a:effectLst/>
                          <a:latin typeface="+mn-lt"/>
                          <a:ea typeface="+mn-ea"/>
                          <a:cs typeface="+mn-cs"/>
                        </a:rPr>
                        <a:t>Relevance:</a:t>
                      </a:r>
                      <a:r>
                        <a:rPr lang="en-US" sz="2400" kern="1200" dirty="0" smtClean="0">
                          <a:solidFill>
                            <a:schemeClr val="dk1"/>
                          </a:solidFill>
                          <a:effectLst/>
                          <a:latin typeface="+mn-lt"/>
                          <a:ea typeface="+mn-ea"/>
                          <a:cs typeface="+mn-cs"/>
                        </a:rPr>
                        <a:t> </a:t>
                      </a:r>
                      <a:r>
                        <a:rPr lang="en-US" sz="2400" i="1" kern="1200" dirty="0" smtClean="0">
                          <a:solidFill>
                            <a:schemeClr val="dk1"/>
                          </a:solidFill>
                          <a:effectLst/>
                          <a:latin typeface="+mn-lt"/>
                          <a:ea typeface="+mn-ea"/>
                          <a:cs typeface="+mn-cs"/>
                        </a:rPr>
                        <a:t>Is the intervention consistent with the needs and priorities of its target group and the policies of the partner countries and donor agencies?</a:t>
                      </a:r>
                      <a:endParaRPr lang="en-AU" sz="2400" kern="1200" dirty="0" smtClean="0">
                        <a:solidFill>
                          <a:schemeClr val="dk1"/>
                        </a:solidFill>
                        <a:effectLst/>
                        <a:latin typeface="+mn-lt"/>
                        <a:ea typeface="+mn-ea"/>
                        <a:cs typeface="+mn-cs"/>
                      </a:endParaRPr>
                    </a:p>
                    <a:p>
                      <a:pPr marL="342900" lvl="0" indent="-342900">
                        <a:buFont typeface="Arial" panose="020B0604020202020204" pitchFamily="34" charset="0"/>
                        <a:buChar char="•"/>
                      </a:pPr>
                      <a:r>
                        <a:rPr lang="en-US" sz="2400" b="1" kern="1200" dirty="0" smtClean="0">
                          <a:solidFill>
                            <a:schemeClr val="dk1"/>
                          </a:solidFill>
                          <a:effectLst/>
                          <a:latin typeface="+mn-lt"/>
                          <a:ea typeface="+mn-ea"/>
                          <a:cs typeface="+mn-cs"/>
                        </a:rPr>
                        <a:t>Sustainability:</a:t>
                      </a:r>
                      <a:r>
                        <a:rPr lang="en-US" sz="2400" kern="1200" dirty="0" smtClean="0">
                          <a:solidFill>
                            <a:schemeClr val="dk1"/>
                          </a:solidFill>
                          <a:effectLst/>
                          <a:latin typeface="+mn-lt"/>
                          <a:ea typeface="+mn-ea"/>
                          <a:cs typeface="+mn-cs"/>
                        </a:rPr>
                        <a:t> </a:t>
                      </a:r>
                      <a:r>
                        <a:rPr lang="en-US" sz="2400" i="1" kern="1200" dirty="0" smtClean="0">
                          <a:solidFill>
                            <a:schemeClr val="dk1"/>
                          </a:solidFill>
                          <a:effectLst/>
                          <a:latin typeface="+mn-lt"/>
                          <a:ea typeface="+mn-ea"/>
                          <a:cs typeface="+mn-cs"/>
                        </a:rPr>
                        <a:t>Will the benefits produced by the intervention be maintained after the cessation of external support?</a:t>
                      </a:r>
                      <a:endParaRPr lang="en-AU" sz="2400" kern="1200" dirty="0" smtClean="0">
                        <a:solidFill>
                          <a:schemeClr val="dk1"/>
                        </a:solidFill>
                        <a:effectLst/>
                        <a:latin typeface="+mn-lt"/>
                        <a:ea typeface="+mn-ea"/>
                        <a:cs typeface="+mn-cs"/>
                      </a:endParaRPr>
                    </a:p>
                    <a:p>
                      <a:pPr marL="342900" lvl="0" indent="-342900">
                        <a:buFont typeface="Arial" panose="020B0604020202020204" pitchFamily="34" charset="0"/>
                        <a:buChar char="•"/>
                      </a:pPr>
                      <a:r>
                        <a:rPr lang="en-US" sz="2400" b="1" kern="1200" dirty="0" smtClean="0">
                          <a:solidFill>
                            <a:schemeClr val="dk1"/>
                          </a:solidFill>
                          <a:effectLst/>
                          <a:latin typeface="+mn-lt"/>
                          <a:ea typeface="+mn-ea"/>
                          <a:cs typeface="+mn-cs"/>
                        </a:rPr>
                        <a:t>Efficiency:</a:t>
                      </a:r>
                      <a:r>
                        <a:rPr lang="en-US" sz="2400" kern="1200" dirty="0" smtClean="0">
                          <a:solidFill>
                            <a:schemeClr val="dk1"/>
                          </a:solidFill>
                          <a:effectLst/>
                          <a:latin typeface="+mn-lt"/>
                          <a:ea typeface="+mn-ea"/>
                          <a:cs typeface="+mn-cs"/>
                        </a:rPr>
                        <a:t> </a:t>
                      </a:r>
                      <a:r>
                        <a:rPr lang="en-US" sz="2400" i="1" kern="1200" dirty="0" smtClean="0">
                          <a:solidFill>
                            <a:schemeClr val="dk1"/>
                          </a:solidFill>
                          <a:effectLst/>
                          <a:latin typeface="+mn-lt"/>
                          <a:ea typeface="+mn-ea"/>
                          <a:cs typeface="+mn-cs"/>
                        </a:rPr>
                        <a:t>Are the costs of the intervention justified by the results?</a:t>
                      </a:r>
                      <a:endParaRPr lang="en-AU" sz="2400" kern="1200" dirty="0" smtClean="0">
                        <a:solidFill>
                          <a:schemeClr val="dk1"/>
                        </a:solidFill>
                        <a:effectLst/>
                        <a:latin typeface="+mn-lt"/>
                        <a:ea typeface="+mn-ea"/>
                        <a:cs typeface="+mn-cs"/>
                      </a:endParaRPr>
                    </a:p>
                    <a:p>
                      <a:endParaRPr lang="en-AU" dirty="0" smtClean="0"/>
                    </a:p>
                  </a:txBody>
                  <a:tcPr/>
                </a:tc>
              </a:tr>
            </a:tbl>
          </a:graphicData>
        </a:graphic>
      </p:graphicFrame>
      <p:pic>
        <p:nvPicPr>
          <p:cNvPr id="6" name="Picture 5" descr="http://www.clker.com/cliparts/f/6/f/e/12065729641746964295jetxee_check_sign_and_cross_sign.svg.hi.png"/>
          <p:cNvPicPr/>
          <p:nvPr/>
        </p:nvPicPr>
        <p:blipFill rotWithShape="1">
          <a:blip r:embed="rId2" cstate="print">
            <a:extLst>
              <a:ext uri="{28A0092B-C50C-407E-A947-70E740481C1C}">
                <a14:useLocalDpi xmlns:a14="http://schemas.microsoft.com/office/drawing/2010/main" val="0"/>
              </a:ext>
            </a:extLst>
          </a:blip>
          <a:srcRect r="51156"/>
          <a:stretch/>
        </p:blipFill>
        <p:spPr bwMode="auto">
          <a:xfrm>
            <a:off x="5770245" y="2064221"/>
            <a:ext cx="651510" cy="577215"/>
          </a:xfrm>
          <a:prstGeom prst="rect">
            <a:avLst/>
          </a:prstGeom>
          <a:noFill/>
          <a:ln>
            <a:noFill/>
          </a:ln>
          <a:extLst>
            <a:ext uri="{53640926-AAD7-44d8-BBD7-CCE9431645EC}">
              <a14:shadowObscured xmlns:lc="http://schemas.openxmlformats.org/drawingml/2006/lockedCanvas" xmlns:a14="http://schemas.microsoft.com/office/drawing/2010/main" xmlns:w="http://schemas.openxmlformats.org/wordprocessingml/2006/main" xmlns:w10="urn:schemas-microsoft-com:office:word" xmlns:v="urn:schemas-microsoft-com:vml" xmlns:o="urn:schemas-microsoft-com:office:office" xmlns:mv="urn:schemas-microsoft-com:mac:vml" xmlns:mo="http://schemas.microsoft.com/office/mac/office/2008/main" xmlns="" xmlns:pic="http://schemas.openxmlformats.org/drawingml/2006/picture" xmlns:wps="http://schemas.microsoft.com/office/word/2010/wordprocessingShape" xmlns:wne="http://schemas.microsoft.com/office/word/2006/wordml" xmlns:wpi="http://schemas.microsoft.com/office/word/2010/wordprocessingInk" xmlns:wpg="http://schemas.microsoft.com/office/word/2010/wordprocessingGroup" xmlns:w15="http://schemas.microsoft.com/office/word/2012/wordml" xmlns:w14="http://schemas.microsoft.com/office/word/2010/wordml" xmlns:wp="http://schemas.openxmlformats.org/drawingml/2006/wordprocessingDrawing" xmlns:wp14="http://schemas.microsoft.com/office/word/2010/wordprocessingDrawing" xmlns:m="http://schemas.openxmlformats.org/officeDocument/2006/math" xmlns:mc="http://schemas.openxmlformats.org/markup-compatibility/2006" xmlns:wpc="http://schemas.microsoft.com/office/word/2010/wordprocessingCanvas"/>
            </a:ext>
          </a:extLst>
        </p:spPr>
      </p:pic>
      <p:sp>
        <p:nvSpPr>
          <p:cNvPr id="4" name="TextBox 3"/>
          <p:cNvSpPr txBox="1"/>
          <p:nvPr/>
        </p:nvSpPr>
        <p:spPr>
          <a:xfrm>
            <a:off x="11286699" y="6005015"/>
            <a:ext cx="301686" cy="369332"/>
          </a:xfrm>
          <a:prstGeom prst="rect">
            <a:avLst/>
          </a:prstGeom>
          <a:noFill/>
        </p:spPr>
        <p:txBody>
          <a:bodyPr wrap="none" rtlCol="0">
            <a:spAutoFit/>
          </a:bodyPr>
          <a:lstStyle/>
          <a:p>
            <a:r>
              <a:rPr lang="en-AU" dirty="0" smtClean="0"/>
              <a:t>4</a:t>
            </a:r>
            <a:endParaRPr lang="en-AU" dirty="0"/>
          </a:p>
        </p:txBody>
      </p:sp>
    </p:spTree>
    <p:extLst>
      <p:ext uri="{BB962C8B-B14F-4D97-AF65-F5344CB8AC3E}">
        <p14:creationId xmlns:p14="http://schemas.microsoft.com/office/powerpoint/2010/main" val="326635305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00920" y="870421"/>
            <a:ext cx="9144000" cy="2387600"/>
          </a:xfrm>
        </p:spPr>
        <p:txBody>
          <a:bodyPr>
            <a:normAutofit fontScale="90000"/>
          </a:bodyPr>
          <a:lstStyle/>
          <a:p>
            <a:r>
              <a:rPr lang="en-AU" dirty="0" smtClean="0"/>
              <a:t>Where?</a:t>
            </a:r>
            <a:br>
              <a:rPr lang="en-AU" dirty="0" smtClean="0"/>
            </a:br>
            <a:r>
              <a:rPr lang="en-AU" dirty="0" smtClean="0"/>
              <a:t>Tajikistan, Algeria and Tunisia</a:t>
            </a:r>
            <a:br>
              <a:rPr lang="en-AU" dirty="0" smtClean="0"/>
            </a:br>
            <a:r>
              <a:rPr lang="en-AU" dirty="0" smtClean="0"/>
              <a:t/>
            </a:r>
            <a:br>
              <a:rPr lang="en-AU" dirty="0" smtClean="0"/>
            </a:br>
            <a:endParaRPr lang="en-AU" dirty="0"/>
          </a:p>
        </p:txBody>
      </p:sp>
      <p:sp>
        <p:nvSpPr>
          <p:cNvPr id="4" name="TextBox 3"/>
          <p:cNvSpPr txBox="1"/>
          <p:nvPr/>
        </p:nvSpPr>
        <p:spPr>
          <a:xfrm>
            <a:off x="11286699" y="6005015"/>
            <a:ext cx="301686" cy="369332"/>
          </a:xfrm>
          <a:prstGeom prst="rect">
            <a:avLst/>
          </a:prstGeom>
          <a:noFill/>
        </p:spPr>
        <p:txBody>
          <a:bodyPr wrap="none" rtlCol="0">
            <a:spAutoFit/>
          </a:bodyPr>
          <a:lstStyle/>
          <a:p>
            <a:r>
              <a:rPr lang="en-AU" dirty="0" smtClean="0"/>
              <a:t>5</a:t>
            </a:r>
            <a:endParaRPr lang="en-AU" dirty="0"/>
          </a:p>
        </p:txBody>
      </p:sp>
      <p:pic>
        <p:nvPicPr>
          <p:cNvPr id="7" name="Picture 6"/>
          <p:cNvPicPr/>
          <p:nvPr/>
        </p:nvPicPr>
        <p:blipFill>
          <a:blip r:embed="rId2" cstate="print">
            <a:extLst>
              <a:ext uri="{BEBA8EAE-BF5A-486C-A8C5-ECC9F3942E4B}">
                <a14:imgProps xmlns:a14="http://schemas.microsoft.com/office/drawing/2010/main">
                  <a14:imgLayer r:embed="rId3">
                    <a14:imgEffect>
                      <a14:brightnessContrast bright="20000" contrast="-40000"/>
                    </a14:imgEffect>
                  </a14:imgLayer>
                </a14:imgProps>
              </a:ext>
              <a:ext uri="{28A0092B-C50C-407E-A947-70E740481C1C}">
                <a14:useLocalDpi xmlns:a14="http://schemas.microsoft.com/office/drawing/2010/main" val="0"/>
              </a:ext>
            </a:extLst>
          </a:blip>
          <a:srcRect/>
          <a:stretch>
            <a:fillRect/>
          </a:stretch>
        </p:blipFill>
        <p:spPr bwMode="auto">
          <a:xfrm>
            <a:off x="376888" y="3353180"/>
            <a:ext cx="3648710" cy="2875915"/>
          </a:xfrm>
          <a:prstGeom prst="rect">
            <a:avLst/>
          </a:prstGeom>
          <a:noFill/>
          <a:ln>
            <a:solidFill>
              <a:schemeClr val="tx1"/>
            </a:solidFill>
          </a:ln>
        </p:spPr>
      </p:pic>
      <p:pic>
        <p:nvPicPr>
          <p:cNvPr id="8" name="Image 2" descr="G:\zones etude.jpg"/>
          <p:cNvPicPr/>
          <p:nvPr/>
        </p:nvPicPr>
        <p:blipFill rotWithShape="1">
          <a:blip r:embed="rId4" cstate="print">
            <a:extLst>
              <a:ext uri="{28A0092B-C50C-407E-A947-70E740481C1C}">
                <a14:useLocalDpi xmlns:a14="http://schemas.microsoft.com/office/drawing/2010/main"/>
              </a:ext>
            </a:extLst>
          </a:blip>
          <a:srcRect t="910"/>
          <a:stretch/>
        </p:blipFill>
        <p:spPr bwMode="auto">
          <a:xfrm>
            <a:off x="6069723" y="4353358"/>
            <a:ext cx="1976361" cy="1917815"/>
          </a:xfrm>
          <a:prstGeom prst="rect">
            <a:avLst/>
          </a:prstGeom>
          <a:noFill/>
          <a:ln w="9525" cap="flat" cmpd="sng" algn="ctr">
            <a:noFill/>
            <a:prstDash val="solid"/>
            <a:miter lim="800000"/>
            <a:headEnd type="none" w="med" len="med"/>
            <a:tailEnd type="none" w="med" len="med"/>
          </a:ln>
          <a:extLst>
            <a:ext uri="{53640926-AAD7-44d8-BBD7-CCE9431645EC}">
              <a14:shadowObscured xmlns:lc="http://schemas.openxmlformats.org/drawingml/2006/lockedCanvas" xmlns:a14="http://schemas.microsoft.com/office/drawing/2010/main" xmlns:w="http://schemas.openxmlformats.org/wordprocessingml/2006/main" xmlns:w10="urn:schemas-microsoft-com:office:word" xmlns:v="urn:schemas-microsoft-com:vml" xmlns:o="urn:schemas-microsoft-com:office:office" xmlns:mv="urn:schemas-microsoft-com:mac:vml" xmlns:mo="http://schemas.microsoft.com/office/mac/office/2008/main" xmlns="" xmlns:pic="http://schemas.openxmlformats.org/drawingml/2006/picture" xmlns:wps="http://schemas.microsoft.com/office/word/2010/wordprocessingShape" xmlns:wne="http://schemas.microsoft.com/office/word/2006/wordml" xmlns:wpi="http://schemas.microsoft.com/office/word/2010/wordprocessingInk" xmlns:wpg="http://schemas.microsoft.com/office/word/2010/wordprocessingGroup" xmlns:w15="http://schemas.microsoft.com/office/word/2012/wordml" xmlns:w14="http://schemas.microsoft.com/office/word/2010/wordml" xmlns:wp="http://schemas.openxmlformats.org/drawingml/2006/wordprocessingDrawing" xmlns:wp14="http://schemas.microsoft.com/office/word/2010/wordprocessingDrawing" xmlns:m="http://schemas.openxmlformats.org/officeDocument/2006/math" xmlns:mc="http://schemas.openxmlformats.org/markup-compatibility/2006" xmlns:wpc="http://schemas.microsoft.com/office/word/2010/wordprocessingCanvas"/>
            </a:ext>
          </a:extLst>
        </p:spPr>
      </p:pic>
      <p:pic>
        <p:nvPicPr>
          <p:cNvPr id="9" name="Picture 8"/>
          <p:cNvPicPr/>
          <p:nvPr/>
        </p:nvPicPr>
        <p:blipFill>
          <a:blip r:embed="rId5" cstate="print">
            <a:extLst>
              <a:ext uri="{BEBA8EAE-BF5A-486C-A8C5-ECC9F3942E4B}">
                <a14:imgProps xmlns:a14="http://schemas.microsoft.com/office/drawing/2010/main">
                  <a14:imgLayer r:embed="rId6">
                    <a14:imgEffect>
                      <a14:brightnessContrast bright="20000" contrast="-40000"/>
                    </a14:imgEffect>
                  </a14:imgLayer>
                </a14:imgProps>
              </a:ext>
            </a:extLst>
          </a:blip>
          <a:srcRect/>
          <a:stretch>
            <a:fillRect/>
          </a:stretch>
        </p:blipFill>
        <p:spPr bwMode="auto">
          <a:xfrm>
            <a:off x="7980347" y="2281458"/>
            <a:ext cx="3834765" cy="4092575"/>
          </a:xfrm>
          <a:prstGeom prst="rect">
            <a:avLst/>
          </a:prstGeom>
          <a:noFill/>
          <a:ln w="9525">
            <a:noFill/>
            <a:miter lim="800000"/>
            <a:headEnd/>
            <a:tailEnd/>
          </a:ln>
        </p:spPr>
      </p:pic>
      <p:pic>
        <p:nvPicPr>
          <p:cNvPr id="10" name="Image 1"/>
          <p:cNvPicPr/>
          <p:nvPr/>
        </p:nvPicPr>
        <p:blipFill rotWithShape="1">
          <a:blip r:embed="rId7"/>
          <a:srcRect l="58129" t="17871" r="1196" b="15778"/>
          <a:stretch/>
        </p:blipFill>
        <p:spPr bwMode="auto">
          <a:xfrm>
            <a:off x="4307985" y="1965758"/>
            <a:ext cx="2504216" cy="3158035"/>
          </a:xfrm>
          <a:prstGeom prst="rect">
            <a:avLst/>
          </a:prstGeom>
          <a:ln>
            <a:noFill/>
          </a:ln>
          <a:extLst>
            <a:ext uri="{53640926-AAD7-44d8-BBD7-CCE9431645EC}">
              <a14:shadowObscured xmlns:lc="http://schemas.openxmlformats.org/drawingml/2006/lockedCanvas" xmlns:a14="http://schemas.microsoft.com/office/drawing/2010/main" xmlns:w="http://schemas.openxmlformats.org/wordprocessingml/2006/main" xmlns:w10="urn:schemas-microsoft-com:office:word" xmlns:v="urn:schemas-microsoft-com:vml" xmlns:o="urn:schemas-microsoft-com:office:office" xmlns:mv="urn:schemas-microsoft-com:mac:vml" xmlns:mo="http://schemas.microsoft.com/office/mac/office/2008/main" xmlns="" xmlns:pic="http://schemas.openxmlformats.org/drawingml/2006/picture" xmlns:wps="http://schemas.microsoft.com/office/word/2010/wordprocessingShape" xmlns:wne="http://schemas.microsoft.com/office/word/2006/wordml" xmlns:wpi="http://schemas.microsoft.com/office/word/2010/wordprocessingInk" xmlns:wpg="http://schemas.microsoft.com/office/word/2010/wordprocessingGroup" xmlns:w15="http://schemas.microsoft.com/office/word/2012/wordml" xmlns:w14="http://schemas.microsoft.com/office/word/2010/wordml" xmlns:wp="http://schemas.openxmlformats.org/drawingml/2006/wordprocessingDrawing" xmlns:wp14="http://schemas.microsoft.com/office/word/2010/wordprocessingDrawing" xmlns:m="http://schemas.openxmlformats.org/officeDocument/2006/math" xmlns:mc="http://schemas.openxmlformats.org/markup-compatibility/2006" xmlns:wpc="http://schemas.microsoft.com/office/word/2010/wordprocessingCanvas"/>
            </a:ext>
          </a:extLst>
        </p:spPr>
      </p:pic>
      <p:sp>
        <p:nvSpPr>
          <p:cNvPr id="11" name="TextBox 10"/>
          <p:cNvSpPr txBox="1"/>
          <p:nvPr/>
        </p:nvSpPr>
        <p:spPr>
          <a:xfrm>
            <a:off x="11439099" y="6157415"/>
            <a:ext cx="301686" cy="369332"/>
          </a:xfrm>
          <a:prstGeom prst="rect">
            <a:avLst/>
          </a:prstGeom>
          <a:noFill/>
        </p:spPr>
        <p:txBody>
          <a:bodyPr wrap="none" rtlCol="0">
            <a:spAutoFit/>
          </a:bodyPr>
          <a:lstStyle/>
          <a:p>
            <a:r>
              <a:rPr lang="en-AU" dirty="0" smtClean="0"/>
              <a:t>5</a:t>
            </a:r>
            <a:endParaRPr lang="en-AU" dirty="0"/>
          </a:p>
        </p:txBody>
      </p:sp>
    </p:spTree>
    <p:extLst>
      <p:ext uri="{BB962C8B-B14F-4D97-AF65-F5344CB8AC3E}">
        <p14:creationId xmlns:p14="http://schemas.microsoft.com/office/powerpoint/2010/main" val="313270816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00920" y="870421"/>
            <a:ext cx="9144000" cy="2387600"/>
          </a:xfrm>
        </p:spPr>
        <p:txBody>
          <a:bodyPr>
            <a:normAutofit fontScale="90000"/>
          </a:bodyPr>
          <a:lstStyle/>
          <a:p>
            <a:r>
              <a:rPr lang="en-AU" dirty="0" smtClean="0"/>
              <a:t>Project Scorecard</a:t>
            </a:r>
            <a:br>
              <a:rPr lang="en-AU" dirty="0" smtClean="0"/>
            </a:br>
            <a:r>
              <a:rPr lang="en-AU" dirty="0" smtClean="0"/>
              <a:t>Effectiveness</a:t>
            </a:r>
            <a:br>
              <a:rPr lang="en-AU" dirty="0" smtClean="0"/>
            </a:br>
            <a:r>
              <a:rPr lang="en-AU" dirty="0" smtClean="0"/>
              <a:t/>
            </a:r>
            <a:br>
              <a:rPr lang="en-AU" dirty="0" smtClean="0"/>
            </a:br>
            <a:endParaRPr lang="en-AU" dirty="0"/>
          </a:p>
        </p:txBody>
      </p:sp>
      <p:sp>
        <p:nvSpPr>
          <p:cNvPr id="3" name="Subtitle 2"/>
          <p:cNvSpPr>
            <a:spLocks noGrp="1"/>
          </p:cNvSpPr>
          <p:nvPr>
            <p:ph type="subTitle" idx="1"/>
          </p:nvPr>
        </p:nvSpPr>
        <p:spPr/>
        <p:txBody>
          <a:bodyPr/>
          <a:lstStyle/>
          <a:p>
            <a:endParaRPr lang="en-AU"/>
          </a:p>
        </p:txBody>
      </p:sp>
      <p:graphicFrame>
        <p:nvGraphicFramePr>
          <p:cNvPr id="5" name="Table 4"/>
          <p:cNvGraphicFramePr>
            <a:graphicFrameLocks noGrp="1"/>
          </p:cNvGraphicFramePr>
          <p:nvPr>
            <p:extLst>
              <p:ext uri="{D42A27DB-BD31-4B8C-83A1-F6EECF244321}">
                <p14:modId xmlns:p14="http://schemas.microsoft.com/office/powerpoint/2010/main" val="2297586072"/>
              </p:ext>
            </p:extLst>
          </p:nvPr>
        </p:nvGraphicFramePr>
        <p:xfrm>
          <a:off x="845738" y="1853817"/>
          <a:ext cx="10069014" cy="4815840"/>
        </p:xfrm>
        <a:graphic>
          <a:graphicData uri="http://schemas.openxmlformats.org/drawingml/2006/table">
            <a:tbl>
              <a:tblPr firstRow="1" bandRow="1">
                <a:tableStyleId>{5C22544A-7EE6-4342-B048-85BDC9FD1C3A}</a:tableStyleId>
              </a:tblPr>
              <a:tblGrid>
                <a:gridCol w="5299030"/>
                <a:gridCol w="4769984"/>
              </a:tblGrid>
              <a:tr h="370840">
                <a:tc>
                  <a:txBody>
                    <a:bodyPr/>
                    <a:lstStyle/>
                    <a:p>
                      <a:endParaRPr lang="en-AU" dirty="0" smtClean="0"/>
                    </a:p>
                    <a:p>
                      <a:endParaRPr lang="en-AU" dirty="0" smtClean="0"/>
                    </a:p>
                    <a:p>
                      <a:endParaRPr lang="en-AU" dirty="0"/>
                    </a:p>
                  </a:txBody>
                  <a:tcPr/>
                </a:tc>
                <a:tc>
                  <a:txBody>
                    <a:bodyPr/>
                    <a:lstStyle/>
                    <a:p>
                      <a:endParaRPr lang="en-AU" dirty="0"/>
                    </a:p>
                  </a:txBody>
                  <a:tcPr/>
                </a:tc>
              </a:tr>
              <a:tr h="370840">
                <a:tc>
                  <a:txBody>
                    <a:bodyPr/>
                    <a:lstStyle/>
                    <a:p>
                      <a:endParaRPr lang="en-AU" dirty="0" smtClean="0"/>
                    </a:p>
                    <a:p>
                      <a:pPr lvl="0"/>
                      <a:r>
                        <a:rPr lang="en-US" sz="1800" kern="1200" dirty="0" smtClean="0">
                          <a:solidFill>
                            <a:schemeClr val="dk1"/>
                          </a:solidFill>
                          <a:effectLst/>
                          <a:latin typeface="+mn-lt"/>
                          <a:ea typeface="+mn-ea"/>
                          <a:cs typeface="+mn-cs"/>
                        </a:rPr>
                        <a:t>The majority of objectives have been achieved, with a significant number of discoveries to date providing an extremely strong case for the support of a </a:t>
                      </a:r>
                      <a:r>
                        <a:rPr lang="en-US" sz="1800" kern="1200" dirty="0" smtClean="0">
                          <a:solidFill>
                            <a:schemeClr val="dk1"/>
                          </a:solidFill>
                          <a:effectLst/>
                          <a:latin typeface="+mn-lt"/>
                          <a:ea typeface="+mn-ea"/>
                          <a:cs typeface="+mn-cs"/>
                        </a:rPr>
                        <a:t>Phase </a:t>
                      </a:r>
                      <a:r>
                        <a:rPr lang="en-US" sz="1800" kern="1200" dirty="0" smtClean="0">
                          <a:solidFill>
                            <a:schemeClr val="dk1"/>
                          </a:solidFill>
                          <a:effectLst/>
                          <a:latin typeface="+mn-lt"/>
                          <a:ea typeface="+mn-ea"/>
                          <a:cs typeface="+mn-cs"/>
                        </a:rPr>
                        <a:t>2 project.  These </a:t>
                      </a:r>
                      <a:r>
                        <a:rPr lang="en-US" sz="1800" kern="1200" dirty="0" smtClean="0">
                          <a:solidFill>
                            <a:schemeClr val="dk1"/>
                          </a:solidFill>
                          <a:effectLst/>
                          <a:latin typeface="+mn-lt"/>
                          <a:ea typeface="+mn-ea"/>
                          <a:cs typeface="+mn-cs"/>
                        </a:rPr>
                        <a:t>include: </a:t>
                      </a:r>
                    </a:p>
                    <a:p>
                      <a:pPr lvl="0"/>
                      <a:endParaRPr lang="en-AU" sz="1600" kern="1200" dirty="0" smtClean="0">
                        <a:solidFill>
                          <a:schemeClr val="dk1"/>
                        </a:solidFill>
                        <a:effectLst/>
                        <a:latin typeface="+mn-lt"/>
                        <a:ea typeface="+mn-ea"/>
                        <a:cs typeface="+mn-cs"/>
                      </a:endParaRPr>
                    </a:p>
                    <a:p>
                      <a:pPr marL="742950" lvl="1" indent="-285750">
                        <a:buFont typeface="Arial" panose="020B0604020202020204" pitchFamily="34" charset="0"/>
                        <a:buChar char="•"/>
                      </a:pPr>
                      <a:r>
                        <a:rPr lang="en-US" sz="1800" kern="1200" dirty="0" smtClean="0">
                          <a:solidFill>
                            <a:schemeClr val="dk1"/>
                          </a:solidFill>
                          <a:effectLst/>
                          <a:latin typeface="+mn-lt"/>
                          <a:ea typeface="+mn-ea"/>
                          <a:cs typeface="+mn-cs"/>
                        </a:rPr>
                        <a:t>the development of ZT seeding systems</a:t>
                      </a:r>
                      <a:endParaRPr lang="en-AU" sz="2800" kern="1200" dirty="0" smtClean="0">
                        <a:solidFill>
                          <a:schemeClr val="dk1"/>
                        </a:solidFill>
                        <a:effectLst/>
                        <a:latin typeface="+mn-lt"/>
                        <a:ea typeface="+mn-ea"/>
                        <a:cs typeface="+mn-cs"/>
                      </a:endParaRPr>
                    </a:p>
                    <a:p>
                      <a:pPr marL="742950" lvl="1" indent="-285750">
                        <a:buFont typeface="Arial" panose="020B0604020202020204" pitchFamily="34" charset="0"/>
                        <a:buChar char="•"/>
                      </a:pPr>
                      <a:r>
                        <a:rPr lang="en-US" sz="1800" kern="1200" dirty="0" smtClean="0">
                          <a:solidFill>
                            <a:schemeClr val="dk1"/>
                          </a:solidFill>
                          <a:effectLst/>
                          <a:latin typeface="+mn-lt"/>
                          <a:ea typeface="+mn-ea"/>
                          <a:cs typeface="+mn-cs"/>
                        </a:rPr>
                        <a:t>demonstrated increases in fodder production (converting to increased opportunities for livestock production) </a:t>
                      </a:r>
                      <a:endParaRPr lang="en-AU" sz="2800" kern="1200" dirty="0" smtClean="0">
                        <a:solidFill>
                          <a:schemeClr val="dk1"/>
                        </a:solidFill>
                        <a:effectLst/>
                        <a:latin typeface="+mn-lt"/>
                        <a:ea typeface="+mn-ea"/>
                        <a:cs typeface="+mn-cs"/>
                      </a:endParaRPr>
                    </a:p>
                    <a:p>
                      <a:pPr marL="742950" lvl="1" indent="-285750">
                        <a:buFont typeface="Arial" panose="020B0604020202020204" pitchFamily="34" charset="0"/>
                        <a:buChar char="•"/>
                      </a:pPr>
                      <a:r>
                        <a:rPr lang="en-US" sz="1800" kern="1200" dirty="0" smtClean="0">
                          <a:solidFill>
                            <a:schemeClr val="dk1"/>
                          </a:solidFill>
                          <a:effectLst/>
                          <a:latin typeface="+mn-lt"/>
                          <a:ea typeface="+mn-ea"/>
                          <a:cs typeface="+mn-cs"/>
                        </a:rPr>
                        <a:t>potential water savings under irrigated crop production systems</a:t>
                      </a:r>
                    </a:p>
                    <a:p>
                      <a:pPr marL="742950" lvl="1" indent="-285750">
                        <a:buFont typeface="Arial" panose="020B0604020202020204" pitchFamily="34" charset="0"/>
                        <a:buChar char="•"/>
                      </a:pPr>
                      <a:r>
                        <a:rPr lang="en-US" sz="1800" kern="1200" dirty="0" smtClean="0">
                          <a:solidFill>
                            <a:schemeClr val="dk1"/>
                          </a:solidFill>
                          <a:effectLst/>
                          <a:latin typeface="+mn-lt"/>
                          <a:ea typeface="+mn-ea"/>
                          <a:cs typeface="+mn-cs"/>
                        </a:rPr>
                        <a:t>improved understanding of grazing behavior and requirements of livestock</a:t>
                      </a:r>
                      <a:endParaRPr lang="en-AU" dirty="0"/>
                    </a:p>
                  </a:txBody>
                  <a:tcPr/>
                </a:tc>
                <a:tc>
                  <a:txBody>
                    <a:bodyPr/>
                    <a:lstStyle/>
                    <a:p>
                      <a:pPr lvl="0"/>
                      <a:endParaRPr lang="en-US" sz="1800" kern="1200" dirty="0" smtClean="0">
                        <a:solidFill>
                          <a:schemeClr val="dk1"/>
                        </a:solidFill>
                        <a:effectLst/>
                        <a:latin typeface="+mn-lt"/>
                        <a:ea typeface="+mn-ea"/>
                        <a:cs typeface="+mn-cs"/>
                      </a:endParaRPr>
                    </a:p>
                    <a:p>
                      <a:pPr lvl="0"/>
                      <a:r>
                        <a:rPr lang="en-US" sz="1800" kern="1200" dirty="0" smtClean="0">
                          <a:solidFill>
                            <a:schemeClr val="dk1"/>
                          </a:solidFill>
                          <a:effectLst/>
                          <a:latin typeface="+mn-lt"/>
                          <a:ea typeface="+mn-ea"/>
                          <a:cs typeface="+mn-cs"/>
                        </a:rPr>
                        <a:t>The overall effectiveness of the project is yet to be realized, due to the short period of operation of the Phase 1 project.</a:t>
                      </a:r>
                    </a:p>
                    <a:p>
                      <a:pPr lvl="0"/>
                      <a:endParaRPr lang="en-AU" sz="1800" kern="1200" dirty="0" smtClean="0">
                        <a:solidFill>
                          <a:schemeClr val="dk1"/>
                        </a:solidFill>
                        <a:effectLst/>
                        <a:latin typeface="+mn-lt"/>
                        <a:ea typeface="+mn-ea"/>
                        <a:cs typeface="+mn-cs"/>
                      </a:endParaRPr>
                    </a:p>
                    <a:p>
                      <a:r>
                        <a:rPr lang="en-US" sz="1800" kern="1200" dirty="0" smtClean="0">
                          <a:solidFill>
                            <a:schemeClr val="dk1"/>
                          </a:solidFill>
                          <a:effectLst/>
                          <a:latin typeface="+mn-lt"/>
                          <a:ea typeface="+mn-ea"/>
                          <a:cs typeface="+mn-cs"/>
                        </a:rPr>
                        <a:t>This will only improve over time, as the momentum and synergy builds around the development and adoption of a truly integrated CLCA system.</a:t>
                      </a:r>
                      <a:endParaRPr lang="en-AU" dirty="0"/>
                    </a:p>
                  </a:txBody>
                  <a:tcPr/>
                </a:tc>
              </a:tr>
            </a:tbl>
          </a:graphicData>
        </a:graphic>
      </p:graphicFrame>
      <p:pic>
        <p:nvPicPr>
          <p:cNvPr id="6" name="Picture 5" descr="http://www.clker.com/cliparts/f/6/f/e/12065729641746964295jetxee_check_sign_and_cross_sign.svg.hi.png"/>
          <p:cNvPicPr/>
          <p:nvPr/>
        </p:nvPicPr>
        <p:blipFill rotWithShape="1">
          <a:blip r:embed="rId2" cstate="print">
            <a:extLst>
              <a:ext uri="{28A0092B-C50C-407E-A947-70E740481C1C}">
                <a14:useLocalDpi xmlns:a14="http://schemas.microsoft.com/office/drawing/2010/main" val="0"/>
              </a:ext>
            </a:extLst>
          </a:blip>
          <a:srcRect r="51156"/>
          <a:stretch/>
        </p:blipFill>
        <p:spPr bwMode="auto">
          <a:xfrm>
            <a:off x="3307079" y="1918587"/>
            <a:ext cx="651510" cy="577215"/>
          </a:xfrm>
          <a:prstGeom prst="rect">
            <a:avLst/>
          </a:prstGeom>
          <a:noFill/>
          <a:ln>
            <a:noFill/>
          </a:ln>
          <a:extLst>
            <a:ext uri="{53640926-AAD7-44d8-BBD7-CCE9431645EC}">
              <a14:shadowObscured xmlns:lc="http://schemas.openxmlformats.org/drawingml/2006/lockedCanvas" xmlns:a14="http://schemas.microsoft.com/office/drawing/2010/main" xmlns:w="http://schemas.openxmlformats.org/wordprocessingml/2006/main" xmlns:w10="urn:schemas-microsoft-com:office:word" xmlns:v="urn:schemas-microsoft-com:vml" xmlns:o="urn:schemas-microsoft-com:office:office" xmlns:mv="urn:schemas-microsoft-com:mac:vml" xmlns:mo="http://schemas.microsoft.com/office/mac/office/2008/main" xmlns="" xmlns:pic="http://schemas.openxmlformats.org/drawingml/2006/picture" xmlns:wps="http://schemas.microsoft.com/office/word/2010/wordprocessingShape" xmlns:wne="http://schemas.microsoft.com/office/word/2006/wordml" xmlns:wpi="http://schemas.microsoft.com/office/word/2010/wordprocessingInk" xmlns:wpg="http://schemas.microsoft.com/office/word/2010/wordprocessingGroup" xmlns:w15="http://schemas.microsoft.com/office/word/2012/wordml" xmlns:w14="http://schemas.microsoft.com/office/word/2010/wordml" xmlns:wp="http://schemas.openxmlformats.org/drawingml/2006/wordprocessingDrawing" xmlns:wp14="http://schemas.microsoft.com/office/word/2010/wordprocessingDrawing" xmlns:m="http://schemas.openxmlformats.org/officeDocument/2006/math" xmlns:mc="http://schemas.openxmlformats.org/markup-compatibility/2006" xmlns:wpc="http://schemas.microsoft.com/office/word/2010/wordprocessingCanvas"/>
            </a:ext>
          </a:extLst>
        </p:spPr>
      </p:pic>
      <p:pic>
        <p:nvPicPr>
          <p:cNvPr id="7" name="Picture 6" descr="http://www.clker.com/cliparts/f/6/f/e/12065729641746964295jetxee_check_sign_and_cross_sign.svg.hi.png"/>
          <p:cNvPicPr/>
          <p:nvPr/>
        </p:nvPicPr>
        <p:blipFill rotWithShape="1">
          <a:blip r:embed="rId3" cstate="print">
            <a:extLst>
              <a:ext uri="{28A0092B-C50C-407E-A947-70E740481C1C}">
                <a14:useLocalDpi xmlns:a14="http://schemas.microsoft.com/office/drawing/2010/main" val="0"/>
              </a:ext>
            </a:extLst>
          </a:blip>
          <a:srcRect l="57231"/>
          <a:stretch/>
        </p:blipFill>
        <p:spPr bwMode="auto">
          <a:xfrm>
            <a:off x="7971928" y="1886201"/>
            <a:ext cx="634365" cy="641985"/>
          </a:xfrm>
          <a:prstGeom prst="rect">
            <a:avLst/>
          </a:prstGeom>
          <a:noFill/>
          <a:ln>
            <a:noFill/>
          </a:ln>
          <a:extLst>
            <a:ext uri="{53640926-AAD7-44d8-BBD7-CCE9431645EC}">
              <a14:shadowObscured xmlns:lc="http://schemas.openxmlformats.org/drawingml/2006/lockedCanvas" xmlns:a14="http://schemas.microsoft.com/office/drawing/2010/main" xmlns:w="http://schemas.openxmlformats.org/wordprocessingml/2006/main" xmlns:w10="urn:schemas-microsoft-com:office:word" xmlns:v="urn:schemas-microsoft-com:vml" xmlns:o="urn:schemas-microsoft-com:office:office" xmlns:mv="urn:schemas-microsoft-com:mac:vml" xmlns:mo="http://schemas.microsoft.com/office/mac/office/2008/main" xmlns="" xmlns:pic="http://schemas.openxmlformats.org/drawingml/2006/picture" xmlns:wps="http://schemas.microsoft.com/office/word/2010/wordprocessingShape" xmlns:wne="http://schemas.microsoft.com/office/word/2006/wordml" xmlns:wpi="http://schemas.microsoft.com/office/word/2010/wordprocessingInk" xmlns:wpg="http://schemas.microsoft.com/office/word/2010/wordprocessingGroup" xmlns:w15="http://schemas.microsoft.com/office/word/2012/wordml" xmlns:w14="http://schemas.microsoft.com/office/word/2010/wordml" xmlns:wp="http://schemas.openxmlformats.org/drawingml/2006/wordprocessingDrawing" xmlns:wp14="http://schemas.microsoft.com/office/word/2010/wordprocessingDrawing" xmlns:m="http://schemas.openxmlformats.org/officeDocument/2006/math" xmlns:mc="http://schemas.openxmlformats.org/markup-compatibility/2006" xmlns:wpc="http://schemas.microsoft.com/office/word/2010/wordprocessingCanvas"/>
            </a:ext>
          </a:extLst>
        </p:spPr>
      </p:pic>
      <p:sp>
        <p:nvSpPr>
          <p:cNvPr id="4" name="TextBox 3"/>
          <p:cNvSpPr txBox="1"/>
          <p:nvPr/>
        </p:nvSpPr>
        <p:spPr>
          <a:xfrm>
            <a:off x="11573301" y="6305266"/>
            <a:ext cx="301686" cy="369332"/>
          </a:xfrm>
          <a:prstGeom prst="rect">
            <a:avLst/>
          </a:prstGeom>
          <a:noFill/>
        </p:spPr>
        <p:txBody>
          <a:bodyPr wrap="none" rtlCol="0">
            <a:spAutoFit/>
          </a:bodyPr>
          <a:lstStyle/>
          <a:p>
            <a:r>
              <a:rPr lang="en-AU" dirty="0" smtClean="0"/>
              <a:t>6</a:t>
            </a:r>
            <a:endParaRPr lang="en-AU" dirty="0"/>
          </a:p>
        </p:txBody>
      </p:sp>
    </p:spTree>
    <p:extLst>
      <p:ext uri="{BB962C8B-B14F-4D97-AF65-F5344CB8AC3E}">
        <p14:creationId xmlns:p14="http://schemas.microsoft.com/office/powerpoint/2010/main" val="139033750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00920" y="870421"/>
            <a:ext cx="9144000" cy="2387600"/>
          </a:xfrm>
        </p:spPr>
        <p:txBody>
          <a:bodyPr>
            <a:normAutofit fontScale="90000"/>
          </a:bodyPr>
          <a:lstStyle/>
          <a:p>
            <a:r>
              <a:rPr lang="en-AU" dirty="0" smtClean="0"/>
              <a:t>Project Scorecard</a:t>
            </a:r>
            <a:br>
              <a:rPr lang="en-AU" dirty="0" smtClean="0"/>
            </a:br>
            <a:r>
              <a:rPr lang="en-AU" dirty="0" smtClean="0"/>
              <a:t>Impact</a:t>
            </a:r>
            <a:br>
              <a:rPr lang="en-AU" dirty="0" smtClean="0"/>
            </a:br>
            <a:r>
              <a:rPr lang="en-AU" dirty="0" smtClean="0"/>
              <a:t/>
            </a:r>
            <a:br>
              <a:rPr lang="en-AU" dirty="0" smtClean="0"/>
            </a:br>
            <a:endParaRPr lang="en-AU" dirty="0"/>
          </a:p>
        </p:txBody>
      </p:sp>
      <p:sp>
        <p:nvSpPr>
          <p:cNvPr id="3" name="Subtitle 2"/>
          <p:cNvSpPr>
            <a:spLocks noGrp="1"/>
          </p:cNvSpPr>
          <p:nvPr>
            <p:ph type="subTitle" idx="1"/>
          </p:nvPr>
        </p:nvSpPr>
        <p:spPr/>
        <p:txBody>
          <a:bodyPr/>
          <a:lstStyle/>
          <a:p>
            <a:endParaRPr lang="en-AU"/>
          </a:p>
        </p:txBody>
      </p:sp>
      <p:graphicFrame>
        <p:nvGraphicFramePr>
          <p:cNvPr id="5" name="Table 4"/>
          <p:cNvGraphicFramePr>
            <a:graphicFrameLocks noGrp="1"/>
          </p:cNvGraphicFramePr>
          <p:nvPr>
            <p:extLst>
              <p:ext uri="{D42A27DB-BD31-4B8C-83A1-F6EECF244321}">
                <p14:modId xmlns:p14="http://schemas.microsoft.com/office/powerpoint/2010/main" val="3514675983"/>
              </p:ext>
            </p:extLst>
          </p:nvPr>
        </p:nvGraphicFramePr>
        <p:xfrm>
          <a:off x="931082" y="1853817"/>
          <a:ext cx="10069014" cy="4023360"/>
        </p:xfrm>
        <a:graphic>
          <a:graphicData uri="http://schemas.openxmlformats.org/drawingml/2006/table">
            <a:tbl>
              <a:tblPr firstRow="1" bandRow="1">
                <a:tableStyleId>{5C22544A-7EE6-4342-B048-85BDC9FD1C3A}</a:tableStyleId>
              </a:tblPr>
              <a:tblGrid>
                <a:gridCol w="5110327"/>
                <a:gridCol w="4958687"/>
              </a:tblGrid>
              <a:tr h="370840">
                <a:tc>
                  <a:txBody>
                    <a:bodyPr/>
                    <a:lstStyle/>
                    <a:p>
                      <a:endParaRPr lang="en-AU" dirty="0" smtClean="0"/>
                    </a:p>
                    <a:p>
                      <a:endParaRPr lang="en-AU" dirty="0" smtClean="0"/>
                    </a:p>
                    <a:p>
                      <a:endParaRPr lang="en-AU" dirty="0"/>
                    </a:p>
                  </a:txBody>
                  <a:tcPr/>
                </a:tc>
                <a:tc>
                  <a:txBody>
                    <a:bodyPr/>
                    <a:lstStyle/>
                    <a:p>
                      <a:endParaRPr lang="en-AU" dirty="0"/>
                    </a:p>
                  </a:txBody>
                  <a:tcPr/>
                </a:tc>
              </a:tr>
              <a:tr h="370840">
                <a:tc>
                  <a:txBody>
                    <a:bodyPr/>
                    <a:lstStyle/>
                    <a:p>
                      <a:endParaRPr lang="en-AU" dirty="0" smtClean="0"/>
                    </a:p>
                    <a:p>
                      <a:pPr lvl="0"/>
                      <a:r>
                        <a:rPr lang="en-US" sz="1800" kern="1200" dirty="0" smtClean="0">
                          <a:solidFill>
                            <a:schemeClr val="dk1"/>
                          </a:solidFill>
                          <a:effectLst/>
                          <a:latin typeface="+mn-lt"/>
                          <a:ea typeface="+mn-ea"/>
                          <a:cs typeface="+mn-cs"/>
                        </a:rPr>
                        <a:t>Innovative approaches to working with farmers have resulted in the development of  affordable and adaptable CLCA </a:t>
                      </a:r>
                      <a:r>
                        <a:rPr lang="en-US" sz="1800" kern="1200" dirty="0" smtClean="0">
                          <a:solidFill>
                            <a:schemeClr val="dk1"/>
                          </a:solidFill>
                          <a:effectLst/>
                          <a:latin typeface="+mn-lt"/>
                          <a:ea typeface="+mn-ea"/>
                          <a:cs typeface="+mn-cs"/>
                        </a:rPr>
                        <a:t>technologies.</a:t>
                      </a:r>
                      <a:endParaRPr lang="en-US" sz="1800" kern="1200" dirty="0" smtClean="0">
                        <a:solidFill>
                          <a:schemeClr val="dk1"/>
                        </a:solidFill>
                        <a:effectLst/>
                        <a:latin typeface="+mn-lt"/>
                        <a:ea typeface="+mn-ea"/>
                        <a:cs typeface="+mn-cs"/>
                      </a:endParaRPr>
                    </a:p>
                    <a:p>
                      <a:pPr lvl="0"/>
                      <a:endParaRPr lang="en-AU" sz="1800" kern="1200" dirty="0" smtClean="0">
                        <a:solidFill>
                          <a:schemeClr val="dk1"/>
                        </a:solidFill>
                        <a:effectLst/>
                        <a:latin typeface="+mn-lt"/>
                        <a:ea typeface="+mn-ea"/>
                        <a:cs typeface="+mn-cs"/>
                      </a:endParaRPr>
                    </a:p>
                    <a:p>
                      <a:r>
                        <a:rPr lang="en-US" sz="1800" kern="1200" dirty="0" smtClean="0">
                          <a:solidFill>
                            <a:schemeClr val="dk1"/>
                          </a:solidFill>
                          <a:effectLst/>
                          <a:latin typeface="+mn-lt"/>
                          <a:ea typeface="+mn-ea"/>
                          <a:cs typeface="+mn-cs"/>
                        </a:rPr>
                        <a:t>The adoption of CLCA systems will take place over an extended period of time, given the complexity of the system, and the need to develop regional ‘best management practices’ and benchmarks. </a:t>
                      </a:r>
                      <a:endParaRPr lang="en-AU" dirty="0" smtClean="0"/>
                    </a:p>
                    <a:p>
                      <a:endParaRPr lang="en-AU" dirty="0" smtClean="0"/>
                    </a:p>
                    <a:p>
                      <a:endParaRPr lang="en-AU" dirty="0"/>
                    </a:p>
                  </a:txBody>
                  <a:tcPr/>
                </a:tc>
                <a:tc>
                  <a:txBody>
                    <a:bodyPr/>
                    <a:lstStyle/>
                    <a:p>
                      <a:endParaRPr lang="en-AU" dirty="0" smtClean="0"/>
                    </a:p>
                    <a:p>
                      <a:pPr lvl="0"/>
                      <a:r>
                        <a:rPr lang="en-US" sz="1800" kern="1200" dirty="0" smtClean="0">
                          <a:solidFill>
                            <a:schemeClr val="dk1"/>
                          </a:solidFill>
                          <a:effectLst/>
                          <a:latin typeface="+mn-lt"/>
                          <a:ea typeface="+mn-ea"/>
                          <a:cs typeface="+mn-cs"/>
                        </a:rPr>
                        <a:t>The full impact of the project is yet to be realized, given the complexity of the CLCA system and the need to adapt and developed improved management systems.  </a:t>
                      </a:r>
                    </a:p>
                    <a:p>
                      <a:pPr lvl="0"/>
                      <a:endParaRPr lang="en-AU" sz="1800" kern="1200" dirty="0" smtClean="0">
                        <a:solidFill>
                          <a:schemeClr val="dk1"/>
                        </a:solidFill>
                        <a:effectLst/>
                        <a:latin typeface="+mn-lt"/>
                        <a:ea typeface="+mn-ea"/>
                        <a:cs typeface="+mn-cs"/>
                      </a:endParaRPr>
                    </a:p>
                    <a:p>
                      <a:r>
                        <a:rPr lang="en-US" sz="1800" kern="1200" dirty="0" smtClean="0">
                          <a:solidFill>
                            <a:schemeClr val="dk1"/>
                          </a:solidFill>
                          <a:effectLst/>
                          <a:latin typeface="+mn-lt"/>
                          <a:ea typeface="+mn-ea"/>
                          <a:cs typeface="+mn-cs"/>
                        </a:rPr>
                        <a:t>A focus on building R, D &amp; E capacity across all three countries (and in particular Tajikistan) will further enhance impact and project success into the future.</a:t>
                      </a:r>
                      <a:endParaRPr lang="en-AU" dirty="0"/>
                    </a:p>
                  </a:txBody>
                  <a:tcPr/>
                </a:tc>
              </a:tr>
            </a:tbl>
          </a:graphicData>
        </a:graphic>
      </p:graphicFrame>
      <p:pic>
        <p:nvPicPr>
          <p:cNvPr id="6" name="Picture 5" descr="http://www.clker.com/cliparts/f/6/f/e/12065729641746964295jetxee_check_sign_and_cross_sign.svg.hi.png"/>
          <p:cNvPicPr/>
          <p:nvPr/>
        </p:nvPicPr>
        <p:blipFill rotWithShape="1">
          <a:blip r:embed="rId2" cstate="print">
            <a:extLst>
              <a:ext uri="{28A0092B-C50C-407E-A947-70E740481C1C}">
                <a14:useLocalDpi xmlns:a14="http://schemas.microsoft.com/office/drawing/2010/main" val="0"/>
              </a:ext>
            </a:extLst>
          </a:blip>
          <a:srcRect r="51156"/>
          <a:stretch/>
        </p:blipFill>
        <p:spPr bwMode="auto">
          <a:xfrm>
            <a:off x="3307079" y="1918587"/>
            <a:ext cx="651510" cy="577215"/>
          </a:xfrm>
          <a:prstGeom prst="rect">
            <a:avLst/>
          </a:prstGeom>
          <a:noFill/>
          <a:ln>
            <a:noFill/>
          </a:ln>
          <a:extLst>
            <a:ext uri="{53640926-AAD7-44d8-BBD7-CCE9431645EC}">
              <a14:shadowObscured xmlns:lc="http://schemas.openxmlformats.org/drawingml/2006/lockedCanvas" xmlns:a14="http://schemas.microsoft.com/office/drawing/2010/main" xmlns:w="http://schemas.openxmlformats.org/wordprocessingml/2006/main" xmlns:w10="urn:schemas-microsoft-com:office:word" xmlns:v="urn:schemas-microsoft-com:vml" xmlns:o="urn:schemas-microsoft-com:office:office" xmlns:mv="urn:schemas-microsoft-com:mac:vml" xmlns:mo="http://schemas.microsoft.com/office/mac/office/2008/main" xmlns="" xmlns:pic="http://schemas.openxmlformats.org/drawingml/2006/picture" xmlns:wps="http://schemas.microsoft.com/office/word/2010/wordprocessingShape" xmlns:wne="http://schemas.microsoft.com/office/word/2006/wordml" xmlns:wpi="http://schemas.microsoft.com/office/word/2010/wordprocessingInk" xmlns:wpg="http://schemas.microsoft.com/office/word/2010/wordprocessingGroup" xmlns:w15="http://schemas.microsoft.com/office/word/2012/wordml" xmlns:w14="http://schemas.microsoft.com/office/word/2010/wordml" xmlns:wp="http://schemas.openxmlformats.org/drawingml/2006/wordprocessingDrawing" xmlns:wp14="http://schemas.microsoft.com/office/word/2010/wordprocessingDrawing" xmlns:m="http://schemas.openxmlformats.org/officeDocument/2006/math" xmlns:mc="http://schemas.openxmlformats.org/markup-compatibility/2006" xmlns:wpc="http://schemas.microsoft.com/office/word/2010/wordprocessingCanvas"/>
            </a:ext>
          </a:extLst>
        </p:spPr>
      </p:pic>
      <p:pic>
        <p:nvPicPr>
          <p:cNvPr id="7" name="Picture 6" descr="http://www.clker.com/cliparts/f/6/f/e/12065729641746964295jetxee_check_sign_and_cross_sign.svg.hi.png"/>
          <p:cNvPicPr/>
          <p:nvPr/>
        </p:nvPicPr>
        <p:blipFill rotWithShape="1">
          <a:blip r:embed="rId3" cstate="print">
            <a:extLst>
              <a:ext uri="{28A0092B-C50C-407E-A947-70E740481C1C}">
                <a14:useLocalDpi xmlns:a14="http://schemas.microsoft.com/office/drawing/2010/main" val="0"/>
              </a:ext>
            </a:extLst>
          </a:blip>
          <a:srcRect l="57231"/>
          <a:stretch/>
        </p:blipFill>
        <p:spPr bwMode="auto">
          <a:xfrm>
            <a:off x="7971928" y="1886201"/>
            <a:ext cx="634365" cy="641985"/>
          </a:xfrm>
          <a:prstGeom prst="rect">
            <a:avLst/>
          </a:prstGeom>
          <a:noFill/>
          <a:ln>
            <a:noFill/>
          </a:ln>
          <a:extLst>
            <a:ext uri="{53640926-AAD7-44d8-BBD7-CCE9431645EC}">
              <a14:shadowObscured xmlns:lc="http://schemas.openxmlformats.org/drawingml/2006/lockedCanvas" xmlns:a14="http://schemas.microsoft.com/office/drawing/2010/main" xmlns:w="http://schemas.openxmlformats.org/wordprocessingml/2006/main" xmlns:w10="urn:schemas-microsoft-com:office:word" xmlns:v="urn:schemas-microsoft-com:vml" xmlns:o="urn:schemas-microsoft-com:office:office" xmlns:mv="urn:schemas-microsoft-com:mac:vml" xmlns:mo="http://schemas.microsoft.com/office/mac/office/2008/main" xmlns="" xmlns:pic="http://schemas.openxmlformats.org/drawingml/2006/picture" xmlns:wps="http://schemas.microsoft.com/office/word/2010/wordprocessingShape" xmlns:wne="http://schemas.microsoft.com/office/word/2006/wordml" xmlns:wpi="http://schemas.microsoft.com/office/word/2010/wordprocessingInk" xmlns:wpg="http://schemas.microsoft.com/office/word/2010/wordprocessingGroup" xmlns:w15="http://schemas.microsoft.com/office/word/2012/wordml" xmlns:w14="http://schemas.microsoft.com/office/word/2010/wordml" xmlns:wp="http://schemas.openxmlformats.org/drawingml/2006/wordprocessingDrawing" xmlns:wp14="http://schemas.microsoft.com/office/word/2010/wordprocessingDrawing" xmlns:m="http://schemas.openxmlformats.org/officeDocument/2006/math" xmlns:mc="http://schemas.openxmlformats.org/markup-compatibility/2006" xmlns:wpc="http://schemas.microsoft.com/office/word/2010/wordprocessingCanvas"/>
            </a:ext>
          </a:extLst>
        </p:spPr>
      </p:pic>
      <p:sp>
        <p:nvSpPr>
          <p:cNvPr id="4" name="TextBox 3"/>
          <p:cNvSpPr txBox="1"/>
          <p:nvPr/>
        </p:nvSpPr>
        <p:spPr>
          <a:xfrm>
            <a:off x="11655188" y="6155140"/>
            <a:ext cx="301686" cy="369332"/>
          </a:xfrm>
          <a:prstGeom prst="rect">
            <a:avLst/>
          </a:prstGeom>
          <a:noFill/>
        </p:spPr>
        <p:txBody>
          <a:bodyPr wrap="none" rtlCol="0">
            <a:spAutoFit/>
          </a:bodyPr>
          <a:lstStyle/>
          <a:p>
            <a:r>
              <a:rPr lang="en-AU" dirty="0" smtClean="0"/>
              <a:t>7</a:t>
            </a:r>
            <a:endParaRPr lang="en-AU" dirty="0"/>
          </a:p>
        </p:txBody>
      </p:sp>
    </p:spTree>
    <p:extLst>
      <p:ext uri="{BB962C8B-B14F-4D97-AF65-F5344CB8AC3E}">
        <p14:creationId xmlns:p14="http://schemas.microsoft.com/office/powerpoint/2010/main" val="147370931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00920" y="870421"/>
            <a:ext cx="9144000" cy="2387600"/>
          </a:xfrm>
        </p:spPr>
        <p:txBody>
          <a:bodyPr>
            <a:normAutofit fontScale="90000"/>
          </a:bodyPr>
          <a:lstStyle/>
          <a:p>
            <a:r>
              <a:rPr lang="en-AU" dirty="0" smtClean="0"/>
              <a:t>Project Scorecard</a:t>
            </a:r>
            <a:br>
              <a:rPr lang="en-AU" dirty="0" smtClean="0"/>
            </a:br>
            <a:r>
              <a:rPr lang="en-AU" dirty="0" smtClean="0"/>
              <a:t>Relevance</a:t>
            </a:r>
            <a:br>
              <a:rPr lang="en-AU" dirty="0" smtClean="0"/>
            </a:br>
            <a:r>
              <a:rPr lang="en-AU" dirty="0" smtClean="0"/>
              <a:t/>
            </a:r>
            <a:br>
              <a:rPr lang="en-AU" dirty="0" smtClean="0"/>
            </a:br>
            <a:endParaRPr lang="en-AU" dirty="0"/>
          </a:p>
        </p:txBody>
      </p:sp>
      <p:sp>
        <p:nvSpPr>
          <p:cNvPr id="3" name="Subtitle 2"/>
          <p:cNvSpPr>
            <a:spLocks noGrp="1"/>
          </p:cNvSpPr>
          <p:nvPr>
            <p:ph type="subTitle" idx="1"/>
          </p:nvPr>
        </p:nvSpPr>
        <p:spPr/>
        <p:txBody>
          <a:bodyPr/>
          <a:lstStyle/>
          <a:p>
            <a:endParaRPr lang="en-AU"/>
          </a:p>
        </p:txBody>
      </p:sp>
      <p:graphicFrame>
        <p:nvGraphicFramePr>
          <p:cNvPr id="5" name="Table 4"/>
          <p:cNvGraphicFramePr>
            <a:graphicFrameLocks noGrp="1"/>
          </p:cNvGraphicFramePr>
          <p:nvPr>
            <p:extLst>
              <p:ext uri="{D42A27DB-BD31-4B8C-83A1-F6EECF244321}">
                <p14:modId xmlns:p14="http://schemas.microsoft.com/office/powerpoint/2010/main" val="385076213"/>
              </p:ext>
            </p:extLst>
          </p:nvPr>
        </p:nvGraphicFramePr>
        <p:xfrm>
          <a:off x="931082" y="1853817"/>
          <a:ext cx="10069014" cy="4846320"/>
        </p:xfrm>
        <a:graphic>
          <a:graphicData uri="http://schemas.openxmlformats.org/drawingml/2006/table">
            <a:tbl>
              <a:tblPr firstRow="1" bandRow="1">
                <a:tableStyleId>{5C22544A-7EE6-4342-B048-85BDC9FD1C3A}</a:tableStyleId>
              </a:tblPr>
              <a:tblGrid>
                <a:gridCol w="5737942"/>
                <a:gridCol w="4331072"/>
              </a:tblGrid>
              <a:tr h="370840">
                <a:tc>
                  <a:txBody>
                    <a:bodyPr/>
                    <a:lstStyle/>
                    <a:p>
                      <a:endParaRPr lang="en-AU" dirty="0" smtClean="0"/>
                    </a:p>
                    <a:p>
                      <a:endParaRPr lang="en-AU" dirty="0" smtClean="0"/>
                    </a:p>
                    <a:p>
                      <a:endParaRPr lang="en-AU" dirty="0"/>
                    </a:p>
                  </a:txBody>
                  <a:tcPr/>
                </a:tc>
                <a:tc>
                  <a:txBody>
                    <a:bodyPr/>
                    <a:lstStyle/>
                    <a:p>
                      <a:endParaRPr lang="en-AU" dirty="0"/>
                    </a:p>
                  </a:txBody>
                  <a:tcPr/>
                </a:tc>
              </a:tr>
              <a:tr h="370840">
                <a:tc>
                  <a:txBody>
                    <a:bodyPr/>
                    <a:lstStyle/>
                    <a:p>
                      <a:pPr lvl="0"/>
                      <a:r>
                        <a:rPr lang="en-US" sz="1800" kern="1200" dirty="0" smtClean="0">
                          <a:solidFill>
                            <a:schemeClr val="dk1"/>
                          </a:solidFill>
                          <a:effectLst/>
                          <a:latin typeface="+mn-lt"/>
                          <a:ea typeface="+mn-ea"/>
                          <a:cs typeface="+mn-cs"/>
                        </a:rPr>
                        <a:t>The project has identified and addressed the needs of the targeted audience (small landholders), based on highly detailed ex ante farm household socio-economic analysis</a:t>
                      </a:r>
                      <a:r>
                        <a:rPr lang="en-US" sz="1800" kern="1200" dirty="0" smtClean="0">
                          <a:solidFill>
                            <a:schemeClr val="dk1"/>
                          </a:solidFill>
                          <a:effectLst/>
                          <a:latin typeface="+mn-lt"/>
                          <a:ea typeface="+mn-ea"/>
                          <a:cs typeface="+mn-cs"/>
                        </a:rPr>
                        <a:t>.</a:t>
                      </a:r>
                    </a:p>
                    <a:p>
                      <a:pPr lvl="0"/>
                      <a:endParaRPr lang="en-AU" sz="1800" kern="1200" dirty="0" smtClean="0">
                        <a:solidFill>
                          <a:schemeClr val="dk1"/>
                        </a:solidFill>
                        <a:effectLst/>
                        <a:latin typeface="+mn-lt"/>
                        <a:ea typeface="+mn-ea"/>
                        <a:cs typeface="+mn-cs"/>
                      </a:endParaRPr>
                    </a:p>
                    <a:p>
                      <a:pPr lvl="0"/>
                      <a:r>
                        <a:rPr lang="en-US" sz="1800" kern="1200" dirty="0" smtClean="0">
                          <a:solidFill>
                            <a:schemeClr val="dk1"/>
                          </a:solidFill>
                          <a:effectLst/>
                          <a:latin typeface="+mn-lt"/>
                          <a:ea typeface="+mn-ea"/>
                          <a:cs typeface="+mn-cs"/>
                        </a:rPr>
                        <a:t>Strong farmer engagement and an exhaustive number of on-farm demonstrations, coupled to regular farmer consultation &amp; feedback has helped to ensure strong project relevance</a:t>
                      </a:r>
                      <a:r>
                        <a:rPr lang="en-US" sz="1800" kern="1200" dirty="0" smtClean="0">
                          <a:solidFill>
                            <a:schemeClr val="dk1"/>
                          </a:solidFill>
                          <a:effectLst/>
                          <a:latin typeface="+mn-lt"/>
                          <a:ea typeface="+mn-ea"/>
                          <a:cs typeface="+mn-cs"/>
                        </a:rPr>
                        <a:t>.</a:t>
                      </a:r>
                    </a:p>
                    <a:p>
                      <a:pPr lvl="0"/>
                      <a:endParaRPr lang="en-AU" sz="1800" kern="1200" dirty="0" smtClean="0">
                        <a:solidFill>
                          <a:schemeClr val="dk1"/>
                        </a:solidFill>
                        <a:effectLst/>
                        <a:latin typeface="+mn-lt"/>
                        <a:ea typeface="+mn-ea"/>
                        <a:cs typeface="+mn-cs"/>
                      </a:endParaRPr>
                    </a:p>
                    <a:p>
                      <a:r>
                        <a:rPr lang="en-US" sz="1800" kern="1200" dirty="0" smtClean="0">
                          <a:solidFill>
                            <a:schemeClr val="dk1"/>
                          </a:solidFill>
                          <a:effectLst/>
                          <a:latin typeface="+mn-lt"/>
                          <a:ea typeface="+mn-ea"/>
                          <a:cs typeface="+mn-cs"/>
                        </a:rPr>
                        <a:t>The project addresses three critical elements, namely water and food security, and maximizing farm profitability; whereby farmers can implement practical changes having lasting benefits to all in the </a:t>
                      </a:r>
                      <a:r>
                        <a:rPr lang="en-US" sz="1800" kern="1200" dirty="0" smtClean="0">
                          <a:solidFill>
                            <a:schemeClr val="dk1"/>
                          </a:solidFill>
                          <a:effectLst/>
                          <a:latin typeface="+mn-lt"/>
                          <a:ea typeface="+mn-ea"/>
                          <a:cs typeface="+mn-cs"/>
                        </a:rPr>
                        <a:t>community.</a:t>
                      </a:r>
                    </a:p>
                    <a:p>
                      <a:endParaRPr lang="en-AU" dirty="0"/>
                    </a:p>
                  </a:txBody>
                  <a:tcPr/>
                </a:tc>
                <a:tc>
                  <a:txBody>
                    <a:bodyPr/>
                    <a:lstStyle/>
                    <a:p>
                      <a:pPr lvl="0"/>
                      <a:r>
                        <a:rPr lang="en-US" sz="1800" kern="1200" dirty="0" smtClean="0">
                          <a:solidFill>
                            <a:schemeClr val="dk1"/>
                          </a:solidFill>
                          <a:effectLst/>
                          <a:latin typeface="+mn-lt"/>
                          <a:ea typeface="+mn-ea"/>
                          <a:cs typeface="+mn-cs"/>
                        </a:rPr>
                        <a:t>Alley farming systems are appropriate for landscapes characterized by high soil erosion potential, and/or where subsoil constraints such as salinity limit high crop productivity.</a:t>
                      </a:r>
                    </a:p>
                    <a:p>
                      <a:pPr lvl="0"/>
                      <a:endParaRPr lang="en-AU" sz="1800" kern="1200" dirty="0" smtClean="0">
                        <a:solidFill>
                          <a:schemeClr val="dk1"/>
                        </a:solidFill>
                        <a:effectLst/>
                        <a:latin typeface="+mn-lt"/>
                        <a:ea typeface="+mn-ea"/>
                        <a:cs typeface="+mn-cs"/>
                      </a:endParaRPr>
                    </a:p>
                    <a:p>
                      <a:pPr lvl="0"/>
                      <a:r>
                        <a:rPr lang="en-US" sz="1800" kern="1200" dirty="0" smtClean="0">
                          <a:solidFill>
                            <a:schemeClr val="dk1"/>
                          </a:solidFill>
                          <a:effectLst/>
                          <a:latin typeface="+mn-lt"/>
                          <a:ea typeface="+mn-ea"/>
                          <a:cs typeface="+mn-cs"/>
                        </a:rPr>
                        <a:t>The development of low-cost, locally manufactured seed drills will help to ensure that the adoption of CLCA systems are within the financial resources of small, resource-poor landholders.</a:t>
                      </a:r>
                      <a:endParaRPr lang="en-AU" sz="1800" kern="1200" dirty="0" smtClean="0">
                        <a:solidFill>
                          <a:schemeClr val="dk1"/>
                        </a:solidFill>
                        <a:effectLst/>
                        <a:latin typeface="+mn-lt"/>
                        <a:ea typeface="+mn-ea"/>
                        <a:cs typeface="+mn-cs"/>
                      </a:endParaRPr>
                    </a:p>
                    <a:p>
                      <a:endParaRPr lang="en-AU" dirty="0"/>
                    </a:p>
                  </a:txBody>
                  <a:tcPr/>
                </a:tc>
              </a:tr>
            </a:tbl>
          </a:graphicData>
        </a:graphic>
      </p:graphicFrame>
      <p:pic>
        <p:nvPicPr>
          <p:cNvPr id="6" name="Picture 5" descr="http://www.clker.com/cliparts/f/6/f/e/12065729641746964295jetxee_check_sign_and_cross_sign.svg.hi.png"/>
          <p:cNvPicPr/>
          <p:nvPr/>
        </p:nvPicPr>
        <p:blipFill rotWithShape="1">
          <a:blip r:embed="rId2" cstate="print">
            <a:extLst>
              <a:ext uri="{28A0092B-C50C-407E-A947-70E740481C1C}">
                <a14:useLocalDpi xmlns:a14="http://schemas.microsoft.com/office/drawing/2010/main" val="0"/>
              </a:ext>
            </a:extLst>
          </a:blip>
          <a:srcRect r="51156"/>
          <a:stretch/>
        </p:blipFill>
        <p:spPr bwMode="auto">
          <a:xfrm>
            <a:off x="3307079" y="1918587"/>
            <a:ext cx="651510" cy="577215"/>
          </a:xfrm>
          <a:prstGeom prst="rect">
            <a:avLst/>
          </a:prstGeom>
          <a:noFill/>
          <a:ln>
            <a:noFill/>
          </a:ln>
          <a:extLst>
            <a:ext uri="{53640926-AAD7-44d8-BBD7-CCE9431645EC}">
              <a14:shadowObscured xmlns:lc="http://schemas.openxmlformats.org/drawingml/2006/lockedCanvas" xmlns:a14="http://schemas.microsoft.com/office/drawing/2010/main" xmlns:w="http://schemas.openxmlformats.org/wordprocessingml/2006/main" xmlns:w10="urn:schemas-microsoft-com:office:word" xmlns:v="urn:schemas-microsoft-com:vml" xmlns:o="urn:schemas-microsoft-com:office:office" xmlns:mv="urn:schemas-microsoft-com:mac:vml" xmlns:mo="http://schemas.microsoft.com/office/mac/office/2008/main" xmlns="" xmlns:pic="http://schemas.openxmlformats.org/drawingml/2006/picture" xmlns:wps="http://schemas.microsoft.com/office/word/2010/wordprocessingShape" xmlns:wne="http://schemas.microsoft.com/office/word/2006/wordml" xmlns:wpi="http://schemas.microsoft.com/office/word/2010/wordprocessingInk" xmlns:wpg="http://schemas.microsoft.com/office/word/2010/wordprocessingGroup" xmlns:w15="http://schemas.microsoft.com/office/word/2012/wordml" xmlns:w14="http://schemas.microsoft.com/office/word/2010/wordml" xmlns:wp="http://schemas.openxmlformats.org/drawingml/2006/wordprocessingDrawing" xmlns:wp14="http://schemas.microsoft.com/office/word/2010/wordprocessingDrawing" xmlns:m="http://schemas.openxmlformats.org/officeDocument/2006/math" xmlns:mc="http://schemas.openxmlformats.org/markup-compatibility/2006" xmlns:wpc="http://schemas.microsoft.com/office/word/2010/wordprocessingCanvas"/>
            </a:ext>
          </a:extLst>
        </p:spPr>
      </p:pic>
      <p:pic>
        <p:nvPicPr>
          <p:cNvPr id="7" name="Picture 6" descr="http://www.clker.com/cliparts/f/6/f/e/12065729641746964295jetxee_check_sign_and_cross_sign.svg.hi.png"/>
          <p:cNvPicPr/>
          <p:nvPr/>
        </p:nvPicPr>
        <p:blipFill rotWithShape="1">
          <a:blip r:embed="rId3" cstate="print">
            <a:extLst>
              <a:ext uri="{28A0092B-C50C-407E-A947-70E740481C1C}">
                <a14:useLocalDpi xmlns:a14="http://schemas.microsoft.com/office/drawing/2010/main" val="0"/>
              </a:ext>
            </a:extLst>
          </a:blip>
          <a:srcRect l="57231"/>
          <a:stretch/>
        </p:blipFill>
        <p:spPr bwMode="auto">
          <a:xfrm>
            <a:off x="7971928" y="1886201"/>
            <a:ext cx="634365" cy="641985"/>
          </a:xfrm>
          <a:prstGeom prst="rect">
            <a:avLst/>
          </a:prstGeom>
          <a:noFill/>
          <a:ln>
            <a:noFill/>
          </a:ln>
          <a:extLst>
            <a:ext uri="{53640926-AAD7-44d8-BBD7-CCE9431645EC}">
              <a14:shadowObscured xmlns:lc="http://schemas.openxmlformats.org/drawingml/2006/lockedCanvas" xmlns:a14="http://schemas.microsoft.com/office/drawing/2010/main" xmlns:w="http://schemas.openxmlformats.org/wordprocessingml/2006/main" xmlns:w10="urn:schemas-microsoft-com:office:word" xmlns:v="urn:schemas-microsoft-com:vml" xmlns:o="urn:schemas-microsoft-com:office:office" xmlns:mv="urn:schemas-microsoft-com:mac:vml" xmlns:mo="http://schemas.microsoft.com/office/mac/office/2008/main" xmlns="" xmlns:pic="http://schemas.openxmlformats.org/drawingml/2006/picture" xmlns:wps="http://schemas.microsoft.com/office/word/2010/wordprocessingShape" xmlns:wne="http://schemas.microsoft.com/office/word/2006/wordml" xmlns:wpi="http://schemas.microsoft.com/office/word/2010/wordprocessingInk" xmlns:wpg="http://schemas.microsoft.com/office/word/2010/wordprocessingGroup" xmlns:w15="http://schemas.microsoft.com/office/word/2012/wordml" xmlns:w14="http://schemas.microsoft.com/office/word/2010/wordml" xmlns:wp="http://schemas.openxmlformats.org/drawingml/2006/wordprocessingDrawing" xmlns:wp14="http://schemas.microsoft.com/office/word/2010/wordprocessingDrawing" xmlns:m="http://schemas.openxmlformats.org/officeDocument/2006/math" xmlns:mc="http://schemas.openxmlformats.org/markup-compatibility/2006" xmlns:wpc="http://schemas.microsoft.com/office/word/2010/wordprocessingCanvas"/>
            </a:ext>
          </a:extLst>
        </p:spPr>
      </p:pic>
      <p:sp>
        <p:nvSpPr>
          <p:cNvPr id="4" name="TextBox 3"/>
          <p:cNvSpPr txBox="1"/>
          <p:nvPr/>
        </p:nvSpPr>
        <p:spPr>
          <a:xfrm>
            <a:off x="11436824" y="6387152"/>
            <a:ext cx="301686" cy="369332"/>
          </a:xfrm>
          <a:prstGeom prst="rect">
            <a:avLst/>
          </a:prstGeom>
          <a:noFill/>
        </p:spPr>
        <p:txBody>
          <a:bodyPr wrap="none" rtlCol="0">
            <a:spAutoFit/>
          </a:bodyPr>
          <a:lstStyle/>
          <a:p>
            <a:r>
              <a:rPr lang="en-AU" dirty="0" smtClean="0"/>
              <a:t>8</a:t>
            </a:r>
            <a:endParaRPr lang="en-AU" dirty="0"/>
          </a:p>
        </p:txBody>
      </p:sp>
    </p:spTree>
    <p:extLst>
      <p:ext uri="{BB962C8B-B14F-4D97-AF65-F5344CB8AC3E}">
        <p14:creationId xmlns:p14="http://schemas.microsoft.com/office/powerpoint/2010/main" val="174938084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00920" y="870421"/>
            <a:ext cx="9144000" cy="2387600"/>
          </a:xfrm>
        </p:spPr>
        <p:txBody>
          <a:bodyPr>
            <a:normAutofit fontScale="90000"/>
          </a:bodyPr>
          <a:lstStyle/>
          <a:p>
            <a:r>
              <a:rPr lang="en-AU" dirty="0" smtClean="0"/>
              <a:t>Project Scorecard</a:t>
            </a:r>
            <a:br>
              <a:rPr lang="en-AU" dirty="0" smtClean="0"/>
            </a:br>
            <a:r>
              <a:rPr lang="en-AU" dirty="0" smtClean="0"/>
              <a:t>Sustainability</a:t>
            </a:r>
            <a:br>
              <a:rPr lang="en-AU" dirty="0" smtClean="0"/>
            </a:br>
            <a:r>
              <a:rPr lang="en-AU" dirty="0" smtClean="0"/>
              <a:t/>
            </a:r>
            <a:br>
              <a:rPr lang="en-AU" dirty="0" smtClean="0"/>
            </a:br>
            <a:endParaRPr lang="en-AU" dirty="0"/>
          </a:p>
        </p:txBody>
      </p:sp>
      <p:sp>
        <p:nvSpPr>
          <p:cNvPr id="3" name="Subtitle 2"/>
          <p:cNvSpPr>
            <a:spLocks noGrp="1"/>
          </p:cNvSpPr>
          <p:nvPr>
            <p:ph type="subTitle" idx="1"/>
          </p:nvPr>
        </p:nvSpPr>
        <p:spPr/>
        <p:txBody>
          <a:bodyPr/>
          <a:lstStyle/>
          <a:p>
            <a:endParaRPr lang="en-AU"/>
          </a:p>
        </p:txBody>
      </p:sp>
      <p:graphicFrame>
        <p:nvGraphicFramePr>
          <p:cNvPr id="5" name="Table 4"/>
          <p:cNvGraphicFramePr>
            <a:graphicFrameLocks noGrp="1"/>
          </p:cNvGraphicFramePr>
          <p:nvPr>
            <p:extLst>
              <p:ext uri="{D42A27DB-BD31-4B8C-83A1-F6EECF244321}">
                <p14:modId xmlns:p14="http://schemas.microsoft.com/office/powerpoint/2010/main" val="3233198159"/>
              </p:ext>
            </p:extLst>
          </p:nvPr>
        </p:nvGraphicFramePr>
        <p:xfrm>
          <a:off x="931082" y="1853817"/>
          <a:ext cx="10069014" cy="4297680"/>
        </p:xfrm>
        <a:graphic>
          <a:graphicData uri="http://schemas.openxmlformats.org/drawingml/2006/table">
            <a:tbl>
              <a:tblPr firstRow="1" bandRow="1">
                <a:tableStyleId>{5C22544A-7EE6-4342-B048-85BDC9FD1C3A}</a:tableStyleId>
              </a:tblPr>
              <a:tblGrid>
                <a:gridCol w="5110327"/>
                <a:gridCol w="4958687"/>
              </a:tblGrid>
              <a:tr h="370840">
                <a:tc>
                  <a:txBody>
                    <a:bodyPr/>
                    <a:lstStyle/>
                    <a:p>
                      <a:endParaRPr lang="en-AU" dirty="0" smtClean="0"/>
                    </a:p>
                    <a:p>
                      <a:endParaRPr lang="en-AU" dirty="0" smtClean="0"/>
                    </a:p>
                    <a:p>
                      <a:endParaRPr lang="en-AU" dirty="0"/>
                    </a:p>
                  </a:txBody>
                  <a:tcPr/>
                </a:tc>
                <a:tc>
                  <a:txBody>
                    <a:bodyPr/>
                    <a:lstStyle/>
                    <a:p>
                      <a:endParaRPr lang="en-AU" dirty="0"/>
                    </a:p>
                  </a:txBody>
                  <a:tcPr/>
                </a:tc>
              </a:tr>
              <a:tr h="370840">
                <a:tc>
                  <a:txBody>
                    <a:bodyPr/>
                    <a:lstStyle/>
                    <a:p>
                      <a:pPr lvl="0"/>
                      <a:r>
                        <a:rPr lang="en-US" sz="1800" kern="1200" dirty="0" smtClean="0">
                          <a:solidFill>
                            <a:schemeClr val="dk1"/>
                          </a:solidFill>
                          <a:effectLst/>
                          <a:latin typeface="+mn-lt"/>
                          <a:ea typeface="+mn-ea"/>
                          <a:cs typeface="+mn-cs"/>
                        </a:rPr>
                        <a:t>The project is built on a strong foundation of capacity building, both at the farmer level and also project teams comprising research and extension outreach personnel.</a:t>
                      </a:r>
                      <a:endParaRPr lang="en-AU" sz="1800" kern="1200" dirty="0" smtClean="0">
                        <a:solidFill>
                          <a:schemeClr val="dk1"/>
                        </a:solidFill>
                        <a:effectLst/>
                        <a:latin typeface="+mn-lt"/>
                        <a:ea typeface="+mn-ea"/>
                        <a:cs typeface="+mn-cs"/>
                      </a:endParaRPr>
                    </a:p>
                    <a:p>
                      <a:pPr lvl="0"/>
                      <a:endParaRPr lang="en-AU" sz="1800" kern="1200" dirty="0" smtClean="0">
                        <a:solidFill>
                          <a:schemeClr val="dk1"/>
                        </a:solidFill>
                        <a:effectLst/>
                        <a:latin typeface="+mn-lt"/>
                        <a:ea typeface="+mn-ea"/>
                        <a:cs typeface="+mn-cs"/>
                      </a:endParaRPr>
                    </a:p>
                    <a:p>
                      <a:pPr lvl="0"/>
                      <a:r>
                        <a:rPr lang="en-US" sz="1800" kern="1200" dirty="0" smtClean="0">
                          <a:solidFill>
                            <a:schemeClr val="dk1"/>
                          </a:solidFill>
                          <a:effectLst/>
                          <a:latin typeface="+mn-lt"/>
                          <a:ea typeface="+mn-ea"/>
                          <a:cs typeface="+mn-cs"/>
                        </a:rPr>
                        <a:t>The CLCA system presents a truly integrated production system that is based upon long term agricultural sustainability.</a:t>
                      </a:r>
                    </a:p>
                    <a:p>
                      <a:pPr lvl="0"/>
                      <a:endParaRPr lang="en-AU" sz="1800" kern="1200" dirty="0" smtClean="0">
                        <a:solidFill>
                          <a:schemeClr val="dk1"/>
                        </a:solidFill>
                        <a:effectLst/>
                        <a:latin typeface="+mn-lt"/>
                        <a:ea typeface="+mn-ea"/>
                        <a:cs typeface="+mn-cs"/>
                      </a:endParaRPr>
                    </a:p>
                    <a:p>
                      <a:r>
                        <a:rPr lang="en-US" sz="1800" kern="1200" dirty="0" smtClean="0">
                          <a:solidFill>
                            <a:schemeClr val="dk1"/>
                          </a:solidFill>
                          <a:effectLst/>
                          <a:latin typeface="+mn-lt"/>
                          <a:ea typeface="+mn-ea"/>
                          <a:cs typeface="+mn-cs"/>
                        </a:rPr>
                        <a:t>Farmer interest and motivation is growing considerably, and present an ideal model for long term practice change.</a:t>
                      </a:r>
                      <a:endParaRPr lang="en-AU" dirty="0"/>
                    </a:p>
                  </a:txBody>
                  <a:tcPr/>
                </a:tc>
                <a:tc>
                  <a:txBody>
                    <a:bodyPr/>
                    <a:lstStyle/>
                    <a:p>
                      <a:pPr lvl="0"/>
                      <a:r>
                        <a:rPr lang="en-US" sz="1800" kern="1200" dirty="0" smtClean="0">
                          <a:solidFill>
                            <a:schemeClr val="dk1"/>
                          </a:solidFill>
                          <a:effectLst/>
                          <a:latin typeface="+mn-lt"/>
                          <a:ea typeface="+mn-ea"/>
                          <a:cs typeface="+mn-cs"/>
                        </a:rPr>
                        <a:t>The phase 1 project has run for two growing seasons.  A long-term investment is warranted (5 years +) to properly develop and adapt CLCA systems in a practical and applicable manner at the farmer level.</a:t>
                      </a:r>
                    </a:p>
                    <a:p>
                      <a:pPr lvl="0"/>
                      <a:endParaRPr lang="en-AU" sz="1800" kern="1200" dirty="0" smtClean="0">
                        <a:solidFill>
                          <a:schemeClr val="dk1"/>
                        </a:solidFill>
                        <a:effectLst/>
                        <a:latin typeface="+mn-lt"/>
                        <a:ea typeface="+mn-ea"/>
                        <a:cs typeface="+mn-cs"/>
                      </a:endParaRPr>
                    </a:p>
                    <a:p>
                      <a:r>
                        <a:rPr lang="en-US" sz="1800" kern="1200" dirty="0" smtClean="0">
                          <a:solidFill>
                            <a:schemeClr val="dk1"/>
                          </a:solidFill>
                          <a:effectLst/>
                          <a:latin typeface="+mn-lt"/>
                          <a:ea typeface="+mn-ea"/>
                          <a:cs typeface="+mn-cs"/>
                        </a:rPr>
                        <a:t>Further farmer engagement, largely through forming, supporting and empowering farmer groups will provide a sustainable model for the achievement of enduring impacts.</a:t>
                      </a:r>
                      <a:endParaRPr lang="en-AU" dirty="0"/>
                    </a:p>
                  </a:txBody>
                  <a:tcPr/>
                </a:tc>
              </a:tr>
            </a:tbl>
          </a:graphicData>
        </a:graphic>
      </p:graphicFrame>
      <p:pic>
        <p:nvPicPr>
          <p:cNvPr id="6" name="Picture 5" descr="http://www.clker.com/cliparts/f/6/f/e/12065729641746964295jetxee_check_sign_and_cross_sign.svg.hi.png"/>
          <p:cNvPicPr/>
          <p:nvPr/>
        </p:nvPicPr>
        <p:blipFill rotWithShape="1">
          <a:blip r:embed="rId2" cstate="print">
            <a:extLst>
              <a:ext uri="{28A0092B-C50C-407E-A947-70E740481C1C}">
                <a14:useLocalDpi xmlns:a14="http://schemas.microsoft.com/office/drawing/2010/main" val="0"/>
              </a:ext>
            </a:extLst>
          </a:blip>
          <a:srcRect r="51156"/>
          <a:stretch/>
        </p:blipFill>
        <p:spPr bwMode="auto">
          <a:xfrm>
            <a:off x="3307079" y="1918587"/>
            <a:ext cx="651510" cy="577215"/>
          </a:xfrm>
          <a:prstGeom prst="rect">
            <a:avLst/>
          </a:prstGeom>
          <a:noFill/>
          <a:ln>
            <a:noFill/>
          </a:ln>
          <a:extLst>
            <a:ext uri="{53640926-AAD7-44d8-BBD7-CCE9431645EC}">
              <a14:shadowObscured xmlns:lc="http://schemas.openxmlformats.org/drawingml/2006/lockedCanvas" xmlns:a14="http://schemas.microsoft.com/office/drawing/2010/main" xmlns:w="http://schemas.openxmlformats.org/wordprocessingml/2006/main" xmlns:w10="urn:schemas-microsoft-com:office:word" xmlns:v="urn:schemas-microsoft-com:vml" xmlns:o="urn:schemas-microsoft-com:office:office" xmlns:mv="urn:schemas-microsoft-com:mac:vml" xmlns:mo="http://schemas.microsoft.com/office/mac/office/2008/main" xmlns="" xmlns:pic="http://schemas.openxmlformats.org/drawingml/2006/picture" xmlns:wps="http://schemas.microsoft.com/office/word/2010/wordprocessingShape" xmlns:wne="http://schemas.microsoft.com/office/word/2006/wordml" xmlns:wpi="http://schemas.microsoft.com/office/word/2010/wordprocessingInk" xmlns:wpg="http://schemas.microsoft.com/office/word/2010/wordprocessingGroup" xmlns:w15="http://schemas.microsoft.com/office/word/2012/wordml" xmlns:w14="http://schemas.microsoft.com/office/word/2010/wordml" xmlns:wp="http://schemas.openxmlformats.org/drawingml/2006/wordprocessingDrawing" xmlns:wp14="http://schemas.microsoft.com/office/word/2010/wordprocessingDrawing" xmlns:m="http://schemas.openxmlformats.org/officeDocument/2006/math" xmlns:mc="http://schemas.openxmlformats.org/markup-compatibility/2006" xmlns:wpc="http://schemas.microsoft.com/office/word/2010/wordprocessingCanvas"/>
            </a:ext>
          </a:extLst>
        </p:spPr>
      </p:pic>
      <p:pic>
        <p:nvPicPr>
          <p:cNvPr id="7" name="Picture 6" descr="http://www.clker.com/cliparts/f/6/f/e/12065729641746964295jetxee_check_sign_and_cross_sign.svg.hi.png"/>
          <p:cNvPicPr/>
          <p:nvPr/>
        </p:nvPicPr>
        <p:blipFill rotWithShape="1">
          <a:blip r:embed="rId3" cstate="print">
            <a:extLst>
              <a:ext uri="{28A0092B-C50C-407E-A947-70E740481C1C}">
                <a14:useLocalDpi xmlns:a14="http://schemas.microsoft.com/office/drawing/2010/main" val="0"/>
              </a:ext>
            </a:extLst>
          </a:blip>
          <a:srcRect l="57231"/>
          <a:stretch/>
        </p:blipFill>
        <p:spPr bwMode="auto">
          <a:xfrm>
            <a:off x="7971928" y="1886201"/>
            <a:ext cx="634365" cy="641985"/>
          </a:xfrm>
          <a:prstGeom prst="rect">
            <a:avLst/>
          </a:prstGeom>
          <a:noFill/>
          <a:ln>
            <a:noFill/>
          </a:ln>
          <a:extLst>
            <a:ext uri="{53640926-AAD7-44d8-BBD7-CCE9431645EC}">
              <a14:shadowObscured xmlns:lc="http://schemas.openxmlformats.org/drawingml/2006/lockedCanvas" xmlns:a14="http://schemas.microsoft.com/office/drawing/2010/main" xmlns:w="http://schemas.openxmlformats.org/wordprocessingml/2006/main" xmlns:w10="urn:schemas-microsoft-com:office:word" xmlns:v="urn:schemas-microsoft-com:vml" xmlns:o="urn:schemas-microsoft-com:office:office" xmlns:mv="urn:schemas-microsoft-com:mac:vml" xmlns:mo="http://schemas.microsoft.com/office/mac/office/2008/main" xmlns="" xmlns:pic="http://schemas.openxmlformats.org/drawingml/2006/picture" xmlns:wps="http://schemas.microsoft.com/office/word/2010/wordprocessingShape" xmlns:wne="http://schemas.microsoft.com/office/word/2006/wordml" xmlns:wpi="http://schemas.microsoft.com/office/word/2010/wordprocessingInk" xmlns:wpg="http://schemas.microsoft.com/office/word/2010/wordprocessingGroup" xmlns:w15="http://schemas.microsoft.com/office/word/2012/wordml" xmlns:w14="http://schemas.microsoft.com/office/word/2010/wordml" xmlns:wp="http://schemas.openxmlformats.org/drawingml/2006/wordprocessingDrawing" xmlns:wp14="http://schemas.microsoft.com/office/word/2010/wordprocessingDrawing" xmlns:m="http://schemas.openxmlformats.org/officeDocument/2006/math" xmlns:mc="http://schemas.openxmlformats.org/markup-compatibility/2006" xmlns:wpc="http://schemas.microsoft.com/office/word/2010/wordprocessingCanvas"/>
            </a:ext>
          </a:extLst>
        </p:spPr>
      </p:pic>
      <p:sp>
        <p:nvSpPr>
          <p:cNvPr id="4" name="TextBox 3"/>
          <p:cNvSpPr txBox="1"/>
          <p:nvPr/>
        </p:nvSpPr>
        <p:spPr>
          <a:xfrm>
            <a:off x="11191164" y="6196084"/>
            <a:ext cx="301686" cy="369332"/>
          </a:xfrm>
          <a:prstGeom prst="rect">
            <a:avLst/>
          </a:prstGeom>
          <a:noFill/>
        </p:spPr>
        <p:txBody>
          <a:bodyPr wrap="none" rtlCol="0">
            <a:spAutoFit/>
          </a:bodyPr>
          <a:lstStyle/>
          <a:p>
            <a:r>
              <a:rPr lang="en-AU" dirty="0" smtClean="0"/>
              <a:t>9</a:t>
            </a:r>
            <a:endParaRPr lang="en-AU" dirty="0"/>
          </a:p>
        </p:txBody>
      </p:sp>
    </p:spTree>
    <p:extLst>
      <p:ext uri="{BB962C8B-B14F-4D97-AF65-F5344CB8AC3E}">
        <p14:creationId xmlns:p14="http://schemas.microsoft.com/office/powerpoint/2010/main" val="339179598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00920" y="870421"/>
            <a:ext cx="9144000" cy="2387600"/>
          </a:xfrm>
        </p:spPr>
        <p:txBody>
          <a:bodyPr>
            <a:normAutofit fontScale="90000"/>
          </a:bodyPr>
          <a:lstStyle/>
          <a:p>
            <a:r>
              <a:rPr lang="en-AU" dirty="0" smtClean="0"/>
              <a:t>Project Scorecard</a:t>
            </a:r>
            <a:br>
              <a:rPr lang="en-AU" dirty="0" smtClean="0"/>
            </a:br>
            <a:r>
              <a:rPr lang="en-AU" dirty="0" smtClean="0"/>
              <a:t>Efficiency</a:t>
            </a:r>
            <a:br>
              <a:rPr lang="en-AU" dirty="0" smtClean="0"/>
            </a:br>
            <a:r>
              <a:rPr lang="en-AU" dirty="0" smtClean="0"/>
              <a:t/>
            </a:r>
            <a:br>
              <a:rPr lang="en-AU" dirty="0" smtClean="0"/>
            </a:br>
            <a:endParaRPr lang="en-AU" dirty="0"/>
          </a:p>
        </p:txBody>
      </p:sp>
      <p:sp>
        <p:nvSpPr>
          <p:cNvPr id="3" name="Subtitle 2"/>
          <p:cNvSpPr>
            <a:spLocks noGrp="1"/>
          </p:cNvSpPr>
          <p:nvPr>
            <p:ph type="subTitle" idx="1"/>
          </p:nvPr>
        </p:nvSpPr>
        <p:spPr/>
        <p:txBody>
          <a:bodyPr/>
          <a:lstStyle/>
          <a:p>
            <a:endParaRPr lang="en-AU"/>
          </a:p>
        </p:txBody>
      </p:sp>
      <p:graphicFrame>
        <p:nvGraphicFramePr>
          <p:cNvPr id="5" name="Table 4"/>
          <p:cNvGraphicFramePr>
            <a:graphicFrameLocks noGrp="1"/>
          </p:cNvGraphicFramePr>
          <p:nvPr>
            <p:extLst>
              <p:ext uri="{D42A27DB-BD31-4B8C-83A1-F6EECF244321}">
                <p14:modId xmlns:p14="http://schemas.microsoft.com/office/powerpoint/2010/main" val="1397973426"/>
              </p:ext>
            </p:extLst>
          </p:nvPr>
        </p:nvGraphicFramePr>
        <p:xfrm>
          <a:off x="931082" y="1853817"/>
          <a:ext cx="10069014" cy="3474720"/>
        </p:xfrm>
        <a:graphic>
          <a:graphicData uri="http://schemas.openxmlformats.org/drawingml/2006/table">
            <a:tbl>
              <a:tblPr firstRow="1" bandRow="1">
                <a:tableStyleId>{5C22544A-7EE6-4342-B048-85BDC9FD1C3A}</a:tableStyleId>
              </a:tblPr>
              <a:tblGrid>
                <a:gridCol w="5110327"/>
                <a:gridCol w="4958687"/>
              </a:tblGrid>
              <a:tr h="370840">
                <a:tc>
                  <a:txBody>
                    <a:bodyPr/>
                    <a:lstStyle/>
                    <a:p>
                      <a:endParaRPr lang="en-AU" dirty="0" smtClean="0"/>
                    </a:p>
                    <a:p>
                      <a:endParaRPr lang="en-AU" dirty="0" smtClean="0"/>
                    </a:p>
                    <a:p>
                      <a:endParaRPr lang="en-AU" dirty="0"/>
                    </a:p>
                  </a:txBody>
                  <a:tcPr/>
                </a:tc>
                <a:tc>
                  <a:txBody>
                    <a:bodyPr/>
                    <a:lstStyle/>
                    <a:p>
                      <a:endParaRPr lang="en-AU" dirty="0"/>
                    </a:p>
                  </a:txBody>
                  <a:tcPr/>
                </a:tc>
              </a:tr>
              <a:tr h="370840">
                <a:tc>
                  <a:txBody>
                    <a:bodyPr/>
                    <a:lstStyle/>
                    <a:p>
                      <a:endParaRPr lang="en-AU" dirty="0" smtClean="0"/>
                    </a:p>
                    <a:p>
                      <a:pPr lvl="0"/>
                      <a:r>
                        <a:rPr lang="en-US" sz="1800" kern="1200" dirty="0" smtClean="0">
                          <a:solidFill>
                            <a:schemeClr val="dk1"/>
                          </a:solidFill>
                          <a:effectLst/>
                          <a:latin typeface="+mn-lt"/>
                          <a:ea typeface="+mn-ea"/>
                          <a:cs typeface="+mn-cs"/>
                        </a:rPr>
                        <a:t>The work programs and activity outputs have been extensive across all three countries.</a:t>
                      </a:r>
                    </a:p>
                    <a:p>
                      <a:pPr lvl="0"/>
                      <a:endParaRPr lang="en-AU" sz="1800" kern="1200" dirty="0" smtClean="0">
                        <a:solidFill>
                          <a:schemeClr val="dk1"/>
                        </a:solidFill>
                        <a:effectLst/>
                        <a:latin typeface="+mn-lt"/>
                        <a:ea typeface="+mn-ea"/>
                        <a:cs typeface="+mn-cs"/>
                      </a:endParaRPr>
                    </a:p>
                    <a:p>
                      <a:r>
                        <a:rPr lang="en-US" sz="1800" kern="1200" dirty="0" smtClean="0">
                          <a:solidFill>
                            <a:schemeClr val="dk1"/>
                          </a:solidFill>
                          <a:effectLst/>
                          <a:latin typeface="+mn-lt"/>
                          <a:ea typeface="+mn-ea"/>
                          <a:cs typeface="+mn-cs"/>
                        </a:rPr>
                        <a:t>The in-kind co-contribution of NARS has been significantly under-estimated, resulting in a significant amplification of project outputs and potential impacts.</a:t>
                      </a:r>
                      <a:endParaRPr lang="en-AU" dirty="0" smtClean="0"/>
                    </a:p>
                    <a:p>
                      <a:endParaRPr lang="en-AU" dirty="0"/>
                    </a:p>
                  </a:txBody>
                  <a:tcPr/>
                </a:tc>
                <a:tc>
                  <a:txBody>
                    <a:bodyPr/>
                    <a:lstStyle/>
                    <a:p>
                      <a:endParaRPr lang="en-AU" dirty="0" smtClean="0"/>
                    </a:p>
                    <a:p>
                      <a:pPr lvl="0"/>
                      <a:r>
                        <a:rPr lang="en-US" sz="1800" kern="1200" dirty="0" smtClean="0">
                          <a:solidFill>
                            <a:schemeClr val="dk1"/>
                          </a:solidFill>
                          <a:effectLst/>
                          <a:latin typeface="+mn-lt"/>
                          <a:ea typeface="+mn-ea"/>
                          <a:cs typeface="+mn-cs"/>
                        </a:rPr>
                        <a:t>A delayed commencement date for the project, and project payments to NARS resulted in the inability to deliver on all scheduled activities.</a:t>
                      </a:r>
                    </a:p>
                    <a:p>
                      <a:pPr lvl="0"/>
                      <a:endParaRPr lang="en-AU" sz="1800" kern="1200" dirty="0" smtClean="0">
                        <a:solidFill>
                          <a:schemeClr val="dk1"/>
                        </a:solidFill>
                        <a:effectLst/>
                        <a:latin typeface="+mn-lt"/>
                        <a:ea typeface="+mn-ea"/>
                        <a:cs typeface="+mn-cs"/>
                      </a:endParaRPr>
                    </a:p>
                    <a:p>
                      <a:r>
                        <a:rPr lang="en-US" sz="1800" kern="1200" dirty="0" smtClean="0">
                          <a:solidFill>
                            <a:schemeClr val="dk1"/>
                          </a:solidFill>
                          <a:effectLst/>
                          <a:latin typeface="+mn-lt"/>
                          <a:ea typeface="+mn-ea"/>
                          <a:cs typeface="+mn-cs"/>
                        </a:rPr>
                        <a:t>Delays in the shipment and commissioning of the ZT seed drills provided additional challenges to project teams.</a:t>
                      </a:r>
                      <a:endParaRPr lang="en-AU" dirty="0"/>
                    </a:p>
                  </a:txBody>
                  <a:tcPr/>
                </a:tc>
              </a:tr>
            </a:tbl>
          </a:graphicData>
        </a:graphic>
      </p:graphicFrame>
      <p:pic>
        <p:nvPicPr>
          <p:cNvPr id="6" name="Picture 5" descr="http://www.clker.com/cliparts/f/6/f/e/12065729641746964295jetxee_check_sign_and_cross_sign.svg.hi.png"/>
          <p:cNvPicPr/>
          <p:nvPr/>
        </p:nvPicPr>
        <p:blipFill rotWithShape="1">
          <a:blip r:embed="rId2" cstate="print">
            <a:extLst>
              <a:ext uri="{28A0092B-C50C-407E-A947-70E740481C1C}">
                <a14:useLocalDpi xmlns:a14="http://schemas.microsoft.com/office/drawing/2010/main" val="0"/>
              </a:ext>
            </a:extLst>
          </a:blip>
          <a:srcRect r="51156"/>
          <a:stretch/>
        </p:blipFill>
        <p:spPr bwMode="auto">
          <a:xfrm>
            <a:off x="3307079" y="1918587"/>
            <a:ext cx="651510" cy="577215"/>
          </a:xfrm>
          <a:prstGeom prst="rect">
            <a:avLst/>
          </a:prstGeom>
          <a:noFill/>
          <a:ln>
            <a:noFill/>
          </a:ln>
          <a:extLst>
            <a:ext uri="{53640926-AAD7-44d8-BBD7-CCE9431645EC}">
              <a14:shadowObscured xmlns:lc="http://schemas.openxmlformats.org/drawingml/2006/lockedCanvas" xmlns:a14="http://schemas.microsoft.com/office/drawing/2010/main" xmlns:w="http://schemas.openxmlformats.org/wordprocessingml/2006/main" xmlns:w10="urn:schemas-microsoft-com:office:word" xmlns:v="urn:schemas-microsoft-com:vml" xmlns:o="urn:schemas-microsoft-com:office:office" xmlns:mv="urn:schemas-microsoft-com:mac:vml" xmlns:mo="http://schemas.microsoft.com/office/mac/office/2008/main" xmlns="" xmlns:pic="http://schemas.openxmlformats.org/drawingml/2006/picture" xmlns:wps="http://schemas.microsoft.com/office/word/2010/wordprocessingShape" xmlns:wne="http://schemas.microsoft.com/office/word/2006/wordml" xmlns:wpi="http://schemas.microsoft.com/office/word/2010/wordprocessingInk" xmlns:wpg="http://schemas.microsoft.com/office/word/2010/wordprocessingGroup" xmlns:w15="http://schemas.microsoft.com/office/word/2012/wordml" xmlns:w14="http://schemas.microsoft.com/office/word/2010/wordml" xmlns:wp="http://schemas.openxmlformats.org/drawingml/2006/wordprocessingDrawing" xmlns:wp14="http://schemas.microsoft.com/office/word/2010/wordprocessingDrawing" xmlns:m="http://schemas.openxmlformats.org/officeDocument/2006/math" xmlns:mc="http://schemas.openxmlformats.org/markup-compatibility/2006" xmlns:wpc="http://schemas.microsoft.com/office/word/2010/wordprocessingCanvas"/>
            </a:ext>
          </a:extLst>
        </p:spPr>
      </p:pic>
      <p:pic>
        <p:nvPicPr>
          <p:cNvPr id="7" name="Picture 6" descr="http://www.clker.com/cliparts/f/6/f/e/12065729641746964295jetxee_check_sign_and_cross_sign.svg.hi.png"/>
          <p:cNvPicPr/>
          <p:nvPr/>
        </p:nvPicPr>
        <p:blipFill rotWithShape="1">
          <a:blip r:embed="rId3" cstate="print">
            <a:extLst>
              <a:ext uri="{28A0092B-C50C-407E-A947-70E740481C1C}">
                <a14:useLocalDpi xmlns:a14="http://schemas.microsoft.com/office/drawing/2010/main" val="0"/>
              </a:ext>
            </a:extLst>
          </a:blip>
          <a:srcRect l="57231"/>
          <a:stretch/>
        </p:blipFill>
        <p:spPr bwMode="auto">
          <a:xfrm>
            <a:off x="7971928" y="1886201"/>
            <a:ext cx="634365" cy="641985"/>
          </a:xfrm>
          <a:prstGeom prst="rect">
            <a:avLst/>
          </a:prstGeom>
          <a:noFill/>
          <a:ln>
            <a:noFill/>
          </a:ln>
          <a:extLst>
            <a:ext uri="{53640926-AAD7-44d8-BBD7-CCE9431645EC}">
              <a14:shadowObscured xmlns:lc="http://schemas.openxmlformats.org/drawingml/2006/lockedCanvas" xmlns:a14="http://schemas.microsoft.com/office/drawing/2010/main" xmlns:w="http://schemas.openxmlformats.org/wordprocessingml/2006/main" xmlns:w10="urn:schemas-microsoft-com:office:word" xmlns:v="urn:schemas-microsoft-com:vml" xmlns:o="urn:schemas-microsoft-com:office:office" xmlns:mv="urn:schemas-microsoft-com:mac:vml" xmlns:mo="http://schemas.microsoft.com/office/mac/office/2008/main" xmlns="" xmlns:pic="http://schemas.openxmlformats.org/drawingml/2006/picture" xmlns:wps="http://schemas.microsoft.com/office/word/2010/wordprocessingShape" xmlns:wne="http://schemas.microsoft.com/office/word/2006/wordml" xmlns:wpi="http://schemas.microsoft.com/office/word/2010/wordprocessingInk" xmlns:wpg="http://schemas.microsoft.com/office/word/2010/wordprocessingGroup" xmlns:w15="http://schemas.microsoft.com/office/word/2012/wordml" xmlns:w14="http://schemas.microsoft.com/office/word/2010/wordml" xmlns:wp="http://schemas.openxmlformats.org/drawingml/2006/wordprocessingDrawing" xmlns:wp14="http://schemas.microsoft.com/office/word/2010/wordprocessingDrawing" xmlns:m="http://schemas.openxmlformats.org/officeDocument/2006/math" xmlns:mc="http://schemas.openxmlformats.org/markup-compatibility/2006" xmlns:wpc="http://schemas.microsoft.com/office/word/2010/wordprocessingCanvas"/>
            </a:ext>
          </a:extLst>
        </p:spPr>
      </p:pic>
      <p:sp>
        <p:nvSpPr>
          <p:cNvPr id="4" name="TextBox 3"/>
          <p:cNvSpPr txBox="1"/>
          <p:nvPr/>
        </p:nvSpPr>
        <p:spPr>
          <a:xfrm>
            <a:off x="11286699" y="6005015"/>
            <a:ext cx="418704" cy="369332"/>
          </a:xfrm>
          <a:prstGeom prst="rect">
            <a:avLst/>
          </a:prstGeom>
          <a:noFill/>
        </p:spPr>
        <p:txBody>
          <a:bodyPr wrap="none" rtlCol="0">
            <a:spAutoFit/>
          </a:bodyPr>
          <a:lstStyle/>
          <a:p>
            <a:r>
              <a:rPr lang="en-AU" dirty="0" smtClean="0"/>
              <a:t>10</a:t>
            </a:r>
            <a:endParaRPr lang="en-AU" dirty="0"/>
          </a:p>
        </p:txBody>
      </p:sp>
    </p:spTree>
    <p:extLst>
      <p:ext uri="{BB962C8B-B14F-4D97-AF65-F5344CB8AC3E}">
        <p14:creationId xmlns:p14="http://schemas.microsoft.com/office/powerpoint/2010/main" val="277283702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00920" y="870421"/>
            <a:ext cx="9144000" cy="2387600"/>
          </a:xfrm>
        </p:spPr>
        <p:txBody>
          <a:bodyPr>
            <a:normAutofit fontScale="90000"/>
          </a:bodyPr>
          <a:lstStyle/>
          <a:p>
            <a:r>
              <a:rPr lang="en-AU" dirty="0" smtClean="0"/>
              <a:t>Opportunities</a:t>
            </a:r>
            <a:br>
              <a:rPr lang="en-AU" dirty="0" smtClean="0"/>
            </a:br>
            <a:r>
              <a:rPr lang="en-AU" sz="5300" dirty="0" smtClean="0"/>
              <a:t>Development low-cost ZT Seed Drills</a:t>
            </a:r>
            <a:br>
              <a:rPr lang="en-AU" sz="5300" dirty="0" smtClean="0"/>
            </a:br>
            <a:r>
              <a:rPr lang="en-AU" dirty="0" smtClean="0"/>
              <a:t/>
            </a:r>
            <a:br>
              <a:rPr lang="en-AU" dirty="0" smtClean="0"/>
            </a:br>
            <a:endParaRPr lang="en-AU" dirty="0"/>
          </a:p>
        </p:txBody>
      </p:sp>
      <p:sp>
        <p:nvSpPr>
          <p:cNvPr id="3" name="Subtitle 2"/>
          <p:cNvSpPr>
            <a:spLocks noGrp="1"/>
          </p:cNvSpPr>
          <p:nvPr>
            <p:ph type="subTitle" idx="1"/>
          </p:nvPr>
        </p:nvSpPr>
        <p:spPr/>
        <p:txBody>
          <a:bodyPr/>
          <a:lstStyle/>
          <a:p>
            <a:endParaRPr lang="en-AU"/>
          </a:p>
        </p:txBody>
      </p:sp>
      <p:graphicFrame>
        <p:nvGraphicFramePr>
          <p:cNvPr id="5" name="Table 4"/>
          <p:cNvGraphicFramePr>
            <a:graphicFrameLocks noGrp="1"/>
          </p:cNvGraphicFramePr>
          <p:nvPr>
            <p:extLst>
              <p:ext uri="{D42A27DB-BD31-4B8C-83A1-F6EECF244321}">
                <p14:modId xmlns:p14="http://schemas.microsoft.com/office/powerpoint/2010/main" val="1040197881"/>
              </p:ext>
            </p:extLst>
          </p:nvPr>
        </p:nvGraphicFramePr>
        <p:xfrm>
          <a:off x="931082" y="1853817"/>
          <a:ext cx="10069014" cy="3200400"/>
        </p:xfrm>
        <a:graphic>
          <a:graphicData uri="http://schemas.openxmlformats.org/drawingml/2006/table">
            <a:tbl>
              <a:tblPr firstRow="1" bandRow="1">
                <a:tableStyleId>{5C22544A-7EE6-4342-B048-85BDC9FD1C3A}</a:tableStyleId>
              </a:tblPr>
              <a:tblGrid>
                <a:gridCol w="10069014"/>
              </a:tblGrid>
              <a:tr h="370840">
                <a:tc>
                  <a:txBody>
                    <a:bodyPr/>
                    <a:lstStyle/>
                    <a:p>
                      <a:endParaRPr lang="en-AU" dirty="0" smtClean="0"/>
                    </a:p>
                    <a:p>
                      <a:endParaRPr lang="en-AU" dirty="0" smtClean="0"/>
                    </a:p>
                    <a:p>
                      <a:endParaRPr lang="en-AU" dirty="0"/>
                    </a:p>
                  </a:txBody>
                  <a:tcPr/>
                </a:tc>
              </a:tr>
              <a:tr h="370840">
                <a:tc>
                  <a:txBody>
                    <a:bodyPr/>
                    <a:lstStyle/>
                    <a:p>
                      <a:pPr marL="342900" indent="-342900">
                        <a:buFont typeface="Arial" panose="020B0604020202020204" pitchFamily="34" charset="0"/>
                        <a:buChar char="•"/>
                      </a:pPr>
                      <a:endParaRPr lang="en-AU" sz="2400" dirty="0" smtClean="0"/>
                    </a:p>
                    <a:p>
                      <a:pPr marL="342900" indent="-342900">
                        <a:buFont typeface="Arial" panose="020B0604020202020204" pitchFamily="34" charset="0"/>
                        <a:buChar char="•"/>
                      </a:pPr>
                      <a:r>
                        <a:rPr lang="en-AU" sz="2400" dirty="0" smtClean="0"/>
                        <a:t>Farmers need to be able to access low-cost ZT Seed drills</a:t>
                      </a:r>
                    </a:p>
                    <a:p>
                      <a:pPr marL="342900" indent="-342900">
                        <a:buFont typeface="Arial" panose="020B0604020202020204" pitchFamily="34" charset="0"/>
                        <a:buChar char="•"/>
                      </a:pPr>
                      <a:r>
                        <a:rPr lang="en-AU" sz="2400" dirty="0" smtClean="0"/>
                        <a:t>Currently a major barrier to adoption</a:t>
                      </a:r>
                    </a:p>
                    <a:p>
                      <a:pPr marL="342900" indent="-342900">
                        <a:buFont typeface="Arial" panose="020B0604020202020204" pitchFamily="34" charset="0"/>
                        <a:buChar char="•"/>
                      </a:pPr>
                      <a:r>
                        <a:rPr lang="en-AU" sz="2400" dirty="0" smtClean="0"/>
                        <a:t>Local development and manufacturing is critical</a:t>
                      </a:r>
                    </a:p>
                    <a:p>
                      <a:pPr marL="342900" indent="-342900">
                        <a:buFont typeface="Arial" panose="020B0604020202020204" pitchFamily="34" charset="0"/>
                        <a:buChar char="•"/>
                      </a:pPr>
                      <a:r>
                        <a:rPr lang="en-AU" sz="2400" dirty="0" smtClean="0"/>
                        <a:t>Local adaptation to suit local farming systems</a:t>
                      </a:r>
                    </a:p>
                    <a:p>
                      <a:pPr marL="0" indent="0">
                        <a:buFont typeface="Arial" panose="020B0604020202020204" pitchFamily="34" charset="0"/>
                        <a:buNone/>
                      </a:pPr>
                      <a:endParaRPr lang="en-AU" sz="2400" dirty="0" smtClean="0"/>
                    </a:p>
                  </a:txBody>
                  <a:tcPr/>
                </a:tc>
              </a:tr>
            </a:tbl>
          </a:graphicData>
        </a:graphic>
      </p:graphicFrame>
      <p:pic>
        <p:nvPicPr>
          <p:cNvPr id="6" name="Picture 5" descr="http://www.clker.com/cliparts/f/6/f/e/12065729641746964295jetxee_check_sign_and_cross_sign.svg.hi.png"/>
          <p:cNvPicPr/>
          <p:nvPr/>
        </p:nvPicPr>
        <p:blipFill rotWithShape="1">
          <a:blip r:embed="rId2" cstate="print">
            <a:extLst>
              <a:ext uri="{28A0092B-C50C-407E-A947-70E740481C1C}">
                <a14:useLocalDpi xmlns:a14="http://schemas.microsoft.com/office/drawing/2010/main" val="0"/>
              </a:ext>
            </a:extLst>
          </a:blip>
          <a:srcRect r="51156"/>
          <a:stretch/>
        </p:blipFill>
        <p:spPr bwMode="auto">
          <a:xfrm>
            <a:off x="5770245" y="2064221"/>
            <a:ext cx="651510" cy="577215"/>
          </a:xfrm>
          <a:prstGeom prst="rect">
            <a:avLst/>
          </a:prstGeom>
          <a:noFill/>
          <a:ln>
            <a:noFill/>
          </a:ln>
          <a:extLst>
            <a:ext uri="{53640926-AAD7-44d8-BBD7-CCE9431645EC}">
              <a14:shadowObscured xmlns:lc="http://schemas.openxmlformats.org/drawingml/2006/lockedCanvas" xmlns:a14="http://schemas.microsoft.com/office/drawing/2010/main" xmlns:w="http://schemas.openxmlformats.org/wordprocessingml/2006/main" xmlns:w10="urn:schemas-microsoft-com:office:word" xmlns:v="urn:schemas-microsoft-com:vml" xmlns:o="urn:schemas-microsoft-com:office:office" xmlns:mv="urn:schemas-microsoft-com:mac:vml" xmlns:mo="http://schemas.microsoft.com/office/mac/office/2008/main" xmlns="" xmlns:pic="http://schemas.openxmlformats.org/drawingml/2006/picture" xmlns:wps="http://schemas.microsoft.com/office/word/2010/wordprocessingShape" xmlns:wne="http://schemas.microsoft.com/office/word/2006/wordml" xmlns:wpi="http://schemas.microsoft.com/office/word/2010/wordprocessingInk" xmlns:wpg="http://schemas.microsoft.com/office/word/2010/wordprocessingGroup" xmlns:w15="http://schemas.microsoft.com/office/word/2012/wordml" xmlns:w14="http://schemas.microsoft.com/office/word/2010/wordml" xmlns:wp="http://schemas.openxmlformats.org/drawingml/2006/wordprocessingDrawing" xmlns:wp14="http://schemas.microsoft.com/office/word/2010/wordprocessingDrawing" xmlns:m="http://schemas.openxmlformats.org/officeDocument/2006/math" xmlns:mc="http://schemas.openxmlformats.org/markup-compatibility/2006" xmlns:wpc="http://schemas.microsoft.com/office/word/2010/wordprocessingCanvas"/>
            </a:ext>
          </a:extLst>
        </p:spPr>
      </p:pic>
      <p:sp>
        <p:nvSpPr>
          <p:cNvPr id="4" name="TextBox 3"/>
          <p:cNvSpPr txBox="1"/>
          <p:nvPr/>
        </p:nvSpPr>
        <p:spPr>
          <a:xfrm>
            <a:off x="11286699" y="6005015"/>
            <a:ext cx="418704" cy="369332"/>
          </a:xfrm>
          <a:prstGeom prst="rect">
            <a:avLst/>
          </a:prstGeom>
          <a:noFill/>
        </p:spPr>
        <p:txBody>
          <a:bodyPr wrap="none" rtlCol="0">
            <a:spAutoFit/>
          </a:bodyPr>
          <a:lstStyle/>
          <a:p>
            <a:r>
              <a:rPr lang="en-AU" dirty="0" smtClean="0"/>
              <a:t>11</a:t>
            </a:r>
            <a:endParaRPr lang="en-AU" dirty="0"/>
          </a:p>
        </p:txBody>
      </p:sp>
    </p:spTree>
    <p:extLst>
      <p:ext uri="{BB962C8B-B14F-4D97-AF65-F5344CB8AC3E}">
        <p14:creationId xmlns:p14="http://schemas.microsoft.com/office/powerpoint/2010/main" val="92749064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00920" y="870421"/>
            <a:ext cx="9144000" cy="2387600"/>
          </a:xfrm>
        </p:spPr>
        <p:txBody>
          <a:bodyPr>
            <a:normAutofit fontScale="90000"/>
          </a:bodyPr>
          <a:lstStyle/>
          <a:p>
            <a:r>
              <a:rPr lang="en-AU" dirty="0" smtClean="0"/>
              <a:t>Opportunities</a:t>
            </a:r>
            <a:br>
              <a:rPr lang="en-AU" dirty="0" smtClean="0"/>
            </a:br>
            <a:r>
              <a:rPr lang="en-AU" sz="5300" dirty="0" smtClean="0"/>
              <a:t>Technical Capacity and Capability</a:t>
            </a:r>
            <a:br>
              <a:rPr lang="en-AU" sz="5300" dirty="0" smtClean="0"/>
            </a:br>
            <a:r>
              <a:rPr lang="en-AU" dirty="0" smtClean="0"/>
              <a:t/>
            </a:r>
            <a:br>
              <a:rPr lang="en-AU" dirty="0" smtClean="0"/>
            </a:br>
            <a:endParaRPr lang="en-AU" dirty="0"/>
          </a:p>
        </p:txBody>
      </p:sp>
      <p:sp>
        <p:nvSpPr>
          <p:cNvPr id="3" name="Subtitle 2"/>
          <p:cNvSpPr>
            <a:spLocks noGrp="1"/>
          </p:cNvSpPr>
          <p:nvPr>
            <p:ph type="subTitle" idx="1"/>
          </p:nvPr>
        </p:nvSpPr>
        <p:spPr/>
        <p:txBody>
          <a:bodyPr/>
          <a:lstStyle/>
          <a:p>
            <a:endParaRPr lang="en-AU"/>
          </a:p>
        </p:txBody>
      </p:sp>
      <p:graphicFrame>
        <p:nvGraphicFramePr>
          <p:cNvPr id="5" name="Table 4"/>
          <p:cNvGraphicFramePr>
            <a:graphicFrameLocks noGrp="1"/>
          </p:cNvGraphicFramePr>
          <p:nvPr>
            <p:extLst>
              <p:ext uri="{D42A27DB-BD31-4B8C-83A1-F6EECF244321}">
                <p14:modId xmlns:p14="http://schemas.microsoft.com/office/powerpoint/2010/main" val="1008664379"/>
              </p:ext>
            </p:extLst>
          </p:nvPr>
        </p:nvGraphicFramePr>
        <p:xfrm>
          <a:off x="931082" y="1853817"/>
          <a:ext cx="10069014" cy="4206240"/>
        </p:xfrm>
        <a:graphic>
          <a:graphicData uri="http://schemas.openxmlformats.org/drawingml/2006/table">
            <a:tbl>
              <a:tblPr firstRow="1" bandRow="1">
                <a:tableStyleId>{5C22544A-7EE6-4342-B048-85BDC9FD1C3A}</a:tableStyleId>
              </a:tblPr>
              <a:tblGrid>
                <a:gridCol w="10069014"/>
              </a:tblGrid>
              <a:tr h="370840">
                <a:tc>
                  <a:txBody>
                    <a:bodyPr/>
                    <a:lstStyle/>
                    <a:p>
                      <a:endParaRPr lang="en-AU" sz="2400" dirty="0" smtClean="0"/>
                    </a:p>
                    <a:p>
                      <a:endParaRPr lang="en-AU" sz="2400" dirty="0" smtClean="0"/>
                    </a:p>
                    <a:p>
                      <a:endParaRPr lang="en-AU" sz="2400" dirty="0"/>
                    </a:p>
                  </a:txBody>
                  <a:tcPr/>
                </a:tc>
              </a:tr>
              <a:tr h="370840">
                <a:tc>
                  <a:txBody>
                    <a:bodyPr/>
                    <a:lstStyle/>
                    <a:p>
                      <a:endParaRPr lang="en-AU" sz="2400" dirty="0" smtClean="0"/>
                    </a:p>
                    <a:p>
                      <a:r>
                        <a:rPr lang="en-AU" sz="2400" dirty="0" smtClean="0"/>
                        <a:t>Skills vary by country according to experience in CA</a:t>
                      </a:r>
                    </a:p>
                    <a:p>
                      <a:r>
                        <a:rPr lang="en-AU" sz="2400" dirty="0" smtClean="0"/>
                        <a:t>Technical training, grounded in practical approaches is critical</a:t>
                      </a:r>
                    </a:p>
                    <a:p>
                      <a:r>
                        <a:rPr lang="en-AU" sz="2400" dirty="0" smtClean="0"/>
                        <a:t>Priority Areas include:</a:t>
                      </a:r>
                    </a:p>
                    <a:p>
                      <a:pPr marL="342900" indent="-342900">
                        <a:buFont typeface="Arial" panose="020B0604020202020204" pitchFamily="34" charset="0"/>
                        <a:buChar char="•"/>
                      </a:pPr>
                      <a:r>
                        <a:rPr lang="en-AU" sz="2400" dirty="0" smtClean="0"/>
                        <a:t>Development of integrated crop protection systems</a:t>
                      </a:r>
                    </a:p>
                    <a:p>
                      <a:pPr marL="342900" indent="-342900">
                        <a:buFont typeface="Arial" panose="020B0604020202020204" pitchFamily="34" charset="0"/>
                        <a:buChar char="•"/>
                      </a:pPr>
                      <a:r>
                        <a:rPr lang="en-AU" sz="2400" dirty="0" smtClean="0"/>
                        <a:t>Integrated Crop Monitoring Systems (Agronomic based)</a:t>
                      </a:r>
                    </a:p>
                    <a:p>
                      <a:pPr marL="342900" indent="-342900">
                        <a:buFont typeface="Arial" panose="020B0604020202020204" pitchFamily="34" charset="0"/>
                        <a:buChar char="•"/>
                      </a:pPr>
                      <a:r>
                        <a:rPr lang="en-AU" sz="2400" dirty="0" smtClean="0"/>
                        <a:t>On-farm trials and demonstrations</a:t>
                      </a:r>
                    </a:p>
                    <a:p>
                      <a:endParaRPr lang="en-AU" sz="2400" dirty="0" smtClean="0"/>
                    </a:p>
                  </a:txBody>
                  <a:tcPr/>
                </a:tc>
              </a:tr>
            </a:tbl>
          </a:graphicData>
        </a:graphic>
      </p:graphicFrame>
      <p:pic>
        <p:nvPicPr>
          <p:cNvPr id="6" name="Picture 5" descr="http://www.clker.com/cliparts/f/6/f/e/12065729641746964295jetxee_check_sign_and_cross_sign.svg.hi.png"/>
          <p:cNvPicPr/>
          <p:nvPr/>
        </p:nvPicPr>
        <p:blipFill rotWithShape="1">
          <a:blip r:embed="rId2" cstate="print">
            <a:extLst>
              <a:ext uri="{28A0092B-C50C-407E-A947-70E740481C1C}">
                <a14:useLocalDpi xmlns:a14="http://schemas.microsoft.com/office/drawing/2010/main" val="0"/>
              </a:ext>
            </a:extLst>
          </a:blip>
          <a:srcRect r="51156"/>
          <a:stretch/>
        </p:blipFill>
        <p:spPr bwMode="auto">
          <a:xfrm>
            <a:off x="5770245" y="2064221"/>
            <a:ext cx="651510" cy="577215"/>
          </a:xfrm>
          <a:prstGeom prst="rect">
            <a:avLst/>
          </a:prstGeom>
          <a:noFill/>
          <a:ln>
            <a:noFill/>
          </a:ln>
          <a:extLst>
            <a:ext uri="{53640926-AAD7-44d8-BBD7-CCE9431645EC}">
              <a14:shadowObscured xmlns:lc="http://schemas.openxmlformats.org/drawingml/2006/lockedCanvas" xmlns:a14="http://schemas.microsoft.com/office/drawing/2010/main" xmlns:w="http://schemas.openxmlformats.org/wordprocessingml/2006/main" xmlns:w10="urn:schemas-microsoft-com:office:word" xmlns:v="urn:schemas-microsoft-com:vml" xmlns:o="urn:schemas-microsoft-com:office:office" xmlns:mv="urn:schemas-microsoft-com:mac:vml" xmlns:mo="http://schemas.microsoft.com/office/mac/office/2008/main" xmlns="" xmlns:pic="http://schemas.openxmlformats.org/drawingml/2006/picture" xmlns:wps="http://schemas.microsoft.com/office/word/2010/wordprocessingShape" xmlns:wne="http://schemas.microsoft.com/office/word/2006/wordml" xmlns:wpi="http://schemas.microsoft.com/office/word/2010/wordprocessingInk" xmlns:wpg="http://schemas.microsoft.com/office/word/2010/wordprocessingGroup" xmlns:w15="http://schemas.microsoft.com/office/word/2012/wordml" xmlns:w14="http://schemas.microsoft.com/office/word/2010/wordml" xmlns:wp="http://schemas.openxmlformats.org/drawingml/2006/wordprocessingDrawing" xmlns:wp14="http://schemas.microsoft.com/office/word/2010/wordprocessingDrawing" xmlns:m="http://schemas.openxmlformats.org/officeDocument/2006/math" xmlns:mc="http://schemas.openxmlformats.org/markup-compatibility/2006" xmlns:wpc="http://schemas.microsoft.com/office/word/2010/wordprocessingCanvas"/>
            </a:ext>
          </a:extLst>
        </p:spPr>
      </p:pic>
      <p:sp>
        <p:nvSpPr>
          <p:cNvPr id="4" name="TextBox 3"/>
          <p:cNvSpPr txBox="1"/>
          <p:nvPr/>
        </p:nvSpPr>
        <p:spPr>
          <a:xfrm>
            <a:off x="11286699" y="6005015"/>
            <a:ext cx="418704" cy="369332"/>
          </a:xfrm>
          <a:prstGeom prst="rect">
            <a:avLst/>
          </a:prstGeom>
          <a:noFill/>
        </p:spPr>
        <p:txBody>
          <a:bodyPr wrap="none" rtlCol="0">
            <a:spAutoFit/>
          </a:bodyPr>
          <a:lstStyle/>
          <a:p>
            <a:r>
              <a:rPr lang="en-AU" dirty="0" smtClean="0"/>
              <a:t>12</a:t>
            </a:r>
            <a:endParaRPr lang="en-AU" dirty="0"/>
          </a:p>
        </p:txBody>
      </p:sp>
    </p:spTree>
    <p:extLst>
      <p:ext uri="{BB962C8B-B14F-4D97-AF65-F5344CB8AC3E}">
        <p14:creationId xmlns:p14="http://schemas.microsoft.com/office/powerpoint/2010/main" val="119996021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41500" y="1159028"/>
            <a:ext cx="10657490" cy="2387600"/>
          </a:xfrm>
        </p:spPr>
        <p:txBody>
          <a:bodyPr>
            <a:noAutofit/>
          </a:bodyPr>
          <a:lstStyle/>
          <a:p>
            <a:r>
              <a:rPr lang="en-AU" dirty="0" smtClean="0"/>
              <a:t/>
            </a:r>
            <a:br>
              <a:rPr lang="en-AU" dirty="0" smtClean="0"/>
            </a:br>
            <a:r>
              <a:rPr lang="en-AU" dirty="0"/>
              <a:t/>
            </a:r>
            <a:br>
              <a:rPr lang="en-AU" dirty="0"/>
            </a:br>
            <a:r>
              <a:rPr lang="en-AU" dirty="0" smtClean="0"/>
              <a:t/>
            </a:r>
            <a:br>
              <a:rPr lang="en-AU" dirty="0" smtClean="0"/>
            </a:br>
            <a:r>
              <a:rPr lang="en-AU" dirty="0"/>
              <a:t/>
            </a:r>
            <a:br>
              <a:rPr lang="en-AU" dirty="0"/>
            </a:br>
            <a:r>
              <a:rPr lang="en-AU" dirty="0" smtClean="0"/>
              <a:t>Opportunities</a:t>
            </a:r>
            <a:br>
              <a:rPr lang="en-AU" dirty="0" smtClean="0"/>
            </a:br>
            <a:r>
              <a:rPr lang="en-AU" sz="5400" dirty="0" smtClean="0"/>
              <a:t>H</a:t>
            </a:r>
            <a:r>
              <a:rPr lang="en-AU" sz="4800" dirty="0" smtClean="0"/>
              <a:t>igh-performance livestock systems</a:t>
            </a:r>
            <a:r>
              <a:rPr lang="en-AU" dirty="0" smtClean="0"/>
              <a:t/>
            </a:r>
            <a:br>
              <a:rPr lang="en-AU" dirty="0" smtClean="0"/>
            </a:br>
            <a:r>
              <a:rPr lang="en-AU" dirty="0" smtClean="0"/>
              <a:t/>
            </a:r>
            <a:br>
              <a:rPr lang="en-AU" dirty="0" smtClean="0"/>
            </a:br>
            <a:endParaRPr lang="en-AU" dirty="0"/>
          </a:p>
        </p:txBody>
      </p:sp>
      <p:sp>
        <p:nvSpPr>
          <p:cNvPr id="3" name="Subtitle 2"/>
          <p:cNvSpPr>
            <a:spLocks noGrp="1"/>
          </p:cNvSpPr>
          <p:nvPr>
            <p:ph type="subTitle" idx="1"/>
          </p:nvPr>
        </p:nvSpPr>
        <p:spPr/>
        <p:txBody>
          <a:bodyPr/>
          <a:lstStyle/>
          <a:p>
            <a:endParaRPr lang="en-AU"/>
          </a:p>
        </p:txBody>
      </p:sp>
      <p:graphicFrame>
        <p:nvGraphicFramePr>
          <p:cNvPr id="5" name="Table 4"/>
          <p:cNvGraphicFramePr>
            <a:graphicFrameLocks noGrp="1"/>
          </p:cNvGraphicFramePr>
          <p:nvPr>
            <p:extLst>
              <p:ext uri="{D42A27DB-BD31-4B8C-83A1-F6EECF244321}">
                <p14:modId xmlns:p14="http://schemas.microsoft.com/office/powerpoint/2010/main" val="824422210"/>
              </p:ext>
            </p:extLst>
          </p:nvPr>
        </p:nvGraphicFramePr>
        <p:xfrm>
          <a:off x="931082" y="1853817"/>
          <a:ext cx="10069014" cy="3474720"/>
        </p:xfrm>
        <a:graphic>
          <a:graphicData uri="http://schemas.openxmlformats.org/drawingml/2006/table">
            <a:tbl>
              <a:tblPr firstRow="1" bandRow="1">
                <a:tableStyleId>{5C22544A-7EE6-4342-B048-85BDC9FD1C3A}</a:tableStyleId>
              </a:tblPr>
              <a:tblGrid>
                <a:gridCol w="10069014"/>
              </a:tblGrid>
              <a:tr h="370840">
                <a:tc>
                  <a:txBody>
                    <a:bodyPr/>
                    <a:lstStyle/>
                    <a:p>
                      <a:endParaRPr lang="en-AU" dirty="0" smtClean="0"/>
                    </a:p>
                    <a:p>
                      <a:endParaRPr lang="en-AU" dirty="0" smtClean="0"/>
                    </a:p>
                    <a:p>
                      <a:endParaRPr lang="en-AU" dirty="0"/>
                    </a:p>
                  </a:txBody>
                  <a:tcPr/>
                </a:tc>
              </a:tr>
              <a:tr h="370840">
                <a:tc>
                  <a:txBody>
                    <a:bodyPr/>
                    <a:lstStyle/>
                    <a:p>
                      <a:endParaRPr lang="en-AU" dirty="0" smtClean="0"/>
                    </a:p>
                    <a:p>
                      <a:pPr marL="285750" indent="-285750">
                        <a:buFont typeface="Arial" panose="020B0604020202020204" pitchFamily="34" charset="0"/>
                        <a:buChar char="•"/>
                      </a:pPr>
                      <a:r>
                        <a:rPr lang="en-AU" sz="2400" dirty="0" smtClean="0"/>
                        <a:t>Phase 1 has identified the potential to intensify livestock production</a:t>
                      </a:r>
                    </a:p>
                    <a:p>
                      <a:pPr marL="285750" indent="-285750">
                        <a:buFont typeface="Arial" panose="020B0604020202020204" pitchFamily="34" charset="0"/>
                        <a:buChar char="•"/>
                      </a:pPr>
                      <a:r>
                        <a:rPr lang="en-AU" sz="2400" dirty="0" smtClean="0"/>
                        <a:t>Oat-vetch is a profitable option to increase carrying capacity and productivity over mechanical fallow</a:t>
                      </a:r>
                    </a:p>
                    <a:p>
                      <a:pPr marL="285750" indent="-285750">
                        <a:buFont typeface="Arial" panose="020B0604020202020204" pitchFamily="34" charset="0"/>
                        <a:buChar char="•"/>
                      </a:pPr>
                      <a:r>
                        <a:rPr lang="en-AU" sz="2400" dirty="0" smtClean="0"/>
                        <a:t>Requires the development of an integrated crop-livestock production system</a:t>
                      </a:r>
                    </a:p>
                    <a:p>
                      <a:pPr marL="285750" indent="-285750">
                        <a:buFont typeface="Arial" panose="020B0604020202020204" pitchFamily="34" charset="0"/>
                        <a:buChar char="•"/>
                      </a:pPr>
                      <a:r>
                        <a:rPr lang="en-AU" sz="2400" dirty="0" smtClean="0"/>
                        <a:t>Development of livestock BMP</a:t>
                      </a:r>
                    </a:p>
                    <a:p>
                      <a:pPr marL="0" indent="0">
                        <a:buFont typeface="Arial" panose="020B0604020202020204" pitchFamily="34" charset="0"/>
                        <a:buNone/>
                      </a:pPr>
                      <a:endParaRPr lang="en-AU" sz="2400" dirty="0" smtClean="0"/>
                    </a:p>
                  </a:txBody>
                  <a:tcPr/>
                </a:tc>
              </a:tr>
            </a:tbl>
          </a:graphicData>
        </a:graphic>
      </p:graphicFrame>
      <p:pic>
        <p:nvPicPr>
          <p:cNvPr id="6" name="Picture 5" descr="http://www.clker.com/cliparts/f/6/f/e/12065729641746964295jetxee_check_sign_and_cross_sign.svg.hi.png"/>
          <p:cNvPicPr/>
          <p:nvPr/>
        </p:nvPicPr>
        <p:blipFill rotWithShape="1">
          <a:blip r:embed="rId2" cstate="print">
            <a:extLst>
              <a:ext uri="{28A0092B-C50C-407E-A947-70E740481C1C}">
                <a14:useLocalDpi xmlns:a14="http://schemas.microsoft.com/office/drawing/2010/main" val="0"/>
              </a:ext>
            </a:extLst>
          </a:blip>
          <a:srcRect r="51156"/>
          <a:stretch/>
        </p:blipFill>
        <p:spPr bwMode="auto">
          <a:xfrm>
            <a:off x="5770245" y="2064221"/>
            <a:ext cx="651510" cy="577215"/>
          </a:xfrm>
          <a:prstGeom prst="rect">
            <a:avLst/>
          </a:prstGeom>
          <a:noFill/>
          <a:ln>
            <a:noFill/>
          </a:ln>
          <a:extLst>
            <a:ext uri="{53640926-AAD7-44d8-BBD7-CCE9431645EC}">
              <a14:shadowObscured xmlns:lc="http://schemas.openxmlformats.org/drawingml/2006/lockedCanvas" xmlns:a14="http://schemas.microsoft.com/office/drawing/2010/main" xmlns:w="http://schemas.openxmlformats.org/wordprocessingml/2006/main" xmlns:w10="urn:schemas-microsoft-com:office:word" xmlns:v="urn:schemas-microsoft-com:vml" xmlns:o="urn:schemas-microsoft-com:office:office" xmlns:mv="urn:schemas-microsoft-com:mac:vml" xmlns:mo="http://schemas.microsoft.com/office/mac/office/2008/main" xmlns="" xmlns:pic="http://schemas.openxmlformats.org/drawingml/2006/picture" xmlns:wps="http://schemas.microsoft.com/office/word/2010/wordprocessingShape" xmlns:wne="http://schemas.microsoft.com/office/word/2006/wordml" xmlns:wpi="http://schemas.microsoft.com/office/word/2010/wordprocessingInk" xmlns:wpg="http://schemas.microsoft.com/office/word/2010/wordprocessingGroup" xmlns:w15="http://schemas.microsoft.com/office/word/2012/wordml" xmlns:w14="http://schemas.microsoft.com/office/word/2010/wordml" xmlns:wp="http://schemas.openxmlformats.org/drawingml/2006/wordprocessingDrawing" xmlns:wp14="http://schemas.microsoft.com/office/word/2010/wordprocessingDrawing" xmlns:m="http://schemas.openxmlformats.org/officeDocument/2006/math" xmlns:mc="http://schemas.openxmlformats.org/markup-compatibility/2006" xmlns:wpc="http://schemas.microsoft.com/office/word/2010/wordprocessingCanvas"/>
            </a:ext>
          </a:extLst>
        </p:spPr>
      </p:pic>
      <p:sp>
        <p:nvSpPr>
          <p:cNvPr id="4" name="TextBox 3"/>
          <p:cNvSpPr txBox="1"/>
          <p:nvPr/>
        </p:nvSpPr>
        <p:spPr>
          <a:xfrm>
            <a:off x="11286699" y="6005015"/>
            <a:ext cx="418704" cy="369332"/>
          </a:xfrm>
          <a:prstGeom prst="rect">
            <a:avLst/>
          </a:prstGeom>
          <a:noFill/>
        </p:spPr>
        <p:txBody>
          <a:bodyPr wrap="none" rtlCol="0">
            <a:spAutoFit/>
          </a:bodyPr>
          <a:lstStyle/>
          <a:p>
            <a:r>
              <a:rPr lang="en-AU" dirty="0" smtClean="0"/>
              <a:t>13</a:t>
            </a:r>
            <a:endParaRPr lang="en-AU" dirty="0"/>
          </a:p>
        </p:txBody>
      </p:sp>
    </p:spTree>
    <p:extLst>
      <p:ext uri="{BB962C8B-B14F-4D97-AF65-F5344CB8AC3E}">
        <p14:creationId xmlns:p14="http://schemas.microsoft.com/office/powerpoint/2010/main" val="139037431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00920" y="870421"/>
            <a:ext cx="9144000" cy="2387600"/>
          </a:xfrm>
        </p:spPr>
        <p:txBody>
          <a:bodyPr>
            <a:normAutofit fontScale="90000"/>
          </a:bodyPr>
          <a:lstStyle/>
          <a:p>
            <a:r>
              <a:rPr lang="en-AU" dirty="0" smtClean="0"/>
              <a:t>Opportunities</a:t>
            </a:r>
            <a:br>
              <a:rPr lang="en-AU" dirty="0" smtClean="0"/>
            </a:br>
            <a:r>
              <a:rPr lang="en-AU" sz="3600" dirty="0" smtClean="0"/>
              <a:t>Market chain approaches to farmer decision-making</a:t>
            </a:r>
            <a:r>
              <a:rPr lang="en-AU" dirty="0" smtClean="0"/>
              <a:t/>
            </a:r>
            <a:br>
              <a:rPr lang="en-AU" dirty="0" smtClean="0"/>
            </a:br>
            <a:r>
              <a:rPr lang="en-AU" dirty="0" smtClean="0"/>
              <a:t/>
            </a:r>
            <a:br>
              <a:rPr lang="en-AU" dirty="0" smtClean="0"/>
            </a:br>
            <a:endParaRPr lang="en-AU" dirty="0"/>
          </a:p>
        </p:txBody>
      </p:sp>
      <p:sp>
        <p:nvSpPr>
          <p:cNvPr id="3" name="Subtitle 2"/>
          <p:cNvSpPr>
            <a:spLocks noGrp="1"/>
          </p:cNvSpPr>
          <p:nvPr>
            <p:ph type="subTitle" idx="1"/>
          </p:nvPr>
        </p:nvSpPr>
        <p:spPr/>
        <p:txBody>
          <a:bodyPr/>
          <a:lstStyle/>
          <a:p>
            <a:endParaRPr lang="en-AU"/>
          </a:p>
        </p:txBody>
      </p:sp>
      <p:graphicFrame>
        <p:nvGraphicFramePr>
          <p:cNvPr id="5" name="Table 4"/>
          <p:cNvGraphicFramePr>
            <a:graphicFrameLocks noGrp="1"/>
          </p:cNvGraphicFramePr>
          <p:nvPr>
            <p:extLst>
              <p:ext uri="{D42A27DB-BD31-4B8C-83A1-F6EECF244321}">
                <p14:modId xmlns:p14="http://schemas.microsoft.com/office/powerpoint/2010/main" val="1353551167"/>
              </p:ext>
            </p:extLst>
          </p:nvPr>
        </p:nvGraphicFramePr>
        <p:xfrm>
          <a:off x="931082" y="1853817"/>
          <a:ext cx="10069014" cy="3474720"/>
        </p:xfrm>
        <a:graphic>
          <a:graphicData uri="http://schemas.openxmlformats.org/drawingml/2006/table">
            <a:tbl>
              <a:tblPr firstRow="1" bandRow="1">
                <a:tableStyleId>{5C22544A-7EE6-4342-B048-85BDC9FD1C3A}</a:tableStyleId>
              </a:tblPr>
              <a:tblGrid>
                <a:gridCol w="10069014"/>
              </a:tblGrid>
              <a:tr h="370840">
                <a:tc>
                  <a:txBody>
                    <a:bodyPr/>
                    <a:lstStyle/>
                    <a:p>
                      <a:endParaRPr lang="en-AU" dirty="0" smtClean="0"/>
                    </a:p>
                    <a:p>
                      <a:endParaRPr lang="en-AU" dirty="0" smtClean="0"/>
                    </a:p>
                    <a:p>
                      <a:endParaRPr lang="en-AU" dirty="0"/>
                    </a:p>
                  </a:txBody>
                  <a:tcPr/>
                </a:tc>
              </a:tr>
              <a:tr h="370840">
                <a:tc>
                  <a:txBody>
                    <a:bodyPr/>
                    <a:lstStyle/>
                    <a:p>
                      <a:endParaRPr lang="en-AU" dirty="0" smtClean="0"/>
                    </a:p>
                    <a:p>
                      <a:pPr marL="342900" indent="-342900">
                        <a:buFont typeface="Arial" panose="020B0604020202020204" pitchFamily="34" charset="0"/>
                        <a:buChar char="•"/>
                      </a:pPr>
                      <a:r>
                        <a:rPr lang="en-AU" sz="2400" dirty="0" smtClean="0"/>
                        <a:t>Farmers need to be responsive to market opportunities</a:t>
                      </a:r>
                    </a:p>
                    <a:p>
                      <a:pPr marL="342900" indent="-342900">
                        <a:buFont typeface="Arial" panose="020B0604020202020204" pitchFamily="34" charset="0"/>
                        <a:buChar char="•"/>
                      </a:pPr>
                      <a:r>
                        <a:rPr lang="en-AU" sz="2400" dirty="0" smtClean="0"/>
                        <a:t>Optimise price-premium windows according</a:t>
                      </a:r>
                      <a:r>
                        <a:rPr lang="en-AU" sz="2400" baseline="0" dirty="0" smtClean="0"/>
                        <a:t> to seasonal demand for livestock and grains</a:t>
                      </a:r>
                    </a:p>
                    <a:p>
                      <a:pPr marL="342900" indent="-342900">
                        <a:buFont typeface="Arial" panose="020B0604020202020204" pitchFamily="34" charset="0"/>
                        <a:buChar char="•"/>
                      </a:pPr>
                      <a:r>
                        <a:rPr lang="en-AU" sz="2400" baseline="0" dirty="0" smtClean="0"/>
                        <a:t>Adaptation of breeding calendar according to peak demands for lambs</a:t>
                      </a:r>
                    </a:p>
                    <a:p>
                      <a:pPr marL="342900" indent="-342900">
                        <a:buFont typeface="Arial" panose="020B0604020202020204" pitchFamily="34" charset="0"/>
                        <a:buChar char="•"/>
                      </a:pPr>
                      <a:r>
                        <a:rPr lang="en-AU" sz="2400" baseline="0" dirty="0" smtClean="0"/>
                        <a:t>Meeting market demand being a profit driver</a:t>
                      </a:r>
                    </a:p>
                    <a:p>
                      <a:pPr marL="0" indent="0">
                        <a:buFont typeface="Arial" panose="020B0604020202020204" pitchFamily="34" charset="0"/>
                        <a:buNone/>
                      </a:pPr>
                      <a:endParaRPr lang="en-AU" sz="2400" dirty="0" smtClean="0"/>
                    </a:p>
                  </a:txBody>
                  <a:tcPr/>
                </a:tc>
              </a:tr>
            </a:tbl>
          </a:graphicData>
        </a:graphic>
      </p:graphicFrame>
      <p:pic>
        <p:nvPicPr>
          <p:cNvPr id="6" name="Picture 5" descr="http://www.clker.com/cliparts/f/6/f/e/12065729641746964295jetxee_check_sign_and_cross_sign.svg.hi.png"/>
          <p:cNvPicPr/>
          <p:nvPr/>
        </p:nvPicPr>
        <p:blipFill rotWithShape="1">
          <a:blip r:embed="rId2" cstate="print">
            <a:extLst>
              <a:ext uri="{28A0092B-C50C-407E-A947-70E740481C1C}">
                <a14:useLocalDpi xmlns:a14="http://schemas.microsoft.com/office/drawing/2010/main" val="0"/>
              </a:ext>
            </a:extLst>
          </a:blip>
          <a:srcRect r="51156"/>
          <a:stretch/>
        </p:blipFill>
        <p:spPr bwMode="auto">
          <a:xfrm>
            <a:off x="5770245" y="2064221"/>
            <a:ext cx="651510" cy="577215"/>
          </a:xfrm>
          <a:prstGeom prst="rect">
            <a:avLst/>
          </a:prstGeom>
          <a:noFill/>
          <a:ln>
            <a:noFill/>
          </a:ln>
          <a:extLst>
            <a:ext uri="{53640926-AAD7-44d8-BBD7-CCE9431645EC}">
              <a14:shadowObscured xmlns:lc="http://schemas.openxmlformats.org/drawingml/2006/lockedCanvas" xmlns:a14="http://schemas.microsoft.com/office/drawing/2010/main" xmlns:w="http://schemas.openxmlformats.org/wordprocessingml/2006/main" xmlns:w10="urn:schemas-microsoft-com:office:word" xmlns:v="urn:schemas-microsoft-com:vml" xmlns:o="urn:schemas-microsoft-com:office:office" xmlns:mv="urn:schemas-microsoft-com:mac:vml" xmlns:mo="http://schemas.microsoft.com/office/mac/office/2008/main" xmlns="" xmlns:pic="http://schemas.openxmlformats.org/drawingml/2006/picture" xmlns:wps="http://schemas.microsoft.com/office/word/2010/wordprocessingShape" xmlns:wne="http://schemas.microsoft.com/office/word/2006/wordml" xmlns:wpi="http://schemas.microsoft.com/office/word/2010/wordprocessingInk" xmlns:wpg="http://schemas.microsoft.com/office/word/2010/wordprocessingGroup" xmlns:w15="http://schemas.microsoft.com/office/word/2012/wordml" xmlns:w14="http://schemas.microsoft.com/office/word/2010/wordml" xmlns:wp="http://schemas.openxmlformats.org/drawingml/2006/wordprocessingDrawing" xmlns:wp14="http://schemas.microsoft.com/office/word/2010/wordprocessingDrawing" xmlns:m="http://schemas.openxmlformats.org/officeDocument/2006/math" xmlns:mc="http://schemas.openxmlformats.org/markup-compatibility/2006" xmlns:wpc="http://schemas.microsoft.com/office/word/2010/wordprocessingCanvas"/>
            </a:ext>
          </a:extLst>
        </p:spPr>
      </p:pic>
      <p:sp>
        <p:nvSpPr>
          <p:cNvPr id="4" name="TextBox 3"/>
          <p:cNvSpPr txBox="1"/>
          <p:nvPr/>
        </p:nvSpPr>
        <p:spPr>
          <a:xfrm>
            <a:off x="11286699" y="6005015"/>
            <a:ext cx="418704" cy="369332"/>
          </a:xfrm>
          <a:prstGeom prst="rect">
            <a:avLst/>
          </a:prstGeom>
          <a:noFill/>
        </p:spPr>
        <p:txBody>
          <a:bodyPr wrap="none" rtlCol="0">
            <a:spAutoFit/>
          </a:bodyPr>
          <a:lstStyle/>
          <a:p>
            <a:r>
              <a:rPr lang="en-AU" dirty="0" smtClean="0"/>
              <a:t>14</a:t>
            </a:r>
            <a:endParaRPr lang="en-AU" dirty="0"/>
          </a:p>
        </p:txBody>
      </p:sp>
    </p:spTree>
    <p:extLst>
      <p:ext uri="{BB962C8B-B14F-4D97-AF65-F5344CB8AC3E}">
        <p14:creationId xmlns:p14="http://schemas.microsoft.com/office/powerpoint/2010/main" val="343535172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94139" y="870421"/>
            <a:ext cx="10625958" cy="2387600"/>
          </a:xfrm>
        </p:spPr>
        <p:txBody>
          <a:bodyPr>
            <a:normAutofit fontScale="90000"/>
          </a:bodyPr>
          <a:lstStyle/>
          <a:p>
            <a:r>
              <a:rPr lang="en-AU" dirty="0" smtClean="0"/>
              <a:t>Opportunities</a:t>
            </a:r>
            <a:br>
              <a:rPr lang="en-AU" dirty="0" smtClean="0"/>
            </a:br>
            <a:r>
              <a:rPr lang="en-AU" sz="4000" dirty="0" smtClean="0"/>
              <a:t>Formation of farmer-driven CLCA Discussion groups</a:t>
            </a:r>
            <a:br>
              <a:rPr lang="en-AU" sz="4000" dirty="0" smtClean="0"/>
            </a:br>
            <a:r>
              <a:rPr lang="en-AU" sz="6700" dirty="0" smtClean="0"/>
              <a:t/>
            </a:r>
            <a:br>
              <a:rPr lang="en-AU" sz="6700" dirty="0" smtClean="0"/>
            </a:br>
            <a:endParaRPr lang="en-AU" dirty="0"/>
          </a:p>
        </p:txBody>
      </p:sp>
      <p:sp>
        <p:nvSpPr>
          <p:cNvPr id="3" name="Subtitle 2"/>
          <p:cNvSpPr>
            <a:spLocks noGrp="1"/>
          </p:cNvSpPr>
          <p:nvPr>
            <p:ph type="subTitle" idx="1"/>
          </p:nvPr>
        </p:nvSpPr>
        <p:spPr/>
        <p:txBody>
          <a:bodyPr/>
          <a:lstStyle/>
          <a:p>
            <a:endParaRPr lang="en-AU"/>
          </a:p>
        </p:txBody>
      </p:sp>
      <p:graphicFrame>
        <p:nvGraphicFramePr>
          <p:cNvPr id="5" name="Table 4"/>
          <p:cNvGraphicFramePr>
            <a:graphicFrameLocks noGrp="1"/>
          </p:cNvGraphicFramePr>
          <p:nvPr>
            <p:extLst>
              <p:ext uri="{D42A27DB-BD31-4B8C-83A1-F6EECF244321}">
                <p14:modId xmlns:p14="http://schemas.microsoft.com/office/powerpoint/2010/main" val="1256843799"/>
              </p:ext>
            </p:extLst>
          </p:nvPr>
        </p:nvGraphicFramePr>
        <p:xfrm>
          <a:off x="931082" y="1853817"/>
          <a:ext cx="10069014" cy="3383280"/>
        </p:xfrm>
        <a:graphic>
          <a:graphicData uri="http://schemas.openxmlformats.org/drawingml/2006/table">
            <a:tbl>
              <a:tblPr firstRow="1" bandRow="1">
                <a:tableStyleId>{5C22544A-7EE6-4342-B048-85BDC9FD1C3A}</a:tableStyleId>
              </a:tblPr>
              <a:tblGrid>
                <a:gridCol w="10069014"/>
              </a:tblGrid>
              <a:tr h="370840">
                <a:tc>
                  <a:txBody>
                    <a:bodyPr/>
                    <a:lstStyle/>
                    <a:p>
                      <a:endParaRPr lang="en-AU" dirty="0" smtClean="0"/>
                    </a:p>
                    <a:p>
                      <a:endParaRPr lang="en-AU" dirty="0" smtClean="0"/>
                    </a:p>
                    <a:p>
                      <a:endParaRPr lang="en-AU" dirty="0"/>
                    </a:p>
                  </a:txBody>
                  <a:tcPr/>
                </a:tc>
              </a:tr>
              <a:tr h="370840">
                <a:tc>
                  <a:txBody>
                    <a:bodyPr/>
                    <a:lstStyle/>
                    <a:p>
                      <a:endParaRPr lang="en-AU" dirty="0" smtClean="0"/>
                    </a:p>
                    <a:p>
                      <a:pPr marL="285750" indent="-285750">
                        <a:buFont typeface="Arial" panose="020B0604020202020204" pitchFamily="34" charset="0"/>
                        <a:buChar char="•"/>
                      </a:pPr>
                      <a:r>
                        <a:rPr lang="en-AU" sz="2400" dirty="0" smtClean="0"/>
                        <a:t>Importance of local farmer discussion</a:t>
                      </a:r>
                      <a:r>
                        <a:rPr lang="en-AU" sz="2400" baseline="0" dirty="0" smtClean="0"/>
                        <a:t> groups can not be over-emphasised</a:t>
                      </a:r>
                    </a:p>
                    <a:p>
                      <a:pPr marL="285750" indent="-285750">
                        <a:buFont typeface="Arial" panose="020B0604020202020204" pitchFamily="34" charset="0"/>
                        <a:buChar char="•"/>
                      </a:pPr>
                      <a:r>
                        <a:rPr lang="en-AU" sz="2400" baseline="0" dirty="0" smtClean="0"/>
                        <a:t>Groups need to be demand-driven, supported through formative stages</a:t>
                      </a:r>
                    </a:p>
                    <a:p>
                      <a:pPr marL="285750" indent="-285750">
                        <a:buFont typeface="Arial" panose="020B0604020202020204" pitchFamily="34" charset="0"/>
                        <a:buChar char="•"/>
                      </a:pPr>
                      <a:r>
                        <a:rPr lang="en-AU" sz="2400" baseline="0" dirty="0" smtClean="0"/>
                        <a:t>Requires good local farmer leadership and motivation</a:t>
                      </a:r>
                    </a:p>
                    <a:p>
                      <a:pPr marL="285750" indent="-285750">
                        <a:buFont typeface="Arial" panose="020B0604020202020204" pitchFamily="34" charset="0"/>
                        <a:buChar char="•"/>
                      </a:pPr>
                      <a:r>
                        <a:rPr lang="en-AU" sz="2400" baseline="0" dirty="0" smtClean="0"/>
                        <a:t>Need to work alongside and understand local farmer needs</a:t>
                      </a:r>
                    </a:p>
                    <a:p>
                      <a:pPr marL="285750" indent="-285750">
                        <a:buFont typeface="Arial" panose="020B0604020202020204" pitchFamily="34" charset="0"/>
                        <a:buChar char="•"/>
                      </a:pPr>
                      <a:r>
                        <a:rPr lang="en-AU" sz="2400" baseline="0" dirty="0" smtClean="0"/>
                        <a:t>Complements participatory extension and ‘evidence based research</a:t>
                      </a:r>
                    </a:p>
                    <a:p>
                      <a:endParaRPr lang="en-AU" dirty="0" smtClean="0"/>
                    </a:p>
                  </a:txBody>
                  <a:tcPr/>
                </a:tc>
              </a:tr>
            </a:tbl>
          </a:graphicData>
        </a:graphic>
      </p:graphicFrame>
      <p:pic>
        <p:nvPicPr>
          <p:cNvPr id="6" name="Picture 5" descr="http://www.clker.com/cliparts/f/6/f/e/12065729641746964295jetxee_check_sign_and_cross_sign.svg.hi.png"/>
          <p:cNvPicPr/>
          <p:nvPr/>
        </p:nvPicPr>
        <p:blipFill rotWithShape="1">
          <a:blip r:embed="rId2" cstate="print">
            <a:extLst>
              <a:ext uri="{28A0092B-C50C-407E-A947-70E740481C1C}">
                <a14:useLocalDpi xmlns:a14="http://schemas.microsoft.com/office/drawing/2010/main" val="0"/>
              </a:ext>
            </a:extLst>
          </a:blip>
          <a:srcRect r="51156"/>
          <a:stretch/>
        </p:blipFill>
        <p:spPr bwMode="auto">
          <a:xfrm>
            <a:off x="5770245" y="2064221"/>
            <a:ext cx="651510" cy="577215"/>
          </a:xfrm>
          <a:prstGeom prst="rect">
            <a:avLst/>
          </a:prstGeom>
          <a:noFill/>
          <a:ln>
            <a:noFill/>
          </a:ln>
          <a:extLst>
            <a:ext uri="{53640926-AAD7-44d8-BBD7-CCE9431645EC}">
              <a14:shadowObscured xmlns:lc="http://schemas.openxmlformats.org/drawingml/2006/lockedCanvas" xmlns:a14="http://schemas.microsoft.com/office/drawing/2010/main" xmlns:w="http://schemas.openxmlformats.org/wordprocessingml/2006/main" xmlns:w10="urn:schemas-microsoft-com:office:word" xmlns:v="urn:schemas-microsoft-com:vml" xmlns:o="urn:schemas-microsoft-com:office:office" xmlns:mv="urn:schemas-microsoft-com:mac:vml" xmlns:mo="http://schemas.microsoft.com/office/mac/office/2008/main" xmlns="" xmlns:pic="http://schemas.openxmlformats.org/drawingml/2006/picture" xmlns:wps="http://schemas.microsoft.com/office/word/2010/wordprocessingShape" xmlns:wne="http://schemas.microsoft.com/office/word/2006/wordml" xmlns:wpi="http://schemas.microsoft.com/office/word/2010/wordprocessingInk" xmlns:wpg="http://schemas.microsoft.com/office/word/2010/wordprocessingGroup" xmlns:w15="http://schemas.microsoft.com/office/word/2012/wordml" xmlns:w14="http://schemas.microsoft.com/office/word/2010/wordml" xmlns:wp="http://schemas.openxmlformats.org/drawingml/2006/wordprocessingDrawing" xmlns:wp14="http://schemas.microsoft.com/office/word/2010/wordprocessingDrawing" xmlns:m="http://schemas.openxmlformats.org/officeDocument/2006/math" xmlns:mc="http://schemas.openxmlformats.org/markup-compatibility/2006" xmlns:wpc="http://schemas.microsoft.com/office/word/2010/wordprocessingCanvas"/>
            </a:ext>
          </a:extLst>
        </p:spPr>
      </p:pic>
      <p:sp>
        <p:nvSpPr>
          <p:cNvPr id="4" name="TextBox 3"/>
          <p:cNvSpPr txBox="1"/>
          <p:nvPr/>
        </p:nvSpPr>
        <p:spPr>
          <a:xfrm>
            <a:off x="11286699" y="6005015"/>
            <a:ext cx="418704" cy="369332"/>
          </a:xfrm>
          <a:prstGeom prst="rect">
            <a:avLst/>
          </a:prstGeom>
          <a:noFill/>
        </p:spPr>
        <p:txBody>
          <a:bodyPr wrap="none" rtlCol="0">
            <a:spAutoFit/>
          </a:bodyPr>
          <a:lstStyle/>
          <a:p>
            <a:r>
              <a:rPr lang="en-AU" dirty="0" smtClean="0"/>
              <a:t>15</a:t>
            </a:r>
            <a:endParaRPr lang="en-AU" dirty="0"/>
          </a:p>
        </p:txBody>
      </p:sp>
    </p:spTree>
    <p:extLst>
      <p:ext uri="{BB962C8B-B14F-4D97-AF65-F5344CB8AC3E}">
        <p14:creationId xmlns:p14="http://schemas.microsoft.com/office/powerpoint/2010/main" val="394356857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50460" y="870421"/>
            <a:ext cx="11091080" cy="2387600"/>
          </a:xfrm>
        </p:spPr>
        <p:txBody>
          <a:bodyPr>
            <a:normAutofit fontScale="90000"/>
          </a:bodyPr>
          <a:lstStyle/>
          <a:p>
            <a:r>
              <a:rPr lang="en-AU" dirty="0" smtClean="0"/>
              <a:t>Opportunities</a:t>
            </a:r>
            <a:br>
              <a:rPr lang="en-AU" dirty="0" smtClean="0"/>
            </a:br>
            <a:r>
              <a:rPr lang="en-AU" sz="4400" dirty="0" smtClean="0"/>
              <a:t>Achieving significant reductions in irrigated water use</a:t>
            </a:r>
            <a:br>
              <a:rPr lang="en-AU" sz="4400" dirty="0" smtClean="0"/>
            </a:br>
            <a:r>
              <a:rPr lang="en-AU" dirty="0" smtClean="0"/>
              <a:t/>
            </a:r>
            <a:br>
              <a:rPr lang="en-AU" dirty="0" smtClean="0"/>
            </a:br>
            <a:endParaRPr lang="en-AU" dirty="0"/>
          </a:p>
        </p:txBody>
      </p:sp>
      <p:sp>
        <p:nvSpPr>
          <p:cNvPr id="3" name="Subtitle 2"/>
          <p:cNvSpPr>
            <a:spLocks noGrp="1"/>
          </p:cNvSpPr>
          <p:nvPr>
            <p:ph type="subTitle" idx="1"/>
          </p:nvPr>
        </p:nvSpPr>
        <p:spPr/>
        <p:txBody>
          <a:bodyPr/>
          <a:lstStyle/>
          <a:p>
            <a:endParaRPr lang="en-AU"/>
          </a:p>
        </p:txBody>
      </p:sp>
      <p:graphicFrame>
        <p:nvGraphicFramePr>
          <p:cNvPr id="5" name="Table 4"/>
          <p:cNvGraphicFramePr>
            <a:graphicFrameLocks noGrp="1"/>
          </p:cNvGraphicFramePr>
          <p:nvPr>
            <p:extLst>
              <p:ext uri="{D42A27DB-BD31-4B8C-83A1-F6EECF244321}">
                <p14:modId xmlns:p14="http://schemas.microsoft.com/office/powerpoint/2010/main" val="536302215"/>
              </p:ext>
            </p:extLst>
          </p:nvPr>
        </p:nvGraphicFramePr>
        <p:xfrm>
          <a:off x="931082" y="1853817"/>
          <a:ext cx="10069014" cy="3840480"/>
        </p:xfrm>
        <a:graphic>
          <a:graphicData uri="http://schemas.openxmlformats.org/drawingml/2006/table">
            <a:tbl>
              <a:tblPr firstRow="1" bandRow="1">
                <a:tableStyleId>{5C22544A-7EE6-4342-B048-85BDC9FD1C3A}</a:tableStyleId>
              </a:tblPr>
              <a:tblGrid>
                <a:gridCol w="10069014"/>
              </a:tblGrid>
              <a:tr h="370840">
                <a:tc>
                  <a:txBody>
                    <a:bodyPr/>
                    <a:lstStyle/>
                    <a:p>
                      <a:endParaRPr lang="en-AU" dirty="0" smtClean="0"/>
                    </a:p>
                    <a:p>
                      <a:endParaRPr lang="en-AU" dirty="0" smtClean="0"/>
                    </a:p>
                    <a:p>
                      <a:endParaRPr lang="en-AU" dirty="0"/>
                    </a:p>
                  </a:txBody>
                  <a:tcPr/>
                </a:tc>
              </a:tr>
              <a:tr h="370840">
                <a:tc>
                  <a:txBody>
                    <a:bodyPr/>
                    <a:lstStyle/>
                    <a:p>
                      <a:endParaRPr lang="en-AU" dirty="0" smtClean="0"/>
                    </a:p>
                    <a:p>
                      <a:pPr marL="342900" indent="-342900">
                        <a:buFont typeface="Arial" panose="020B0604020202020204" pitchFamily="34" charset="0"/>
                        <a:buChar char="•"/>
                      </a:pPr>
                      <a:r>
                        <a:rPr lang="en-AU" sz="2400" dirty="0" smtClean="0"/>
                        <a:t>Farmer evidence has identified significant reduction in water requirements for crops irrigated where ZT has been adopted</a:t>
                      </a:r>
                    </a:p>
                    <a:p>
                      <a:pPr marL="342900" indent="-342900">
                        <a:buFont typeface="Arial" panose="020B0604020202020204" pitchFamily="34" charset="0"/>
                        <a:buChar char="•"/>
                      </a:pPr>
                      <a:r>
                        <a:rPr lang="en-AU" sz="2400" dirty="0" smtClean="0"/>
                        <a:t>Between 30-40%</a:t>
                      </a:r>
                      <a:r>
                        <a:rPr lang="en-AU" sz="2400" baseline="0" dirty="0" smtClean="0"/>
                        <a:t> reductions compared with conventionally sown crops</a:t>
                      </a:r>
                    </a:p>
                    <a:p>
                      <a:pPr marL="342900" indent="-342900">
                        <a:buFont typeface="Arial" panose="020B0604020202020204" pitchFamily="34" charset="0"/>
                        <a:buChar char="•"/>
                      </a:pPr>
                      <a:r>
                        <a:rPr lang="en-AU" sz="2400" baseline="0" dirty="0" smtClean="0"/>
                        <a:t>More work needs to be done to validate the full benefits and impact across basins</a:t>
                      </a:r>
                    </a:p>
                    <a:p>
                      <a:pPr marL="342900" indent="-342900">
                        <a:buFont typeface="Arial" panose="020B0604020202020204" pitchFamily="34" charset="0"/>
                        <a:buChar char="•"/>
                      </a:pPr>
                      <a:r>
                        <a:rPr lang="en-AU" sz="2400" baseline="0" dirty="0" smtClean="0"/>
                        <a:t>Further advances in moving from flood to sprinkler and/or laser levelled</a:t>
                      </a:r>
                    </a:p>
                    <a:p>
                      <a:pPr marL="0" indent="0">
                        <a:buFont typeface="Arial" panose="020B0604020202020204" pitchFamily="34" charset="0"/>
                        <a:buNone/>
                      </a:pPr>
                      <a:endParaRPr lang="en-AU" sz="2400" dirty="0" smtClean="0"/>
                    </a:p>
                  </a:txBody>
                  <a:tcPr/>
                </a:tc>
              </a:tr>
            </a:tbl>
          </a:graphicData>
        </a:graphic>
      </p:graphicFrame>
      <p:pic>
        <p:nvPicPr>
          <p:cNvPr id="6" name="Picture 5" descr="http://www.clker.com/cliparts/f/6/f/e/12065729641746964295jetxee_check_sign_and_cross_sign.svg.hi.png"/>
          <p:cNvPicPr/>
          <p:nvPr/>
        </p:nvPicPr>
        <p:blipFill rotWithShape="1">
          <a:blip r:embed="rId2" cstate="print">
            <a:extLst>
              <a:ext uri="{28A0092B-C50C-407E-A947-70E740481C1C}">
                <a14:useLocalDpi xmlns:a14="http://schemas.microsoft.com/office/drawing/2010/main" val="0"/>
              </a:ext>
            </a:extLst>
          </a:blip>
          <a:srcRect r="51156"/>
          <a:stretch/>
        </p:blipFill>
        <p:spPr bwMode="auto">
          <a:xfrm>
            <a:off x="5770245" y="2064221"/>
            <a:ext cx="651510" cy="577215"/>
          </a:xfrm>
          <a:prstGeom prst="rect">
            <a:avLst/>
          </a:prstGeom>
          <a:noFill/>
          <a:ln>
            <a:noFill/>
          </a:ln>
          <a:extLst>
            <a:ext uri="{53640926-AAD7-44d8-BBD7-CCE9431645EC}">
              <a14:shadowObscured xmlns:lc="http://schemas.openxmlformats.org/drawingml/2006/lockedCanvas" xmlns:a14="http://schemas.microsoft.com/office/drawing/2010/main" xmlns:w="http://schemas.openxmlformats.org/wordprocessingml/2006/main" xmlns:w10="urn:schemas-microsoft-com:office:word" xmlns:v="urn:schemas-microsoft-com:vml" xmlns:o="urn:schemas-microsoft-com:office:office" xmlns:mv="urn:schemas-microsoft-com:mac:vml" xmlns:mo="http://schemas.microsoft.com/office/mac/office/2008/main" xmlns="" xmlns:pic="http://schemas.openxmlformats.org/drawingml/2006/picture" xmlns:wps="http://schemas.microsoft.com/office/word/2010/wordprocessingShape" xmlns:wne="http://schemas.microsoft.com/office/word/2006/wordml" xmlns:wpi="http://schemas.microsoft.com/office/word/2010/wordprocessingInk" xmlns:wpg="http://schemas.microsoft.com/office/word/2010/wordprocessingGroup" xmlns:w15="http://schemas.microsoft.com/office/word/2012/wordml" xmlns:w14="http://schemas.microsoft.com/office/word/2010/wordml" xmlns:wp="http://schemas.openxmlformats.org/drawingml/2006/wordprocessingDrawing" xmlns:wp14="http://schemas.microsoft.com/office/word/2010/wordprocessingDrawing" xmlns:m="http://schemas.openxmlformats.org/officeDocument/2006/math" xmlns:mc="http://schemas.openxmlformats.org/markup-compatibility/2006" xmlns:wpc="http://schemas.microsoft.com/office/word/2010/wordprocessingCanvas"/>
            </a:ext>
          </a:extLst>
        </p:spPr>
      </p:pic>
      <p:sp>
        <p:nvSpPr>
          <p:cNvPr id="4" name="TextBox 3"/>
          <p:cNvSpPr txBox="1"/>
          <p:nvPr/>
        </p:nvSpPr>
        <p:spPr>
          <a:xfrm>
            <a:off x="11286699" y="6005015"/>
            <a:ext cx="418704" cy="369332"/>
          </a:xfrm>
          <a:prstGeom prst="rect">
            <a:avLst/>
          </a:prstGeom>
          <a:noFill/>
        </p:spPr>
        <p:txBody>
          <a:bodyPr wrap="none" rtlCol="0">
            <a:spAutoFit/>
          </a:bodyPr>
          <a:lstStyle/>
          <a:p>
            <a:r>
              <a:rPr lang="en-AU" dirty="0" smtClean="0"/>
              <a:t>16</a:t>
            </a:r>
            <a:endParaRPr lang="en-AU" dirty="0"/>
          </a:p>
        </p:txBody>
      </p:sp>
    </p:spTree>
    <p:extLst>
      <p:ext uri="{BB962C8B-B14F-4D97-AF65-F5344CB8AC3E}">
        <p14:creationId xmlns:p14="http://schemas.microsoft.com/office/powerpoint/2010/main" val="245876711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83325" y="870421"/>
            <a:ext cx="10878206" cy="2387600"/>
          </a:xfrm>
        </p:spPr>
        <p:txBody>
          <a:bodyPr>
            <a:normAutofit fontScale="90000"/>
          </a:bodyPr>
          <a:lstStyle/>
          <a:p>
            <a:r>
              <a:rPr lang="en-AU" dirty="0" smtClean="0"/>
              <a:t>Opportunities</a:t>
            </a:r>
            <a:br>
              <a:rPr lang="en-AU" dirty="0" smtClean="0"/>
            </a:br>
            <a:r>
              <a:rPr lang="en-AU" sz="4900" dirty="0" smtClean="0"/>
              <a:t>Maximising Crop WUE and Yield Potential</a:t>
            </a:r>
            <a:br>
              <a:rPr lang="en-AU" sz="4900" dirty="0" smtClean="0"/>
            </a:br>
            <a:r>
              <a:rPr lang="en-AU" dirty="0" smtClean="0"/>
              <a:t/>
            </a:r>
            <a:br>
              <a:rPr lang="en-AU" dirty="0" smtClean="0"/>
            </a:br>
            <a:endParaRPr lang="en-AU" dirty="0"/>
          </a:p>
        </p:txBody>
      </p:sp>
      <p:sp>
        <p:nvSpPr>
          <p:cNvPr id="3" name="Subtitle 2"/>
          <p:cNvSpPr>
            <a:spLocks noGrp="1"/>
          </p:cNvSpPr>
          <p:nvPr>
            <p:ph type="subTitle" idx="1"/>
          </p:nvPr>
        </p:nvSpPr>
        <p:spPr/>
        <p:txBody>
          <a:bodyPr/>
          <a:lstStyle/>
          <a:p>
            <a:endParaRPr lang="en-AU"/>
          </a:p>
        </p:txBody>
      </p:sp>
      <p:graphicFrame>
        <p:nvGraphicFramePr>
          <p:cNvPr id="5" name="Table 4"/>
          <p:cNvGraphicFramePr>
            <a:graphicFrameLocks noGrp="1"/>
          </p:cNvGraphicFramePr>
          <p:nvPr>
            <p:extLst>
              <p:ext uri="{D42A27DB-BD31-4B8C-83A1-F6EECF244321}">
                <p14:modId xmlns:p14="http://schemas.microsoft.com/office/powerpoint/2010/main" val="3975656301"/>
              </p:ext>
            </p:extLst>
          </p:nvPr>
        </p:nvGraphicFramePr>
        <p:xfrm>
          <a:off x="1056289" y="1853817"/>
          <a:ext cx="9943806" cy="3566160"/>
        </p:xfrm>
        <a:graphic>
          <a:graphicData uri="http://schemas.openxmlformats.org/drawingml/2006/table">
            <a:tbl>
              <a:tblPr firstRow="1" bandRow="1">
                <a:tableStyleId>{5C22544A-7EE6-4342-B048-85BDC9FD1C3A}</a:tableStyleId>
              </a:tblPr>
              <a:tblGrid>
                <a:gridCol w="9943806"/>
              </a:tblGrid>
              <a:tr h="370840">
                <a:tc>
                  <a:txBody>
                    <a:bodyPr/>
                    <a:lstStyle/>
                    <a:p>
                      <a:endParaRPr lang="en-AU" dirty="0" smtClean="0"/>
                    </a:p>
                    <a:p>
                      <a:endParaRPr lang="en-AU" dirty="0" smtClean="0"/>
                    </a:p>
                    <a:p>
                      <a:endParaRPr lang="en-AU" dirty="0"/>
                    </a:p>
                  </a:txBody>
                  <a:tcPr/>
                </a:tc>
              </a:tr>
              <a:tr h="370840">
                <a:tc>
                  <a:txBody>
                    <a:bodyPr/>
                    <a:lstStyle/>
                    <a:p>
                      <a:pPr marL="342900" indent="-342900">
                        <a:buFont typeface="Arial" panose="020B0604020202020204" pitchFamily="34" charset="0"/>
                        <a:buChar char="•"/>
                      </a:pPr>
                      <a:r>
                        <a:rPr lang="en-AU" sz="2400" dirty="0" smtClean="0"/>
                        <a:t>Under rain-fed systems significant opportunity to increase crop water use efficiency</a:t>
                      </a:r>
                    </a:p>
                    <a:p>
                      <a:pPr marL="342900" indent="-342900">
                        <a:buFont typeface="Arial" panose="020B0604020202020204" pitchFamily="34" charset="0"/>
                        <a:buChar char="•"/>
                      </a:pPr>
                      <a:r>
                        <a:rPr lang="en-AU" sz="2400" dirty="0" smtClean="0"/>
                        <a:t>‘The Yield Gap’ (difference between potential yield and current yields achieved’) is large</a:t>
                      </a:r>
                    </a:p>
                    <a:p>
                      <a:pPr marL="342900" indent="-342900">
                        <a:buFont typeface="Arial" panose="020B0604020202020204" pitchFamily="34" charset="0"/>
                        <a:buChar char="•"/>
                      </a:pPr>
                      <a:r>
                        <a:rPr lang="en-AU" sz="2400" dirty="0" smtClean="0"/>
                        <a:t>Need to set clear</a:t>
                      </a:r>
                      <a:r>
                        <a:rPr lang="en-AU" sz="2400" baseline="0" dirty="0" smtClean="0"/>
                        <a:t> targets to aim for, in terms of improving Crop WUE</a:t>
                      </a:r>
                    </a:p>
                    <a:p>
                      <a:pPr marL="342900" indent="-342900">
                        <a:buFont typeface="Arial" panose="020B0604020202020204" pitchFamily="34" charset="0"/>
                        <a:buChar char="•"/>
                      </a:pPr>
                      <a:r>
                        <a:rPr lang="en-AU" sz="2400" baseline="0" dirty="0" smtClean="0"/>
                        <a:t>Long term benefit of enhancing both food and water security</a:t>
                      </a:r>
                      <a:r>
                        <a:rPr lang="en-AU" sz="2400" dirty="0" smtClean="0"/>
                        <a:t> </a:t>
                      </a:r>
                    </a:p>
                    <a:p>
                      <a:pPr marL="0" indent="0">
                        <a:buFont typeface="Arial" panose="020B0604020202020204" pitchFamily="34" charset="0"/>
                        <a:buNone/>
                      </a:pPr>
                      <a:endParaRPr lang="en-AU" sz="2400" dirty="0" smtClean="0"/>
                    </a:p>
                  </a:txBody>
                  <a:tcPr/>
                </a:tc>
              </a:tr>
            </a:tbl>
          </a:graphicData>
        </a:graphic>
      </p:graphicFrame>
      <p:pic>
        <p:nvPicPr>
          <p:cNvPr id="6" name="Picture 5" descr="http://www.clker.com/cliparts/f/6/f/e/12065729641746964295jetxee_check_sign_and_cross_sign.svg.hi.png"/>
          <p:cNvPicPr/>
          <p:nvPr/>
        </p:nvPicPr>
        <p:blipFill rotWithShape="1">
          <a:blip r:embed="rId2" cstate="print">
            <a:extLst>
              <a:ext uri="{28A0092B-C50C-407E-A947-70E740481C1C}">
                <a14:useLocalDpi xmlns:a14="http://schemas.microsoft.com/office/drawing/2010/main" val="0"/>
              </a:ext>
            </a:extLst>
          </a:blip>
          <a:srcRect r="51156"/>
          <a:stretch/>
        </p:blipFill>
        <p:spPr bwMode="auto">
          <a:xfrm>
            <a:off x="5770245" y="2064221"/>
            <a:ext cx="651510" cy="577215"/>
          </a:xfrm>
          <a:prstGeom prst="rect">
            <a:avLst/>
          </a:prstGeom>
          <a:noFill/>
          <a:ln>
            <a:noFill/>
          </a:ln>
          <a:extLst>
            <a:ext uri="{53640926-AAD7-44d8-BBD7-CCE9431645EC}">
              <a14:shadowObscured xmlns:lc="http://schemas.openxmlformats.org/drawingml/2006/lockedCanvas" xmlns:a14="http://schemas.microsoft.com/office/drawing/2010/main" xmlns:w="http://schemas.openxmlformats.org/wordprocessingml/2006/main" xmlns:w10="urn:schemas-microsoft-com:office:word" xmlns:v="urn:schemas-microsoft-com:vml" xmlns:o="urn:schemas-microsoft-com:office:office" xmlns:mv="urn:schemas-microsoft-com:mac:vml" xmlns:mo="http://schemas.microsoft.com/office/mac/office/2008/main" xmlns="" xmlns:pic="http://schemas.openxmlformats.org/drawingml/2006/picture" xmlns:wps="http://schemas.microsoft.com/office/word/2010/wordprocessingShape" xmlns:wne="http://schemas.microsoft.com/office/word/2006/wordml" xmlns:wpi="http://schemas.microsoft.com/office/word/2010/wordprocessingInk" xmlns:wpg="http://schemas.microsoft.com/office/word/2010/wordprocessingGroup" xmlns:w15="http://schemas.microsoft.com/office/word/2012/wordml" xmlns:w14="http://schemas.microsoft.com/office/word/2010/wordml" xmlns:wp="http://schemas.openxmlformats.org/drawingml/2006/wordprocessingDrawing" xmlns:wp14="http://schemas.microsoft.com/office/word/2010/wordprocessingDrawing" xmlns:m="http://schemas.openxmlformats.org/officeDocument/2006/math" xmlns:mc="http://schemas.openxmlformats.org/markup-compatibility/2006" xmlns:wpc="http://schemas.microsoft.com/office/word/2010/wordprocessingCanvas"/>
            </a:ext>
          </a:extLst>
        </p:spPr>
      </p:pic>
      <p:sp>
        <p:nvSpPr>
          <p:cNvPr id="4" name="TextBox 3"/>
          <p:cNvSpPr txBox="1"/>
          <p:nvPr/>
        </p:nvSpPr>
        <p:spPr>
          <a:xfrm>
            <a:off x="11286699" y="6005015"/>
            <a:ext cx="418704" cy="369332"/>
          </a:xfrm>
          <a:prstGeom prst="rect">
            <a:avLst/>
          </a:prstGeom>
          <a:noFill/>
        </p:spPr>
        <p:txBody>
          <a:bodyPr wrap="none" rtlCol="0">
            <a:spAutoFit/>
          </a:bodyPr>
          <a:lstStyle/>
          <a:p>
            <a:r>
              <a:rPr lang="en-AU" dirty="0" smtClean="0"/>
              <a:t>17</a:t>
            </a:r>
            <a:endParaRPr lang="en-AU" dirty="0"/>
          </a:p>
        </p:txBody>
      </p:sp>
    </p:spTree>
    <p:extLst>
      <p:ext uri="{BB962C8B-B14F-4D97-AF65-F5344CB8AC3E}">
        <p14:creationId xmlns:p14="http://schemas.microsoft.com/office/powerpoint/2010/main" val="306789509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72510" y="870421"/>
            <a:ext cx="10216056" cy="2387600"/>
          </a:xfrm>
        </p:spPr>
        <p:txBody>
          <a:bodyPr>
            <a:normAutofit fontScale="90000"/>
          </a:bodyPr>
          <a:lstStyle/>
          <a:p>
            <a:r>
              <a:rPr lang="en-AU" dirty="0" smtClean="0"/>
              <a:t>Opportunities</a:t>
            </a:r>
            <a:br>
              <a:rPr lang="en-AU" dirty="0" smtClean="0"/>
            </a:br>
            <a:r>
              <a:rPr lang="en-AU" sz="4900" dirty="0" smtClean="0"/>
              <a:t>Monitoring impact – measuring change</a:t>
            </a:r>
            <a:r>
              <a:rPr lang="en-AU" dirty="0" smtClean="0"/>
              <a:t/>
            </a:r>
            <a:br>
              <a:rPr lang="en-AU" dirty="0" smtClean="0"/>
            </a:br>
            <a:r>
              <a:rPr lang="en-AU" dirty="0" smtClean="0"/>
              <a:t/>
            </a:r>
            <a:br>
              <a:rPr lang="en-AU" dirty="0" smtClean="0"/>
            </a:br>
            <a:endParaRPr lang="en-AU" dirty="0"/>
          </a:p>
        </p:txBody>
      </p:sp>
      <p:sp>
        <p:nvSpPr>
          <p:cNvPr id="3" name="Subtitle 2"/>
          <p:cNvSpPr>
            <a:spLocks noGrp="1"/>
          </p:cNvSpPr>
          <p:nvPr>
            <p:ph type="subTitle" idx="1"/>
          </p:nvPr>
        </p:nvSpPr>
        <p:spPr/>
        <p:txBody>
          <a:bodyPr/>
          <a:lstStyle/>
          <a:p>
            <a:endParaRPr lang="en-AU"/>
          </a:p>
        </p:txBody>
      </p:sp>
      <p:graphicFrame>
        <p:nvGraphicFramePr>
          <p:cNvPr id="5" name="Table 4"/>
          <p:cNvGraphicFramePr>
            <a:graphicFrameLocks noGrp="1"/>
          </p:cNvGraphicFramePr>
          <p:nvPr>
            <p:extLst>
              <p:ext uri="{D42A27DB-BD31-4B8C-83A1-F6EECF244321}">
                <p14:modId xmlns:p14="http://schemas.microsoft.com/office/powerpoint/2010/main" val="2541888312"/>
              </p:ext>
            </p:extLst>
          </p:nvPr>
        </p:nvGraphicFramePr>
        <p:xfrm>
          <a:off x="931082" y="1853817"/>
          <a:ext cx="10069014" cy="3931920"/>
        </p:xfrm>
        <a:graphic>
          <a:graphicData uri="http://schemas.openxmlformats.org/drawingml/2006/table">
            <a:tbl>
              <a:tblPr firstRow="1" bandRow="1">
                <a:tableStyleId>{5C22544A-7EE6-4342-B048-85BDC9FD1C3A}</a:tableStyleId>
              </a:tblPr>
              <a:tblGrid>
                <a:gridCol w="10069014"/>
              </a:tblGrid>
              <a:tr h="370840">
                <a:tc>
                  <a:txBody>
                    <a:bodyPr/>
                    <a:lstStyle/>
                    <a:p>
                      <a:endParaRPr lang="en-AU" dirty="0" smtClean="0"/>
                    </a:p>
                    <a:p>
                      <a:endParaRPr lang="en-AU" dirty="0" smtClean="0"/>
                    </a:p>
                    <a:p>
                      <a:endParaRPr lang="en-AU" dirty="0"/>
                    </a:p>
                  </a:txBody>
                  <a:tcPr/>
                </a:tc>
              </a:tr>
              <a:tr h="370840">
                <a:tc>
                  <a:txBody>
                    <a:bodyPr/>
                    <a:lstStyle/>
                    <a:p>
                      <a:pPr marL="342900" indent="-342900">
                        <a:buFont typeface="Arial" panose="020B0604020202020204" pitchFamily="34" charset="0"/>
                        <a:buChar char="•"/>
                      </a:pPr>
                      <a:r>
                        <a:rPr lang="en-AU" sz="2400" dirty="0" smtClean="0"/>
                        <a:t>Need to monitoring the long-term impact of practice change</a:t>
                      </a:r>
                    </a:p>
                    <a:p>
                      <a:pPr marL="342900" indent="-342900">
                        <a:buFont typeface="Arial" panose="020B0604020202020204" pitchFamily="34" charset="0"/>
                        <a:buChar char="•"/>
                      </a:pPr>
                      <a:r>
                        <a:rPr lang="en-AU" sz="2400" dirty="0" smtClean="0"/>
                        <a:t>Includes crop rotation trials, best management versus district practice</a:t>
                      </a:r>
                    </a:p>
                    <a:p>
                      <a:pPr marL="342900" indent="-342900">
                        <a:buFont typeface="Arial" panose="020B0604020202020204" pitchFamily="34" charset="0"/>
                        <a:buChar char="•"/>
                      </a:pPr>
                      <a:r>
                        <a:rPr lang="en-AU" sz="2400" dirty="0" smtClean="0"/>
                        <a:t>Results</a:t>
                      </a:r>
                      <a:r>
                        <a:rPr lang="en-AU" sz="2400" baseline="0" dirty="0" smtClean="0"/>
                        <a:t> need to be demonstrated over an extended period of time, to take into consideration changes in soil fertility, physical soil properties, farm profitability and drought resilience</a:t>
                      </a:r>
                    </a:p>
                    <a:p>
                      <a:pPr marL="342900" indent="-342900">
                        <a:buFont typeface="Arial" panose="020B0604020202020204" pitchFamily="34" charset="0"/>
                        <a:buChar char="•"/>
                      </a:pPr>
                      <a:r>
                        <a:rPr lang="en-AU" sz="2400" baseline="0" dirty="0" smtClean="0"/>
                        <a:t>KASAP – measuring changes in knowledge, attitudes, skills, aspirations and practice change amongst farmers is a priority</a:t>
                      </a:r>
                    </a:p>
                    <a:p>
                      <a:pPr marL="342900" indent="-342900">
                        <a:buFont typeface="Arial" panose="020B0604020202020204" pitchFamily="34" charset="0"/>
                        <a:buChar char="•"/>
                      </a:pPr>
                      <a:endParaRPr lang="en-AU" sz="2400" dirty="0" smtClean="0"/>
                    </a:p>
                  </a:txBody>
                  <a:tcPr/>
                </a:tc>
              </a:tr>
            </a:tbl>
          </a:graphicData>
        </a:graphic>
      </p:graphicFrame>
      <p:pic>
        <p:nvPicPr>
          <p:cNvPr id="6" name="Picture 5" descr="http://www.clker.com/cliparts/f/6/f/e/12065729641746964295jetxee_check_sign_and_cross_sign.svg.hi.png"/>
          <p:cNvPicPr/>
          <p:nvPr/>
        </p:nvPicPr>
        <p:blipFill rotWithShape="1">
          <a:blip r:embed="rId2" cstate="print">
            <a:extLst>
              <a:ext uri="{28A0092B-C50C-407E-A947-70E740481C1C}">
                <a14:useLocalDpi xmlns:a14="http://schemas.microsoft.com/office/drawing/2010/main" val="0"/>
              </a:ext>
            </a:extLst>
          </a:blip>
          <a:srcRect r="51156"/>
          <a:stretch/>
        </p:blipFill>
        <p:spPr bwMode="auto">
          <a:xfrm>
            <a:off x="5770245" y="2064221"/>
            <a:ext cx="651510" cy="577215"/>
          </a:xfrm>
          <a:prstGeom prst="rect">
            <a:avLst/>
          </a:prstGeom>
          <a:noFill/>
          <a:ln>
            <a:noFill/>
          </a:ln>
          <a:extLst>
            <a:ext uri="{53640926-AAD7-44d8-BBD7-CCE9431645EC}">
              <a14:shadowObscured xmlns:lc="http://schemas.openxmlformats.org/drawingml/2006/lockedCanvas" xmlns:a14="http://schemas.microsoft.com/office/drawing/2010/main" xmlns:w="http://schemas.openxmlformats.org/wordprocessingml/2006/main" xmlns:w10="urn:schemas-microsoft-com:office:word" xmlns:v="urn:schemas-microsoft-com:vml" xmlns:o="urn:schemas-microsoft-com:office:office" xmlns:mv="urn:schemas-microsoft-com:mac:vml" xmlns:mo="http://schemas.microsoft.com/office/mac/office/2008/main" xmlns="" xmlns:pic="http://schemas.openxmlformats.org/drawingml/2006/picture" xmlns:wps="http://schemas.microsoft.com/office/word/2010/wordprocessingShape" xmlns:wne="http://schemas.microsoft.com/office/word/2006/wordml" xmlns:wpi="http://schemas.microsoft.com/office/word/2010/wordprocessingInk" xmlns:wpg="http://schemas.microsoft.com/office/word/2010/wordprocessingGroup" xmlns:w15="http://schemas.microsoft.com/office/word/2012/wordml" xmlns:w14="http://schemas.microsoft.com/office/word/2010/wordml" xmlns:wp="http://schemas.openxmlformats.org/drawingml/2006/wordprocessingDrawing" xmlns:wp14="http://schemas.microsoft.com/office/word/2010/wordprocessingDrawing" xmlns:m="http://schemas.openxmlformats.org/officeDocument/2006/math" xmlns:mc="http://schemas.openxmlformats.org/markup-compatibility/2006" xmlns:wpc="http://schemas.microsoft.com/office/word/2010/wordprocessingCanvas"/>
            </a:ext>
          </a:extLst>
        </p:spPr>
      </p:pic>
      <p:sp>
        <p:nvSpPr>
          <p:cNvPr id="4" name="TextBox 3"/>
          <p:cNvSpPr txBox="1"/>
          <p:nvPr/>
        </p:nvSpPr>
        <p:spPr>
          <a:xfrm>
            <a:off x="11286699" y="6005015"/>
            <a:ext cx="418704" cy="369332"/>
          </a:xfrm>
          <a:prstGeom prst="rect">
            <a:avLst/>
          </a:prstGeom>
          <a:noFill/>
        </p:spPr>
        <p:txBody>
          <a:bodyPr wrap="none" rtlCol="0">
            <a:spAutoFit/>
          </a:bodyPr>
          <a:lstStyle/>
          <a:p>
            <a:r>
              <a:rPr lang="en-AU" dirty="0" smtClean="0"/>
              <a:t>18</a:t>
            </a:r>
            <a:endParaRPr lang="en-AU" dirty="0"/>
          </a:p>
        </p:txBody>
      </p:sp>
    </p:spTree>
    <p:extLst>
      <p:ext uri="{BB962C8B-B14F-4D97-AF65-F5344CB8AC3E}">
        <p14:creationId xmlns:p14="http://schemas.microsoft.com/office/powerpoint/2010/main" val="213392519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52249" y="870421"/>
            <a:ext cx="11336136" cy="2387600"/>
          </a:xfrm>
        </p:spPr>
        <p:txBody>
          <a:bodyPr>
            <a:normAutofit fontScale="90000"/>
          </a:bodyPr>
          <a:lstStyle/>
          <a:p>
            <a:r>
              <a:rPr lang="en-AU" dirty="0" smtClean="0"/>
              <a:t>Opportunities</a:t>
            </a:r>
            <a:br>
              <a:rPr lang="en-AU" dirty="0" smtClean="0"/>
            </a:br>
            <a:r>
              <a:rPr lang="en-AU" sz="4400" dirty="0" smtClean="0"/>
              <a:t>Supporting market-responsive input supply chains</a:t>
            </a:r>
            <a:br>
              <a:rPr lang="en-AU" sz="4400" dirty="0" smtClean="0"/>
            </a:br>
            <a:r>
              <a:rPr lang="en-AU" dirty="0" smtClean="0"/>
              <a:t/>
            </a:r>
            <a:br>
              <a:rPr lang="en-AU" dirty="0" smtClean="0"/>
            </a:br>
            <a:endParaRPr lang="en-AU" dirty="0"/>
          </a:p>
        </p:txBody>
      </p:sp>
      <p:sp>
        <p:nvSpPr>
          <p:cNvPr id="3" name="Subtitle 2"/>
          <p:cNvSpPr>
            <a:spLocks noGrp="1"/>
          </p:cNvSpPr>
          <p:nvPr>
            <p:ph type="subTitle" idx="1"/>
          </p:nvPr>
        </p:nvSpPr>
        <p:spPr/>
        <p:txBody>
          <a:bodyPr/>
          <a:lstStyle/>
          <a:p>
            <a:endParaRPr lang="en-AU"/>
          </a:p>
        </p:txBody>
      </p:sp>
      <p:graphicFrame>
        <p:nvGraphicFramePr>
          <p:cNvPr id="5" name="Table 4"/>
          <p:cNvGraphicFramePr>
            <a:graphicFrameLocks noGrp="1"/>
          </p:cNvGraphicFramePr>
          <p:nvPr>
            <p:extLst>
              <p:ext uri="{D42A27DB-BD31-4B8C-83A1-F6EECF244321}">
                <p14:modId xmlns:p14="http://schemas.microsoft.com/office/powerpoint/2010/main" val="3976000784"/>
              </p:ext>
            </p:extLst>
          </p:nvPr>
        </p:nvGraphicFramePr>
        <p:xfrm>
          <a:off x="931082" y="1853817"/>
          <a:ext cx="10069014" cy="4572000"/>
        </p:xfrm>
        <a:graphic>
          <a:graphicData uri="http://schemas.openxmlformats.org/drawingml/2006/table">
            <a:tbl>
              <a:tblPr firstRow="1" bandRow="1">
                <a:tableStyleId>{5C22544A-7EE6-4342-B048-85BDC9FD1C3A}</a:tableStyleId>
              </a:tblPr>
              <a:tblGrid>
                <a:gridCol w="10069014"/>
              </a:tblGrid>
              <a:tr h="370840">
                <a:tc>
                  <a:txBody>
                    <a:bodyPr/>
                    <a:lstStyle/>
                    <a:p>
                      <a:endParaRPr lang="en-AU" dirty="0" smtClean="0"/>
                    </a:p>
                    <a:p>
                      <a:endParaRPr lang="en-AU" dirty="0" smtClean="0"/>
                    </a:p>
                    <a:p>
                      <a:endParaRPr lang="en-AU" dirty="0"/>
                    </a:p>
                  </a:txBody>
                  <a:tcPr/>
                </a:tc>
              </a:tr>
              <a:tr h="370840">
                <a:tc>
                  <a:txBody>
                    <a:bodyPr/>
                    <a:lstStyle/>
                    <a:p>
                      <a:pPr marL="342900" indent="-342900">
                        <a:buFont typeface="Arial" panose="020B0604020202020204" pitchFamily="34" charset="0"/>
                        <a:buChar char="•"/>
                      </a:pPr>
                      <a:r>
                        <a:rPr lang="en-AU" sz="2400" dirty="0" smtClean="0"/>
                        <a:t>The CLCA system is more dependent upon agricultural inputs (fertilisers, crop protection products, machinery)</a:t>
                      </a:r>
                    </a:p>
                    <a:p>
                      <a:pPr marL="342900" indent="-342900">
                        <a:buFont typeface="Arial" panose="020B0604020202020204" pitchFamily="34" charset="0"/>
                        <a:buChar char="•"/>
                      </a:pPr>
                      <a:r>
                        <a:rPr lang="en-AU" sz="2400" dirty="0" smtClean="0"/>
                        <a:t>Farmers need access to such inputs at critical times</a:t>
                      </a:r>
                    </a:p>
                    <a:p>
                      <a:pPr marL="342900" indent="-342900">
                        <a:buFont typeface="Arial" panose="020B0604020202020204" pitchFamily="34" charset="0"/>
                        <a:buChar char="•"/>
                      </a:pPr>
                      <a:r>
                        <a:rPr lang="en-AU" sz="2400" dirty="0" smtClean="0"/>
                        <a:t>There needs to be greater competition in the market place to reduce the cost of such inputs</a:t>
                      </a:r>
                    </a:p>
                    <a:p>
                      <a:pPr marL="342900" indent="-342900">
                        <a:buFont typeface="Arial" panose="020B0604020202020204" pitchFamily="34" charset="0"/>
                        <a:buChar char="•"/>
                      </a:pPr>
                      <a:r>
                        <a:rPr lang="en-AU" sz="2400" dirty="0" smtClean="0"/>
                        <a:t>It appears that farmers pay a price premium, and at times can not access various inputs</a:t>
                      </a:r>
                      <a:r>
                        <a:rPr lang="en-AU" sz="2400" baseline="0" dirty="0" smtClean="0"/>
                        <a:t> at critical times</a:t>
                      </a:r>
                    </a:p>
                    <a:p>
                      <a:pPr marL="342900" indent="-342900">
                        <a:buFont typeface="Arial" panose="020B0604020202020204" pitchFamily="34" charset="0"/>
                        <a:buChar char="•"/>
                      </a:pPr>
                      <a:r>
                        <a:rPr lang="en-AU" sz="2400" baseline="0" dirty="0" smtClean="0"/>
                        <a:t>‘Local farmer buying groups’ may create greater competition in the market place; in order to develop ‘demand driven, customer focused services.</a:t>
                      </a:r>
                    </a:p>
                    <a:p>
                      <a:endParaRPr lang="en-AU" dirty="0" smtClean="0"/>
                    </a:p>
                  </a:txBody>
                  <a:tcPr/>
                </a:tc>
              </a:tr>
            </a:tbl>
          </a:graphicData>
        </a:graphic>
      </p:graphicFrame>
      <p:pic>
        <p:nvPicPr>
          <p:cNvPr id="6" name="Picture 5" descr="http://www.clker.com/cliparts/f/6/f/e/12065729641746964295jetxee_check_sign_and_cross_sign.svg.hi.png"/>
          <p:cNvPicPr/>
          <p:nvPr/>
        </p:nvPicPr>
        <p:blipFill rotWithShape="1">
          <a:blip r:embed="rId2" cstate="print">
            <a:extLst>
              <a:ext uri="{28A0092B-C50C-407E-A947-70E740481C1C}">
                <a14:useLocalDpi xmlns:a14="http://schemas.microsoft.com/office/drawing/2010/main" val="0"/>
              </a:ext>
            </a:extLst>
          </a:blip>
          <a:srcRect r="51156"/>
          <a:stretch/>
        </p:blipFill>
        <p:spPr bwMode="auto">
          <a:xfrm>
            <a:off x="5770245" y="2064221"/>
            <a:ext cx="651510" cy="577215"/>
          </a:xfrm>
          <a:prstGeom prst="rect">
            <a:avLst/>
          </a:prstGeom>
          <a:noFill/>
          <a:ln>
            <a:noFill/>
          </a:ln>
          <a:extLst>
            <a:ext uri="{53640926-AAD7-44d8-BBD7-CCE9431645EC}">
              <a14:shadowObscured xmlns:lc="http://schemas.openxmlformats.org/drawingml/2006/lockedCanvas" xmlns:a14="http://schemas.microsoft.com/office/drawing/2010/main" xmlns:w="http://schemas.openxmlformats.org/wordprocessingml/2006/main" xmlns:w10="urn:schemas-microsoft-com:office:word" xmlns:v="urn:schemas-microsoft-com:vml" xmlns:o="urn:schemas-microsoft-com:office:office" xmlns:mv="urn:schemas-microsoft-com:mac:vml" xmlns:mo="http://schemas.microsoft.com/office/mac/office/2008/main" xmlns="" xmlns:pic="http://schemas.openxmlformats.org/drawingml/2006/picture" xmlns:wps="http://schemas.microsoft.com/office/word/2010/wordprocessingShape" xmlns:wne="http://schemas.microsoft.com/office/word/2006/wordml" xmlns:wpi="http://schemas.microsoft.com/office/word/2010/wordprocessingInk" xmlns:wpg="http://schemas.microsoft.com/office/word/2010/wordprocessingGroup" xmlns:w15="http://schemas.microsoft.com/office/word/2012/wordml" xmlns:w14="http://schemas.microsoft.com/office/word/2010/wordml" xmlns:wp="http://schemas.openxmlformats.org/drawingml/2006/wordprocessingDrawing" xmlns:wp14="http://schemas.microsoft.com/office/word/2010/wordprocessingDrawing" xmlns:m="http://schemas.openxmlformats.org/officeDocument/2006/math" xmlns:mc="http://schemas.openxmlformats.org/markup-compatibility/2006" xmlns:wpc="http://schemas.microsoft.com/office/word/2010/wordprocessingCanvas"/>
            </a:ext>
          </a:extLst>
        </p:spPr>
      </p:pic>
      <p:sp>
        <p:nvSpPr>
          <p:cNvPr id="4" name="TextBox 3"/>
          <p:cNvSpPr txBox="1"/>
          <p:nvPr/>
        </p:nvSpPr>
        <p:spPr>
          <a:xfrm>
            <a:off x="11286699" y="6005015"/>
            <a:ext cx="418704" cy="369332"/>
          </a:xfrm>
          <a:prstGeom prst="rect">
            <a:avLst/>
          </a:prstGeom>
          <a:noFill/>
        </p:spPr>
        <p:txBody>
          <a:bodyPr wrap="none" rtlCol="0">
            <a:spAutoFit/>
          </a:bodyPr>
          <a:lstStyle/>
          <a:p>
            <a:r>
              <a:rPr lang="en-AU" dirty="0" smtClean="0"/>
              <a:t>19</a:t>
            </a:r>
            <a:endParaRPr lang="en-AU" dirty="0"/>
          </a:p>
        </p:txBody>
      </p:sp>
    </p:spTree>
    <p:extLst>
      <p:ext uri="{BB962C8B-B14F-4D97-AF65-F5344CB8AC3E}">
        <p14:creationId xmlns:p14="http://schemas.microsoft.com/office/powerpoint/2010/main" val="188595969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98245" y="167233"/>
            <a:ext cx="9144000" cy="2387600"/>
          </a:xfrm>
        </p:spPr>
        <p:txBody>
          <a:bodyPr>
            <a:normAutofit fontScale="90000"/>
          </a:bodyPr>
          <a:lstStyle/>
          <a:p>
            <a:r>
              <a:rPr lang="en-AU" dirty="0" smtClean="0"/>
              <a:t>Outstanding Achievements</a:t>
            </a:r>
            <a:br>
              <a:rPr lang="en-AU" dirty="0" smtClean="0"/>
            </a:br>
            <a:r>
              <a:rPr lang="en-AU" dirty="0" smtClean="0"/>
              <a:t/>
            </a:r>
            <a:br>
              <a:rPr lang="en-AU" dirty="0" smtClean="0"/>
            </a:br>
            <a:endParaRPr lang="en-AU" dirty="0"/>
          </a:p>
        </p:txBody>
      </p:sp>
      <p:sp>
        <p:nvSpPr>
          <p:cNvPr id="3" name="Subtitle 2"/>
          <p:cNvSpPr>
            <a:spLocks noGrp="1"/>
          </p:cNvSpPr>
          <p:nvPr>
            <p:ph type="subTitle" idx="1"/>
          </p:nvPr>
        </p:nvSpPr>
        <p:spPr/>
        <p:txBody>
          <a:bodyPr/>
          <a:lstStyle/>
          <a:p>
            <a:endParaRPr lang="en-AU"/>
          </a:p>
        </p:txBody>
      </p:sp>
      <p:graphicFrame>
        <p:nvGraphicFramePr>
          <p:cNvPr id="5" name="Table 4"/>
          <p:cNvGraphicFramePr>
            <a:graphicFrameLocks noGrp="1"/>
          </p:cNvGraphicFramePr>
          <p:nvPr>
            <p:extLst>
              <p:ext uri="{D42A27DB-BD31-4B8C-83A1-F6EECF244321}">
                <p14:modId xmlns:p14="http://schemas.microsoft.com/office/powerpoint/2010/main" val="958468929"/>
              </p:ext>
            </p:extLst>
          </p:nvPr>
        </p:nvGraphicFramePr>
        <p:xfrm>
          <a:off x="1061492" y="1036638"/>
          <a:ext cx="10069014" cy="1371600"/>
        </p:xfrm>
        <a:graphic>
          <a:graphicData uri="http://schemas.openxmlformats.org/drawingml/2006/table">
            <a:tbl>
              <a:tblPr firstRow="1" bandRow="1">
                <a:tableStyleId>{5C22544A-7EE6-4342-B048-85BDC9FD1C3A}</a:tableStyleId>
              </a:tblPr>
              <a:tblGrid>
                <a:gridCol w="10069014"/>
              </a:tblGrid>
              <a:tr h="370840">
                <a:tc>
                  <a:txBody>
                    <a:bodyPr/>
                    <a:lstStyle/>
                    <a:p>
                      <a:endParaRPr lang="en-AU" dirty="0" smtClean="0"/>
                    </a:p>
                    <a:p>
                      <a:endParaRPr lang="en-AU" dirty="0" smtClean="0"/>
                    </a:p>
                    <a:p>
                      <a:endParaRPr lang="en-AU" dirty="0"/>
                    </a:p>
                  </a:txBody>
                  <a:tcPr/>
                </a:tc>
              </a:tr>
              <a:tr h="370840">
                <a:tc>
                  <a:txBody>
                    <a:bodyPr/>
                    <a:lstStyle/>
                    <a:p>
                      <a:r>
                        <a:rPr lang="en-AU" sz="2400" b="1" dirty="0" smtClean="0"/>
                        <a:t>On-farm demonstrations of CLCA</a:t>
                      </a:r>
                    </a:p>
                  </a:txBody>
                  <a:tcPr/>
                </a:tc>
              </a:tr>
            </a:tbl>
          </a:graphicData>
        </a:graphic>
      </p:graphicFrame>
      <p:pic>
        <p:nvPicPr>
          <p:cNvPr id="6" name="Picture 5" descr="http://www.clker.com/cliparts/f/6/f/e/12065729641746964295jetxee_check_sign_and_cross_sign.svg.hi.png"/>
          <p:cNvPicPr/>
          <p:nvPr/>
        </p:nvPicPr>
        <p:blipFill rotWithShape="1">
          <a:blip r:embed="rId2" cstate="print">
            <a:extLst>
              <a:ext uri="{28A0092B-C50C-407E-A947-70E740481C1C}">
                <a14:useLocalDpi xmlns:a14="http://schemas.microsoft.com/office/drawing/2010/main" val="0"/>
              </a:ext>
            </a:extLst>
          </a:blip>
          <a:srcRect r="51156"/>
          <a:stretch/>
        </p:blipFill>
        <p:spPr bwMode="auto">
          <a:xfrm>
            <a:off x="5628356" y="1271117"/>
            <a:ext cx="651510" cy="577215"/>
          </a:xfrm>
          <a:prstGeom prst="rect">
            <a:avLst/>
          </a:prstGeom>
          <a:noFill/>
          <a:ln>
            <a:noFill/>
          </a:ln>
          <a:extLst>
            <a:ext uri="{53640926-AAD7-44d8-BBD7-CCE9431645EC}">
              <a14:shadowObscured xmlns:lc="http://schemas.openxmlformats.org/drawingml/2006/lockedCanvas" xmlns:a14="http://schemas.microsoft.com/office/drawing/2010/main" xmlns:w="http://schemas.openxmlformats.org/wordprocessingml/2006/main" xmlns:w10="urn:schemas-microsoft-com:office:word" xmlns:v="urn:schemas-microsoft-com:vml" xmlns:o="urn:schemas-microsoft-com:office:office" xmlns:mv="urn:schemas-microsoft-com:mac:vml" xmlns:mo="http://schemas.microsoft.com/office/mac/office/2008/main" xmlns="" xmlns:pic="http://schemas.openxmlformats.org/drawingml/2006/picture" xmlns:wps="http://schemas.microsoft.com/office/word/2010/wordprocessingShape" xmlns:wne="http://schemas.microsoft.com/office/word/2006/wordml" xmlns:wpi="http://schemas.microsoft.com/office/word/2010/wordprocessingInk" xmlns:wpg="http://schemas.microsoft.com/office/word/2010/wordprocessingGroup" xmlns:w15="http://schemas.microsoft.com/office/word/2012/wordml" xmlns:w14="http://schemas.microsoft.com/office/word/2010/wordml" xmlns:wp="http://schemas.openxmlformats.org/drawingml/2006/wordprocessingDrawing" xmlns:wp14="http://schemas.microsoft.com/office/word/2010/wordprocessingDrawing" xmlns:m="http://schemas.openxmlformats.org/officeDocument/2006/math" xmlns:mc="http://schemas.openxmlformats.org/markup-compatibility/2006" xmlns:wpc="http://schemas.microsoft.com/office/word/2010/wordprocessingCanvas"/>
            </a:ext>
          </a:extLst>
        </p:spPr>
      </p:pic>
      <p:sp>
        <p:nvSpPr>
          <p:cNvPr id="4" name="TextBox 3"/>
          <p:cNvSpPr txBox="1"/>
          <p:nvPr/>
        </p:nvSpPr>
        <p:spPr>
          <a:xfrm>
            <a:off x="11286699" y="6005015"/>
            <a:ext cx="418704" cy="369332"/>
          </a:xfrm>
          <a:prstGeom prst="rect">
            <a:avLst/>
          </a:prstGeom>
          <a:noFill/>
        </p:spPr>
        <p:txBody>
          <a:bodyPr wrap="none" rtlCol="0">
            <a:spAutoFit/>
          </a:bodyPr>
          <a:lstStyle/>
          <a:p>
            <a:r>
              <a:rPr lang="en-AU" dirty="0" smtClean="0"/>
              <a:t>20</a:t>
            </a:r>
            <a:endParaRPr lang="en-AU" dirty="0"/>
          </a:p>
        </p:txBody>
      </p:sp>
      <p:pic>
        <p:nvPicPr>
          <p:cNvPr id="7" name="Picture 6"/>
          <p:cNvPicPr/>
          <p:nvPr/>
        </p:nvPicPr>
        <p:blipFill rotWithShape="1">
          <a:blip r:embed="rId3" cstate="print">
            <a:extLst>
              <a:ext uri="{28A0092B-C50C-407E-A947-70E740481C1C}">
                <a14:useLocalDpi xmlns:a14="http://schemas.microsoft.com/office/drawing/2010/main"/>
              </a:ext>
            </a:extLst>
          </a:blip>
          <a:srcRect t="1" b="2662"/>
          <a:stretch/>
        </p:blipFill>
        <p:spPr bwMode="auto">
          <a:xfrm>
            <a:off x="1524000" y="2554833"/>
            <a:ext cx="9143999" cy="4192807"/>
          </a:xfrm>
          <a:prstGeom prst="rect">
            <a:avLst/>
          </a:prstGeom>
          <a:ln>
            <a:noFill/>
          </a:ln>
          <a:effectLst>
            <a:outerShdw blurRad="292100" dist="139700" dir="2700000" algn="tl" rotWithShape="0">
              <a:srgbClr val="333333">
                <a:alpha val="65000"/>
              </a:srgbClr>
            </a:outerShdw>
          </a:effectLst>
          <a:extLst>
            <a:ext uri="{53640926-AAD7-44d8-BBD7-CCE9431645EC}">
              <a14:shadowObscured xmlns:lc="http://schemas.openxmlformats.org/drawingml/2006/lockedCanvas" xmlns:a14="http://schemas.microsoft.com/office/drawing/2010/main" xmlns:w="http://schemas.openxmlformats.org/wordprocessingml/2006/main" xmlns:w10="urn:schemas-microsoft-com:office:word" xmlns:v="urn:schemas-microsoft-com:vml" xmlns:o="urn:schemas-microsoft-com:office:office" xmlns:mv="urn:schemas-microsoft-com:mac:vml" xmlns:mo="http://schemas.microsoft.com/office/mac/office/2008/main" xmlns="" xmlns:pic="http://schemas.openxmlformats.org/drawingml/2006/picture" xmlns:wps="http://schemas.microsoft.com/office/word/2010/wordprocessingShape" xmlns:wne="http://schemas.microsoft.com/office/word/2006/wordml" xmlns:wpi="http://schemas.microsoft.com/office/word/2010/wordprocessingInk" xmlns:wpg="http://schemas.microsoft.com/office/word/2010/wordprocessingGroup" xmlns:w15="http://schemas.microsoft.com/office/word/2012/wordml" xmlns:w14="http://schemas.microsoft.com/office/word/2010/wordml" xmlns:wp="http://schemas.openxmlformats.org/drawingml/2006/wordprocessingDrawing" xmlns:wp14="http://schemas.microsoft.com/office/word/2010/wordprocessingDrawing" xmlns:m="http://schemas.openxmlformats.org/officeDocument/2006/math" xmlns:mc="http://schemas.openxmlformats.org/markup-compatibility/2006" xmlns:wpc="http://schemas.microsoft.com/office/word/2010/wordprocessingCanvas"/>
            </a:ext>
          </a:extLst>
        </p:spPr>
      </p:pic>
    </p:spTree>
    <p:extLst>
      <p:ext uri="{BB962C8B-B14F-4D97-AF65-F5344CB8AC3E}">
        <p14:creationId xmlns:p14="http://schemas.microsoft.com/office/powerpoint/2010/main" val="160718533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98245" y="167233"/>
            <a:ext cx="9144000" cy="2387600"/>
          </a:xfrm>
        </p:spPr>
        <p:txBody>
          <a:bodyPr>
            <a:normAutofit fontScale="90000"/>
          </a:bodyPr>
          <a:lstStyle/>
          <a:p>
            <a:r>
              <a:rPr lang="en-AU" dirty="0" smtClean="0"/>
              <a:t>Outstanding Achievements</a:t>
            </a:r>
            <a:br>
              <a:rPr lang="en-AU" dirty="0" smtClean="0"/>
            </a:br>
            <a:r>
              <a:rPr lang="en-AU" dirty="0" smtClean="0"/>
              <a:t/>
            </a:r>
            <a:br>
              <a:rPr lang="en-AU" dirty="0" smtClean="0"/>
            </a:br>
            <a:endParaRPr lang="en-AU" dirty="0"/>
          </a:p>
        </p:txBody>
      </p:sp>
      <p:sp>
        <p:nvSpPr>
          <p:cNvPr id="3" name="Subtitle 2"/>
          <p:cNvSpPr>
            <a:spLocks noGrp="1"/>
          </p:cNvSpPr>
          <p:nvPr>
            <p:ph type="subTitle" idx="1"/>
          </p:nvPr>
        </p:nvSpPr>
        <p:spPr/>
        <p:txBody>
          <a:bodyPr/>
          <a:lstStyle/>
          <a:p>
            <a:endParaRPr lang="en-AU"/>
          </a:p>
        </p:txBody>
      </p:sp>
      <p:graphicFrame>
        <p:nvGraphicFramePr>
          <p:cNvPr id="5" name="Table 4"/>
          <p:cNvGraphicFramePr>
            <a:graphicFrameLocks noGrp="1"/>
          </p:cNvGraphicFramePr>
          <p:nvPr>
            <p:extLst>
              <p:ext uri="{D42A27DB-BD31-4B8C-83A1-F6EECF244321}">
                <p14:modId xmlns:p14="http://schemas.microsoft.com/office/powerpoint/2010/main" val="1784316560"/>
              </p:ext>
            </p:extLst>
          </p:nvPr>
        </p:nvGraphicFramePr>
        <p:xfrm>
          <a:off x="1061492" y="1036638"/>
          <a:ext cx="10069014" cy="1371600"/>
        </p:xfrm>
        <a:graphic>
          <a:graphicData uri="http://schemas.openxmlformats.org/drawingml/2006/table">
            <a:tbl>
              <a:tblPr firstRow="1" bandRow="1">
                <a:tableStyleId>{5C22544A-7EE6-4342-B048-85BDC9FD1C3A}</a:tableStyleId>
              </a:tblPr>
              <a:tblGrid>
                <a:gridCol w="10069014"/>
              </a:tblGrid>
              <a:tr h="370840">
                <a:tc>
                  <a:txBody>
                    <a:bodyPr/>
                    <a:lstStyle/>
                    <a:p>
                      <a:endParaRPr lang="en-AU" dirty="0" smtClean="0"/>
                    </a:p>
                    <a:p>
                      <a:endParaRPr lang="en-AU" dirty="0" smtClean="0"/>
                    </a:p>
                    <a:p>
                      <a:endParaRPr lang="en-AU" dirty="0"/>
                    </a:p>
                  </a:txBody>
                  <a:tcPr/>
                </a:tc>
              </a:tr>
              <a:tr h="370840">
                <a:tc>
                  <a:txBody>
                    <a:bodyPr/>
                    <a:lstStyle/>
                    <a:p>
                      <a:r>
                        <a:rPr lang="en-AU" sz="2400" b="1" dirty="0" smtClean="0"/>
                        <a:t>Farmer interest in CLCA and in particular ZT systems</a:t>
                      </a:r>
                    </a:p>
                  </a:txBody>
                  <a:tcPr/>
                </a:tc>
              </a:tr>
            </a:tbl>
          </a:graphicData>
        </a:graphic>
      </p:graphicFrame>
      <p:pic>
        <p:nvPicPr>
          <p:cNvPr id="6" name="Picture 5" descr="http://www.clker.com/cliparts/f/6/f/e/12065729641746964295jetxee_check_sign_and_cross_sign.svg.hi.png"/>
          <p:cNvPicPr/>
          <p:nvPr/>
        </p:nvPicPr>
        <p:blipFill rotWithShape="1">
          <a:blip r:embed="rId2" cstate="print">
            <a:extLst>
              <a:ext uri="{28A0092B-C50C-407E-A947-70E740481C1C}">
                <a14:useLocalDpi xmlns:a14="http://schemas.microsoft.com/office/drawing/2010/main" val="0"/>
              </a:ext>
            </a:extLst>
          </a:blip>
          <a:srcRect r="51156"/>
          <a:stretch/>
        </p:blipFill>
        <p:spPr bwMode="auto">
          <a:xfrm>
            <a:off x="5628356" y="1271117"/>
            <a:ext cx="651510" cy="577215"/>
          </a:xfrm>
          <a:prstGeom prst="rect">
            <a:avLst/>
          </a:prstGeom>
          <a:noFill/>
          <a:ln>
            <a:noFill/>
          </a:ln>
          <a:extLst>
            <a:ext uri="{53640926-AAD7-44d8-BBD7-CCE9431645EC}">
              <a14:shadowObscured xmlns:lc="http://schemas.openxmlformats.org/drawingml/2006/lockedCanvas" xmlns:a14="http://schemas.microsoft.com/office/drawing/2010/main" xmlns:w="http://schemas.openxmlformats.org/wordprocessingml/2006/main" xmlns:w10="urn:schemas-microsoft-com:office:word" xmlns:v="urn:schemas-microsoft-com:vml" xmlns:o="urn:schemas-microsoft-com:office:office" xmlns:mv="urn:schemas-microsoft-com:mac:vml" xmlns:mo="http://schemas.microsoft.com/office/mac/office/2008/main" xmlns="" xmlns:pic="http://schemas.openxmlformats.org/drawingml/2006/picture" xmlns:wps="http://schemas.microsoft.com/office/word/2010/wordprocessingShape" xmlns:wne="http://schemas.microsoft.com/office/word/2006/wordml" xmlns:wpi="http://schemas.microsoft.com/office/word/2010/wordprocessingInk" xmlns:wpg="http://schemas.microsoft.com/office/word/2010/wordprocessingGroup" xmlns:w15="http://schemas.microsoft.com/office/word/2012/wordml" xmlns:w14="http://schemas.microsoft.com/office/word/2010/wordml" xmlns:wp="http://schemas.openxmlformats.org/drawingml/2006/wordprocessingDrawing" xmlns:wp14="http://schemas.microsoft.com/office/word/2010/wordprocessingDrawing" xmlns:m="http://schemas.openxmlformats.org/officeDocument/2006/math" xmlns:mc="http://schemas.openxmlformats.org/markup-compatibility/2006" xmlns:wpc="http://schemas.microsoft.com/office/word/2010/wordprocessingCanvas"/>
            </a:ext>
          </a:extLst>
        </p:spPr>
      </p:pic>
      <p:sp>
        <p:nvSpPr>
          <p:cNvPr id="4" name="TextBox 3"/>
          <p:cNvSpPr txBox="1"/>
          <p:nvPr/>
        </p:nvSpPr>
        <p:spPr>
          <a:xfrm>
            <a:off x="11286699" y="6005015"/>
            <a:ext cx="418704" cy="369332"/>
          </a:xfrm>
          <a:prstGeom prst="rect">
            <a:avLst/>
          </a:prstGeom>
          <a:noFill/>
        </p:spPr>
        <p:txBody>
          <a:bodyPr wrap="none" rtlCol="0">
            <a:spAutoFit/>
          </a:bodyPr>
          <a:lstStyle/>
          <a:p>
            <a:r>
              <a:rPr lang="en-AU" dirty="0" smtClean="0"/>
              <a:t>21</a:t>
            </a:r>
            <a:endParaRPr lang="en-AU" dirty="0"/>
          </a:p>
        </p:txBody>
      </p:sp>
      <p:pic>
        <p:nvPicPr>
          <p:cNvPr id="8" name="Picture 7"/>
          <p:cNvPicPr/>
          <p:nvPr/>
        </p:nvPicPr>
        <p:blipFill rotWithShape="1">
          <a:blip r:embed="rId3">
            <a:extLst>
              <a:ext uri="{28A0092B-C50C-407E-A947-70E740481C1C}">
                <a14:useLocalDpi xmlns:a14="http://schemas.microsoft.com/office/drawing/2010/main" val="0"/>
              </a:ext>
            </a:extLst>
          </a:blip>
          <a:srcRect b="10309"/>
          <a:stretch/>
        </p:blipFill>
        <p:spPr bwMode="auto">
          <a:xfrm>
            <a:off x="1828800" y="2536189"/>
            <a:ext cx="8513445" cy="4321811"/>
          </a:xfrm>
          <a:prstGeom prst="rect">
            <a:avLst/>
          </a:prstGeom>
          <a:ln>
            <a:noFill/>
          </a:ln>
          <a:effectLst>
            <a:outerShdw blurRad="292100" dist="139700" dir="2700000" algn="tl" rotWithShape="0">
              <a:srgbClr val="333333">
                <a:alpha val="65000"/>
              </a:srgbClr>
            </a:outerShdw>
          </a:effectLst>
          <a:extLst>
            <a:ext uri="{53640926-AAD7-44d8-BBD7-CCE9431645EC}">
              <a14:shadowObscured xmlns:lc="http://schemas.openxmlformats.org/drawingml/2006/lockedCanvas" xmlns:a14="http://schemas.microsoft.com/office/drawing/2010/main" xmlns:w="http://schemas.openxmlformats.org/wordprocessingml/2006/main" xmlns:w10="urn:schemas-microsoft-com:office:word" xmlns:v="urn:schemas-microsoft-com:vml" xmlns:o="urn:schemas-microsoft-com:office:office" xmlns:mv="urn:schemas-microsoft-com:mac:vml" xmlns:mo="http://schemas.microsoft.com/office/mac/office/2008/main" xmlns="" xmlns:pic="http://schemas.openxmlformats.org/drawingml/2006/picture" xmlns:wps="http://schemas.microsoft.com/office/word/2010/wordprocessingShape" xmlns:wne="http://schemas.microsoft.com/office/word/2006/wordml" xmlns:wpi="http://schemas.microsoft.com/office/word/2010/wordprocessingInk" xmlns:wpg="http://schemas.microsoft.com/office/word/2010/wordprocessingGroup" xmlns:w15="http://schemas.microsoft.com/office/word/2012/wordml" xmlns:w14="http://schemas.microsoft.com/office/word/2010/wordml" xmlns:wp="http://schemas.openxmlformats.org/drawingml/2006/wordprocessingDrawing" xmlns:wp14="http://schemas.microsoft.com/office/word/2010/wordprocessingDrawing" xmlns:m="http://schemas.openxmlformats.org/officeDocument/2006/math" xmlns:mc="http://schemas.openxmlformats.org/markup-compatibility/2006" xmlns:wpc="http://schemas.microsoft.com/office/word/2010/wordprocessingCanvas"/>
            </a:ext>
          </a:extLst>
        </p:spPr>
      </p:pic>
    </p:spTree>
    <p:extLst>
      <p:ext uri="{BB962C8B-B14F-4D97-AF65-F5344CB8AC3E}">
        <p14:creationId xmlns:p14="http://schemas.microsoft.com/office/powerpoint/2010/main" val="88143342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98245" y="167233"/>
            <a:ext cx="9144000" cy="2387600"/>
          </a:xfrm>
        </p:spPr>
        <p:txBody>
          <a:bodyPr>
            <a:normAutofit fontScale="90000"/>
          </a:bodyPr>
          <a:lstStyle/>
          <a:p>
            <a:r>
              <a:rPr lang="en-AU" dirty="0" smtClean="0"/>
              <a:t>Outstanding Achievements</a:t>
            </a:r>
            <a:br>
              <a:rPr lang="en-AU" dirty="0" smtClean="0"/>
            </a:br>
            <a:r>
              <a:rPr lang="en-AU" dirty="0" smtClean="0"/>
              <a:t/>
            </a:r>
            <a:br>
              <a:rPr lang="en-AU" dirty="0" smtClean="0"/>
            </a:br>
            <a:endParaRPr lang="en-AU" dirty="0"/>
          </a:p>
        </p:txBody>
      </p:sp>
      <p:sp>
        <p:nvSpPr>
          <p:cNvPr id="3" name="Subtitle 2"/>
          <p:cNvSpPr>
            <a:spLocks noGrp="1"/>
          </p:cNvSpPr>
          <p:nvPr>
            <p:ph type="subTitle" idx="1"/>
          </p:nvPr>
        </p:nvSpPr>
        <p:spPr/>
        <p:txBody>
          <a:bodyPr/>
          <a:lstStyle/>
          <a:p>
            <a:endParaRPr lang="en-AU"/>
          </a:p>
        </p:txBody>
      </p:sp>
      <p:graphicFrame>
        <p:nvGraphicFramePr>
          <p:cNvPr id="5" name="Table 4"/>
          <p:cNvGraphicFramePr>
            <a:graphicFrameLocks noGrp="1"/>
          </p:cNvGraphicFramePr>
          <p:nvPr>
            <p:extLst>
              <p:ext uri="{D42A27DB-BD31-4B8C-83A1-F6EECF244321}">
                <p14:modId xmlns:p14="http://schemas.microsoft.com/office/powerpoint/2010/main" val="1987700036"/>
              </p:ext>
            </p:extLst>
          </p:nvPr>
        </p:nvGraphicFramePr>
        <p:xfrm>
          <a:off x="1061492" y="1036638"/>
          <a:ext cx="10069014" cy="1371600"/>
        </p:xfrm>
        <a:graphic>
          <a:graphicData uri="http://schemas.openxmlformats.org/drawingml/2006/table">
            <a:tbl>
              <a:tblPr firstRow="1" bandRow="1">
                <a:tableStyleId>{5C22544A-7EE6-4342-B048-85BDC9FD1C3A}</a:tableStyleId>
              </a:tblPr>
              <a:tblGrid>
                <a:gridCol w="10069014"/>
              </a:tblGrid>
              <a:tr h="370840">
                <a:tc>
                  <a:txBody>
                    <a:bodyPr/>
                    <a:lstStyle/>
                    <a:p>
                      <a:endParaRPr lang="en-AU" dirty="0" smtClean="0"/>
                    </a:p>
                    <a:p>
                      <a:endParaRPr lang="en-AU" dirty="0" smtClean="0"/>
                    </a:p>
                    <a:p>
                      <a:endParaRPr lang="en-AU" dirty="0"/>
                    </a:p>
                  </a:txBody>
                  <a:tcPr/>
                </a:tc>
              </a:tr>
              <a:tr h="370840">
                <a:tc>
                  <a:txBody>
                    <a:bodyPr/>
                    <a:lstStyle/>
                    <a:p>
                      <a:r>
                        <a:rPr lang="en-AU" sz="2400" b="1" dirty="0" smtClean="0"/>
                        <a:t>Enthusiasm and commitment from the teams</a:t>
                      </a:r>
                    </a:p>
                  </a:txBody>
                  <a:tcPr/>
                </a:tc>
              </a:tr>
            </a:tbl>
          </a:graphicData>
        </a:graphic>
      </p:graphicFrame>
      <p:pic>
        <p:nvPicPr>
          <p:cNvPr id="6" name="Picture 5" descr="http://www.clker.com/cliparts/f/6/f/e/12065729641746964295jetxee_check_sign_and_cross_sign.svg.hi.png"/>
          <p:cNvPicPr/>
          <p:nvPr/>
        </p:nvPicPr>
        <p:blipFill rotWithShape="1">
          <a:blip r:embed="rId2" cstate="print">
            <a:extLst>
              <a:ext uri="{28A0092B-C50C-407E-A947-70E740481C1C}">
                <a14:useLocalDpi xmlns:a14="http://schemas.microsoft.com/office/drawing/2010/main" val="0"/>
              </a:ext>
            </a:extLst>
          </a:blip>
          <a:srcRect r="51156"/>
          <a:stretch/>
        </p:blipFill>
        <p:spPr bwMode="auto">
          <a:xfrm>
            <a:off x="5628356" y="1271117"/>
            <a:ext cx="651510" cy="577215"/>
          </a:xfrm>
          <a:prstGeom prst="rect">
            <a:avLst/>
          </a:prstGeom>
          <a:noFill/>
          <a:ln>
            <a:noFill/>
          </a:ln>
          <a:extLst>
            <a:ext uri="{53640926-AAD7-44d8-BBD7-CCE9431645EC}">
              <a14:shadowObscured xmlns:lc="http://schemas.openxmlformats.org/drawingml/2006/lockedCanvas" xmlns:a14="http://schemas.microsoft.com/office/drawing/2010/main" xmlns:w="http://schemas.openxmlformats.org/wordprocessingml/2006/main" xmlns:w10="urn:schemas-microsoft-com:office:word" xmlns:v="urn:schemas-microsoft-com:vml" xmlns:o="urn:schemas-microsoft-com:office:office" xmlns:mv="urn:schemas-microsoft-com:mac:vml" xmlns:mo="http://schemas.microsoft.com/office/mac/office/2008/main" xmlns="" xmlns:pic="http://schemas.openxmlformats.org/drawingml/2006/picture" xmlns:wps="http://schemas.microsoft.com/office/word/2010/wordprocessingShape" xmlns:wne="http://schemas.microsoft.com/office/word/2006/wordml" xmlns:wpi="http://schemas.microsoft.com/office/word/2010/wordprocessingInk" xmlns:wpg="http://schemas.microsoft.com/office/word/2010/wordprocessingGroup" xmlns:w15="http://schemas.microsoft.com/office/word/2012/wordml" xmlns:w14="http://schemas.microsoft.com/office/word/2010/wordml" xmlns:wp="http://schemas.openxmlformats.org/drawingml/2006/wordprocessingDrawing" xmlns:wp14="http://schemas.microsoft.com/office/word/2010/wordprocessingDrawing" xmlns:m="http://schemas.openxmlformats.org/officeDocument/2006/math" xmlns:mc="http://schemas.openxmlformats.org/markup-compatibility/2006" xmlns:wpc="http://schemas.microsoft.com/office/word/2010/wordprocessingCanvas"/>
            </a:ext>
          </a:extLst>
        </p:spPr>
      </p:pic>
      <p:sp>
        <p:nvSpPr>
          <p:cNvPr id="4" name="TextBox 3"/>
          <p:cNvSpPr txBox="1"/>
          <p:nvPr/>
        </p:nvSpPr>
        <p:spPr>
          <a:xfrm>
            <a:off x="11286699" y="6005015"/>
            <a:ext cx="418704" cy="369332"/>
          </a:xfrm>
          <a:prstGeom prst="rect">
            <a:avLst/>
          </a:prstGeom>
          <a:noFill/>
        </p:spPr>
        <p:txBody>
          <a:bodyPr wrap="none" rtlCol="0">
            <a:spAutoFit/>
          </a:bodyPr>
          <a:lstStyle/>
          <a:p>
            <a:r>
              <a:rPr lang="en-AU" dirty="0" smtClean="0"/>
              <a:t>22</a:t>
            </a:r>
            <a:endParaRPr lang="en-AU" dirty="0"/>
          </a:p>
        </p:txBody>
      </p:sp>
      <p:pic>
        <p:nvPicPr>
          <p:cNvPr id="8" name="Picture 7"/>
          <p:cNvPicPr/>
          <p:nvPr/>
        </p:nvPicPr>
        <p:blipFill rotWithShape="1">
          <a:blip r:embed="rId3" cstate="screen">
            <a:extLst>
              <a:ext uri="{BEBA8EAE-BF5A-486C-A8C5-ECC9F3942E4B}">
                <a14:imgProps xmlns:a14="http://schemas.microsoft.com/office/drawing/2010/main">
                  <a14:imgLayer r:embed="rId4">
                    <a14:imgEffect>
                      <a14:brightnessContrast bright="20000"/>
                    </a14:imgEffect>
                  </a14:imgLayer>
                </a14:imgProps>
              </a:ext>
              <a:ext uri="{28A0092B-C50C-407E-A947-70E740481C1C}">
                <a14:useLocalDpi xmlns:a14="http://schemas.microsoft.com/office/drawing/2010/main"/>
              </a:ext>
            </a:extLst>
          </a:blip>
          <a:srcRect/>
          <a:stretch/>
        </p:blipFill>
        <p:spPr bwMode="auto">
          <a:xfrm>
            <a:off x="1277018" y="2412683"/>
            <a:ext cx="9737834" cy="4445317"/>
          </a:xfrm>
          <a:prstGeom prst="rect">
            <a:avLst/>
          </a:prstGeom>
          <a:ln>
            <a:noFill/>
          </a:ln>
          <a:effectLst>
            <a:outerShdw blurRad="292100" dist="139700" dir="2700000" algn="tl" rotWithShape="0">
              <a:srgbClr val="333333">
                <a:alpha val="65000"/>
              </a:srgbClr>
            </a:outerShdw>
          </a:effectLst>
          <a:extLst>
            <a:ext uri="{53640926-AAD7-44d8-BBD7-CCE9431645EC}">
              <a14:shadowObscured xmlns:lc="http://schemas.openxmlformats.org/drawingml/2006/lockedCanvas" xmlns:a14="http://schemas.microsoft.com/office/drawing/2010/main" xmlns:w="http://schemas.openxmlformats.org/wordprocessingml/2006/main" xmlns:w10="urn:schemas-microsoft-com:office:word" xmlns:v="urn:schemas-microsoft-com:vml" xmlns:o="urn:schemas-microsoft-com:office:office" xmlns:mv="urn:schemas-microsoft-com:mac:vml" xmlns:mo="http://schemas.microsoft.com/office/mac/office/2008/main" xmlns="" xmlns:pic="http://schemas.openxmlformats.org/drawingml/2006/picture" xmlns:wps="http://schemas.microsoft.com/office/word/2010/wordprocessingShape" xmlns:wne="http://schemas.microsoft.com/office/word/2006/wordml" xmlns:wpi="http://schemas.microsoft.com/office/word/2010/wordprocessingInk" xmlns:wpg="http://schemas.microsoft.com/office/word/2010/wordprocessingGroup" xmlns:w15="http://schemas.microsoft.com/office/word/2012/wordml" xmlns:w14="http://schemas.microsoft.com/office/word/2010/wordml" xmlns:wp="http://schemas.openxmlformats.org/drawingml/2006/wordprocessingDrawing" xmlns:wp14="http://schemas.microsoft.com/office/word/2010/wordprocessingDrawing" xmlns:m="http://schemas.openxmlformats.org/officeDocument/2006/math" xmlns:mc="http://schemas.openxmlformats.org/markup-compatibility/2006" xmlns:wpc="http://schemas.microsoft.com/office/word/2010/wordprocessingCanvas"/>
            </a:ext>
          </a:extLst>
        </p:spPr>
      </p:pic>
    </p:spTree>
    <p:extLst>
      <p:ext uri="{BB962C8B-B14F-4D97-AF65-F5344CB8AC3E}">
        <p14:creationId xmlns:p14="http://schemas.microsoft.com/office/powerpoint/2010/main" val="46350837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98245" y="167233"/>
            <a:ext cx="9144000" cy="2387600"/>
          </a:xfrm>
        </p:spPr>
        <p:txBody>
          <a:bodyPr>
            <a:normAutofit fontScale="90000"/>
          </a:bodyPr>
          <a:lstStyle/>
          <a:p>
            <a:r>
              <a:rPr lang="en-AU" dirty="0" smtClean="0"/>
              <a:t>Outstanding Achievements</a:t>
            </a:r>
            <a:br>
              <a:rPr lang="en-AU" dirty="0" smtClean="0"/>
            </a:br>
            <a:r>
              <a:rPr lang="en-AU" dirty="0" smtClean="0"/>
              <a:t/>
            </a:r>
            <a:br>
              <a:rPr lang="en-AU" dirty="0" smtClean="0"/>
            </a:br>
            <a:endParaRPr lang="en-AU" dirty="0"/>
          </a:p>
        </p:txBody>
      </p:sp>
      <p:sp>
        <p:nvSpPr>
          <p:cNvPr id="3" name="Subtitle 2"/>
          <p:cNvSpPr>
            <a:spLocks noGrp="1"/>
          </p:cNvSpPr>
          <p:nvPr>
            <p:ph type="subTitle" idx="1"/>
          </p:nvPr>
        </p:nvSpPr>
        <p:spPr/>
        <p:txBody>
          <a:bodyPr/>
          <a:lstStyle/>
          <a:p>
            <a:endParaRPr lang="en-AU"/>
          </a:p>
        </p:txBody>
      </p:sp>
      <p:graphicFrame>
        <p:nvGraphicFramePr>
          <p:cNvPr id="5" name="Table 4"/>
          <p:cNvGraphicFramePr>
            <a:graphicFrameLocks noGrp="1"/>
          </p:cNvGraphicFramePr>
          <p:nvPr>
            <p:extLst>
              <p:ext uri="{D42A27DB-BD31-4B8C-83A1-F6EECF244321}">
                <p14:modId xmlns:p14="http://schemas.microsoft.com/office/powerpoint/2010/main" val="2334467067"/>
              </p:ext>
            </p:extLst>
          </p:nvPr>
        </p:nvGraphicFramePr>
        <p:xfrm>
          <a:off x="1061492" y="1036638"/>
          <a:ext cx="10069014" cy="1371600"/>
        </p:xfrm>
        <a:graphic>
          <a:graphicData uri="http://schemas.openxmlformats.org/drawingml/2006/table">
            <a:tbl>
              <a:tblPr firstRow="1" bandRow="1">
                <a:tableStyleId>{5C22544A-7EE6-4342-B048-85BDC9FD1C3A}</a:tableStyleId>
              </a:tblPr>
              <a:tblGrid>
                <a:gridCol w="10069014"/>
              </a:tblGrid>
              <a:tr h="370840">
                <a:tc>
                  <a:txBody>
                    <a:bodyPr/>
                    <a:lstStyle/>
                    <a:p>
                      <a:endParaRPr lang="en-AU" dirty="0" smtClean="0"/>
                    </a:p>
                    <a:p>
                      <a:endParaRPr lang="en-AU" dirty="0" smtClean="0"/>
                    </a:p>
                    <a:p>
                      <a:endParaRPr lang="en-AU" dirty="0"/>
                    </a:p>
                  </a:txBody>
                  <a:tcPr/>
                </a:tc>
              </a:tr>
              <a:tr h="370840">
                <a:tc>
                  <a:txBody>
                    <a:bodyPr/>
                    <a:lstStyle/>
                    <a:p>
                      <a:r>
                        <a:rPr lang="en-AU" sz="2400" b="1" dirty="0" smtClean="0"/>
                        <a:t>Ability to engage with and motivate farmers</a:t>
                      </a:r>
                    </a:p>
                  </a:txBody>
                  <a:tcPr/>
                </a:tc>
              </a:tr>
            </a:tbl>
          </a:graphicData>
        </a:graphic>
      </p:graphicFrame>
      <p:pic>
        <p:nvPicPr>
          <p:cNvPr id="6" name="Picture 5" descr="http://www.clker.com/cliparts/f/6/f/e/12065729641746964295jetxee_check_sign_and_cross_sign.svg.hi.png"/>
          <p:cNvPicPr/>
          <p:nvPr/>
        </p:nvPicPr>
        <p:blipFill rotWithShape="1">
          <a:blip r:embed="rId2" cstate="print">
            <a:extLst>
              <a:ext uri="{28A0092B-C50C-407E-A947-70E740481C1C}">
                <a14:useLocalDpi xmlns:a14="http://schemas.microsoft.com/office/drawing/2010/main" val="0"/>
              </a:ext>
            </a:extLst>
          </a:blip>
          <a:srcRect r="51156"/>
          <a:stretch/>
        </p:blipFill>
        <p:spPr bwMode="auto">
          <a:xfrm>
            <a:off x="5628356" y="1271117"/>
            <a:ext cx="651510" cy="577215"/>
          </a:xfrm>
          <a:prstGeom prst="rect">
            <a:avLst/>
          </a:prstGeom>
          <a:noFill/>
          <a:ln>
            <a:noFill/>
          </a:ln>
          <a:extLst>
            <a:ext uri="{53640926-AAD7-44d8-BBD7-CCE9431645EC}">
              <a14:shadowObscured xmlns:lc="http://schemas.openxmlformats.org/drawingml/2006/lockedCanvas" xmlns:a14="http://schemas.microsoft.com/office/drawing/2010/main" xmlns:w="http://schemas.openxmlformats.org/wordprocessingml/2006/main" xmlns:w10="urn:schemas-microsoft-com:office:word" xmlns:v="urn:schemas-microsoft-com:vml" xmlns:o="urn:schemas-microsoft-com:office:office" xmlns:mv="urn:schemas-microsoft-com:mac:vml" xmlns:mo="http://schemas.microsoft.com/office/mac/office/2008/main" xmlns="" xmlns:pic="http://schemas.openxmlformats.org/drawingml/2006/picture" xmlns:wps="http://schemas.microsoft.com/office/word/2010/wordprocessingShape" xmlns:wne="http://schemas.microsoft.com/office/word/2006/wordml" xmlns:wpi="http://schemas.microsoft.com/office/word/2010/wordprocessingInk" xmlns:wpg="http://schemas.microsoft.com/office/word/2010/wordprocessingGroup" xmlns:w15="http://schemas.microsoft.com/office/word/2012/wordml" xmlns:w14="http://schemas.microsoft.com/office/word/2010/wordml" xmlns:wp="http://schemas.openxmlformats.org/drawingml/2006/wordprocessingDrawing" xmlns:wp14="http://schemas.microsoft.com/office/word/2010/wordprocessingDrawing" xmlns:m="http://schemas.openxmlformats.org/officeDocument/2006/math" xmlns:mc="http://schemas.openxmlformats.org/markup-compatibility/2006" xmlns:wpc="http://schemas.microsoft.com/office/word/2010/wordprocessingCanvas"/>
            </a:ext>
          </a:extLst>
        </p:spPr>
      </p:pic>
      <p:sp>
        <p:nvSpPr>
          <p:cNvPr id="4" name="TextBox 3"/>
          <p:cNvSpPr txBox="1"/>
          <p:nvPr/>
        </p:nvSpPr>
        <p:spPr>
          <a:xfrm>
            <a:off x="11286699" y="6005015"/>
            <a:ext cx="418704" cy="369332"/>
          </a:xfrm>
          <a:prstGeom prst="rect">
            <a:avLst/>
          </a:prstGeom>
          <a:noFill/>
        </p:spPr>
        <p:txBody>
          <a:bodyPr wrap="none" rtlCol="0">
            <a:spAutoFit/>
          </a:bodyPr>
          <a:lstStyle/>
          <a:p>
            <a:r>
              <a:rPr lang="en-AU" dirty="0" smtClean="0"/>
              <a:t>23</a:t>
            </a:r>
            <a:endParaRPr lang="en-AU" dirty="0"/>
          </a:p>
        </p:txBody>
      </p:sp>
      <p:pic>
        <p:nvPicPr>
          <p:cNvPr id="8" name="Picture 7"/>
          <p:cNvPicPr/>
          <p:nvPr/>
        </p:nvPicPr>
        <p:blipFill rotWithShape="1">
          <a:blip r:embed="rId3" cstate="print">
            <a:extLst>
              <a:ext uri="{28A0092B-C50C-407E-A947-70E740481C1C}">
                <a14:useLocalDpi xmlns:a14="http://schemas.microsoft.com/office/drawing/2010/main"/>
              </a:ext>
            </a:extLst>
          </a:blip>
          <a:srcRect/>
          <a:stretch/>
        </p:blipFill>
        <p:spPr bwMode="auto">
          <a:xfrm>
            <a:off x="1198245" y="2464435"/>
            <a:ext cx="9774555" cy="4393565"/>
          </a:xfrm>
          <a:prstGeom prst="rect">
            <a:avLst/>
          </a:prstGeom>
          <a:ln>
            <a:noFill/>
          </a:ln>
          <a:effectLst>
            <a:outerShdw blurRad="292100" dist="139700" dir="2700000" algn="tl" rotWithShape="0">
              <a:srgbClr val="333333">
                <a:alpha val="65000"/>
              </a:srgbClr>
            </a:outerShdw>
          </a:effectLst>
          <a:extLst>
            <a:ext uri="{53640926-AAD7-44d8-BBD7-CCE9431645EC}">
              <a14:shadowObscured xmlns:lc="http://schemas.openxmlformats.org/drawingml/2006/lockedCanvas" xmlns:a14="http://schemas.microsoft.com/office/drawing/2010/main" xmlns:w="http://schemas.openxmlformats.org/wordprocessingml/2006/main" xmlns:w10="urn:schemas-microsoft-com:office:word" xmlns:v="urn:schemas-microsoft-com:vml" xmlns:o="urn:schemas-microsoft-com:office:office" xmlns:mv="urn:schemas-microsoft-com:mac:vml" xmlns:mo="http://schemas.microsoft.com/office/mac/office/2008/main" xmlns="" xmlns:pic="http://schemas.openxmlformats.org/drawingml/2006/picture" xmlns:wps="http://schemas.microsoft.com/office/word/2010/wordprocessingShape" xmlns:wne="http://schemas.microsoft.com/office/word/2006/wordml" xmlns:wpi="http://schemas.microsoft.com/office/word/2010/wordprocessingInk" xmlns:wpg="http://schemas.microsoft.com/office/word/2010/wordprocessingGroup" xmlns:w15="http://schemas.microsoft.com/office/word/2012/wordml" xmlns:w14="http://schemas.microsoft.com/office/word/2010/wordml" xmlns:wp="http://schemas.openxmlformats.org/drawingml/2006/wordprocessingDrawing" xmlns:wp14="http://schemas.microsoft.com/office/word/2010/wordprocessingDrawing" xmlns:m="http://schemas.openxmlformats.org/officeDocument/2006/math" xmlns:mc="http://schemas.openxmlformats.org/markup-compatibility/2006" xmlns:wpc="http://schemas.microsoft.com/office/word/2010/wordprocessingCanvas"/>
            </a:ext>
          </a:extLst>
        </p:spPr>
      </p:pic>
    </p:spTree>
    <p:extLst>
      <p:ext uri="{BB962C8B-B14F-4D97-AF65-F5344CB8AC3E}">
        <p14:creationId xmlns:p14="http://schemas.microsoft.com/office/powerpoint/2010/main" val="156968361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98245" y="167233"/>
            <a:ext cx="9144000" cy="2387600"/>
          </a:xfrm>
        </p:spPr>
        <p:txBody>
          <a:bodyPr>
            <a:normAutofit fontScale="90000"/>
          </a:bodyPr>
          <a:lstStyle/>
          <a:p>
            <a:r>
              <a:rPr lang="en-AU" dirty="0" smtClean="0"/>
              <a:t>Outstanding Achievements</a:t>
            </a:r>
            <a:br>
              <a:rPr lang="en-AU" dirty="0" smtClean="0"/>
            </a:br>
            <a:r>
              <a:rPr lang="en-AU" dirty="0" smtClean="0"/>
              <a:t/>
            </a:r>
            <a:br>
              <a:rPr lang="en-AU" dirty="0" smtClean="0"/>
            </a:br>
            <a:endParaRPr lang="en-AU" dirty="0"/>
          </a:p>
        </p:txBody>
      </p:sp>
      <p:sp>
        <p:nvSpPr>
          <p:cNvPr id="3" name="Subtitle 2"/>
          <p:cNvSpPr>
            <a:spLocks noGrp="1"/>
          </p:cNvSpPr>
          <p:nvPr>
            <p:ph type="subTitle" idx="1"/>
          </p:nvPr>
        </p:nvSpPr>
        <p:spPr/>
        <p:txBody>
          <a:bodyPr/>
          <a:lstStyle/>
          <a:p>
            <a:endParaRPr lang="en-AU"/>
          </a:p>
        </p:txBody>
      </p:sp>
      <p:graphicFrame>
        <p:nvGraphicFramePr>
          <p:cNvPr id="5" name="Table 4"/>
          <p:cNvGraphicFramePr>
            <a:graphicFrameLocks noGrp="1"/>
          </p:cNvGraphicFramePr>
          <p:nvPr>
            <p:extLst>
              <p:ext uri="{D42A27DB-BD31-4B8C-83A1-F6EECF244321}">
                <p14:modId xmlns:p14="http://schemas.microsoft.com/office/powerpoint/2010/main" val="958468929"/>
              </p:ext>
            </p:extLst>
          </p:nvPr>
        </p:nvGraphicFramePr>
        <p:xfrm>
          <a:off x="1061492" y="1036638"/>
          <a:ext cx="10069014" cy="1371600"/>
        </p:xfrm>
        <a:graphic>
          <a:graphicData uri="http://schemas.openxmlformats.org/drawingml/2006/table">
            <a:tbl>
              <a:tblPr firstRow="1" bandRow="1">
                <a:tableStyleId>{5C22544A-7EE6-4342-B048-85BDC9FD1C3A}</a:tableStyleId>
              </a:tblPr>
              <a:tblGrid>
                <a:gridCol w="10069014"/>
              </a:tblGrid>
              <a:tr h="370840">
                <a:tc>
                  <a:txBody>
                    <a:bodyPr/>
                    <a:lstStyle/>
                    <a:p>
                      <a:endParaRPr lang="en-AU" dirty="0" smtClean="0"/>
                    </a:p>
                    <a:p>
                      <a:endParaRPr lang="en-AU" dirty="0" smtClean="0"/>
                    </a:p>
                    <a:p>
                      <a:endParaRPr lang="en-AU" dirty="0"/>
                    </a:p>
                  </a:txBody>
                  <a:tcPr/>
                </a:tc>
              </a:tr>
              <a:tr h="370840">
                <a:tc>
                  <a:txBody>
                    <a:bodyPr/>
                    <a:lstStyle/>
                    <a:p>
                      <a:r>
                        <a:rPr lang="en-AU" sz="2400" b="1" dirty="0" smtClean="0"/>
                        <a:t>On-farm demonstrations of CLCA</a:t>
                      </a:r>
                    </a:p>
                  </a:txBody>
                  <a:tcPr/>
                </a:tc>
              </a:tr>
            </a:tbl>
          </a:graphicData>
        </a:graphic>
      </p:graphicFrame>
      <p:pic>
        <p:nvPicPr>
          <p:cNvPr id="6" name="Picture 5" descr="http://www.clker.com/cliparts/f/6/f/e/12065729641746964295jetxee_check_sign_and_cross_sign.svg.hi.png"/>
          <p:cNvPicPr/>
          <p:nvPr/>
        </p:nvPicPr>
        <p:blipFill rotWithShape="1">
          <a:blip r:embed="rId2" cstate="print">
            <a:extLst>
              <a:ext uri="{28A0092B-C50C-407E-A947-70E740481C1C}">
                <a14:useLocalDpi xmlns:a14="http://schemas.microsoft.com/office/drawing/2010/main" val="0"/>
              </a:ext>
            </a:extLst>
          </a:blip>
          <a:srcRect r="51156"/>
          <a:stretch/>
        </p:blipFill>
        <p:spPr bwMode="auto">
          <a:xfrm>
            <a:off x="5628356" y="1271117"/>
            <a:ext cx="651510" cy="577215"/>
          </a:xfrm>
          <a:prstGeom prst="rect">
            <a:avLst/>
          </a:prstGeom>
          <a:noFill/>
          <a:ln>
            <a:noFill/>
          </a:ln>
          <a:extLst>
            <a:ext uri="{53640926-AAD7-44d8-BBD7-CCE9431645EC}">
              <a14:shadowObscured xmlns:lc="http://schemas.openxmlformats.org/drawingml/2006/lockedCanvas" xmlns:a14="http://schemas.microsoft.com/office/drawing/2010/main" xmlns:w="http://schemas.openxmlformats.org/wordprocessingml/2006/main" xmlns:w10="urn:schemas-microsoft-com:office:word" xmlns:v="urn:schemas-microsoft-com:vml" xmlns:o="urn:schemas-microsoft-com:office:office" xmlns:mv="urn:schemas-microsoft-com:mac:vml" xmlns:mo="http://schemas.microsoft.com/office/mac/office/2008/main" xmlns="" xmlns:pic="http://schemas.openxmlformats.org/drawingml/2006/picture" xmlns:wps="http://schemas.microsoft.com/office/word/2010/wordprocessingShape" xmlns:wne="http://schemas.microsoft.com/office/word/2006/wordml" xmlns:wpi="http://schemas.microsoft.com/office/word/2010/wordprocessingInk" xmlns:wpg="http://schemas.microsoft.com/office/word/2010/wordprocessingGroup" xmlns:w15="http://schemas.microsoft.com/office/word/2012/wordml" xmlns:w14="http://schemas.microsoft.com/office/word/2010/wordml" xmlns:wp="http://schemas.openxmlformats.org/drawingml/2006/wordprocessingDrawing" xmlns:wp14="http://schemas.microsoft.com/office/word/2010/wordprocessingDrawing" xmlns:m="http://schemas.openxmlformats.org/officeDocument/2006/math" xmlns:mc="http://schemas.openxmlformats.org/markup-compatibility/2006" xmlns:wpc="http://schemas.microsoft.com/office/word/2010/wordprocessingCanvas"/>
            </a:ext>
          </a:extLst>
        </p:spPr>
      </p:pic>
      <p:sp>
        <p:nvSpPr>
          <p:cNvPr id="4" name="TextBox 3"/>
          <p:cNvSpPr txBox="1"/>
          <p:nvPr/>
        </p:nvSpPr>
        <p:spPr>
          <a:xfrm>
            <a:off x="11286699" y="6005015"/>
            <a:ext cx="418704" cy="369332"/>
          </a:xfrm>
          <a:prstGeom prst="rect">
            <a:avLst/>
          </a:prstGeom>
          <a:noFill/>
        </p:spPr>
        <p:txBody>
          <a:bodyPr wrap="none" rtlCol="0">
            <a:spAutoFit/>
          </a:bodyPr>
          <a:lstStyle/>
          <a:p>
            <a:r>
              <a:rPr lang="en-AU" dirty="0" smtClean="0"/>
              <a:t>24</a:t>
            </a:r>
            <a:endParaRPr lang="en-AU" dirty="0"/>
          </a:p>
        </p:txBody>
      </p:sp>
      <p:pic>
        <p:nvPicPr>
          <p:cNvPr id="7" name="Picture 6"/>
          <p:cNvPicPr/>
          <p:nvPr/>
        </p:nvPicPr>
        <p:blipFill rotWithShape="1">
          <a:blip r:embed="rId3" cstate="print">
            <a:extLst>
              <a:ext uri="{28A0092B-C50C-407E-A947-70E740481C1C}">
                <a14:useLocalDpi xmlns:a14="http://schemas.microsoft.com/office/drawing/2010/main"/>
              </a:ext>
            </a:extLst>
          </a:blip>
          <a:srcRect t="1" b="2662"/>
          <a:stretch/>
        </p:blipFill>
        <p:spPr bwMode="auto">
          <a:xfrm>
            <a:off x="1524000" y="2554833"/>
            <a:ext cx="9143999" cy="4192807"/>
          </a:xfrm>
          <a:prstGeom prst="rect">
            <a:avLst/>
          </a:prstGeom>
          <a:ln>
            <a:noFill/>
          </a:ln>
          <a:effectLst>
            <a:outerShdw blurRad="292100" dist="139700" dir="2700000" algn="tl" rotWithShape="0">
              <a:srgbClr val="333333">
                <a:alpha val="65000"/>
              </a:srgbClr>
            </a:outerShdw>
          </a:effectLst>
          <a:extLst>
            <a:ext uri="{53640926-AAD7-44d8-BBD7-CCE9431645EC}">
              <a14:shadowObscured xmlns:lc="http://schemas.openxmlformats.org/drawingml/2006/lockedCanvas" xmlns:a14="http://schemas.microsoft.com/office/drawing/2010/main" xmlns:w="http://schemas.openxmlformats.org/wordprocessingml/2006/main" xmlns:w10="urn:schemas-microsoft-com:office:word" xmlns:v="urn:schemas-microsoft-com:vml" xmlns:o="urn:schemas-microsoft-com:office:office" xmlns:mv="urn:schemas-microsoft-com:mac:vml" xmlns:mo="http://schemas.microsoft.com/office/mac/office/2008/main" xmlns="" xmlns:pic="http://schemas.openxmlformats.org/drawingml/2006/picture" xmlns:wps="http://schemas.microsoft.com/office/word/2010/wordprocessingShape" xmlns:wne="http://schemas.microsoft.com/office/word/2006/wordml" xmlns:wpi="http://schemas.microsoft.com/office/word/2010/wordprocessingInk" xmlns:wpg="http://schemas.microsoft.com/office/word/2010/wordprocessingGroup" xmlns:w15="http://schemas.microsoft.com/office/word/2012/wordml" xmlns:w14="http://schemas.microsoft.com/office/word/2010/wordml" xmlns:wp="http://schemas.openxmlformats.org/drawingml/2006/wordprocessingDrawing" xmlns:wp14="http://schemas.microsoft.com/office/word/2010/wordprocessingDrawing" xmlns:m="http://schemas.openxmlformats.org/officeDocument/2006/math" xmlns:mc="http://schemas.openxmlformats.org/markup-compatibility/2006" xmlns:wpc="http://schemas.microsoft.com/office/word/2010/wordprocessingCanvas"/>
            </a:ext>
          </a:extLst>
        </p:spPr>
      </p:pic>
    </p:spTree>
    <p:extLst>
      <p:ext uri="{BB962C8B-B14F-4D97-AF65-F5344CB8AC3E}">
        <p14:creationId xmlns:p14="http://schemas.microsoft.com/office/powerpoint/2010/main" val="191376309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98245" y="167233"/>
            <a:ext cx="9144000" cy="2387600"/>
          </a:xfrm>
        </p:spPr>
        <p:txBody>
          <a:bodyPr>
            <a:normAutofit fontScale="90000"/>
          </a:bodyPr>
          <a:lstStyle/>
          <a:p>
            <a:r>
              <a:rPr lang="en-AU" dirty="0" smtClean="0"/>
              <a:t>Outstanding Achievements</a:t>
            </a:r>
            <a:br>
              <a:rPr lang="en-AU" dirty="0" smtClean="0"/>
            </a:br>
            <a:r>
              <a:rPr lang="en-AU" dirty="0" smtClean="0"/>
              <a:t/>
            </a:r>
            <a:br>
              <a:rPr lang="en-AU" dirty="0" smtClean="0"/>
            </a:br>
            <a:endParaRPr lang="en-AU" dirty="0"/>
          </a:p>
        </p:txBody>
      </p:sp>
      <p:sp>
        <p:nvSpPr>
          <p:cNvPr id="3" name="Subtitle 2"/>
          <p:cNvSpPr>
            <a:spLocks noGrp="1"/>
          </p:cNvSpPr>
          <p:nvPr>
            <p:ph type="subTitle" idx="1"/>
          </p:nvPr>
        </p:nvSpPr>
        <p:spPr/>
        <p:txBody>
          <a:bodyPr/>
          <a:lstStyle/>
          <a:p>
            <a:endParaRPr lang="en-AU"/>
          </a:p>
        </p:txBody>
      </p:sp>
      <p:graphicFrame>
        <p:nvGraphicFramePr>
          <p:cNvPr id="5" name="Table 4"/>
          <p:cNvGraphicFramePr>
            <a:graphicFrameLocks noGrp="1"/>
          </p:cNvGraphicFramePr>
          <p:nvPr>
            <p:extLst>
              <p:ext uri="{D42A27DB-BD31-4B8C-83A1-F6EECF244321}">
                <p14:modId xmlns:p14="http://schemas.microsoft.com/office/powerpoint/2010/main" val="11392357"/>
              </p:ext>
            </p:extLst>
          </p:nvPr>
        </p:nvGraphicFramePr>
        <p:xfrm>
          <a:off x="1061492" y="1036638"/>
          <a:ext cx="10069014" cy="1371600"/>
        </p:xfrm>
        <a:graphic>
          <a:graphicData uri="http://schemas.openxmlformats.org/drawingml/2006/table">
            <a:tbl>
              <a:tblPr firstRow="1" bandRow="1">
                <a:tableStyleId>{5C22544A-7EE6-4342-B048-85BDC9FD1C3A}</a:tableStyleId>
              </a:tblPr>
              <a:tblGrid>
                <a:gridCol w="10069014"/>
              </a:tblGrid>
              <a:tr h="370840">
                <a:tc>
                  <a:txBody>
                    <a:bodyPr/>
                    <a:lstStyle/>
                    <a:p>
                      <a:endParaRPr lang="en-AU" dirty="0" smtClean="0"/>
                    </a:p>
                    <a:p>
                      <a:endParaRPr lang="en-AU" dirty="0" smtClean="0"/>
                    </a:p>
                    <a:p>
                      <a:endParaRPr lang="en-AU" dirty="0"/>
                    </a:p>
                  </a:txBody>
                  <a:tcPr/>
                </a:tc>
              </a:tr>
              <a:tr h="370840">
                <a:tc>
                  <a:txBody>
                    <a:bodyPr/>
                    <a:lstStyle/>
                    <a:p>
                      <a:r>
                        <a:rPr lang="en-AU" sz="2400" b="1" dirty="0" smtClean="0"/>
                        <a:t>Support in establishing farmer groups</a:t>
                      </a:r>
                    </a:p>
                  </a:txBody>
                  <a:tcPr/>
                </a:tc>
              </a:tr>
            </a:tbl>
          </a:graphicData>
        </a:graphic>
      </p:graphicFrame>
      <p:pic>
        <p:nvPicPr>
          <p:cNvPr id="6" name="Picture 5" descr="http://www.clker.com/cliparts/f/6/f/e/12065729641746964295jetxee_check_sign_and_cross_sign.svg.hi.png"/>
          <p:cNvPicPr/>
          <p:nvPr/>
        </p:nvPicPr>
        <p:blipFill rotWithShape="1">
          <a:blip r:embed="rId2" cstate="print">
            <a:extLst>
              <a:ext uri="{28A0092B-C50C-407E-A947-70E740481C1C}">
                <a14:useLocalDpi xmlns:a14="http://schemas.microsoft.com/office/drawing/2010/main" val="0"/>
              </a:ext>
            </a:extLst>
          </a:blip>
          <a:srcRect r="51156"/>
          <a:stretch/>
        </p:blipFill>
        <p:spPr bwMode="auto">
          <a:xfrm>
            <a:off x="5628356" y="1271117"/>
            <a:ext cx="651510" cy="577215"/>
          </a:xfrm>
          <a:prstGeom prst="rect">
            <a:avLst/>
          </a:prstGeom>
          <a:noFill/>
          <a:ln>
            <a:noFill/>
          </a:ln>
          <a:extLst>
            <a:ext uri="{53640926-AAD7-44d8-BBD7-CCE9431645EC}">
              <a14:shadowObscured xmlns:lc="http://schemas.openxmlformats.org/drawingml/2006/lockedCanvas" xmlns:a14="http://schemas.microsoft.com/office/drawing/2010/main" xmlns:w="http://schemas.openxmlformats.org/wordprocessingml/2006/main" xmlns:w10="urn:schemas-microsoft-com:office:word" xmlns:v="urn:schemas-microsoft-com:vml" xmlns:o="urn:schemas-microsoft-com:office:office" xmlns:mv="urn:schemas-microsoft-com:mac:vml" xmlns:mo="http://schemas.microsoft.com/office/mac/office/2008/main" xmlns="" xmlns:pic="http://schemas.openxmlformats.org/drawingml/2006/picture" xmlns:wps="http://schemas.microsoft.com/office/word/2010/wordprocessingShape" xmlns:wne="http://schemas.microsoft.com/office/word/2006/wordml" xmlns:wpi="http://schemas.microsoft.com/office/word/2010/wordprocessingInk" xmlns:wpg="http://schemas.microsoft.com/office/word/2010/wordprocessingGroup" xmlns:w15="http://schemas.microsoft.com/office/word/2012/wordml" xmlns:w14="http://schemas.microsoft.com/office/word/2010/wordml" xmlns:wp="http://schemas.openxmlformats.org/drawingml/2006/wordprocessingDrawing" xmlns:wp14="http://schemas.microsoft.com/office/word/2010/wordprocessingDrawing" xmlns:m="http://schemas.openxmlformats.org/officeDocument/2006/math" xmlns:mc="http://schemas.openxmlformats.org/markup-compatibility/2006" xmlns:wpc="http://schemas.microsoft.com/office/word/2010/wordprocessingCanvas"/>
            </a:ext>
          </a:extLst>
        </p:spPr>
      </p:pic>
      <p:sp>
        <p:nvSpPr>
          <p:cNvPr id="4" name="TextBox 3"/>
          <p:cNvSpPr txBox="1"/>
          <p:nvPr/>
        </p:nvSpPr>
        <p:spPr>
          <a:xfrm>
            <a:off x="11286699" y="6005015"/>
            <a:ext cx="418704" cy="369332"/>
          </a:xfrm>
          <a:prstGeom prst="rect">
            <a:avLst/>
          </a:prstGeom>
          <a:noFill/>
        </p:spPr>
        <p:txBody>
          <a:bodyPr wrap="none" rtlCol="0">
            <a:spAutoFit/>
          </a:bodyPr>
          <a:lstStyle/>
          <a:p>
            <a:r>
              <a:rPr lang="en-AU" dirty="0" smtClean="0"/>
              <a:t>25</a:t>
            </a:r>
            <a:endParaRPr lang="en-AU" dirty="0"/>
          </a:p>
        </p:txBody>
      </p:sp>
      <p:pic>
        <p:nvPicPr>
          <p:cNvPr id="9" name="Picture 8"/>
          <p:cNvPicPr/>
          <p:nvPr/>
        </p:nvPicPr>
        <p:blipFill rotWithShape="1">
          <a:blip r:embed="rId3" cstate="screen">
            <a:extLst>
              <a:ext uri="{28A0092B-C50C-407E-A947-70E740481C1C}">
                <a14:useLocalDpi xmlns:a14="http://schemas.microsoft.com/office/drawing/2010/main"/>
              </a:ext>
            </a:extLst>
          </a:blip>
          <a:srcRect l="4713" r="3511"/>
          <a:stretch/>
        </p:blipFill>
        <p:spPr bwMode="auto">
          <a:xfrm>
            <a:off x="1524000" y="2435992"/>
            <a:ext cx="9144000" cy="4422008"/>
          </a:xfrm>
          <a:prstGeom prst="rect">
            <a:avLst/>
          </a:prstGeom>
          <a:ln>
            <a:noFill/>
          </a:ln>
          <a:effectLst>
            <a:outerShdw blurRad="292100" dist="139700" dir="2700000" algn="tl" rotWithShape="0">
              <a:srgbClr val="333333">
                <a:alpha val="65000"/>
              </a:srgbClr>
            </a:outerShdw>
          </a:effectLst>
          <a:extLst>
            <a:ext uri="{53640926-AAD7-44D8-BBD7-CCE9431645EC}">
              <a14:shadowObscured xmlns:a14="http://schemas.microsoft.com/office/drawing/2010/main"/>
            </a:ext>
            <a:ext uri="{53640926-AAD7-44d8-BBD7-CCE9431645EC}">
              <a14:shadowObscured xmlns:lc="http://schemas.openxmlformats.org/drawingml/2006/lockedCanvas" xmlns:a14="http://schemas.microsoft.com/office/drawing/2010/main" xmlns:w="http://schemas.openxmlformats.org/wordprocessingml/2006/main" xmlns:w10="urn:schemas-microsoft-com:office:word" xmlns:v="urn:schemas-microsoft-com:vml" xmlns:o="urn:schemas-microsoft-com:office:office" xmlns:mv="urn:schemas-microsoft-com:mac:vml" xmlns:mo="http://schemas.microsoft.com/office/mac/office/2008/main" xmlns="" xmlns:pic="http://schemas.openxmlformats.org/drawingml/2006/picture" xmlns:wps="http://schemas.microsoft.com/office/word/2010/wordprocessingShape" xmlns:wne="http://schemas.microsoft.com/office/word/2006/wordml" xmlns:wpi="http://schemas.microsoft.com/office/word/2010/wordprocessingInk" xmlns:wpg="http://schemas.microsoft.com/office/word/2010/wordprocessingGroup" xmlns:w15="http://schemas.microsoft.com/office/word/2012/wordml" xmlns:w14="http://schemas.microsoft.com/office/word/2010/wordml" xmlns:wp="http://schemas.openxmlformats.org/drawingml/2006/wordprocessingDrawing" xmlns:wp14="http://schemas.microsoft.com/office/word/2010/wordprocessingDrawing" xmlns:m="http://schemas.openxmlformats.org/officeDocument/2006/math" xmlns:mc="http://schemas.openxmlformats.org/markup-compatibility/2006" xmlns:wpc="http://schemas.microsoft.com/office/word/2010/wordprocessingCanvas"/>
            </a:ext>
          </a:extLst>
        </p:spPr>
      </p:pic>
    </p:spTree>
    <p:extLst>
      <p:ext uri="{BB962C8B-B14F-4D97-AF65-F5344CB8AC3E}">
        <p14:creationId xmlns:p14="http://schemas.microsoft.com/office/powerpoint/2010/main" val="348969180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98245" y="167233"/>
            <a:ext cx="9144000" cy="2387600"/>
          </a:xfrm>
        </p:spPr>
        <p:txBody>
          <a:bodyPr>
            <a:normAutofit fontScale="90000"/>
          </a:bodyPr>
          <a:lstStyle/>
          <a:p>
            <a:r>
              <a:rPr lang="en-AU" dirty="0" smtClean="0"/>
              <a:t>Outstanding Achievements</a:t>
            </a:r>
            <a:br>
              <a:rPr lang="en-AU" dirty="0" smtClean="0"/>
            </a:br>
            <a:r>
              <a:rPr lang="en-AU" dirty="0" smtClean="0"/>
              <a:t/>
            </a:r>
            <a:br>
              <a:rPr lang="en-AU" dirty="0" smtClean="0"/>
            </a:br>
            <a:endParaRPr lang="en-AU" dirty="0"/>
          </a:p>
        </p:txBody>
      </p:sp>
      <p:sp>
        <p:nvSpPr>
          <p:cNvPr id="3" name="Subtitle 2"/>
          <p:cNvSpPr>
            <a:spLocks noGrp="1"/>
          </p:cNvSpPr>
          <p:nvPr>
            <p:ph type="subTitle" idx="1"/>
          </p:nvPr>
        </p:nvSpPr>
        <p:spPr/>
        <p:txBody>
          <a:bodyPr/>
          <a:lstStyle/>
          <a:p>
            <a:endParaRPr lang="en-AU" dirty="0"/>
          </a:p>
        </p:txBody>
      </p:sp>
      <p:graphicFrame>
        <p:nvGraphicFramePr>
          <p:cNvPr id="5" name="Table 4"/>
          <p:cNvGraphicFramePr>
            <a:graphicFrameLocks noGrp="1"/>
          </p:cNvGraphicFramePr>
          <p:nvPr>
            <p:extLst>
              <p:ext uri="{D42A27DB-BD31-4B8C-83A1-F6EECF244321}">
                <p14:modId xmlns:p14="http://schemas.microsoft.com/office/powerpoint/2010/main" val="2584074025"/>
              </p:ext>
            </p:extLst>
          </p:nvPr>
        </p:nvGraphicFramePr>
        <p:xfrm>
          <a:off x="1061492" y="1036638"/>
          <a:ext cx="10069014" cy="1371600"/>
        </p:xfrm>
        <a:graphic>
          <a:graphicData uri="http://schemas.openxmlformats.org/drawingml/2006/table">
            <a:tbl>
              <a:tblPr firstRow="1" bandRow="1">
                <a:tableStyleId>{5C22544A-7EE6-4342-B048-85BDC9FD1C3A}</a:tableStyleId>
              </a:tblPr>
              <a:tblGrid>
                <a:gridCol w="10069014"/>
              </a:tblGrid>
              <a:tr h="370840">
                <a:tc>
                  <a:txBody>
                    <a:bodyPr/>
                    <a:lstStyle/>
                    <a:p>
                      <a:endParaRPr lang="en-AU" dirty="0" smtClean="0"/>
                    </a:p>
                    <a:p>
                      <a:endParaRPr lang="en-AU" dirty="0" smtClean="0"/>
                    </a:p>
                    <a:p>
                      <a:endParaRPr lang="en-AU" dirty="0"/>
                    </a:p>
                  </a:txBody>
                  <a:tcPr/>
                </a:tc>
              </a:tr>
              <a:tr h="370840">
                <a:tc>
                  <a:txBody>
                    <a:bodyPr/>
                    <a:lstStyle/>
                    <a:p>
                      <a:r>
                        <a:rPr lang="en-AU" sz="2400" b="1" dirty="0" smtClean="0"/>
                        <a:t>Quality and commitment to on-farm research</a:t>
                      </a:r>
                    </a:p>
                  </a:txBody>
                  <a:tcPr/>
                </a:tc>
              </a:tr>
            </a:tbl>
          </a:graphicData>
        </a:graphic>
      </p:graphicFrame>
      <p:pic>
        <p:nvPicPr>
          <p:cNvPr id="6" name="Picture 5" descr="http://www.clker.com/cliparts/f/6/f/e/12065729641746964295jetxee_check_sign_and_cross_sign.svg.hi.png"/>
          <p:cNvPicPr/>
          <p:nvPr/>
        </p:nvPicPr>
        <p:blipFill rotWithShape="1">
          <a:blip r:embed="rId2" cstate="print">
            <a:extLst>
              <a:ext uri="{28A0092B-C50C-407E-A947-70E740481C1C}">
                <a14:useLocalDpi xmlns:a14="http://schemas.microsoft.com/office/drawing/2010/main" val="0"/>
              </a:ext>
            </a:extLst>
          </a:blip>
          <a:srcRect r="51156"/>
          <a:stretch/>
        </p:blipFill>
        <p:spPr bwMode="auto">
          <a:xfrm>
            <a:off x="5628356" y="1271117"/>
            <a:ext cx="651510" cy="577215"/>
          </a:xfrm>
          <a:prstGeom prst="rect">
            <a:avLst/>
          </a:prstGeom>
          <a:noFill/>
          <a:ln>
            <a:noFill/>
          </a:ln>
          <a:extLst>
            <a:ext uri="{53640926-AAD7-44d8-BBD7-CCE9431645EC}">
              <a14:shadowObscured xmlns:lc="http://schemas.openxmlformats.org/drawingml/2006/lockedCanvas" xmlns:a14="http://schemas.microsoft.com/office/drawing/2010/main" xmlns:w="http://schemas.openxmlformats.org/wordprocessingml/2006/main" xmlns:w10="urn:schemas-microsoft-com:office:word" xmlns:v="urn:schemas-microsoft-com:vml" xmlns:o="urn:schemas-microsoft-com:office:office" xmlns:mv="urn:schemas-microsoft-com:mac:vml" xmlns:mo="http://schemas.microsoft.com/office/mac/office/2008/main" xmlns="" xmlns:pic="http://schemas.openxmlformats.org/drawingml/2006/picture" xmlns:wps="http://schemas.microsoft.com/office/word/2010/wordprocessingShape" xmlns:wne="http://schemas.microsoft.com/office/word/2006/wordml" xmlns:wpi="http://schemas.microsoft.com/office/word/2010/wordprocessingInk" xmlns:wpg="http://schemas.microsoft.com/office/word/2010/wordprocessingGroup" xmlns:w15="http://schemas.microsoft.com/office/word/2012/wordml" xmlns:w14="http://schemas.microsoft.com/office/word/2010/wordml" xmlns:wp="http://schemas.openxmlformats.org/drawingml/2006/wordprocessingDrawing" xmlns:wp14="http://schemas.microsoft.com/office/word/2010/wordprocessingDrawing" xmlns:m="http://schemas.openxmlformats.org/officeDocument/2006/math" xmlns:mc="http://schemas.openxmlformats.org/markup-compatibility/2006" xmlns:wpc="http://schemas.microsoft.com/office/word/2010/wordprocessingCanvas"/>
            </a:ext>
          </a:extLst>
        </p:spPr>
      </p:pic>
      <p:sp>
        <p:nvSpPr>
          <p:cNvPr id="4" name="TextBox 3"/>
          <p:cNvSpPr txBox="1"/>
          <p:nvPr/>
        </p:nvSpPr>
        <p:spPr>
          <a:xfrm>
            <a:off x="11286699" y="6005015"/>
            <a:ext cx="418704" cy="369332"/>
          </a:xfrm>
          <a:prstGeom prst="rect">
            <a:avLst/>
          </a:prstGeom>
          <a:noFill/>
        </p:spPr>
        <p:txBody>
          <a:bodyPr wrap="none" rtlCol="0">
            <a:spAutoFit/>
          </a:bodyPr>
          <a:lstStyle/>
          <a:p>
            <a:r>
              <a:rPr lang="en-AU" dirty="0" smtClean="0"/>
              <a:t>26</a:t>
            </a:r>
            <a:endParaRPr lang="en-AU" dirty="0"/>
          </a:p>
        </p:txBody>
      </p:sp>
      <p:pic>
        <p:nvPicPr>
          <p:cNvPr id="9" name="Picture 8"/>
          <p:cNvPicPr/>
          <p:nvPr/>
        </p:nvPicPr>
        <p:blipFill rotWithShape="1">
          <a:blip r:embed="rId3" cstate="screen">
            <a:extLst>
              <a:ext uri="{28A0092B-C50C-407E-A947-70E740481C1C}">
                <a14:useLocalDpi xmlns:a14="http://schemas.microsoft.com/office/drawing/2010/main"/>
              </a:ext>
            </a:extLst>
          </a:blip>
          <a:srcRect/>
          <a:stretch/>
        </p:blipFill>
        <p:spPr bwMode="auto">
          <a:xfrm>
            <a:off x="3153104" y="2346390"/>
            <a:ext cx="6763407" cy="4511610"/>
          </a:xfrm>
          <a:prstGeom prst="rect">
            <a:avLst/>
          </a:prstGeom>
          <a:ln>
            <a:noFill/>
          </a:ln>
          <a:effectLst>
            <a:outerShdw blurRad="292100" dist="139700" dir="2700000" algn="tl" rotWithShape="0">
              <a:srgbClr val="333333">
                <a:alpha val="65000"/>
              </a:srgbClr>
            </a:outerShdw>
          </a:effectLst>
          <a:extLst>
            <a:ext uri="{53640926-AAD7-44d8-BBD7-CCE9431645EC}">
              <a14:shadowObscured xmlns:lc="http://schemas.openxmlformats.org/drawingml/2006/lockedCanvas" xmlns:a14="http://schemas.microsoft.com/office/drawing/2010/main" xmlns:w="http://schemas.openxmlformats.org/wordprocessingml/2006/main" xmlns:w10="urn:schemas-microsoft-com:office:word" xmlns:v="urn:schemas-microsoft-com:vml" xmlns:o="urn:schemas-microsoft-com:office:office" xmlns:mv="urn:schemas-microsoft-com:mac:vml" xmlns:mo="http://schemas.microsoft.com/office/mac/office/2008/main" xmlns="" xmlns:pic="http://schemas.openxmlformats.org/drawingml/2006/picture" xmlns:wps="http://schemas.microsoft.com/office/word/2010/wordprocessingShape" xmlns:wne="http://schemas.microsoft.com/office/word/2006/wordml" xmlns:wpi="http://schemas.microsoft.com/office/word/2010/wordprocessingInk" xmlns:wpg="http://schemas.microsoft.com/office/word/2010/wordprocessingGroup" xmlns:w15="http://schemas.microsoft.com/office/word/2012/wordml" xmlns:w14="http://schemas.microsoft.com/office/word/2010/wordml" xmlns:wp="http://schemas.openxmlformats.org/drawingml/2006/wordprocessingDrawing" xmlns:wp14="http://schemas.microsoft.com/office/word/2010/wordprocessingDrawing" xmlns:m="http://schemas.openxmlformats.org/officeDocument/2006/math" xmlns:mc="http://schemas.openxmlformats.org/markup-compatibility/2006" xmlns:wpc="http://schemas.microsoft.com/office/word/2010/wordprocessingCanvas"/>
            </a:ext>
          </a:extLst>
        </p:spPr>
      </p:pic>
    </p:spTree>
    <p:extLst>
      <p:ext uri="{BB962C8B-B14F-4D97-AF65-F5344CB8AC3E}">
        <p14:creationId xmlns:p14="http://schemas.microsoft.com/office/powerpoint/2010/main" val="294990170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98245" y="167233"/>
            <a:ext cx="9144000" cy="2387600"/>
          </a:xfrm>
        </p:spPr>
        <p:txBody>
          <a:bodyPr>
            <a:normAutofit fontScale="90000"/>
          </a:bodyPr>
          <a:lstStyle/>
          <a:p>
            <a:r>
              <a:rPr lang="en-AU" dirty="0" smtClean="0"/>
              <a:t>Outstanding Achievements</a:t>
            </a:r>
            <a:br>
              <a:rPr lang="en-AU" dirty="0" smtClean="0"/>
            </a:br>
            <a:r>
              <a:rPr lang="en-AU" dirty="0" smtClean="0"/>
              <a:t/>
            </a:r>
            <a:br>
              <a:rPr lang="en-AU" dirty="0" smtClean="0"/>
            </a:br>
            <a:endParaRPr lang="en-AU" dirty="0"/>
          </a:p>
        </p:txBody>
      </p:sp>
      <p:sp>
        <p:nvSpPr>
          <p:cNvPr id="3" name="Subtitle 2"/>
          <p:cNvSpPr>
            <a:spLocks noGrp="1"/>
          </p:cNvSpPr>
          <p:nvPr>
            <p:ph type="subTitle" idx="1"/>
          </p:nvPr>
        </p:nvSpPr>
        <p:spPr/>
        <p:txBody>
          <a:bodyPr/>
          <a:lstStyle/>
          <a:p>
            <a:endParaRPr lang="en-AU" dirty="0"/>
          </a:p>
        </p:txBody>
      </p:sp>
      <p:graphicFrame>
        <p:nvGraphicFramePr>
          <p:cNvPr id="5" name="Table 4"/>
          <p:cNvGraphicFramePr>
            <a:graphicFrameLocks noGrp="1"/>
          </p:cNvGraphicFramePr>
          <p:nvPr>
            <p:extLst>
              <p:ext uri="{D42A27DB-BD31-4B8C-83A1-F6EECF244321}">
                <p14:modId xmlns:p14="http://schemas.microsoft.com/office/powerpoint/2010/main" val="3136565752"/>
              </p:ext>
            </p:extLst>
          </p:nvPr>
        </p:nvGraphicFramePr>
        <p:xfrm>
          <a:off x="1061492" y="1036638"/>
          <a:ext cx="10069014" cy="1371600"/>
        </p:xfrm>
        <a:graphic>
          <a:graphicData uri="http://schemas.openxmlformats.org/drawingml/2006/table">
            <a:tbl>
              <a:tblPr firstRow="1" bandRow="1">
                <a:tableStyleId>{5C22544A-7EE6-4342-B048-85BDC9FD1C3A}</a:tableStyleId>
              </a:tblPr>
              <a:tblGrid>
                <a:gridCol w="10069014"/>
              </a:tblGrid>
              <a:tr h="370840">
                <a:tc>
                  <a:txBody>
                    <a:bodyPr/>
                    <a:lstStyle/>
                    <a:p>
                      <a:endParaRPr lang="en-AU" dirty="0" smtClean="0"/>
                    </a:p>
                    <a:p>
                      <a:endParaRPr lang="en-AU" dirty="0" smtClean="0"/>
                    </a:p>
                    <a:p>
                      <a:endParaRPr lang="en-AU" dirty="0"/>
                    </a:p>
                  </a:txBody>
                  <a:tcPr/>
                </a:tc>
              </a:tr>
              <a:tr h="370840">
                <a:tc>
                  <a:txBody>
                    <a:bodyPr/>
                    <a:lstStyle/>
                    <a:p>
                      <a:r>
                        <a:rPr lang="en-AU" sz="2400" b="1" dirty="0" smtClean="0"/>
                        <a:t>Integration of livestock into the CLCA system</a:t>
                      </a:r>
                      <a:endParaRPr lang="en-AU" sz="2400" b="1" dirty="0" smtClean="0"/>
                    </a:p>
                  </a:txBody>
                  <a:tcPr/>
                </a:tc>
              </a:tr>
            </a:tbl>
          </a:graphicData>
        </a:graphic>
      </p:graphicFrame>
      <p:pic>
        <p:nvPicPr>
          <p:cNvPr id="6" name="Picture 5" descr="http://www.clker.com/cliparts/f/6/f/e/12065729641746964295jetxee_check_sign_and_cross_sign.svg.hi.png"/>
          <p:cNvPicPr/>
          <p:nvPr/>
        </p:nvPicPr>
        <p:blipFill rotWithShape="1">
          <a:blip r:embed="rId2" cstate="print">
            <a:extLst>
              <a:ext uri="{28A0092B-C50C-407E-A947-70E740481C1C}">
                <a14:useLocalDpi xmlns:a14="http://schemas.microsoft.com/office/drawing/2010/main" val="0"/>
              </a:ext>
            </a:extLst>
          </a:blip>
          <a:srcRect r="51156"/>
          <a:stretch/>
        </p:blipFill>
        <p:spPr bwMode="auto">
          <a:xfrm>
            <a:off x="5628356" y="1271117"/>
            <a:ext cx="651510" cy="577215"/>
          </a:xfrm>
          <a:prstGeom prst="rect">
            <a:avLst/>
          </a:prstGeom>
          <a:noFill/>
          <a:ln>
            <a:noFill/>
          </a:ln>
          <a:extLst>
            <a:ext uri="{53640926-AAD7-44d8-BBD7-CCE9431645EC}">
              <a14:shadowObscured xmlns:lc="http://schemas.openxmlformats.org/drawingml/2006/lockedCanvas" xmlns:a14="http://schemas.microsoft.com/office/drawing/2010/main" xmlns:w="http://schemas.openxmlformats.org/wordprocessingml/2006/main" xmlns:w10="urn:schemas-microsoft-com:office:word" xmlns:v="urn:schemas-microsoft-com:vml" xmlns:o="urn:schemas-microsoft-com:office:office" xmlns:mv="urn:schemas-microsoft-com:mac:vml" xmlns:mo="http://schemas.microsoft.com/office/mac/office/2008/main" xmlns="" xmlns:pic="http://schemas.openxmlformats.org/drawingml/2006/picture" xmlns:wps="http://schemas.microsoft.com/office/word/2010/wordprocessingShape" xmlns:wne="http://schemas.microsoft.com/office/word/2006/wordml" xmlns:wpi="http://schemas.microsoft.com/office/word/2010/wordprocessingInk" xmlns:wpg="http://schemas.microsoft.com/office/word/2010/wordprocessingGroup" xmlns:w15="http://schemas.microsoft.com/office/word/2012/wordml" xmlns:w14="http://schemas.microsoft.com/office/word/2010/wordml" xmlns:wp="http://schemas.openxmlformats.org/drawingml/2006/wordprocessingDrawing" xmlns:wp14="http://schemas.microsoft.com/office/word/2010/wordprocessingDrawing" xmlns:m="http://schemas.openxmlformats.org/officeDocument/2006/math" xmlns:mc="http://schemas.openxmlformats.org/markup-compatibility/2006" xmlns:wpc="http://schemas.microsoft.com/office/word/2010/wordprocessingCanvas"/>
            </a:ext>
          </a:extLst>
        </p:spPr>
      </p:pic>
      <p:sp>
        <p:nvSpPr>
          <p:cNvPr id="4" name="TextBox 3"/>
          <p:cNvSpPr txBox="1"/>
          <p:nvPr/>
        </p:nvSpPr>
        <p:spPr>
          <a:xfrm>
            <a:off x="11286699" y="6005015"/>
            <a:ext cx="418704" cy="369332"/>
          </a:xfrm>
          <a:prstGeom prst="rect">
            <a:avLst/>
          </a:prstGeom>
          <a:noFill/>
        </p:spPr>
        <p:txBody>
          <a:bodyPr wrap="none" rtlCol="0">
            <a:spAutoFit/>
          </a:bodyPr>
          <a:lstStyle/>
          <a:p>
            <a:r>
              <a:rPr lang="en-AU" dirty="0" smtClean="0"/>
              <a:t>27</a:t>
            </a:r>
            <a:endParaRPr lang="en-AU" dirty="0"/>
          </a:p>
        </p:txBody>
      </p:sp>
      <p:pic>
        <p:nvPicPr>
          <p:cNvPr id="8" name="Picture 7"/>
          <p:cNvPicPr/>
          <p:nvPr/>
        </p:nvPicPr>
        <p:blipFill rotWithShape="1">
          <a:blip r:embed="rId3" cstate="print">
            <a:extLst>
              <a:ext uri="{28A0092B-C50C-407E-A947-70E740481C1C}">
                <a14:useLocalDpi xmlns:a14="http://schemas.microsoft.com/office/drawing/2010/main"/>
              </a:ext>
            </a:extLst>
          </a:blip>
          <a:srcRect l="23916" r="24332"/>
          <a:stretch/>
        </p:blipFill>
        <p:spPr bwMode="auto">
          <a:xfrm>
            <a:off x="1798320" y="2377440"/>
            <a:ext cx="4093561" cy="4480560"/>
          </a:xfrm>
          <a:prstGeom prst="rect">
            <a:avLst/>
          </a:prstGeom>
          <a:ln>
            <a:noFill/>
          </a:ln>
          <a:effectLst>
            <a:outerShdw blurRad="292100" dist="139700" dir="2700000" algn="tl" rotWithShape="0">
              <a:srgbClr val="333333">
                <a:alpha val="65000"/>
              </a:srgbClr>
            </a:outerShdw>
          </a:effectLst>
          <a:extLst>
            <a:ext uri="{53640926-AAD7-44d8-BBD7-CCE9431645EC}">
              <a14:shadowObscured xmlns:wpc="http://schemas.microsoft.com/office/word/2010/wordprocessingCanvas" xmlns:mc="http://schemas.openxmlformats.org/markup-compatibility/2006" xmlns:m="http://schemas.openxmlformats.org/officeDocument/2006/math" xmlns:wp14="http://schemas.microsoft.com/office/word/2010/wordprocessingDrawing" xmlns:wp="http://schemas.openxmlformats.org/drawingml/2006/wordprocessingDrawing" xmlns:w14="http://schemas.microsoft.com/office/word/2010/wordml" xmlns:w15="http://schemas.microsoft.com/office/word/2012/wordml" xmlns:wpg="http://schemas.microsoft.com/office/word/2010/wordprocessingGroup" xmlns:wpi="http://schemas.microsoft.com/office/word/2010/wordprocessingInk" xmlns:wne="http://schemas.microsoft.com/office/word/2006/wordml" xmlns:wps="http://schemas.microsoft.com/office/word/2010/wordprocessingShape" xmlns:pic="http://schemas.openxmlformats.org/drawingml/2006/picture" xmlns="" xmlns:mo="http://schemas.microsoft.com/office/mac/office/2008/main" xmlns:mv="urn:schemas-microsoft-com:mac:vml" xmlns:o="urn:schemas-microsoft-com:office:office" xmlns:v="urn:schemas-microsoft-com:vml" xmlns:w10="urn:schemas-microsoft-com:office:word" xmlns:w="http://schemas.openxmlformats.org/wordprocessingml/2006/main" xmlns:a14="http://schemas.microsoft.com/office/drawing/2010/main" xmlns:lc="http://schemas.openxmlformats.org/drawingml/2006/lockedCanvas"/>
            </a:ext>
          </a:extLst>
        </p:spPr>
      </p:pic>
      <p:pic>
        <p:nvPicPr>
          <p:cNvPr id="10" name="Picture 9"/>
          <p:cNvPicPr/>
          <p:nvPr/>
        </p:nvPicPr>
        <p:blipFill rotWithShape="1">
          <a:blip r:embed="rId4" cstate="print">
            <a:extLst>
              <a:ext uri="{28A0092B-C50C-407E-A947-70E740481C1C}">
                <a14:useLocalDpi xmlns:a14="http://schemas.microsoft.com/office/drawing/2010/main" val="0"/>
              </a:ext>
            </a:extLst>
          </a:blip>
          <a:srcRect l="-8923"/>
          <a:stretch/>
        </p:blipFill>
        <p:spPr bwMode="auto">
          <a:xfrm>
            <a:off x="5498593" y="2377440"/>
            <a:ext cx="4315968" cy="4480560"/>
          </a:xfrm>
          <a:prstGeom prst="rect">
            <a:avLst/>
          </a:prstGeom>
          <a:ln>
            <a:noFill/>
          </a:ln>
          <a:effectLst>
            <a:outerShdw blurRad="292100" dist="139700" dir="2700000" algn="tl" rotWithShape="0">
              <a:srgbClr val="333333">
                <a:alpha val="65000"/>
              </a:srgbClr>
            </a:outerShdw>
          </a:effectLst>
          <a:extLst>
            <a:ext uri="{53640926-AAD7-44d8-BBD7-CCE9431645EC}">
              <a14:shadowObscured xmlns:wpc="http://schemas.microsoft.com/office/word/2010/wordprocessingCanvas" xmlns:mc="http://schemas.openxmlformats.org/markup-compatibility/2006" xmlns:m="http://schemas.openxmlformats.org/officeDocument/2006/math" xmlns:wp14="http://schemas.microsoft.com/office/word/2010/wordprocessingDrawing" xmlns:wp="http://schemas.openxmlformats.org/drawingml/2006/wordprocessingDrawing" xmlns:w14="http://schemas.microsoft.com/office/word/2010/wordml" xmlns:w15="http://schemas.microsoft.com/office/word/2012/wordml" xmlns:wpg="http://schemas.microsoft.com/office/word/2010/wordprocessingGroup" xmlns:wpi="http://schemas.microsoft.com/office/word/2010/wordprocessingInk" xmlns:wne="http://schemas.microsoft.com/office/word/2006/wordml" xmlns:wps="http://schemas.microsoft.com/office/word/2010/wordprocessingShape" xmlns:pic="http://schemas.openxmlformats.org/drawingml/2006/picture" xmlns="" xmlns:mo="http://schemas.microsoft.com/office/mac/office/2008/main" xmlns:mv="urn:schemas-microsoft-com:mac:vml" xmlns:o="urn:schemas-microsoft-com:office:office" xmlns:v="urn:schemas-microsoft-com:vml" xmlns:w10="urn:schemas-microsoft-com:office:word" xmlns:w="http://schemas.openxmlformats.org/wordprocessingml/2006/main" xmlns:a14="http://schemas.microsoft.com/office/drawing/2010/main" xmlns:lc="http://schemas.openxmlformats.org/drawingml/2006/lockedCanvas"/>
            </a:ext>
          </a:extLst>
        </p:spPr>
      </p:pic>
    </p:spTree>
    <p:extLst>
      <p:ext uri="{BB962C8B-B14F-4D97-AF65-F5344CB8AC3E}">
        <p14:creationId xmlns:p14="http://schemas.microsoft.com/office/powerpoint/2010/main" val="1233920156"/>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98245" y="167233"/>
            <a:ext cx="9144000" cy="2387600"/>
          </a:xfrm>
        </p:spPr>
        <p:txBody>
          <a:bodyPr>
            <a:normAutofit fontScale="90000"/>
          </a:bodyPr>
          <a:lstStyle/>
          <a:p>
            <a:r>
              <a:rPr lang="en-AU" dirty="0" smtClean="0"/>
              <a:t>Outstanding Achievements</a:t>
            </a:r>
            <a:br>
              <a:rPr lang="en-AU" dirty="0" smtClean="0"/>
            </a:br>
            <a:r>
              <a:rPr lang="en-AU" dirty="0" smtClean="0"/>
              <a:t/>
            </a:r>
            <a:br>
              <a:rPr lang="en-AU" dirty="0" smtClean="0"/>
            </a:br>
            <a:endParaRPr lang="en-AU" dirty="0"/>
          </a:p>
        </p:txBody>
      </p:sp>
      <p:sp>
        <p:nvSpPr>
          <p:cNvPr id="3" name="Subtitle 2"/>
          <p:cNvSpPr>
            <a:spLocks noGrp="1"/>
          </p:cNvSpPr>
          <p:nvPr>
            <p:ph type="subTitle" idx="1"/>
          </p:nvPr>
        </p:nvSpPr>
        <p:spPr/>
        <p:txBody>
          <a:bodyPr/>
          <a:lstStyle/>
          <a:p>
            <a:endParaRPr lang="en-AU"/>
          </a:p>
        </p:txBody>
      </p:sp>
      <p:graphicFrame>
        <p:nvGraphicFramePr>
          <p:cNvPr id="5" name="Table 4"/>
          <p:cNvGraphicFramePr>
            <a:graphicFrameLocks noGrp="1"/>
          </p:cNvGraphicFramePr>
          <p:nvPr>
            <p:extLst>
              <p:ext uri="{D42A27DB-BD31-4B8C-83A1-F6EECF244321}">
                <p14:modId xmlns:p14="http://schemas.microsoft.com/office/powerpoint/2010/main" val="4208274814"/>
              </p:ext>
            </p:extLst>
          </p:nvPr>
        </p:nvGraphicFramePr>
        <p:xfrm>
          <a:off x="1061492" y="1036638"/>
          <a:ext cx="10069014" cy="1371600"/>
        </p:xfrm>
        <a:graphic>
          <a:graphicData uri="http://schemas.openxmlformats.org/drawingml/2006/table">
            <a:tbl>
              <a:tblPr firstRow="1" bandRow="1">
                <a:tableStyleId>{5C22544A-7EE6-4342-B048-85BDC9FD1C3A}</a:tableStyleId>
              </a:tblPr>
              <a:tblGrid>
                <a:gridCol w="10069014"/>
              </a:tblGrid>
              <a:tr h="370840">
                <a:tc>
                  <a:txBody>
                    <a:bodyPr/>
                    <a:lstStyle/>
                    <a:p>
                      <a:endParaRPr lang="en-AU" dirty="0" smtClean="0"/>
                    </a:p>
                    <a:p>
                      <a:endParaRPr lang="en-AU" dirty="0" smtClean="0"/>
                    </a:p>
                    <a:p>
                      <a:endParaRPr lang="en-AU" dirty="0"/>
                    </a:p>
                  </a:txBody>
                  <a:tcPr/>
                </a:tc>
              </a:tr>
              <a:tr h="370840">
                <a:tc>
                  <a:txBody>
                    <a:bodyPr/>
                    <a:lstStyle/>
                    <a:p>
                      <a:r>
                        <a:rPr lang="en-AU" sz="2400" b="1" dirty="0" smtClean="0"/>
                        <a:t>Genuine farmer motivation, interest and local leadership</a:t>
                      </a:r>
                    </a:p>
                  </a:txBody>
                  <a:tcPr/>
                </a:tc>
              </a:tr>
            </a:tbl>
          </a:graphicData>
        </a:graphic>
      </p:graphicFrame>
      <p:pic>
        <p:nvPicPr>
          <p:cNvPr id="6" name="Picture 5" descr="http://www.clker.com/cliparts/f/6/f/e/12065729641746964295jetxee_check_sign_and_cross_sign.svg.hi.png"/>
          <p:cNvPicPr/>
          <p:nvPr/>
        </p:nvPicPr>
        <p:blipFill rotWithShape="1">
          <a:blip r:embed="rId2" cstate="print">
            <a:extLst>
              <a:ext uri="{28A0092B-C50C-407E-A947-70E740481C1C}">
                <a14:useLocalDpi xmlns:a14="http://schemas.microsoft.com/office/drawing/2010/main" val="0"/>
              </a:ext>
            </a:extLst>
          </a:blip>
          <a:srcRect r="51156"/>
          <a:stretch/>
        </p:blipFill>
        <p:spPr bwMode="auto">
          <a:xfrm>
            <a:off x="5628356" y="1271117"/>
            <a:ext cx="651510" cy="577215"/>
          </a:xfrm>
          <a:prstGeom prst="rect">
            <a:avLst/>
          </a:prstGeom>
          <a:noFill/>
          <a:ln>
            <a:noFill/>
          </a:ln>
          <a:extLst>
            <a:ext uri="{53640926-AAD7-44d8-BBD7-CCE9431645EC}">
              <a14:shadowObscured xmlns:lc="http://schemas.openxmlformats.org/drawingml/2006/lockedCanvas" xmlns:a14="http://schemas.microsoft.com/office/drawing/2010/main" xmlns:w="http://schemas.openxmlformats.org/wordprocessingml/2006/main" xmlns:w10="urn:schemas-microsoft-com:office:word" xmlns:v="urn:schemas-microsoft-com:vml" xmlns:o="urn:schemas-microsoft-com:office:office" xmlns:mv="urn:schemas-microsoft-com:mac:vml" xmlns:mo="http://schemas.microsoft.com/office/mac/office/2008/main" xmlns="" xmlns:pic="http://schemas.openxmlformats.org/drawingml/2006/picture" xmlns:wps="http://schemas.microsoft.com/office/word/2010/wordprocessingShape" xmlns:wne="http://schemas.microsoft.com/office/word/2006/wordml" xmlns:wpi="http://schemas.microsoft.com/office/word/2010/wordprocessingInk" xmlns:wpg="http://schemas.microsoft.com/office/word/2010/wordprocessingGroup" xmlns:w15="http://schemas.microsoft.com/office/word/2012/wordml" xmlns:w14="http://schemas.microsoft.com/office/word/2010/wordml" xmlns:wp="http://schemas.openxmlformats.org/drawingml/2006/wordprocessingDrawing" xmlns:wp14="http://schemas.microsoft.com/office/word/2010/wordprocessingDrawing" xmlns:m="http://schemas.openxmlformats.org/officeDocument/2006/math" xmlns:mc="http://schemas.openxmlformats.org/markup-compatibility/2006" xmlns:wpc="http://schemas.microsoft.com/office/word/2010/wordprocessingCanvas"/>
            </a:ext>
          </a:extLst>
        </p:spPr>
      </p:pic>
      <p:sp>
        <p:nvSpPr>
          <p:cNvPr id="4" name="TextBox 3"/>
          <p:cNvSpPr txBox="1"/>
          <p:nvPr/>
        </p:nvSpPr>
        <p:spPr>
          <a:xfrm>
            <a:off x="11286699" y="6005015"/>
            <a:ext cx="418704" cy="369332"/>
          </a:xfrm>
          <a:prstGeom prst="rect">
            <a:avLst/>
          </a:prstGeom>
          <a:noFill/>
        </p:spPr>
        <p:txBody>
          <a:bodyPr wrap="none" rtlCol="0">
            <a:spAutoFit/>
          </a:bodyPr>
          <a:lstStyle/>
          <a:p>
            <a:r>
              <a:rPr lang="en-AU" dirty="0" smtClean="0"/>
              <a:t>28</a:t>
            </a:r>
            <a:endParaRPr lang="en-AU" dirty="0"/>
          </a:p>
        </p:txBody>
      </p:sp>
      <p:pic>
        <p:nvPicPr>
          <p:cNvPr id="8" name="Picture 7"/>
          <p:cNvPicPr/>
          <p:nvPr/>
        </p:nvPicPr>
        <p:blipFill rotWithShape="1">
          <a:blip r:embed="rId3" cstate="screen">
            <a:extLst>
              <a:ext uri="{28A0092B-C50C-407E-A947-70E740481C1C}">
                <a14:useLocalDpi xmlns:a14="http://schemas.microsoft.com/office/drawing/2010/main"/>
              </a:ext>
            </a:extLst>
          </a:blip>
          <a:srcRect/>
          <a:stretch/>
        </p:blipFill>
        <p:spPr bwMode="auto">
          <a:xfrm>
            <a:off x="1198245" y="2340774"/>
            <a:ext cx="9945283" cy="4517226"/>
          </a:xfrm>
          <a:prstGeom prst="rect">
            <a:avLst/>
          </a:prstGeom>
          <a:ln>
            <a:noFill/>
          </a:ln>
          <a:effectLst>
            <a:outerShdw blurRad="292100" dist="139700" dir="2700000" algn="tl" rotWithShape="0">
              <a:srgbClr val="333333">
                <a:alpha val="65000"/>
              </a:srgbClr>
            </a:outerShdw>
          </a:effectLst>
          <a:extLst>
            <a:ext uri="{53640926-AAD7-44d8-BBD7-CCE9431645EC}">
              <a14:shadowObscured xmlns:lc="http://schemas.openxmlformats.org/drawingml/2006/lockedCanvas" xmlns:a14="http://schemas.microsoft.com/office/drawing/2010/main" xmlns:w="http://schemas.openxmlformats.org/wordprocessingml/2006/main" xmlns:w10="urn:schemas-microsoft-com:office:word" xmlns:v="urn:schemas-microsoft-com:vml" xmlns:o="urn:schemas-microsoft-com:office:office" xmlns:mv="urn:schemas-microsoft-com:mac:vml" xmlns:mo="http://schemas.microsoft.com/office/mac/office/2008/main" xmlns="" xmlns:pic="http://schemas.openxmlformats.org/drawingml/2006/picture" xmlns:wps="http://schemas.microsoft.com/office/word/2010/wordprocessingShape" xmlns:wne="http://schemas.microsoft.com/office/word/2006/wordml" xmlns:wpi="http://schemas.microsoft.com/office/word/2010/wordprocessingInk" xmlns:wpg="http://schemas.microsoft.com/office/word/2010/wordprocessingGroup" xmlns:w15="http://schemas.microsoft.com/office/word/2012/wordml" xmlns:w14="http://schemas.microsoft.com/office/word/2010/wordml" xmlns:wp="http://schemas.openxmlformats.org/drawingml/2006/wordprocessingDrawing" xmlns:wp14="http://schemas.microsoft.com/office/word/2010/wordprocessingDrawing" xmlns:m="http://schemas.openxmlformats.org/officeDocument/2006/math" xmlns:mc="http://schemas.openxmlformats.org/markup-compatibility/2006" xmlns:wpc="http://schemas.microsoft.com/office/word/2010/wordprocessingCanvas"/>
            </a:ext>
          </a:extLst>
        </p:spPr>
      </p:pic>
    </p:spTree>
    <p:extLst>
      <p:ext uri="{BB962C8B-B14F-4D97-AF65-F5344CB8AC3E}">
        <p14:creationId xmlns:p14="http://schemas.microsoft.com/office/powerpoint/2010/main" val="473089357"/>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00920" y="870421"/>
            <a:ext cx="9144000" cy="2387600"/>
          </a:xfrm>
        </p:spPr>
        <p:txBody>
          <a:bodyPr>
            <a:normAutofit fontScale="90000"/>
          </a:bodyPr>
          <a:lstStyle/>
          <a:p>
            <a:r>
              <a:rPr lang="en-AU" sz="6700" b="1" dirty="0" smtClean="0"/>
              <a:t>Thankyou!</a:t>
            </a:r>
            <a:r>
              <a:rPr lang="en-AU" sz="6700" b="1" dirty="0" smtClean="0"/>
              <a:t/>
            </a:r>
            <a:br>
              <a:rPr lang="en-AU" sz="6700" b="1" dirty="0" smtClean="0"/>
            </a:br>
            <a:r>
              <a:rPr lang="en-AU" dirty="0" smtClean="0"/>
              <a:t/>
            </a:r>
            <a:br>
              <a:rPr lang="en-AU" dirty="0" smtClean="0"/>
            </a:br>
            <a:r>
              <a:rPr lang="en-AU" dirty="0" smtClean="0"/>
              <a:t/>
            </a:r>
            <a:br>
              <a:rPr lang="en-AU" dirty="0" smtClean="0"/>
            </a:br>
            <a:endParaRPr lang="en-AU" dirty="0"/>
          </a:p>
        </p:txBody>
      </p:sp>
      <p:sp>
        <p:nvSpPr>
          <p:cNvPr id="3" name="Subtitle 2"/>
          <p:cNvSpPr>
            <a:spLocks noGrp="1"/>
          </p:cNvSpPr>
          <p:nvPr>
            <p:ph type="subTitle" idx="1"/>
          </p:nvPr>
        </p:nvSpPr>
        <p:spPr/>
        <p:txBody>
          <a:bodyPr/>
          <a:lstStyle/>
          <a:p>
            <a:endParaRPr lang="en-AU"/>
          </a:p>
        </p:txBody>
      </p:sp>
      <p:pic>
        <p:nvPicPr>
          <p:cNvPr id="6" name="Picture 5" descr="http://www.clker.com/cliparts/f/6/f/e/12065729641746964295jetxee_check_sign_and_cross_sign.svg.hi.png"/>
          <p:cNvPicPr/>
          <p:nvPr/>
        </p:nvPicPr>
        <p:blipFill rotWithShape="1">
          <a:blip r:embed="rId2" cstate="print">
            <a:extLst>
              <a:ext uri="{28A0092B-C50C-407E-A947-70E740481C1C}">
                <a14:useLocalDpi xmlns:a14="http://schemas.microsoft.com/office/drawing/2010/main" val="0"/>
              </a:ext>
            </a:extLst>
          </a:blip>
          <a:srcRect r="51156"/>
          <a:stretch/>
        </p:blipFill>
        <p:spPr bwMode="auto">
          <a:xfrm>
            <a:off x="5157216" y="981507"/>
            <a:ext cx="1243795" cy="1128406"/>
          </a:xfrm>
          <a:prstGeom prst="rect">
            <a:avLst/>
          </a:prstGeom>
          <a:noFill/>
          <a:ln>
            <a:noFill/>
          </a:ln>
          <a:extLst>
            <a:ext uri="{53640926-AAD7-44d8-BBD7-CCE9431645EC}">
              <a14:shadowObscured xmlns:lc="http://schemas.openxmlformats.org/drawingml/2006/lockedCanvas" xmlns:a14="http://schemas.microsoft.com/office/drawing/2010/main" xmlns:w="http://schemas.openxmlformats.org/wordprocessingml/2006/main" xmlns:w10="urn:schemas-microsoft-com:office:word" xmlns:v="urn:schemas-microsoft-com:vml" xmlns:o="urn:schemas-microsoft-com:office:office" xmlns:mv="urn:schemas-microsoft-com:mac:vml" xmlns:mo="http://schemas.microsoft.com/office/mac/office/2008/main" xmlns="" xmlns:pic="http://schemas.openxmlformats.org/drawingml/2006/picture" xmlns:wps="http://schemas.microsoft.com/office/word/2010/wordprocessingShape" xmlns:wne="http://schemas.microsoft.com/office/word/2006/wordml" xmlns:wpi="http://schemas.microsoft.com/office/word/2010/wordprocessingInk" xmlns:wpg="http://schemas.microsoft.com/office/word/2010/wordprocessingGroup" xmlns:w15="http://schemas.microsoft.com/office/word/2012/wordml" xmlns:w14="http://schemas.microsoft.com/office/word/2010/wordml" xmlns:wp="http://schemas.openxmlformats.org/drawingml/2006/wordprocessingDrawing" xmlns:wp14="http://schemas.microsoft.com/office/word/2010/wordprocessingDrawing" xmlns:m="http://schemas.openxmlformats.org/officeDocument/2006/math" xmlns:mc="http://schemas.openxmlformats.org/markup-compatibility/2006" xmlns:wpc="http://schemas.microsoft.com/office/word/2010/wordprocessingCanvas"/>
            </a:ext>
          </a:extLst>
        </p:spPr>
      </p:pic>
      <p:sp>
        <p:nvSpPr>
          <p:cNvPr id="4" name="TextBox 3"/>
          <p:cNvSpPr txBox="1"/>
          <p:nvPr/>
        </p:nvSpPr>
        <p:spPr>
          <a:xfrm>
            <a:off x="11286699" y="6005015"/>
            <a:ext cx="301686" cy="369332"/>
          </a:xfrm>
          <a:prstGeom prst="rect">
            <a:avLst/>
          </a:prstGeom>
          <a:noFill/>
        </p:spPr>
        <p:txBody>
          <a:bodyPr wrap="none" rtlCol="0">
            <a:spAutoFit/>
          </a:bodyPr>
          <a:lstStyle/>
          <a:p>
            <a:r>
              <a:rPr lang="en-AU" dirty="0" smtClean="0"/>
              <a:t>5</a:t>
            </a:r>
            <a:endParaRPr lang="en-AU" dirty="0"/>
          </a:p>
        </p:txBody>
      </p:sp>
      <p:pic>
        <p:nvPicPr>
          <p:cNvPr id="7" name="Picture 6"/>
          <p:cNvPicPr>
            <a:picLocks noChangeAspect="1"/>
          </p:cNvPicPr>
          <p:nvPr/>
        </p:nvPicPr>
        <p:blipFill rotWithShape="1">
          <a:blip r:embed="rId3" cstate="print">
            <a:extLst>
              <a:ext uri="{28A0092B-C50C-407E-A947-70E740481C1C}">
                <a14:useLocalDpi xmlns:a14="http://schemas.microsoft.com/office/drawing/2010/main" val="0"/>
              </a:ext>
            </a:extLst>
          </a:blip>
          <a:srcRect t="11556" b="9155"/>
          <a:stretch/>
        </p:blipFill>
        <p:spPr>
          <a:xfrm>
            <a:off x="2202916" y="2366423"/>
            <a:ext cx="7575068" cy="4504640"/>
          </a:xfrm>
          <a:prstGeom prst="rect">
            <a:avLst/>
          </a:prstGeom>
        </p:spPr>
      </p:pic>
    </p:spTree>
    <p:extLst>
      <p:ext uri="{BB962C8B-B14F-4D97-AF65-F5344CB8AC3E}">
        <p14:creationId xmlns:p14="http://schemas.microsoft.com/office/powerpoint/2010/main" val="207223520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99</TotalTime>
  <Words>1344</Words>
  <Application>Microsoft Office PowerPoint</Application>
  <PresentationFormat>Widescreen</PresentationFormat>
  <Paragraphs>202</Paragraphs>
  <Slides>29</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29</vt:i4>
      </vt:variant>
    </vt:vector>
  </HeadingPairs>
  <TitlesOfParts>
    <vt:vector size="33" baseType="lpstr">
      <vt:lpstr>Arial</vt:lpstr>
      <vt:lpstr>Calibri</vt:lpstr>
      <vt:lpstr>Calibri Light</vt:lpstr>
      <vt:lpstr>Office Theme</vt:lpstr>
      <vt:lpstr>   </vt:lpstr>
      <vt:lpstr>Mission Tasks  </vt:lpstr>
      <vt:lpstr>Mission Tasks (continued)  </vt:lpstr>
      <vt:lpstr>Basis of the Review  </vt:lpstr>
      <vt:lpstr>Where? Tajikistan, Algeria and Tunisia  </vt:lpstr>
      <vt:lpstr>Project Scorecard Effectiveness  </vt:lpstr>
      <vt:lpstr>Project Scorecard Impact  </vt:lpstr>
      <vt:lpstr>Project Scorecard Relevance  </vt:lpstr>
      <vt:lpstr>Project Scorecard Sustainability  </vt:lpstr>
      <vt:lpstr>Project Scorecard Efficiency  </vt:lpstr>
      <vt:lpstr>Opportunities Development low-cost ZT Seed Drills  </vt:lpstr>
      <vt:lpstr>Opportunities Technical Capacity and Capability  </vt:lpstr>
      <vt:lpstr>    Opportunities High-performance livestock systems  </vt:lpstr>
      <vt:lpstr>Opportunities Market chain approaches to farmer decision-making  </vt:lpstr>
      <vt:lpstr>Opportunities Formation of farmer-driven CLCA Discussion groups  </vt:lpstr>
      <vt:lpstr>Opportunities Achieving significant reductions in irrigated water use  </vt:lpstr>
      <vt:lpstr>Opportunities Maximising Crop WUE and Yield Potential  </vt:lpstr>
      <vt:lpstr>Opportunities Monitoring impact – measuring change  </vt:lpstr>
      <vt:lpstr>Opportunities Supporting market-responsive input supply chains  </vt:lpstr>
      <vt:lpstr>Outstanding Achievements  </vt:lpstr>
      <vt:lpstr>Outstanding Achievements  </vt:lpstr>
      <vt:lpstr>Outstanding Achievements  </vt:lpstr>
      <vt:lpstr>Outstanding Achievements  </vt:lpstr>
      <vt:lpstr>Outstanding Achievements  </vt:lpstr>
      <vt:lpstr>Outstanding Achievements  </vt:lpstr>
      <vt:lpstr>Outstanding Achievements  </vt:lpstr>
      <vt:lpstr>Outstanding Achievements  </vt:lpstr>
      <vt:lpstr>Outstanding Achievements  </vt:lpstr>
      <vt:lpstr>Thankyou!   </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Project Scorecard</dc:title>
  <dc:creator>Jay Cummins</dc:creator>
  <cp:lastModifiedBy>Jay Cummins</cp:lastModifiedBy>
  <cp:revision>13</cp:revision>
  <dcterms:created xsi:type="dcterms:W3CDTF">2016-04-03T04:21:10Z</dcterms:created>
  <dcterms:modified xsi:type="dcterms:W3CDTF">2016-04-03T06:01:11Z</dcterms:modified>
</cp:coreProperties>
</file>