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87" r:id="rId1"/>
  </p:sldMasterIdLst>
  <p:notesMasterIdLst>
    <p:notesMasterId r:id="rId17"/>
  </p:notesMasterIdLst>
  <p:sldIdLst>
    <p:sldId id="257" r:id="rId2"/>
    <p:sldId id="297" r:id="rId3"/>
    <p:sldId id="304" r:id="rId4"/>
    <p:sldId id="289" r:id="rId5"/>
    <p:sldId id="295" r:id="rId6"/>
    <p:sldId id="293" r:id="rId7"/>
    <p:sldId id="296" r:id="rId8"/>
    <p:sldId id="306" r:id="rId9"/>
    <p:sldId id="307" r:id="rId10"/>
    <p:sldId id="308" r:id="rId11"/>
    <p:sldId id="309" r:id="rId12"/>
    <p:sldId id="282" r:id="rId13"/>
    <p:sldId id="280" r:id="rId14"/>
    <p:sldId id="281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ICRAF\2014\CRP1.1_Dry%20Land%20System\DS_Gender%20analysi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ICRAF\2014\CRP1.1_Dry%20Land%20System\DS_Gender%20analysi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ICRAF\2014\CRP1.1_Dry%20Land%20System\DS_Gender%20analysi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ICRAF\2014\CRP1.1_Dry%20Land%20System\DS_Gender%20analysi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 b="1" i="0" baseline="0" dirty="0"/>
              <a:t>Ghana</a:t>
            </a:r>
          </a:p>
        </c:rich>
      </c:tx>
      <c:layout>
        <c:manualLayout>
          <c:xMode val="edge"/>
          <c:yMode val="edge"/>
          <c:x val="7.9360560049238929E-2"/>
          <c:y val="0.12640164620726635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59789588512078196"/>
          <c:y val="0.13498638230739099"/>
          <c:w val="0.3700775141004618"/>
          <c:h val="0.7061502977609278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'[DS_Gender analysis.xlsx]Ghana'!$C$35:$C$37</c:f>
              <c:strCache>
                <c:ptCount val="1"/>
                <c:pt idx="0">
                  <c:v>Men (n=212)</c:v>
                </c:pt>
              </c:strCache>
            </c:strRef>
          </c:tx>
          <c:invertIfNegative val="0"/>
          <c:cat>
            <c:strRef>
              <c:f>'[DS_Gender analysis.xlsx]Ghana'!$B$38:$B$48</c:f>
              <c:strCache>
                <c:ptCount val="11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Cash crops selection and management</c:v>
                </c:pt>
                <c:pt idx="3">
                  <c:v>Staple crops marketing</c:v>
                </c:pt>
                <c:pt idx="4">
                  <c:v>Management of small ruminants</c:v>
                </c:pt>
                <c:pt idx="5">
                  <c:v>Management of large ruminants</c:v>
                </c:pt>
                <c:pt idx="6">
                  <c:v>Marketing of small ruminants</c:v>
                </c:pt>
                <c:pt idx="7">
                  <c:v>Management of water for agriculture</c:v>
                </c:pt>
                <c:pt idx="8">
                  <c:v>Management of water for consumption</c:v>
                </c:pt>
                <c:pt idx="9">
                  <c:v>Non-farm activities</c:v>
                </c:pt>
                <c:pt idx="10">
                  <c:v>Household income  allocation</c:v>
                </c:pt>
              </c:strCache>
            </c:strRef>
          </c:cat>
          <c:val>
            <c:numRef>
              <c:f>'[DS_Gender analysis.xlsx]Ghana'!$C$38:$C$48</c:f>
              <c:numCache>
                <c:formatCode>General</c:formatCode>
                <c:ptCount val="11"/>
                <c:pt idx="0">
                  <c:v>53.11</c:v>
                </c:pt>
                <c:pt idx="1">
                  <c:v>55.290000000000006</c:v>
                </c:pt>
                <c:pt idx="2">
                  <c:v>50</c:v>
                </c:pt>
                <c:pt idx="3">
                  <c:v>29.630000000000003</c:v>
                </c:pt>
                <c:pt idx="4">
                  <c:v>82.61</c:v>
                </c:pt>
                <c:pt idx="5">
                  <c:v>66.669999999999987</c:v>
                </c:pt>
                <c:pt idx="6">
                  <c:v>83.33</c:v>
                </c:pt>
                <c:pt idx="7">
                  <c:v>16.670000000000005</c:v>
                </c:pt>
                <c:pt idx="8">
                  <c:v>4.3499999999999996</c:v>
                </c:pt>
                <c:pt idx="9">
                  <c:v>50</c:v>
                </c:pt>
                <c:pt idx="10">
                  <c:v>55.56</c:v>
                </c:pt>
              </c:numCache>
            </c:numRef>
          </c:val>
        </c:ser>
        <c:ser>
          <c:idx val="1"/>
          <c:order val="1"/>
          <c:tx>
            <c:strRef>
              <c:f>'[DS_Gender analysis.xlsx]Ghana'!$D$35:$D$37</c:f>
              <c:strCache>
                <c:ptCount val="1"/>
                <c:pt idx="0">
                  <c:v>Women (n=221)</c:v>
                </c:pt>
              </c:strCache>
            </c:strRef>
          </c:tx>
          <c:invertIfNegative val="0"/>
          <c:cat>
            <c:strRef>
              <c:f>'[DS_Gender analysis.xlsx]Ghana'!$B$38:$B$48</c:f>
              <c:strCache>
                <c:ptCount val="11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Cash crops selection and management</c:v>
                </c:pt>
                <c:pt idx="3">
                  <c:v>Staple crops marketing</c:v>
                </c:pt>
                <c:pt idx="4">
                  <c:v>Management of small ruminants</c:v>
                </c:pt>
                <c:pt idx="5">
                  <c:v>Management of large ruminants</c:v>
                </c:pt>
                <c:pt idx="6">
                  <c:v>Marketing of small ruminants</c:v>
                </c:pt>
                <c:pt idx="7">
                  <c:v>Management of water for agriculture</c:v>
                </c:pt>
                <c:pt idx="8">
                  <c:v>Management of water for consumption</c:v>
                </c:pt>
                <c:pt idx="9">
                  <c:v>Non-farm activities</c:v>
                </c:pt>
                <c:pt idx="10">
                  <c:v>Household income  allocation</c:v>
                </c:pt>
              </c:strCache>
            </c:strRef>
          </c:cat>
          <c:val>
            <c:numRef>
              <c:f>'[DS_Gender analysis.xlsx]Ghana'!$D$38:$D$48</c:f>
              <c:numCache>
                <c:formatCode>General</c:formatCode>
                <c:ptCount val="11"/>
                <c:pt idx="0">
                  <c:v>46.89</c:v>
                </c:pt>
                <c:pt idx="1">
                  <c:v>44.71</c:v>
                </c:pt>
                <c:pt idx="2">
                  <c:v>50</c:v>
                </c:pt>
                <c:pt idx="3">
                  <c:v>70.36999999999999</c:v>
                </c:pt>
                <c:pt idx="4">
                  <c:v>17.39</c:v>
                </c:pt>
                <c:pt idx="5">
                  <c:v>33.33</c:v>
                </c:pt>
                <c:pt idx="6">
                  <c:v>16.670000000000005</c:v>
                </c:pt>
                <c:pt idx="7">
                  <c:v>83.33</c:v>
                </c:pt>
                <c:pt idx="8">
                  <c:v>95.649999999999991</c:v>
                </c:pt>
                <c:pt idx="9">
                  <c:v>50</c:v>
                </c:pt>
                <c:pt idx="10">
                  <c:v>44.44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0717424"/>
        <c:axId val="230718544"/>
      </c:barChart>
      <c:catAx>
        <c:axId val="23071742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30718544"/>
        <c:crosses val="autoZero"/>
        <c:auto val="1"/>
        <c:lblAlgn val="ctr"/>
        <c:lblOffset val="100"/>
        <c:noMultiLvlLbl val="0"/>
      </c:catAx>
      <c:valAx>
        <c:axId val="230718544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500"/>
            </a:pPr>
            <a:endParaRPr lang="en-US"/>
          </a:p>
        </c:txPr>
        <c:crossAx val="23071742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/>
              <a:t>Mali</a:t>
            </a:r>
          </a:p>
        </c:rich>
      </c:tx>
      <c:layout>
        <c:manualLayout>
          <c:xMode val="edge"/>
          <c:yMode val="edge"/>
          <c:x val="0.10392416913157156"/>
          <c:y val="7.554068093678374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58604388657767481"/>
          <c:y val="0.14989808947506167"/>
          <c:w val="0.37559030444604763"/>
          <c:h val="0.664338850512724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Mali!$C$35:$C$37</c:f>
              <c:strCache>
                <c:ptCount val="1"/>
                <c:pt idx="0">
                  <c:v>Men (n=967)</c:v>
                </c:pt>
              </c:strCache>
            </c:strRef>
          </c:tx>
          <c:invertIfNegative val="0"/>
          <c:cat>
            <c:strRef>
              <c:f>Mali!$B$38:$B$50</c:f>
              <c:strCache>
                <c:ptCount val="13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Cash crops selection and management</c:v>
                </c:pt>
                <c:pt idx="3">
                  <c:v>Staple crops marketing</c:v>
                </c:pt>
                <c:pt idx="4">
                  <c:v>Cash crops marketing</c:v>
                </c:pt>
                <c:pt idx="5">
                  <c:v>Management of small ruminants</c:v>
                </c:pt>
                <c:pt idx="6">
                  <c:v>Management of large ruminants</c:v>
                </c:pt>
                <c:pt idx="7">
                  <c:v>Marketing of small ruminants</c:v>
                </c:pt>
                <c:pt idx="8">
                  <c:v>Marketing of large ruminants</c:v>
                </c:pt>
                <c:pt idx="9">
                  <c:v>Management of water for agriculture</c:v>
                </c:pt>
                <c:pt idx="10">
                  <c:v>Management of water for consumption</c:v>
                </c:pt>
                <c:pt idx="11">
                  <c:v>Non-farm activities</c:v>
                </c:pt>
                <c:pt idx="12">
                  <c:v>Household income  allocation</c:v>
                </c:pt>
              </c:strCache>
            </c:strRef>
          </c:cat>
          <c:val>
            <c:numRef>
              <c:f>Mali!$C$38:$C$50</c:f>
              <c:numCache>
                <c:formatCode>General</c:formatCode>
                <c:ptCount val="13"/>
                <c:pt idx="0">
                  <c:v>50.15</c:v>
                </c:pt>
                <c:pt idx="1">
                  <c:v>97.67</c:v>
                </c:pt>
                <c:pt idx="2">
                  <c:v>33.33</c:v>
                </c:pt>
                <c:pt idx="3">
                  <c:v>100</c:v>
                </c:pt>
                <c:pt idx="4">
                  <c:v>100</c:v>
                </c:pt>
                <c:pt idx="5">
                  <c:v>83.33</c:v>
                </c:pt>
                <c:pt idx="6">
                  <c:v>97.06</c:v>
                </c:pt>
                <c:pt idx="7">
                  <c:v>100</c:v>
                </c:pt>
                <c:pt idx="8">
                  <c:v>100</c:v>
                </c:pt>
                <c:pt idx="9">
                  <c:v>100</c:v>
                </c:pt>
                <c:pt idx="10">
                  <c:v>20.83</c:v>
                </c:pt>
                <c:pt idx="11">
                  <c:v>86.36</c:v>
                </c:pt>
                <c:pt idx="12">
                  <c:v>11.63</c:v>
                </c:pt>
              </c:numCache>
            </c:numRef>
          </c:val>
        </c:ser>
        <c:ser>
          <c:idx val="1"/>
          <c:order val="1"/>
          <c:tx>
            <c:strRef>
              <c:f>Mali!$D$35:$D$37</c:f>
              <c:strCache>
                <c:ptCount val="1"/>
                <c:pt idx="0">
                  <c:v>Women (n=877)</c:v>
                </c:pt>
              </c:strCache>
            </c:strRef>
          </c:tx>
          <c:invertIfNegative val="0"/>
          <c:cat>
            <c:strRef>
              <c:f>Mali!$B$38:$B$50</c:f>
              <c:strCache>
                <c:ptCount val="13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Cash crops selection and management</c:v>
                </c:pt>
                <c:pt idx="3">
                  <c:v>Staple crops marketing</c:v>
                </c:pt>
                <c:pt idx="4">
                  <c:v>Cash crops marketing</c:v>
                </c:pt>
                <c:pt idx="5">
                  <c:v>Management of small ruminants</c:v>
                </c:pt>
                <c:pt idx="6">
                  <c:v>Management of large ruminants</c:v>
                </c:pt>
                <c:pt idx="7">
                  <c:v>Marketing of small ruminants</c:v>
                </c:pt>
                <c:pt idx="8">
                  <c:v>Marketing of large ruminants</c:v>
                </c:pt>
                <c:pt idx="9">
                  <c:v>Management of water for agriculture</c:v>
                </c:pt>
                <c:pt idx="10">
                  <c:v>Management of water for consumption</c:v>
                </c:pt>
                <c:pt idx="11">
                  <c:v>Non-farm activities</c:v>
                </c:pt>
                <c:pt idx="12">
                  <c:v>Household income  allocation</c:v>
                </c:pt>
              </c:strCache>
            </c:strRef>
          </c:cat>
          <c:val>
            <c:numRef>
              <c:f>Mali!$D$38:$D$50</c:f>
              <c:numCache>
                <c:formatCode>General</c:formatCode>
                <c:ptCount val="13"/>
                <c:pt idx="0">
                  <c:v>49.85</c:v>
                </c:pt>
                <c:pt idx="1">
                  <c:v>2.33</c:v>
                </c:pt>
                <c:pt idx="2">
                  <c:v>66.67</c:v>
                </c:pt>
                <c:pt idx="3">
                  <c:v>0</c:v>
                </c:pt>
                <c:pt idx="4">
                  <c:v>0</c:v>
                </c:pt>
                <c:pt idx="5">
                  <c:v>16.670000000000002</c:v>
                </c:pt>
                <c:pt idx="6">
                  <c:v>2.94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79.17</c:v>
                </c:pt>
                <c:pt idx="11">
                  <c:v>13.64</c:v>
                </c:pt>
                <c:pt idx="12">
                  <c:v>88.37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5260608"/>
        <c:axId val="231220576"/>
      </c:barChart>
      <c:catAx>
        <c:axId val="23526060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31220576"/>
        <c:crosses val="autoZero"/>
        <c:auto val="1"/>
        <c:lblAlgn val="ctr"/>
        <c:lblOffset val="100"/>
        <c:noMultiLvlLbl val="0"/>
      </c:catAx>
      <c:valAx>
        <c:axId val="231220576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35260608"/>
        <c:crosses val="autoZero"/>
        <c:crossBetween val="between"/>
        <c:majorUnit val="10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6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 dirty="0"/>
              <a:t>Niger</a:t>
            </a:r>
          </a:p>
        </c:rich>
      </c:tx>
      <c:layout>
        <c:manualLayout>
          <c:xMode val="edge"/>
          <c:yMode val="edge"/>
          <c:x val="2.586886998055796E-2"/>
          <c:y val="3.293867441287461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56427550507850455"/>
          <c:y val="8.8299360307971045E-2"/>
          <c:w val="0.39536636524451291"/>
          <c:h val="0.7381293871146424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Niger!$C$36:$C$37</c:f>
              <c:strCache>
                <c:ptCount val="1"/>
                <c:pt idx="0">
                  <c:v>Men (n=156)</c:v>
                </c:pt>
              </c:strCache>
            </c:strRef>
          </c:tx>
          <c:invertIfNegative val="0"/>
          <c:cat>
            <c:strRef>
              <c:f>Niger!$B$38:$B$46</c:f>
              <c:strCache>
                <c:ptCount val="9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Staple crops marketing</c:v>
                </c:pt>
                <c:pt idx="3">
                  <c:v>Cash crops marketing</c:v>
                </c:pt>
                <c:pt idx="4">
                  <c:v>Management of small ruminants</c:v>
                </c:pt>
                <c:pt idx="5">
                  <c:v>Management of large ruminants</c:v>
                </c:pt>
                <c:pt idx="6">
                  <c:v>Marketing of small ruminants</c:v>
                </c:pt>
                <c:pt idx="7">
                  <c:v>Management of water for consumption</c:v>
                </c:pt>
                <c:pt idx="8">
                  <c:v>Non-farm activities</c:v>
                </c:pt>
              </c:strCache>
            </c:strRef>
          </c:cat>
          <c:val>
            <c:numRef>
              <c:f>Niger!$C$38:$C$46</c:f>
              <c:numCache>
                <c:formatCode>General</c:formatCode>
                <c:ptCount val="9"/>
                <c:pt idx="0">
                  <c:v>52.14</c:v>
                </c:pt>
                <c:pt idx="1">
                  <c:v>85.71</c:v>
                </c:pt>
                <c:pt idx="2">
                  <c:v>100</c:v>
                </c:pt>
                <c:pt idx="3">
                  <c:v>0</c:v>
                </c:pt>
                <c:pt idx="4">
                  <c:v>14.29</c:v>
                </c:pt>
                <c:pt idx="5">
                  <c:v>100</c:v>
                </c:pt>
                <c:pt idx="6">
                  <c:v>100</c:v>
                </c:pt>
                <c:pt idx="7">
                  <c:v>20.83</c:v>
                </c:pt>
                <c:pt idx="8">
                  <c:v>33.33</c:v>
                </c:pt>
              </c:numCache>
            </c:numRef>
          </c:val>
        </c:ser>
        <c:ser>
          <c:idx val="1"/>
          <c:order val="1"/>
          <c:tx>
            <c:strRef>
              <c:f>Niger!$D$36:$D$37</c:f>
              <c:strCache>
                <c:ptCount val="1"/>
                <c:pt idx="0">
                  <c:v>Women (n= 150)</c:v>
                </c:pt>
              </c:strCache>
            </c:strRef>
          </c:tx>
          <c:invertIfNegative val="0"/>
          <c:cat>
            <c:strRef>
              <c:f>Niger!$B$38:$B$46</c:f>
              <c:strCache>
                <c:ptCount val="9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Staple crops marketing</c:v>
                </c:pt>
                <c:pt idx="3">
                  <c:v>Cash crops marketing</c:v>
                </c:pt>
                <c:pt idx="4">
                  <c:v>Management of small ruminants</c:v>
                </c:pt>
                <c:pt idx="5">
                  <c:v>Management of large ruminants</c:v>
                </c:pt>
                <c:pt idx="6">
                  <c:v>Marketing of small ruminants</c:v>
                </c:pt>
                <c:pt idx="7">
                  <c:v>Management of water for consumption</c:v>
                </c:pt>
                <c:pt idx="8">
                  <c:v>Non-farm activities</c:v>
                </c:pt>
              </c:strCache>
            </c:strRef>
          </c:cat>
          <c:val>
            <c:numRef>
              <c:f>Niger!$D$38:$D$46</c:f>
              <c:numCache>
                <c:formatCode>General</c:formatCode>
                <c:ptCount val="9"/>
                <c:pt idx="0">
                  <c:v>47.86</c:v>
                </c:pt>
                <c:pt idx="1">
                  <c:v>14.29</c:v>
                </c:pt>
                <c:pt idx="2">
                  <c:v>0</c:v>
                </c:pt>
                <c:pt idx="3">
                  <c:v>100</c:v>
                </c:pt>
                <c:pt idx="4">
                  <c:v>85.71</c:v>
                </c:pt>
                <c:pt idx="5">
                  <c:v>0</c:v>
                </c:pt>
                <c:pt idx="6">
                  <c:v>0</c:v>
                </c:pt>
                <c:pt idx="7">
                  <c:v>79.17</c:v>
                </c:pt>
                <c:pt idx="8">
                  <c:v>66.67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1223376"/>
        <c:axId val="231223936"/>
      </c:barChart>
      <c:catAx>
        <c:axId val="23122337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31223936"/>
        <c:crosses val="autoZero"/>
        <c:auto val="1"/>
        <c:lblAlgn val="ctr"/>
        <c:lblOffset val="100"/>
        <c:noMultiLvlLbl val="0"/>
      </c:catAx>
      <c:valAx>
        <c:axId val="231223936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600"/>
            </a:pPr>
            <a:endParaRPr lang="en-US"/>
          </a:p>
        </c:txPr>
        <c:crossAx val="231223376"/>
        <c:crosses val="autoZero"/>
        <c:crossBetween val="between"/>
        <c:majorUnit val="10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00"/>
            </a:pPr>
            <a:r>
              <a:rPr lang="en-US" sz="1600"/>
              <a:t>Nigeria</a:t>
            </a:r>
          </a:p>
        </c:rich>
      </c:tx>
      <c:layout>
        <c:manualLayout>
          <c:xMode val="edge"/>
          <c:yMode val="edge"/>
          <c:x val="3.4991871966023345E-2"/>
          <c:y val="4.882588939485604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54747818233311563"/>
          <c:y val="0.13211859273790913"/>
          <c:w val="0.4140569327479604"/>
          <c:h val="0.7041518083229093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Nigeria!$C$36:$C$37</c:f>
              <c:strCache>
                <c:ptCount val="1"/>
                <c:pt idx="0">
                  <c:v>Men (n=1795)</c:v>
                </c:pt>
              </c:strCache>
            </c:strRef>
          </c:tx>
          <c:invertIfNegative val="0"/>
          <c:cat>
            <c:strRef>
              <c:f>Nigeria!$B$38:$B$46</c:f>
              <c:strCache>
                <c:ptCount val="9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Cash crops selection and management</c:v>
                </c:pt>
                <c:pt idx="3">
                  <c:v>Staple crops marketing</c:v>
                </c:pt>
                <c:pt idx="4">
                  <c:v>Management of small ruminants</c:v>
                </c:pt>
                <c:pt idx="5">
                  <c:v>Management of large ruminants</c:v>
                </c:pt>
                <c:pt idx="6">
                  <c:v>Marketing of small ruminants</c:v>
                </c:pt>
                <c:pt idx="7">
                  <c:v>Non-farm activities</c:v>
                </c:pt>
                <c:pt idx="8">
                  <c:v>Household income  allocation</c:v>
                </c:pt>
              </c:strCache>
            </c:strRef>
          </c:cat>
          <c:val>
            <c:numRef>
              <c:f>Nigeria!$C$38:$C$46</c:f>
              <c:numCache>
                <c:formatCode>General</c:formatCode>
                <c:ptCount val="9"/>
                <c:pt idx="0">
                  <c:v>43.34</c:v>
                </c:pt>
                <c:pt idx="1">
                  <c:v>97.24</c:v>
                </c:pt>
                <c:pt idx="2">
                  <c:v>86.96</c:v>
                </c:pt>
                <c:pt idx="3">
                  <c:v>100</c:v>
                </c:pt>
                <c:pt idx="4">
                  <c:v>67.48</c:v>
                </c:pt>
                <c:pt idx="5">
                  <c:v>91.94</c:v>
                </c:pt>
                <c:pt idx="6">
                  <c:v>100</c:v>
                </c:pt>
                <c:pt idx="7">
                  <c:v>63.64</c:v>
                </c:pt>
                <c:pt idx="8">
                  <c:v>100</c:v>
                </c:pt>
              </c:numCache>
            </c:numRef>
          </c:val>
        </c:ser>
        <c:ser>
          <c:idx val="1"/>
          <c:order val="1"/>
          <c:tx>
            <c:strRef>
              <c:f>Nigeria!$D$36:$D$37</c:f>
              <c:strCache>
                <c:ptCount val="1"/>
                <c:pt idx="0">
                  <c:v>Women (n=1637)</c:v>
                </c:pt>
              </c:strCache>
            </c:strRef>
          </c:tx>
          <c:invertIfNegative val="0"/>
          <c:cat>
            <c:strRef>
              <c:f>Nigeria!$B$38:$B$46</c:f>
              <c:strCache>
                <c:ptCount val="9"/>
                <c:pt idx="0">
                  <c:v>Taking decision on Nothing</c:v>
                </c:pt>
                <c:pt idx="1">
                  <c:v>Staple crops selection and management</c:v>
                </c:pt>
                <c:pt idx="2">
                  <c:v>Cash crops selection and management</c:v>
                </c:pt>
                <c:pt idx="3">
                  <c:v>Staple crops marketing</c:v>
                </c:pt>
                <c:pt idx="4">
                  <c:v>Management of small ruminants</c:v>
                </c:pt>
                <c:pt idx="5">
                  <c:v>Management of large ruminants</c:v>
                </c:pt>
                <c:pt idx="6">
                  <c:v>Marketing of small ruminants</c:v>
                </c:pt>
                <c:pt idx="7">
                  <c:v>Non-farm activities</c:v>
                </c:pt>
                <c:pt idx="8">
                  <c:v>Household income  allocation</c:v>
                </c:pt>
              </c:strCache>
            </c:strRef>
          </c:cat>
          <c:val>
            <c:numRef>
              <c:f>Nigeria!$D$38:$D$46</c:f>
              <c:numCache>
                <c:formatCode>General</c:formatCode>
                <c:ptCount val="9"/>
                <c:pt idx="0">
                  <c:v>56.66</c:v>
                </c:pt>
                <c:pt idx="1">
                  <c:v>2.76</c:v>
                </c:pt>
                <c:pt idx="2">
                  <c:v>13.04</c:v>
                </c:pt>
                <c:pt idx="3">
                  <c:v>0</c:v>
                </c:pt>
                <c:pt idx="4">
                  <c:v>32.520000000000003</c:v>
                </c:pt>
                <c:pt idx="5">
                  <c:v>8.06</c:v>
                </c:pt>
                <c:pt idx="6">
                  <c:v>0</c:v>
                </c:pt>
                <c:pt idx="7">
                  <c:v>36.36</c:v>
                </c:pt>
                <c:pt idx="8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4088000"/>
        <c:axId val="254088560"/>
      </c:barChart>
      <c:catAx>
        <c:axId val="25408800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254088560"/>
        <c:crosses val="autoZero"/>
        <c:auto val="1"/>
        <c:lblAlgn val="ctr"/>
        <c:lblOffset val="100"/>
        <c:noMultiLvlLbl val="0"/>
      </c:catAx>
      <c:valAx>
        <c:axId val="254088560"/>
        <c:scaling>
          <c:orientation val="minMax"/>
          <c:max val="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54088000"/>
        <c:crosses val="autoZero"/>
        <c:crossBetween val="between"/>
        <c:majorUnit val="10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6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E83B-0FAA-4E04-AD54-278169F5C214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1B4796-2BEF-4C56-A236-D7D2B3592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766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EF5634C-A985-45F8-9588-FA3F346C7C84}" type="slidenum">
              <a:rPr lang="fr-FR" altLang="en-US"/>
              <a:pPr/>
              <a:t>3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21176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166DB-2B9D-460E-9052-76160217D79D}" type="slidenum">
              <a:rPr lang="fr-FR" smtClean="0"/>
              <a:pPr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750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390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93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72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441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48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551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988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54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090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312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368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yland-Systems-logo-Big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953" y="178090"/>
            <a:ext cx="2111800" cy="59576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2352" y="274638"/>
            <a:ext cx="9415603" cy="1143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2352" y="1600201"/>
            <a:ext cx="115274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2352" y="6356351"/>
            <a:ext cx="1219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DB144-05AC-4BC8-9E5D-2B9FE5A5C388}" type="datetimeFigureOut">
              <a:rPr lang="en-US" smtClean="0"/>
              <a:t>5/27/2014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6541" y="6356351"/>
            <a:ext cx="56806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05838" y="6356351"/>
            <a:ext cx="12039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A324D-9B17-4F8E-82EE-AE2B1048BF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391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5432" y="1210874"/>
            <a:ext cx="10139680" cy="1470025"/>
          </a:xfrm>
        </p:spPr>
        <p:txBody>
          <a:bodyPr>
            <a:noAutofit/>
          </a:bodyPr>
          <a:lstStyle/>
          <a:p>
            <a:r>
              <a:rPr lang="en-US" sz="4000" dirty="0" smtClean="0">
                <a:solidFill>
                  <a:schemeClr val="accent3">
                    <a:lumMod val="75000"/>
                  </a:schemeClr>
                </a:solidFill>
              </a:rPr>
              <a:t>Drylands Systems CRP</a:t>
            </a:r>
            <a:br>
              <a:rPr lang="en-US" sz="40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en-US" sz="4000" dirty="0" smtClean="0">
                <a:solidFill>
                  <a:schemeClr val="accent3">
                    <a:lumMod val="75000"/>
                  </a:schemeClr>
                </a:solidFill>
              </a:rPr>
              <a:t>Gender </a:t>
            </a:r>
            <a:r>
              <a:rPr lang="en-US" sz="4000" dirty="0">
                <a:solidFill>
                  <a:schemeClr val="accent3">
                    <a:lumMod val="75000"/>
                  </a:schemeClr>
                </a:solidFill>
              </a:rPr>
              <a:t>Implementation Workshop </a:t>
            </a:r>
            <a:r>
              <a:rPr lang="en-US" sz="4000" i="1" dirty="0" smtClean="0"/>
              <a:t/>
            </a:r>
            <a:br>
              <a:rPr lang="en-US" sz="4000" i="1" dirty="0" smtClean="0"/>
            </a:br>
            <a:r>
              <a:rPr lang="en-US" sz="3600" i="1" dirty="0" smtClean="0"/>
              <a:t/>
            </a:r>
            <a:br>
              <a:rPr lang="en-US" sz="3600" i="1" dirty="0" smtClean="0"/>
            </a:br>
            <a:r>
              <a:rPr lang="en-US" sz="3600" i="1" dirty="0"/>
              <a:t>West African Sahel &amp; Dryland </a:t>
            </a:r>
            <a:r>
              <a:rPr lang="en-US" sz="3600" i="1" dirty="0" smtClean="0"/>
              <a:t>Savanna </a:t>
            </a:r>
            <a:r>
              <a:rPr lang="en-US" sz="3600" i="1" dirty="0"/>
              <a:t>Flagship</a:t>
            </a:r>
            <a:r>
              <a:rPr lang="en-US" sz="3600" i="1" dirty="0" smtClean="0"/>
              <a:t/>
            </a:r>
            <a:br>
              <a:rPr lang="en-US" sz="3600" i="1" dirty="0" smtClean="0"/>
            </a:br>
            <a:r>
              <a:rPr lang="en-US" sz="3600" i="1" dirty="0"/>
              <a:t/>
            </a:r>
            <a:br>
              <a:rPr lang="en-US" sz="3600" i="1" dirty="0"/>
            </a:br>
            <a:r>
              <a:rPr lang="en-US" sz="2400" b="1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Amman, </a:t>
            </a:r>
            <a:r>
              <a:rPr lang="en-US" sz="2400" b="1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26-27 </a:t>
            </a:r>
            <a:r>
              <a:rPr lang="en-US" sz="2400" b="1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May </a:t>
            </a:r>
            <a:r>
              <a:rPr lang="en-US" sz="2400" b="1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2014</a:t>
            </a:r>
            <a:r>
              <a:rPr lang="en-US" sz="3600" i="1" dirty="0" smtClean="0"/>
              <a:t/>
            </a:r>
            <a:br>
              <a:rPr lang="en-US" sz="3600" i="1" dirty="0" smtClean="0"/>
            </a:br>
            <a:r>
              <a:rPr lang="en-US" sz="3600" i="1" dirty="0" smtClean="0"/>
              <a:t> </a:t>
            </a:r>
            <a:endParaRPr lang="en-US" sz="5400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63512" y="5124770"/>
            <a:ext cx="7721600" cy="1027745"/>
          </a:xfrm>
        </p:spPr>
        <p:txBody>
          <a:bodyPr>
            <a:noAutofit/>
          </a:bodyPr>
          <a:lstStyle/>
          <a:p>
            <a:pPr algn="r"/>
            <a:r>
              <a:rPr lang="en-US" sz="1600" b="1" dirty="0"/>
              <a:t>Djalal </a:t>
            </a:r>
            <a:r>
              <a:rPr lang="en-US" sz="1600" b="1" dirty="0" smtClean="0"/>
              <a:t>Ademonla Arinloye</a:t>
            </a:r>
          </a:p>
          <a:p>
            <a:pPr algn="r"/>
            <a:r>
              <a:rPr lang="en-US" sz="1600" b="1" dirty="0" smtClean="0"/>
              <a:t>Pierre S. Traore</a:t>
            </a:r>
          </a:p>
          <a:p>
            <a:pPr algn="r"/>
            <a:r>
              <a:rPr lang="en-US" sz="1600" b="1" dirty="0" smtClean="0"/>
              <a:t>Joachim Binam</a:t>
            </a:r>
          </a:p>
          <a:p>
            <a:pPr algn="r"/>
            <a:r>
              <a:rPr lang="en-US" sz="1600" b="1" dirty="0" smtClean="0"/>
              <a:t>Catherine Dembele</a:t>
            </a:r>
          </a:p>
          <a:p>
            <a:pPr algn="r"/>
            <a:r>
              <a:rPr lang="en-US" sz="1600" b="1" dirty="0"/>
              <a:t>Antoine </a:t>
            </a:r>
            <a:r>
              <a:rPr lang="en-US" sz="1600" b="1" dirty="0" smtClean="0"/>
              <a:t>Kalinganire</a:t>
            </a:r>
            <a:endParaRPr lang="en-US" sz="1600" b="1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406400" y="5969953"/>
            <a:ext cx="2844800" cy="365125"/>
          </a:xfrm>
        </p:spPr>
        <p:txBody>
          <a:bodyPr/>
          <a:lstStyle/>
          <a:p>
            <a:fld id="{E27A7FF3-B85F-9C44-B3AB-62DD00D29F00}" type="datetime1">
              <a:rPr lang="en-US" smtClean="0"/>
              <a:pPr/>
              <a:t>5/27/2014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47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Gender mainstreaming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352" y="1600200"/>
            <a:ext cx="7656748" cy="5181599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Mainstreaming refers to the systematic integration of gender equity issues into the </a:t>
            </a:r>
            <a:r>
              <a:rPr lang="en-US" dirty="0" smtClean="0"/>
              <a:t>WAS&amp;DS research </a:t>
            </a:r>
            <a:r>
              <a:rPr lang="en-US" dirty="0"/>
              <a:t>process: priority setting, planning, design, implementation</a:t>
            </a:r>
            <a:r>
              <a:rPr lang="en-US" dirty="0" smtClean="0"/>
              <a:t>, M&amp;E and into </a:t>
            </a:r>
            <a:r>
              <a:rPr lang="en-US" dirty="0"/>
              <a:t>the management of this </a:t>
            </a:r>
            <a:r>
              <a:rPr lang="en-US" dirty="0" smtClean="0"/>
              <a:t>process</a:t>
            </a:r>
          </a:p>
          <a:p>
            <a:endParaRPr lang="en-US" dirty="0" smtClean="0"/>
          </a:p>
          <a:p>
            <a:pPr lvl="1">
              <a:buBlip>
                <a:blip r:embed="rId2"/>
              </a:buBlip>
            </a:pPr>
            <a:r>
              <a:rPr lang="en-US" dirty="0" smtClean="0"/>
              <a:t>To </a:t>
            </a:r>
            <a:r>
              <a:rPr lang="en-US" dirty="0"/>
              <a:t>ensure that poor women have enhanced access to the results </a:t>
            </a:r>
            <a:r>
              <a:rPr lang="en-US" dirty="0" smtClean="0"/>
              <a:t>of agricultural </a:t>
            </a:r>
            <a:r>
              <a:rPr lang="en-US" dirty="0"/>
              <a:t>science and technology (e.g</a:t>
            </a:r>
            <a:r>
              <a:rPr lang="en-US" dirty="0" smtClean="0"/>
              <a:t>. </a:t>
            </a:r>
            <a:r>
              <a:rPr lang="en-US" dirty="0"/>
              <a:t>WAS&amp;DS </a:t>
            </a:r>
            <a:r>
              <a:rPr lang="en-US" dirty="0" smtClean="0"/>
              <a:t>research </a:t>
            </a:r>
            <a:r>
              <a:rPr lang="en-US" dirty="0"/>
              <a:t>outputs), and that these results </a:t>
            </a:r>
            <a:r>
              <a:rPr lang="en-US" dirty="0" smtClean="0"/>
              <a:t>effectively contribute </a:t>
            </a:r>
            <a:r>
              <a:rPr lang="en-US" dirty="0"/>
              <a:t>to increased gender equality in access to and control over productive assets, inputs and </a:t>
            </a:r>
            <a:r>
              <a:rPr lang="en-US" dirty="0" smtClean="0"/>
              <a:t>benefits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651" y="1493838"/>
            <a:ext cx="3943349" cy="5364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64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archemin horizontal 2"/>
          <p:cNvSpPr>
            <a:spLocks noChangeArrowheads="1"/>
          </p:cNvSpPr>
          <p:nvPr/>
        </p:nvSpPr>
        <p:spPr bwMode="auto">
          <a:xfrm>
            <a:off x="280050" y="-4088"/>
            <a:ext cx="9036050" cy="720726"/>
          </a:xfrm>
          <a:prstGeom prst="horizontalScroll">
            <a:avLst>
              <a:gd name="adj" fmla="val 12500"/>
            </a:avLst>
          </a:prstGeom>
        </p:spPr>
        <p:txBody>
          <a:bodyPr vert="horz" lIns="91440" tIns="45720" rIns="91440" bIns="45720" rtlCol="0" anchor="t" anchorCtr="0">
            <a:normAutofit lnSpcReduction="10000"/>
          </a:bodyPr>
          <a:lstStyle/>
          <a:p>
            <a:pPr defTabSz="457200">
              <a:spcBef>
                <a:spcPct val="0"/>
              </a:spcBef>
            </a:pPr>
            <a:r>
              <a:rPr lang="en-US" altLang="en-US" sz="3200" b="1" dirty="0">
                <a:latin typeface="+mj-lt"/>
                <a:ea typeface="+mj-ea"/>
                <a:cs typeface="+mj-cs"/>
              </a:rPr>
              <a:t>Gender in </a:t>
            </a:r>
            <a:r>
              <a:rPr lang="en-US" altLang="en-US" sz="3200" b="1" dirty="0" smtClean="0">
                <a:latin typeface="+mj-lt"/>
                <a:ea typeface="+mj-ea"/>
                <a:cs typeface="+mj-cs"/>
              </a:rPr>
              <a:t>value chains</a:t>
            </a:r>
            <a:endParaRPr lang="fr-FR" altLang="en-US" sz="32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850" y="1557586"/>
            <a:ext cx="5619504" cy="4214628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180975" y="838200"/>
            <a:ext cx="5810250" cy="5657850"/>
            <a:chOff x="180975" y="838200"/>
            <a:chExt cx="5810250" cy="5657850"/>
          </a:xfrm>
        </p:grpSpPr>
        <p:grpSp>
          <p:nvGrpSpPr>
            <p:cNvPr id="18435" name="Group 51"/>
            <p:cNvGrpSpPr>
              <a:grpSpLocks/>
            </p:cNvGrpSpPr>
            <p:nvPr/>
          </p:nvGrpSpPr>
          <p:grpSpPr bwMode="auto">
            <a:xfrm>
              <a:off x="300521" y="1224230"/>
              <a:ext cx="5441252" cy="4979617"/>
              <a:chOff x="179747" y="725688"/>
              <a:chExt cx="9052526" cy="5776174"/>
            </a:xfrm>
          </p:grpSpPr>
          <p:sp>
            <p:nvSpPr>
              <p:cNvPr id="18436" name="AutoShape 32"/>
              <p:cNvSpPr>
                <a:spLocks noChangeArrowheads="1"/>
              </p:cNvSpPr>
              <p:nvPr/>
            </p:nvSpPr>
            <p:spPr bwMode="auto">
              <a:xfrm rot="10800000">
                <a:off x="6449915" y="1844825"/>
                <a:ext cx="285750" cy="3156871"/>
              </a:xfrm>
              <a:prstGeom prst="upArrow">
                <a:avLst>
                  <a:gd name="adj1" fmla="val 34759"/>
                  <a:gd name="adj2" fmla="val 99634"/>
                </a:avLst>
              </a:prstGeom>
              <a:ln>
                <a:headEnd/>
                <a:tailEnd/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ot="10800000"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sz="1100">
                  <a:latin typeface="Calibri" panose="020F0502020204030204" pitchFamily="34" charset="0"/>
                </a:endParaRPr>
              </a:p>
            </p:txBody>
          </p:sp>
          <p:sp>
            <p:nvSpPr>
              <p:cNvPr id="18437" name="Rectangle 36"/>
              <p:cNvSpPr>
                <a:spLocks noChangeArrowheads="1"/>
              </p:cNvSpPr>
              <p:nvPr/>
            </p:nvSpPr>
            <p:spPr bwMode="auto">
              <a:xfrm>
                <a:off x="6012160" y="3192640"/>
                <a:ext cx="1042984" cy="51279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433" tIns="45717" rIns="91433" bIns="45717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900" dirty="0">
                    <a:latin typeface="Calibri" panose="020F0502020204030204" pitchFamily="34" charset="0"/>
                  </a:rPr>
                  <a:t>Distributed</a:t>
                </a:r>
              </a:p>
              <a:p>
                <a:pPr algn="ctr" eaLnBrk="1" hangingPunct="1"/>
                <a:r>
                  <a:rPr lang="en-US" altLang="en-US" sz="900" dirty="0">
                    <a:latin typeface="Calibri" panose="020F0502020204030204" pitchFamily="34" charset="0"/>
                  </a:rPr>
                  <a:t> Benefits</a:t>
                </a:r>
              </a:p>
            </p:txBody>
          </p:sp>
          <p:sp>
            <p:nvSpPr>
              <p:cNvPr id="18438" name="AutoShape 33"/>
              <p:cNvSpPr>
                <a:spLocks noChangeArrowheads="1"/>
              </p:cNvSpPr>
              <p:nvPr/>
            </p:nvSpPr>
            <p:spPr bwMode="auto">
              <a:xfrm>
                <a:off x="5626081" y="2054899"/>
                <a:ext cx="374649" cy="2946797"/>
              </a:xfrm>
              <a:prstGeom prst="upArrow">
                <a:avLst>
                  <a:gd name="adj1" fmla="val 34824"/>
                  <a:gd name="adj2" fmla="val 107604"/>
                </a:avLst>
              </a:prstGeom>
              <a:ln>
                <a:headEnd/>
                <a:tailEnd/>
              </a:ln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vert="eaVert"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sz="1100">
                  <a:latin typeface="Calibri" panose="020F0502020204030204" pitchFamily="34" charset="0"/>
                </a:endParaRPr>
              </a:p>
            </p:txBody>
          </p:sp>
          <p:sp>
            <p:nvSpPr>
              <p:cNvPr id="18439" name="Rectangle 34"/>
              <p:cNvSpPr>
                <a:spLocks noChangeArrowheads="1"/>
              </p:cNvSpPr>
              <p:nvPr/>
            </p:nvSpPr>
            <p:spPr bwMode="auto">
              <a:xfrm>
                <a:off x="5429232" y="2574564"/>
                <a:ext cx="928696" cy="266718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433" tIns="45717" rIns="91433" bIns="45717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900" dirty="0">
                    <a:latin typeface="Calibri" panose="020F0502020204030204" pitchFamily="34" charset="0"/>
                  </a:rPr>
                  <a:t>Resources</a:t>
                </a:r>
              </a:p>
            </p:txBody>
          </p:sp>
          <p:sp>
            <p:nvSpPr>
              <p:cNvPr id="18440" name="Rectangle 35"/>
              <p:cNvSpPr>
                <a:spLocks noChangeArrowheads="1"/>
              </p:cNvSpPr>
              <p:nvPr/>
            </p:nvSpPr>
            <p:spPr bwMode="auto">
              <a:xfrm>
                <a:off x="5429233" y="4139783"/>
                <a:ext cx="1000134" cy="285776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1433" tIns="45717" rIns="91433" bIns="45717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/>
                <a:r>
                  <a:rPr lang="en-US" altLang="en-US" sz="900" dirty="0">
                    <a:latin typeface="Calibri" panose="020F0502020204030204" pitchFamily="34" charset="0"/>
                  </a:rPr>
                  <a:t>Added value</a:t>
                </a:r>
              </a:p>
            </p:txBody>
          </p:sp>
          <p:grpSp>
            <p:nvGrpSpPr>
              <p:cNvPr id="18441" name="Group 6"/>
              <p:cNvGrpSpPr>
                <a:grpSpLocks/>
              </p:cNvGrpSpPr>
              <p:nvPr/>
            </p:nvGrpSpPr>
            <p:grpSpPr bwMode="auto">
              <a:xfrm>
                <a:off x="179747" y="1247035"/>
                <a:ext cx="6786539" cy="394422"/>
                <a:chOff x="477" y="700"/>
                <a:chExt cx="4123" cy="132"/>
              </a:xfrm>
            </p:grpSpPr>
            <p:sp>
              <p:nvSpPr>
                <p:cNvPr id="18477" name="Oval 7"/>
                <p:cNvSpPr>
                  <a:spLocks noChangeArrowheads="1"/>
                </p:cNvSpPr>
                <p:nvPr/>
              </p:nvSpPr>
              <p:spPr bwMode="auto">
                <a:xfrm>
                  <a:off x="477" y="700"/>
                  <a:ext cx="4123" cy="132"/>
                </a:xfrm>
                <a:prstGeom prst="ellipse">
                  <a:avLst/>
                </a:prstGeom>
                <a:solidFill>
                  <a:srgbClr val="993366">
                    <a:alpha val="32941"/>
                  </a:srgbClr>
                </a:solidFill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1100"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18478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046" y="714"/>
                  <a:ext cx="3240" cy="9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3" tIns="45717" rIns="91433" bIns="45717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/>
                  <a:r>
                    <a:rPr lang="en-US" altLang="en-US" sz="1000" b="1" dirty="0"/>
                    <a:t>Governance </a:t>
                  </a:r>
                  <a:r>
                    <a:rPr lang="en-US" altLang="en-US" sz="900" b="1" dirty="0"/>
                    <a:t>(Quality control, low transaction costs)</a:t>
                  </a:r>
                </a:p>
              </p:txBody>
            </p:sp>
          </p:grpSp>
          <p:sp>
            <p:nvSpPr>
              <p:cNvPr id="18442" name="Oval 2"/>
              <p:cNvSpPr>
                <a:spLocks noChangeArrowheads="1"/>
              </p:cNvSpPr>
              <p:nvPr/>
            </p:nvSpPr>
            <p:spPr bwMode="auto">
              <a:xfrm>
                <a:off x="251520" y="1711181"/>
                <a:ext cx="1800466" cy="3917790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sz="1100">
                  <a:latin typeface="Calibri" panose="020F0502020204030204" pitchFamily="34" charset="0"/>
                </a:endParaRPr>
              </a:p>
            </p:txBody>
          </p:sp>
          <p:grpSp>
            <p:nvGrpSpPr>
              <p:cNvPr id="18443" name="Group 9"/>
              <p:cNvGrpSpPr>
                <a:grpSpLocks/>
              </p:cNvGrpSpPr>
              <p:nvPr/>
            </p:nvGrpSpPr>
            <p:grpSpPr bwMode="auto">
              <a:xfrm>
                <a:off x="428624" y="1924002"/>
                <a:ext cx="1382708" cy="3087872"/>
                <a:chOff x="3264" y="4176"/>
                <a:chExt cx="3639" cy="6039"/>
              </a:xfrm>
            </p:grpSpPr>
            <p:sp>
              <p:nvSpPr>
                <p:cNvPr id="18472" name="Rectangle 10"/>
                <p:cNvSpPr>
                  <a:spLocks noChangeArrowheads="1"/>
                </p:cNvSpPr>
                <p:nvPr/>
              </p:nvSpPr>
              <p:spPr bwMode="auto">
                <a:xfrm>
                  <a:off x="3264" y="9072"/>
                  <a:ext cx="3624" cy="1143"/>
                </a:xfrm>
                <a:prstGeom prst="rect">
                  <a:avLst/>
                </a:prstGeom>
                <a:solidFill>
                  <a:srgbClr val="000080">
                    <a:alpha val="20000"/>
                  </a:srgbClr>
                </a:solidFill>
                <a:ln w="9525">
                  <a:solidFill>
                    <a:srgbClr val="000080"/>
                  </a:solidFill>
                  <a:miter lim="800000"/>
                  <a:headEnd/>
                  <a:tailEnd/>
                </a:ln>
              </p:spPr>
              <p:txBody>
                <a:bodyPr lIns="91433" tIns="45717" rIns="91433" bIns="45717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900" dirty="0">
                      <a:latin typeface="Calibri" panose="020F0502020204030204" pitchFamily="34" charset="0"/>
                    </a:rPr>
                    <a:t>Financial support services</a:t>
                  </a:r>
                </a:p>
              </p:txBody>
            </p:sp>
            <p:sp>
              <p:nvSpPr>
                <p:cNvPr id="18473" name="Rectangle 11"/>
                <p:cNvSpPr>
                  <a:spLocks noChangeArrowheads="1"/>
                </p:cNvSpPr>
                <p:nvPr/>
              </p:nvSpPr>
              <p:spPr bwMode="auto">
                <a:xfrm>
                  <a:off x="3264" y="8092"/>
                  <a:ext cx="3639" cy="596"/>
                </a:xfrm>
                <a:prstGeom prst="rect">
                  <a:avLst/>
                </a:prstGeom>
                <a:solidFill>
                  <a:srgbClr val="000080">
                    <a:alpha val="20000"/>
                  </a:srgbClr>
                </a:solidFill>
                <a:ln w="9525">
                  <a:solidFill>
                    <a:srgbClr val="000080"/>
                  </a:solidFill>
                  <a:miter lim="800000"/>
                  <a:headEnd/>
                  <a:tailEnd/>
                </a:ln>
              </p:spPr>
              <p:txBody>
                <a:bodyPr lIns="91433" tIns="45717" rIns="91433" bIns="45717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900">
                      <a:latin typeface="Calibri" panose="020F0502020204030204" pitchFamily="34" charset="0"/>
                    </a:rPr>
                    <a:t>Infrastructure</a:t>
                  </a:r>
                </a:p>
              </p:txBody>
            </p:sp>
            <p:sp>
              <p:nvSpPr>
                <p:cNvPr id="18474" name="Rectangle 12"/>
                <p:cNvSpPr>
                  <a:spLocks noChangeArrowheads="1"/>
                </p:cNvSpPr>
                <p:nvPr/>
              </p:nvSpPr>
              <p:spPr bwMode="auto">
                <a:xfrm>
                  <a:off x="3264" y="7113"/>
                  <a:ext cx="3639" cy="652"/>
                </a:xfrm>
                <a:prstGeom prst="rect">
                  <a:avLst/>
                </a:prstGeom>
                <a:solidFill>
                  <a:srgbClr val="000080">
                    <a:alpha val="20000"/>
                  </a:srgbClr>
                </a:solidFill>
                <a:ln w="9525">
                  <a:solidFill>
                    <a:srgbClr val="000080"/>
                  </a:solidFill>
                  <a:miter lim="800000"/>
                  <a:headEnd/>
                  <a:tailEnd/>
                </a:ln>
              </p:spPr>
              <p:txBody>
                <a:bodyPr lIns="91433" tIns="45717" rIns="91433" bIns="45717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900">
                      <a:latin typeface="Calibri" panose="020F0502020204030204" pitchFamily="34" charset="0"/>
                    </a:rPr>
                    <a:t>Research</a:t>
                  </a:r>
                </a:p>
              </p:txBody>
            </p:sp>
            <p:sp>
              <p:nvSpPr>
                <p:cNvPr id="18475" name="Rectangle 13"/>
                <p:cNvSpPr>
                  <a:spLocks noChangeArrowheads="1"/>
                </p:cNvSpPr>
                <p:nvPr/>
              </p:nvSpPr>
              <p:spPr bwMode="auto">
                <a:xfrm>
                  <a:off x="3264" y="5972"/>
                  <a:ext cx="3639" cy="816"/>
                </a:xfrm>
                <a:prstGeom prst="rect">
                  <a:avLst/>
                </a:prstGeom>
                <a:solidFill>
                  <a:srgbClr val="000080">
                    <a:alpha val="20000"/>
                  </a:srgbClr>
                </a:solidFill>
                <a:ln w="9525">
                  <a:solidFill>
                    <a:srgbClr val="000080"/>
                  </a:solidFill>
                  <a:miter lim="800000"/>
                  <a:headEnd/>
                  <a:tailEnd/>
                </a:ln>
              </p:spPr>
              <p:txBody>
                <a:bodyPr lIns="91433" tIns="45717" rIns="91433" bIns="45717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900" dirty="0">
                      <a:latin typeface="Calibri" panose="020F0502020204030204" pitchFamily="34" charset="0"/>
                    </a:rPr>
                    <a:t>Extension</a:t>
                  </a:r>
                </a:p>
              </p:txBody>
            </p:sp>
            <p:sp>
              <p:nvSpPr>
                <p:cNvPr id="18476" name="Rectangle 14"/>
                <p:cNvSpPr>
                  <a:spLocks noChangeArrowheads="1"/>
                </p:cNvSpPr>
                <p:nvPr/>
              </p:nvSpPr>
              <p:spPr bwMode="auto">
                <a:xfrm>
                  <a:off x="3264" y="4176"/>
                  <a:ext cx="3639" cy="1537"/>
                </a:xfrm>
                <a:prstGeom prst="rect">
                  <a:avLst/>
                </a:prstGeom>
                <a:solidFill>
                  <a:srgbClr val="000080">
                    <a:alpha val="20000"/>
                  </a:srgbClr>
                </a:solidFill>
                <a:ln w="9525">
                  <a:solidFill>
                    <a:srgbClr val="000080"/>
                  </a:solidFill>
                  <a:miter lim="800000"/>
                  <a:headEnd/>
                  <a:tailEnd/>
                </a:ln>
              </p:spPr>
              <p:txBody>
                <a:bodyPr lIns="91433" tIns="45717" rIns="91433" bIns="45717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900">
                      <a:latin typeface="Calibri" panose="020F0502020204030204" pitchFamily="34" charset="0"/>
                    </a:rPr>
                    <a:t>Inter ( national) policies and regulations</a:t>
                  </a:r>
                </a:p>
              </p:txBody>
            </p:sp>
          </p:grpSp>
          <p:grpSp>
            <p:nvGrpSpPr>
              <p:cNvPr id="18444" name="Group 6"/>
              <p:cNvGrpSpPr>
                <a:grpSpLocks/>
              </p:cNvGrpSpPr>
              <p:nvPr/>
            </p:nvGrpSpPr>
            <p:grpSpPr bwMode="auto">
              <a:xfrm>
                <a:off x="595311" y="5594269"/>
                <a:ext cx="6642053" cy="321080"/>
                <a:chOff x="672" y="848"/>
                <a:chExt cx="4122" cy="197"/>
              </a:xfrm>
            </p:grpSpPr>
            <p:sp>
              <p:nvSpPr>
                <p:cNvPr id="87" name="Oval 7"/>
                <p:cNvSpPr>
                  <a:spLocks noChangeArrowheads="1"/>
                </p:cNvSpPr>
                <p:nvPr/>
              </p:nvSpPr>
              <p:spPr bwMode="auto">
                <a:xfrm>
                  <a:off x="672" y="848"/>
                  <a:ext cx="4122" cy="197"/>
                </a:xfrm>
                <a:prstGeom prst="ellipse">
                  <a:avLst/>
                </a:prstGeom>
                <a:solidFill>
                  <a:schemeClr val="accent5">
                    <a:lumMod val="60000"/>
                    <a:lumOff val="40000"/>
                    <a:alpha val="33000"/>
                  </a:schemeClr>
                </a:solidFill>
                <a:ln w="9525">
                  <a:solidFill>
                    <a:schemeClr val="tx1"/>
                  </a:solidFill>
                  <a:prstDash val="dash"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n-US" sz="1100"/>
                </a:p>
              </p:txBody>
            </p:sp>
            <p:sp>
              <p:nvSpPr>
                <p:cNvPr id="18471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995" y="860"/>
                  <a:ext cx="3631" cy="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 lIns="91433" tIns="45717" rIns="91433" bIns="45717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r>
                    <a:rPr lang="en-US" altLang="en-US" sz="1000" b="1" dirty="0"/>
                    <a:t>Capacity building &amp; Empowerment of  stakeholders</a:t>
                  </a:r>
                </a:p>
              </p:txBody>
            </p:sp>
          </p:grpSp>
          <p:sp>
            <p:nvSpPr>
              <p:cNvPr id="18445" name="AutoShape 31"/>
              <p:cNvSpPr>
                <a:spLocks noChangeArrowheads="1"/>
              </p:cNvSpPr>
              <p:nvPr/>
            </p:nvSpPr>
            <p:spPr bwMode="auto">
              <a:xfrm>
                <a:off x="2051985" y="3162506"/>
                <a:ext cx="591193" cy="698542"/>
              </a:xfrm>
              <a:prstGeom prst="rightArrow">
                <a:avLst>
                  <a:gd name="adj1" fmla="val 31491"/>
                  <a:gd name="adj2" fmla="val 51407"/>
                </a:avLst>
              </a:prstGeom>
              <a:solidFill>
                <a:schemeClr val="bg2">
                  <a:alpha val="20000"/>
                </a:schemeClr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sz="1100">
                  <a:latin typeface="Calibri" panose="020F0502020204030204" pitchFamily="34" charset="0"/>
                </a:endParaRPr>
              </a:p>
            </p:txBody>
          </p:sp>
          <p:sp>
            <p:nvSpPr>
              <p:cNvPr id="63" name="Rectangle 4"/>
              <p:cNvSpPr>
                <a:spLocks noChangeArrowheads="1"/>
              </p:cNvSpPr>
              <p:nvPr/>
            </p:nvSpPr>
            <p:spPr bwMode="auto">
              <a:xfrm>
                <a:off x="2643428" y="1845580"/>
                <a:ext cx="2714282" cy="3527380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1000"/>
                </a:schemeClr>
              </a:solidFill>
              <a:ln w="9525">
                <a:solidFill>
                  <a:schemeClr val="tx1"/>
                </a:solidFill>
                <a:prstDash val="dash"/>
                <a:miter lim="800000"/>
                <a:headEnd/>
                <a:tailEnd/>
              </a:ln>
            </p:spPr>
            <p:txBody>
              <a:bodyPr wrap="none" lIns="19513" tIns="9757" rIns="19513" bIns="9757" anchor="ctr"/>
              <a:lstStyle/>
              <a:p>
                <a:pPr algn="ctr">
                  <a:defRPr/>
                </a:pPr>
                <a:endParaRPr lang="en-US" sz="100"/>
              </a:p>
            </p:txBody>
          </p:sp>
          <p:grpSp>
            <p:nvGrpSpPr>
              <p:cNvPr id="18447" name="Group 15"/>
              <p:cNvGrpSpPr>
                <a:grpSpLocks/>
              </p:cNvGrpSpPr>
              <p:nvPr/>
            </p:nvGrpSpPr>
            <p:grpSpPr bwMode="auto">
              <a:xfrm>
                <a:off x="2643179" y="1914477"/>
                <a:ext cx="2959090" cy="3218055"/>
                <a:chOff x="2298" y="1056"/>
                <a:chExt cx="1864" cy="2027"/>
              </a:xfrm>
            </p:grpSpPr>
            <p:sp>
              <p:nvSpPr>
                <p:cNvPr id="18455" name="Rectangle 16"/>
                <p:cNvSpPr>
                  <a:spLocks noChangeArrowheads="1"/>
                </p:cNvSpPr>
                <p:nvPr/>
              </p:nvSpPr>
              <p:spPr bwMode="auto">
                <a:xfrm>
                  <a:off x="3657" y="1640"/>
                  <a:ext cx="505" cy="19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eaLnBrk="1" hangingPunct="1"/>
                  <a:endParaRPr lang="en-US" altLang="en-US" sz="1100">
                    <a:latin typeface="Calibri" panose="020F0502020204030204" pitchFamily="34" charset="0"/>
                  </a:endParaRPr>
                </a:p>
              </p:txBody>
            </p:sp>
            <p:grpSp>
              <p:nvGrpSpPr>
                <p:cNvPr id="18456" name="Group 17"/>
                <p:cNvGrpSpPr>
                  <a:grpSpLocks/>
                </p:cNvGrpSpPr>
                <p:nvPr/>
              </p:nvGrpSpPr>
              <p:grpSpPr bwMode="auto">
                <a:xfrm>
                  <a:off x="2298" y="1056"/>
                  <a:ext cx="1665" cy="2027"/>
                  <a:chOff x="11560" y="3840"/>
                  <a:chExt cx="6955" cy="6686"/>
                </a:xfrm>
              </p:grpSpPr>
              <p:sp>
                <p:nvSpPr>
                  <p:cNvPr id="18462" name="Rectangle 18"/>
                  <p:cNvSpPr>
                    <a:spLocks noChangeArrowheads="1"/>
                  </p:cNvSpPr>
                  <p:nvPr/>
                </p:nvSpPr>
                <p:spPr bwMode="auto">
                  <a:xfrm>
                    <a:off x="13008" y="9890"/>
                    <a:ext cx="3961" cy="636"/>
                  </a:xfrm>
                  <a:prstGeom prst="rect">
                    <a:avLst/>
                  </a:prstGeom>
                  <a:solidFill>
                    <a:srgbClr val="99CC00">
                      <a:alpha val="50980"/>
                    </a:srgbClr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91433" tIns="45717" rIns="91433" bIns="45717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/>
                    <a:r>
                      <a:rPr lang="en-US" altLang="en-US" sz="900">
                        <a:latin typeface="Calibri" panose="020F0502020204030204" pitchFamily="34" charset="0"/>
                      </a:rPr>
                      <a:t>    Input  supply</a:t>
                    </a:r>
                  </a:p>
                </p:txBody>
              </p:sp>
              <p:sp>
                <p:nvSpPr>
                  <p:cNvPr id="18463" name="Rectangle 19"/>
                  <p:cNvSpPr>
                    <a:spLocks noChangeArrowheads="1"/>
                  </p:cNvSpPr>
                  <p:nvPr/>
                </p:nvSpPr>
                <p:spPr bwMode="auto">
                  <a:xfrm>
                    <a:off x="12985" y="8897"/>
                    <a:ext cx="3959" cy="489"/>
                  </a:xfrm>
                  <a:prstGeom prst="rect">
                    <a:avLst/>
                  </a:prstGeom>
                  <a:solidFill>
                    <a:srgbClr val="99CC00">
                      <a:alpha val="50980"/>
                    </a:srgbClr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91433" tIns="45717" rIns="91433" bIns="45717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/>
                    <a:r>
                      <a:rPr lang="en-US" altLang="en-US" sz="900">
                        <a:latin typeface="Calibri" panose="020F0502020204030204" pitchFamily="34" charset="0"/>
                      </a:rPr>
                      <a:t>Production</a:t>
                    </a:r>
                  </a:p>
                </p:txBody>
              </p:sp>
              <p:sp>
                <p:nvSpPr>
                  <p:cNvPr id="18464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12985" y="7755"/>
                    <a:ext cx="3959" cy="490"/>
                  </a:xfrm>
                  <a:prstGeom prst="rect">
                    <a:avLst/>
                  </a:prstGeom>
                  <a:solidFill>
                    <a:srgbClr val="99CC00">
                      <a:alpha val="50980"/>
                    </a:srgbClr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91433" tIns="45717" rIns="91433" bIns="45717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/>
                    <a:r>
                      <a:rPr lang="en-US" altLang="en-US" sz="900">
                        <a:latin typeface="Calibri" panose="020F0502020204030204" pitchFamily="34" charset="0"/>
                      </a:rPr>
                      <a:t>Processing</a:t>
                    </a:r>
                  </a:p>
                </p:txBody>
              </p:sp>
              <p:sp>
                <p:nvSpPr>
                  <p:cNvPr id="18465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15021" y="3840"/>
                    <a:ext cx="3494" cy="979"/>
                  </a:xfrm>
                  <a:prstGeom prst="rect">
                    <a:avLst/>
                  </a:prstGeom>
                  <a:solidFill>
                    <a:srgbClr val="FFFF00">
                      <a:alpha val="50195"/>
                    </a:srgbClr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91433" tIns="45717" rIns="91433" bIns="45717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/>
                    <a:r>
                      <a:rPr lang="en-US" altLang="en-US" sz="900" dirty="0">
                        <a:latin typeface="Calibri" panose="020F0502020204030204" pitchFamily="34" charset="0"/>
                      </a:rPr>
                      <a:t> International consumption</a:t>
                    </a:r>
                  </a:p>
                </p:txBody>
              </p:sp>
              <p:sp>
                <p:nvSpPr>
                  <p:cNvPr id="18466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12985" y="6450"/>
                    <a:ext cx="3961" cy="815"/>
                  </a:xfrm>
                  <a:prstGeom prst="rect">
                    <a:avLst/>
                  </a:prstGeom>
                  <a:solidFill>
                    <a:srgbClr val="99CC00">
                      <a:alpha val="50980"/>
                    </a:srgbClr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91433" tIns="45717" rIns="91433" bIns="45717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/>
                    <a:r>
                      <a:rPr lang="en-US" altLang="en-US" sz="900">
                        <a:latin typeface="Calibri" panose="020F0502020204030204" pitchFamily="34" charset="0"/>
                      </a:rPr>
                      <a:t>Marketing and trade</a:t>
                    </a:r>
                  </a:p>
                </p:txBody>
              </p:sp>
              <p:sp>
                <p:nvSpPr>
                  <p:cNvPr id="18467" name="Line 23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14976" y="7278"/>
                    <a:ext cx="1" cy="463"/>
                  </a:xfrm>
                  <a:prstGeom prst="line">
                    <a:avLst/>
                  </a:prstGeom>
                  <a:noFill/>
                  <a:ln w="12700" cap="sq">
                    <a:solidFill>
                      <a:schemeClr val="tx1"/>
                    </a:solidFill>
                    <a:round/>
                    <a:headEnd type="triangle" w="med" len="med"/>
                    <a:tailEnd type="triangl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anchor="ctr"/>
                  <a:lstStyle/>
                  <a:p>
                    <a:endParaRPr lang="en-US" sz="1100"/>
                  </a:p>
                </p:txBody>
              </p:sp>
              <p:sp>
                <p:nvSpPr>
                  <p:cNvPr id="18468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11560" y="5227"/>
                    <a:ext cx="3641" cy="679"/>
                  </a:xfrm>
                  <a:prstGeom prst="rect">
                    <a:avLst/>
                  </a:prstGeom>
                  <a:solidFill>
                    <a:srgbClr val="99CC00">
                      <a:alpha val="50980"/>
                    </a:srgbClr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91433" tIns="45717" rIns="91433" bIns="45717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/>
                    <a:r>
                      <a:rPr lang="en-US" altLang="en-US" sz="900" dirty="0">
                        <a:latin typeface="Calibri" panose="020F0502020204030204" pitchFamily="34" charset="0"/>
                      </a:rPr>
                      <a:t>Consumption</a:t>
                    </a:r>
                  </a:p>
                </p:txBody>
              </p:sp>
              <p:sp>
                <p:nvSpPr>
                  <p:cNvPr id="18469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15432" y="5307"/>
                    <a:ext cx="2905" cy="539"/>
                  </a:xfrm>
                  <a:prstGeom prst="rect">
                    <a:avLst/>
                  </a:prstGeom>
                  <a:solidFill>
                    <a:srgbClr val="FFFF00">
                      <a:alpha val="50195"/>
                    </a:srgbClr>
                  </a:solidFill>
                  <a:ln w="9525">
                    <a:solidFill>
                      <a:srgbClr val="000000"/>
                    </a:solidFill>
                    <a:miter lim="800000"/>
                    <a:headEnd/>
                    <a:tailEnd/>
                  </a:ln>
                </p:spPr>
                <p:txBody>
                  <a:bodyPr lIns="91433" tIns="45717" rIns="91433" bIns="45717" anchor="ctr"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/>
                    <a:r>
                      <a:rPr lang="en-US" altLang="en-US" sz="900">
                        <a:latin typeface="Calibri" panose="020F0502020204030204" pitchFamily="34" charset="0"/>
                      </a:rPr>
                      <a:t>Export</a:t>
                    </a:r>
                  </a:p>
                </p:txBody>
              </p:sp>
            </p:grpSp>
            <p:sp>
              <p:nvSpPr>
                <p:cNvPr id="18458" name="Line 27"/>
                <p:cNvSpPr>
                  <a:spLocks noChangeShapeType="1"/>
                </p:cNvSpPr>
                <p:nvPr/>
              </p:nvSpPr>
              <p:spPr bwMode="auto">
                <a:xfrm flipV="1">
                  <a:off x="3397" y="1678"/>
                  <a:ext cx="0" cy="154"/>
                </a:xfrm>
                <a:prstGeom prst="line">
                  <a:avLst/>
                </a:prstGeom>
                <a:noFill/>
                <a:ln w="28575" cap="sq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/>
                <a:lstStyle/>
                <a:p>
                  <a:endParaRPr lang="en-US" sz="1100"/>
                </a:p>
              </p:txBody>
            </p:sp>
            <p:sp>
              <p:nvSpPr>
                <p:cNvPr id="18459" name="Line 28"/>
                <p:cNvSpPr>
                  <a:spLocks noChangeShapeType="1"/>
                </p:cNvSpPr>
                <p:nvPr/>
              </p:nvSpPr>
              <p:spPr bwMode="auto">
                <a:xfrm flipV="1">
                  <a:off x="3122" y="2399"/>
                  <a:ext cx="0" cy="173"/>
                </a:xfrm>
                <a:prstGeom prst="line">
                  <a:avLst/>
                </a:prstGeom>
                <a:noFill/>
                <a:ln w="19050" cap="sq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/>
                <a:lstStyle/>
                <a:p>
                  <a:endParaRPr lang="en-US" sz="1100"/>
                </a:p>
              </p:txBody>
            </p:sp>
            <p:sp>
              <p:nvSpPr>
                <p:cNvPr id="18460" name="Line 29"/>
                <p:cNvSpPr>
                  <a:spLocks noChangeShapeType="1"/>
                </p:cNvSpPr>
                <p:nvPr/>
              </p:nvSpPr>
              <p:spPr bwMode="auto">
                <a:xfrm flipV="1">
                  <a:off x="3122" y="2733"/>
                  <a:ext cx="0" cy="155"/>
                </a:xfrm>
                <a:prstGeom prst="line">
                  <a:avLst/>
                </a:prstGeom>
                <a:noFill/>
                <a:ln w="12700" cap="sq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anchor="ctr"/>
                <a:lstStyle/>
                <a:p>
                  <a:endParaRPr lang="en-US" sz="1100"/>
                </a:p>
              </p:txBody>
            </p:sp>
          </p:grpSp>
          <p:sp>
            <p:nvSpPr>
              <p:cNvPr id="18448" name="AutoShape 19"/>
              <p:cNvSpPr>
                <a:spLocks/>
              </p:cNvSpPr>
              <p:nvPr/>
            </p:nvSpPr>
            <p:spPr bwMode="auto">
              <a:xfrm>
                <a:off x="7264194" y="1539565"/>
                <a:ext cx="479620" cy="3772828"/>
              </a:xfrm>
              <a:prstGeom prst="leftBrace">
                <a:avLst>
                  <a:gd name="adj1" fmla="val 104069"/>
                  <a:gd name="adj2" fmla="val 42505"/>
                </a:avLst>
              </a:prstGeom>
              <a:noFill/>
              <a:ln w="1908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sz="1100">
                  <a:latin typeface="Lucida Sans Unicode" panose="020B0602030504020204" pitchFamily="34" charset="0"/>
                </a:endParaRPr>
              </a:p>
            </p:txBody>
          </p:sp>
          <p:sp>
            <p:nvSpPr>
              <p:cNvPr id="66" name="Text Box 6"/>
              <p:cNvSpPr txBox="1">
                <a:spLocks noChangeArrowheads="1"/>
              </p:cNvSpPr>
              <p:nvPr/>
            </p:nvSpPr>
            <p:spPr bwMode="auto">
              <a:xfrm>
                <a:off x="7465645" y="1529985"/>
                <a:ext cx="1766628" cy="3644028"/>
              </a:xfrm>
              <a:prstGeom prst="rect">
                <a:avLst/>
              </a:prstGeom>
              <a:noFill/>
              <a:ln w="19080">
                <a:noFill/>
                <a:miter lim="800000"/>
                <a:headEnd/>
                <a:tailEnd/>
              </a:ln>
              <a:effectLst/>
            </p:spPr>
            <p:txBody>
              <a:bodyPr wrap="square" lIns="90000" tIns="46800" rIns="90000" bIns="46800">
                <a:spAutoFit/>
              </a:bodyPr>
              <a:lstStyle/>
              <a:p>
                <a:pPr defTabSz="457200">
                  <a:buClr>
                    <a:srgbClr val="FFFF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</a:rPr>
                  <a:t>Effectiveness: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Quality (Consumer demand)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Targets (yield, </a:t>
                </a:r>
                <a:r>
                  <a:rPr lang="en-US" sz="900" dirty="0" err="1" smtClean="0">
                    <a:latin typeface="Times New Roman" pitchFamily="18" charset="0"/>
                  </a:rPr>
                  <a:t>benficiaries</a:t>
                </a:r>
                <a:r>
                  <a:rPr lang="en-US" sz="900" dirty="0" smtClean="0">
                    <a:latin typeface="Times New Roman" pitchFamily="18" charset="0"/>
                  </a:rPr>
                  <a:t>)</a:t>
                </a:r>
                <a:endParaRPr lang="en-US" sz="900" dirty="0">
                  <a:latin typeface="Times New Roman" pitchFamily="18" charset="0"/>
                </a:endParaRP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Markets  access</a:t>
                </a:r>
              </a:p>
              <a:p>
                <a:pPr defTabSz="457200">
                  <a:buClr>
                    <a:srgbClr val="FFFFFF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endParaRPr lang="en-US" sz="900" dirty="0">
                  <a:latin typeface="Times New Roman" pitchFamily="18" charset="0"/>
                </a:endParaRPr>
              </a:p>
              <a:p>
                <a:pPr defTabSz="457200">
                  <a:buClr>
                    <a:srgbClr val="FFFF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</a:rPr>
                  <a:t>Efficiency:         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Profitability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Low  </a:t>
                </a:r>
                <a:r>
                  <a:rPr lang="en-US" sz="900" dirty="0" err="1">
                    <a:latin typeface="Times New Roman" pitchFamily="18" charset="0"/>
                  </a:rPr>
                  <a:t>ransport</a:t>
                </a:r>
                <a:r>
                  <a:rPr lang="en-US" sz="900" dirty="0">
                    <a:latin typeface="Times New Roman" pitchFamily="18" charset="0"/>
                  </a:rPr>
                  <a:t> </a:t>
                </a:r>
                <a:r>
                  <a:rPr lang="en-US" sz="900" dirty="0" smtClean="0">
                    <a:latin typeface="Times New Roman" pitchFamily="18" charset="0"/>
                  </a:rPr>
                  <a:t>cost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endParaRPr lang="en-US" sz="900" dirty="0">
                  <a:latin typeface="Times New Roman" pitchFamily="18" charset="0"/>
                </a:endParaRPr>
              </a:p>
              <a:p>
                <a:pPr defTabSz="457200">
                  <a:buClr>
                    <a:srgbClr val="FFFFFF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</a:rPr>
                  <a:t>Impact: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Food security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Incomes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Gender / Equity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Added value </a:t>
                </a:r>
                <a:r>
                  <a:rPr lang="en-US" sz="900" dirty="0" smtClean="0">
                    <a:latin typeface="Times New Roman" pitchFamily="18" charset="0"/>
                  </a:rPr>
                  <a:t>distribution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endParaRPr lang="en-US" sz="900" dirty="0">
                  <a:latin typeface="Times New Roman" pitchFamily="18" charset="0"/>
                </a:endParaRPr>
              </a:p>
              <a:p>
                <a:pPr defTabSz="457200">
                  <a:buClr>
                    <a:srgbClr val="FFFF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b="1" dirty="0">
                    <a:solidFill>
                      <a:srgbClr val="FF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Times New Roman" pitchFamily="18" charset="0"/>
                  </a:rPr>
                  <a:t>Sustainability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Partnerships PPP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Nat. </a:t>
                </a:r>
                <a:r>
                  <a:rPr lang="en-US" sz="900" dirty="0" err="1">
                    <a:latin typeface="Times New Roman" pitchFamily="18" charset="0"/>
                  </a:rPr>
                  <a:t>Res.Conserv</a:t>
                </a:r>
                <a:r>
                  <a:rPr lang="en-US" sz="900" dirty="0">
                    <a:latin typeface="Times New Roman" pitchFamily="18" charset="0"/>
                  </a:rPr>
                  <a:t>.</a:t>
                </a:r>
              </a:p>
              <a:p>
                <a:pPr defTabSz="457200">
                  <a:buClr>
                    <a:srgbClr val="FF0000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900" dirty="0">
                    <a:latin typeface="Times New Roman" pitchFamily="18" charset="0"/>
                  </a:rPr>
                  <a:t>Biodiversity</a:t>
                </a:r>
              </a:p>
            </p:txBody>
          </p:sp>
          <p:sp>
            <p:nvSpPr>
              <p:cNvPr id="67" name="Text Box 13"/>
              <p:cNvSpPr txBox="1">
                <a:spLocks noChangeArrowheads="1"/>
              </p:cNvSpPr>
              <p:nvPr/>
            </p:nvSpPr>
            <p:spPr bwMode="auto">
              <a:xfrm>
                <a:off x="3073084" y="815306"/>
                <a:ext cx="2069838" cy="297063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36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pPr algn="ctr" defTabSz="457200">
                  <a:spcBef>
                    <a:spcPts val="750"/>
                  </a:spcBef>
                  <a:buClr>
                    <a:srgbClr val="FFFFFF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1000" b="1" dirty="0">
                    <a:solidFill>
                      <a:schemeClr val="bg1"/>
                    </a:solidFill>
                  </a:rPr>
                  <a:t>Direct Chain Actors </a:t>
                </a:r>
              </a:p>
            </p:txBody>
          </p:sp>
          <p:sp>
            <p:nvSpPr>
              <p:cNvPr id="68" name="Text Box 22"/>
              <p:cNvSpPr txBox="1">
                <a:spLocks noChangeArrowheads="1"/>
              </p:cNvSpPr>
              <p:nvPr/>
            </p:nvSpPr>
            <p:spPr bwMode="auto">
              <a:xfrm>
                <a:off x="7137072" y="815306"/>
                <a:ext cx="1863490" cy="466643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36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lIns="90000" tIns="46800" rIns="90000" bIns="46800">
                <a:spAutoFit/>
              </a:bodyPr>
              <a:lstStyle/>
              <a:p>
                <a:pPr algn="ctr" defTabSz="457200">
                  <a:spcBef>
                    <a:spcPts val="750"/>
                  </a:spcBef>
                  <a:buClr>
                    <a:srgbClr val="FFFFFF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1000" b="1" dirty="0">
                    <a:solidFill>
                      <a:schemeClr val="bg1"/>
                    </a:solidFill>
                  </a:rPr>
                  <a:t>Performance </a:t>
                </a:r>
                <a:r>
                  <a:rPr lang="en-US" sz="1000" b="1" dirty="0" smtClean="0">
                    <a:solidFill>
                      <a:schemeClr val="bg1"/>
                    </a:solidFill>
                  </a:rPr>
                  <a:t> indicators </a:t>
                </a:r>
                <a:endParaRPr lang="en-US" sz="10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69" name="Text Box 12"/>
              <p:cNvSpPr txBox="1">
                <a:spLocks noChangeArrowheads="1"/>
              </p:cNvSpPr>
              <p:nvPr/>
            </p:nvSpPr>
            <p:spPr bwMode="auto">
              <a:xfrm>
                <a:off x="179747" y="725688"/>
                <a:ext cx="1872237" cy="484492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 w="936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square" lIns="90000" tIns="46800" rIns="90000" bIns="46800">
                <a:spAutoFit/>
              </a:bodyPr>
              <a:lstStyle/>
              <a:p>
                <a:pPr algn="ctr" defTabSz="457200">
                  <a:spcBef>
                    <a:spcPts val="875"/>
                  </a:spcBef>
                  <a:buClr>
                    <a:srgbClr val="FFFFFF"/>
                  </a:buClr>
                  <a:buSzPct val="100000"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lang="en-US" sz="1000" b="1" dirty="0">
                    <a:solidFill>
                      <a:schemeClr val="bg1"/>
                    </a:solidFill>
                  </a:rPr>
                  <a:t>Indirect chain Actors</a:t>
                </a:r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218556" y="6111596"/>
                <a:ext cx="8620549" cy="390266"/>
              </a:xfrm>
              <a:prstGeom prst="ellips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en-US" sz="1300" b="1" dirty="0">
                    <a:solidFill>
                      <a:schemeClr val="tx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Gender issue cutting across all components of VC</a:t>
                </a:r>
              </a:p>
            </p:txBody>
          </p:sp>
        </p:grpSp>
        <p:sp>
          <p:nvSpPr>
            <p:cNvPr id="47" name="Line 27"/>
            <p:cNvSpPr>
              <a:spLocks noChangeShapeType="1"/>
            </p:cNvSpPr>
            <p:nvPr/>
          </p:nvSpPr>
          <p:spPr bwMode="auto">
            <a:xfrm flipV="1">
              <a:off x="2344126" y="3119436"/>
              <a:ext cx="0" cy="210774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en-US" sz="1100"/>
            </a:p>
          </p:txBody>
        </p:sp>
        <p:sp>
          <p:nvSpPr>
            <p:cNvPr id="48" name="Line 27"/>
            <p:cNvSpPr>
              <a:spLocks noChangeShapeType="1"/>
            </p:cNvSpPr>
            <p:nvPr/>
          </p:nvSpPr>
          <p:spPr bwMode="auto">
            <a:xfrm flipV="1">
              <a:off x="2982301" y="2671761"/>
              <a:ext cx="0" cy="210774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en-US" sz="1100"/>
            </a:p>
          </p:txBody>
        </p:sp>
        <p:sp>
          <p:nvSpPr>
            <p:cNvPr id="3" name="Rectangle 2"/>
            <p:cNvSpPr/>
            <p:nvPr/>
          </p:nvSpPr>
          <p:spPr>
            <a:xfrm>
              <a:off x="180975" y="838200"/>
              <a:ext cx="5810250" cy="5657850"/>
            </a:xfrm>
            <a:prstGeom prst="rec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0985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WAS Flagship Activities: gender </a:t>
            </a:r>
            <a:r>
              <a:rPr lang="en-US" sz="2800" dirty="0"/>
              <a:t>mainstreaming strategies</a:t>
            </a:r>
            <a:br>
              <a:rPr lang="en-US" sz="2800" dirty="0"/>
            </a:br>
            <a:endParaRPr lang="en-US" sz="28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7523598"/>
              </p:ext>
            </p:extLst>
          </p:nvPr>
        </p:nvGraphicFramePr>
        <p:xfrm>
          <a:off x="382352" y="1060302"/>
          <a:ext cx="11552974" cy="5645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861"/>
                <a:gridCol w="3175440"/>
                <a:gridCol w="1620252"/>
                <a:gridCol w="2021306"/>
                <a:gridCol w="4235115"/>
              </a:tblGrid>
              <a:tr h="1164737"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WAS&amp;DS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Current Activity Clusters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New Activity Cluster Name in WAS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CRP DS Agricultural Livelihood Systems (ALS)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Ongoing gender mainstreaming strategies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59592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Review past work on dryland systems and draw lessons on successes, failures and gaps; and evaluate vulnerability and risk management strategies in the action sites</a:t>
                      </a:r>
                      <a:endParaRPr lang="en-US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en-US" dirty="0" smtClean="0"/>
                        <a:t>Monitoring and Evaluation: Review past work on dryland systems, coordinate and harmonize database management</a:t>
                      </a:r>
                      <a:endParaRPr lang="en-US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en-US" dirty="0" smtClean="0"/>
                        <a:t>-Agro-pastoral systems</a:t>
                      </a:r>
                    </a:p>
                    <a:p>
                      <a:r>
                        <a:rPr lang="en-US" dirty="0" smtClean="0"/>
                        <a:t>-Intensive rain-fed systems</a:t>
                      </a:r>
                    </a:p>
                    <a:p>
                      <a:r>
                        <a:rPr lang="en-US" dirty="0" smtClean="0"/>
                        <a:t>-Tree-based systems</a:t>
                      </a:r>
                    </a:p>
                    <a:p>
                      <a:r>
                        <a:rPr lang="en-US" dirty="0" smtClean="0"/>
                        <a:t>-Traditional subsistence system</a:t>
                      </a:r>
                      <a:endParaRPr lang="en-US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Collecting/analyzing sex- and age-disaggregated data 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by farming system, age, socioeconomic class, ethnic and religious group in </a:t>
                      </a:r>
                      <a:r>
                        <a:rPr lang="en-US" sz="18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survyes</a:t>
                      </a:r>
                      <a:r>
                        <a:rPr lang="en-US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value chain analysis, biodiversity assessment, vulnerability and risk assessment</a:t>
                      </a:r>
                    </a:p>
                    <a:p>
                      <a:endParaRPr lang="en-US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8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Gender-focused intensification options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e.g. small ruminant fattening (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Ramadan)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increase income generation by women to improve household food security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873470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Coordinate and harmonize database management and research methods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Establish reference situation/ Baseline for the action sites to support systems approaches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52777">
                <a:tc>
                  <a:txBody>
                    <a:bodyPr/>
                    <a:lstStyle/>
                    <a:p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Assess and monitor biomass and resource flow in the action sites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797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8585014"/>
              </p:ext>
            </p:extLst>
          </p:nvPr>
        </p:nvGraphicFramePr>
        <p:xfrm>
          <a:off x="240632" y="1102894"/>
          <a:ext cx="11646568" cy="5410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1424"/>
                <a:gridCol w="2636852"/>
                <a:gridCol w="1444994"/>
                <a:gridCol w="2216709"/>
                <a:gridCol w="4796589"/>
              </a:tblGrid>
              <a:tr h="899644"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WAS&amp;DS</a:t>
                      </a:r>
                      <a:endParaRPr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defTabSz="457200" rtl="0" eaLnBrk="1" fontAlgn="ctr" latinLnBrk="0" hangingPunct="1"/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Current Activity Clusters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New Activity Cluster Name in WAS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CRP DS Agricultural Livelihood Systems (ALS)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Ongoing gender mainstreaming strategies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499012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Develop and test value adding strategies for post-harvest management, processing and use of agricultural produce and by-products including forest product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Idem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-Traditional subsistence system</a:t>
                      </a:r>
                    </a:p>
                    <a:p>
                      <a:r>
                        <a:rPr lang="en-US" dirty="0" smtClean="0"/>
                        <a:t>-Agro-pastoral systems</a:t>
                      </a:r>
                    </a:p>
                    <a:p>
                      <a:r>
                        <a:rPr lang="en-US" dirty="0" smtClean="0"/>
                        <a:t>-Tree-based systems</a:t>
                      </a:r>
                    </a:p>
                    <a:p>
                      <a:r>
                        <a:rPr lang="en-US" dirty="0" smtClean="0"/>
                        <a:t>-Intensive rain-fed systems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 Developing and t</a:t>
                      </a:r>
                      <a:r>
                        <a:rPr lang="en-US" baseline="0" dirty="0" smtClean="0"/>
                        <a:t>esting g</a:t>
                      </a:r>
                      <a:r>
                        <a:rPr lang="en-US" dirty="0" smtClean="0"/>
                        <a:t>ender-smart harvest and postharvest technologies, human nutrition, crop residue management, </a:t>
                      </a:r>
                      <a:r>
                        <a:rPr lang="en-US" b="1" dirty="0" smtClean="0"/>
                        <a:t>post-harvest management and processing of forest and crop products, and grain storage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1899249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Promote local and regional knowledge generation and exchange for scaling up and out of promising intensification options and strategies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idem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-Traditional subsistence system</a:t>
                      </a:r>
                    </a:p>
                    <a:p>
                      <a:r>
                        <a:rPr lang="en-US" dirty="0" smtClean="0"/>
                        <a:t>-Tree-based systems</a:t>
                      </a:r>
                    </a:p>
                    <a:p>
                      <a:r>
                        <a:rPr lang="en-US" dirty="0" smtClean="0"/>
                        <a:t>-Agro-pastoral systems</a:t>
                      </a:r>
                    </a:p>
                    <a:p>
                      <a:r>
                        <a:rPr lang="en-US" dirty="0" smtClean="0"/>
                        <a:t>-Intensive rain-fed systems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dirty="0" smtClean="0"/>
                        <a:t>- Gender</a:t>
                      </a:r>
                      <a:r>
                        <a:rPr lang="en-US" baseline="0" dirty="0" smtClean="0"/>
                        <a:t> balanced </a:t>
                      </a:r>
                      <a:r>
                        <a:rPr lang="en-US" dirty="0" smtClean="0"/>
                        <a:t>site selection, communication and dissemination of promising </a:t>
                      </a:r>
                      <a:r>
                        <a:rPr lang="en-US" b="1" dirty="0" smtClean="0"/>
                        <a:t>intensification options and strategies, and training of trainers in intensification options and strategies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82352" y="274638"/>
            <a:ext cx="9415603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WAS Flagship Activities: gender </a:t>
            </a:r>
            <a:r>
              <a:rPr lang="en-US" sz="2800" dirty="0"/>
              <a:t>mainstreaming strategies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6520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57426559"/>
              </p:ext>
            </p:extLst>
          </p:nvPr>
        </p:nvGraphicFramePr>
        <p:xfrm>
          <a:off x="256674" y="1102894"/>
          <a:ext cx="11503940" cy="5356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5221"/>
                <a:gridCol w="2359625"/>
                <a:gridCol w="2286921"/>
                <a:gridCol w="1994974"/>
                <a:gridCol w="4397199"/>
              </a:tblGrid>
              <a:tr h="748522"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WAS&amp;DS</a:t>
                      </a:r>
                      <a:endParaRPr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Current Activity Clusters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New Activity Cluster Name in WAS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CRP DS Agricultural Livelihood Systems (ALS)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Ongoing gender mainstreaming strategies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325304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fontAlgn="t" latinLnBrk="0" hangingPunct="1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Induce intensification and improve resource use efficiency through on-farm testing and evaluation of technologies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idem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 Agro-pastoral systems</a:t>
                      </a:r>
                    </a:p>
                    <a:p>
                      <a:r>
                        <a:rPr lang="en-US" dirty="0" smtClean="0"/>
                        <a:t>- Intensive rain-fed systems</a:t>
                      </a:r>
                    </a:p>
                    <a:p>
                      <a:r>
                        <a:rPr lang="en-US" dirty="0" smtClean="0"/>
                        <a:t>- Traditional subsistence system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 Agro-pastoral systems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</a:t>
                      </a:r>
                      <a:r>
                        <a:rPr lang="en-US" b="1" dirty="0" smtClean="0"/>
                        <a:t>Testing and evaluating of gender-smart best fit options for improved livelihood, and water management </a:t>
                      </a:r>
                    </a:p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  H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igh-value market garden and fruit-tree production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improved quality and quantity of crop residue for livestock feeding and quality manure generation fo</a:t>
                      </a:r>
                      <a:r>
                        <a:rPr lang="en-US" dirty="0" smtClean="0"/>
                        <a:t>r women and other vulnerable groups</a:t>
                      </a:r>
                      <a:endParaRPr lang="en-US" dirty="0"/>
                    </a:p>
                  </a:txBody>
                  <a:tcPr/>
                </a:tc>
              </a:tr>
              <a:tr h="748522">
                <a:tc>
                  <a:txBody>
                    <a:bodyPr/>
                    <a:lstStyle/>
                    <a:p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 defTabSz="457200" rtl="0" eaLnBrk="1" fontAlgn="t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Quantify resource use and associated tradeoffs to optimize community-level decision making to promote SI and vulnerability reduction </a:t>
                      </a:r>
                    </a:p>
                  </a:txBody>
                  <a:tcPr marL="114300" marR="11430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Effective resources management: Review, analyze, develop, test and disseminate community-based strategies for resource management and vulnerability reduction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l" defTabSz="457200" rtl="0" eaLnBrk="1" fontAlgn="t" latinLnBrk="0" hangingPunct="1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Traditional </a:t>
                      </a:r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subsistence system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Simulation models and foresight capacity developed considering gender representativeness to predict future systems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evolution based on locally valid resources and flows, cultural</a:t>
                      </a:r>
                      <a:r>
                        <a:rPr lang="en-US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issues,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strategic decision making capacity involving women and youth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2352" y="274638"/>
            <a:ext cx="9415603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WAS Flagship Activities: gender </a:t>
            </a:r>
            <a:r>
              <a:rPr lang="en-US" sz="2800" dirty="0"/>
              <a:t>mainstreaming strategies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7659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2764217"/>
              </p:ext>
            </p:extLst>
          </p:nvPr>
        </p:nvGraphicFramePr>
        <p:xfrm>
          <a:off x="382352" y="1726348"/>
          <a:ext cx="11503940" cy="3148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2253"/>
                <a:gridCol w="2312593"/>
                <a:gridCol w="1532044"/>
                <a:gridCol w="2098963"/>
                <a:gridCol w="5048087"/>
              </a:tblGrid>
              <a:tr h="748522">
                <a:tc>
                  <a:txBody>
                    <a:bodyPr/>
                    <a:lstStyle/>
                    <a:p>
                      <a:pPr marL="0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WAS&amp;DS</a:t>
                      </a:r>
                      <a:endParaRPr lang="en-US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Current Activity Clusters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New Activity Cluster Name in WAS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fontAlgn="ctr" latinLnBrk="0" hangingPunct="1"/>
                      <a:r>
                        <a:rPr lang="en-US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CRP DS Agricultural Livelihood Systems (ALS)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/>
                      <a:r>
                        <a:rPr lang="en-US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Ongoing gender mainstreaming strategies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2325304">
                <a:tc>
                  <a:txBody>
                    <a:bodyPr/>
                    <a:lstStyle/>
                    <a:p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457200" rtl="0" eaLnBrk="1" fontAlgn="t" latinLnBrk="0" hangingPunct="1"/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Facilitate effective linkages and knowledge exchange among different actors for improved system productivity and better market access</a:t>
                      </a:r>
                      <a:endParaRPr 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idem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-Agro-pastoral systems</a:t>
                      </a:r>
                    </a:p>
                    <a:p>
                      <a:r>
                        <a:rPr lang="en-US" dirty="0" smtClean="0"/>
                        <a:t>-Intensive rain-fed systems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 smtClean="0"/>
                        <a:t>-Gender disaggregated</a:t>
                      </a:r>
                      <a:r>
                        <a:rPr lang="en-US" b="0" baseline="0" dirty="0" smtClean="0"/>
                        <a:t> value chain analysis</a:t>
                      </a:r>
                      <a:endParaRPr lang="en-US" b="0" dirty="0" smtClean="0"/>
                    </a:p>
                    <a:p>
                      <a:endParaRPr lang="en-US" sz="18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  <a:sym typeface="Wingdings" panose="05000000000000000000" pitchFamily="2" charset="2"/>
                      </a:endParaRPr>
                    </a:p>
                    <a:p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- Women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 participation to F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armers' field school, field diversity forum, Rural Resource Centre</a:t>
                      </a:r>
                    </a:p>
                    <a:p>
                      <a:endParaRPr lang="en-US" b="0" dirty="0" smtClean="0"/>
                    </a:p>
                    <a:p>
                      <a:r>
                        <a:rPr lang="en-US" b="0" dirty="0" smtClean="0"/>
                        <a:t>- 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inclusiveness (poor and landless farmers, women, youth); 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Engaging and empowering women, youth and disadvantaged groups</a:t>
                      </a:r>
                      <a:endParaRPr lang="en-US" b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2352" y="274638"/>
            <a:ext cx="9415603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WAS Flagship Activities: gender </a:t>
            </a:r>
            <a:r>
              <a:rPr lang="en-US" sz="2800" dirty="0"/>
              <a:t>mainstreaming strategies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9767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Strategic </a:t>
            </a:r>
            <a:r>
              <a:rPr lang="en-US" b="1" dirty="0"/>
              <a:t>gender </a:t>
            </a:r>
            <a:r>
              <a:rPr lang="en-US" b="1" dirty="0" smtClean="0"/>
              <a:t>research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353" y="1042737"/>
            <a:ext cx="7713897" cy="5325979"/>
          </a:xfrm>
        </p:spPr>
        <p:txBody>
          <a:bodyPr>
            <a:normAutofit fontScale="77500" lnSpcReduction="20000"/>
          </a:bodyPr>
          <a:lstStyle/>
          <a:p>
            <a:endParaRPr lang="en-US" dirty="0"/>
          </a:p>
          <a:p>
            <a:r>
              <a:rPr lang="en-US" dirty="0"/>
              <a:t>Gender </a:t>
            </a:r>
            <a:r>
              <a:rPr lang="en-US" dirty="0" smtClean="0"/>
              <a:t>specific </a:t>
            </a:r>
            <a:r>
              <a:rPr lang="en-US" sz="2800" dirty="0" smtClean="0"/>
              <a:t>research </a:t>
            </a:r>
            <a:endParaRPr lang="en-US" dirty="0"/>
          </a:p>
          <a:p>
            <a:pPr lvl="1"/>
            <a:r>
              <a:rPr lang="en-US" dirty="0" smtClean="0"/>
              <a:t>Addresses </a:t>
            </a:r>
            <a:r>
              <a:rPr lang="en-US" b="1" dirty="0"/>
              <a:t>direct</a:t>
            </a:r>
            <a:r>
              <a:rPr lang="en-US" dirty="0"/>
              <a:t> questions related to differential </a:t>
            </a:r>
            <a:r>
              <a:rPr lang="en-US" dirty="0" smtClean="0"/>
              <a:t>intervention </a:t>
            </a:r>
            <a:r>
              <a:rPr lang="en-US" dirty="0"/>
              <a:t>results between men and </a:t>
            </a:r>
            <a:r>
              <a:rPr lang="en-US" dirty="0" smtClean="0"/>
              <a:t>women and marginalized groups</a:t>
            </a:r>
          </a:p>
          <a:p>
            <a:pPr lvl="2"/>
            <a:r>
              <a:rPr lang="en-US" dirty="0" smtClean="0"/>
              <a:t> e.g. How </a:t>
            </a:r>
            <a:r>
              <a:rPr lang="en-US" dirty="0"/>
              <a:t>does household adoption of a new technology change women and men’s time use patterns, and income </a:t>
            </a:r>
            <a:r>
              <a:rPr lang="en-US" dirty="0" smtClean="0"/>
              <a:t>accrual? </a:t>
            </a:r>
          </a:p>
          <a:p>
            <a:pPr lvl="1"/>
            <a:r>
              <a:rPr lang="en-US" dirty="0" smtClean="0"/>
              <a:t>Expectation </a:t>
            </a:r>
            <a:r>
              <a:rPr lang="en-US" dirty="0"/>
              <a:t>is </a:t>
            </a:r>
            <a:r>
              <a:rPr lang="en-US" dirty="0" smtClean="0"/>
              <a:t>that at </a:t>
            </a:r>
            <a:r>
              <a:rPr lang="en-US" dirty="0"/>
              <a:t>least 30% of research </a:t>
            </a:r>
            <a:r>
              <a:rPr lang="en-US" dirty="0" smtClean="0"/>
              <a:t>being gender specific</a:t>
            </a:r>
          </a:p>
          <a:p>
            <a:pPr lvl="2"/>
            <a:endParaRPr lang="en-US" dirty="0"/>
          </a:p>
          <a:p>
            <a:r>
              <a:rPr lang="en-US" sz="3200" dirty="0" smtClean="0"/>
              <a:t>Gender </a:t>
            </a:r>
            <a:r>
              <a:rPr lang="en-US" sz="3200" dirty="0"/>
              <a:t>sensitive </a:t>
            </a:r>
            <a:r>
              <a:rPr lang="en-US" sz="3200" dirty="0" smtClean="0"/>
              <a:t>research</a:t>
            </a:r>
          </a:p>
          <a:p>
            <a:pPr lvl="1"/>
            <a:r>
              <a:rPr lang="en-US" dirty="0" smtClean="0"/>
              <a:t>Addresses </a:t>
            </a:r>
            <a:r>
              <a:rPr lang="en-US" b="1" dirty="0" smtClean="0"/>
              <a:t>indirect</a:t>
            </a:r>
            <a:r>
              <a:rPr lang="en-US" dirty="0" smtClean="0"/>
              <a:t> question such </a:t>
            </a:r>
            <a:r>
              <a:rPr lang="en-US" dirty="0"/>
              <a:t>as </a:t>
            </a:r>
            <a:r>
              <a:rPr lang="en-US" dirty="0" smtClean="0"/>
              <a:t>:</a:t>
            </a:r>
          </a:p>
          <a:p>
            <a:pPr lvl="2"/>
            <a:r>
              <a:rPr lang="en-US" dirty="0" err="1" smtClean="0"/>
              <a:t>e.g</a:t>
            </a:r>
            <a:r>
              <a:rPr lang="en-US" dirty="0" smtClean="0"/>
              <a:t> What </a:t>
            </a:r>
            <a:r>
              <a:rPr lang="en-US" dirty="0"/>
              <a:t>are the </a:t>
            </a:r>
            <a:r>
              <a:rPr lang="en-US" dirty="0" smtClean="0"/>
              <a:t>(ex-ante &amp; ex-post) impacts </a:t>
            </a:r>
            <a:r>
              <a:rPr lang="en-US" dirty="0"/>
              <a:t>of adoption of a new crop </a:t>
            </a:r>
            <a:r>
              <a:rPr lang="en-US" dirty="0" smtClean="0"/>
              <a:t>variety? where </a:t>
            </a:r>
            <a:r>
              <a:rPr lang="en-US" dirty="0"/>
              <a:t>data collection is such that results can be reported for male and female plot </a:t>
            </a:r>
            <a:r>
              <a:rPr lang="en-US" dirty="0" smtClean="0"/>
              <a:t>managers</a:t>
            </a:r>
            <a:r>
              <a:rPr lang="en-US" dirty="0"/>
              <a:t>?</a:t>
            </a:r>
            <a:endParaRPr lang="en-US" dirty="0" smtClean="0"/>
          </a:p>
          <a:p>
            <a:pPr lvl="1"/>
            <a:r>
              <a:rPr lang="en-US" dirty="0" smtClean="0"/>
              <a:t>Target of </a:t>
            </a:r>
            <a:r>
              <a:rPr lang="en-US" dirty="0"/>
              <a:t>100% of all research that measures impact on </a:t>
            </a:r>
            <a:r>
              <a:rPr lang="en-US" dirty="0" smtClean="0"/>
              <a:t>farmers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7" r="30741"/>
          <a:stretch/>
        </p:blipFill>
        <p:spPr>
          <a:xfrm>
            <a:off x="8324850" y="0"/>
            <a:ext cx="3867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47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Strategic </a:t>
            </a:r>
            <a:r>
              <a:rPr lang="en-US" b="1" dirty="0"/>
              <a:t>gender research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353" y="1600201"/>
            <a:ext cx="6056548" cy="4525963"/>
          </a:xfrm>
        </p:spPr>
        <p:txBody>
          <a:bodyPr>
            <a:normAutofit lnSpcReduction="10000"/>
          </a:bodyPr>
          <a:lstStyle/>
          <a:p>
            <a:pPr marL="342900" lvl="1" indent="-342900">
              <a:buFont typeface="Arial"/>
              <a:buChar char="•"/>
            </a:pPr>
            <a:r>
              <a:rPr lang="en-US" dirty="0"/>
              <a:t>Gender is fully integrated into priority setting, research design and implementation, and final evaluations such that interventions do no harm or worsen existing gender inequities and also empower women</a:t>
            </a:r>
          </a:p>
          <a:p>
            <a:pPr marL="342900" lvl="1" indent="-342900">
              <a:buFont typeface="Arial"/>
              <a:buChar char="•"/>
            </a:pPr>
            <a:r>
              <a:rPr lang="en-US" dirty="0"/>
              <a:t>Topic addressing quality standards for quantitative sex-disaggregated data collection and qualitative sex-disaggregated data </a:t>
            </a:r>
            <a:r>
              <a:rPr lang="en-US" dirty="0" smtClean="0"/>
              <a:t>collection (scoping studies) </a:t>
            </a:r>
            <a:endParaRPr lang="en-US" dirty="0"/>
          </a:p>
          <a:p>
            <a:pPr marL="342900" lvl="1" indent="-342900">
              <a:buFont typeface="Arial"/>
              <a:buChar char="•"/>
            </a:pPr>
            <a:endParaRPr lang="en-US" sz="31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0" r="939"/>
          <a:stretch/>
        </p:blipFill>
        <p:spPr>
          <a:xfrm>
            <a:off x="6742996" y="1790700"/>
            <a:ext cx="5449004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4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353" y="1360488"/>
            <a:ext cx="5980348" cy="830262"/>
          </a:xfrm>
        </p:spPr>
        <p:txBody>
          <a:bodyPr>
            <a:noAutofit/>
          </a:bodyPr>
          <a:lstStyle/>
          <a:p>
            <a:r>
              <a:rPr lang="en-US" sz="2500" b="1" dirty="0"/>
              <a:t>Capacity development : Knowledge-sharing</a:t>
            </a:r>
            <a:br>
              <a:rPr lang="en-US" sz="2500" b="1" dirty="0"/>
            </a:br>
            <a:endParaRPr lang="en-US" sz="25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228" y="1993900"/>
            <a:ext cx="5961298" cy="4035426"/>
          </a:xfrm>
        </p:spPr>
        <p:txBody>
          <a:bodyPr>
            <a:normAutofit fontScale="77500" lnSpcReduction="20000"/>
          </a:bodyPr>
          <a:lstStyle/>
          <a:p>
            <a:pPr marL="57150" indent="0">
              <a:buNone/>
            </a:pPr>
            <a:r>
              <a:rPr lang="en-US" sz="2600" dirty="0" smtClean="0"/>
              <a:t>Undertake shared </a:t>
            </a:r>
            <a:r>
              <a:rPr lang="en-US" sz="2600" dirty="0"/>
              <a:t>research design, sites, data collection methods and analysis, expanding the </a:t>
            </a:r>
            <a:r>
              <a:rPr lang="en-US" sz="2600" dirty="0" smtClean="0"/>
              <a:t>cross countries/transects </a:t>
            </a:r>
            <a:r>
              <a:rPr lang="en-US" sz="2600" dirty="0"/>
              <a:t>scope and relevance of gender </a:t>
            </a:r>
            <a:r>
              <a:rPr lang="en-US" sz="2600" dirty="0" smtClean="0"/>
              <a:t>research to:</a:t>
            </a:r>
          </a:p>
          <a:p>
            <a:pPr marL="57150" indent="0">
              <a:buNone/>
            </a:pPr>
            <a:endParaRPr lang="en-US" sz="2600" dirty="0"/>
          </a:p>
          <a:p>
            <a:pPr lvl="2"/>
            <a:r>
              <a:rPr lang="en-US" dirty="0"/>
              <a:t>Equitable access to improved technologies for women and men</a:t>
            </a:r>
          </a:p>
          <a:p>
            <a:pPr lvl="2"/>
            <a:r>
              <a:rPr lang="en-US" dirty="0"/>
              <a:t>Development and testing of transformative gender approaches</a:t>
            </a:r>
          </a:p>
          <a:p>
            <a:pPr lvl="2"/>
            <a:r>
              <a:rPr lang="en-US" dirty="0" smtClean="0"/>
              <a:t>Methods for gender analysis in value chains</a:t>
            </a:r>
          </a:p>
          <a:p>
            <a:pPr lvl="2"/>
            <a:endParaRPr lang="en-US" dirty="0"/>
          </a:p>
          <a:p>
            <a:pPr marL="57150" indent="0">
              <a:buNone/>
            </a:pPr>
            <a:r>
              <a:rPr lang="en-US" sz="2600" dirty="0"/>
              <a:t>Capacity building on leadership: minimum request of 3/10 participants been women per village </a:t>
            </a:r>
            <a:endParaRPr lang="en-US" sz="2600" dirty="0" smtClean="0"/>
          </a:p>
          <a:p>
            <a:pPr marL="57150" indent="0">
              <a:buNone/>
            </a:pPr>
            <a:r>
              <a:rPr lang="en-US" sz="2600" dirty="0" smtClean="0">
                <a:sym typeface="Wingdings" panose="05000000000000000000" pitchFamily="2" charset="2"/>
              </a:rPr>
              <a:t> </a:t>
            </a:r>
            <a:r>
              <a:rPr lang="en-US" sz="2600" dirty="0">
                <a:sym typeface="Wingdings" panose="05000000000000000000" pitchFamily="2" charset="2"/>
              </a:rPr>
              <a:t>target 5/10 by 2016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2352" y="274638"/>
            <a:ext cx="9415603" cy="1143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Strategic gender research</a:t>
            </a:r>
            <a:endParaRPr lang="en-US" dirty="0"/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048" y="2542673"/>
            <a:ext cx="6033952" cy="431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41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17252" y="1360488"/>
            <a:ext cx="7250348" cy="499962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Fodder crops and trees in cereal based systems targeting men and women, young people, rich and </a:t>
            </a:r>
            <a:r>
              <a:rPr lang="en-US" dirty="0" smtClean="0"/>
              <a:t>poor</a:t>
            </a:r>
          </a:p>
          <a:p>
            <a:endParaRPr lang="en-US" dirty="0"/>
          </a:p>
          <a:p>
            <a:r>
              <a:rPr lang="en-US" dirty="0"/>
              <a:t>R4D platforms built from the existing networks of existing farmers’ rural enterprises, developers and policy makers </a:t>
            </a:r>
            <a:endParaRPr lang="en-US" dirty="0" smtClean="0"/>
          </a:p>
          <a:p>
            <a:endParaRPr lang="en-US" dirty="0"/>
          </a:p>
          <a:p>
            <a:r>
              <a:rPr lang="en-GB" dirty="0"/>
              <a:t>Rural Resource Centres (RRC)</a:t>
            </a:r>
            <a:r>
              <a:rPr lang="en-US" dirty="0"/>
              <a:t> focusing on options for sustainable intensification and income generation for women, youth and other resource-poor </a:t>
            </a:r>
            <a:r>
              <a:rPr lang="en-US" dirty="0" smtClean="0"/>
              <a:t>farmers</a:t>
            </a:r>
          </a:p>
          <a:p>
            <a:endParaRPr lang="en-GB" dirty="0"/>
          </a:p>
          <a:p>
            <a:pPr lvl="0"/>
            <a:r>
              <a:rPr lang="en-GB" dirty="0" smtClean="0"/>
              <a:t>Functional multi-stakeholders Innovation Platforms </a:t>
            </a:r>
          </a:p>
          <a:p>
            <a:pPr lvl="1"/>
            <a:r>
              <a:rPr lang="en-US" dirty="0" smtClean="0"/>
              <a:t>Basis </a:t>
            </a:r>
            <a:r>
              <a:rPr lang="en-US" dirty="0"/>
              <a:t>and indicators of </a:t>
            </a:r>
            <a:r>
              <a:rPr lang="en-US" dirty="0" smtClean="0"/>
              <a:t>success (Ghana, 2014)</a:t>
            </a:r>
          </a:p>
          <a:p>
            <a:pPr lvl="1"/>
            <a:r>
              <a:rPr lang="en-US" dirty="0"/>
              <a:t>Key </a:t>
            </a:r>
            <a:r>
              <a:rPr lang="en-US" dirty="0" smtClean="0"/>
              <a:t>partners selection taking into account gender representativeness</a:t>
            </a:r>
          </a:p>
          <a:p>
            <a:pPr lvl="1"/>
            <a:r>
              <a:rPr lang="en-US" dirty="0" smtClean="0"/>
              <a:t>Definition of </a:t>
            </a:r>
            <a:r>
              <a:rPr lang="en-US" dirty="0"/>
              <a:t>key activities </a:t>
            </a:r>
            <a:r>
              <a:rPr lang="en-US" dirty="0" smtClean="0"/>
              <a:t>within </a:t>
            </a:r>
            <a:r>
              <a:rPr lang="en-US" dirty="0"/>
              <a:t>a system </a:t>
            </a:r>
            <a:r>
              <a:rPr lang="en-US" dirty="0" smtClean="0"/>
              <a:t>approach</a:t>
            </a:r>
          </a:p>
          <a:p>
            <a:pPr lvl="1"/>
            <a:r>
              <a:rPr lang="en-US" dirty="0" smtClean="0"/>
              <a:t>Defining gender sensitive communication </a:t>
            </a:r>
            <a:r>
              <a:rPr lang="en-US" dirty="0"/>
              <a:t>and data </a:t>
            </a:r>
            <a:r>
              <a:rPr lang="en-US" dirty="0" smtClean="0"/>
              <a:t>sharing strategies</a:t>
            </a:r>
            <a:endParaRPr lang="en-US" dirty="0"/>
          </a:p>
          <a:p>
            <a:endParaRPr lang="en-GB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34702" y="217488"/>
            <a:ext cx="9415603" cy="1143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Calibri" pitchFamily="34" charset="0"/>
              </a:rPr>
              <a:t>Current and past experiences in WAS&amp;DS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892" y="0"/>
            <a:ext cx="43381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87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wca_crp1.1_srts_v12_AIxPDgradient_DSCRPlogo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271000" cy="66421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lc="http://schemas.openxmlformats.org/drawingml/2006/lockedCanvas"/>
            </a:ext>
          </a:extLst>
        </p:spPr>
      </p:pic>
      <p:sp>
        <p:nvSpPr>
          <p:cNvPr id="5" name="Rectangle 4"/>
          <p:cNvSpPr/>
          <p:nvPr/>
        </p:nvSpPr>
        <p:spPr>
          <a:xfrm>
            <a:off x="9400674" y="1712495"/>
            <a:ext cx="2646947" cy="5041231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b="1" dirty="0">
                <a:solidFill>
                  <a:schemeClr val="tx1"/>
                </a:solidFill>
              </a:rPr>
              <a:t>520 H</a:t>
            </a:r>
            <a:r>
              <a:rPr lang="en-US" b="1" dirty="0" smtClean="0">
                <a:solidFill>
                  <a:schemeClr val="tx1"/>
                </a:solidFill>
              </a:rPr>
              <a:t>ouseholds</a:t>
            </a:r>
          </a:p>
          <a:p>
            <a:pPr algn="r"/>
            <a:endParaRPr lang="en-US" b="1" dirty="0" smtClean="0">
              <a:solidFill>
                <a:schemeClr val="tx1"/>
              </a:solidFill>
            </a:endParaRPr>
          </a:p>
          <a:p>
            <a:pPr algn="r"/>
            <a:r>
              <a:rPr lang="en-US" b="1" dirty="0" smtClean="0">
                <a:solidFill>
                  <a:schemeClr val="tx1"/>
                </a:solidFill>
              </a:rPr>
              <a:t>6089 individuals:</a:t>
            </a:r>
          </a:p>
          <a:p>
            <a:pPr algn="r"/>
            <a:endParaRPr lang="en-US" b="1" dirty="0" smtClean="0">
              <a:solidFill>
                <a:schemeClr val="tx1"/>
              </a:solidFill>
            </a:endParaRPr>
          </a:p>
          <a:p>
            <a:pPr algn="r"/>
            <a:r>
              <a:rPr lang="en-US" b="1" i="1" dirty="0">
                <a:solidFill>
                  <a:schemeClr val="tx1"/>
                </a:solidFill>
              </a:rPr>
              <a:t>1866 </a:t>
            </a:r>
            <a:r>
              <a:rPr lang="en-US" b="1" i="1" dirty="0" smtClean="0">
                <a:solidFill>
                  <a:schemeClr val="tx1"/>
                </a:solidFill>
              </a:rPr>
              <a:t>from 2 Mali sites</a:t>
            </a:r>
          </a:p>
          <a:p>
            <a:pPr algn="r"/>
            <a:endParaRPr lang="en-US" b="1" i="1" dirty="0" smtClean="0">
              <a:solidFill>
                <a:schemeClr val="tx1"/>
              </a:solidFill>
            </a:endParaRPr>
          </a:p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3448 </a:t>
            </a:r>
            <a:r>
              <a:rPr lang="en-US" b="1" i="1" dirty="0">
                <a:solidFill>
                  <a:schemeClr val="tx1"/>
                </a:solidFill>
              </a:rPr>
              <a:t>from </a:t>
            </a:r>
            <a:r>
              <a:rPr lang="en-US" b="1" i="1" dirty="0" smtClean="0">
                <a:solidFill>
                  <a:schemeClr val="tx1"/>
                </a:solidFill>
              </a:rPr>
              <a:t>4 Nigeria sites</a:t>
            </a:r>
          </a:p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336 </a:t>
            </a:r>
            <a:r>
              <a:rPr lang="en-US" b="1" i="1" dirty="0">
                <a:solidFill>
                  <a:schemeClr val="tx1"/>
                </a:solidFill>
              </a:rPr>
              <a:t>from </a:t>
            </a:r>
            <a:r>
              <a:rPr lang="en-US" b="1" i="1" dirty="0" smtClean="0">
                <a:solidFill>
                  <a:schemeClr val="tx1"/>
                </a:solidFill>
              </a:rPr>
              <a:t>2 Niger sites</a:t>
            </a:r>
          </a:p>
          <a:p>
            <a:pPr algn="r"/>
            <a:endParaRPr lang="en-US" b="1" i="1" dirty="0" smtClean="0">
              <a:solidFill>
                <a:schemeClr val="tx1"/>
              </a:solidFill>
            </a:endParaRPr>
          </a:p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439 </a:t>
            </a:r>
            <a:r>
              <a:rPr lang="en-US" b="1" i="1" dirty="0">
                <a:solidFill>
                  <a:schemeClr val="tx1"/>
                </a:solidFill>
              </a:rPr>
              <a:t>from </a:t>
            </a:r>
            <a:r>
              <a:rPr lang="en-US" b="1" i="1" dirty="0" smtClean="0">
                <a:solidFill>
                  <a:schemeClr val="tx1"/>
                </a:solidFill>
              </a:rPr>
              <a:t>2 Ghana sites</a:t>
            </a:r>
          </a:p>
          <a:p>
            <a:pPr algn="r"/>
            <a:endParaRPr lang="en-US" b="1" i="1" dirty="0" smtClean="0">
              <a:solidFill>
                <a:schemeClr val="tx1"/>
              </a:solidFill>
            </a:endParaRPr>
          </a:p>
          <a:p>
            <a:pPr algn="r"/>
            <a:r>
              <a:rPr lang="en-US" b="1" i="1" dirty="0" smtClean="0">
                <a:solidFill>
                  <a:schemeClr val="tx1"/>
                </a:solidFill>
              </a:rPr>
              <a:t>+ Focus group discussions </a:t>
            </a:r>
            <a:endParaRPr lang="en-US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71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Baseline Household </a:t>
            </a:r>
            <a:r>
              <a:rPr lang="en-US" sz="2800" dirty="0" smtClean="0"/>
              <a:t>survey instrument with gender loop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8704"/>
          <a:stretch/>
        </p:blipFill>
        <p:spPr>
          <a:xfrm>
            <a:off x="0" y="0"/>
            <a:ext cx="1221392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12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352" y="274638"/>
            <a:ext cx="9415603" cy="915987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Preliminary results : M</a:t>
            </a:r>
            <a:r>
              <a:rPr lang="en-US" altLang="en-US" dirty="0" smtClean="0"/>
              <a:t>arketing and management decision in the households: Does women voice count?</a:t>
            </a:r>
            <a:br>
              <a:rPr lang="en-US" altLang="en-US" dirty="0" smtClean="0"/>
            </a:br>
            <a:endParaRPr lang="en-US" dirty="0"/>
          </a:p>
        </p:txBody>
      </p:sp>
      <p:graphicFrame>
        <p:nvGraphicFramePr>
          <p:cNvPr id="23" name="Chart 22"/>
          <p:cNvGraphicFramePr/>
          <p:nvPr>
            <p:extLst>
              <p:ext uri="{D42A27DB-BD31-4B8C-83A1-F6EECF244321}">
                <p14:modId xmlns:p14="http://schemas.microsoft.com/office/powerpoint/2010/main" val="231065033"/>
              </p:ext>
            </p:extLst>
          </p:nvPr>
        </p:nvGraphicFramePr>
        <p:xfrm>
          <a:off x="0" y="1091381"/>
          <a:ext cx="6666271" cy="3215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4" name="Chart 23"/>
          <p:cNvGraphicFramePr/>
          <p:nvPr>
            <p:extLst>
              <p:ext uri="{D42A27DB-BD31-4B8C-83A1-F6EECF244321}">
                <p14:modId xmlns:p14="http://schemas.microsoft.com/office/powerpoint/2010/main" val="101329270"/>
              </p:ext>
            </p:extLst>
          </p:nvPr>
        </p:nvGraphicFramePr>
        <p:xfrm>
          <a:off x="6341806" y="1417638"/>
          <a:ext cx="5593184" cy="2521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5" name="Chart 24"/>
          <p:cNvGraphicFramePr/>
          <p:nvPr>
            <p:extLst>
              <p:ext uri="{D42A27DB-BD31-4B8C-83A1-F6EECF244321}">
                <p14:modId xmlns:p14="http://schemas.microsoft.com/office/powerpoint/2010/main" val="143094955"/>
              </p:ext>
            </p:extLst>
          </p:nvPr>
        </p:nvGraphicFramePr>
        <p:xfrm>
          <a:off x="589935" y="4159045"/>
          <a:ext cx="6105833" cy="26989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6" name="Chart 25"/>
          <p:cNvGraphicFramePr/>
          <p:nvPr>
            <p:extLst>
              <p:ext uri="{D42A27DB-BD31-4B8C-83A1-F6EECF244321}">
                <p14:modId xmlns:p14="http://schemas.microsoft.com/office/powerpoint/2010/main" val="3342964082"/>
              </p:ext>
            </p:extLst>
          </p:nvPr>
        </p:nvGraphicFramePr>
        <p:xfrm>
          <a:off x="6695768" y="3898900"/>
          <a:ext cx="5432433" cy="27083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7219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50"/>
            <a:ext cx="9718508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9652250" y="1748588"/>
            <a:ext cx="261996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smtClean="0"/>
              <a:t>THANKS </a:t>
            </a:r>
            <a:r>
              <a:rPr lang="en-US" altLang="en-US" sz="3200" b="1" dirty="0"/>
              <a:t>FOR </a:t>
            </a:r>
            <a:endParaRPr lang="en-US" altLang="en-US" sz="3200" b="1" dirty="0" smtClean="0"/>
          </a:p>
          <a:p>
            <a:pPr eaLnBrk="1" hangingPunct="1"/>
            <a:r>
              <a:rPr lang="en-US" altLang="en-US" sz="3200" b="1" dirty="0" smtClean="0"/>
              <a:t>YOUR </a:t>
            </a:r>
            <a:r>
              <a:rPr lang="en-US" altLang="en-US" sz="3200" b="1" dirty="0"/>
              <a:t>ATTENTION</a:t>
            </a:r>
          </a:p>
        </p:txBody>
      </p:sp>
    </p:spTree>
    <p:extLst>
      <p:ext uri="{BB962C8B-B14F-4D97-AF65-F5344CB8AC3E}">
        <p14:creationId xmlns:p14="http://schemas.microsoft.com/office/powerpoint/2010/main" val="402373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2_DrylandSystem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heme2_DrylandSystems" id="{79475988-A388-4512-90D4-EAC0F35CAEC0}" vid="{E1062CB4-02F0-42F5-B521-5D291DE5E4A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Theme2_DrylandSystems</Template>
  <TotalTime>5487</TotalTime>
  <Words>1224</Words>
  <Application>Microsoft Office PowerPoint</Application>
  <PresentationFormat>Widescreen</PresentationFormat>
  <Paragraphs>193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Lucida Sans Unicode</vt:lpstr>
      <vt:lpstr>Times New Roman</vt:lpstr>
      <vt:lpstr>Wingdings</vt:lpstr>
      <vt:lpstr>Theme2_DrylandSystems</vt:lpstr>
      <vt:lpstr>Drylands Systems CRP Gender Implementation Workshop   West African Sahel &amp; Dryland Savanna Flagship  Amman, 26-27 May 2014  </vt:lpstr>
      <vt:lpstr>Gender mainstreaming</vt:lpstr>
      <vt:lpstr>PowerPoint Presentation</vt:lpstr>
      <vt:lpstr>WAS Flagship Activities: gender mainstreaming strategies </vt:lpstr>
      <vt:lpstr>WAS Flagship Activities: gender mainstreaming strategies </vt:lpstr>
      <vt:lpstr>WAS Flagship Activities: gender mainstreaming strategies </vt:lpstr>
      <vt:lpstr>WAS Flagship Activities: gender mainstreaming strategies </vt:lpstr>
      <vt:lpstr>Strategic gender research</vt:lpstr>
      <vt:lpstr>Strategic gender research</vt:lpstr>
      <vt:lpstr>Capacity development : Knowledge-sharing </vt:lpstr>
      <vt:lpstr>PowerPoint Presentation</vt:lpstr>
      <vt:lpstr>PowerPoint Presentation</vt:lpstr>
      <vt:lpstr>Baseline Household survey instrument with gender loop</vt:lpstr>
      <vt:lpstr>Preliminary results : Marketing and management decision in the households: Does women voice count? 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INNOVATION PLATFORMS IN BIODEV PROJECT ACTIVITIES</dc:title>
  <dc:creator>Ademonla Arinloye</dc:creator>
  <cp:lastModifiedBy>Ademonla Arinloye</cp:lastModifiedBy>
  <cp:revision>82</cp:revision>
  <dcterms:created xsi:type="dcterms:W3CDTF">2014-05-12T03:31:32Z</dcterms:created>
  <dcterms:modified xsi:type="dcterms:W3CDTF">2014-05-27T05:58:32Z</dcterms:modified>
</cp:coreProperties>
</file>