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14.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bookmarkIdSeed="2">
  <p:sldMasterIdLst>
    <p:sldMasterId id="2147483674" r:id="rId1"/>
    <p:sldMasterId id="2147483689" r:id="rId2"/>
  </p:sldMasterIdLst>
  <p:notesMasterIdLst>
    <p:notesMasterId r:id="rId37"/>
  </p:notesMasterIdLst>
  <p:handoutMasterIdLst>
    <p:handoutMasterId r:id="rId38"/>
  </p:handoutMasterIdLst>
  <p:sldIdLst>
    <p:sldId id="258" r:id="rId3"/>
    <p:sldId id="321" r:id="rId4"/>
    <p:sldId id="320" r:id="rId5"/>
    <p:sldId id="312" r:id="rId6"/>
    <p:sldId id="355" r:id="rId7"/>
    <p:sldId id="330" r:id="rId8"/>
    <p:sldId id="337" r:id="rId9"/>
    <p:sldId id="341" r:id="rId10"/>
    <p:sldId id="346" r:id="rId11"/>
    <p:sldId id="344" r:id="rId12"/>
    <p:sldId id="342" r:id="rId13"/>
    <p:sldId id="353" r:id="rId14"/>
    <p:sldId id="332" r:id="rId15"/>
    <p:sldId id="354" r:id="rId16"/>
    <p:sldId id="335" r:id="rId17"/>
    <p:sldId id="338" r:id="rId18"/>
    <p:sldId id="297" r:id="rId19"/>
    <p:sldId id="300" r:id="rId20"/>
    <p:sldId id="347" r:id="rId21"/>
    <p:sldId id="348" r:id="rId22"/>
    <p:sldId id="294" r:id="rId23"/>
    <p:sldId id="304" r:id="rId24"/>
    <p:sldId id="295" r:id="rId25"/>
    <p:sldId id="325" r:id="rId26"/>
    <p:sldId id="327" r:id="rId27"/>
    <p:sldId id="328" r:id="rId28"/>
    <p:sldId id="336" r:id="rId29"/>
    <p:sldId id="349" r:id="rId30"/>
    <p:sldId id="351" r:id="rId31"/>
    <p:sldId id="350" r:id="rId32"/>
    <p:sldId id="329" r:id="rId33"/>
    <p:sldId id="352" r:id="rId34"/>
    <p:sldId id="289" r:id="rId35"/>
    <p:sldId id="326" r:id="rId3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6BC39"/>
    <a:srgbClr val="D77D2A"/>
    <a:srgbClr val="7FBB42"/>
    <a:srgbClr val="9CCA3B"/>
    <a:srgbClr val="1FA0C9"/>
    <a:srgbClr val="007A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54" autoAdjust="0"/>
    <p:restoredTop sz="84006" autoAdjust="0"/>
  </p:normalViewPr>
  <p:slideViewPr>
    <p:cSldViewPr snapToGrid="0">
      <p:cViewPr varScale="1">
        <p:scale>
          <a:sx n="62" d="100"/>
          <a:sy n="62" d="100"/>
        </p:scale>
        <p:origin x="1770"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herun:Documents:Icarda:CLCA:2015%20reporting:CLCA%20presentation%202015%20repor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herun:Documents:Icarda:CLCA:2015%20reporting:CLCA%20presentation%202015%20report.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herun:Documents:Icarda:CLCA:2015%20reporting:CLCA%20presentation%202015%20report.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herun:Documents:Icarda:CLCA:2015%20reporting:CLCA%20presentation%202015%20report.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cintosh%20HD:Users:herun:Documents:Icarda:CLCA:2015%20reporting:CLCA%20presentation%202015%20repor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a:t>Wheat grain yield (kg/ha)</a:t>
            </a:r>
          </a:p>
        </c:rich>
      </c:tx>
      <c:overlay val="0"/>
    </c:title>
    <c:autoTitleDeleted val="0"/>
    <c:plotArea>
      <c:layout/>
      <c:barChart>
        <c:barDir val="col"/>
        <c:grouping val="clustered"/>
        <c:varyColors val="0"/>
        <c:ser>
          <c:idx val="0"/>
          <c:order val="0"/>
          <c:tx>
            <c:strRef>
              <c:f>Algeria!$D$43</c:f>
              <c:strCache>
                <c:ptCount val="1"/>
                <c:pt idx="0">
                  <c:v>Grain yield (kg/ha)</c:v>
                </c:pt>
              </c:strCache>
            </c:strRef>
          </c:tx>
          <c:invertIfNegative val="0"/>
          <c:cat>
            <c:multiLvlStrRef>
              <c:f>Algeria!$B$44:$C$47</c:f>
              <c:multiLvlStrCache>
                <c:ptCount val="4"/>
                <c:lvl>
                  <c:pt idx="0">
                    <c:v>November</c:v>
                  </c:pt>
                  <c:pt idx="1">
                    <c:v>December</c:v>
                  </c:pt>
                  <c:pt idx="2">
                    <c:v>November</c:v>
                  </c:pt>
                  <c:pt idx="3">
                    <c:v>December</c:v>
                  </c:pt>
                </c:lvl>
                <c:lvl>
                  <c:pt idx="0">
                    <c:v>Kerfa Rabah</c:v>
                  </c:pt>
                  <c:pt idx="2">
                    <c:v>BelbeyAissa</c:v>
                  </c:pt>
                </c:lvl>
              </c:multiLvlStrCache>
            </c:multiLvlStrRef>
          </c:cat>
          <c:val>
            <c:numRef>
              <c:f>Algeria!$D$44:$D$47</c:f>
              <c:numCache>
                <c:formatCode>General</c:formatCode>
                <c:ptCount val="4"/>
                <c:pt idx="0">
                  <c:v>4700</c:v>
                </c:pt>
                <c:pt idx="1">
                  <c:v>3473</c:v>
                </c:pt>
                <c:pt idx="2">
                  <c:v>4964</c:v>
                </c:pt>
                <c:pt idx="3">
                  <c:v>3941</c:v>
                </c:pt>
              </c:numCache>
            </c:numRef>
          </c:val>
        </c:ser>
        <c:dLbls>
          <c:showLegendKey val="0"/>
          <c:showVal val="0"/>
          <c:showCatName val="0"/>
          <c:showSerName val="0"/>
          <c:showPercent val="0"/>
          <c:showBubbleSize val="0"/>
        </c:dLbls>
        <c:gapWidth val="150"/>
        <c:axId val="111098256"/>
        <c:axId val="111098816"/>
      </c:barChart>
      <c:catAx>
        <c:axId val="111098256"/>
        <c:scaling>
          <c:orientation val="minMax"/>
        </c:scaling>
        <c:delete val="0"/>
        <c:axPos val="b"/>
        <c:numFmt formatCode="General" sourceLinked="0"/>
        <c:majorTickMark val="out"/>
        <c:minorTickMark val="none"/>
        <c:tickLblPos val="nextTo"/>
        <c:crossAx val="111098816"/>
        <c:crosses val="autoZero"/>
        <c:auto val="1"/>
        <c:lblAlgn val="ctr"/>
        <c:lblOffset val="100"/>
        <c:noMultiLvlLbl val="0"/>
      </c:catAx>
      <c:valAx>
        <c:axId val="111098816"/>
        <c:scaling>
          <c:orientation val="minMax"/>
        </c:scaling>
        <c:delete val="0"/>
        <c:axPos val="l"/>
        <c:majorGridlines/>
        <c:numFmt formatCode="General" sourceLinked="1"/>
        <c:majorTickMark val="out"/>
        <c:minorTickMark val="none"/>
        <c:tickLblPos val="nextTo"/>
        <c:crossAx val="111098256"/>
        <c:crosses val="autoZero"/>
        <c:crossBetween val="between"/>
      </c:valAx>
    </c:plotArea>
    <c:plotVisOnly val="1"/>
    <c:dispBlanksAs val="gap"/>
    <c:showDLblsOverMax val="0"/>
  </c:chart>
  <c:txPr>
    <a:bodyPr/>
    <a:lstStyle/>
    <a:p>
      <a:pPr>
        <a:defRPr sz="16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a:t>Durum wheat yield (kg/ha)</a:t>
            </a:r>
          </a:p>
        </c:rich>
      </c:tx>
      <c:overlay val="0"/>
    </c:title>
    <c:autoTitleDeleted val="0"/>
    <c:plotArea>
      <c:layout/>
      <c:barChart>
        <c:barDir val="col"/>
        <c:grouping val="clustered"/>
        <c:varyColors val="0"/>
        <c:ser>
          <c:idx val="0"/>
          <c:order val="0"/>
          <c:tx>
            <c:strRef>
              <c:f>Algeria!$P$44</c:f>
              <c:strCache>
                <c:ptCount val="1"/>
                <c:pt idx="0">
                  <c:v>CA </c:v>
                </c:pt>
              </c:strCache>
            </c:strRef>
          </c:tx>
          <c:invertIfNegative val="0"/>
          <c:cat>
            <c:strRef>
              <c:f>Algeria!$O$45:$O$53</c:f>
              <c:strCache>
                <c:ptCount val="9"/>
                <c:pt idx="0">
                  <c:v>Arioua Bachir</c:v>
                </c:pt>
                <c:pt idx="1">
                  <c:v>Ghayat Mohamed</c:v>
                </c:pt>
                <c:pt idx="2">
                  <c:v>Sahnoun Saad</c:v>
                </c:pt>
                <c:pt idx="3">
                  <c:v>Dif Abdellah</c:v>
                </c:pt>
                <c:pt idx="4">
                  <c:v>SaouliAzzouz</c:v>
                </c:pt>
                <c:pt idx="5">
                  <c:v>Hajaj Mohamed</c:v>
                </c:pt>
                <c:pt idx="6">
                  <c:v>ZaroukhiSaid</c:v>
                </c:pt>
                <c:pt idx="7">
                  <c:v>Drissi Rabeh</c:v>
                </c:pt>
                <c:pt idx="8">
                  <c:v>Drissi Abdelhak</c:v>
                </c:pt>
              </c:strCache>
            </c:strRef>
          </c:cat>
          <c:val>
            <c:numRef>
              <c:f>Algeria!$P$45:$P$53</c:f>
              <c:numCache>
                <c:formatCode>General</c:formatCode>
                <c:ptCount val="9"/>
                <c:pt idx="0">
                  <c:v>4200</c:v>
                </c:pt>
                <c:pt idx="1">
                  <c:v>4000</c:v>
                </c:pt>
                <c:pt idx="2">
                  <c:v>3300</c:v>
                </c:pt>
                <c:pt idx="3">
                  <c:v>4700</c:v>
                </c:pt>
                <c:pt idx="4">
                  <c:v>3500</c:v>
                </c:pt>
                <c:pt idx="5">
                  <c:v>3600</c:v>
                </c:pt>
                <c:pt idx="6">
                  <c:v>2900</c:v>
                </c:pt>
                <c:pt idx="7">
                  <c:v>3700</c:v>
                </c:pt>
                <c:pt idx="8">
                  <c:v>3000</c:v>
                </c:pt>
              </c:numCache>
            </c:numRef>
          </c:val>
        </c:ser>
        <c:ser>
          <c:idx val="1"/>
          <c:order val="1"/>
          <c:tx>
            <c:strRef>
              <c:f>Algeria!$Q$44</c:f>
              <c:strCache>
                <c:ptCount val="1"/>
                <c:pt idx="0">
                  <c:v>Conv. Ag.</c:v>
                </c:pt>
              </c:strCache>
            </c:strRef>
          </c:tx>
          <c:invertIfNegative val="0"/>
          <c:cat>
            <c:strRef>
              <c:f>Algeria!$O$45:$O$53</c:f>
              <c:strCache>
                <c:ptCount val="9"/>
                <c:pt idx="0">
                  <c:v>Arioua Bachir</c:v>
                </c:pt>
                <c:pt idx="1">
                  <c:v>Ghayat Mohamed</c:v>
                </c:pt>
                <c:pt idx="2">
                  <c:v>Sahnoun Saad</c:v>
                </c:pt>
                <c:pt idx="3">
                  <c:v>Dif Abdellah</c:v>
                </c:pt>
                <c:pt idx="4">
                  <c:v>SaouliAzzouz</c:v>
                </c:pt>
                <c:pt idx="5">
                  <c:v>Hajaj Mohamed</c:v>
                </c:pt>
                <c:pt idx="6">
                  <c:v>ZaroukhiSaid</c:v>
                </c:pt>
                <c:pt idx="7">
                  <c:v>Drissi Rabeh</c:v>
                </c:pt>
                <c:pt idx="8">
                  <c:v>Drissi Abdelhak</c:v>
                </c:pt>
              </c:strCache>
            </c:strRef>
          </c:cat>
          <c:val>
            <c:numRef>
              <c:f>Algeria!$Q$45:$Q$53</c:f>
              <c:numCache>
                <c:formatCode>General</c:formatCode>
                <c:ptCount val="9"/>
                <c:pt idx="0">
                  <c:v>3800</c:v>
                </c:pt>
                <c:pt idx="1">
                  <c:v>4000</c:v>
                </c:pt>
                <c:pt idx="2">
                  <c:v>3500</c:v>
                </c:pt>
                <c:pt idx="3">
                  <c:v>4000</c:v>
                </c:pt>
                <c:pt idx="4">
                  <c:v>3700</c:v>
                </c:pt>
                <c:pt idx="5">
                  <c:v>3700</c:v>
                </c:pt>
                <c:pt idx="6">
                  <c:v>2500</c:v>
                </c:pt>
                <c:pt idx="7">
                  <c:v>3800</c:v>
                </c:pt>
                <c:pt idx="8">
                  <c:v>3500</c:v>
                </c:pt>
              </c:numCache>
            </c:numRef>
          </c:val>
        </c:ser>
        <c:dLbls>
          <c:showLegendKey val="0"/>
          <c:showVal val="0"/>
          <c:showCatName val="0"/>
          <c:showSerName val="0"/>
          <c:showPercent val="0"/>
          <c:showBubbleSize val="0"/>
        </c:dLbls>
        <c:gapWidth val="150"/>
        <c:axId val="175834208"/>
        <c:axId val="175834768"/>
      </c:barChart>
      <c:catAx>
        <c:axId val="175834208"/>
        <c:scaling>
          <c:orientation val="minMax"/>
        </c:scaling>
        <c:delete val="0"/>
        <c:axPos val="b"/>
        <c:numFmt formatCode="General" sourceLinked="0"/>
        <c:majorTickMark val="out"/>
        <c:minorTickMark val="none"/>
        <c:tickLblPos val="nextTo"/>
        <c:crossAx val="175834768"/>
        <c:crosses val="autoZero"/>
        <c:auto val="1"/>
        <c:lblAlgn val="ctr"/>
        <c:lblOffset val="100"/>
        <c:noMultiLvlLbl val="0"/>
      </c:catAx>
      <c:valAx>
        <c:axId val="175834768"/>
        <c:scaling>
          <c:orientation val="minMax"/>
        </c:scaling>
        <c:delete val="0"/>
        <c:axPos val="l"/>
        <c:majorGridlines/>
        <c:numFmt formatCode="General" sourceLinked="1"/>
        <c:majorTickMark val="out"/>
        <c:minorTickMark val="none"/>
        <c:tickLblPos val="nextTo"/>
        <c:crossAx val="175834208"/>
        <c:crosses val="autoZero"/>
        <c:crossBetween val="between"/>
      </c:valAx>
    </c:plotArea>
    <c:legend>
      <c:legendPos val="r"/>
      <c:overlay val="0"/>
    </c:legend>
    <c:plotVisOnly val="1"/>
    <c:dispBlanksAs val="gap"/>
    <c:showDLblsOverMax val="0"/>
  </c:chart>
  <c:txPr>
    <a:bodyPr/>
    <a:lstStyle/>
    <a:p>
      <a:pPr>
        <a:defRPr sz="20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a:t>Barley yield (kg/ha)</a:t>
            </a:r>
          </a:p>
        </c:rich>
      </c:tx>
      <c:overlay val="0"/>
    </c:title>
    <c:autoTitleDeleted val="0"/>
    <c:plotArea>
      <c:layout/>
      <c:barChart>
        <c:barDir val="col"/>
        <c:grouping val="clustered"/>
        <c:varyColors val="0"/>
        <c:ser>
          <c:idx val="0"/>
          <c:order val="0"/>
          <c:tx>
            <c:strRef>
              <c:f>Algeria!$O$55</c:f>
              <c:strCache>
                <c:ptCount val="1"/>
                <c:pt idx="0">
                  <c:v>CA </c:v>
                </c:pt>
              </c:strCache>
            </c:strRef>
          </c:tx>
          <c:invertIfNegative val="0"/>
          <c:cat>
            <c:strRef>
              <c:f>Algeria!$N$56:$N$58</c:f>
              <c:strCache>
                <c:ptCount val="3"/>
                <c:pt idx="0">
                  <c:v>Ben yettou El Hachemi</c:v>
                </c:pt>
                <c:pt idx="1">
                  <c:v>AdjleneRachid</c:v>
                </c:pt>
                <c:pt idx="2">
                  <c:v>Hadji Adel</c:v>
                </c:pt>
              </c:strCache>
            </c:strRef>
          </c:cat>
          <c:val>
            <c:numRef>
              <c:f>Algeria!$O$56:$O$58</c:f>
              <c:numCache>
                <c:formatCode>General</c:formatCode>
                <c:ptCount val="3"/>
                <c:pt idx="0">
                  <c:v>3000</c:v>
                </c:pt>
                <c:pt idx="1">
                  <c:v>3500</c:v>
                </c:pt>
                <c:pt idx="2">
                  <c:v>1500</c:v>
                </c:pt>
              </c:numCache>
            </c:numRef>
          </c:val>
        </c:ser>
        <c:ser>
          <c:idx val="1"/>
          <c:order val="1"/>
          <c:tx>
            <c:strRef>
              <c:f>Algeria!$P$55</c:f>
              <c:strCache>
                <c:ptCount val="1"/>
                <c:pt idx="0">
                  <c:v>Conv. Ag.</c:v>
                </c:pt>
              </c:strCache>
            </c:strRef>
          </c:tx>
          <c:invertIfNegative val="0"/>
          <c:cat>
            <c:strRef>
              <c:f>Algeria!$N$56:$N$58</c:f>
              <c:strCache>
                <c:ptCount val="3"/>
                <c:pt idx="0">
                  <c:v>Ben yettou El Hachemi</c:v>
                </c:pt>
                <c:pt idx="1">
                  <c:v>AdjleneRachid</c:v>
                </c:pt>
                <c:pt idx="2">
                  <c:v>Hadji Adel</c:v>
                </c:pt>
              </c:strCache>
            </c:strRef>
          </c:cat>
          <c:val>
            <c:numRef>
              <c:f>Algeria!$P$56:$P$58</c:f>
              <c:numCache>
                <c:formatCode>General</c:formatCode>
                <c:ptCount val="3"/>
                <c:pt idx="0">
                  <c:v>3000</c:v>
                </c:pt>
                <c:pt idx="1">
                  <c:v>2800</c:v>
                </c:pt>
                <c:pt idx="2">
                  <c:v>2000</c:v>
                </c:pt>
              </c:numCache>
            </c:numRef>
          </c:val>
        </c:ser>
        <c:dLbls>
          <c:showLegendKey val="0"/>
          <c:showVal val="0"/>
          <c:showCatName val="0"/>
          <c:showSerName val="0"/>
          <c:showPercent val="0"/>
          <c:showBubbleSize val="0"/>
        </c:dLbls>
        <c:gapWidth val="150"/>
        <c:axId val="175837568"/>
        <c:axId val="175838128"/>
      </c:barChart>
      <c:catAx>
        <c:axId val="175837568"/>
        <c:scaling>
          <c:orientation val="minMax"/>
        </c:scaling>
        <c:delete val="0"/>
        <c:axPos val="b"/>
        <c:numFmt formatCode="General" sourceLinked="0"/>
        <c:majorTickMark val="out"/>
        <c:minorTickMark val="none"/>
        <c:tickLblPos val="nextTo"/>
        <c:crossAx val="175838128"/>
        <c:crosses val="autoZero"/>
        <c:auto val="1"/>
        <c:lblAlgn val="ctr"/>
        <c:lblOffset val="100"/>
        <c:noMultiLvlLbl val="0"/>
      </c:catAx>
      <c:valAx>
        <c:axId val="175838128"/>
        <c:scaling>
          <c:orientation val="minMax"/>
        </c:scaling>
        <c:delete val="0"/>
        <c:axPos val="l"/>
        <c:majorGridlines/>
        <c:numFmt formatCode="General" sourceLinked="1"/>
        <c:majorTickMark val="out"/>
        <c:minorTickMark val="none"/>
        <c:tickLblPos val="nextTo"/>
        <c:crossAx val="175837568"/>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overlay val="0"/>
    </c:title>
    <c:autoTitleDeleted val="0"/>
    <c:plotArea>
      <c:layout/>
      <c:barChart>
        <c:barDir val="col"/>
        <c:grouping val="clustered"/>
        <c:varyColors val="0"/>
        <c:ser>
          <c:idx val="0"/>
          <c:order val="0"/>
          <c:tx>
            <c:strRef>
              <c:f>Algeria!$D$20</c:f>
              <c:strCache>
                <c:ptCount val="1"/>
                <c:pt idx="0">
                  <c:v>Biomass (kg/ha)</c:v>
                </c:pt>
              </c:strCache>
            </c:strRef>
          </c:tx>
          <c:invertIfNegative val="0"/>
          <c:errBars>
            <c:errBarType val="both"/>
            <c:errValType val="cust"/>
            <c:noEndCap val="0"/>
            <c:plus>
              <c:numRef>
                <c:f>Algeria!$D$24</c:f>
                <c:numCache>
                  <c:formatCode>General</c:formatCode>
                  <c:ptCount val="1"/>
                  <c:pt idx="0">
                    <c:v>826.3</c:v>
                  </c:pt>
                </c:numCache>
              </c:numRef>
            </c:plus>
            <c:minus>
              <c:numRef>
                <c:f>Algeria!$D$24</c:f>
                <c:numCache>
                  <c:formatCode>General</c:formatCode>
                  <c:ptCount val="1"/>
                  <c:pt idx="0">
                    <c:v>826.3</c:v>
                  </c:pt>
                </c:numCache>
              </c:numRef>
            </c:minus>
          </c:errBars>
          <c:cat>
            <c:strRef>
              <c:f>Algeria!$C$21:$C$23</c:f>
              <c:strCache>
                <c:ptCount val="3"/>
                <c:pt idx="0">
                  <c:v>No -grazing</c:v>
                </c:pt>
                <c:pt idx="1">
                  <c:v>Intensive grazing</c:v>
                </c:pt>
                <c:pt idx="2">
                  <c:v>Light grazing</c:v>
                </c:pt>
              </c:strCache>
            </c:strRef>
          </c:cat>
          <c:val>
            <c:numRef>
              <c:f>Algeria!$D$21:$D$23</c:f>
              <c:numCache>
                <c:formatCode>General</c:formatCode>
                <c:ptCount val="3"/>
                <c:pt idx="0">
                  <c:v>8957.7000000000007</c:v>
                </c:pt>
                <c:pt idx="1">
                  <c:v>5369.4000000000005</c:v>
                </c:pt>
                <c:pt idx="2">
                  <c:v>6799.6</c:v>
                </c:pt>
              </c:numCache>
            </c:numRef>
          </c:val>
        </c:ser>
        <c:dLbls>
          <c:showLegendKey val="0"/>
          <c:showVal val="0"/>
          <c:showCatName val="0"/>
          <c:showSerName val="0"/>
          <c:showPercent val="0"/>
          <c:showBubbleSize val="0"/>
        </c:dLbls>
        <c:gapWidth val="150"/>
        <c:axId val="175839808"/>
        <c:axId val="175840368"/>
      </c:barChart>
      <c:catAx>
        <c:axId val="175839808"/>
        <c:scaling>
          <c:orientation val="minMax"/>
        </c:scaling>
        <c:delete val="0"/>
        <c:axPos val="b"/>
        <c:numFmt formatCode="General" sourceLinked="0"/>
        <c:majorTickMark val="out"/>
        <c:minorTickMark val="none"/>
        <c:tickLblPos val="nextTo"/>
        <c:crossAx val="175840368"/>
        <c:crosses val="autoZero"/>
        <c:auto val="1"/>
        <c:lblAlgn val="ctr"/>
        <c:lblOffset val="100"/>
        <c:noMultiLvlLbl val="0"/>
      </c:catAx>
      <c:valAx>
        <c:axId val="175840368"/>
        <c:scaling>
          <c:orientation val="minMax"/>
        </c:scaling>
        <c:delete val="0"/>
        <c:axPos val="l"/>
        <c:numFmt formatCode="General" sourceLinked="1"/>
        <c:majorTickMark val="out"/>
        <c:minorTickMark val="none"/>
        <c:tickLblPos val="nextTo"/>
        <c:crossAx val="175839808"/>
        <c:crosses val="autoZero"/>
        <c:crossBetween val="between"/>
      </c:valAx>
    </c:plotArea>
    <c:plotVisOnly val="1"/>
    <c:dispBlanksAs val="gap"/>
    <c:showDLblsOverMax val="0"/>
  </c:chart>
  <c:txPr>
    <a:bodyPr/>
    <a:lstStyle/>
    <a:p>
      <a:pPr>
        <a:defRPr sz="16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layout>
        <c:manualLayout>
          <c:xMode val="edge"/>
          <c:yMode val="edge"/>
          <c:x val="0.42959731700204101"/>
          <c:y val="0.236947791164659"/>
        </c:manualLayout>
      </c:layout>
      <c:overlay val="0"/>
    </c:title>
    <c:autoTitleDeleted val="0"/>
    <c:plotArea>
      <c:layout/>
      <c:barChart>
        <c:barDir val="col"/>
        <c:grouping val="clustered"/>
        <c:varyColors val="0"/>
        <c:ser>
          <c:idx val="0"/>
          <c:order val="0"/>
          <c:tx>
            <c:strRef>
              <c:f>Algeria!$E$20</c:f>
              <c:strCache>
                <c:ptCount val="1"/>
                <c:pt idx="0">
                  <c:v>Grain yield (kg/ha)</c:v>
                </c:pt>
              </c:strCache>
            </c:strRef>
          </c:tx>
          <c:invertIfNegative val="0"/>
          <c:errBars>
            <c:errBarType val="both"/>
            <c:errValType val="cust"/>
            <c:noEndCap val="0"/>
            <c:plus>
              <c:numRef>
                <c:f>Algeria!$D$24</c:f>
                <c:numCache>
                  <c:formatCode>General</c:formatCode>
                  <c:ptCount val="1"/>
                  <c:pt idx="0">
                    <c:v>826.3</c:v>
                  </c:pt>
                </c:numCache>
              </c:numRef>
            </c:plus>
            <c:minus>
              <c:numRef>
                <c:f>Algeria!$E$24</c:f>
                <c:numCache>
                  <c:formatCode>General</c:formatCode>
                  <c:ptCount val="1"/>
                  <c:pt idx="0">
                    <c:v>763</c:v>
                  </c:pt>
                </c:numCache>
              </c:numRef>
            </c:minus>
          </c:errBars>
          <c:cat>
            <c:strRef>
              <c:f>Algeria!$C$21:$C$23</c:f>
              <c:strCache>
                <c:ptCount val="3"/>
                <c:pt idx="0">
                  <c:v>No -grazing</c:v>
                </c:pt>
                <c:pt idx="1">
                  <c:v>Intensive grazing</c:v>
                </c:pt>
                <c:pt idx="2">
                  <c:v>Light grazing</c:v>
                </c:pt>
              </c:strCache>
            </c:strRef>
          </c:cat>
          <c:val>
            <c:numRef>
              <c:f>Algeria!$E$21:$E$23</c:f>
              <c:numCache>
                <c:formatCode>General</c:formatCode>
                <c:ptCount val="3"/>
                <c:pt idx="0">
                  <c:v>4012</c:v>
                </c:pt>
                <c:pt idx="1">
                  <c:v>1721</c:v>
                </c:pt>
                <c:pt idx="2">
                  <c:v>3471</c:v>
                </c:pt>
              </c:numCache>
            </c:numRef>
          </c:val>
        </c:ser>
        <c:dLbls>
          <c:showLegendKey val="0"/>
          <c:showVal val="0"/>
          <c:showCatName val="0"/>
          <c:showSerName val="0"/>
          <c:showPercent val="0"/>
          <c:showBubbleSize val="0"/>
        </c:dLbls>
        <c:gapWidth val="150"/>
        <c:axId val="175842608"/>
        <c:axId val="175843168"/>
      </c:barChart>
      <c:catAx>
        <c:axId val="175842608"/>
        <c:scaling>
          <c:orientation val="minMax"/>
        </c:scaling>
        <c:delete val="0"/>
        <c:axPos val="b"/>
        <c:numFmt formatCode="General" sourceLinked="0"/>
        <c:majorTickMark val="out"/>
        <c:minorTickMark val="none"/>
        <c:tickLblPos val="nextTo"/>
        <c:crossAx val="175843168"/>
        <c:crosses val="autoZero"/>
        <c:auto val="1"/>
        <c:lblAlgn val="ctr"/>
        <c:lblOffset val="100"/>
        <c:noMultiLvlLbl val="0"/>
      </c:catAx>
      <c:valAx>
        <c:axId val="175843168"/>
        <c:scaling>
          <c:orientation val="minMax"/>
        </c:scaling>
        <c:delete val="0"/>
        <c:axPos val="l"/>
        <c:numFmt formatCode="General" sourceLinked="1"/>
        <c:majorTickMark val="out"/>
        <c:minorTickMark val="none"/>
        <c:tickLblPos val="nextTo"/>
        <c:crossAx val="175842608"/>
        <c:crosses val="autoZero"/>
        <c:crossBetween val="between"/>
      </c:valAx>
    </c:plotArea>
    <c:plotVisOnly val="1"/>
    <c:dispBlanksAs val="gap"/>
    <c:showDLblsOverMax val="0"/>
  </c:chart>
  <c:txPr>
    <a:bodyPr/>
    <a:lstStyle/>
    <a:p>
      <a:pPr>
        <a:defRPr sz="1600"/>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2.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7EF0B59-9B54-394B-A6F7-4D0347CA44A4}" type="datetimeFigureOut">
              <a:rPr lang="en-US" smtClean="0"/>
              <a:t>4/4/2016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A57D5B7-E7F4-E946-91A4-A38F77DCB0A0}" type="slidenum">
              <a:rPr lang="en-US" smtClean="0"/>
              <a:t>‹#›</a:t>
            </a:fld>
            <a:endParaRPr lang="en-US"/>
          </a:p>
        </p:txBody>
      </p:sp>
    </p:spTree>
    <p:extLst>
      <p:ext uri="{BB962C8B-B14F-4D97-AF65-F5344CB8AC3E}">
        <p14:creationId xmlns:p14="http://schemas.microsoft.com/office/powerpoint/2010/main" val="1356412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24159DA-4C77-444E-81E0-56428FB7AD85}" type="datetimeFigureOut">
              <a:rPr lang="en-GB"/>
              <a:pPr>
                <a:defRPr/>
              </a:pPr>
              <a:t>04/04/2016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2B583C5-F6E6-4BBF-8467-0DA1D85F5A6B}" type="slidenum">
              <a:rPr lang="en-GB"/>
              <a:pPr>
                <a:defRPr/>
              </a:pPr>
              <a:t>‹#›</a:t>
            </a:fld>
            <a:endParaRPr lang="en-GB"/>
          </a:p>
        </p:txBody>
      </p:sp>
    </p:spTree>
    <p:extLst>
      <p:ext uri="{BB962C8B-B14F-4D97-AF65-F5344CB8AC3E}">
        <p14:creationId xmlns:p14="http://schemas.microsoft.com/office/powerpoint/2010/main" val="404625320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a:t>
            </a:fld>
            <a:endParaRPr lang="en-GB"/>
          </a:p>
        </p:txBody>
      </p:sp>
    </p:spTree>
    <p:extLst>
      <p:ext uri="{BB962C8B-B14F-4D97-AF65-F5344CB8AC3E}">
        <p14:creationId xmlns:p14="http://schemas.microsoft.com/office/powerpoint/2010/main" val="776930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Karak</a:t>
            </a:r>
            <a:r>
              <a:rPr lang="en-US" sz="1200" b="1" kern="1200" dirty="0" smtClean="0">
                <a:solidFill>
                  <a:schemeClr val="tx1"/>
                </a:solidFill>
                <a:effectLst/>
                <a:latin typeface="+mn-lt"/>
                <a:ea typeface="+mn-ea"/>
                <a:cs typeface="+mn-cs"/>
              </a:rPr>
              <a:t> Jordan</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C7E4A7E-2135-5C4D-857F-E55F8B8EE9ED}" type="slidenum">
              <a:rPr lang="en-US" smtClean="0"/>
              <a:t>2</a:t>
            </a:fld>
            <a:endParaRPr lang="en-US"/>
          </a:p>
        </p:txBody>
      </p:sp>
    </p:spTree>
    <p:extLst>
      <p:ext uri="{BB962C8B-B14F-4D97-AF65-F5344CB8AC3E}">
        <p14:creationId xmlns:p14="http://schemas.microsoft.com/office/powerpoint/2010/main" val="3340313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a:ln/>
        </p:spPr>
      </p:sp>
      <p:sp>
        <p:nvSpPr>
          <p:cNvPr id="56322"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t>Stavi et al. (2015)</a:t>
            </a:r>
          </a:p>
        </p:txBody>
      </p:sp>
      <p:sp>
        <p:nvSpPr>
          <p:cNvPr id="5632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000">
                <a:solidFill>
                  <a:schemeClr val="bg1"/>
                </a:solidFill>
                <a:latin typeface="Arial" charset="0"/>
                <a:ea typeface="ＭＳ Ｐゴシック" charset="0"/>
                <a:cs typeface="ＭＳ Ｐゴシック" charset="0"/>
              </a:defRPr>
            </a:lvl1pPr>
            <a:lvl2pPr marL="742950" indent="-285750" eaLnBrk="0" hangingPunct="0">
              <a:defRPr sz="2000">
                <a:solidFill>
                  <a:schemeClr val="bg1"/>
                </a:solidFill>
                <a:latin typeface="Arial" charset="0"/>
                <a:ea typeface="ＭＳ Ｐゴシック" charset="0"/>
              </a:defRPr>
            </a:lvl2pPr>
            <a:lvl3pPr marL="1143000" indent="-228600" eaLnBrk="0" hangingPunct="0">
              <a:defRPr sz="2000">
                <a:solidFill>
                  <a:schemeClr val="bg1"/>
                </a:solidFill>
                <a:latin typeface="Arial" charset="0"/>
                <a:ea typeface="ＭＳ Ｐゴシック" charset="0"/>
              </a:defRPr>
            </a:lvl3pPr>
            <a:lvl4pPr marL="1600200" indent="-228600" eaLnBrk="0" hangingPunct="0">
              <a:defRPr sz="2000">
                <a:solidFill>
                  <a:schemeClr val="bg1"/>
                </a:solidFill>
                <a:latin typeface="Arial" charset="0"/>
                <a:ea typeface="ＭＳ Ｐゴシック" charset="0"/>
              </a:defRPr>
            </a:lvl4pPr>
            <a:lvl5pPr marL="2057400" indent="-228600" eaLnBrk="0" hangingPunct="0">
              <a:defRPr sz="2000">
                <a:solidFill>
                  <a:schemeClr val="bg1"/>
                </a:solidFill>
                <a:latin typeface="Arial" charset="0"/>
                <a:ea typeface="ＭＳ Ｐゴシック" charset="0"/>
              </a:defRPr>
            </a:lvl5pPr>
            <a:lvl6pPr marL="2514600" indent="-228600" eaLnBrk="0" fontAlgn="base" hangingPunct="0">
              <a:spcBef>
                <a:spcPct val="0"/>
              </a:spcBef>
              <a:spcAft>
                <a:spcPct val="0"/>
              </a:spcAft>
              <a:defRPr sz="2000">
                <a:solidFill>
                  <a:schemeClr val="bg1"/>
                </a:solidFill>
                <a:latin typeface="Arial" charset="0"/>
                <a:ea typeface="ＭＳ Ｐゴシック" charset="0"/>
              </a:defRPr>
            </a:lvl6pPr>
            <a:lvl7pPr marL="2971800" indent="-228600" eaLnBrk="0" fontAlgn="base" hangingPunct="0">
              <a:spcBef>
                <a:spcPct val="0"/>
              </a:spcBef>
              <a:spcAft>
                <a:spcPct val="0"/>
              </a:spcAft>
              <a:defRPr sz="2000">
                <a:solidFill>
                  <a:schemeClr val="bg1"/>
                </a:solidFill>
                <a:latin typeface="Arial" charset="0"/>
                <a:ea typeface="ＭＳ Ｐゴシック" charset="0"/>
              </a:defRPr>
            </a:lvl7pPr>
            <a:lvl8pPr marL="3429000" indent="-228600" eaLnBrk="0" fontAlgn="base" hangingPunct="0">
              <a:spcBef>
                <a:spcPct val="0"/>
              </a:spcBef>
              <a:spcAft>
                <a:spcPct val="0"/>
              </a:spcAft>
              <a:defRPr sz="2000">
                <a:solidFill>
                  <a:schemeClr val="bg1"/>
                </a:solidFill>
                <a:latin typeface="Arial" charset="0"/>
                <a:ea typeface="ＭＳ Ｐゴシック" charset="0"/>
              </a:defRPr>
            </a:lvl8pPr>
            <a:lvl9pPr marL="3886200" indent="-228600" eaLnBrk="0" fontAlgn="base" hangingPunct="0">
              <a:spcBef>
                <a:spcPct val="0"/>
              </a:spcBef>
              <a:spcAft>
                <a:spcPct val="0"/>
              </a:spcAft>
              <a:defRPr sz="2000">
                <a:solidFill>
                  <a:schemeClr val="bg1"/>
                </a:solidFill>
                <a:latin typeface="Arial" charset="0"/>
                <a:ea typeface="ＭＳ Ｐゴシック" charset="0"/>
              </a:defRPr>
            </a:lvl9pPr>
          </a:lstStyle>
          <a:p>
            <a:pPr eaLnBrk="1" hangingPunct="1"/>
            <a:fld id="{108010DB-C560-4D42-BB2F-57399F68D012}" type="slidenum">
              <a:rPr lang="sl-SI" sz="1200">
                <a:solidFill>
                  <a:schemeClr val="tx1"/>
                </a:solidFill>
              </a:rPr>
              <a:pPr eaLnBrk="1" hangingPunct="1"/>
              <a:t>3</a:t>
            </a:fld>
            <a:endParaRPr lang="sl-SI" sz="1200">
              <a:solidFill>
                <a:schemeClr val="tx1"/>
              </a:solidFill>
            </a:endParaRPr>
          </a:p>
        </p:txBody>
      </p:sp>
    </p:spTree>
    <p:extLst>
      <p:ext uri="{BB962C8B-B14F-4D97-AF65-F5344CB8AC3E}">
        <p14:creationId xmlns:p14="http://schemas.microsoft.com/office/powerpoint/2010/main" val="24164330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a:ln/>
        </p:spPr>
      </p:sp>
      <p:sp>
        <p:nvSpPr>
          <p:cNvPr id="56322"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t>Stavi et al. (2015)</a:t>
            </a:r>
          </a:p>
        </p:txBody>
      </p:sp>
      <p:sp>
        <p:nvSpPr>
          <p:cNvPr id="5632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000">
                <a:solidFill>
                  <a:schemeClr val="bg1"/>
                </a:solidFill>
                <a:latin typeface="Arial" charset="0"/>
                <a:ea typeface="ＭＳ Ｐゴシック" charset="0"/>
                <a:cs typeface="ＭＳ Ｐゴシック" charset="0"/>
              </a:defRPr>
            </a:lvl1pPr>
            <a:lvl2pPr marL="742950" indent="-285750" eaLnBrk="0" hangingPunct="0">
              <a:defRPr sz="2000">
                <a:solidFill>
                  <a:schemeClr val="bg1"/>
                </a:solidFill>
                <a:latin typeface="Arial" charset="0"/>
                <a:ea typeface="ＭＳ Ｐゴシック" charset="0"/>
              </a:defRPr>
            </a:lvl2pPr>
            <a:lvl3pPr marL="1143000" indent="-228600" eaLnBrk="0" hangingPunct="0">
              <a:defRPr sz="2000">
                <a:solidFill>
                  <a:schemeClr val="bg1"/>
                </a:solidFill>
                <a:latin typeface="Arial" charset="0"/>
                <a:ea typeface="ＭＳ Ｐゴシック" charset="0"/>
              </a:defRPr>
            </a:lvl3pPr>
            <a:lvl4pPr marL="1600200" indent="-228600" eaLnBrk="0" hangingPunct="0">
              <a:defRPr sz="2000">
                <a:solidFill>
                  <a:schemeClr val="bg1"/>
                </a:solidFill>
                <a:latin typeface="Arial" charset="0"/>
                <a:ea typeface="ＭＳ Ｐゴシック" charset="0"/>
              </a:defRPr>
            </a:lvl4pPr>
            <a:lvl5pPr marL="2057400" indent="-228600" eaLnBrk="0" hangingPunct="0">
              <a:defRPr sz="2000">
                <a:solidFill>
                  <a:schemeClr val="bg1"/>
                </a:solidFill>
                <a:latin typeface="Arial" charset="0"/>
                <a:ea typeface="ＭＳ Ｐゴシック" charset="0"/>
              </a:defRPr>
            </a:lvl5pPr>
            <a:lvl6pPr marL="2514600" indent="-228600" eaLnBrk="0" fontAlgn="base" hangingPunct="0">
              <a:spcBef>
                <a:spcPct val="0"/>
              </a:spcBef>
              <a:spcAft>
                <a:spcPct val="0"/>
              </a:spcAft>
              <a:defRPr sz="2000">
                <a:solidFill>
                  <a:schemeClr val="bg1"/>
                </a:solidFill>
                <a:latin typeface="Arial" charset="0"/>
                <a:ea typeface="ＭＳ Ｐゴシック" charset="0"/>
              </a:defRPr>
            </a:lvl6pPr>
            <a:lvl7pPr marL="2971800" indent="-228600" eaLnBrk="0" fontAlgn="base" hangingPunct="0">
              <a:spcBef>
                <a:spcPct val="0"/>
              </a:spcBef>
              <a:spcAft>
                <a:spcPct val="0"/>
              </a:spcAft>
              <a:defRPr sz="2000">
                <a:solidFill>
                  <a:schemeClr val="bg1"/>
                </a:solidFill>
                <a:latin typeface="Arial" charset="0"/>
                <a:ea typeface="ＭＳ Ｐゴシック" charset="0"/>
              </a:defRPr>
            </a:lvl7pPr>
            <a:lvl8pPr marL="3429000" indent="-228600" eaLnBrk="0" fontAlgn="base" hangingPunct="0">
              <a:spcBef>
                <a:spcPct val="0"/>
              </a:spcBef>
              <a:spcAft>
                <a:spcPct val="0"/>
              </a:spcAft>
              <a:defRPr sz="2000">
                <a:solidFill>
                  <a:schemeClr val="bg1"/>
                </a:solidFill>
                <a:latin typeface="Arial" charset="0"/>
                <a:ea typeface="ＭＳ Ｐゴシック" charset="0"/>
              </a:defRPr>
            </a:lvl8pPr>
            <a:lvl9pPr marL="3886200" indent="-228600" eaLnBrk="0" fontAlgn="base" hangingPunct="0">
              <a:spcBef>
                <a:spcPct val="0"/>
              </a:spcBef>
              <a:spcAft>
                <a:spcPct val="0"/>
              </a:spcAft>
              <a:defRPr sz="2000">
                <a:solidFill>
                  <a:schemeClr val="bg1"/>
                </a:solidFill>
                <a:latin typeface="Arial" charset="0"/>
                <a:ea typeface="ＭＳ Ｐゴシック" charset="0"/>
              </a:defRPr>
            </a:lvl9pPr>
          </a:lstStyle>
          <a:p>
            <a:pPr eaLnBrk="1" hangingPunct="1"/>
            <a:fld id="{108010DB-C560-4D42-BB2F-57399F68D012}" type="slidenum">
              <a:rPr lang="sl-SI" sz="1200">
                <a:solidFill>
                  <a:schemeClr val="tx1"/>
                </a:solidFill>
              </a:rPr>
              <a:pPr eaLnBrk="1" hangingPunct="1"/>
              <a:t>4</a:t>
            </a:fld>
            <a:endParaRPr lang="sl-SI" sz="1200">
              <a:solidFill>
                <a:schemeClr val="tx1"/>
              </a:solidFill>
            </a:endParaRPr>
          </a:p>
        </p:txBody>
      </p:sp>
    </p:spTree>
    <p:extLst>
      <p:ext uri="{BB962C8B-B14F-4D97-AF65-F5344CB8AC3E}">
        <p14:creationId xmlns:p14="http://schemas.microsoft.com/office/powerpoint/2010/main" val="2463480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ONLY AGRONOMY HERE!</a:t>
            </a:r>
          </a:p>
          <a:p>
            <a:r>
              <a:rPr lang="en-US" dirty="0" smtClean="0"/>
              <a:t>You need to</a:t>
            </a:r>
            <a:r>
              <a:rPr lang="en-US" baseline="0" dirty="0" smtClean="0"/>
              <a:t> add forage trials etc….</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5</a:t>
            </a:fld>
            <a:endParaRPr lang="en-GB"/>
          </a:p>
        </p:txBody>
      </p:sp>
    </p:spTree>
    <p:extLst>
      <p:ext uri="{BB962C8B-B14F-4D97-AF65-F5344CB8AC3E}">
        <p14:creationId xmlns:p14="http://schemas.microsoft.com/office/powerpoint/2010/main" val="1038531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Both years’ results are pretty</a:t>
            </a:r>
            <a:r>
              <a:rPr lang="en-US" baseline="0" dirty="0" smtClean="0"/>
              <a:t> much the same so I am just putting results from 2015</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6</a:t>
            </a:fld>
            <a:endParaRPr lang="en-GB"/>
          </a:p>
        </p:txBody>
      </p:sp>
    </p:spTree>
    <p:extLst>
      <p:ext uri="{BB962C8B-B14F-4D97-AF65-F5344CB8AC3E}">
        <p14:creationId xmlns:p14="http://schemas.microsoft.com/office/powerpoint/2010/main" val="15491213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Scale is kg/ha </a:t>
            </a:r>
          </a:p>
          <a:p>
            <a:r>
              <a:rPr lang="en-US" dirty="0" err="1" smtClean="0"/>
              <a:t>mung</a:t>
            </a:r>
            <a:r>
              <a:rPr lang="en-US" dirty="0" smtClean="0"/>
              <a:t> bean </a:t>
            </a:r>
            <a:r>
              <a:rPr lang="en-US" dirty="0" err="1" smtClean="0"/>
              <a:t>drymatter</a:t>
            </a:r>
            <a:r>
              <a:rPr lang="en-US" dirty="0" smtClean="0"/>
              <a:t> yield (DMYLD</a:t>
            </a:r>
            <a:r>
              <a:rPr lang="en-US" baseline="0" dirty="0" smtClean="0"/>
              <a:t>) grain yield (GYLD)</a:t>
            </a:r>
            <a:endParaRPr lang="en-US" dirty="0" smtClean="0"/>
          </a:p>
          <a:p>
            <a:r>
              <a:rPr lang="en-US" dirty="0" smtClean="0"/>
              <a:t>CT conventional,</a:t>
            </a:r>
            <a:r>
              <a:rPr lang="en-US" baseline="0" dirty="0" smtClean="0"/>
              <a:t> MT moldboard tillage and NT is no-till (CA)</a:t>
            </a:r>
          </a:p>
          <a:p>
            <a:r>
              <a:rPr lang="en-US" baseline="0" dirty="0" smtClean="0"/>
              <a:t>NT appears to be yielding better but ????</a:t>
            </a:r>
          </a:p>
          <a:p>
            <a:endParaRPr lang="en-US" baseline="0" dirty="0" smtClean="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7</a:t>
            </a:fld>
            <a:endParaRPr lang="en-GB"/>
          </a:p>
        </p:txBody>
      </p:sp>
    </p:spTree>
    <p:extLst>
      <p:ext uri="{BB962C8B-B14F-4D97-AF65-F5344CB8AC3E}">
        <p14:creationId xmlns:p14="http://schemas.microsoft.com/office/powerpoint/2010/main" val="1303325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Picture shows the ladies working</a:t>
            </a:r>
            <a:r>
              <a:rPr lang="en-US" baseline="0" dirty="0" smtClean="0"/>
              <a:t> for this trial. I claim them to be my wives. </a:t>
            </a:r>
          </a:p>
          <a:p>
            <a:r>
              <a:rPr lang="en-US" baseline="0" dirty="0" smtClean="0"/>
              <a:t>BP bed planting</a:t>
            </a:r>
          </a:p>
          <a:p>
            <a:r>
              <a:rPr lang="en-US" baseline="0" dirty="0" smtClean="0"/>
              <a:t>CP conventional</a:t>
            </a:r>
          </a:p>
          <a:p>
            <a:r>
              <a:rPr lang="en-US" baseline="0" dirty="0" smtClean="0"/>
              <a:t>Alex and </a:t>
            </a:r>
            <a:r>
              <a:rPr lang="en-US" baseline="0" dirty="0" err="1" smtClean="0"/>
              <a:t>ormon</a:t>
            </a:r>
            <a:r>
              <a:rPr lang="en-US" baseline="0" dirty="0" smtClean="0"/>
              <a:t> are </a:t>
            </a:r>
            <a:r>
              <a:rPr lang="en-US" baseline="0" dirty="0" err="1" smtClean="0"/>
              <a:t>variaties</a:t>
            </a:r>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9</a:t>
            </a:fld>
            <a:endParaRPr lang="en-GB"/>
          </a:p>
        </p:txBody>
      </p:sp>
    </p:spTree>
    <p:extLst>
      <p:ext uri="{BB962C8B-B14F-4D97-AF65-F5344CB8AC3E}">
        <p14:creationId xmlns:p14="http://schemas.microsoft.com/office/powerpoint/2010/main" val="2572213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 wanted to tell them the</a:t>
            </a:r>
            <a:r>
              <a:rPr lang="en-US" baseline="0" dirty="0" smtClean="0"/>
              <a:t> technicians in TJ had very little knowledge of CA machinery</a:t>
            </a:r>
          </a:p>
          <a:p>
            <a:r>
              <a:rPr lang="en-US" baseline="0" dirty="0" smtClean="0"/>
              <a:t>They did not assemble the seeder properly and many parts were not functioning </a:t>
            </a:r>
          </a:p>
          <a:p>
            <a:r>
              <a:rPr lang="en-US" baseline="0" dirty="0" smtClean="0"/>
              <a:t>Your choice whether you want to go into this or not.</a:t>
            </a:r>
          </a:p>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11</a:t>
            </a:fld>
            <a:endParaRPr lang="en-GB"/>
          </a:p>
        </p:txBody>
      </p:sp>
    </p:spTree>
    <p:extLst>
      <p:ext uri="{BB962C8B-B14F-4D97-AF65-F5344CB8AC3E}">
        <p14:creationId xmlns:p14="http://schemas.microsoft.com/office/powerpoint/2010/main" val="4172527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a forage data</a:t>
            </a:r>
          </a:p>
          <a:p>
            <a:r>
              <a:rPr lang="en-US" dirty="0" smtClean="0"/>
              <a:t>Forage dry matter (kg/ha) </a:t>
            </a:r>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13</a:t>
            </a:fld>
            <a:endParaRPr lang="en-GB"/>
          </a:p>
        </p:txBody>
      </p:sp>
    </p:spTree>
    <p:extLst>
      <p:ext uri="{BB962C8B-B14F-4D97-AF65-F5344CB8AC3E}">
        <p14:creationId xmlns:p14="http://schemas.microsoft.com/office/powerpoint/2010/main" val="33096990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16</a:t>
            </a:fld>
            <a:endParaRPr lang="en-GB"/>
          </a:p>
        </p:txBody>
      </p:sp>
    </p:spTree>
    <p:extLst>
      <p:ext uri="{BB962C8B-B14F-4D97-AF65-F5344CB8AC3E}">
        <p14:creationId xmlns:p14="http://schemas.microsoft.com/office/powerpoint/2010/main" val="3096880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1" dirty="0" smtClean="0"/>
              <a:t>Activity 1.3.2: Effect of different types of rotation on improving crop yields of wheat and barley conducted under conservation agriculture.</a:t>
            </a:r>
          </a:p>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17</a:t>
            </a:fld>
            <a:endParaRPr lang="en-GB"/>
          </a:p>
        </p:txBody>
      </p:sp>
    </p:spTree>
    <p:extLst>
      <p:ext uri="{BB962C8B-B14F-4D97-AF65-F5344CB8AC3E}">
        <p14:creationId xmlns:p14="http://schemas.microsoft.com/office/powerpoint/2010/main" val="3789117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Farmers</a:t>
            </a:r>
            <a:r>
              <a:rPr lang="en-US" baseline="0" dirty="0" smtClean="0"/>
              <a:t> demonstrations Bread wheat</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18</a:t>
            </a:fld>
            <a:endParaRPr lang="en-GB"/>
          </a:p>
        </p:txBody>
      </p:sp>
    </p:spTree>
    <p:extLst>
      <p:ext uri="{BB962C8B-B14F-4D97-AF65-F5344CB8AC3E}">
        <p14:creationId xmlns:p14="http://schemas.microsoft.com/office/powerpoint/2010/main" val="15077158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Residue</a:t>
            </a:r>
            <a:r>
              <a:rPr lang="en-US" baseline="0" dirty="0" smtClean="0"/>
              <a:t> level: 2 t/ha 1.2 t/ha 1.4 t/ha</a:t>
            </a:r>
          </a:p>
          <a:p>
            <a:endParaRPr lang="en-US" baseline="0" dirty="0" smtClean="0"/>
          </a:p>
          <a:p>
            <a:r>
              <a:rPr lang="en-US" baseline="0" dirty="0" err="1" smtClean="0"/>
              <a:t>Abi</a:t>
            </a:r>
            <a:r>
              <a:rPr lang="en-US" baseline="0" dirty="0" smtClean="0"/>
              <a:t> here forage trials start.</a:t>
            </a:r>
          </a:p>
          <a:p>
            <a:r>
              <a:rPr lang="en-US" baseline="0" dirty="0" smtClean="0"/>
              <a:t>I hope you understand these. Call me if you have any problem. </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20</a:t>
            </a:fld>
            <a:endParaRPr lang="en-GB"/>
          </a:p>
        </p:txBody>
      </p:sp>
    </p:spTree>
    <p:extLst>
      <p:ext uri="{BB962C8B-B14F-4D97-AF65-F5344CB8AC3E}">
        <p14:creationId xmlns:p14="http://schemas.microsoft.com/office/powerpoint/2010/main" val="983624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22</a:t>
            </a:fld>
            <a:endParaRPr lang="en-GB"/>
          </a:p>
        </p:txBody>
      </p:sp>
    </p:spTree>
    <p:extLst>
      <p:ext uri="{BB962C8B-B14F-4D97-AF65-F5344CB8AC3E}">
        <p14:creationId xmlns:p14="http://schemas.microsoft.com/office/powerpoint/2010/main" val="1163846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Shrubs</a:t>
            </a:r>
            <a:r>
              <a:rPr lang="en-US" baseline="0" dirty="0" smtClean="0"/>
              <a:t> as alternative forages </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24</a:t>
            </a:fld>
            <a:endParaRPr lang="en-GB"/>
          </a:p>
        </p:txBody>
      </p:sp>
    </p:spTree>
    <p:extLst>
      <p:ext uri="{BB962C8B-B14F-4D97-AF65-F5344CB8AC3E}">
        <p14:creationId xmlns:p14="http://schemas.microsoft.com/office/powerpoint/2010/main" val="39055407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a:t>
            </a:r>
            <a:r>
              <a:rPr lang="en-US" baseline="0" dirty="0" err="1" smtClean="0"/>
              <a:t>tunisia</a:t>
            </a:r>
            <a:r>
              <a:rPr lang="en-US" baseline="0" dirty="0" smtClean="0"/>
              <a:t> there are only experiments with CA</a:t>
            </a:r>
          </a:p>
          <a:p>
            <a:r>
              <a:rPr lang="en-US" baseline="0" dirty="0" smtClean="0"/>
              <a:t>The on farm demonstrations are all related to forages but of course they are direct seeded (CA)</a:t>
            </a:r>
          </a:p>
          <a:p>
            <a:r>
              <a:rPr lang="en-US" baseline="0" dirty="0" smtClean="0"/>
              <a:t>So here I only talk about CA trials (scientific experiments) </a:t>
            </a:r>
          </a:p>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26</a:t>
            </a:fld>
            <a:endParaRPr lang="en-GB"/>
          </a:p>
        </p:txBody>
      </p:sp>
    </p:spTree>
    <p:extLst>
      <p:ext uri="{BB962C8B-B14F-4D97-AF65-F5344CB8AC3E}">
        <p14:creationId xmlns:p14="http://schemas.microsoft.com/office/powerpoint/2010/main" val="2983538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shows that increasing seeding rates DOES</a:t>
            </a:r>
            <a:r>
              <a:rPr lang="en-US" baseline="0" dirty="0" smtClean="0"/>
              <a:t> NOT increase yield or N concentration. </a:t>
            </a:r>
          </a:p>
          <a:p>
            <a:r>
              <a:rPr lang="en-US" baseline="0" dirty="0" smtClean="0"/>
              <a:t>So the recommendation is to go for low see rates, which in this experiment was 90 kg/ha</a:t>
            </a:r>
          </a:p>
          <a:p>
            <a:r>
              <a:rPr lang="en-US" baseline="0" dirty="0" smtClean="0"/>
              <a:t>This experiment is REALLY flawed but we don</a:t>
            </a:r>
            <a:r>
              <a:rPr lang="fr-FR" baseline="0" dirty="0" smtClean="0"/>
              <a:t>’</a:t>
            </a:r>
            <a:r>
              <a:rPr lang="en-US" baseline="0" dirty="0" smtClean="0"/>
              <a:t>t have much else to show from Tunisia</a:t>
            </a:r>
          </a:p>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27</a:t>
            </a:fld>
            <a:endParaRPr lang="en-GB"/>
          </a:p>
        </p:txBody>
      </p:sp>
    </p:spTree>
    <p:extLst>
      <p:ext uri="{BB962C8B-B14F-4D97-AF65-F5344CB8AC3E}">
        <p14:creationId xmlns:p14="http://schemas.microsoft.com/office/powerpoint/2010/main" val="16938716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Data</a:t>
            </a:r>
            <a:r>
              <a:rPr lang="en-US" baseline="0" dirty="0" smtClean="0"/>
              <a:t> shows that increase in N rate </a:t>
            </a:r>
            <a:r>
              <a:rPr lang="en-US" baseline="0" dirty="0" err="1" smtClean="0"/>
              <a:t>doesn</a:t>
            </a:r>
            <a:r>
              <a:rPr lang="fr-FR" baseline="0" dirty="0" smtClean="0"/>
              <a:t>’</a:t>
            </a:r>
            <a:r>
              <a:rPr lang="en-US" baseline="0" dirty="0" smtClean="0"/>
              <a:t>t translate into higher yields in monocultures</a:t>
            </a:r>
          </a:p>
          <a:p>
            <a:r>
              <a:rPr lang="en-US" baseline="0" dirty="0" smtClean="0"/>
              <a:t>But including vetch into rotation increases yields. No N </a:t>
            </a:r>
            <a:r>
              <a:rPr lang="en-US" baseline="0" dirty="0" err="1" smtClean="0"/>
              <a:t>edffect</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28</a:t>
            </a:fld>
            <a:endParaRPr lang="en-GB"/>
          </a:p>
        </p:txBody>
      </p:sp>
    </p:spTree>
    <p:extLst>
      <p:ext uri="{BB962C8B-B14F-4D97-AF65-F5344CB8AC3E}">
        <p14:creationId xmlns:p14="http://schemas.microsoft.com/office/powerpoint/2010/main" val="2044745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Disease control through rotations</a:t>
            </a:r>
          </a:p>
          <a:p>
            <a:r>
              <a:rPr lang="en-US" dirty="0" smtClean="0"/>
              <a:t>The moral of the story is that monoculture increases disease incidence</a:t>
            </a:r>
            <a:r>
              <a:rPr lang="en-US" baseline="0" dirty="0" smtClean="0"/>
              <a:t> and rotation reduces diseases</a:t>
            </a:r>
            <a:endParaRPr lang="en-US" dirty="0" smtClean="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29</a:t>
            </a:fld>
            <a:endParaRPr lang="en-GB"/>
          </a:p>
        </p:txBody>
      </p:sp>
    </p:spTree>
    <p:extLst>
      <p:ext uri="{BB962C8B-B14F-4D97-AF65-F5344CB8AC3E}">
        <p14:creationId xmlns:p14="http://schemas.microsoft.com/office/powerpoint/2010/main" val="1127993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Introducing forages in CA</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30</a:t>
            </a:fld>
            <a:endParaRPr lang="en-GB"/>
          </a:p>
        </p:txBody>
      </p:sp>
    </p:spTree>
    <p:extLst>
      <p:ext uri="{BB962C8B-B14F-4D97-AF65-F5344CB8AC3E}">
        <p14:creationId xmlns:p14="http://schemas.microsoft.com/office/powerpoint/2010/main" val="2829873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I mentioned that with the conservation ag gaining momentum in the region there is also a scope to re-introduce annual legumes</a:t>
            </a:r>
            <a:r>
              <a:rPr lang="en-US" baseline="0" dirty="0" smtClean="0"/>
              <a:t> into the cereal based crop-LS farming systems in the regions.  Here is one of the very recent example of showing the increased productivity of the weedy fallows by replacing them with annual legumes in CA in Tunisia  </a:t>
            </a:r>
            <a:r>
              <a:rPr lang="en-US" dirty="0" smtClean="0"/>
              <a:t> </a:t>
            </a:r>
            <a:endParaRPr lang="en-US" dirty="0"/>
          </a:p>
        </p:txBody>
      </p:sp>
      <p:sp>
        <p:nvSpPr>
          <p:cNvPr id="4" name="Slide Number Placeholder 3"/>
          <p:cNvSpPr>
            <a:spLocks noGrp="1"/>
          </p:cNvSpPr>
          <p:nvPr>
            <p:ph type="sldNum" sz="quarter" idx="10"/>
          </p:nvPr>
        </p:nvSpPr>
        <p:spPr/>
        <p:txBody>
          <a:bodyPr/>
          <a:lstStyle/>
          <a:p>
            <a:fld id="{DC8198A1-C34B-4BDA-B4C9-2302657DE171}"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864304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CONCLUSIONS</a:t>
            </a:r>
            <a:r>
              <a:rPr lang="en-US" baseline="0" dirty="0" smtClean="0"/>
              <a:t> FOR FALLOW REPLACING FORAGES</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32</a:t>
            </a:fld>
            <a:endParaRPr lang="en-GB"/>
          </a:p>
        </p:txBody>
      </p:sp>
    </p:spTree>
    <p:extLst>
      <p:ext uri="{BB962C8B-B14F-4D97-AF65-F5344CB8AC3E}">
        <p14:creationId xmlns:p14="http://schemas.microsoft.com/office/powerpoint/2010/main" val="1370331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t>‹#›</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629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081156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740112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239898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744996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303619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3788423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145260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838425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285809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a:defRPr/>
            </a:pPr>
            <a:fld id="{5451A30D-334B-43CF-BF48-4B92C82E8D3E}" type="datetimeFigureOut">
              <a:rPr lang="en-GB" smtClean="0"/>
              <a:pPr>
                <a:defRPr/>
              </a:pPr>
              <a:t>04/04/2016</a:t>
            </a:fld>
            <a:endParaRPr lang="en-GB"/>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9A8CD439-4E12-472C-B1BF-601840C27105}" type="slidenum">
              <a:rPr lang="en-GB"/>
              <a:pPr>
                <a:defRPr/>
              </a:pPr>
              <a:t>‹#›</a:t>
            </a:fld>
            <a:endParaRPr lang="en-GB" dirty="0"/>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109928461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04/04/2016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Tree>
    <p:extLst>
      <p:ext uri="{BB962C8B-B14F-4D97-AF65-F5344CB8AC3E}">
        <p14:creationId xmlns:p14="http://schemas.microsoft.com/office/powerpoint/2010/main" val="1438068223"/>
      </p:ext>
    </p:extLst>
  </p:cSld>
  <p:clrMapOvr>
    <a:masterClrMapping/>
  </p:clrMapOvr>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04/04/2016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97604903"/>
      </p:ext>
    </p:extLst>
  </p:cSld>
  <p:clrMapOvr>
    <a:masterClrMapping/>
  </p:clrMapOvr>
  <p:timing>
    <p:tnLst>
      <p:par>
        <p:cTn id="1" dur="indefinite" restart="never" nodeType="tmRoot"/>
      </p:par>
    </p:tn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DA7AAFD1-6A37-D647-8303-41A5C6AA77AD}" type="datetimeFigureOut">
              <a:rPr lang="en-US" smtClean="0"/>
              <a:t>4/4/2016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E4B3F2-FF27-E547-B718-C11564E208D8}" type="slidenum">
              <a:rPr lang="en-US" smtClean="0"/>
              <a:t>‹#›</a:t>
            </a:fld>
            <a:endParaRPr lang="en-US"/>
          </a:p>
        </p:txBody>
      </p:sp>
    </p:spTree>
    <p:extLst>
      <p:ext uri="{BB962C8B-B14F-4D97-AF65-F5344CB8AC3E}">
        <p14:creationId xmlns:p14="http://schemas.microsoft.com/office/powerpoint/2010/main" val="31880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82535273-517A-4F9B-9CF0-06271B9B543F}"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165822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B6A37845-6AAA-4AD1-ACD9-37234259A822}"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6542830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0CDDDFC2-57B0-43B5-A8A4-B6B549AA8F2B}"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52817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85775" y="1004888"/>
            <a:ext cx="4038600" cy="48736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6775" y="1004888"/>
            <a:ext cx="4038600" cy="48736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A549AAF3-2F28-4667-B253-3EDB63163502}"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581999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1C3BAD87-8080-4099-BEA1-739CC61AE179}"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72636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8EEC22C2-989F-4459-B509-50A39D7FE676}"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840177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F50F7A3A-7B15-4612-A7F3-DB5EAF8BA7CB}"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0464530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3B2E23BF-F8F1-4010-8A05-02CABA03C729}"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48985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EE73BD49-7E1D-4B96-BDB1-4D800C90FF33}"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523527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8CBD3B15-FAF2-47AC-911D-3129CEC475C3}"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26656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7975" y="53975"/>
            <a:ext cx="2057400" cy="58245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85775" y="53975"/>
            <a:ext cx="6019800" cy="58245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10A97DC9-4C64-4508-BE03-84A5238298E6}"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497678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85775" y="53975"/>
            <a:ext cx="8215313" cy="801688"/>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85775" y="1004888"/>
            <a:ext cx="8229600" cy="4873625"/>
          </a:xfrm>
        </p:spPr>
        <p:txBody>
          <a:bodyPr/>
          <a:lstStyle/>
          <a:p>
            <a:pPr lvl="0"/>
            <a:endParaRPr lang="en-US" noProof="0" dirty="0" smtClean="0"/>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69050450-6351-4A32-8C0A-6530B5DEDD2E}"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0350380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85775" y="53975"/>
            <a:ext cx="8215313" cy="801688"/>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85775" y="1004888"/>
            <a:ext cx="8229600" cy="4873625"/>
          </a:xfrm>
        </p:spPr>
        <p:txBody>
          <a:bodyPr/>
          <a:lstStyle/>
          <a:p>
            <a:pPr lvl="0"/>
            <a:endParaRPr lang="en-US" noProof="0" dirty="0" smtClean="0"/>
          </a:p>
        </p:txBody>
      </p:sp>
      <p:sp>
        <p:nvSpPr>
          <p:cNvPr id="4" name="Rectangle 11"/>
          <p:cNvSpPr>
            <a:spLocks noGrp="1" noChangeArrowheads="1"/>
          </p:cNvSpPr>
          <p:nvPr>
            <p:ph type="dt" sz="half" idx="10"/>
          </p:nvPr>
        </p:nvSpPr>
        <p:spPr>
          <a:ln/>
        </p:spPr>
        <p:txBody>
          <a:bodyPr/>
          <a:lstStyle>
            <a:lvl1pPr>
              <a:defRPr/>
            </a:lvl1pPr>
          </a:lstStyle>
          <a:p>
            <a:pPr>
              <a:defRPr/>
            </a:pPr>
            <a:r>
              <a:rPr lang="en-GB" smtClean="0">
                <a:solidFill>
                  <a:srgbClr val="000000"/>
                </a:solidFill>
              </a:rPr>
              <a:t>ICARDA – Iran Conservation Agriculture   Slide </a:t>
            </a:r>
            <a:fld id="{206CF60E-5A43-4B5C-BCB9-0EFDEE425F5D}" type="slidenum">
              <a:rPr lang="en-GB" smtClean="0">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3059019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Özel Düzen">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8013" cy="1141412"/>
          </a:xfrm>
        </p:spPr>
        <p:txBody>
          <a:bodyPr/>
          <a:lstStyle/>
          <a:p>
            <a:r>
              <a:rPr lang="tr-TR" smtClean="0"/>
              <a:t>Asıl başlık stili için tıklatın</a:t>
            </a:r>
            <a:endParaRPr lang="tr-TR"/>
          </a:p>
        </p:txBody>
      </p:sp>
    </p:spTree>
    <p:extLst>
      <p:ext uri="{BB962C8B-B14F-4D97-AF65-F5344CB8AC3E}">
        <p14:creationId xmlns:p14="http://schemas.microsoft.com/office/powerpoint/2010/main" val="740313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2.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pPr/>
              <a:t>‹#›</a:t>
            </a:fld>
            <a:endParaRPr lang="en-US"/>
          </a:p>
        </p:txBody>
      </p:sp>
      <p:sp>
        <p:nvSpPr>
          <p:cNvPr id="7" name="Rectangle 6"/>
          <p:cNvSpPr/>
          <p:nvPr userDrawn="1"/>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userDrawn="1"/>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ICARDA logo green 356C.png"/>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extLst>
      <p:ext uri="{BB962C8B-B14F-4D97-AF65-F5344CB8AC3E}">
        <p14:creationId xmlns:p14="http://schemas.microsoft.com/office/powerpoint/2010/main" val="396152472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3" r:id="rId13"/>
    <p:sldLayoutId id="2147483688" r:id="rId1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14732" name="Rectangle 12"/>
          <p:cNvSpPr>
            <a:spLocks noChangeArrowheads="1"/>
          </p:cNvSpPr>
          <p:nvPr/>
        </p:nvSpPr>
        <p:spPr bwMode="auto">
          <a:xfrm>
            <a:off x="0" y="949325"/>
            <a:ext cx="9145588" cy="5908675"/>
          </a:xfrm>
          <a:prstGeom prst="rect">
            <a:avLst/>
          </a:prstGeom>
          <a:gradFill rotWithShape="1">
            <a:gsLst>
              <a:gs pos="0">
                <a:srgbClr val="D5E0EB"/>
              </a:gs>
              <a:gs pos="100000">
                <a:srgbClr val="FFFFFF"/>
              </a:gs>
            </a:gsLst>
            <a:lin ang="5400000" scaled="1"/>
          </a:gradFill>
          <a:ln w="3175">
            <a:noFill/>
            <a:miter lim="800000"/>
            <a:headEnd/>
            <a:tailEnd/>
          </a:ln>
          <a:effectLst/>
        </p:spPr>
        <p:txBody>
          <a:bodyPr wrap="none" lIns="43768" tIns="21884" rIns="43768" bIns="21884" anchor="ctr"/>
          <a:lstStyle/>
          <a:p>
            <a:pPr>
              <a:defRPr/>
            </a:pPr>
            <a:endParaRPr lang="en-US" sz="2000" dirty="0">
              <a:solidFill>
                <a:srgbClr val="FFFFFF"/>
              </a:solidFill>
              <a:latin typeface="Arial"/>
              <a:cs typeface="Arial"/>
            </a:endParaRPr>
          </a:p>
        </p:txBody>
      </p:sp>
      <p:sp>
        <p:nvSpPr>
          <p:cNvPr id="6147" name="Rectangle 3"/>
          <p:cNvSpPr>
            <a:spLocks noGrp="1" noChangeArrowheads="1"/>
          </p:cNvSpPr>
          <p:nvPr>
            <p:ph type="title"/>
          </p:nvPr>
        </p:nvSpPr>
        <p:spPr bwMode="auto">
          <a:xfrm>
            <a:off x="485775" y="53975"/>
            <a:ext cx="8215313" cy="8016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Insert Title here</a:t>
            </a:r>
          </a:p>
        </p:txBody>
      </p:sp>
      <p:sp>
        <p:nvSpPr>
          <p:cNvPr id="6148" name="Rectangle 8"/>
          <p:cNvSpPr>
            <a:spLocks noGrp="1" noChangeArrowheads="1"/>
          </p:cNvSpPr>
          <p:nvPr>
            <p:ph type="body" idx="1"/>
          </p:nvPr>
        </p:nvSpPr>
        <p:spPr bwMode="auto">
          <a:xfrm>
            <a:off x="485775" y="1004888"/>
            <a:ext cx="8229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Text Levels</a:t>
            </a:r>
          </a:p>
          <a:p>
            <a:pPr lvl="1"/>
            <a:r>
              <a:rPr lang="en-GB" smtClean="0"/>
              <a:t>First Level</a:t>
            </a:r>
          </a:p>
          <a:p>
            <a:pPr lvl="2"/>
            <a:r>
              <a:rPr lang="en-GB" smtClean="0"/>
              <a:t>Second Level</a:t>
            </a:r>
          </a:p>
          <a:p>
            <a:pPr lvl="3"/>
            <a:r>
              <a:rPr lang="en-GB" smtClean="0"/>
              <a:t>Third Level</a:t>
            </a:r>
          </a:p>
          <a:p>
            <a:pPr lvl="4"/>
            <a:r>
              <a:rPr lang="en-GB" smtClean="0"/>
              <a:t>Fourth Level</a:t>
            </a:r>
          </a:p>
        </p:txBody>
      </p:sp>
      <p:sp>
        <p:nvSpPr>
          <p:cNvPr id="414731" name="Rectangle 11"/>
          <p:cNvSpPr>
            <a:spLocks noGrp="1" noChangeArrowheads="1"/>
          </p:cNvSpPr>
          <p:nvPr>
            <p:ph type="dt" sz="half" idx="2"/>
          </p:nvPr>
        </p:nvSpPr>
        <p:spPr bwMode="auto">
          <a:xfrm>
            <a:off x="9525" y="6540500"/>
            <a:ext cx="4692650" cy="288925"/>
          </a:xfrm>
          <a:prstGeom prst="rect">
            <a:avLst/>
          </a:prstGeom>
          <a:noFill/>
          <a:ln w="9525">
            <a:noFill/>
            <a:miter lim="800000"/>
            <a:headEnd/>
            <a:tailEnd/>
          </a:ln>
          <a:effectLst/>
        </p:spPr>
        <p:txBody>
          <a:bodyPr vert="horz" wrap="square" lIns="90000" tIns="46800" rIns="90000" bIns="46800" numCol="1" anchor="ctr" anchorCtr="0" compatLnSpc="1">
            <a:prstTxWarp prst="textNoShape">
              <a:avLst/>
            </a:prstTxWarp>
          </a:bodyPr>
          <a:lstStyle>
            <a:lvl1pPr>
              <a:defRPr sz="900" dirty="0">
                <a:solidFill>
                  <a:schemeClr val="tx1"/>
                </a:solidFill>
                <a:latin typeface="Arial" charset="0"/>
                <a:cs typeface="Arial" charset="0"/>
              </a:defRPr>
            </a:lvl1pPr>
          </a:lstStyle>
          <a:p>
            <a:pPr>
              <a:defRPr/>
            </a:pPr>
            <a:r>
              <a:rPr lang="en-GB" smtClean="0">
                <a:solidFill>
                  <a:srgbClr val="000000"/>
                </a:solidFill>
              </a:rPr>
              <a:t>ICARDA – Iran Conservation Agriculture   Slide </a:t>
            </a:r>
            <a:fld id="{CF890F0C-A049-4ECE-8434-BD4EB8EE78A8}" type="slidenum">
              <a:rPr lang="en-GB" smtClean="0">
                <a:solidFill>
                  <a:srgbClr val="000000"/>
                </a:solidFill>
              </a:rPr>
              <a:pPr>
                <a:defRPr/>
              </a:pPr>
              <a:t>‹#›</a:t>
            </a:fld>
            <a:endParaRPr lang="en-GB">
              <a:solidFill>
                <a:srgbClr val="000000"/>
              </a:solidFill>
            </a:endParaRPr>
          </a:p>
        </p:txBody>
      </p:sp>
      <p:sp>
        <p:nvSpPr>
          <p:cNvPr id="414733" name="Rectangle 13"/>
          <p:cNvSpPr>
            <a:spLocks noChangeArrowheads="1"/>
          </p:cNvSpPr>
          <p:nvPr/>
        </p:nvSpPr>
        <p:spPr bwMode="auto">
          <a:xfrm>
            <a:off x="0" y="912813"/>
            <a:ext cx="9144000" cy="36512"/>
          </a:xfrm>
          <a:prstGeom prst="rect">
            <a:avLst/>
          </a:prstGeom>
          <a:solidFill>
            <a:srgbClr val="859EB9"/>
          </a:solidFill>
          <a:ln w="9525">
            <a:solidFill>
              <a:srgbClr val="859EB9"/>
            </a:solidFill>
            <a:miter lim="800000"/>
            <a:headEnd/>
            <a:tailEnd/>
          </a:ln>
          <a:effectLst/>
        </p:spPr>
        <p:txBody>
          <a:bodyPr wrap="none" anchor="ctr"/>
          <a:lstStyle/>
          <a:p>
            <a:pPr>
              <a:defRPr/>
            </a:pPr>
            <a:endParaRPr lang="en-US" sz="2000" dirty="0">
              <a:solidFill>
                <a:srgbClr val="FFFFFF"/>
              </a:solidFill>
              <a:latin typeface="Arial"/>
              <a:cs typeface="Arial"/>
            </a:endParaRPr>
          </a:p>
        </p:txBody>
      </p:sp>
      <p:pic>
        <p:nvPicPr>
          <p:cNvPr id="6151" name="Picture 7" descr="ICARDA logo.jpg"/>
          <p:cNvPicPr>
            <a:picLocks noChangeAspect="1"/>
          </p:cNvPicPr>
          <p:nvPr/>
        </p:nvPicPr>
        <p:blipFill>
          <a:blip r:embed="rId16"/>
          <a:srcRect/>
          <a:stretch>
            <a:fillRect/>
          </a:stretch>
        </p:blipFill>
        <p:spPr bwMode="auto">
          <a:xfrm>
            <a:off x="7280275" y="5930900"/>
            <a:ext cx="1816100" cy="868363"/>
          </a:xfrm>
          <a:prstGeom prst="rect">
            <a:avLst/>
          </a:prstGeom>
          <a:noFill/>
          <a:ln w="9525">
            <a:noFill/>
            <a:miter lim="800000"/>
            <a:headEnd/>
            <a:tailEnd/>
          </a:ln>
        </p:spPr>
      </p:pic>
    </p:spTree>
    <p:extLst>
      <p:ext uri="{BB962C8B-B14F-4D97-AF65-F5344CB8AC3E}">
        <p14:creationId xmlns:p14="http://schemas.microsoft.com/office/powerpoint/2010/main" val="40450222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iming>
    <p:tnLst>
      <p:par>
        <p:cTn id="1" dur="indefinite" restart="never" nodeType="tmRoot"/>
      </p:par>
    </p:tnLst>
  </p:timing>
  <p:hf sldNum="0" hdr="0" ftr="0"/>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Arial" charset="0"/>
          <a:cs typeface="Arial" charset="0"/>
        </a:defRPr>
      </a:lvl2pPr>
      <a:lvl3pPr algn="l" rtl="0" eaLnBrk="0" fontAlgn="base" hangingPunct="0">
        <a:spcBef>
          <a:spcPct val="0"/>
        </a:spcBef>
        <a:spcAft>
          <a:spcPct val="0"/>
        </a:spcAft>
        <a:defRPr sz="2800">
          <a:solidFill>
            <a:schemeClr val="tx2"/>
          </a:solidFill>
          <a:latin typeface="Arial" charset="0"/>
          <a:cs typeface="Arial" charset="0"/>
        </a:defRPr>
      </a:lvl3pPr>
      <a:lvl4pPr algn="l" rtl="0" eaLnBrk="0" fontAlgn="base" hangingPunct="0">
        <a:spcBef>
          <a:spcPct val="0"/>
        </a:spcBef>
        <a:spcAft>
          <a:spcPct val="0"/>
        </a:spcAft>
        <a:defRPr sz="2800">
          <a:solidFill>
            <a:schemeClr val="tx2"/>
          </a:solidFill>
          <a:latin typeface="Arial" charset="0"/>
          <a:cs typeface="Arial" charset="0"/>
        </a:defRPr>
      </a:lvl4pPr>
      <a:lvl5pPr algn="l" rtl="0" eaLnBrk="0" fontAlgn="base" hangingPunct="0">
        <a:spcBef>
          <a:spcPct val="0"/>
        </a:spcBef>
        <a:spcAft>
          <a:spcPct val="0"/>
        </a:spcAft>
        <a:defRPr sz="2800">
          <a:solidFill>
            <a:schemeClr val="tx2"/>
          </a:solidFill>
          <a:latin typeface="Arial" charset="0"/>
          <a:cs typeface="Arial" charset="0"/>
        </a:defRPr>
      </a:lvl5pPr>
      <a:lvl6pPr marL="457200" algn="l" rtl="0" fontAlgn="base">
        <a:spcBef>
          <a:spcPct val="0"/>
        </a:spcBef>
        <a:spcAft>
          <a:spcPct val="0"/>
        </a:spcAft>
        <a:defRPr sz="2800">
          <a:solidFill>
            <a:schemeClr val="tx2"/>
          </a:solidFill>
          <a:latin typeface="Arial" charset="0"/>
          <a:cs typeface="Arial" charset="0"/>
        </a:defRPr>
      </a:lvl6pPr>
      <a:lvl7pPr marL="914400" algn="l" rtl="0" fontAlgn="base">
        <a:spcBef>
          <a:spcPct val="0"/>
        </a:spcBef>
        <a:spcAft>
          <a:spcPct val="0"/>
        </a:spcAft>
        <a:defRPr sz="2800">
          <a:solidFill>
            <a:schemeClr val="tx2"/>
          </a:solidFill>
          <a:latin typeface="Arial" charset="0"/>
          <a:cs typeface="Arial" charset="0"/>
        </a:defRPr>
      </a:lvl7pPr>
      <a:lvl8pPr marL="1371600" algn="l" rtl="0" fontAlgn="base">
        <a:spcBef>
          <a:spcPct val="0"/>
        </a:spcBef>
        <a:spcAft>
          <a:spcPct val="0"/>
        </a:spcAft>
        <a:defRPr sz="2800">
          <a:solidFill>
            <a:schemeClr val="tx2"/>
          </a:solidFill>
          <a:latin typeface="Arial" charset="0"/>
          <a:cs typeface="Arial" charset="0"/>
        </a:defRPr>
      </a:lvl8pPr>
      <a:lvl9pPr marL="1828800" algn="l" rtl="0" fontAlgn="base">
        <a:spcBef>
          <a:spcPct val="0"/>
        </a:spcBef>
        <a:spcAft>
          <a:spcPct val="0"/>
        </a:spcAft>
        <a:defRPr sz="2800">
          <a:solidFill>
            <a:schemeClr val="tx2"/>
          </a:solidFill>
          <a:latin typeface="Arial" charset="0"/>
          <a:cs typeface="Arial" charset="0"/>
        </a:defRPr>
      </a:lvl9pPr>
    </p:titleStyle>
    <p:bodyStyle>
      <a:lvl1pPr marL="342900" indent="-342900" algn="l" rtl="0" eaLnBrk="0" fontAlgn="base" hangingPunct="0">
        <a:spcBef>
          <a:spcPts val="300"/>
        </a:spcBef>
        <a:spcAft>
          <a:spcPts val="600"/>
        </a:spcAft>
        <a:defRPr>
          <a:solidFill>
            <a:srgbClr val="000000"/>
          </a:solidFill>
          <a:latin typeface="+mn-lt"/>
          <a:ea typeface="+mn-ea"/>
          <a:cs typeface="+mn-cs"/>
        </a:defRPr>
      </a:lvl1pPr>
      <a:lvl2pPr marL="628650" indent="-271463" algn="l" rtl="0" eaLnBrk="0" fontAlgn="base" hangingPunct="0">
        <a:spcBef>
          <a:spcPts val="300"/>
        </a:spcBef>
        <a:spcAft>
          <a:spcPts val="600"/>
        </a:spcAft>
        <a:buClr>
          <a:srgbClr val="007A5E"/>
        </a:buClr>
        <a:buSzPct val="115000"/>
        <a:buChar char="•"/>
        <a:defRPr>
          <a:solidFill>
            <a:srgbClr val="000000"/>
          </a:solidFill>
          <a:latin typeface="+mn-lt"/>
          <a:cs typeface="+mn-cs"/>
        </a:defRPr>
      </a:lvl2pPr>
      <a:lvl3pPr marL="1081088" indent="-271463" algn="l" rtl="0" eaLnBrk="0" fontAlgn="base" hangingPunct="0">
        <a:spcBef>
          <a:spcPts val="300"/>
        </a:spcBef>
        <a:spcAft>
          <a:spcPts val="600"/>
        </a:spcAft>
        <a:buClr>
          <a:srgbClr val="007A5E"/>
        </a:buClr>
        <a:buSzPct val="115000"/>
        <a:buChar char="•"/>
        <a:defRPr>
          <a:solidFill>
            <a:srgbClr val="000000"/>
          </a:solidFill>
          <a:latin typeface="+mn-lt"/>
          <a:cs typeface="+mn-cs"/>
        </a:defRPr>
      </a:lvl3pPr>
      <a:lvl4pPr marL="1530350" indent="-269875" algn="l" rtl="0" eaLnBrk="0" fontAlgn="base" hangingPunct="0">
        <a:spcBef>
          <a:spcPts val="300"/>
        </a:spcBef>
        <a:spcAft>
          <a:spcPts val="600"/>
        </a:spcAft>
        <a:buClr>
          <a:srgbClr val="007A5E"/>
        </a:buClr>
        <a:buSzPct val="115000"/>
        <a:buChar char="•"/>
        <a:defRPr>
          <a:solidFill>
            <a:srgbClr val="000000"/>
          </a:solidFill>
          <a:latin typeface="+mn-lt"/>
          <a:cs typeface="+mn-cs"/>
        </a:defRPr>
      </a:lvl4pPr>
      <a:lvl5pPr marL="1981200" indent="-271463" algn="l" rtl="0" eaLnBrk="0" fontAlgn="base" hangingPunct="0">
        <a:spcBef>
          <a:spcPts val="300"/>
        </a:spcBef>
        <a:spcAft>
          <a:spcPts val="600"/>
        </a:spcAft>
        <a:buClr>
          <a:srgbClr val="007A5E"/>
        </a:buClr>
        <a:buSzPct val="115000"/>
        <a:buChar char="•"/>
        <a:defRPr>
          <a:solidFill>
            <a:srgbClr val="000000"/>
          </a:solidFill>
          <a:latin typeface="+mn-lt"/>
          <a:cs typeface="+mn-cs"/>
        </a:defRPr>
      </a:lvl5pPr>
      <a:lvl6pPr marL="2438400" indent="-271463" algn="l" rtl="0" fontAlgn="base">
        <a:spcBef>
          <a:spcPts val="300"/>
        </a:spcBef>
        <a:spcAft>
          <a:spcPts val="600"/>
        </a:spcAft>
        <a:buClr>
          <a:srgbClr val="007A5E"/>
        </a:buClr>
        <a:buSzPct val="115000"/>
        <a:buChar char="•"/>
        <a:defRPr>
          <a:solidFill>
            <a:srgbClr val="000000"/>
          </a:solidFill>
          <a:latin typeface="+mn-lt"/>
          <a:cs typeface="+mn-cs"/>
        </a:defRPr>
      </a:lvl6pPr>
      <a:lvl7pPr marL="2895600" indent="-271463" algn="l" rtl="0" fontAlgn="base">
        <a:spcBef>
          <a:spcPts val="300"/>
        </a:spcBef>
        <a:spcAft>
          <a:spcPts val="600"/>
        </a:spcAft>
        <a:buClr>
          <a:srgbClr val="007A5E"/>
        </a:buClr>
        <a:buSzPct val="115000"/>
        <a:buChar char="•"/>
        <a:defRPr>
          <a:solidFill>
            <a:srgbClr val="000000"/>
          </a:solidFill>
          <a:latin typeface="+mn-lt"/>
          <a:cs typeface="+mn-cs"/>
        </a:defRPr>
      </a:lvl7pPr>
      <a:lvl8pPr marL="3352800" indent="-271463" algn="l" rtl="0" fontAlgn="base">
        <a:spcBef>
          <a:spcPts val="300"/>
        </a:spcBef>
        <a:spcAft>
          <a:spcPts val="600"/>
        </a:spcAft>
        <a:buClr>
          <a:srgbClr val="007A5E"/>
        </a:buClr>
        <a:buSzPct val="115000"/>
        <a:buChar char="•"/>
        <a:defRPr>
          <a:solidFill>
            <a:srgbClr val="000000"/>
          </a:solidFill>
          <a:latin typeface="+mn-lt"/>
          <a:cs typeface="+mn-cs"/>
        </a:defRPr>
      </a:lvl8pPr>
      <a:lvl9pPr marL="3810000" indent="-271463" algn="l" rtl="0" fontAlgn="base">
        <a:spcBef>
          <a:spcPts val="300"/>
        </a:spcBef>
        <a:spcAft>
          <a:spcPts val="600"/>
        </a:spcAft>
        <a:buClr>
          <a:srgbClr val="007A5E"/>
        </a:buClr>
        <a:buSzPct val="115000"/>
        <a:buChar char="•"/>
        <a:defRPr>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5.png"/><Relationship Id="rId4" Type="http://schemas.openxmlformats.org/officeDocument/2006/relationships/package" Target="../embeddings/Microsoft_Word_Document1.docx"/></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6.png"/><Relationship Id="rId5" Type="http://schemas.openxmlformats.org/officeDocument/2006/relationships/package" Target="../embeddings/Microsoft_Word_Document2.docx"/><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chart" Target="../charts/chart5.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31.png"/><Relationship Id="rId4" Type="http://schemas.openxmlformats.org/officeDocument/2006/relationships/package" Target="../embeddings/Microsoft_Word_Document3.docx"/></Relationships>
</file>

<file path=ppt/slides/_rels/slide26.xml.rels><?xml version="1.0" encoding="UTF-8" standalone="yes"?>
<Relationships xmlns="http://schemas.openxmlformats.org/package/2006/relationships"><Relationship Id="rId3" Type="http://schemas.openxmlformats.org/officeDocument/2006/relationships/package" Target="../embeddings/Microsoft_Word_Document4.docx"/><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4.e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35.png"/><Relationship Id="rId4" Type="http://schemas.openxmlformats.org/officeDocument/2006/relationships/package" Target="../embeddings/Microsoft_Word_Document5.docx"/></Relationships>
</file>

<file path=ppt/slides/_rels/slide30.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7.e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2.xml"/><Relationship Id="rId1" Type="http://schemas.openxmlformats.org/officeDocument/2006/relationships/slideLayout" Target="../slideLayouts/slideLayout21.xml"/><Relationship Id="rId5" Type="http://schemas.openxmlformats.org/officeDocument/2006/relationships/image" Target="../media/image40.jpeg"/><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5.xml"/><Relationship Id="rId4"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Subtitle 1"/>
          <p:cNvSpPr>
            <a:spLocks noGrp="1"/>
          </p:cNvSpPr>
          <p:nvPr>
            <p:ph type="subTitle" idx="1"/>
          </p:nvPr>
        </p:nvSpPr>
        <p:spPr>
          <a:xfrm>
            <a:off x="393304" y="1988840"/>
            <a:ext cx="8440730" cy="504056"/>
          </a:xfrm>
        </p:spPr>
        <p:txBody>
          <a:bodyPr>
            <a:noAutofit/>
          </a:bodyPr>
          <a:lstStyle/>
          <a:p>
            <a:r>
              <a:rPr lang="en-GB" dirty="0"/>
              <a:t>Activity 1. 3. Site-specific CA technology packages fine-tuned and disseminated for enhanced farm productivity, resource use efficiency and profitability</a:t>
            </a:r>
            <a:r>
              <a:rPr lang="en-US" dirty="0"/>
              <a:t> </a:t>
            </a:r>
            <a:endParaRPr lang="en-GB" dirty="0"/>
          </a:p>
        </p:txBody>
      </p:sp>
      <p:sp>
        <p:nvSpPr>
          <p:cNvPr id="4" name="Title 3"/>
          <p:cNvSpPr>
            <a:spLocks noGrp="1"/>
          </p:cNvSpPr>
          <p:nvPr>
            <p:ph type="title"/>
          </p:nvPr>
        </p:nvSpPr>
        <p:spPr>
          <a:xfrm>
            <a:off x="395536" y="249916"/>
            <a:ext cx="8229600" cy="1584176"/>
          </a:xfrm>
        </p:spPr>
        <p:txBody>
          <a:bodyPr>
            <a:normAutofit fontScale="90000"/>
          </a:bodyPr>
          <a:lstStyle/>
          <a:p>
            <a:r>
              <a:rPr lang="en-US" b="1" dirty="0"/>
              <a:t>Integrated Crop-Livestock Conservation Agriculture for Sustainable Intensification of Cereal-based Systems in Central and West Asia and North Africa </a:t>
            </a:r>
            <a:endParaRPr lang="en-GB" dirty="0"/>
          </a:p>
        </p:txBody>
      </p:sp>
      <p:sp>
        <p:nvSpPr>
          <p:cNvPr id="5" name="Text Placeholder 4"/>
          <p:cNvSpPr>
            <a:spLocks noGrp="1"/>
          </p:cNvSpPr>
          <p:nvPr>
            <p:ph type="body" sz="quarter" idx="17"/>
          </p:nvPr>
        </p:nvSpPr>
        <p:spPr>
          <a:xfrm>
            <a:off x="6294686" y="3990181"/>
            <a:ext cx="2733608" cy="1201751"/>
          </a:xfrm>
        </p:spPr>
        <p:txBody>
          <a:bodyPr>
            <a:noAutofit/>
          </a:bodyPr>
          <a:lstStyle/>
          <a:p>
            <a:r>
              <a:rPr lang="en-GB" sz="2800" dirty="0" smtClean="0">
                <a:solidFill>
                  <a:srgbClr val="D77D2A"/>
                </a:solidFill>
              </a:rPr>
              <a:t>April </a:t>
            </a:r>
            <a:r>
              <a:rPr lang="en-GB" sz="2800" dirty="0">
                <a:solidFill>
                  <a:srgbClr val="D77D2A"/>
                </a:solidFill>
              </a:rPr>
              <a:t>5</a:t>
            </a:r>
            <a:r>
              <a:rPr lang="en-GB" sz="2800" baseline="30000" dirty="0" smtClean="0">
                <a:solidFill>
                  <a:srgbClr val="D77D2A"/>
                </a:solidFill>
              </a:rPr>
              <a:t>th</a:t>
            </a:r>
            <a:r>
              <a:rPr lang="en-GB" sz="2800" dirty="0" smtClean="0">
                <a:solidFill>
                  <a:srgbClr val="D77D2A"/>
                </a:solidFill>
              </a:rPr>
              <a:t> 2016</a:t>
            </a:r>
          </a:p>
          <a:p>
            <a:r>
              <a:rPr lang="en-GB" sz="2800" dirty="0">
                <a:solidFill>
                  <a:srgbClr val="D77D2A"/>
                </a:solidFill>
              </a:rPr>
              <a:t>Amman, Jordan</a:t>
            </a:r>
          </a:p>
          <a:p>
            <a:endParaRPr lang="en-GB" sz="2800" dirty="0">
              <a:solidFill>
                <a:srgbClr val="D77D2A"/>
              </a:solidFill>
            </a:endParaRPr>
          </a:p>
          <a:p>
            <a:endParaRPr lang="en-GB" sz="2800" dirty="0">
              <a:solidFill>
                <a:srgbClr val="D77D2A"/>
              </a:solidFill>
            </a:endParaRPr>
          </a:p>
        </p:txBody>
      </p:sp>
      <p:sp>
        <p:nvSpPr>
          <p:cNvPr id="7" name="Text Placeholder 5"/>
          <p:cNvSpPr txBox="1">
            <a:spLocks/>
          </p:cNvSpPr>
          <p:nvPr/>
        </p:nvSpPr>
        <p:spPr bwMode="auto">
          <a:xfrm>
            <a:off x="6718300" y="3810000"/>
            <a:ext cx="2309994" cy="360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charset="0"/>
              <a:buNone/>
              <a:defRPr sz="1800" b="1" kern="1200" baseline="0">
                <a:solidFill>
                  <a:srgbClr val="9CCA3B"/>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dirty="0">
              <a:solidFill>
                <a:srgbClr val="D77D2A"/>
              </a:solidFill>
            </a:endParaRPr>
          </a:p>
        </p:txBody>
      </p:sp>
      <p:pic>
        <p:nvPicPr>
          <p:cNvPr id="9" name="Picture 8" descr="C:\Aziz Nurbekov\IFAD\IFAD_2012\Report\Forage_CA_Component_14-15\pictures\IMG_6086 (640x360).jpg"/>
          <p:cNvPicPr/>
          <p:nvPr/>
        </p:nvPicPr>
        <p:blipFill>
          <a:blip r:embed="rId3">
            <a:extLst>
              <a:ext uri="{28A0092B-C50C-407E-A947-70E740481C1C}">
                <a14:useLocalDpi xmlns:a14="http://schemas.microsoft.com/office/drawing/2010/main"/>
              </a:ext>
            </a:extLst>
          </a:blip>
          <a:srcRect/>
          <a:stretch>
            <a:fillRect/>
          </a:stretch>
        </p:blipFill>
        <p:spPr bwMode="auto">
          <a:xfrm>
            <a:off x="0" y="3403600"/>
            <a:ext cx="5651500" cy="3454401"/>
          </a:xfrm>
          <a:prstGeom prst="rect">
            <a:avLst/>
          </a:prstGeom>
          <a:noFill/>
          <a:ln>
            <a:noFill/>
          </a:ln>
        </p:spPr>
      </p:pic>
    </p:spTree>
    <p:extLst>
      <p:ext uri="{BB962C8B-B14F-4D97-AF65-F5344CB8AC3E}">
        <p14:creationId xmlns:p14="http://schemas.microsoft.com/office/powerpoint/2010/main" val="2148640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567" r="-646"/>
          <a:stretch/>
        </p:blipFill>
        <p:spPr>
          <a:xfrm>
            <a:off x="0" y="-7152"/>
            <a:ext cx="9144000" cy="6908791"/>
          </a:xfrm>
        </p:spPr>
      </p:pic>
      <p:sp>
        <p:nvSpPr>
          <p:cNvPr id="5" name="Rectangle 4"/>
          <p:cNvSpPr/>
          <p:nvPr/>
        </p:nvSpPr>
        <p:spPr>
          <a:xfrm>
            <a:off x="4976994" y="92373"/>
            <a:ext cx="3709805" cy="70788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a:solidFill>
                  <a:schemeClr val="dk1"/>
                </a:solidFill>
              </a:rPr>
              <a:t>Stubble </a:t>
            </a:r>
            <a:r>
              <a:rPr lang="en-US" sz="2400" b="1" dirty="0" smtClean="0">
                <a:solidFill>
                  <a:schemeClr val="dk1"/>
                </a:solidFill>
              </a:rPr>
              <a:t>management</a:t>
            </a:r>
          </a:p>
          <a:p>
            <a:r>
              <a:rPr lang="en-US" sz="1600" dirty="0" smtClean="0">
                <a:solidFill>
                  <a:schemeClr val="dk1"/>
                </a:solidFill>
              </a:rPr>
              <a:t>The </a:t>
            </a:r>
            <a:r>
              <a:rPr lang="en-US" sz="1600" dirty="0">
                <a:solidFill>
                  <a:schemeClr val="dk1"/>
                </a:solidFill>
              </a:rPr>
              <a:t>more the better, or critical threshold?</a:t>
            </a:r>
          </a:p>
        </p:txBody>
      </p:sp>
      <p:sp>
        <p:nvSpPr>
          <p:cNvPr id="6" name="Rectangle 5"/>
          <p:cNvSpPr/>
          <p:nvPr/>
        </p:nvSpPr>
        <p:spPr>
          <a:xfrm>
            <a:off x="4985762" y="870388"/>
            <a:ext cx="3709805"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a:solidFill>
                  <a:schemeClr val="dk1"/>
                </a:solidFill>
              </a:rPr>
              <a:t>Timing of </a:t>
            </a:r>
            <a:r>
              <a:rPr lang="en-US" sz="2400" b="1" dirty="0" smtClean="0">
                <a:solidFill>
                  <a:schemeClr val="dk1"/>
                </a:solidFill>
              </a:rPr>
              <a:t>seeding</a:t>
            </a:r>
          </a:p>
          <a:p>
            <a:r>
              <a:rPr lang="en-US" sz="2400" b="1" dirty="0" smtClean="0">
                <a:solidFill>
                  <a:schemeClr val="dk1"/>
                </a:solidFill>
              </a:rPr>
              <a:t> </a:t>
            </a:r>
            <a:r>
              <a:rPr lang="en-US" dirty="0">
                <a:solidFill>
                  <a:schemeClr val="dk1"/>
                </a:solidFill>
              </a:rPr>
              <a:t>Early or late ?</a:t>
            </a:r>
          </a:p>
        </p:txBody>
      </p:sp>
      <p:sp>
        <p:nvSpPr>
          <p:cNvPr id="7" name="Rectangle 6"/>
          <p:cNvSpPr/>
          <p:nvPr/>
        </p:nvSpPr>
        <p:spPr>
          <a:xfrm>
            <a:off x="4985761" y="1771791"/>
            <a:ext cx="3701037" cy="95410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a:solidFill>
                  <a:schemeClr val="dk1"/>
                </a:solidFill>
              </a:rPr>
              <a:t>Seeders </a:t>
            </a:r>
            <a:r>
              <a:rPr lang="en-US" sz="2400" b="1" dirty="0" smtClean="0">
                <a:solidFill>
                  <a:schemeClr val="dk1"/>
                </a:solidFill>
              </a:rPr>
              <a:t>availability</a:t>
            </a:r>
          </a:p>
          <a:p>
            <a:r>
              <a:rPr lang="en-US" sz="1600" dirty="0" smtClean="0"/>
              <a:t>Where </a:t>
            </a:r>
            <a:r>
              <a:rPr lang="en-US" sz="1600" dirty="0"/>
              <a:t>to buy? Affordability? Parts? Tine vs. Disk?</a:t>
            </a:r>
          </a:p>
        </p:txBody>
      </p:sp>
      <p:sp>
        <p:nvSpPr>
          <p:cNvPr id="9" name="Rectangle 8"/>
          <p:cNvSpPr/>
          <p:nvPr/>
        </p:nvSpPr>
        <p:spPr>
          <a:xfrm>
            <a:off x="4985761" y="2778030"/>
            <a:ext cx="3656582" cy="95410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a:solidFill>
                  <a:schemeClr val="dk1"/>
                </a:solidFill>
              </a:rPr>
              <a:t>Weed </a:t>
            </a:r>
            <a:r>
              <a:rPr lang="en-US" sz="2400" b="1" dirty="0" smtClean="0">
                <a:solidFill>
                  <a:schemeClr val="dk1"/>
                </a:solidFill>
              </a:rPr>
              <a:t>management</a:t>
            </a:r>
          </a:p>
          <a:p>
            <a:r>
              <a:rPr lang="en-US" sz="1600" dirty="0" smtClean="0">
                <a:solidFill>
                  <a:schemeClr val="dk1"/>
                </a:solidFill>
              </a:rPr>
              <a:t>Herbicides</a:t>
            </a:r>
            <a:r>
              <a:rPr lang="en-US" sz="1600" dirty="0">
                <a:solidFill>
                  <a:schemeClr val="dk1"/>
                </a:solidFill>
              </a:rPr>
              <a:t>? Grazing? </a:t>
            </a:r>
            <a:r>
              <a:rPr lang="en-US" sz="1600" dirty="0" smtClean="0">
                <a:solidFill>
                  <a:schemeClr val="dk1"/>
                </a:solidFill>
              </a:rPr>
              <a:t>Biodiversity</a:t>
            </a:r>
            <a:r>
              <a:rPr lang="en-US" sz="1600" dirty="0">
                <a:solidFill>
                  <a:schemeClr val="dk1"/>
                </a:solidFill>
              </a:rPr>
              <a:t>? Fallow management?</a:t>
            </a:r>
          </a:p>
        </p:txBody>
      </p:sp>
      <p:sp>
        <p:nvSpPr>
          <p:cNvPr id="10" name="Rectangle 9"/>
          <p:cNvSpPr/>
          <p:nvPr/>
        </p:nvSpPr>
        <p:spPr>
          <a:xfrm>
            <a:off x="5002077" y="3795974"/>
            <a:ext cx="3640265"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smtClean="0"/>
              <a:t>Legumes</a:t>
            </a:r>
          </a:p>
          <a:p>
            <a:r>
              <a:rPr lang="en-US" sz="1600" dirty="0" smtClean="0"/>
              <a:t>Which </a:t>
            </a:r>
            <a:r>
              <a:rPr lang="en-US" sz="1600" dirty="0"/>
              <a:t>legumes? Seed availability? Cultivation knowhow? Markets? Subsidies for grains?</a:t>
            </a:r>
          </a:p>
        </p:txBody>
      </p:sp>
      <p:sp>
        <p:nvSpPr>
          <p:cNvPr id="11" name="Rectangle 10"/>
          <p:cNvSpPr/>
          <p:nvPr/>
        </p:nvSpPr>
        <p:spPr>
          <a:xfrm>
            <a:off x="5012374" y="5040260"/>
            <a:ext cx="3674424" cy="70788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a:solidFill>
                  <a:schemeClr val="dk1"/>
                </a:solidFill>
              </a:rPr>
              <a:t>Alley </a:t>
            </a:r>
            <a:r>
              <a:rPr lang="en-US" sz="2400" b="1" dirty="0" smtClean="0">
                <a:solidFill>
                  <a:schemeClr val="dk1"/>
                </a:solidFill>
              </a:rPr>
              <a:t>Cropping</a:t>
            </a:r>
          </a:p>
          <a:p>
            <a:r>
              <a:rPr lang="en-US" sz="1600" dirty="0" smtClean="0">
                <a:solidFill>
                  <a:schemeClr val="dk1"/>
                </a:solidFill>
              </a:rPr>
              <a:t>Species</a:t>
            </a:r>
            <a:r>
              <a:rPr lang="en-US" sz="1600" dirty="0">
                <a:solidFill>
                  <a:schemeClr val="dk1"/>
                </a:solidFill>
              </a:rPr>
              <a:t>, </a:t>
            </a:r>
            <a:r>
              <a:rPr lang="en-US" sz="1600" dirty="0" smtClean="0">
                <a:solidFill>
                  <a:schemeClr val="dk1"/>
                </a:solidFill>
              </a:rPr>
              <a:t>methods and effect?</a:t>
            </a:r>
            <a:endParaRPr lang="en-US" sz="1600" dirty="0">
              <a:solidFill>
                <a:schemeClr val="dk1"/>
              </a:solidFill>
            </a:endParaRPr>
          </a:p>
        </p:txBody>
      </p:sp>
      <p:sp>
        <p:nvSpPr>
          <p:cNvPr id="12" name="Rectangle 11"/>
          <p:cNvSpPr/>
          <p:nvPr/>
        </p:nvSpPr>
        <p:spPr>
          <a:xfrm>
            <a:off x="4986036" y="5802678"/>
            <a:ext cx="3693490"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b="1" dirty="0">
                <a:solidFill>
                  <a:schemeClr val="dk1"/>
                </a:solidFill>
              </a:rPr>
              <a:t>Strategic </a:t>
            </a:r>
            <a:r>
              <a:rPr lang="en-US" sz="2400" b="1" dirty="0" smtClean="0">
                <a:solidFill>
                  <a:schemeClr val="dk1"/>
                </a:solidFill>
              </a:rPr>
              <a:t>tillage</a:t>
            </a:r>
          </a:p>
          <a:p>
            <a:r>
              <a:rPr lang="en-US" dirty="0" smtClean="0">
                <a:solidFill>
                  <a:schemeClr val="dk1"/>
                </a:solidFill>
              </a:rPr>
              <a:t>Evolution </a:t>
            </a:r>
            <a:r>
              <a:rPr lang="en-US" dirty="0">
                <a:solidFill>
                  <a:schemeClr val="dk1"/>
                </a:solidFill>
              </a:rPr>
              <a:t>or devolution of CA principles?</a:t>
            </a:r>
          </a:p>
        </p:txBody>
      </p:sp>
    </p:spTree>
    <p:extLst>
      <p:ext uri="{BB962C8B-B14F-4D97-AF65-F5344CB8AC3E}">
        <p14:creationId xmlns:p14="http://schemas.microsoft.com/office/powerpoint/2010/main" val="334397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xit" presetSubtype="10" fill="hold" grpId="1" nodeType="clickEffect">
                                  <p:stCondLst>
                                    <p:cond delay="0"/>
                                  </p:stCondLst>
                                  <p:childTnLst>
                                    <p:animEffect transition="out" filter="blinds(horizontal)">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3" presetClass="exit" presetSubtype="10" fill="hold" grpId="1" nodeType="clickEffect">
                                  <p:stCondLst>
                                    <p:cond delay="0"/>
                                  </p:stCondLst>
                                  <p:childTnLst>
                                    <p:animEffect transition="out" filter="blinds(horizontal)">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5" presetClass="exit" presetSubtype="10" fill="hold" grpId="1" nodeType="clickEffect">
                                  <p:stCondLst>
                                    <p:cond delay="0"/>
                                  </p:stCondLst>
                                  <p:childTnLst>
                                    <p:animEffect transition="out" filter="checkerboard(across)">
                                      <p:cBhvr>
                                        <p:cTn id="28" dur="500"/>
                                        <p:tgtEl>
                                          <p:spTgt spid="7"/>
                                        </p:tgtEl>
                                      </p:cBhvr>
                                    </p:animEffect>
                                    <p:set>
                                      <p:cBhvr>
                                        <p:cTn id="29" dur="1" fill="hold">
                                          <p:stCondLst>
                                            <p:cond delay="499"/>
                                          </p:stCondLst>
                                        </p:cTn>
                                        <p:tgtEl>
                                          <p:spTgt spid="7"/>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3" presetClass="exit" presetSubtype="10" fill="hold" grpId="1" nodeType="clickEffect">
                                  <p:stCondLst>
                                    <p:cond delay="0"/>
                                  </p:stCondLst>
                                  <p:childTnLst>
                                    <p:animEffect transition="out" filter="blinds(horizontal)">
                                      <p:cBhvr>
                                        <p:cTn id="37" dur="500"/>
                                        <p:tgtEl>
                                          <p:spTgt spid="9"/>
                                        </p:tgtEl>
                                      </p:cBhvr>
                                    </p:animEffect>
                                    <p:set>
                                      <p:cBhvr>
                                        <p:cTn id="38" dur="1" fill="hold">
                                          <p:stCondLst>
                                            <p:cond delay="499"/>
                                          </p:stCondLst>
                                        </p:cTn>
                                        <p:tgtEl>
                                          <p:spTgt spid="9"/>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1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3" presetClass="exit" presetSubtype="10" fill="hold" grpId="1" nodeType="clickEffect">
                                  <p:stCondLst>
                                    <p:cond delay="0"/>
                                  </p:stCondLst>
                                  <p:childTnLst>
                                    <p:animEffect transition="out" filter="blinds(horizontal)">
                                      <p:cBhvr>
                                        <p:cTn id="54" dur="500"/>
                                        <p:tgtEl>
                                          <p:spTgt spid="11"/>
                                        </p:tgtEl>
                                      </p:cBhvr>
                                    </p:animEffect>
                                    <p:set>
                                      <p:cBhvr>
                                        <p:cTn id="55" dur="1" fill="hold">
                                          <p:stCondLst>
                                            <p:cond delay="499"/>
                                          </p:stCondLst>
                                        </p:cTn>
                                        <p:tgtEl>
                                          <p:spTgt spid="11"/>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3" presetClass="exit" presetSubtype="10" fill="hold" grpId="1" nodeType="clickEffect">
                                  <p:stCondLst>
                                    <p:cond delay="0"/>
                                  </p:stCondLst>
                                  <p:childTnLst>
                                    <p:animEffect transition="out" filter="blinds(horizontal)">
                                      <p:cBhvr>
                                        <p:cTn id="63" dur="500"/>
                                        <p:tgtEl>
                                          <p:spTgt spid="12"/>
                                        </p:tgtEl>
                                      </p:cBhvr>
                                    </p:animEffect>
                                    <p:set>
                                      <p:cBhvr>
                                        <p:cTn id="64"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9" grpId="0" animBg="1"/>
      <p:bldP spid="9" grpId="1" animBg="1"/>
      <p:bldP spid="10" grpId="0" animBg="1"/>
      <p:bldP spid="10" grpId="1" animBg="1"/>
      <p:bldP spid="11" grpId="0" animBg="1"/>
      <p:bldP spid="11" grpId="1" animBg="1"/>
      <p:bldP spid="12" grpId="0" animBg="1"/>
      <p:bldP spid="12" grpId="1"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alphaModFix/>
            <a:extLst>
              <a:ext uri="{28A0092B-C50C-407E-A947-70E740481C1C}">
                <a14:useLocalDpi xmlns:a14="http://schemas.microsoft.com/office/drawing/2010/main"/>
              </a:ext>
            </a:extLst>
          </a:blip>
          <a:stretch>
            <a:fillRect/>
          </a:stretch>
        </p:blipFill>
        <p:spPr>
          <a:xfrm>
            <a:off x="312" y="0"/>
            <a:ext cx="9143688" cy="6858000"/>
          </a:xfrm>
          <a:prstGeom prst="rect">
            <a:avLst/>
          </a:prstGeom>
        </p:spPr>
      </p:pic>
      <p:sp>
        <p:nvSpPr>
          <p:cNvPr id="3" name="Title 2"/>
          <p:cNvSpPr>
            <a:spLocks noGrp="1"/>
          </p:cNvSpPr>
          <p:nvPr>
            <p:ph type="ctrTitle"/>
          </p:nvPr>
        </p:nvSpPr>
        <p:spPr>
          <a:xfrm>
            <a:off x="391332" y="224134"/>
            <a:ext cx="7772400" cy="1470025"/>
          </a:xfrm>
        </p:spPr>
        <p:txBody>
          <a:bodyPr/>
          <a:lstStyle/>
          <a:p>
            <a:r>
              <a:rPr lang="en-US" dirty="0" smtClean="0"/>
              <a:t>Current state of stubble management</a:t>
            </a:r>
            <a:endParaRPr lang="en-US" dirty="0"/>
          </a:p>
        </p:txBody>
      </p:sp>
    </p:spTree>
    <p:extLst>
      <p:ext uri="{BB962C8B-B14F-4D97-AF65-F5344CB8AC3E}">
        <p14:creationId xmlns:p14="http://schemas.microsoft.com/office/powerpoint/2010/main" val="29701663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7" name="Title 1"/>
          <p:cNvSpPr>
            <a:spLocks noGrp="1"/>
          </p:cNvSpPr>
          <p:nvPr>
            <p:ph type="title"/>
          </p:nvPr>
        </p:nvSpPr>
        <p:spPr>
          <a:xfrm>
            <a:off x="114300" y="101303"/>
            <a:ext cx="8572500" cy="794777"/>
          </a:xfrm>
        </p:spPr>
        <p:txBody>
          <a:bodyPr>
            <a:noAutofit/>
          </a:bodyPr>
          <a:lstStyle/>
          <a:p>
            <a:r>
              <a:rPr lang="en-US" b="1" dirty="0">
                <a:solidFill>
                  <a:schemeClr val="tx1"/>
                </a:solidFill>
                <a:latin typeface="Calibri" charset="0"/>
              </a:rPr>
              <a:t>A conceptual model of the effects of stubble grazing rate on soil </a:t>
            </a:r>
          </a:p>
        </p:txBody>
      </p:sp>
      <p:pic>
        <p:nvPicPr>
          <p:cNvPr id="3" name="Picture 2"/>
          <p:cNvPicPr>
            <a:picLocks noChangeAspect="1"/>
          </p:cNvPicPr>
          <p:nvPr/>
        </p:nvPicPr>
        <p:blipFill>
          <a:blip r:embed="rId3"/>
          <a:stretch>
            <a:fillRect/>
          </a:stretch>
        </p:blipFill>
        <p:spPr>
          <a:xfrm>
            <a:off x="464747" y="1034674"/>
            <a:ext cx="8184369" cy="5242140"/>
          </a:xfrm>
          <a:prstGeom prst="rect">
            <a:avLst/>
          </a:prstGeom>
        </p:spPr>
      </p:pic>
    </p:spTree>
    <p:extLst>
      <p:ext uri="{BB962C8B-B14F-4D97-AF65-F5344CB8AC3E}">
        <p14:creationId xmlns:p14="http://schemas.microsoft.com/office/powerpoint/2010/main" val="34543102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7" name="Title 1"/>
          <p:cNvSpPr>
            <a:spLocks noGrp="1"/>
          </p:cNvSpPr>
          <p:nvPr>
            <p:ph type="title"/>
          </p:nvPr>
        </p:nvSpPr>
        <p:spPr>
          <a:xfrm>
            <a:off x="114300" y="101303"/>
            <a:ext cx="8572500" cy="794777"/>
          </a:xfrm>
        </p:spPr>
        <p:txBody>
          <a:bodyPr>
            <a:noAutofit/>
          </a:bodyPr>
          <a:lstStyle/>
          <a:p>
            <a:r>
              <a:rPr lang="en-US" b="1" dirty="0">
                <a:solidFill>
                  <a:schemeClr val="tx1"/>
                </a:solidFill>
                <a:latin typeface="Calibri" charset="0"/>
              </a:rPr>
              <a:t>A conceptual model of the effects of stubble grazing rate on soil </a:t>
            </a:r>
          </a:p>
        </p:txBody>
      </p:sp>
      <p:sp>
        <p:nvSpPr>
          <p:cNvPr id="55299" name="Rectangle 4"/>
          <p:cNvSpPr>
            <a:spLocks noChangeArrowheads="1"/>
          </p:cNvSpPr>
          <p:nvPr/>
        </p:nvSpPr>
        <p:spPr bwMode="auto">
          <a:xfrm>
            <a:off x="6948488" y="6457950"/>
            <a:ext cx="2195512"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en-US" dirty="0" err="1">
                <a:solidFill>
                  <a:schemeClr val="tx1"/>
                </a:solidFill>
              </a:rPr>
              <a:t>Stavi</a:t>
            </a:r>
            <a:r>
              <a:rPr lang="en-US" dirty="0">
                <a:solidFill>
                  <a:schemeClr val="tx1"/>
                </a:solidFill>
              </a:rPr>
              <a:t> et al. (2015)</a:t>
            </a:r>
          </a:p>
        </p:txBody>
      </p:sp>
      <p:sp>
        <p:nvSpPr>
          <p:cNvPr id="5" name="Rectangle 4"/>
          <p:cNvSpPr>
            <a:spLocks noChangeArrowheads="1"/>
          </p:cNvSpPr>
          <p:nvPr/>
        </p:nvSpPr>
        <p:spPr bwMode="auto">
          <a:xfrm>
            <a:off x="2559886" y="5338058"/>
            <a:ext cx="1165897"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r>
              <a:rPr lang="en-US" dirty="0" smtClean="0"/>
              <a:t>0.3 Mg/ha</a:t>
            </a:r>
            <a:endParaRPr lang="en-US" dirty="0">
              <a:solidFill>
                <a:schemeClr val="tx1"/>
              </a:solidFill>
            </a:endParaRPr>
          </a:p>
        </p:txBody>
      </p:sp>
      <p:pic>
        <p:nvPicPr>
          <p:cNvPr id="4" name="Picture 3"/>
          <p:cNvPicPr>
            <a:picLocks noChangeAspect="1"/>
          </p:cNvPicPr>
          <p:nvPr/>
        </p:nvPicPr>
        <p:blipFill>
          <a:blip r:embed="rId3"/>
          <a:stretch>
            <a:fillRect/>
          </a:stretch>
        </p:blipFill>
        <p:spPr>
          <a:xfrm>
            <a:off x="114300" y="2176152"/>
            <a:ext cx="8657336" cy="3001725"/>
          </a:xfrm>
          <a:prstGeom prst="rect">
            <a:avLst/>
          </a:prstGeom>
        </p:spPr>
      </p:pic>
    </p:spTree>
    <p:extLst>
      <p:ext uri="{BB962C8B-B14F-4D97-AF65-F5344CB8AC3E}">
        <p14:creationId xmlns:p14="http://schemas.microsoft.com/office/powerpoint/2010/main" val="4499208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398" y="0"/>
            <a:ext cx="8334542" cy="461665"/>
          </a:xfrm>
          <a:prstGeom prst="rect">
            <a:avLst/>
          </a:prstGeom>
        </p:spPr>
        <p:txBody>
          <a:bodyPr wrap="square">
            <a:spAutoFit/>
          </a:bodyPr>
          <a:lstStyle/>
          <a:p>
            <a:r>
              <a:rPr lang="en-US" sz="2400" b="1" dirty="0" smtClean="0">
                <a:solidFill>
                  <a:srgbClr val="FFFFFF"/>
                </a:solidFill>
              </a:rPr>
              <a:t>What agronomic activities were undertaken?</a:t>
            </a:r>
            <a:endParaRPr lang="en-US" sz="2400" b="1" dirty="0">
              <a:solidFill>
                <a:srgbClr val="FFFFFF"/>
              </a:solidFill>
            </a:endParaRPr>
          </a:p>
        </p:txBody>
      </p:sp>
      <p:sp>
        <p:nvSpPr>
          <p:cNvPr id="5" name="Rectangle 4"/>
          <p:cNvSpPr/>
          <p:nvPr/>
        </p:nvSpPr>
        <p:spPr>
          <a:xfrm>
            <a:off x="107414" y="663142"/>
            <a:ext cx="8912602" cy="5940088"/>
          </a:xfrm>
          <a:prstGeom prst="rect">
            <a:avLst/>
          </a:prstGeom>
        </p:spPr>
        <p:txBody>
          <a:bodyPr wrap="square">
            <a:spAutoFit/>
          </a:bodyPr>
          <a:lstStyle/>
          <a:p>
            <a:pPr marL="285750" indent="-285750">
              <a:buFont typeface="Arial"/>
              <a:buChar char="•"/>
            </a:pPr>
            <a:endParaRPr lang="en-US" sz="2000" dirty="0" smtClean="0"/>
          </a:p>
          <a:p>
            <a:pPr marL="285750" indent="-285750">
              <a:buFont typeface="Arial"/>
              <a:buChar char="•"/>
            </a:pPr>
            <a:r>
              <a:rPr lang="en-US" sz="2000" b="1" dirty="0" smtClean="0"/>
              <a:t>Algeria</a:t>
            </a:r>
          </a:p>
          <a:p>
            <a:pPr marL="800100" lvl="1" indent="-342900">
              <a:buFont typeface="Courier New"/>
              <a:buChar char="o"/>
            </a:pPr>
            <a:r>
              <a:rPr lang="en-US" sz="2000" dirty="0" smtClean="0"/>
              <a:t>Weed </a:t>
            </a:r>
            <a:r>
              <a:rPr lang="en-US" sz="2000" dirty="0"/>
              <a:t>control with </a:t>
            </a:r>
            <a:r>
              <a:rPr lang="en-US" sz="2000" dirty="0" smtClean="0"/>
              <a:t>herbicides</a:t>
            </a:r>
          </a:p>
          <a:p>
            <a:pPr marL="800100" lvl="1" indent="-342900">
              <a:buFont typeface="Courier New"/>
              <a:buChar char="o"/>
            </a:pPr>
            <a:r>
              <a:rPr lang="en-US" sz="2000" dirty="0" smtClean="0"/>
              <a:t>Rotation </a:t>
            </a:r>
            <a:r>
              <a:rPr lang="en-US" sz="2000" dirty="0"/>
              <a:t>trials</a:t>
            </a:r>
          </a:p>
          <a:p>
            <a:pPr marL="800100" lvl="1" indent="-342900">
              <a:buFont typeface="Courier New"/>
              <a:buChar char="o"/>
            </a:pPr>
            <a:r>
              <a:rPr lang="en-US" sz="2000" dirty="0" smtClean="0"/>
              <a:t>Seeding </a:t>
            </a:r>
            <a:r>
              <a:rPr lang="en-US" sz="2000" dirty="0"/>
              <a:t>date trials</a:t>
            </a:r>
          </a:p>
          <a:p>
            <a:pPr marL="800100" lvl="1" indent="-342900">
              <a:buFont typeface="Courier New"/>
              <a:buChar char="o"/>
            </a:pPr>
            <a:r>
              <a:rPr lang="en-US" sz="2000" dirty="0" smtClean="0"/>
              <a:t>Introduction </a:t>
            </a:r>
            <a:r>
              <a:rPr lang="en-US" sz="2000" dirty="0"/>
              <a:t>to direct </a:t>
            </a:r>
            <a:r>
              <a:rPr lang="en-US" sz="2000" dirty="0" smtClean="0"/>
              <a:t>seeding</a:t>
            </a:r>
            <a:endParaRPr lang="en-US" sz="2000" dirty="0"/>
          </a:p>
          <a:p>
            <a:pPr marL="285750" indent="-285750">
              <a:buFont typeface="Arial"/>
              <a:buChar char="•"/>
            </a:pPr>
            <a:r>
              <a:rPr lang="en-US" sz="2000" b="1" dirty="0" smtClean="0"/>
              <a:t>Tunisia</a:t>
            </a:r>
            <a:endParaRPr lang="en-US" sz="2000" b="1" dirty="0"/>
          </a:p>
          <a:p>
            <a:pPr marL="742950" lvl="1" indent="-285750">
              <a:buFont typeface="Courier New"/>
              <a:buChar char="o"/>
            </a:pPr>
            <a:r>
              <a:rPr lang="en-US" sz="2000" dirty="0"/>
              <a:t>Determination of optimal wheat seeding rate under CA (on-farm </a:t>
            </a:r>
            <a:r>
              <a:rPr lang="en-US" sz="2000" dirty="0" smtClean="0"/>
              <a:t>trial)</a:t>
            </a:r>
            <a:endParaRPr lang="en-US" sz="2000" dirty="0"/>
          </a:p>
          <a:p>
            <a:pPr marL="742950" lvl="1" indent="-285750">
              <a:buFont typeface="Courier New"/>
              <a:buChar char="o"/>
            </a:pPr>
            <a:r>
              <a:rPr lang="en-US" sz="2000" dirty="0"/>
              <a:t>Determination of optimal N fertilizer rate for wheat under CA (on-farm </a:t>
            </a:r>
            <a:r>
              <a:rPr lang="en-US" sz="2000" dirty="0" smtClean="0"/>
              <a:t>trial)</a:t>
            </a:r>
            <a:endParaRPr lang="en-US" sz="2000" dirty="0"/>
          </a:p>
          <a:p>
            <a:pPr marL="742950" lvl="1" indent="-285750">
              <a:buFont typeface="Courier New"/>
              <a:buChar char="o"/>
            </a:pPr>
            <a:r>
              <a:rPr lang="en-US" sz="2000" dirty="0"/>
              <a:t>Determination of optimal N fertilizer rate for wheat under CA  (on-station </a:t>
            </a:r>
            <a:r>
              <a:rPr lang="en-US" sz="2000" dirty="0" smtClean="0"/>
              <a:t>trial)</a:t>
            </a:r>
            <a:endParaRPr lang="en-US" sz="2000" dirty="0"/>
          </a:p>
          <a:p>
            <a:pPr marL="742950" lvl="1" indent="-285750">
              <a:buFont typeface="Courier New"/>
              <a:buChar char="o"/>
            </a:pPr>
            <a:r>
              <a:rPr lang="en-US" sz="2000" dirty="0"/>
              <a:t>Disease assessment (Tan spot) on wheat under </a:t>
            </a:r>
            <a:r>
              <a:rPr lang="en-US" sz="2000" dirty="0" err="1"/>
              <a:t>ConvA</a:t>
            </a:r>
            <a:r>
              <a:rPr lang="en-US" sz="2000" dirty="0"/>
              <a:t> and CA (on-station </a:t>
            </a:r>
            <a:r>
              <a:rPr lang="en-US" sz="2000" dirty="0" smtClean="0"/>
              <a:t>trial)</a:t>
            </a:r>
            <a:endParaRPr lang="en-US" sz="2000" dirty="0"/>
          </a:p>
          <a:p>
            <a:pPr marL="285750" indent="-285750">
              <a:buFont typeface="Arial"/>
              <a:buChar char="•"/>
            </a:pPr>
            <a:r>
              <a:rPr lang="en-US" sz="2000" b="1" dirty="0" smtClean="0"/>
              <a:t>Tajikistan</a:t>
            </a:r>
            <a:endParaRPr lang="en-US" sz="2000" b="1" dirty="0"/>
          </a:p>
          <a:p>
            <a:pPr marL="800100" lvl="1" indent="-342900">
              <a:buFont typeface="Courier New"/>
              <a:buChar char="o"/>
            </a:pPr>
            <a:r>
              <a:rPr lang="en-US" sz="2000" dirty="0" smtClean="0"/>
              <a:t>Irrigated </a:t>
            </a:r>
            <a:r>
              <a:rPr lang="en-US" sz="2000" dirty="0"/>
              <a:t>winter wheat and double cropped mung bean </a:t>
            </a:r>
          </a:p>
          <a:p>
            <a:pPr marL="800100" lvl="1" indent="-342900">
              <a:buFont typeface="Courier New"/>
              <a:buChar char="o"/>
            </a:pPr>
            <a:r>
              <a:rPr lang="en-US" sz="2000" dirty="0" smtClean="0"/>
              <a:t>Rainfed </a:t>
            </a:r>
            <a:r>
              <a:rPr lang="en-US" sz="2000" dirty="0"/>
              <a:t>winter </a:t>
            </a:r>
            <a:r>
              <a:rPr lang="en-US" sz="2000" dirty="0" smtClean="0"/>
              <a:t>chickpea trial</a:t>
            </a:r>
          </a:p>
          <a:p>
            <a:pPr marL="800100" lvl="1" indent="-342900">
              <a:buFont typeface="Courier New"/>
              <a:buChar char="o"/>
            </a:pPr>
            <a:r>
              <a:rPr lang="en-US" sz="2000" dirty="0" smtClean="0"/>
              <a:t>Planting </a:t>
            </a:r>
            <a:r>
              <a:rPr lang="en-US" sz="2000" dirty="0"/>
              <a:t>methods and winter wheat varieties (Irrigated</a:t>
            </a:r>
            <a:r>
              <a:rPr lang="en-US" sz="2000" dirty="0" smtClean="0"/>
              <a:t>) trial</a:t>
            </a:r>
          </a:p>
          <a:p>
            <a:pPr marL="800100" lvl="1" indent="-342900">
              <a:buFont typeface="Courier New"/>
              <a:buChar char="o"/>
            </a:pPr>
            <a:r>
              <a:rPr lang="en-US" sz="2000" dirty="0" smtClean="0"/>
              <a:t>Forage legumes and cereal rotation trial</a:t>
            </a:r>
          </a:p>
          <a:p>
            <a:pPr marL="800100" lvl="1" indent="-342900">
              <a:buFont typeface="Courier New"/>
              <a:buChar char="o"/>
            </a:pPr>
            <a:r>
              <a:rPr lang="en-US" sz="2000" dirty="0" smtClean="0"/>
              <a:t>Alley cropping trial</a:t>
            </a:r>
            <a:endParaRPr lang="en-US" dirty="0"/>
          </a:p>
        </p:txBody>
      </p:sp>
    </p:spTree>
    <p:extLst>
      <p:ext uri="{BB962C8B-B14F-4D97-AF65-F5344CB8AC3E}">
        <p14:creationId xmlns:p14="http://schemas.microsoft.com/office/powerpoint/2010/main" val="19629069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5516" y="798976"/>
            <a:ext cx="8719516" cy="5816977"/>
          </a:xfrm>
          <a:prstGeom prst="rect">
            <a:avLst/>
          </a:prstGeom>
        </p:spPr>
        <p:txBody>
          <a:bodyPr wrap="square">
            <a:spAutoFit/>
          </a:bodyPr>
          <a:lstStyle/>
          <a:p>
            <a:endParaRPr lang="en-US" sz="2000" b="1" dirty="0" smtClean="0"/>
          </a:p>
          <a:p>
            <a:r>
              <a:rPr lang="en-US" sz="2400" b="1" u="sng" dirty="0" smtClean="0"/>
              <a:t>Irrigated winter </a:t>
            </a:r>
            <a:r>
              <a:rPr lang="en-US" sz="2400" b="1" u="sng" dirty="0"/>
              <a:t>wheat and double cropped mung bean </a:t>
            </a:r>
            <a:endParaRPr lang="en-US" sz="2400" b="1" u="sng" dirty="0" smtClean="0"/>
          </a:p>
          <a:p>
            <a:pPr marL="285750" indent="-285750">
              <a:buFont typeface="Arial"/>
              <a:buChar char="•"/>
            </a:pPr>
            <a:r>
              <a:rPr lang="en-US" sz="2000" dirty="0" smtClean="0"/>
              <a:t>Repeated in 2014/15 and 2015/16 cropping seasons</a:t>
            </a:r>
          </a:p>
          <a:p>
            <a:pPr marL="285750" indent="-285750">
              <a:buFont typeface="Arial"/>
              <a:buChar char="•"/>
            </a:pPr>
            <a:r>
              <a:rPr lang="en-US" sz="2000" dirty="0" err="1" smtClean="0"/>
              <a:t>Mung</a:t>
            </a:r>
            <a:r>
              <a:rPr lang="en-US" sz="2000" dirty="0" smtClean="0"/>
              <a:t> bean was successfully seeded after wheat harvest (sustainable intensification)</a:t>
            </a:r>
          </a:p>
          <a:p>
            <a:pPr marL="285750" indent="-285750">
              <a:buFont typeface="Arial"/>
              <a:buChar char="•"/>
            </a:pPr>
            <a:r>
              <a:rPr lang="en-US" sz="2000" dirty="0" smtClean="0"/>
              <a:t>No difference between CA and tillage for mung bean yield</a:t>
            </a:r>
          </a:p>
          <a:p>
            <a:r>
              <a:rPr lang="en-US" sz="2000" b="1" dirty="0" smtClean="0"/>
              <a:t> </a:t>
            </a:r>
          </a:p>
          <a:p>
            <a:r>
              <a:rPr lang="en-US" sz="2400" b="1" u="sng" dirty="0" smtClean="0"/>
              <a:t>Rainfed winter chickpea trial</a:t>
            </a:r>
          </a:p>
          <a:p>
            <a:pPr marL="285750" indent="-285750">
              <a:buFont typeface="Arial"/>
              <a:buChar char="•"/>
            </a:pPr>
            <a:r>
              <a:rPr lang="en-US" sz="2000" dirty="0" smtClean="0"/>
              <a:t>Repeated </a:t>
            </a:r>
            <a:r>
              <a:rPr lang="en-US" sz="2000" dirty="0"/>
              <a:t>in 2014/15 and 2015/16 cropping </a:t>
            </a:r>
            <a:r>
              <a:rPr lang="en-US" sz="2000" dirty="0" smtClean="0"/>
              <a:t>seasons</a:t>
            </a:r>
          </a:p>
          <a:p>
            <a:pPr marL="285750" indent="-285750">
              <a:buFont typeface="Arial"/>
              <a:buChar char="•"/>
            </a:pPr>
            <a:r>
              <a:rPr lang="en-US" sz="2000" dirty="0" smtClean="0"/>
              <a:t>Difficult to grow legumes under CA, therefore essential trial for demonstration as well</a:t>
            </a:r>
          </a:p>
          <a:p>
            <a:pPr marL="285750" indent="-285750">
              <a:buFont typeface="Arial"/>
              <a:buChar char="•"/>
            </a:pPr>
            <a:r>
              <a:rPr lang="en-US" sz="2000" dirty="0" smtClean="0"/>
              <a:t>No yield penalty under CA</a:t>
            </a:r>
            <a:endParaRPr lang="en-US" sz="2000" dirty="0"/>
          </a:p>
          <a:p>
            <a:endParaRPr lang="en-US" sz="2000" b="1" dirty="0"/>
          </a:p>
          <a:p>
            <a:r>
              <a:rPr lang="en-US" sz="2400" b="1" u="sng" dirty="0" smtClean="0"/>
              <a:t>Planting </a:t>
            </a:r>
            <a:r>
              <a:rPr lang="en-US" sz="2400" b="1" u="sng" dirty="0"/>
              <a:t>methods </a:t>
            </a:r>
            <a:r>
              <a:rPr lang="en-US" sz="2400" b="1" u="sng" dirty="0" smtClean="0"/>
              <a:t>and winter </a:t>
            </a:r>
            <a:r>
              <a:rPr lang="en-US" sz="2400" b="1" u="sng" dirty="0"/>
              <a:t>wheat </a:t>
            </a:r>
            <a:r>
              <a:rPr lang="en-US" sz="2400" b="1" u="sng" dirty="0" smtClean="0"/>
              <a:t>varieties (Irrigated)</a:t>
            </a:r>
          </a:p>
          <a:p>
            <a:pPr marL="285750" indent="-285750">
              <a:buFont typeface="Arial"/>
              <a:buChar char="•"/>
            </a:pPr>
            <a:r>
              <a:rPr lang="en-US" sz="2000" dirty="0"/>
              <a:t>Repeated in 2014/15 and 2015/16 cropping seasons</a:t>
            </a:r>
          </a:p>
          <a:p>
            <a:pPr marL="285750" indent="-285750">
              <a:buFont typeface="Arial"/>
              <a:buChar char="•"/>
            </a:pPr>
            <a:r>
              <a:rPr lang="en-US" sz="2000" dirty="0" smtClean="0"/>
              <a:t>Bed planting was </a:t>
            </a:r>
            <a:r>
              <a:rPr lang="en-US" sz="2000" dirty="0"/>
              <a:t>c</a:t>
            </a:r>
            <a:r>
              <a:rPr lang="en-US" sz="2000" dirty="0" smtClean="0"/>
              <a:t>ompared to conventional seeding </a:t>
            </a:r>
          </a:p>
          <a:p>
            <a:pPr marL="285750" indent="-285750">
              <a:buFont typeface="Arial"/>
              <a:buChar char="•"/>
            </a:pPr>
            <a:r>
              <a:rPr lang="en-US" sz="2000" dirty="0" smtClean="0"/>
              <a:t>Bed planting was superior  </a:t>
            </a:r>
          </a:p>
          <a:p>
            <a:pPr marL="285750" indent="-285750">
              <a:buFont typeface="Arial"/>
              <a:buChar char="•"/>
            </a:pPr>
            <a:endParaRPr lang="en-US" sz="2000" b="1" dirty="0"/>
          </a:p>
        </p:txBody>
      </p:sp>
      <p:sp>
        <p:nvSpPr>
          <p:cNvPr id="6" name="TextBox 5"/>
          <p:cNvSpPr txBox="1"/>
          <p:nvPr/>
        </p:nvSpPr>
        <p:spPr>
          <a:xfrm>
            <a:off x="145515" y="0"/>
            <a:ext cx="8344840" cy="646331"/>
          </a:xfrm>
          <a:prstGeom prst="rect">
            <a:avLst/>
          </a:prstGeom>
          <a:noFill/>
        </p:spPr>
        <p:txBody>
          <a:bodyPr wrap="square" rtlCol="0">
            <a:spAutoFit/>
          </a:bodyPr>
          <a:lstStyle/>
          <a:p>
            <a:r>
              <a:rPr lang="en-US" sz="3600" b="1" dirty="0" smtClean="0">
                <a:solidFill>
                  <a:schemeClr val="bg1"/>
                </a:solidFill>
              </a:rPr>
              <a:t>Tajikistan CA trials</a:t>
            </a:r>
            <a:endParaRPr lang="en-US" sz="3600" dirty="0">
              <a:solidFill>
                <a:schemeClr val="bg1"/>
              </a:solidFill>
            </a:endParaRPr>
          </a:p>
        </p:txBody>
      </p:sp>
    </p:spTree>
    <p:extLst>
      <p:ext uri="{BB962C8B-B14F-4D97-AF65-F5344CB8AC3E}">
        <p14:creationId xmlns:p14="http://schemas.microsoft.com/office/powerpoint/2010/main" val="3716654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7587"/>
            <a:ext cx="8769684" cy="523220"/>
          </a:xfrm>
          <a:prstGeom prst="rect">
            <a:avLst/>
          </a:prstGeom>
        </p:spPr>
        <p:txBody>
          <a:bodyPr wrap="square">
            <a:spAutoFit/>
          </a:bodyPr>
          <a:lstStyle/>
          <a:p>
            <a:r>
              <a:rPr lang="en-US" sz="2800" b="1" dirty="0" smtClean="0">
                <a:solidFill>
                  <a:schemeClr val="bg1"/>
                </a:solidFill>
              </a:rPr>
              <a:t>Irrigated </a:t>
            </a:r>
            <a:r>
              <a:rPr lang="en-US" sz="2800" b="1" dirty="0">
                <a:solidFill>
                  <a:schemeClr val="bg1"/>
                </a:solidFill>
              </a:rPr>
              <a:t>winter wheat and double cropped mung bean </a:t>
            </a:r>
          </a:p>
        </p:txBody>
      </p:sp>
      <p:pic>
        <p:nvPicPr>
          <p:cNvPr id="5" name="Picture 4"/>
          <p:cNvPicPr/>
          <p:nvPr/>
        </p:nvPicPr>
        <p:blipFill>
          <a:blip r:embed="rId3" cstate="email">
            <a:extLst>
              <a:ext uri="{28A0092B-C50C-407E-A947-70E740481C1C}">
                <a14:useLocalDpi xmlns:a14="http://schemas.microsoft.com/office/drawing/2010/main"/>
              </a:ext>
            </a:extLst>
          </a:blip>
          <a:srcRect/>
          <a:stretch>
            <a:fillRect/>
          </a:stretch>
        </p:blipFill>
        <p:spPr bwMode="auto">
          <a:xfrm>
            <a:off x="46694" y="1772802"/>
            <a:ext cx="4584700" cy="2755900"/>
          </a:xfrm>
          <a:prstGeom prst="rect">
            <a:avLst/>
          </a:prstGeom>
          <a:noFill/>
        </p:spPr>
      </p:pic>
      <p:sp>
        <p:nvSpPr>
          <p:cNvPr id="6" name="Rectangle 5"/>
          <p:cNvSpPr/>
          <p:nvPr/>
        </p:nvSpPr>
        <p:spPr>
          <a:xfrm>
            <a:off x="1071453" y="1217494"/>
            <a:ext cx="2630400" cy="369332"/>
          </a:xfrm>
          <a:prstGeom prst="rect">
            <a:avLst/>
          </a:prstGeom>
        </p:spPr>
        <p:txBody>
          <a:bodyPr wrap="none">
            <a:spAutoFit/>
          </a:bodyPr>
          <a:lstStyle/>
          <a:p>
            <a:r>
              <a:rPr lang="en-US" b="1" dirty="0" smtClean="0"/>
              <a:t>Wheat grain </a:t>
            </a:r>
            <a:r>
              <a:rPr lang="en-US" b="1" dirty="0"/>
              <a:t>yield (kg/ha)</a:t>
            </a:r>
          </a:p>
        </p:txBody>
      </p:sp>
      <p:pic>
        <p:nvPicPr>
          <p:cNvPr id="10" name="Picture 9"/>
          <p:cNvPicPr/>
          <p:nvPr/>
        </p:nvPicPr>
        <p:blipFill>
          <a:blip r:embed="rId4" cstate="email">
            <a:extLst>
              <a:ext uri="{28A0092B-C50C-407E-A947-70E740481C1C}">
                <a14:useLocalDpi xmlns:a14="http://schemas.microsoft.com/office/drawing/2010/main"/>
              </a:ext>
            </a:extLst>
          </a:blip>
          <a:srcRect/>
          <a:stretch>
            <a:fillRect/>
          </a:stretch>
        </p:blipFill>
        <p:spPr bwMode="auto">
          <a:xfrm>
            <a:off x="4684961" y="1754416"/>
            <a:ext cx="4459040" cy="2774286"/>
          </a:xfrm>
          <a:prstGeom prst="rect">
            <a:avLst/>
          </a:prstGeom>
          <a:noFill/>
        </p:spPr>
      </p:pic>
      <p:sp>
        <p:nvSpPr>
          <p:cNvPr id="11" name="Rectangle 10"/>
          <p:cNvSpPr/>
          <p:nvPr/>
        </p:nvSpPr>
        <p:spPr>
          <a:xfrm>
            <a:off x="4952357" y="1199108"/>
            <a:ext cx="3890873" cy="369332"/>
          </a:xfrm>
          <a:prstGeom prst="rect">
            <a:avLst/>
          </a:prstGeom>
        </p:spPr>
        <p:txBody>
          <a:bodyPr wrap="none">
            <a:spAutoFit/>
          </a:bodyPr>
          <a:lstStyle/>
          <a:p>
            <a:r>
              <a:rPr lang="en-US" b="1" dirty="0" smtClean="0"/>
              <a:t>Mung bean grain and DM yield </a:t>
            </a:r>
            <a:r>
              <a:rPr lang="en-US" b="1" dirty="0"/>
              <a:t>(kg/ha)</a:t>
            </a:r>
          </a:p>
        </p:txBody>
      </p:sp>
      <p:sp>
        <p:nvSpPr>
          <p:cNvPr id="2" name="TextBox 1"/>
          <p:cNvSpPr txBox="1"/>
          <p:nvPr/>
        </p:nvSpPr>
        <p:spPr>
          <a:xfrm>
            <a:off x="93188" y="5437015"/>
            <a:ext cx="8940137" cy="1200329"/>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400" dirty="0" smtClean="0">
                <a:solidFill>
                  <a:schemeClr val="tx1"/>
                </a:solidFill>
              </a:rPr>
              <a:t>No till cultivation did not negatively affect Mung bean production or the subsequent  wheat grain yield. A small increase in productivity with NT was observed </a:t>
            </a:r>
            <a:r>
              <a:rPr lang="en-US" sz="2400" dirty="0">
                <a:solidFill>
                  <a:schemeClr val="tx1"/>
                </a:solidFill>
              </a:rPr>
              <a:t>(</a:t>
            </a:r>
            <a:r>
              <a:rPr lang="en-US" sz="2400" dirty="0" smtClean="0">
                <a:solidFill>
                  <a:schemeClr val="tx1"/>
                </a:solidFill>
              </a:rPr>
              <a:t>3.5 vs. 4.2 </a:t>
            </a:r>
            <a:r>
              <a:rPr lang="en-US" sz="2400" dirty="0">
                <a:solidFill>
                  <a:schemeClr val="tx1"/>
                </a:solidFill>
              </a:rPr>
              <a:t>kg/ha)</a:t>
            </a:r>
            <a:r>
              <a:rPr lang="en-US" sz="2400" dirty="0" smtClean="0">
                <a:solidFill>
                  <a:schemeClr val="tx1"/>
                </a:solidFill>
              </a:rPr>
              <a:t>. </a:t>
            </a:r>
            <a:endParaRPr lang="en-US" sz="2400" dirty="0">
              <a:solidFill>
                <a:schemeClr val="tx1"/>
              </a:solidFill>
            </a:endParaRPr>
          </a:p>
        </p:txBody>
      </p:sp>
      <p:sp>
        <p:nvSpPr>
          <p:cNvPr id="3" name="Rectangle 2"/>
          <p:cNvSpPr/>
          <p:nvPr/>
        </p:nvSpPr>
        <p:spPr>
          <a:xfrm>
            <a:off x="46694" y="4713368"/>
            <a:ext cx="7276454" cy="369332"/>
          </a:xfrm>
          <a:prstGeom prst="rect">
            <a:avLst/>
          </a:prstGeom>
        </p:spPr>
        <p:txBody>
          <a:bodyPr wrap="square">
            <a:spAutoFit/>
          </a:bodyPr>
          <a:lstStyle/>
          <a:p>
            <a:r>
              <a:rPr lang="en-US" b="1" dirty="0"/>
              <a:t>CT conventional, MT moldboard tillage and NT is no-till (CA)</a:t>
            </a:r>
          </a:p>
        </p:txBody>
      </p:sp>
    </p:spTree>
    <p:extLst>
      <p:ext uri="{BB962C8B-B14F-4D97-AF65-F5344CB8AC3E}">
        <p14:creationId xmlns:p14="http://schemas.microsoft.com/office/powerpoint/2010/main" val="29063513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6783" y="1376471"/>
            <a:ext cx="3967786" cy="5311048"/>
          </a:xfrm>
          <a:prstGeom prst="rect">
            <a:avLst/>
          </a:prstGeom>
        </p:spPr>
      </p:pic>
      <p:pic>
        <p:nvPicPr>
          <p:cNvPr id="5" name="Picture 4"/>
          <p:cNvPicPr/>
          <p:nvPr/>
        </p:nvPicPr>
        <p:blipFill>
          <a:blip r:embed="rId3" cstate="email">
            <a:extLst>
              <a:ext uri="{28A0092B-C50C-407E-A947-70E740481C1C}">
                <a14:useLocalDpi xmlns:a14="http://schemas.microsoft.com/office/drawing/2010/main"/>
              </a:ext>
            </a:extLst>
          </a:blip>
          <a:srcRect/>
          <a:stretch>
            <a:fillRect/>
          </a:stretch>
        </p:blipFill>
        <p:spPr bwMode="auto">
          <a:xfrm>
            <a:off x="120316" y="1843608"/>
            <a:ext cx="4641419" cy="2795937"/>
          </a:xfrm>
          <a:prstGeom prst="rect">
            <a:avLst/>
          </a:prstGeom>
          <a:noFill/>
        </p:spPr>
      </p:pic>
      <p:sp>
        <p:nvSpPr>
          <p:cNvPr id="6" name="Rectangle 5"/>
          <p:cNvSpPr/>
          <p:nvPr/>
        </p:nvSpPr>
        <p:spPr>
          <a:xfrm>
            <a:off x="430549" y="1169789"/>
            <a:ext cx="3747244" cy="461665"/>
          </a:xfrm>
          <a:prstGeom prst="rect">
            <a:avLst/>
          </a:prstGeom>
        </p:spPr>
        <p:txBody>
          <a:bodyPr wrap="none">
            <a:spAutoFit/>
          </a:bodyPr>
          <a:lstStyle/>
          <a:p>
            <a:r>
              <a:rPr lang="en-US" sz="2400" b="1" dirty="0" smtClean="0"/>
              <a:t>Chickpea grain </a:t>
            </a:r>
            <a:r>
              <a:rPr lang="en-US" sz="2400" b="1" dirty="0"/>
              <a:t>yield (kg/ha)</a:t>
            </a:r>
          </a:p>
        </p:txBody>
      </p:sp>
      <p:sp>
        <p:nvSpPr>
          <p:cNvPr id="8" name="Rectangle 7"/>
          <p:cNvSpPr/>
          <p:nvPr/>
        </p:nvSpPr>
        <p:spPr>
          <a:xfrm>
            <a:off x="120316" y="0"/>
            <a:ext cx="6296526" cy="523220"/>
          </a:xfrm>
          <a:prstGeom prst="rect">
            <a:avLst/>
          </a:prstGeom>
        </p:spPr>
        <p:txBody>
          <a:bodyPr wrap="square">
            <a:spAutoFit/>
          </a:bodyPr>
          <a:lstStyle/>
          <a:p>
            <a:r>
              <a:rPr lang="en-US" sz="2800" b="1" dirty="0" smtClean="0">
                <a:solidFill>
                  <a:schemeClr val="bg1"/>
                </a:solidFill>
              </a:rPr>
              <a:t>Rainfed </a:t>
            </a:r>
            <a:r>
              <a:rPr lang="en-US" sz="2800" b="1" dirty="0">
                <a:solidFill>
                  <a:schemeClr val="bg1"/>
                </a:solidFill>
              </a:rPr>
              <a:t>winter </a:t>
            </a:r>
            <a:r>
              <a:rPr lang="en-US" sz="2800" b="1" dirty="0" smtClean="0">
                <a:solidFill>
                  <a:schemeClr val="bg1"/>
                </a:solidFill>
              </a:rPr>
              <a:t>chickpea trial</a:t>
            </a:r>
            <a:endParaRPr lang="en-US" sz="2800" b="1" dirty="0">
              <a:solidFill>
                <a:schemeClr val="bg1"/>
              </a:solidFill>
            </a:endParaRPr>
          </a:p>
        </p:txBody>
      </p:sp>
      <p:sp>
        <p:nvSpPr>
          <p:cNvPr id="9" name="Rectangle 8"/>
          <p:cNvSpPr/>
          <p:nvPr/>
        </p:nvSpPr>
        <p:spPr>
          <a:xfrm>
            <a:off x="120316" y="4640275"/>
            <a:ext cx="4498179" cy="923330"/>
          </a:xfrm>
          <a:prstGeom prst="rect">
            <a:avLst/>
          </a:prstGeom>
        </p:spPr>
        <p:txBody>
          <a:bodyPr wrap="square">
            <a:spAutoFit/>
          </a:bodyPr>
          <a:lstStyle/>
          <a:p>
            <a:r>
              <a:rPr lang="en-US" b="1" dirty="0"/>
              <a:t>CT</a:t>
            </a:r>
            <a:r>
              <a:rPr lang="en-US" dirty="0"/>
              <a:t> conventional, </a:t>
            </a:r>
            <a:endParaRPr lang="en-US" dirty="0" smtClean="0"/>
          </a:p>
          <a:p>
            <a:r>
              <a:rPr lang="en-US" b="1" dirty="0" smtClean="0"/>
              <a:t>MT</a:t>
            </a:r>
            <a:r>
              <a:rPr lang="en-US" dirty="0" smtClean="0"/>
              <a:t> </a:t>
            </a:r>
            <a:r>
              <a:rPr lang="en-US" dirty="0"/>
              <a:t>moldboard tillage and </a:t>
            </a:r>
            <a:endParaRPr lang="en-US" dirty="0" smtClean="0"/>
          </a:p>
          <a:p>
            <a:r>
              <a:rPr lang="en-US" b="1" dirty="0" smtClean="0"/>
              <a:t>NT</a:t>
            </a:r>
            <a:r>
              <a:rPr lang="en-US" dirty="0" smtClean="0"/>
              <a:t>  </a:t>
            </a:r>
            <a:r>
              <a:rPr lang="en-US" dirty="0"/>
              <a:t>no-till (CA)</a:t>
            </a:r>
          </a:p>
        </p:txBody>
      </p:sp>
      <p:sp>
        <p:nvSpPr>
          <p:cNvPr id="7" name="Rectangle 6"/>
          <p:cNvSpPr/>
          <p:nvPr/>
        </p:nvSpPr>
        <p:spPr>
          <a:xfrm>
            <a:off x="189735" y="5856522"/>
            <a:ext cx="4572000" cy="830997"/>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400" dirty="0">
                <a:latin typeface="+mn-lt"/>
                <a:cs typeface="+mn-cs"/>
              </a:rPr>
              <a:t>A small positive affect of NT on chickpea production was observed</a:t>
            </a:r>
          </a:p>
        </p:txBody>
      </p:sp>
    </p:spTree>
    <p:extLst>
      <p:ext uri="{BB962C8B-B14F-4D97-AF65-F5344CB8AC3E}">
        <p14:creationId xmlns:p14="http://schemas.microsoft.com/office/powerpoint/2010/main" val="15179895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7097" y="-202898"/>
            <a:ext cx="8484461" cy="830997"/>
          </a:xfrm>
          <a:prstGeom prst="rect">
            <a:avLst/>
          </a:prstGeom>
        </p:spPr>
        <p:txBody>
          <a:bodyPr wrap="square">
            <a:spAutoFit/>
          </a:bodyPr>
          <a:lstStyle/>
          <a:p>
            <a:endParaRPr lang="en-US" sz="2400" b="1" dirty="0">
              <a:solidFill>
                <a:schemeClr val="bg1"/>
              </a:solidFill>
            </a:endParaRPr>
          </a:p>
          <a:p>
            <a:r>
              <a:rPr lang="en-US" sz="2400" b="1" dirty="0">
                <a:solidFill>
                  <a:schemeClr val="bg1"/>
                </a:solidFill>
              </a:rPr>
              <a:t>Trial 3 </a:t>
            </a:r>
            <a:r>
              <a:rPr lang="en-US" sz="2400" b="1" dirty="0" smtClean="0">
                <a:solidFill>
                  <a:schemeClr val="bg1"/>
                </a:solidFill>
              </a:rPr>
              <a:t> </a:t>
            </a:r>
            <a:r>
              <a:rPr lang="en-US" sz="2400" b="1" dirty="0">
                <a:solidFill>
                  <a:schemeClr val="bg1"/>
                </a:solidFill>
              </a:rPr>
              <a:t>Planting methods and winter wheat </a:t>
            </a:r>
            <a:r>
              <a:rPr lang="en-US" sz="2400" b="1" dirty="0" smtClean="0">
                <a:solidFill>
                  <a:schemeClr val="bg1"/>
                </a:solidFill>
              </a:rPr>
              <a:t>varieties-irrigated</a:t>
            </a:r>
            <a:endParaRPr lang="en-US" sz="2400" b="1" dirty="0">
              <a:solidFill>
                <a:schemeClr val="bg1"/>
              </a:solidFill>
            </a:endParaRPr>
          </a:p>
        </p:txBody>
      </p:sp>
      <p:pic>
        <p:nvPicPr>
          <p:cNvPr id="5" name="Picture 4"/>
          <p:cNvPicPr/>
          <p:nvPr/>
        </p:nvPicPr>
        <p:blipFill>
          <a:blip r:embed="rId3">
            <a:extLst>
              <a:ext uri="{28A0092B-C50C-407E-A947-70E740481C1C}">
                <a14:useLocalDpi xmlns:a14="http://schemas.microsoft.com/office/drawing/2010/main"/>
              </a:ext>
            </a:extLst>
          </a:blip>
          <a:srcRect/>
          <a:stretch>
            <a:fillRect/>
          </a:stretch>
        </p:blipFill>
        <p:spPr bwMode="auto">
          <a:xfrm>
            <a:off x="1162373" y="1326820"/>
            <a:ext cx="6509288" cy="4200041"/>
          </a:xfrm>
          <a:prstGeom prst="rect">
            <a:avLst/>
          </a:prstGeom>
          <a:noFill/>
        </p:spPr>
      </p:pic>
      <p:sp>
        <p:nvSpPr>
          <p:cNvPr id="7" name="TextBox 6"/>
          <p:cNvSpPr txBox="1"/>
          <p:nvPr/>
        </p:nvSpPr>
        <p:spPr>
          <a:xfrm>
            <a:off x="117097" y="5810083"/>
            <a:ext cx="8940137" cy="830997"/>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400" dirty="0" smtClean="0">
                <a:solidFill>
                  <a:schemeClr val="tx1"/>
                </a:solidFill>
              </a:rPr>
              <a:t>Grain yield ranged between 3.5 to 5.9 t/ha. Bed planting was superior to conventional planting method </a:t>
            </a:r>
            <a:endParaRPr lang="en-US" sz="2400" dirty="0">
              <a:solidFill>
                <a:schemeClr val="tx1"/>
              </a:solidFill>
            </a:endParaRPr>
          </a:p>
        </p:txBody>
      </p:sp>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321" y="-2160"/>
            <a:ext cx="9143688" cy="6858000"/>
          </a:xfrm>
          <a:prstGeom prst="rect">
            <a:avLst/>
          </a:prstGeom>
        </p:spPr>
      </p:pic>
    </p:spTree>
    <p:extLst>
      <p:ext uri="{BB962C8B-B14F-4D97-AF65-F5344CB8AC3E}">
        <p14:creationId xmlns:p14="http://schemas.microsoft.com/office/powerpoint/2010/main" val="173601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738054"/>
            <a:ext cx="9144000" cy="5138615"/>
          </a:xfrm>
          <a:prstGeom prst="rect">
            <a:avLst/>
          </a:prstGeom>
        </p:spPr>
      </p:pic>
      <p:sp>
        <p:nvSpPr>
          <p:cNvPr id="5" name="TextBox 4"/>
          <p:cNvSpPr txBox="1"/>
          <p:nvPr/>
        </p:nvSpPr>
        <p:spPr>
          <a:xfrm>
            <a:off x="135814" y="45147"/>
            <a:ext cx="5803416" cy="523220"/>
          </a:xfrm>
          <a:prstGeom prst="rect">
            <a:avLst/>
          </a:prstGeom>
          <a:noFill/>
        </p:spPr>
        <p:txBody>
          <a:bodyPr wrap="none" rtlCol="0">
            <a:spAutoFit/>
          </a:bodyPr>
          <a:lstStyle/>
          <a:p>
            <a:r>
              <a:rPr lang="en-US" sz="2800" b="1" dirty="0" smtClean="0">
                <a:solidFill>
                  <a:schemeClr val="bg1"/>
                </a:solidFill>
              </a:rPr>
              <a:t>CA seeder demonstration in Tajikistan</a:t>
            </a:r>
            <a:endParaRPr lang="en-US" sz="2800" b="1" dirty="0">
              <a:solidFill>
                <a:schemeClr val="bg1"/>
              </a:solidFill>
            </a:endParaRPr>
          </a:p>
        </p:txBody>
      </p:sp>
    </p:spTree>
    <p:extLst>
      <p:ext uri="{BB962C8B-B14F-4D97-AF65-F5344CB8AC3E}">
        <p14:creationId xmlns:p14="http://schemas.microsoft.com/office/powerpoint/2010/main" val="3592837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08239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710" y="71194"/>
            <a:ext cx="3923766" cy="523220"/>
          </a:xfrm>
          <a:noFill/>
        </p:spPr>
        <p:txBody>
          <a:bodyPr wrap="none" rtlCol="0">
            <a:spAutoFit/>
          </a:bodyPr>
          <a:lstStyle/>
          <a:p>
            <a:pPr fontAlgn="base">
              <a:spcAft>
                <a:spcPct val="0"/>
              </a:spcAft>
            </a:pPr>
            <a:r>
              <a:rPr lang="en-US" sz="2800" dirty="0" smtClean="0">
                <a:latin typeface="Calibri" pitchFamily="34" charset="0"/>
                <a:cs typeface="Arial" charset="0"/>
              </a:rPr>
              <a:t>Food and forage legumes</a:t>
            </a:r>
            <a:endParaRPr lang="en-US" sz="2800" dirty="0">
              <a:latin typeface="Calibri" pitchFamily="34" charset="0"/>
              <a:cs typeface="Arial" charset="0"/>
            </a:endParaRPr>
          </a:p>
        </p:txBody>
      </p:sp>
      <p:pic>
        <p:nvPicPr>
          <p:cNvPr id="4" name="Content Placeholder 3"/>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55035" y="935421"/>
            <a:ext cx="4223973" cy="56513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87498" y="935421"/>
            <a:ext cx="4246536" cy="56618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96997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a:ext>
            </a:extLst>
          </a:blip>
          <a:srcRect/>
          <a:stretch>
            <a:fillRect/>
          </a:stretch>
        </p:blipFill>
        <p:spPr bwMode="auto">
          <a:xfrm>
            <a:off x="685800" y="1808797"/>
            <a:ext cx="7823200" cy="4388803"/>
          </a:xfrm>
          <a:prstGeom prst="rect">
            <a:avLst/>
          </a:prstGeom>
          <a:noFill/>
        </p:spPr>
      </p:pic>
      <p:sp>
        <p:nvSpPr>
          <p:cNvPr id="5" name="Rectangle 4"/>
          <p:cNvSpPr/>
          <p:nvPr/>
        </p:nvSpPr>
        <p:spPr>
          <a:xfrm>
            <a:off x="2969213" y="904398"/>
            <a:ext cx="3484352" cy="461665"/>
          </a:xfrm>
          <a:prstGeom prst="rect">
            <a:avLst/>
          </a:prstGeom>
        </p:spPr>
        <p:txBody>
          <a:bodyPr wrap="none">
            <a:spAutoFit/>
          </a:bodyPr>
          <a:lstStyle/>
          <a:p>
            <a:r>
              <a:rPr lang="en-US" sz="2400" b="1" dirty="0"/>
              <a:t>Forage dry matter (kg/ha)</a:t>
            </a:r>
          </a:p>
        </p:txBody>
      </p:sp>
      <p:sp>
        <p:nvSpPr>
          <p:cNvPr id="6" name="Rectangle 5"/>
          <p:cNvSpPr/>
          <p:nvPr/>
        </p:nvSpPr>
        <p:spPr>
          <a:xfrm>
            <a:off x="-1" y="0"/>
            <a:ext cx="8663553" cy="461665"/>
          </a:xfrm>
          <a:prstGeom prst="rect">
            <a:avLst/>
          </a:prstGeom>
        </p:spPr>
        <p:txBody>
          <a:bodyPr wrap="square">
            <a:spAutoFit/>
          </a:bodyPr>
          <a:lstStyle/>
          <a:p>
            <a:r>
              <a:rPr lang="en-US" sz="2400" b="1" dirty="0" smtClean="0">
                <a:solidFill>
                  <a:srgbClr val="FFFFFF"/>
                </a:solidFill>
              </a:rPr>
              <a:t>Legume-cereal </a:t>
            </a:r>
            <a:r>
              <a:rPr lang="en-US" sz="2400" b="1" dirty="0">
                <a:solidFill>
                  <a:srgbClr val="FFFFFF"/>
                </a:solidFill>
              </a:rPr>
              <a:t>mixtures under no till and conventional </a:t>
            </a:r>
            <a:r>
              <a:rPr lang="en-US" sz="2400" b="1" dirty="0" smtClean="0">
                <a:solidFill>
                  <a:srgbClr val="FFFFFF"/>
                </a:solidFill>
              </a:rPr>
              <a:t>tillage</a:t>
            </a:r>
            <a:endParaRPr lang="en-US" sz="2400" b="1" dirty="0">
              <a:solidFill>
                <a:srgbClr val="FFFFFF"/>
              </a:solidFill>
            </a:endParaRPr>
          </a:p>
        </p:txBody>
      </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400" y="-142770"/>
            <a:ext cx="9144000" cy="6831315"/>
          </a:xfrm>
          <a:prstGeom prst="rect">
            <a:avLst/>
          </a:prstGeom>
        </p:spPr>
      </p:pic>
    </p:spTree>
    <p:extLst>
      <p:ext uri="{BB962C8B-B14F-4D97-AF65-F5344CB8AC3E}">
        <p14:creationId xmlns:p14="http://schemas.microsoft.com/office/powerpoint/2010/main" val="2510463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905192"/>
            <a:ext cx="5092699" cy="2803208"/>
          </a:xfrm>
          <a:prstGeom prst="rect">
            <a:avLst/>
          </a:prstGeom>
          <a:noFill/>
        </p:spPr>
      </p:pic>
      <p:sp>
        <p:nvSpPr>
          <p:cNvPr id="5" name="Rectangle 4"/>
          <p:cNvSpPr/>
          <p:nvPr/>
        </p:nvSpPr>
        <p:spPr>
          <a:xfrm>
            <a:off x="0" y="-207665"/>
            <a:ext cx="7721600" cy="830997"/>
          </a:xfrm>
          <a:prstGeom prst="rect">
            <a:avLst/>
          </a:prstGeom>
        </p:spPr>
        <p:txBody>
          <a:bodyPr wrap="square">
            <a:spAutoFit/>
          </a:bodyPr>
          <a:lstStyle/>
          <a:p>
            <a:r>
              <a:rPr lang="en-US" sz="2400" dirty="0">
                <a:solidFill>
                  <a:srgbClr val="FFFFFF"/>
                </a:solidFill>
              </a:rPr>
              <a:t> </a:t>
            </a:r>
          </a:p>
          <a:p>
            <a:r>
              <a:rPr lang="en-US" sz="2400" b="1" dirty="0" smtClean="0">
                <a:solidFill>
                  <a:srgbClr val="FFFFFF"/>
                </a:solidFill>
              </a:rPr>
              <a:t>Alley cropping trials</a:t>
            </a:r>
            <a:endParaRPr lang="en-US" sz="2400" b="1" dirty="0">
              <a:solidFill>
                <a:srgbClr val="FFFFFF"/>
              </a:solidFill>
            </a:endParaRPr>
          </a:p>
        </p:txBody>
      </p:sp>
      <p:sp>
        <p:nvSpPr>
          <p:cNvPr id="6" name="Rectangle 5"/>
          <p:cNvSpPr/>
          <p:nvPr/>
        </p:nvSpPr>
        <p:spPr>
          <a:xfrm>
            <a:off x="1315660" y="717034"/>
            <a:ext cx="2660704" cy="369332"/>
          </a:xfrm>
          <a:prstGeom prst="rect">
            <a:avLst/>
          </a:prstGeom>
        </p:spPr>
        <p:txBody>
          <a:bodyPr wrap="none">
            <a:spAutoFit/>
          </a:bodyPr>
          <a:lstStyle/>
          <a:p>
            <a:r>
              <a:rPr lang="en-US" b="1" dirty="0"/>
              <a:t>Forage dry matter (kg/ha)</a:t>
            </a:r>
          </a:p>
        </p:txBody>
      </p:sp>
      <p:pic>
        <p:nvPicPr>
          <p:cNvPr id="8" name="Picture 7"/>
          <p:cNvPicPr/>
          <p:nvPr/>
        </p:nvPicPr>
        <p:blipFill>
          <a:blip r:embed="rId3" cstate="email">
            <a:extLst>
              <a:ext uri="{28A0092B-C50C-407E-A947-70E740481C1C}">
                <a14:useLocalDpi xmlns:a14="http://schemas.microsoft.com/office/drawing/2010/main"/>
              </a:ext>
            </a:extLst>
          </a:blip>
          <a:srcRect/>
          <a:stretch>
            <a:fillRect/>
          </a:stretch>
        </p:blipFill>
        <p:spPr bwMode="auto">
          <a:xfrm>
            <a:off x="4013200" y="3771900"/>
            <a:ext cx="5130800" cy="3086100"/>
          </a:xfrm>
          <a:prstGeom prst="rect">
            <a:avLst/>
          </a:prstGeom>
          <a:noFill/>
        </p:spPr>
      </p:pic>
      <p:sp>
        <p:nvSpPr>
          <p:cNvPr id="9" name="Rectangle 8"/>
          <p:cNvSpPr/>
          <p:nvPr/>
        </p:nvSpPr>
        <p:spPr>
          <a:xfrm>
            <a:off x="5303460" y="3688834"/>
            <a:ext cx="2660704" cy="369332"/>
          </a:xfrm>
          <a:prstGeom prst="rect">
            <a:avLst/>
          </a:prstGeom>
        </p:spPr>
        <p:txBody>
          <a:bodyPr wrap="none">
            <a:spAutoFit/>
          </a:bodyPr>
          <a:lstStyle/>
          <a:p>
            <a:r>
              <a:rPr lang="en-US" b="1" dirty="0"/>
              <a:t>Forage dry matter (kg/ha)</a:t>
            </a: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20514" y="0"/>
            <a:ext cx="5123486" cy="6858000"/>
          </a:xfrm>
          <a:prstGeom prst="rect">
            <a:avLst/>
          </a:prstGeom>
        </p:spPr>
      </p:pic>
      <p:pic>
        <p:nvPicPr>
          <p:cNvPr id="12" name="Pictur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87458" y="599572"/>
            <a:ext cx="8322590" cy="6217655"/>
          </a:xfrm>
          <a:prstGeom prst="rect">
            <a:avLst/>
          </a:prstGeom>
        </p:spPr>
      </p:pic>
    </p:spTree>
    <p:extLst>
      <p:ext uri="{BB962C8B-B14F-4D97-AF65-F5344CB8AC3E}">
        <p14:creationId xmlns:p14="http://schemas.microsoft.com/office/powerpoint/2010/main" val="95381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xit" presetSubtype="10" fill="hold" nodeType="clickEffect">
                                  <p:stCondLst>
                                    <p:cond delay="0"/>
                                  </p:stCondLst>
                                  <p:childTnLst>
                                    <p:animEffect transition="out" filter="blinds(horizontal)">
                                      <p:cBhvr>
                                        <p:cTn id="10" dur="500"/>
                                        <p:tgtEl>
                                          <p:spTgt spid="12"/>
                                        </p:tgtEl>
                                      </p:cBhvr>
                                    </p:animEffect>
                                    <p:set>
                                      <p:cBhvr>
                                        <p:cTn id="11" dur="1" fill="hold">
                                          <p:stCondLst>
                                            <p:cond delay="499"/>
                                          </p:stCondLst>
                                        </p:cTn>
                                        <p:tgtEl>
                                          <p:spTgt spid="12"/>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3" presetClass="exit" presetSubtype="10" fill="hold" nodeType="clickEffect">
                                  <p:stCondLst>
                                    <p:cond delay="0"/>
                                  </p:stCondLst>
                                  <p:childTnLst>
                                    <p:animEffect transition="out" filter="blinds(horizontal)">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7587" y="4"/>
            <a:ext cx="5455039" cy="523220"/>
          </a:xfrm>
          <a:prstGeom prst="rect">
            <a:avLst/>
          </a:prstGeom>
          <a:noFill/>
        </p:spPr>
        <p:txBody>
          <a:bodyPr wrap="none" rtlCol="0">
            <a:spAutoFit/>
          </a:bodyPr>
          <a:lstStyle/>
          <a:p>
            <a:r>
              <a:rPr lang="en-US" sz="2800" b="1" dirty="0" smtClean="0">
                <a:solidFill>
                  <a:schemeClr val="bg1"/>
                </a:solidFill>
              </a:rPr>
              <a:t>Algeria CA on-farm demonstrations</a:t>
            </a:r>
            <a:endParaRPr lang="en-US" sz="2800" b="1" dirty="0">
              <a:solidFill>
                <a:schemeClr val="bg1"/>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144051805"/>
              </p:ext>
            </p:extLst>
          </p:nvPr>
        </p:nvGraphicFramePr>
        <p:xfrm>
          <a:off x="216976" y="945399"/>
          <a:ext cx="8688297" cy="5354168"/>
        </p:xfrm>
        <a:graphic>
          <a:graphicData uri="http://schemas.openxmlformats.org/drawingml/2006/table">
            <a:tbl>
              <a:tblPr firstRow="1" bandRow="1">
                <a:tableStyleId>{5C22544A-7EE6-4342-B048-85BDC9FD1C3A}</a:tableStyleId>
              </a:tblPr>
              <a:tblGrid>
                <a:gridCol w="3921071"/>
                <a:gridCol w="1627322"/>
                <a:gridCol w="1813302"/>
                <a:gridCol w="1326602"/>
              </a:tblGrid>
              <a:tr h="1173329">
                <a:tc>
                  <a:txBody>
                    <a:bodyPr/>
                    <a:lstStyle/>
                    <a:p>
                      <a:pPr algn="ctr"/>
                      <a:r>
                        <a:rPr lang="en-US" sz="2400" dirty="0" smtClean="0"/>
                        <a:t>Demonstrations</a:t>
                      </a:r>
                      <a:endParaRPr lang="en-US" sz="2400" dirty="0"/>
                    </a:p>
                  </a:txBody>
                  <a:tcPr/>
                </a:tc>
                <a:tc>
                  <a:txBody>
                    <a:bodyPr/>
                    <a:lstStyle/>
                    <a:p>
                      <a:pPr algn="ctr"/>
                      <a:r>
                        <a:rPr lang="en-US" sz="2400" dirty="0" smtClean="0"/>
                        <a:t>2013/14</a:t>
                      </a:r>
                    </a:p>
                    <a:p>
                      <a:pPr algn="ctr"/>
                      <a:r>
                        <a:rPr lang="en-US" sz="2400" dirty="0" smtClean="0"/>
                        <a:t> # of farms</a:t>
                      </a:r>
                      <a:endParaRPr lang="en-US" sz="2400" dirty="0"/>
                    </a:p>
                  </a:txBody>
                  <a:tcPr/>
                </a:tc>
                <a:tc>
                  <a:txBody>
                    <a:bodyPr/>
                    <a:lstStyle/>
                    <a:p>
                      <a:pPr algn="ctr"/>
                      <a:r>
                        <a:rPr lang="en-US" sz="2400" dirty="0" smtClean="0"/>
                        <a:t>2014/15</a:t>
                      </a:r>
                    </a:p>
                    <a:p>
                      <a:pPr marL="0" marR="0" indent="0" algn="ctr" defTabSz="457200" rtl="0" eaLnBrk="1" fontAlgn="auto" latinLnBrk="0" hangingPunct="1">
                        <a:lnSpc>
                          <a:spcPct val="100000"/>
                        </a:lnSpc>
                        <a:spcBef>
                          <a:spcPts val="0"/>
                        </a:spcBef>
                        <a:spcAft>
                          <a:spcPts val="0"/>
                        </a:spcAft>
                        <a:buClrTx/>
                        <a:buSzTx/>
                        <a:buFontTx/>
                        <a:buNone/>
                        <a:tabLst/>
                        <a:defRPr/>
                      </a:pPr>
                      <a:r>
                        <a:rPr lang="en-US" sz="2400" dirty="0" smtClean="0"/>
                        <a:t># of farms</a:t>
                      </a:r>
                    </a:p>
                    <a:p>
                      <a:pPr algn="ctr"/>
                      <a:endParaRPr lang="en-US" sz="2400" dirty="0"/>
                    </a:p>
                  </a:txBody>
                  <a:tcPr/>
                </a:tc>
                <a:tc>
                  <a:txBody>
                    <a:bodyPr/>
                    <a:lstStyle/>
                    <a:p>
                      <a:pPr algn="ctr"/>
                      <a:r>
                        <a:rPr lang="en-US" sz="2400" dirty="0" smtClean="0"/>
                        <a:t>Total</a:t>
                      </a:r>
                      <a:endParaRPr lang="en-US" sz="2400" dirty="0"/>
                    </a:p>
                  </a:txBody>
                  <a:tcPr/>
                </a:tc>
              </a:tr>
              <a:tr h="919047">
                <a:tc>
                  <a:txBody>
                    <a:bodyPr/>
                    <a:lstStyle/>
                    <a:p>
                      <a:pPr algn="l"/>
                      <a:r>
                        <a:rPr lang="en-US" sz="2400" dirty="0" smtClean="0"/>
                        <a:t>Weed</a:t>
                      </a:r>
                      <a:r>
                        <a:rPr lang="en-US" sz="2400" baseline="0" dirty="0" smtClean="0"/>
                        <a:t> control with herbicides</a:t>
                      </a:r>
                      <a:endParaRPr lang="en-US" sz="2400" dirty="0"/>
                    </a:p>
                  </a:txBody>
                  <a:tcPr/>
                </a:tc>
                <a:tc>
                  <a:txBody>
                    <a:bodyPr/>
                    <a:lstStyle/>
                    <a:p>
                      <a:pPr algn="ctr"/>
                      <a:r>
                        <a:rPr lang="en-US" sz="2400" dirty="0" smtClean="0"/>
                        <a:t>5</a:t>
                      </a:r>
                      <a:endParaRPr lang="en-US" sz="2400" dirty="0"/>
                    </a:p>
                  </a:txBody>
                  <a:tcPr/>
                </a:tc>
                <a:tc>
                  <a:txBody>
                    <a:bodyPr/>
                    <a:lstStyle/>
                    <a:p>
                      <a:pPr algn="ctr"/>
                      <a:r>
                        <a:rPr lang="en-US" sz="2400" dirty="0" smtClean="0"/>
                        <a:t>4</a:t>
                      </a:r>
                      <a:endParaRPr lang="en-US" sz="2400" dirty="0"/>
                    </a:p>
                  </a:txBody>
                  <a:tcPr/>
                </a:tc>
                <a:tc>
                  <a:txBody>
                    <a:bodyPr/>
                    <a:lstStyle/>
                    <a:p>
                      <a:pPr algn="ctr"/>
                      <a:r>
                        <a:rPr lang="en-US" sz="2400" dirty="0" smtClean="0"/>
                        <a:t>9</a:t>
                      </a:r>
                      <a:endParaRPr lang="en-US" sz="2400" dirty="0"/>
                    </a:p>
                  </a:txBody>
                  <a:tcPr/>
                </a:tc>
              </a:tr>
              <a:tr h="99189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400" dirty="0" smtClean="0"/>
                        <a:t>Rotation trials</a:t>
                      </a:r>
                    </a:p>
                    <a:p>
                      <a:pPr algn="l"/>
                      <a:endParaRPr lang="en-US" sz="2400" dirty="0"/>
                    </a:p>
                  </a:txBody>
                  <a:tcPr/>
                </a:tc>
                <a:tc>
                  <a:txBody>
                    <a:bodyPr/>
                    <a:lstStyle/>
                    <a:p>
                      <a:pPr algn="ctr"/>
                      <a:r>
                        <a:rPr lang="en-US" sz="2400" dirty="0" smtClean="0"/>
                        <a:t>2</a:t>
                      </a:r>
                      <a:endParaRPr lang="en-US" sz="2400" dirty="0"/>
                    </a:p>
                  </a:txBody>
                  <a:tcPr/>
                </a:tc>
                <a:tc>
                  <a:txBody>
                    <a:bodyPr/>
                    <a:lstStyle/>
                    <a:p>
                      <a:pPr algn="ctr"/>
                      <a:r>
                        <a:rPr lang="en-US" sz="2400" dirty="0" smtClean="0"/>
                        <a:t>2</a:t>
                      </a:r>
                      <a:endParaRPr lang="en-US" sz="2400" dirty="0"/>
                    </a:p>
                  </a:txBody>
                  <a:tcPr/>
                </a:tc>
                <a:tc>
                  <a:txBody>
                    <a:bodyPr/>
                    <a:lstStyle/>
                    <a:p>
                      <a:pPr algn="ctr"/>
                      <a:r>
                        <a:rPr lang="en-US" sz="2400" dirty="0" smtClean="0"/>
                        <a:t>4</a:t>
                      </a:r>
                      <a:endParaRPr lang="en-US" sz="2400" dirty="0"/>
                    </a:p>
                  </a:txBody>
                  <a:tcPr/>
                </a:tc>
              </a:tr>
              <a:tr h="108118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400" dirty="0" smtClean="0"/>
                        <a:t>Seeding date trials</a:t>
                      </a:r>
                    </a:p>
                    <a:p>
                      <a:pPr algn="l"/>
                      <a:endParaRPr lang="en-US" sz="2400" dirty="0"/>
                    </a:p>
                  </a:txBody>
                  <a:tcPr/>
                </a:tc>
                <a:tc>
                  <a:txBody>
                    <a:bodyPr/>
                    <a:lstStyle/>
                    <a:p>
                      <a:pPr algn="ctr"/>
                      <a:r>
                        <a:rPr lang="en-US" sz="2400" dirty="0" smtClean="0"/>
                        <a:t>-</a:t>
                      </a:r>
                      <a:endParaRPr lang="en-US" sz="2400" dirty="0"/>
                    </a:p>
                  </a:txBody>
                  <a:tcPr/>
                </a:tc>
                <a:tc>
                  <a:txBody>
                    <a:bodyPr/>
                    <a:lstStyle/>
                    <a:p>
                      <a:pPr algn="ctr"/>
                      <a:r>
                        <a:rPr lang="en-US" sz="2400" dirty="0" smtClean="0"/>
                        <a:t>3</a:t>
                      </a:r>
                      <a:endParaRPr lang="en-US" sz="2400" dirty="0"/>
                    </a:p>
                  </a:txBody>
                  <a:tcPr/>
                </a:tc>
                <a:tc>
                  <a:txBody>
                    <a:bodyPr/>
                    <a:lstStyle/>
                    <a:p>
                      <a:pPr algn="ctr"/>
                      <a:r>
                        <a:rPr lang="en-US" sz="2400" dirty="0" smtClean="0"/>
                        <a:t>3</a:t>
                      </a:r>
                      <a:endParaRPr lang="en-US" sz="2400" dirty="0"/>
                    </a:p>
                  </a:txBody>
                  <a:tcPr/>
                </a:tc>
              </a:tr>
              <a:tr h="117332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400" dirty="0" smtClean="0"/>
                        <a:t>Introduction to direct seeding</a:t>
                      </a:r>
                    </a:p>
                    <a:p>
                      <a:pPr algn="l"/>
                      <a:endParaRPr lang="en-US" sz="2400" dirty="0"/>
                    </a:p>
                  </a:txBody>
                  <a:tcPr/>
                </a:tc>
                <a:tc>
                  <a:txBody>
                    <a:bodyPr/>
                    <a:lstStyle/>
                    <a:p>
                      <a:pPr algn="ctr"/>
                      <a:r>
                        <a:rPr lang="en-US" sz="2400" dirty="0" smtClean="0"/>
                        <a:t>-</a:t>
                      </a:r>
                      <a:endParaRPr lang="en-US" sz="2400" dirty="0"/>
                    </a:p>
                  </a:txBody>
                  <a:tcPr/>
                </a:tc>
                <a:tc>
                  <a:txBody>
                    <a:bodyPr/>
                    <a:lstStyle/>
                    <a:p>
                      <a:pPr algn="ctr"/>
                      <a:r>
                        <a:rPr lang="en-US" sz="2400" dirty="0" smtClean="0"/>
                        <a:t>17</a:t>
                      </a:r>
                      <a:endParaRPr lang="en-US" sz="2400" dirty="0"/>
                    </a:p>
                  </a:txBody>
                  <a:tcPr/>
                </a:tc>
                <a:tc>
                  <a:txBody>
                    <a:bodyPr/>
                    <a:lstStyle/>
                    <a:p>
                      <a:pPr algn="ctr"/>
                      <a:r>
                        <a:rPr lang="en-US" sz="2400" dirty="0" smtClean="0"/>
                        <a:t>17</a:t>
                      </a:r>
                      <a:endParaRPr lang="en-US" sz="2400" dirty="0"/>
                    </a:p>
                  </a:txBody>
                  <a:tcPr/>
                </a:tc>
              </a:tr>
            </a:tbl>
          </a:graphicData>
        </a:graphic>
      </p:graphicFrame>
    </p:spTree>
    <p:extLst>
      <p:ext uri="{BB962C8B-B14F-4D97-AF65-F5344CB8AC3E}">
        <p14:creationId xmlns:p14="http://schemas.microsoft.com/office/powerpoint/2010/main" val="37151648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1761" y="0"/>
            <a:ext cx="8996502" cy="769441"/>
          </a:xfrm>
          <a:prstGeom prst="rect">
            <a:avLst/>
          </a:prstGeom>
        </p:spPr>
        <p:txBody>
          <a:bodyPr wrap="none">
            <a:spAutoFit/>
          </a:bodyPr>
          <a:lstStyle/>
          <a:p>
            <a:r>
              <a:rPr lang="en-US" sz="2400" b="1" dirty="0">
                <a:solidFill>
                  <a:srgbClr val="FFFFFF"/>
                </a:solidFill>
              </a:rPr>
              <a:t>On Farm </a:t>
            </a:r>
            <a:r>
              <a:rPr lang="en-US" sz="2400" b="1" dirty="0" smtClean="0">
                <a:solidFill>
                  <a:srgbClr val="FFFFFF"/>
                </a:solidFill>
              </a:rPr>
              <a:t>trials </a:t>
            </a:r>
            <a:r>
              <a:rPr lang="en-US" sz="2000" dirty="0" smtClean="0">
                <a:solidFill>
                  <a:srgbClr val="FFFFFF"/>
                </a:solidFill>
              </a:rPr>
              <a:t>- </a:t>
            </a:r>
            <a:r>
              <a:rPr lang="en-US" sz="2000" b="1" dirty="0" smtClean="0">
                <a:solidFill>
                  <a:srgbClr val="FFFFFF"/>
                </a:solidFill>
              </a:rPr>
              <a:t>Effect </a:t>
            </a:r>
            <a:r>
              <a:rPr lang="en-US" sz="2000" b="1" dirty="0">
                <a:solidFill>
                  <a:srgbClr val="FFFFFF"/>
                </a:solidFill>
              </a:rPr>
              <a:t>of chemical weeding on weed control in barley and wheat</a:t>
            </a:r>
          </a:p>
          <a:p>
            <a:r>
              <a:rPr lang="en-US" sz="2000" dirty="0">
                <a:solidFill>
                  <a:srgbClr val="FFFFFF"/>
                </a:solidFill>
              </a:rPr>
              <a:t> </a:t>
            </a:r>
          </a:p>
        </p:txBody>
      </p:sp>
      <p:graphicFrame>
        <p:nvGraphicFramePr>
          <p:cNvPr id="7" name="Object 6"/>
          <p:cNvGraphicFramePr>
            <a:graphicFrameLocks noChangeAspect="1"/>
          </p:cNvGraphicFramePr>
          <p:nvPr>
            <p:extLst>
              <p:ext uri="{D42A27DB-BD31-4B8C-83A1-F6EECF244321}">
                <p14:modId xmlns:p14="http://schemas.microsoft.com/office/powerpoint/2010/main" val="3732012735"/>
              </p:ext>
            </p:extLst>
          </p:nvPr>
        </p:nvGraphicFramePr>
        <p:xfrm>
          <a:off x="27239" y="1969770"/>
          <a:ext cx="9075171" cy="3650733"/>
        </p:xfrm>
        <a:graphic>
          <a:graphicData uri="http://schemas.openxmlformats.org/presentationml/2006/ole">
            <mc:AlternateContent xmlns:mc="http://schemas.openxmlformats.org/markup-compatibility/2006">
              <mc:Choice xmlns:v="urn:schemas-microsoft-com:vml" Requires="v">
                <p:oleObj spid="_x0000_s2179" name="Document" r:id="rId4" imgW="6692900" imgH="2692400" progId="Word.Document.12">
                  <p:embed/>
                </p:oleObj>
              </mc:Choice>
              <mc:Fallback>
                <p:oleObj name="Document" r:id="rId4" imgW="6692900" imgH="2692400" progId="Word.Document.12">
                  <p:embed/>
                  <p:pic>
                    <p:nvPicPr>
                      <p:cNvPr id="0" name=""/>
                      <p:cNvPicPr/>
                      <p:nvPr/>
                    </p:nvPicPr>
                    <p:blipFill>
                      <a:blip r:embed="rId5"/>
                      <a:stretch>
                        <a:fillRect/>
                      </a:stretch>
                    </p:blipFill>
                    <p:spPr>
                      <a:xfrm>
                        <a:off x="27239" y="1969770"/>
                        <a:ext cx="9075171" cy="3650733"/>
                      </a:xfrm>
                      <a:prstGeom prst="rect">
                        <a:avLst/>
                      </a:prstGeom>
                    </p:spPr>
                  </p:pic>
                </p:oleObj>
              </mc:Fallback>
            </mc:AlternateContent>
          </a:graphicData>
        </a:graphic>
      </p:graphicFrame>
      <p:sp>
        <p:nvSpPr>
          <p:cNvPr id="8" name="Rectangle 7"/>
          <p:cNvSpPr/>
          <p:nvPr/>
        </p:nvSpPr>
        <p:spPr>
          <a:xfrm>
            <a:off x="27239" y="769441"/>
            <a:ext cx="8346808" cy="1200329"/>
          </a:xfrm>
          <a:prstGeom prst="rect">
            <a:avLst/>
          </a:prstGeom>
        </p:spPr>
        <p:txBody>
          <a:bodyPr wrap="square">
            <a:spAutoFit/>
          </a:bodyPr>
          <a:lstStyle/>
          <a:p>
            <a:pPr lvl="0"/>
            <a:r>
              <a:rPr lang="fr-FR" sz="2400" dirty="0"/>
              <a:t>T0 : </a:t>
            </a:r>
            <a:r>
              <a:rPr lang="fr-FR" sz="2400" dirty="0" smtClean="0"/>
              <a:t>Control (not </a:t>
            </a:r>
            <a:r>
              <a:rPr lang="fr-FR" sz="2400" dirty="0" err="1" smtClean="0"/>
              <a:t>weeded</a:t>
            </a:r>
            <a:r>
              <a:rPr lang="fr-FR" sz="2400" dirty="0"/>
              <a:t>)</a:t>
            </a:r>
            <a:endParaRPr lang="en-US" sz="2400" dirty="0"/>
          </a:p>
          <a:p>
            <a:pPr lvl="0"/>
            <a:r>
              <a:rPr lang="fr-FR" sz="2400" dirty="0"/>
              <a:t>T1 : </a:t>
            </a:r>
            <a:r>
              <a:rPr lang="fr-FR" sz="2400" dirty="0" err="1"/>
              <a:t>W</a:t>
            </a:r>
            <a:r>
              <a:rPr lang="fr-FR" sz="2400" dirty="0" err="1" smtClean="0"/>
              <a:t>eeding</a:t>
            </a:r>
            <a:r>
              <a:rPr lang="fr-FR" sz="2400" dirty="0" smtClean="0"/>
              <a:t> </a:t>
            </a:r>
            <a:r>
              <a:rPr lang="fr-FR" sz="2400" dirty="0"/>
              <a:t>glyphosate </a:t>
            </a:r>
            <a:r>
              <a:rPr lang="fr-FR" sz="2400" dirty="0" err="1" smtClean="0"/>
              <a:t>only</a:t>
            </a:r>
            <a:endParaRPr lang="en-US" sz="2400" dirty="0"/>
          </a:p>
          <a:p>
            <a:pPr lvl="0"/>
            <a:r>
              <a:rPr lang="en-US" sz="2400" dirty="0" smtClean="0"/>
              <a:t>T2 : Weeding </a:t>
            </a:r>
            <a:r>
              <a:rPr lang="en-US" sz="2400" dirty="0"/>
              <a:t>glyphosate + early weed control at three-leaf stage.</a:t>
            </a:r>
          </a:p>
        </p:txBody>
      </p:sp>
      <p:sp>
        <p:nvSpPr>
          <p:cNvPr id="5" name="TextBox 4"/>
          <p:cNvSpPr txBox="1"/>
          <p:nvPr/>
        </p:nvSpPr>
        <p:spPr>
          <a:xfrm>
            <a:off x="94755" y="5865849"/>
            <a:ext cx="8940137" cy="830997"/>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400" dirty="0"/>
              <a:t>Weeding glyphosate + early weed control at three-leaf </a:t>
            </a:r>
            <a:r>
              <a:rPr lang="en-US" sz="2400" dirty="0" smtClean="0"/>
              <a:t>stage resulted in  greater cereal production for both wheat and barley.</a:t>
            </a:r>
            <a:endParaRPr lang="en-US" sz="2400" dirty="0">
              <a:solidFill>
                <a:schemeClr val="tx1"/>
              </a:solidFill>
            </a:endParaRPr>
          </a:p>
        </p:txBody>
      </p:sp>
    </p:spTree>
    <p:extLst>
      <p:ext uri="{BB962C8B-B14F-4D97-AF65-F5344CB8AC3E}">
        <p14:creationId xmlns:p14="http://schemas.microsoft.com/office/powerpoint/2010/main" val="19178786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2365" y="107434"/>
            <a:ext cx="5603201" cy="461665"/>
          </a:xfrm>
          <a:prstGeom prst="rect">
            <a:avLst/>
          </a:prstGeom>
        </p:spPr>
        <p:txBody>
          <a:bodyPr wrap="none">
            <a:spAutoFit/>
          </a:bodyPr>
          <a:lstStyle/>
          <a:p>
            <a:r>
              <a:rPr lang="en-US" sz="2400" b="1" dirty="0">
                <a:solidFill>
                  <a:srgbClr val="FFFFFF"/>
                </a:solidFill>
              </a:rPr>
              <a:t>On Farm trials </a:t>
            </a:r>
            <a:r>
              <a:rPr lang="en-US" sz="2000" dirty="0" smtClean="0">
                <a:solidFill>
                  <a:srgbClr val="FFFFFF"/>
                </a:solidFill>
              </a:rPr>
              <a:t>-</a:t>
            </a:r>
            <a:r>
              <a:rPr lang="fr-FR" sz="2400" b="1" dirty="0" err="1" smtClean="0">
                <a:solidFill>
                  <a:srgbClr val="FFFFFF"/>
                </a:solidFill>
              </a:rPr>
              <a:t>Sowing</a:t>
            </a:r>
            <a:r>
              <a:rPr lang="fr-FR" sz="2400" b="1" dirty="0" smtClean="0">
                <a:solidFill>
                  <a:srgbClr val="FFFFFF"/>
                </a:solidFill>
              </a:rPr>
              <a:t> </a:t>
            </a:r>
            <a:r>
              <a:rPr lang="fr-FR" sz="2400" b="1" dirty="0">
                <a:solidFill>
                  <a:srgbClr val="FFFFFF"/>
                </a:solidFill>
              </a:rPr>
              <a:t>date </a:t>
            </a:r>
            <a:r>
              <a:rPr lang="fr-FR" sz="2400" b="1" dirty="0" smtClean="0">
                <a:solidFill>
                  <a:srgbClr val="FFFFFF"/>
                </a:solidFill>
              </a:rPr>
              <a:t>trial </a:t>
            </a:r>
            <a:r>
              <a:rPr lang="fr-FR" sz="2400" b="1" dirty="0" err="1" smtClean="0">
                <a:solidFill>
                  <a:srgbClr val="FFFFFF"/>
                </a:solidFill>
              </a:rPr>
              <a:t>under</a:t>
            </a:r>
            <a:r>
              <a:rPr lang="fr-FR" sz="2400" b="1" dirty="0" smtClean="0">
                <a:solidFill>
                  <a:srgbClr val="FFFFFF"/>
                </a:solidFill>
              </a:rPr>
              <a:t> </a:t>
            </a:r>
            <a:r>
              <a:rPr lang="fr-FR" sz="2400" b="1" dirty="0">
                <a:solidFill>
                  <a:srgbClr val="FFFFFF"/>
                </a:solidFill>
              </a:rPr>
              <a:t>CA</a:t>
            </a:r>
            <a:r>
              <a:rPr lang="en-US" sz="2400" b="1" dirty="0">
                <a:solidFill>
                  <a:srgbClr val="FFFFFF"/>
                </a:solidFill>
              </a:rPr>
              <a:t> </a:t>
            </a:r>
          </a:p>
        </p:txBody>
      </p:sp>
      <p:graphicFrame>
        <p:nvGraphicFramePr>
          <p:cNvPr id="6" name="Table 5"/>
          <p:cNvGraphicFramePr>
            <a:graphicFrameLocks noGrp="1"/>
          </p:cNvGraphicFramePr>
          <p:nvPr/>
        </p:nvGraphicFramePr>
        <p:xfrm>
          <a:off x="4203700" y="3761581"/>
          <a:ext cx="736600" cy="203200"/>
        </p:xfrm>
        <a:graphic>
          <a:graphicData uri="http://schemas.openxmlformats.org/drawingml/2006/table">
            <a:tbl>
              <a:tblPr/>
              <a:tblGrid>
                <a:gridCol w="736600"/>
              </a:tblGrid>
              <a:tr h="203200">
                <a:tc>
                  <a:txBody>
                    <a:bodyPr/>
                    <a:lstStyle/>
                    <a:p>
                      <a:pPr algn="l" fontAlgn="ctr"/>
                      <a:endParaRPr lang="en-US" sz="1100" b="0" i="0" u="none" strike="noStrike" dirty="0">
                        <a:solidFill>
                          <a:srgbClr val="000000"/>
                        </a:solidFill>
                        <a:effectLst/>
                        <a:latin typeface="Times New Roman"/>
                      </a:endParaRPr>
                    </a:p>
                  </a:txBody>
                  <a:tcPr marL="12700" marR="12700" marT="12700" marB="0" anchor="ctr">
                    <a:lnL>
                      <a:noFill/>
                    </a:lnL>
                    <a:lnR>
                      <a:noFill/>
                    </a:lnR>
                    <a:lnT>
                      <a:noFill/>
                    </a:lnT>
                    <a:lnB>
                      <a:noFill/>
                    </a:lnB>
                  </a:tcPr>
                </a:tc>
              </a:tr>
            </a:tbl>
          </a:graphicData>
        </a:graphic>
      </p:graphicFrame>
      <p:graphicFrame>
        <p:nvGraphicFramePr>
          <p:cNvPr id="8" name="Chart 7"/>
          <p:cNvGraphicFramePr>
            <a:graphicFrameLocks/>
          </p:cNvGraphicFramePr>
          <p:nvPr>
            <p:extLst>
              <p:ext uri="{D42A27DB-BD31-4B8C-83A1-F6EECF244321}">
                <p14:modId xmlns:p14="http://schemas.microsoft.com/office/powerpoint/2010/main" val="1713375190"/>
              </p:ext>
            </p:extLst>
          </p:nvPr>
        </p:nvGraphicFramePr>
        <p:xfrm>
          <a:off x="0" y="698500"/>
          <a:ext cx="9017000" cy="40005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295819120"/>
              </p:ext>
            </p:extLst>
          </p:nvPr>
        </p:nvGraphicFramePr>
        <p:xfrm>
          <a:off x="495300" y="5147474"/>
          <a:ext cx="8521700" cy="1541780"/>
        </p:xfrm>
        <a:graphic>
          <a:graphicData uri="http://schemas.openxmlformats.org/drawingml/2006/table">
            <a:tbl>
              <a:tblPr>
                <a:tableStyleId>{69C7853C-536D-4A76-A0AE-DD22124D55A5}</a:tableStyleId>
              </a:tblPr>
              <a:tblGrid>
                <a:gridCol w="1295401"/>
                <a:gridCol w="1042264"/>
                <a:gridCol w="1376073"/>
                <a:gridCol w="961592"/>
                <a:gridCol w="961592"/>
                <a:gridCol w="1529969"/>
                <a:gridCol w="1354809"/>
              </a:tblGrid>
              <a:tr h="317500">
                <a:tc>
                  <a:txBody>
                    <a:bodyPr/>
                    <a:lstStyle/>
                    <a:p>
                      <a:pPr algn="ctr" fontAlgn="ctr"/>
                      <a:r>
                        <a:rPr lang="en-US" sz="1400" b="1" u="none" strike="noStrike" dirty="0">
                          <a:effectLst/>
                        </a:rPr>
                        <a:t>Farmer </a:t>
                      </a:r>
                      <a:endParaRPr lang="en-US" sz="1400" b="1" i="0" u="none" strike="noStrike" dirty="0">
                        <a:solidFill>
                          <a:srgbClr val="000000"/>
                        </a:solidFill>
                        <a:effectLst/>
                        <a:latin typeface="Times New Roman"/>
                      </a:endParaRPr>
                    </a:p>
                  </a:txBody>
                  <a:tcPr marL="0" marR="0" marT="0" marB="0" anchor="ctr"/>
                </a:tc>
                <a:tc>
                  <a:txBody>
                    <a:bodyPr/>
                    <a:lstStyle/>
                    <a:p>
                      <a:pPr algn="ctr" fontAlgn="ctr"/>
                      <a:r>
                        <a:rPr lang="en-US" sz="1400" b="1" u="none" strike="noStrike">
                          <a:effectLst/>
                        </a:rPr>
                        <a:t>Time of Sowing</a:t>
                      </a:r>
                      <a:endParaRPr lang="en-US" sz="1400" b="1" i="0" u="none" strike="noStrike">
                        <a:solidFill>
                          <a:srgbClr val="000000"/>
                        </a:solidFill>
                        <a:effectLst/>
                        <a:latin typeface="Times New Roman"/>
                      </a:endParaRPr>
                    </a:p>
                  </a:txBody>
                  <a:tcPr marL="0" marR="0" marT="0" marB="0" anchor="ctr"/>
                </a:tc>
                <a:tc>
                  <a:txBody>
                    <a:bodyPr/>
                    <a:lstStyle/>
                    <a:p>
                      <a:pPr algn="ctr" fontAlgn="ctr"/>
                      <a:r>
                        <a:rPr lang="en-US" sz="1400" b="1" u="none" strike="noStrike">
                          <a:effectLst/>
                        </a:rPr>
                        <a:t>Straw  yield (bales/ha)</a:t>
                      </a:r>
                      <a:endParaRPr lang="en-US" sz="1400" b="1" i="0" u="none" strike="noStrike">
                        <a:solidFill>
                          <a:srgbClr val="000000"/>
                        </a:solidFill>
                        <a:effectLst/>
                        <a:latin typeface="Times New Roman"/>
                      </a:endParaRPr>
                    </a:p>
                  </a:txBody>
                  <a:tcPr marL="0" marR="0" marT="0" marB="0" anchor="ctr"/>
                </a:tc>
                <a:tc>
                  <a:txBody>
                    <a:bodyPr/>
                    <a:lstStyle/>
                    <a:p>
                      <a:pPr algn="ctr" fontAlgn="ctr"/>
                      <a:r>
                        <a:rPr lang="en-US" sz="1400" b="1" u="none" strike="noStrike">
                          <a:effectLst/>
                        </a:rPr>
                        <a:t>Seedling number /m2</a:t>
                      </a:r>
                      <a:endParaRPr lang="en-US" sz="1400" b="1" i="0" u="none" strike="noStrike">
                        <a:solidFill>
                          <a:srgbClr val="000000"/>
                        </a:solidFill>
                        <a:effectLst/>
                        <a:latin typeface="Times New Roman"/>
                      </a:endParaRPr>
                    </a:p>
                  </a:txBody>
                  <a:tcPr marL="0" marR="0" marT="0" marB="0" anchor="ctr"/>
                </a:tc>
                <a:tc>
                  <a:txBody>
                    <a:bodyPr/>
                    <a:lstStyle/>
                    <a:p>
                      <a:pPr algn="ctr" fontAlgn="ctr"/>
                      <a:r>
                        <a:rPr lang="en-US" sz="1400" b="1" u="none" strike="noStrike">
                          <a:effectLst/>
                        </a:rPr>
                        <a:t>Ears number /m2</a:t>
                      </a:r>
                      <a:endParaRPr lang="en-US" sz="1400" b="1" i="0" u="none" strike="noStrike">
                        <a:solidFill>
                          <a:srgbClr val="000000"/>
                        </a:solidFill>
                        <a:effectLst/>
                        <a:latin typeface="Times New Roman"/>
                      </a:endParaRPr>
                    </a:p>
                  </a:txBody>
                  <a:tcPr marL="0" marR="0" marT="0" marB="0" anchor="ctr"/>
                </a:tc>
                <a:tc>
                  <a:txBody>
                    <a:bodyPr/>
                    <a:lstStyle/>
                    <a:p>
                      <a:pPr algn="ctr" fontAlgn="ctr"/>
                      <a:r>
                        <a:rPr lang="en-US" sz="1400" b="1" u="none" strike="noStrike" dirty="0">
                          <a:effectLst/>
                        </a:rPr>
                        <a:t>Grains number/ears</a:t>
                      </a:r>
                      <a:endParaRPr lang="en-US" sz="1400" b="1" i="0" u="none" strike="noStrike" dirty="0">
                        <a:solidFill>
                          <a:srgbClr val="000000"/>
                        </a:solidFill>
                        <a:effectLst/>
                        <a:latin typeface="Times New Roman"/>
                      </a:endParaRPr>
                    </a:p>
                  </a:txBody>
                  <a:tcPr marL="0" marR="0" marT="0" marB="0" anchor="ctr"/>
                </a:tc>
                <a:tc>
                  <a:txBody>
                    <a:bodyPr/>
                    <a:lstStyle/>
                    <a:p>
                      <a:pPr algn="ctr" fontAlgn="ctr"/>
                      <a:r>
                        <a:rPr lang="en-US" sz="1400" b="1" u="none" strike="noStrike" dirty="0">
                          <a:effectLst/>
                        </a:rPr>
                        <a:t>Thousand grain weight(g)</a:t>
                      </a:r>
                      <a:endParaRPr lang="en-US" sz="1400" b="1" i="0" u="none" strike="noStrike" dirty="0">
                        <a:solidFill>
                          <a:srgbClr val="000000"/>
                        </a:solidFill>
                        <a:effectLst/>
                        <a:latin typeface="Times New Roman"/>
                      </a:endParaRPr>
                    </a:p>
                  </a:txBody>
                  <a:tcPr marL="0" marR="0" marT="0" marB="0" anchor="ctr"/>
                </a:tc>
              </a:tr>
              <a:tr h="203200">
                <a:tc rowSpan="2">
                  <a:txBody>
                    <a:bodyPr/>
                    <a:lstStyle/>
                    <a:p>
                      <a:pPr algn="l" fontAlgn="ctr"/>
                      <a:r>
                        <a:rPr lang="en-US" sz="1600" u="none" strike="noStrike">
                          <a:effectLst/>
                        </a:rPr>
                        <a:t>Kerfa Rabah</a:t>
                      </a:r>
                      <a:endParaRPr lang="en-US" sz="1600" b="0" i="0" u="none" strike="noStrike">
                        <a:solidFill>
                          <a:srgbClr val="000000"/>
                        </a:solidFill>
                        <a:effectLst/>
                        <a:latin typeface="Times New Roman"/>
                      </a:endParaRPr>
                    </a:p>
                  </a:txBody>
                  <a:tcPr marL="0" marR="0" marT="0" marB="0" anchor="ctr"/>
                </a:tc>
                <a:tc>
                  <a:txBody>
                    <a:bodyPr/>
                    <a:lstStyle/>
                    <a:p>
                      <a:pPr algn="l" fontAlgn="ctr"/>
                      <a:r>
                        <a:rPr lang="en-US" sz="1800" u="none" strike="noStrike">
                          <a:effectLst/>
                        </a:rPr>
                        <a:t>November</a:t>
                      </a:r>
                      <a:endParaRPr lang="en-US" sz="1800" b="0" i="0" u="none" strike="noStrike">
                        <a:solidFill>
                          <a:srgbClr val="000000"/>
                        </a:solidFill>
                        <a:effectLst/>
                        <a:latin typeface="Times New Roman"/>
                      </a:endParaRPr>
                    </a:p>
                  </a:txBody>
                  <a:tcPr marL="0" marR="0" marT="0" marB="0" anchor="ctr"/>
                </a:tc>
                <a:tc>
                  <a:txBody>
                    <a:bodyPr/>
                    <a:lstStyle/>
                    <a:p>
                      <a:pPr algn="ctr" fontAlgn="ctr"/>
                      <a:r>
                        <a:rPr lang="en-US" sz="1600" u="none" strike="noStrike" dirty="0">
                          <a:effectLst/>
                        </a:rPr>
                        <a:t>205</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226</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309</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35</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42</a:t>
                      </a:r>
                      <a:endParaRPr lang="en-US" sz="1600" b="0" i="0" u="none" strike="noStrike" dirty="0">
                        <a:solidFill>
                          <a:srgbClr val="000000"/>
                        </a:solidFill>
                        <a:effectLst/>
                        <a:latin typeface="Times New Roman"/>
                      </a:endParaRPr>
                    </a:p>
                  </a:txBody>
                  <a:tcPr marL="0" marR="0" marT="0" marB="0" anchor="ctr"/>
                </a:tc>
              </a:tr>
              <a:tr h="203200">
                <a:tc vMerge="1">
                  <a:txBody>
                    <a:bodyPr/>
                    <a:lstStyle/>
                    <a:p>
                      <a:endParaRPr lang="en-US"/>
                    </a:p>
                  </a:txBody>
                  <a:tcPr/>
                </a:tc>
                <a:tc>
                  <a:txBody>
                    <a:bodyPr/>
                    <a:lstStyle/>
                    <a:p>
                      <a:pPr algn="l" fontAlgn="ctr"/>
                      <a:r>
                        <a:rPr lang="en-US" sz="1800" u="none" strike="noStrike">
                          <a:effectLst/>
                        </a:rPr>
                        <a:t>December</a:t>
                      </a:r>
                      <a:endParaRPr lang="en-US" sz="1800" b="0" i="0" u="none" strike="noStrike">
                        <a:solidFill>
                          <a:srgbClr val="000000"/>
                        </a:solidFill>
                        <a:effectLst/>
                        <a:latin typeface="Times New Roman"/>
                      </a:endParaRPr>
                    </a:p>
                  </a:txBody>
                  <a:tcPr marL="0" marR="0" marT="0" marB="0" anchor="ctr"/>
                </a:tc>
                <a:tc>
                  <a:txBody>
                    <a:bodyPr/>
                    <a:lstStyle/>
                    <a:p>
                      <a:pPr algn="ctr" fontAlgn="ctr"/>
                      <a:r>
                        <a:rPr lang="en-US" sz="1800" u="none" strike="noStrike">
                          <a:effectLst/>
                        </a:rPr>
                        <a:t>166</a:t>
                      </a:r>
                      <a:endParaRPr lang="en-US" sz="1800" b="0" i="0" u="none" strike="noStrike">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203</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290</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a:effectLst/>
                        </a:rPr>
                        <a:t>33</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36</a:t>
                      </a:r>
                      <a:endParaRPr lang="en-US" sz="1600" b="0" i="0" u="none" strike="noStrike" dirty="0">
                        <a:solidFill>
                          <a:srgbClr val="000000"/>
                        </a:solidFill>
                        <a:effectLst/>
                        <a:latin typeface="Times New Roman"/>
                      </a:endParaRPr>
                    </a:p>
                  </a:txBody>
                  <a:tcPr marL="0" marR="0" marT="0" marB="0" anchor="ctr"/>
                </a:tc>
              </a:tr>
              <a:tr h="292100">
                <a:tc rowSpan="2">
                  <a:txBody>
                    <a:bodyPr/>
                    <a:lstStyle/>
                    <a:p>
                      <a:pPr algn="l" fontAlgn="ctr"/>
                      <a:r>
                        <a:rPr lang="en-US" sz="1600" u="none" strike="noStrike" dirty="0" err="1" smtClean="0">
                          <a:effectLst/>
                        </a:rPr>
                        <a:t>Belbey</a:t>
                      </a:r>
                      <a:r>
                        <a:rPr lang="en-US" sz="1600" u="none" strike="noStrike" dirty="0" smtClean="0">
                          <a:effectLst/>
                        </a:rPr>
                        <a:t> </a:t>
                      </a:r>
                      <a:r>
                        <a:rPr lang="en-US" sz="1600" u="none" strike="noStrike" dirty="0" err="1" smtClean="0">
                          <a:effectLst/>
                        </a:rPr>
                        <a:t>Aissa</a:t>
                      </a:r>
                      <a:endParaRPr lang="en-US" sz="1600" b="0" i="0" u="none" strike="noStrike" dirty="0">
                        <a:solidFill>
                          <a:srgbClr val="000000"/>
                        </a:solidFill>
                        <a:effectLst/>
                        <a:latin typeface="Times New Roman"/>
                      </a:endParaRPr>
                    </a:p>
                  </a:txBody>
                  <a:tcPr marL="0" marR="0" marT="0" marB="0" anchor="ctr"/>
                </a:tc>
                <a:tc>
                  <a:txBody>
                    <a:bodyPr/>
                    <a:lstStyle/>
                    <a:p>
                      <a:pPr algn="l" fontAlgn="ctr"/>
                      <a:r>
                        <a:rPr lang="en-US" sz="1800" u="none" strike="noStrike">
                          <a:effectLst/>
                        </a:rPr>
                        <a:t>November</a:t>
                      </a:r>
                      <a:endParaRPr lang="en-US" sz="1800" b="0" i="0" u="none" strike="noStrike">
                        <a:solidFill>
                          <a:srgbClr val="000000"/>
                        </a:solidFill>
                        <a:effectLst/>
                        <a:latin typeface="Times New Roman"/>
                      </a:endParaRPr>
                    </a:p>
                  </a:txBody>
                  <a:tcPr marL="0" marR="0" marT="0" marB="0" anchor="ctr"/>
                </a:tc>
                <a:tc>
                  <a:txBody>
                    <a:bodyPr/>
                    <a:lstStyle/>
                    <a:p>
                      <a:pPr algn="ctr" fontAlgn="ctr"/>
                      <a:r>
                        <a:rPr lang="en-US" sz="1800" u="none" strike="noStrike">
                          <a:effectLst/>
                        </a:rPr>
                        <a:t>210</a:t>
                      </a:r>
                      <a:endParaRPr lang="en-US" sz="1800" b="0" i="0" u="none" strike="noStrike">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207</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295</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a:effectLst/>
                        </a:rPr>
                        <a:t>37</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45</a:t>
                      </a:r>
                      <a:endParaRPr lang="en-US" sz="1600" b="0" i="0" u="none" strike="noStrike" dirty="0">
                        <a:solidFill>
                          <a:srgbClr val="000000"/>
                        </a:solidFill>
                        <a:effectLst/>
                        <a:latin typeface="Times New Roman"/>
                      </a:endParaRPr>
                    </a:p>
                  </a:txBody>
                  <a:tcPr marL="0" marR="0" marT="0" marB="0" anchor="ctr"/>
                </a:tc>
              </a:tr>
              <a:tr h="203200">
                <a:tc vMerge="1">
                  <a:txBody>
                    <a:bodyPr/>
                    <a:lstStyle/>
                    <a:p>
                      <a:endParaRPr lang="en-US"/>
                    </a:p>
                  </a:txBody>
                  <a:tcPr/>
                </a:tc>
                <a:tc>
                  <a:txBody>
                    <a:bodyPr/>
                    <a:lstStyle/>
                    <a:p>
                      <a:pPr algn="l" fontAlgn="ctr"/>
                      <a:r>
                        <a:rPr lang="en-US" sz="1800" u="none" strike="noStrike" dirty="0">
                          <a:effectLst/>
                        </a:rPr>
                        <a:t>December</a:t>
                      </a:r>
                      <a:endParaRPr lang="en-US" sz="1800" b="0" i="0" u="none" strike="noStrike" dirty="0">
                        <a:solidFill>
                          <a:srgbClr val="000000"/>
                        </a:solidFill>
                        <a:effectLst/>
                        <a:latin typeface="Times New Roman"/>
                      </a:endParaRPr>
                    </a:p>
                  </a:txBody>
                  <a:tcPr marL="0" marR="0" marT="0" marB="0" anchor="ctr"/>
                </a:tc>
                <a:tc>
                  <a:txBody>
                    <a:bodyPr/>
                    <a:lstStyle/>
                    <a:p>
                      <a:pPr algn="ctr" fontAlgn="ctr"/>
                      <a:r>
                        <a:rPr lang="en-US" sz="1800" u="none" strike="noStrike">
                          <a:effectLst/>
                        </a:rPr>
                        <a:t>190</a:t>
                      </a:r>
                      <a:endParaRPr lang="en-US" sz="1800" b="0" i="0" u="none" strike="noStrike">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194</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255</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a:effectLst/>
                        </a:rPr>
                        <a:t>35</a:t>
                      </a:r>
                      <a:endParaRPr lang="en-US" sz="1600" b="0" i="0" u="none" strike="noStrike" dirty="0">
                        <a:solidFill>
                          <a:srgbClr val="000000"/>
                        </a:solidFill>
                        <a:effectLst/>
                        <a:latin typeface="Times New Roman"/>
                      </a:endParaRPr>
                    </a:p>
                  </a:txBody>
                  <a:tcPr marL="0" marR="0" marT="0" marB="0" anchor="ctr"/>
                </a:tc>
                <a:tc>
                  <a:txBody>
                    <a:bodyPr/>
                    <a:lstStyle/>
                    <a:p>
                      <a:pPr algn="ctr" fontAlgn="ctr"/>
                      <a:r>
                        <a:rPr lang="en-US" sz="1600" u="none" strike="noStrike" dirty="0" smtClean="0">
                          <a:effectLst/>
                        </a:rPr>
                        <a:t>43</a:t>
                      </a:r>
                      <a:endParaRPr lang="en-US" sz="1600" b="0" i="0" u="none" strike="noStrike" dirty="0">
                        <a:solidFill>
                          <a:srgbClr val="000000"/>
                        </a:solidFill>
                        <a:effectLst/>
                        <a:latin typeface="Times New Roman"/>
                      </a:endParaRPr>
                    </a:p>
                  </a:txBody>
                  <a:tcPr marL="0" marR="0" marT="0" marB="0" anchor="ctr"/>
                </a:tc>
              </a:tr>
            </a:tbl>
          </a:graphicData>
        </a:graphic>
      </p:graphicFrame>
    </p:spTree>
    <p:extLst>
      <p:ext uri="{BB962C8B-B14F-4D97-AF65-F5344CB8AC3E}">
        <p14:creationId xmlns:p14="http://schemas.microsoft.com/office/powerpoint/2010/main" val="7646387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154935752"/>
              </p:ext>
            </p:extLst>
          </p:nvPr>
        </p:nvGraphicFramePr>
        <p:xfrm>
          <a:off x="163205" y="826791"/>
          <a:ext cx="8559800" cy="4559300"/>
        </p:xfrm>
        <a:graphic>
          <a:graphicData uri="http://schemas.openxmlformats.org/drawingml/2006/chart">
            <c:chart xmlns:c="http://schemas.openxmlformats.org/drawingml/2006/chart" xmlns:r="http://schemas.openxmlformats.org/officeDocument/2006/relationships" r:id="rId4"/>
          </a:graphicData>
        </a:graphic>
      </p:graphicFrame>
      <p:sp>
        <p:nvSpPr>
          <p:cNvPr id="5" name="Rectangle 4"/>
          <p:cNvSpPr/>
          <p:nvPr/>
        </p:nvSpPr>
        <p:spPr>
          <a:xfrm>
            <a:off x="163205" y="-19566"/>
            <a:ext cx="4791396" cy="646331"/>
          </a:xfrm>
          <a:prstGeom prst="rect">
            <a:avLst/>
          </a:prstGeom>
        </p:spPr>
        <p:txBody>
          <a:bodyPr wrap="none">
            <a:spAutoFit/>
          </a:bodyPr>
          <a:lstStyle/>
          <a:p>
            <a:r>
              <a:rPr lang="en-US" sz="3600" dirty="0">
                <a:solidFill>
                  <a:srgbClr val="FFFFFF"/>
                </a:solidFill>
              </a:rPr>
              <a:t>Farmers demonstrations</a:t>
            </a:r>
          </a:p>
        </p:txBody>
      </p:sp>
      <p:graphicFrame>
        <p:nvGraphicFramePr>
          <p:cNvPr id="6" name="Object 5"/>
          <p:cNvGraphicFramePr>
            <a:graphicFrameLocks noChangeAspect="1"/>
          </p:cNvGraphicFramePr>
          <p:nvPr>
            <p:extLst>
              <p:ext uri="{D42A27DB-BD31-4B8C-83A1-F6EECF244321}">
                <p14:modId xmlns:p14="http://schemas.microsoft.com/office/powerpoint/2010/main" val="1526257458"/>
              </p:ext>
            </p:extLst>
          </p:nvPr>
        </p:nvGraphicFramePr>
        <p:xfrm>
          <a:off x="1270538" y="5251966"/>
          <a:ext cx="5905500" cy="1955800"/>
        </p:xfrm>
        <a:graphic>
          <a:graphicData uri="http://schemas.openxmlformats.org/presentationml/2006/ole">
            <mc:AlternateContent xmlns:mc="http://schemas.openxmlformats.org/markup-compatibility/2006">
              <mc:Choice xmlns:v="urn:schemas-microsoft-com:vml" Requires="v">
                <p:oleObj spid="_x0000_s1098" name="Document" r:id="rId5" imgW="5905500" imgH="1955800" progId="Word.Document.12">
                  <p:embed/>
                </p:oleObj>
              </mc:Choice>
              <mc:Fallback>
                <p:oleObj name="Document" r:id="rId5" imgW="5905500" imgH="1955800" progId="Word.Document.12">
                  <p:embed/>
                  <p:pic>
                    <p:nvPicPr>
                      <p:cNvPr id="0" name=""/>
                      <p:cNvPicPr/>
                      <p:nvPr/>
                    </p:nvPicPr>
                    <p:blipFill>
                      <a:blip r:embed="rId6"/>
                      <a:stretch>
                        <a:fillRect/>
                      </a:stretch>
                    </p:blipFill>
                    <p:spPr>
                      <a:xfrm>
                        <a:off x="1270538" y="5251966"/>
                        <a:ext cx="5905500" cy="1955800"/>
                      </a:xfrm>
                      <a:prstGeom prst="rect">
                        <a:avLst/>
                      </a:prstGeom>
                    </p:spPr>
                  </p:pic>
                </p:oleObj>
              </mc:Fallback>
            </mc:AlternateContent>
          </a:graphicData>
        </a:graphic>
      </p:graphicFrame>
      <p:sp>
        <p:nvSpPr>
          <p:cNvPr id="7" name="Rectangle 6"/>
          <p:cNvSpPr/>
          <p:nvPr/>
        </p:nvSpPr>
        <p:spPr>
          <a:xfrm>
            <a:off x="339392" y="5860534"/>
            <a:ext cx="1378615" cy="369332"/>
          </a:xfrm>
          <a:prstGeom prst="rect">
            <a:avLst/>
          </a:prstGeom>
        </p:spPr>
        <p:txBody>
          <a:bodyPr wrap="none">
            <a:spAutoFit/>
          </a:bodyPr>
          <a:lstStyle/>
          <a:p>
            <a:r>
              <a:rPr lang="en-US" dirty="0"/>
              <a:t>Bread wheat</a:t>
            </a:r>
          </a:p>
        </p:txBody>
      </p:sp>
    </p:spTree>
    <p:extLst>
      <p:ext uri="{BB962C8B-B14F-4D97-AF65-F5344CB8AC3E}">
        <p14:creationId xmlns:p14="http://schemas.microsoft.com/office/powerpoint/2010/main" val="1109717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1070809814"/>
              </p:ext>
            </p:extLst>
          </p:nvPr>
        </p:nvGraphicFramePr>
        <p:xfrm>
          <a:off x="362273" y="1489127"/>
          <a:ext cx="8022310" cy="4074763"/>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163205" y="-19566"/>
            <a:ext cx="4791396" cy="646331"/>
          </a:xfrm>
          <a:prstGeom prst="rect">
            <a:avLst/>
          </a:prstGeom>
        </p:spPr>
        <p:txBody>
          <a:bodyPr wrap="none">
            <a:spAutoFit/>
          </a:bodyPr>
          <a:lstStyle/>
          <a:p>
            <a:r>
              <a:rPr lang="en-US" sz="3600" dirty="0">
                <a:solidFill>
                  <a:srgbClr val="FFFFFF"/>
                </a:solidFill>
              </a:rPr>
              <a:t>Farmers demonstrations</a:t>
            </a:r>
          </a:p>
        </p:txBody>
      </p:sp>
    </p:spTree>
    <p:extLst>
      <p:ext uri="{BB962C8B-B14F-4D97-AF65-F5344CB8AC3E}">
        <p14:creationId xmlns:p14="http://schemas.microsoft.com/office/powerpoint/2010/main" val="34531371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extLst>
              <p:ext uri="{D42A27DB-BD31-4B8C-83A1-F6EECF244321}">
                <p14:modId xmlns:p14="http://schemas.microsoft.com/office/powerpoint/2010/main" val="984857428"/>
              </p:ext>
            </p:extLst>
          </p:nvPr>
        </p:nvGraphicFramePr>
        <p:xfrm>
          <a:off x="152400" y="609600"/>
          <a:ext cx="862330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1930974829"/>
              </p:ext>
            </p:extLst>
          </p:nvPr>
        </p:nvGraphicFramePr>
        <p:xfrm>
          <a:off x="203200" y="2819400"/>
          <a:ext cx="8572500" cy="3162300"/>
        </p:xfrm>
        <a:graphic>
          <a:graphicData uri="http://schemas.openxmlformats.org/drawingml/2006/chart">
            <c:chart xmlns:c="http://schemas.openxmlformats.org/drawingml/2006/chart" xmlns:r="http://schemas.openxmlformats.org/officeDocument/2006/relationships" r:id="rId4"/>
          </a:graphicData>
        </a:graphic>
      </p:graphicFrame>
      <p:sp>
        <p:nvSpPr>
          <p:cNvPr id="6" name="Rectangle 5"/>
          <p:cNvSpPr/>
          <p:nvPr/>
        </p:nvSpPr>
        <p:spPr>
          <a:xfrm>
            <a:off x="123367" y="0"/>
            <a:ext cx="7507183" cy="523220"/>
          </a:xfrm>
          <a:prstGeom prst="rect">
            <a:avLst/>
          </a:prstGeom>
        </p:spPr>
        <p:txBody>
          <a:bodyPr wrap="none">
            <a:spAutoFit/>
          </a:bodyPr>
          <a:lstStyle/>
          <a:p>
            <a:r>
              <a:rPr lang="en-US" sz="2800" dirty="0">
                <a:solidFill>
                  <a:srgbClr val="FFFFFF"/>
                </a:solidFill>
              </a:rPr>
              <a:t>Algeria- </a:t>
            </a:r>
            <a:r>
              <a:rPr lang="en-US" sz="2800" dirty="0" smtClean="0">
                <a:solidFill>
                  <a:srgbClr val="FFFFFF"/>
                </a:solidFill>
              </a:rPr>
              <a:t>Barley growth after barley stubble </a:t>
            </a:r>
            <a:r>
              <a:rPr lang="en-US" sz="2800" dirty="0">
                <a:solidFill>
                  <a:srgbClr val="FFFFFF"/>
                </a:solidFill>
              </a:rPr>
              <a:t>g</a:t>
            </a:r>
            <a:r>
              <a:rPr lang="en-US" sz="2800" dirty="0" smtClean="0">
                <a:solidFill>
                  <a:srgbClr val="FFFFFF"/>
                </a:solidFill>
              </a:rPr>
              <a:t>razing </a:t>
            </a:r>
            <a:endParaRPr lang="en-US" sz="2800" dirty="0">
              <a:solidFill>
                <a:srgbClr val="FFFFFF"/>
              </a:solidFill>
            </a:endParaRPr>
          </a:p>
        </p:txBody>
      </p:sp>
      <p:sp>
        <p:nvSpPr>
          <p:cNvPr id="7" name="Rectangle 6"/>
          <p:cNvSpPr/>
          <p:nvPr/>
        </p:nvSpPr>
        <p:spPr>
          <a:xfrm>
            <a:off x="0" y="6316033"/>
            <a:ext cx="8958020"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dirty="0"/>
              <a:t>Residue level: </a:t>
            </a:r>
            <a:r>
              <a:rPr lang="en-US" dirty="0" smtClean="0"/>
              <a:t>         2 </a:t>
            </a:r>
            <a:r>
              <a:rPr lang="en-US" dirty="0"/>
              <a:t>t/ha </a:t>
            </a:r>
            <a:r>
              <a:rPr lang="en-US" dirty="0" smtClean="0"/>
              <a:t>                                     0.45 </a:t>
            </a:r>
            <a:r>
              <a:rPr lang="en-US" dirty="0"/>
              <a:t>t/ha </a:t>
            </a:r>
            <a:r>
              <a:rPr lang="en-US" dirty="0" smtClean="0"/>
              <a:t>                                  0.57 </a:t>
            </a:r>
            <a:r>
              <a:rPr lang="en-US" dirty="0"/>
              <a:t>t/ha</a:t>
            </a:r>
          </a:p>
        </p:txBody>
      </p:sp>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0708"/>
            <a:ext cx="9143688" cy="6858000"/>
          </a:xfrm>
          <a:prstGeom prst="rect">
            <a:avLst/>
          </a:prstGeom>
        </p:spPr>
      </p:pic>
    </p:spTree>
    <p:extLst>
      <p:ext uri="{BB962C8B-B14F-4D97-AF65-F5344CB8AC3E}">
        <p14:creationId xmlns:p14="http://schemas.microsoft.com/office/powerpoint/2010/main" val="148204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xit" presetSubtype="10" fill="hold" nodeType="clickEffect">
                                  <p:stCondLst>
                                    <p:cond delay="0"/>
                                  </p:stCondLst>
                                  <p:childTnLst>
                                    <p:animEffect transition="out" filter="blinds(horizontal)">
                                      <p:cBhvr>
                                        <p:cTn id="10" dur="500"/>
                                        <p:tgtEl>
                                          <p:spTgt spid="8"/>
                                        </p:tgtEl>
                                      </p:cBhvr>
                                    </p:animEffect>
                                    <p:set>
                                      <p:cBhvr>
                                        <p:cTn id="11"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1500" y="800101"/>
            <a:ext cx="8077200" cy="4893647"/>
          </a:xfrm>
          <a:prstGeom prst="rect">
            <a:avLst/>
          </a:prstGeom>
        </p:spPr>
        <p:txBody>
          <a:bodyPr wrap="square">
            <a:spAutoFit/>
          </a:bodyPr>
          <a:lstStyle/>
          <a:p>
            <a:pPr lvl="0"/>
            <a:r>
              <a:rPr lang="fr-FR" sz="2400" dirty="0"/>
              <a:t>T1 : </a:t>
            </a:r>
            <a:r>
              <a:rPr lang="fr-FR" sz="2400" dirty="0" err="1"/>
              <a:t>Stubble</a:t>
            </a:r>
            <a:r>
              <a:rPr lang="fr-FR" sz="2400" dirty="0"/>
              <a:t> and </a:t>
            </a:r>
            <a:r>
              <a:rPr lang="fr-FR" sz="2400" dirty="0" smtClean="0"/>
              <a:t>tillage</a:t>
            </a:r>
          </a:p>
          <a:p>
            <a:pPr lvl="0"/>
            <a:endParaRPr lang="en-US" sz="2400" dirty="0"/>
          </a:p>
          <a:p>
            <a:pPr lvl="0" fontAlgn="t"/>
            <a:r>
              <a:rPr lang="en-US" sz="2400" dirty="0"/>
              <a:t>T2 : </a:t>
            </a:r>
            <a:r>
              <a:rPr lang="en-US" sz="2400" dirty="0" smtClean="0"/>
              <a:t>Stubble grazing </a:t>
            </a:r>
            <a:r>
              <a:rPr lang="en-US" sz="2400" dirty="0"/>
              <a:t>and </a:t>
            </a:r>
            <a:r>
              <a:rPr lang="en-US" sz="2400" dirty="0" smtClean="0"/>
              <a:t>tillage</a:t>
            </a:r>
          </a:p>
          <a:p>
            <a:pPr lvl="0" fontAlgn="t"/>
            <a:endParaRPr lang="en-US" sz="2400" dirty="0"/>
          </a:p>
          <a:p>
            <a:pPr lvl="0"/>
            <a:r>
              <a:rPr lang="en-US" sz="2400" dirty="0"/>
              <a:t>T3 : Stubble grazing and no -till (next crop seeded with tine seeder</a:t>
            </a:r>
            <a:r>
              <a:rPr lang="en-US" sz="2400" dirty="0" smtClean="0"/>
              <a:t>)</a:t>
            </a:r>
          </a:p>
          <a:p>
            <a:pPr lvl="0"/>
            <a:endParaRPr lang="en-US" sz="2400" dirty="0"/>
          </a:p>
          <a:p>
            <a:pPr lvl="0"/>
            <a:r>
              <a:rPr lang="en-US" sz="2400" dirty="0"/>
              <a:t>T4 : Stubble grazing and no -till (next crop seeded with tine disc seeder</a:t>
            </a:r>
            <a:r>
              <a:rPr lang="en-US" sz="2400" dirty="0" smtClean="0"/>
              <a:t>)</a:t>
            </a:r>
          </a:p>
          <a:p>
            <a:pPr lvl="0"/>
            <a:endParaRPr lang="en-US" sz="2400" dirty="0"/>
          </a:p>
          <a:p>
            <a:pPr lvl="0"/>
            <a:r>
              <a:rPr lang="en-US" sz="2400" dirty="0"/>
              <a:t>T5 : Stubble and no -till (next crop seeded with tine seeder</a:t>
            </a:r>
            <a:r>
              <a:rPr lang="en-US" sz="2400" dirty="0" smtClean="0"/>
              <a:t>)</a:t>
            </a:r>
          </a:p>
          <a:p>
            <a:pPr lvl="0"/>
            <a:endParaRPr lang="en-US" sz="2400" dirty="0"/>
          </a:p>
          <a:p>
            <a:pPr lvl="0"/>
            <a:r>
              <a:rPr lang="en-US" sz="2400" dirty="0"/>
              <a:t>T6 : Stubble and no -till (next crop seeded with disc seeder)</a:t>
            </a:r>
          </a:p>
        </p:txBody>
      </p:sp>
      <p:sp>
        <p:nvSpPr>
          <p:cNvPr id="5" name="Rectangle 4"/>
          <p:cNvSpPr/>
          <p:nvPr/>
        </p:nvSpPr>
        <p:spPr>
          <a:xfrm>
            <a:off x="114300" y="-15964"/>
            <a:ext cx="9029388" cy="707886"/>
          </a:xfrm>
          <a:prstGeom prst="rect">
            <a:avLst/>
          </a:prstGeom>
        </p:spPr>
        <p:txBody>
          <a:bodyPr wrap="square">
            <a:spAutoFit/>
          </a:bodyPr>
          <a:lstStyle/>
          <a:p>
            <a:r>
              <a:rPr lang="en-US" sz="2000" b="1" dirty="0" smtClean="0">
                <a:solidFill>
                  <a:srgbClr val="FFFFFF"/>
                </a:solidFill>
              </a:rPr>
              <a:t>Effects </a:t>
            </a:r>
            <a:r>
              <a:rPr lang="en-US" sz="2000" b="1" dirty="0">
                <a:solidFill>
                  <a:srgbClr val="FFFFFF"/>
                </a:solidFill>
              </a:rPr>
              <a:t>of various stubble management options of pea/barley forage on soil quality and crop productivity (On </a:t>
            </a:r>
            <a:r>
              <a:rPr lang="en-US" sz="2000" b="1" dirty="0" err="1">
                <a:solidFill>
                  <a:srgbClr val="FFFFFF"/>
                </a:solidFill>
              </a:rPr>
              <a:t>Khababa</a:t>
            </a:r>
            <a:r>
              <a:rPr lang="en-US" sz="2000" b="1" dirty="0">
                <a:solidFill>
                  <a:srgbClr val="FFFFFF"/>
                </a:solidFill>
              </a:rPr>
              <a:t> Farm)</a:t>
            </a:r>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58" y="-15964"/>
            <a:ext cx="9143688" cy="6858000"/>
          </a:xfrm>
          <a:prstGeom prst="rect">
            <a:avLst/>
          </a:prstGeom>
        </p:spPr>
      </p:pic>
    </p:spTree>
    <p:extLst>
      <p:ext uri="{BB962C8B-B14F-4D97-AF65-F5344CB8AC3E}">
        <p14:creationId xmlns:p14="http://schemas.microsoft.com/office/powerpoint/2010/main" val="102849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xit" presetSubtype="10" fill="hold" nodeType="clickEffect">
                                  <p:stCondLst>
                                    <p:cond delay="0"/>
                                  </p:stCondLst>
                                  <p:childTnLst>
                                    <p:animEffect transition="out" filter="blinds(horizontal)">
                                      <p:cBhvr>
                                        <p:cTn id="10" dur="500"/>
                                        <p:tgtEl>
                                          <p:spTgt spid="6"/>
                                        </p:tgtEl>
                                      </p:cBhvr>
                                    </p:animEffect>
                                    <p:set>
                                      <p:cBhvr>
                                        <p:cTn id="11"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a:ext>
            </a:extLst>
          </a:blip>
          <a:srcRect/>
          <a:stretch>
            <a:fillRect/>
          </a:stretch>
        </p:blipFill>
        <p:spPr bwMode="auto">
          <a:xfrm>
            <a:off x="1019875" y="953554"/>
            <a:ext cx="6434810" cy="3649442"/>
          </a:xfrm>
          <a:prstGeom prst="rect">
            <a:avLst/>
          </a:prstGeom>
          <a:noFill/>
        </p:spPr>
      </p:pic>
      <p:sp>
        <p:nvSpPr>
          <p:cNvPr id="5" name="Rectangle 4"/>
          <p:cNvSpPr/>
          <p:nvPr/>
        </p:nvSpPr>
        <p:spPr>
          <a:xfrm>
            <a:off x="203200" y="0"/>
            <a:ext cx="8445500" cy="461665"/>
          </a:xfrm>
          <a:prstGeom prst="rect">
            <a:avLst/>
          </a:prstGeom>
        </p:spPr>
        <p:txBody>
          <a:bodyPr wrap="square">
            <a:spAutoFit/>
          </a:bodyPr>
          <a:lstStyle/>
          <a:p>
            <a:r>
              <a:rPr lang="en-US" sz="2400" dirty="0">
                <a:solidFill>
                  <a:srgbClr val="FFFFFF"/>
                </a:solidFill>
              </a:rPr>
              <a:t>Pea/barley biomass after </a:t>
            </a:r>
            <a:r>
              <a:rPr lang="en-US" sz="2400" dirty="0" smtClean="0">
                <a:solidFill>
                  <a:srgbClr val="FFFFFF"/>
                </a:solidFill>
              </a:rPr>
              <a:t>grazed and </a:t>
            </a:r>
            <a:r>
              <a:rPr lang="en-US" sz="2400" dirty="0" err="1" smtClean="0">
                <a:solidFill>
                  <a:srgbClr val="FFFFFF"/>
                </a:solidFill>
              </a:rPr>
              <a:t>ungrazed</a:t>
            </a:r>
            <a:r>
              <a:rPr lang="en-US" sz="2400" dirty="0" smtClean="0">
                <a:solidFill>
                  <a:srgbClr val="FFFFFF"/>
                </a:solidFill>
              </a:rPr>
              <a:t>  </a:t>
            </a:r>
            <a:r>
              <a:rPr lang="en-US" sz="2400" dirty="0">
                <a:solidFill>
                  <a:srgbClr val="FFFFFF"/>
                </a:solidFill>
              </a:rPr>
              <a:t>pea/barley stubble</a:t>
            </a:r>
          </a:p>
        </p:txBody>
      </p:sp>
      <p:sp>
        <p:nvSpPr>
          <p:cNvPr id="6" name="Rectangle 5"/>
          <p:cNvSpPr/>
          <p:nvPr/>
        </p:nvSpPr>
        <p:spPr>
          <a:xfrm>
            <a:off x="203200" y="4908905"/>
            <a:ext cx="8772041" cy="1785104"/>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US" sz="2200" dirty="0" smtClean="0"/>
              <a:t>Ungrazed as compared grazed stubble </a:t>
            </a:r>
            <a:r>
              <a:rPr lang="en-US" sz="2200" dirty="0"/>
              <a:t> lead </a:t>
            </a:r>
            <a:r>
              <a:rPr lang="en-US" sz="2200" dirty="0" smtClean="0"/>
              <a:t>to greater subsequent barley production.  </a:t>
            </a:r>
          </a:p>
          <a:p>
            <a:r>
              <a:rPr lang="en-US" sz="2200" dirty="0" smtClean="0"/>
              <a:t>Barley production was greater under CT.</a:t>
            </a:r>
          </a:p>
          <a:p>
            <a:r>
              <a:rPr lang="en-US" sz="2200" dirty="0" smtClean="0"/>
              <a:t>Weed content was greater under cultivation with NT Disc seeder than the other cultivation methods. </a:t>
            </a:r>
            <a:endParaRPr lang="en-US" sz="2200" dirty="0"/>
          </a:p>
        </p:txBody>
      </p:sp>
    </p:spTree>
    <p:extLst>
      <p:ext uri="{BB962C8B-B14F-4D97-AF65-F5344CB8AC3E}">
        <p14:creationId xmlns:p14="http://schemas.microsoft.com/office/powerpoint/2010/main" val="7094681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3007"/>
            <a:ext cx="8229600" cy="696322"/>
          </a:xfrm>
        </p:spPr>
        <p:txBody>
          <a:bodyPr>
            <a:normAutofit fontScale="90000"/>
          </a:bodyPr>
          <a:lstStyle/>
          <a:p>
            <a:pPr algn="l"/>
            <a:r>
              <a:rPr lang="en-US" dirty="0" smtClean="0">
                <a:solidFill>
                  <a:schemeClr val="bg1"/>
                </a:solidFill>
              </a:rPr>
              <a:t>Results – Algeria Site</a:t>
            </a:r>
            <a:endParaRPr lang="en-US" dirty="0">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4234223256"/>
              </p:ext>
            </p:extLst>
          </p:nvPr>
        </p:nvGraphicFramePr>
        <p:xfrm>
          <a:off x="218294" y="996155"/>
          <a:ext cx="8708730" cy="2531264"/>
        </p:xfrm>
        <a:graphic>
          <a:graphicData uri="http://schemas.openxmlformats.org/drawingml/2006/table">
            <a:tbl>
              <a:tblPr>
                <a:tableStyleId>{5C22544A-7EE6-4342-B048-85BDC9FD1C3A}</a:tableStyleId>
              </a:tblPr>
              <a:tblGrid>
                <a:gridCol w="2274249"/>
                <a:gridCol w="1527194"/>
                <a:gridCol w="1513322"/>
                <a:gridCol w="1614048"/>
                <a:gridCol w="1779917"/>
              </a:tblGrid>
              <a:tr h="642098">
                <a:tc>
                  <a:txBody>
                    <a:bodyPr/>
                    <a:lstStyle/>
                    <a:p>
                      <a:pPr marL="0" marR="0" algn="l">
                        <a:lnSpc>
                          <a:spcPct val="115000"/>
                        </a:lnSpc>
                        <a:spcBef>
                          <a:spcPts val="0"/>
                        </a:spcBef>
                        <a:spcAft>
                          <a:spcPts val="0"/>
                        </a:spcAft>
                      </a:pPr>
                      <a:r>
                        <a:rPr lang="fr-FR" sz="2400" b="1" dirty="0" err="1">
                          <a:effectLst/>
                        </a:rPr>
                        <a:t>Species</a:t>
                      </a:r>
                      <a:endParaRPr lang="en-US" sz="2400" b="1"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l">
                        <a:lnSpc>
                          <a:spcPct val="115000"/>
                        </a:lnSpc>
                        <a:spcBef>
                          <a:spcPts val="0"/>
                        </a:spcBef>
                        <a:spcAft>
                          <a:spcPts val="0"/>
                        </a:spcAft>
                      </a:pPr>
                      <a:r>
                        <a:rPr lang="fr-FR" sz="2000" b="1" dirty="0" smtClean="0">
                          <a:effectLst/>
                        </a:rPr>
                        <a:t>No</a:t>
                      </a:r>
                      <a:r>
                        <a:rPr lang="fr-FR" sz="2000" b="1" baseline="0" dirty="0" smtClean="0">
                          <a:effectLst/>
                        </a:rPr>
                        <a:t> </a:t>
                      </a:r>
                      <a:r>
                        <a:rPr lang="fr-FR" sz="2000" b="1" dirty="0" smtClean="0">
                          <a:effectLst/>
                        </a:rPr>
                        <a:t>of </a:t>
                      </a:r>
                      <a:r>
                        <a:rPr lang="fr-FR" sz="2000" b="1" dirty="0" err="1">
                          <a:effectLst/>
                        </a:rPr>
                        <a:t>rows</a:t>
                      </a:r>
                      <a:endParaRPr lang="en-US" sz="2000" b="1"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en-US" sz="2000" b="1" dirty="0" smtClean="0">
                          <a:effectLst/>
                        </a:rPr>
                        <a:t>No </a:t>
                      </a:r>
                      <a:r>
                        <a:rPr lang="en-US" sz="2000" b="1" dirty="0">
                          <a:effectLst/>
                        </a:rPr>
                        <a:t>of shrubs planted</a:t>
                      </a:r>
                      <a:endParaRPr lang="en-US" sz="2000" b="1"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en-US" sz="2000" b="1" dirty="0" smtClean="0">
                          <a:effectLst/>
                        </a:rPr>
                        <a:t>No </a:t>
                      </a:r>
                      <a:r>
                        <a:rPr lang="en-US" sz="2000" b="1" dirty="0">
                          <a:effectLst/>
                        </a:rPr>
                        <a:t>of shrubs survived</a:t>
                      </a:r>
                      <a:endParaRPr lang="en-US" sz="2000" b="1" dirty="0">
                        <a:effectLst/>
                        <a:latin typeface="Times New Roman" panose="02020603050405020304" pitchFamily="18" charset="0"/>
                        <a:ea typeface="Calibri" panose="020F0502020204030204" pitchFamily="34" charset="0"/>
                      </a:endParaRPr>
                    </a:p>
                  </a:txBody>
                  <a:tcPr marL="0" marR="0" marT="0" marB="0" anchor="ctr"/>
                </a:tc>
                <a:tc>
                  <a:txBody>
                    <a:bodyPr/>
                    <a:lstStyle/>
                    <a:p>
                      <a:pPr marL="0" marR="0" algn="ctr">
                        <a:lnSpc>
                          <a:spcPct val="115000"/>
                        </a:lnSpc>
                        <a:spcBef>
                          <a:spcPts val="0"/>
                        </a:spcBef>
                        <a:spcAft>
                          <a:spcPts val="0"/>
                        </a:spcAft>
                      </a:pPr>
                      <a:r>
                        <a:rPr lang="en-US" sz="2000" b="1" dirty="0">
                          <a:effectLst/>
                        </a:rPr>
                        <a:t>Survival rate %</a:t>
                      </a:r>
                      <a:endParaRPr lang="en-US" sz="2000" b="1" dirty="0">
                        <a:effectLst/>
                        <a:latin typeface="Times New Roman" panose="02020603050405020304" pitchFamily="18" charset="0"/>
                        <a:ea typeface="Calibri" panose="020F0502020204030204" pitchFamily="34" charset="0"/>
                      </a:endParaRPr>
                    </a:p>
                  </a:txBody>
                  <a:tcPr marL="0" marR="0" marT="0" marB="0" anchor="ctr"/>
                </a:tc>
              </a:tr>
              <a:tr h="381212">
                <a:tc>
                  <a:txBody>
                    <a:bodyPr/>
                    <a:lstStyle/>
                    <a:p>
                      <a:pPr marL="0" marR="0" algn="just">
                        <a:lnSpc>
                          <a:spcPct val="115000"/>
                        </a:lnSpc>
                        <a:spcBef>
                          <a:spcPts val="0"/>
                        </a:spcBef>
                        <a:spcAft>
                          <a:spcPts val="0"/>
                        </a:spcAft>
                      </a:pPr>
                      <a:r>
                        <a:rPr lang="fr-FR" sz="1800" b="1" i="1" dirty="0">
                          <a:effectLst/>
                        </a:rPr>
                        <a:t>Medicago arborea</a:t>
                      </a:r>
                      <a:endParaRPr lang="en-US" sz="1800" b="1" i="1"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4</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680</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374</a:t>
                      </a:r>
                      <a:endParaRPr lang="en-US" sz="1800">
                        <a:effectLst/>
                        <a:latin typeface="Times New Roman" panose="02020603050405020304" pitchFamily="18" charset="0"/>
                        <a:ea typeface="Calibri" panose="020F0502020204030204" pitchFamily="34" charset="0"/>
                      </a:endParaRPr>
                    </a:p>
                  </a:txBody>
                  <a:tcPr marL="0" marR="0" marT="0" marB="0" anchor="ctr"/>
                </a:tc>
                <a:tc>
                  <a:txBody>
                    <a:bodyPr/>
                    <a:lstStyle/>
                    <a:p>
                      <a:pPr marL="0" marR="0" algn="ctr">
                        <a:lnSpc>
                          <a:spcPct val="115000"/>
                        </a:lnSpc>
                        <a:spcBef>
                          <a:spcPts val="0"/>
                        </a:spcBef>
                        <a:spcAft>
                          <a:spcPts val="0"/>
                        </a:spcAft>
                      </a:pPr>
                      <a:r>
                        <a:rPr lang="fr-FR" sz="1800">
                          <a:effectLst/>
                        </a:rPr>
                        <a:t>55%</a:t>
                      </a:r>
                      <a:endParaRPr lang="en-US" sz="1800">
                        <a:effectLst/>
                        <a:latin typeface="Times New Roman" panose="02020603050405020304" pitchFamily="18" charset="0"/>
                        <a:ea typeface="Calibri" panose="020F0502020204030204" pitchFamily="34" charset="0"/>
                      </a:endParaRPr>
                    </a:p>
                  </a:txBody>
                  <a:tcPr marL="0" marR="0" marT="0" marB="0" anchor="ctr"/>
                </a:tc>
              </a:tr>
              <a:tr h="433389">
                <a:tc>
                  <a:txBody>
                    <a:bodyPr/>
                    <a:lstStyle/>
                    <a:p>
                      <a:pPr marL="0" marR="0" algn="just">
                        <a:lnSpc>
                          <a:spcPct val="115000"/>
                        </a:lnSpc>
                        <a:spcBef>
                          <a:spcPts val="0"/>
                        </a:spcBef>
                        <a:spcAft>
                          <a:spcPts val="0"/>
                        </a:spcAft>
                      </a:pPr>
                      <a:r>
                        <a:rPr lang="fr-FR" sz="1800" b="1" i="1" dirty="0">
                          <a:effectLst/>
                        </a:rPr>
                        <a:t>Atriplex halimus</a:t>
                      </a:r>
                      <a:endParaRPr lang="en-US" sz="1800" b="1" i="1"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7</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1260</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1050</a:t>
                      </a:r>
                      <a:endParaRPr lang="en-US" sz="1800">
                        <a:effectLst/>
                        <a:latin typeface="Times New Roman" panose="02020603050405020304" pitchFamily="18" charset="0"/>
                        <a:ea typeface="Calibri" panose="020F0502020204030204" pitchFamily="34" charset="0"/>
                      </a:endParaRPr>
                    </a:p>
                  </a:txBody>
                  <a:tcPr marL="0" marR="0" marT="0" marB="0" anchor="ctr"/>
                </a:tc>
                <a:tc>
                  <a:txBody>
                    <a:bodyPr/>
                    <a:lstStyle/>
                    <a:p>
                      <a:pPr marL="0" marR="0" algn="ctr">
                        <a:lnSpc>
                          <a:spcPct val="115000"/>
                        </a:lnSpc>
                        <a:spcBef>
                          <a:spcPts val="0"/>
                        </a:spcBef>
                        <a:spcAft>
                          <a:spcPts val="0"/>
                        </a:spcAft>
                      </a:pPr>
                      <a:r>
                        <a:rPr lang="fr-FR" sz="1800">
                          <a:effectLst/>
                        </a:rPr>
                        <a:t>84%</a:t>
                      </a:r>
                      <a:endParaRPr lang="en-US" sz="1800">
                        <a:effectLst/>
                        <a:latin typeface="Times New Roman" panose="02020603050405020304" pitchFamily="18" charset="0"/>
                        <a:ea typeface="Calibri" panose="020F0502020204030204" pitchFamily="34" charset="0"/>
                      </a:endParaRPr>
                    </a:p>
                  </a:txBody>
                  <a:tcPr marL="0" marR="0" marT="0" marB="0" anchor="ctr"/>
                </a:tc>
              </a:tr>
              <a:tr h="455752">
                <a:tc>
                  <a:txBody>
                    <a:bodyPr/>
                    <a:lstStyle/>
                    <a:p>
                      <a:pPr marL="0" marR="0" algn="just">
                        <a:lnSpc>
                          <a:spcPct val="115000"/>
                        </a:lnSpc>
                        <a:spcBef>
                          <a:spcPts val="0"/>
                        </a:spcBef>
                        <a:spcAft>
                          <a:spcPts val="0"/>
                        </a:spcAft>
                      </a:pPr>
                      <a:r>
                        <a:rPr lang="fr-FR" sz="1800" b="1" i="1" dirty="0">
                          <a:effectLst/>
                        </a:rPr>
                        <a:t>Atriplex nummularia</a:t>
                      </a:r>
                      <a:endParaRPr lang="en-US" sz="1800" b="1" i="1"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7</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1225</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720</a:t>
                      </a:r>
                      <a:endParaRPr lang="en-US" sz="1800">
                        <a:effectLst/>
                        <a:latin typeface="Times New Roman" panose="02020603050405020304" pitchFamily="18" charset="0"/>
                        <a:ea typeface="Calibri" panose="020F0502020204030204" pitchFamily="34" charset="0"/>
                      </a:endParaRPr>
                    </a:p>
                  </a:txBody>
                  <a:tcPr marL="0" marR="0" marT="0" marB="0" anchor="ctr"/>
                </a:tc>
                <a:tc>
                  <a:txBody>
                    <a:bodyPr/>
                    <a:lstStyle/>
                    <a:p>
                      <a:pPr marL="0" marR="0" algn="ctr">
                        <a:lnSpc>
                          <a:spcPct val="115000"/>
                        </a:lnSpc>
                        <a:spcBef>
                          <a:spcPts val="0"/>
                        </a:spcBef>
                        <a:spcAft>
                          <a:spcPts val="0"/>
                        </a:spcAft>
                      </a:pPr>
                      <a:r>
                        <a:rPr lang="fr-FR" sz="1800">
                          <a:effectLst/>
                        </a:rPr>
                        <a:t>59%</a:t>
                      </a:r>
                      <a:endParaRPr lang="en-US" sz="1800">
                        <a:effectLst/>
                        <a:latin typeface="Times New Roman" panose="02020603050405020304" pitchFamily="18" charset="0"/>
                        <a:ea typeface="Calibri" panose="020F0502020204030204" pitchFamily="34" charset="0"/>
                      </a:endParaRPr>
                    </a:p>
                  </a:txBody>
                  <a:tcPr marL="0" marR="0" marT="0" marB="0" anchor="ctr"/>
                </a:tc>
              </a:tr>
              <a:tr h="552727">
                <a:tc>
                  <a:txBody>
                    <a:bodyPr/>
                    <a:lstStyle/>
                    <a:p>
                      <a:pPr marL="0" marR="0" algn="just">
                        <a:lnSpc>
                          <a:spcPct val="115000"/>
                        </a:lnSpc>
                        <a:spcBef>
                          <a:spcPts val="0"/>
                        </a:spcBef>
                        <a:spcAft>
                          <a:spcPts val="0"/>
                        </a:spcAft>
                      </a:pPr>
                      <a:r>
                        <a:rPr lang="fr-FR" sz="1800" b="1" i="1" dirty="0" smtClean="0">
                          <a:effectLst/>
                        </a:rPr>
                        <a:t>O. ficus-indica </a:t>
                      </a:r>
                      <a:r>
                        <a:rPr lang="fr-FR" sz="1800" b="1" i="0" dirty="0" smtClean="0">
                          <a:effectLst/>
                        </a:rPr>
                        <a:t>(cactus)</a:t>
                      </a:r>
                      <a:endParaRPr lang="en-US" sz="1800" b="1" i="0" dirty="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2</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400</a:t>
                      </a:r>
                      <a:endParaRPr lang="en-US" sz="1800">
                        <a:effectLst/>
                        <a:latin typeface="Times New Roman" panose="02020603050405020304" pitchFamily="18" charset="0"/>
                        <a:ea typeface="Calibri" panose="020F0502020204030204" pitchFamily="34" charset="0"/>
                      </a:endParaRPr>
                    </a:p>
                  </a:txBody>
                  <a:tcPr marL="7144" marR="7144" marT="7144" marB="0" anchor="ctr"/>
                </a:tc>
                <a:tc>
                  <a:txBody>
                    <a:bodyPr/>
                    <a:lstStyle/>
                    <a:p>
                      <a:pPr marL="0" marR="0" algn="ctr">
                        <a:lnSpc>
                          <a:spcPct val="115000"/>
                        </a:lnSpc>
                        <a:spcBef>
                          <a:spcPts val="0"/>
                        </a:spcBef>
                        <a:spcAft>
                          <a:spcPts val="0"/>
                        </a:spcAft>
                      </a:pPr>
                      <a:r>
                        <a:rPr lang="fr-FR" sz="1800">
                          <a:effectLst/>
                        </a:rPr>
                        <a:t>0</a:t>
                      </a:r>
                      <a:endParaRPr lang="en-US" sz="1800">
                        <a:effectLst/>
                        <a:latin typeface="Times New Roman" panose="02020603050405020304" pitchFamily="18" charset="0"/>
                        <a:ea typeface="Calibri" panose="020F0502020204030204" pitchFamily="34" charset="0"/>
                      </a:endParaRPr>
                    </a:p>
                  </a:txBody>
                  <a:tcPr marL="0" marR="0" marT="0" marB="0" anchor="ctr"/>
                </a:tc>
                <a:tc>
                  <a:txBody>
                    <a:bodyPr/>
                    <a:lstStyle/>
                    <a:p>
                      <a:pPr marL="0" marR="0" algn="ctr">
                        <a:lnSpc>
                          <a:spcPct val="115000"/>
                        </a:lnSpc>
                        <a:spcBef>
                          <a:spcPts val="0"/>
                        </a:spcBef>
                        <a:spcAft>
                          <a:spcPts val="0"/>
                        </a:spcAft>
                      </a:pPr>
                      <a:r>
                        <a:rPr lang="fr-FR" sz="1800" dirty="0">
                          <a:effectLst/>
                        </a:rPr>
                        <a:t>0%</a:t>
                      </a:r>
                      <a:endParaRPr lang="en-US" sz="1800" dirty="0">
                        <a:effectLst/>
                        <a:latin typeface="Times New Roman" panose="02020603050405020304" pitchFamily="18" charset="0"/>
                        <a:ea typeface="Calibri" panose="020F0502020204030204" pitchFamily="34" charset="0"/>
                      </a:endParaRPr>
                    </a:p>
                  </a:txBody>
                  <a:tcPr marL="0" marR="0" marT="0" marB="0" anchor="ctr"/>
                </a:tc>
              </a:tr>
            </a:tbl>
          </a:graphicData>
        </a:graphic>
      </p:graphicFrame>
      <p:sp>
        <p:nvSpPr>
          <p:cNvPr id="5" name="TextBox 4"/>
          <p:cNvSpPr txBox="1"/>
          <p:nvPr/>
        </p:nvSpPr>
        <p:spPr>
          <a:xfrm>
            <a:off x="218294" y="3693452"/>
            <a:ext cx="6497163" cy="1169551"/>
          </a:xfrm>
          <a:prstGeom prst="rect">
            <a:avLst/>
          </a:prstGeom>
          <a:noFill/>
        </p:spPr>
        <p:txBody>
          <a:bodyPr wrap="none" rtlCol="0">
            <a:spAutoFit/>
          </a:bodyPr>
          <a:lstStyle/>
          <a:p>
            <a:r>
              <a:rPr lang="en-US" sz="1600" b="1" dirty="0"/>
              <a:t>Reasons for low survival rate:</a:t>
            </a:r>
          </a:p>
          <a:p>
            <a:r>
              <a:rPr lang="en-US" dirty="0" smtClean="0"/>
              <a:t>Cactus: frost/snow</a:t>
            </a:r>
          </a:p>
          <a:p>
            <a:r>
              <a:rPr lang="en-US" i="1" dirty="0" smtClean="0"/>
              <a:t>Medicago arborea</a:t>
            </a:r>
            <a:r>
              <a:rPr lang="en-US" dirty="0" smtClean="0"/>
              <a:t>: damage caused by wild rabbit (highly palatable)</a:t>
            </a:r>
          </a:p>
          <a:p>
            <a:r>
              <a:rPr lang="en-US" i="1" dirty="0" smtClean="0"/>
              <a:t>Atriplex nummularia</a:t>
            </a:r>
            <a:r>
              <a:rPr lang="en-US" dirty="0" smtClean="0"/>
              <a:t>: grazing by livestock</a:t>
            </a:r>
            <a:endParaRPr lang="en-US" dirty="0"/>
          </a:p>
        </p:txBody>
      </p:sp>
      <p:pic>
        <p:nvPicPr>
          <p:cNvPr id="6" name="Picture 5"/>
          <p:cNvPicPr/>
          <p:nvPr/>
        </p:nvPicPr>
        <p:blipFill rotWithShape="1">
          <a:blip r:embed="rId2" cstate="email">
            <a:extLst>
              <a:ext uri="{28A0092B-C50C-407E-A947-70E740481C1C}">
                <a14:useLocalDpi xmlns:a14="http://schemas.microsoft.com/office/drawing/2010/main"/>
              </a:ext>
            </a:extLst>
          </a:blip>
          <a:srcRect r="-19" b="-27"/>
          <a:stretch/>
        </p:blipFill>
        <p:spPr bwMode="auto">
          <a:xfrm>
            <a:off x="3011715" y="5029772"/>
            <a:ext cx="1782128" cy="1300639"/>
          </a:xfrm>
          <a:prstGeom prst="rect">
            <a:avLst/>
          </a:prstGeom>
          <a:ln>
            <a:noFill/>
          </a:ln>
          <a:extLst>
            <a:ext uri="{53640926-AAD7-44d8-BBD7-CCE9431645EC}">
              <a14:shadowObscured xmlns="" xmlns:a14="http://schemas.microsoft.com/office/drawing/2010/main"/>
            </a:ext>
          </a:extLst>
        </p:spPr>
      </p:pic>
      <p:sp>
        <p:nvSpPr>
          <p:cNvPr id="7" name="TextBox 6"/>
          <p:cNvSpPr txBox="1"/>
          <p:nvPr/>
        </p:nvSpPr>
        <p:spPr>
          <a:xfrm>
            <a:off x="2727393" y="6330411"/>
            <a:ext cx="2382127" cy="369332"/>
          </a:xfrm>
          <a:prstGeom prst="rect">
            <a:avLst/>
          </a:prstGeom>
          <a:noFill/>
        </p:spPr>
        <p:txBody>
          <a:bodyPr wrap="none" rtlCol="0">
            <a:spAutoFit/>
          </a:bodyPr>
          <a:lstStyle/>
          <a:p>
            <a:r>
              <a:rPr lang="en-US" b="1" dirty="0" smtClean="0"/>
              <a:t>Frost damage to cactus</a:t>
            </a:r>
            <a:endParaRPr lang="en-US" b="1" dirty="0"/>
          </a:p>
        </p:txBody>
      </p:sp>
    </p:spTree>
    <p:extLst>
      <p:ext uri="{BB962C8B-B14F-4D97-AF65-F5344CB8AC3E}">
        <p14:creationId xmlns:p14="http://schemas.microsoft.com/office/powerpoint/2010/main" val="14609685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1468733511"/>
              </p:ext>
            </p:extLst>
          </p:nvPr>
        </p:nvGraphicFramePr>
        <p:xfrm>
          <a:off x="98669" y="761246"/>
          <a:ext cx="8946662" cy="6230711"/>
        </p:xfrm>
        <a:graphic>
          <a:graphicData uri="http://schemas.openxmlformats.org/presentationml/2006/ole">
            <mc:AlternateContent xmlns:mc="http://schemas.openxmlformats.org/markup-compatibility/2006">
              <mc:Choice xmlns:v="urn:schemas-microsoft-com:vml" Requires="v">
                <p:oleObj spid="_x0000_s8305" name="Document" r:id="rId4" imgW="6400800" imgH="4457700" progId="Word.Document.12">
                  <p:embed/>
                </p:oleObj>
              </mc:Choice>
              <mc:Fallback>
                <p:oleObj name="Document" r:id="rId4" imgW="6400800" imgH="4457700" progId="Word.Document.12">
                  <p:embed/>
                  <p:pic>
                    <p:nvPicPr>
                      <p:cNvPr id="0" name=""/>
                      <p:cNvPicPr/>
                      <p:nvPr/>
                    </p:nvPicPr>
                    <p:blipFill>
                      <a:blip r:embed="rId5"/>
                      <a:stretch>
                        <a:fillRect/>
                      </a:stretch>
                    </p:blipFill>
                    <p:spPr>
                      <a:xfrm>
                        <a:off x="98669" y="761246"/>
                        <a:ext cx="8946662" cy="6230711"/>
                      </a:xfrm>
                      <a:prstGeom prst="rect">
                        <a:avLst/>
                      </a:prstGeom>
                    </p:spPr>
                  </p:pic>
                </p:oleObj>
              </mc:Fallback>
            </mc:AlternateContent>
          </a:graphicData>
        </a:graphic>
      </p:graphicFrame>
      <p:sp>
        <p:nvSpPr>
          <p:cNvPr id="5" name="Rectangle 4"/>
          <p:cNvSpPr/>
          <p:nvPr/>
        </p:nvSpPr>
        <p:spPr>
          <a:xfrm>
            <a:off x="0" y="0"/>
            <a:ext cx="9144000" cy="369332"/>
          </a:xfrm>
          <a:prstGeom prst="rect">
            <a:avLst/>
          </a:prstGeom>
        </p:spPr>
        <p:txBody>
          <a:bodyPr wrap="square">
            <a:spAutoFit/>
          </a:bodyPr>
          <a:lstStyle/>
          <a:p>
            <a:r>
              <a:rPr lang="en-US" b="1" dirty="0" smtClean="0">
                <a:solidFill>
                  <a:srgbClr val="FFFFFF"/>
                </a:solidFill>
              </a:rPr>
              <a:t>Productivity </a:t>
            </a:r>
            <a:r>
              <a:rPr lang="en-US" b="1" dirty="0">
                <a:solidFill>
                  <a:srgbClr val="FFFFFF"/>
                </a:solidFill>
              </a:rPr>
              <a:t>of pea-triticale and barley-pea mixtures and fodder </a:t>
            </a:r>
            <a:r>
              <a:rPr lang="en-US" b="1" dirty="0" smtClean="0">
                <a:solidFill>
                  <a:srgbClr val="FFFFFF"/>
                </a:solidFill>
              </a:rPr>
              <a:t>shrubs as fallow replacement</a:t>
            </a:r>
            <a:endParaRPr lang="en-US" b="1" dirty="0">
              <a:solidFill>
                <a:srgbClr val="FFFFFF"/>
              </a:solidFill>
            </a:endParaRPr>
          </a:p>
        </p:txBody>
      </p:sp>
    </p:spTree>
    <p:extLst>
      <p:ext uri="{BB962C8B-B14F-4D97-AF65-F5344CB8AC3E}">
        <p14:creationId xmlns:p14="http://schemas.microsoft.com/office/powerpoint/2010/main" val="3828402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3941058987"/>
              </p:ext>
            </p:extLst>
          </p:nvPr>
        </p:nvGraphicFramePr>
        <p:xfrm>
          <a:off x="115908" y="1389629"/>
          <a:ext cx="8985210" cy="4379346"/>
        </p:xfrm>
        <a:graphic>
          <a:graphicData uri="http://schemas.openxmlformats.org/presentationml/2006/ole">
            <mc:AlternateContent xmlns:mc="http://schemas.openxmlformats.org/markup-compatibility/2006">
              <mc:Choice xmlns:v="urn:schemas-microsoft-com:vml" Requires="v">
                <p:oleObj spid="_x0000_s9329" name="Document" r:id="rId3" imgW="6045200" imgH="2946400" progId="Word.Document.12">
                  <p:embed/>
                </p:oleObj>
              </mc:Choice>
              <mc:Fallback>
                <p:oleObj name="Document" r:id="rId3" imgW="6045200" imgH="2946400" progId="Word.Document.12">
                  <p:embed/>
                  <p:pic>
                    <p:nvPicPr>
                      <p:cNvPr id="0" name=""/>
                      <p:cNvPicPr/>
                      <p:nvPr/>
                    </p:nvPicPr>
                    <p:blipFill>
                      <a:blip r:embed="rId4"/>
                      <a:stretch>
                        <a:fillRect/>
                      </a:stretch>
                    </p:blipFill>
                    <p:spPr>
                      <a:xfrm>
                        <a:off x="115908" y="1389629"/>
                        <a:ext cx="8985210" cy="4379346"/>
                      </a:xfrm>
                      <a:prstGeom prst="rect">
                        <a:avLst/>
                      </a:prstGeom>
                    </p:spPr>
                  </p:pic>
                </p:oleObj>
              </mc:Fallback>
            </mc:AlternateContent>
          </a:graphicData>
        </a:graphic>
      </p:graphicFrame>
      <p:sp>
        <p:nvSpPr>
          <p:cNvPr id="5" name="Rectangle 4"/>
          <p:cNvSpPr/>
          <p:nvPr/>
        </p:nvSpPr>
        <p:spPr>
          <a:xfrm>
            <a:off x="42882" y="85538"/>
            <a:ext cx="9101118" cy="369332"/>
          </a:xfrm>
          <a:prstGeom prst="rect">
            <a:avLst/>
          </a:prstGeom>
        </p:spPr>
        <p:txBody>
          <a:bodyPr wrap="square">
            <a:spAutoFit/>
          </a:bodyPr>
          <a:lstStyle/>
          <a:p>
            <a:r>
              <a:rPr lang="en-US" b="1" dirty="0" smtClean="0">
                <a:solidFill>
                  <a:srgbClr val="FFFFFF"/>
                </a:solidFill>
              </a:rPr>
              <a:t>Productivity </a:t>
            </a:r>
            <a:r>
              <a:rPr lang="en-US" b="1" dirty="0">
                <a:solidFill>
                  <a:srgbClr val="FFFFFF"/>
                </a:solidFill>
              </a:rPr>
              <a:t>of pea-triticale and barley-pea mixtures and fodder </a:t>
            </a:r>
            <a:r>
              <a:rPr lang="en-US" b="1" dirty="0" smtClean="0">
                <a:solidFill>
                  <a:srgbClr val="FFFFFF"/>
                </a:solidFill>
              </a:rPr>
              <a:t>shrubs as fallow replacement</a:t>
            </a:r>
            <a:endParaRPr lang="en-US" b="1" dirty="0">
              <a:solidFill>
                <a:srgbClr val="FFFFFF"/>
              </a:solidFill>
            </a:endParaRPr>
          </a:p>
        </p:txBody>
      </p:sp>
    </p:spTree>
    <p:extLst>
      <p:ext uri="{BB962C8B-B14F-4D97-AF65-F5344CB8AC3E}">
        <p14:creationId xmlns:p14="http://schemas.microsoft.com/office/powerpoint/2010/main" val="23366892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0527" y="-53468"/>
            <a:ext cx="3243421" cy="646331"/>
          </a:xfrm>
          <a:prstGeom prst="rect">
            <a:avLst/>
          </a:prstGeom>
          <a:noFill/>
        </p:spPr>
        <p:txBody>
          <a:bodyPr wrap="none" rtlCol="0">
            <a:spAutoFit/>
          </a:bodyPr>
          <a:lstStyle/>
          <a:p>
            <a:r>
              <a:rPr lang="en-US" sz="3600" b="1" dirty="0" smtClean="0">
                <a:solidFill>
                  <a:schemeClr val="bg1"/>
                </a:solidFill>
              </a:rPr>
              <a:t>Tunisia CA trials</a:t>
            </a:r>
            <a:endParaRPr lang="en-US" sz="3600" b="1" dirty="0">
              <a:solidFill>
                <a:schemeClr val="bg1"/>
              </a:solidFill>
            </a:endParaRPr>
          </a:p>
        </p:txBody>
      </p:sp>
      <p:sp>
        <p:nvSpPr>
          <p:cNvPr id="6" name="Rectangle 5"/>
          <p:cNvSpPr/>
          <p:nvPr/>
        </p:nvSpPr>
        <p:spPr>
          <a:xfrm>
            <a:off x="367338" y="1542531"/>
            <a:ext cx="7726946" cy="4154983"/>
          </a:xfrm>
          <a:prstGeom prst="rect">
            <a:avLst/>
          </a:prstGeom>
        </p:spPr>
        <p:txBody>
          <a:bodyPr wrap="square">
            <a:spAutoFit/>
          </a:bodyPr>
          <a:lstStyle/>
          <a:p>
            <a:pPr marL="342900" lvl="0" indent="-342900">
              <a:buFont typeface="+mj-lt"/>
              <a:buAutoNum type="arabicPeriod"/>
            </a:pPr>
            <a:r>
              <a:rPr lang="en-US" sz="2400" dirty="0"/>
              <a:t>Determination of optimal wheat seeding rate under CA </a:t>
            </a:r>
            <a:r>
              <a:rPr lang="en-US" sz="2400" dirty="0" smtClean="0"/>
              <a:t>(</a:t>
            </a:r>
            <a:r>
              <a:rPr lang="en-US" sz="2400" dirty="0"/>
              <a:t>on-farm trial in </a:t>
            </a:r>
            <a:r>
              <a:rPr lang="en-US" sz="2400" dirty="0" err="1"/>
              <a:t>Chouarina</a:t>
            </a:r>
            <a:r>
              <a:rPr lang="en-US" sz="2400" dirty="0" smtClean="0"/>
              <a:t>)</a:t>
            </a:r>
          </a:p>
          <a:p>
            <a:pPr marL="342900" lvl="0" indent="-342900">
              <a:buFont typeface="+mj-lt"/>
              <a:buAutoNum type="arabicPeriod"/>
            </a:pPr>
            <a:endParaRPr lang="en-US" sz="2400" dirty="0"/>
          </a:p>
          <a:p>
            <a:pPr marL="342900" lvl="0" indent="-342900">
              <a:buFont typeface="+mj-lt"/>
              <a:buAutoNum type="arabicPeriod"/>
            </a:pPr>
            <a:r>
              <a:rPr lang="en-US" sz="2400" dirty="0"/>
              <a:t>Determination of optimal N fertilizer rate for wheat under </a:t>
            </a:r>
            <a:r>
              <a:rPr lang="en-US" sz="2400" dirty="0" smtClean="0"/>
              <a:t>CA </a:t>
            </a:r>
            <a:r>
              <a:rPr lang="en-US" sz="2400" dirty="0"/>
              <a:t>(on-farm trial in </a:t>
            </a:r>
            <a:r>
              <a:rPr lang="en-US" sz="2400" dirty="0" err="1"/>
              <a:t>Chouarina</a:t>
            </a:r>
            <a:r>
              <a:rPr lang="en-US" sz="2400" dirty="0" smtClean="0"/>
              <a:t>)</a:t>
            </a:r>
          </a:p>
          <a:p>
            <a:pPr marL="342900" lvl="0" indent="-342900">
              <a:buFont typeface="+mj-lt"/>
              <a:buAutoNum type="arabicPeriod"/>
            </a:pPr>
            <a:endParaRPr lang="en-US" sz="2400" dirty="0"/>
          </a:p>
          <a:p>
            <a:pPr marL="342900" lvl="0" indent="-342900">
              <a:buFont typeface="+mj-lt"/>
              <a:buAutoNum type="arabicPeriod"/>
            </a:pPr>
            <a:r>
              <a:rPr lang="en-US" sz="2400" dirty="0"/>
              <a:t>Determination of optimal N fertilizer rate for wheat under CA </a:t>
            </a:r>
            <a:r>
              <a:rPr lang="en-US" sz="2400" dirty="0" smtClean="0"/>
              <a:t> </a:t>
            </a:r>
            <a:r>
              <a:rPr lang="en-US" sz="2400" dirty="0"/>
              <a:t>(on-station trial in </a:t>
            </a:r>
            <a:r>
              <a:rPr lang="en-US" sz="2400" dirty="0" err="1"/>
              <a:t>Bourbia</a:t>
            </a:r>
            <a:r>
              <a:rPr lang="en-US" sz="2400" dirty="0" smtClean="0"/>
              <a:t>)</a:t>
            </a:r>
          </a:p>
          <a:p>
            <a:pPr marL="342900" lvl="0" indent="-342900">
              <a:buFont typeface="+mj-lt"/>
              <a:buAutoNum type="arabicPeriod"/>
            </a:pPr>
            <a:endParaRPr lang="en-US" sz="2400" dirty="0"/>
          </a:p>
          <a:p>
            <a:pPr marL="342900" lvl="0" indent="-342900">
              <a:buFont typeface="+mj-lt"/>
              <a:buAutoNum type="arabicPeriod"/>
            </a:pPr>
            <a:r>
              <a:rPr lang="en-US" sz="2400" dirty="0"/>
              <a:t>Disease assessment (Tan spot) on wheat under </a:t>
            </a:r>
            <a:r>
              <a:rPr lang="en-US" sz="2400" dirty="0" err="1"/>
              <a:t>ConvA</a:t>
            </a:r>
            <a:r>
              <a:rPr lang="en-US" sz="2400" dirty="0"/>
              <a:t> and CA (on-station trial in </a:t>
            </a:r>
            <a:r>
              <a:rPr lang="en-US" sz="2400" dirty="0" err="1"/>
              <a:t>Bourbia</a:t>
            </a:r>
            <a:r>
              <a:rPr lang="en-US" sz="2400" dirty="0"/>
              <a:t>)</a:t>
            </a:r>
            <a:endParaRPr lang="en-US" sz="2400" dirty="0">
              <a:effectLst/>
            </a:endParaRPr>
          </a:p>
        </p:txBody>
      </p:sp>
    </p:spTree>
    <p:extLst>
      <p:ext uri="{BB962C8B-B14F-4D97-AF65-F5344CB8AC3E}">
        <p14:creationId xmlns:p14="http://schemas.microsoft.com/office/powerpoint/2010/main" val="21054550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029700" cy="430887"/>
          </a:xfrm>
          <a:prstGeom prst="rect">
            <a:avLst/>
          </a:prstGeom>
        </p:spPr>
        <p:txBody>
          <a:bodyPr wrap="square">
            <a:spAutoFit/>
          </a:bodyPr>
          <a:lstStyle/>
          <a:p>
            <a:pPr lvl="0"/>
            <a:r>
              <a:rPr lang="en-US" sz="2200" dirty="0" smtClean="0">
                <a:solidFill>
                  <a:schemeClr val="bg1"/>
                </a:solidFill>
              </a:rPr>
              <a:t>Determination </a:t>
            </a:r>
            <a:r>
              <a:rPr lang="en-US" sz="2200" dirty="0">
                <a:solidFill>
                  <a:schemeClr val="bg1"/>
                </a:solidFill>
              </a:rPr>
              <a:t>of optimal wheat seeding rate under CA (</a:t>
            </a:r>
            <a:r>
              <a:rPr lang="en-US" sz="1600" dirty="0">
                <a:solidFill>
                  <a:schemeClr val="bg1"/>
                </a:solidFill>
              </a:rPr>
              <a:t>on-farm trial in </a:t>
            </a:r>
            <a:r>
              <a:rPr lang="en-US" sz="1600" dirty="0" err="1">
                <a:solidFill>
                  <a:schemeClr val="bg1"/>
                </a:solidFill>
              </a:rPr>
              <a:t>Chouarina</a:t>
            </a:r>
            <a:r>
              <a:rPr lang="en-US" sz="2200" dirty="0">
                <a:solidFill>
                  <a:schemeClr val="bg1"/>
                </a:solidFill>
              </a:rPr>
              <a:t>)</a:t>
            </a:r>
          </a:p>
        </p:txBody>
      </p:sp>
      <p:pic>
        <p:nvPicPr>
          <p:cNvPr id="5" name="Picture 4"/>
          <p:cNvPicPr>
            <a:picLocks noChangeAspect="1"/>
          </p:cNvPicPr>
          <p:nvPr/>
        </p:nvPicPr>
        <p:blipFill>
          <a:blip r:embed="rId3"/>
          <a:stretch>
            <a:fillRect/>
          </a:stretch>
        </p:blipFill>
        <p:spPr>
          <a:xfrm>
            <a:off x="1803400" y="622300"/>
            <a:ext cx="7340600" cy="2933700"/>
          </a:xfrm>
          <a:prstGeom prst="rect">
            <a:avLst/>
          </a:prstGeom>
        </p:spPr>
      </p:pic>
      <p:pic>
        <p:nvPicPr>
          <p:cNvPr id="6" name="Picture 5"/>
          <p:cNvPicPr>
            <a:picLocks noChangeAspect="1"/>
          </p:cNvPicPr>
          <p:nvPr/>
        </p:nvPicPr>
        <p:blipFill>
          <a:blip r:embed="rId4"/>
          <a:stretch>
            <a:fillRect/>
          </a:stretch>
        </p:blipFill>
        <p:spPr>
          <a:xfrm>
            <a:off x="1816100" y="3556000"/>
            <a:ext cx="7327900" cy="3302000"/>
          </a:xfrm>
          <a:prstGeom prst="rect">
            <a:avLst/>
          </a:prstGeom>
        </p:spPr>
      </p:pic>
      <p:sp>
        <p:nvSpPr>
          <p:cNvPr id="2" name="Rectangle 1"/>
          <p:cNvSpPr/>
          <p:nvPr/>
        </p:nvSpPr>
        <p:spPr>
          <a:xfrm>
            <a:off x="131735" y="2089150"/>
            <a:ext cx="1671665" cy="2554545"/>
          </a:xfrm>
          <a:prstGeom prst="rect">
            <a:avLst/>
          </a:prstGeom>
        </p:spPr>
        <p:txBody>
          <a:bodyPr wrap="square">
            <a:spAutoFit/>
          </a:bodyPr>
          <a:lstStyle/>
          <a:p>
            <a:r>
              <a:rPr lang="en-US" sz="2000" dirty="0" smtClean="0"/>
              <a:t>Results indicated that </a:t>
            </a:r>
            <a:r>
              <a:rPr lang="en-US" sz="2000" dirty="0"/>
              <a:t>increasing seeding rates DOES NOT increase yield or N </a:t>
            </a:r>
            <a:r>
              <a:rPr lang="en-US" sz="2000" dirty="0" smtClean="0"/>
              <a:t>concentration </a:t>
            </a:r>
            <a:endParaRPr lang="en-US" sz="2000" dirty="0"/>
          </a:p>
        </p:txBody>
      </p:sp>
    </p:spTree>
    <p:extLst>
      <p:ext uri="{BB962C8B-B14F-4D97-AF65-F5344CB8AC3E}">
        <p14:creationId xmlns:p14="http://schemas.microsoft.com/office/powerpoint/2010/main" val="8388121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3472015496"/>
              </p:ext>
            </p:extLst>
          </p:nvPr>
        </p:nvGraphicFramePr>
        <p:xfrm>
          <a:off x="482941" y="1595855"/>
          <a:ext cx="8155732" cy="4058987"/>
        </p:xfrm>
        <a:graphic>
          <a:graphicData uri="http://schemas.openxmlformats.org/presentationml/2006/ole">
            <mc:AlternateContent xmlns:mc="http://schemas.openxmlformats.org/markup-compatibility/2006">
              <mc:Choice xmlns:v="urn:schemas-microsoft-com:vml" Requires="v">
                <p:oleObj spid="_x0000_s10308" name="Document" r:id="rId4" imgW="5486400" imgH="2730500" progId="Word.Document.12">
                  <p:embed/>
                </p:oleObj>
              </mc:Choice>
              <mc:Fallback>
                <p:oleObj name="Document" r:id="rId4" imgW="5486400" imgH="2730500" progId="Word.Document.12">
                  <p:embed/>
                  <p:pic>
                    <p:nvPicPr>
                      <p:cNvPr id="0" name=""/>
                      <p:cNvPicPr/>
                      <p:nvPr/>
                    </p:nvPicPr>
                    <p:blipFill>
                      <a:blip r:embed="rId5"/>
                      <a:stretch>
                        <a:fillRect/>
                      </a:stretch>
                    </p:blipFill>
                    <p:spPr>
                      <a:xfrm>
                        <a:off x="482941" y="1595855"/>
                        <a:ext cx="8155732" cy="4058987"/>
                      </a:xfrm>
                      <a:prstGeom prst="rect">
                        <a:avLst/>
                      </a:prstGeom>
                    </p:spPr>
                  </p:pic>
                </p:oleObj>
              </mc:Fallback>
            </mc:AlternateContent>
          </a:graphicData>
        </a:graphic>
      </p:graphicFrame>
      <p:sp>
        <p:nvSpPr>
          <p:cNvPr id="5" name="Rectangle 4"/>
          <p:cNvSpPr/>
          <p:nvPr/>
        </p:nvSpPr>
        <p:spPr>
          <a:xfrm>
            <a:off x="0" y="-74908"/>
            <a:ext cx="8875090" cy="707886"/>
          </a:xfrm>
          <a:prstGeom prst="rect">
            <a:avLst/>
          </a:prstGeom>
        </p:spPr>
        <p:txBody>
          <a:bodyPr wrap="square">
            <a:spAutoFit/>
          </a:bodyPr>
          <a:lstStyle/>
          <a:p>
            <a:pPr lvl="0"/>
            <a:r>
              <a:rPr lang="en-US" sz="2400" dirty="0" smtClean="0">
                <a:solidFill>
                  <a:schemeClr val="bg1"/>
                </a:solidFill>
              </a:rPr>
              <a:t>Determination </a:t>
            </a:r>
            <a:r>
              <a:rPr lang="en-US" sz="2400" dirty="0">
                <a:solidFill>
                  <a:schemeClr val="bg1"/>
                </a:solidFill>
              </a:rPr>
              <a:t>of optimal N fertilizer rate for wheat under CA  </a:t>
            </a:r>
            <a:r>
              <a:rPr lang="en-US" sz="1600" dirty="0">
                <a:solidFill>
                  <a:schemeClr val="bg1"/>
                </a:solidFill>
              </a:rPr>
              <a:t>(on-station trial in </a:t>
            </a:r>
            <a:r>
              <a:rPr lang="en-US" sz="1600" dirty="0" err="1">
                <a:solidFill>
                  <a:schemeClr val="bg1"/>
                </a:solidFill>
              </a:rPr>
              <a:t>Bourbia</a:t>
            </a:r>
            <a:r>
              <a:rPr lang="en-US" sz="1600" dirty="0">
                <a:solidFill>
                  <a:schemeClr val="bg1"/>
                </a:solidFill>
              </a:rPr>
              <a:t>)</a:t>
            </a:r>
            <a:endParaRPr lang="en-US" sz="2400" dirty="0">
              <a:solidFill>
                <a:schemeClr val="bg1"/>
              </a:solidFill>
            </a:endParaRPr>
          </a:p>
        </p:txBody>
      </p:sp>
    </p:spTree>
    <p:extLst>
      <p:ext uri="{BB962C8B-B14F-4D97-AF65-F5344CB8AC3E}">
        <p14:creationId xmlns:p14="http://schemas.microsoft.com/office/powerpoint/2010/main" val="41330362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95612" y="1379346"/>
            <a:ext cx="4572000" cy="3264362"/>
          </a:xfrm>
          <a:prstGeom prst="rect">
            <a:avLst/>
          </a:prstGeom>
        </p:spPr>
      </p:pic>
      <p:pic>
        <p:nvPicPr>
          <p:cNvPr id="4" name="Picture 3"/>
          <p:cNvPicPr>
            <a:picLocks noChangeAspect="1"/>
          </p:cNvPicPr>
          <p:nvPr/>
        </p:nvPicPr>
        <p:blipFill>
          <a:blip r:embed="rId4"/>
          <a:stretch>
            <a:fillRect/>
          </a:stretch>
        </p:blipFill>
        <p:spPr>
          <a:xfrm>
            <a:off x="4656354" y="1379346"/>
            <a:ext cx="4573390" cy="3264362"/>
          </a:xfrm>
          <a:prstGeom prst="rect">
            <a:avLst/>
          </a:prstGeom>
        </p:spPr>
      </p:pic>
      <p:sp>
        <p:nvSpPr>
          <p:cNvPr id="6" name="Rectangle 5"/>
          <p:cNvSpPr/>
          <p:nvPr/>
        </p:nvSpPr>
        <p:spPr>
          <a:xfrm>
            <a:off x="95612" y="0"/>
            <a:ext cx="5019451" cy="523220"/>
          </a:xfrm>
          <a:prstGeom prst="rect">
            <a:avLst/>
          </a:prstGeom>
        </p:spPr>
        <p:txBody>
          <a:bodyPr wrap="none">
            <a:spAutoFit/>
          </a:bodyPr>
          <a:lstStyle/>
          <a:p>
            <a:r>
              <a:rPr lang="en-US" sz="2800" dirty="0" smtClean="0">
                <a:solidFill>
                  <a:srgbClr val="FFFFFF"/>
                </a:solidFill>
              </a:rPr>
              <a:t>Disease </a:t>
            </a:r>
            <a:r>
              <a:rPr lang="en-US" sz="2800" dirty="0">
                <a:solidFill>
                  <a:srgbClr val="FFFFFF"/>
                </a:solidFill>
              </a:rPr>
              <a:t>control </a:t>
            </a:r>
            <a:r>
              <a:rPr lang="en-US" sz="2800" dirty="0" smtClean="0">
                <a:solidFill>
                  <a:srgbClr val="FFFFFF"/>
                </a:solidFill>
              </a:rPr>
              <a:t>with CA </a:t>
            </a:r>
            <a:r>
              <a:rPr lang="en-US" sz="2800" dirty="0">
                <a:solidFill>
                  <a:srgbClr val="FFFFFF"/>
                </a:solidFill>
              </a:rPr>
              <a:t>rotations</a:t>
            </a:r>
          </a:p>
        </p:txBody>
      </p:sp>
      <p:sp>
        <p:nvSpPr>
          <p:cNvPr id="9" name="Rectangle 8"/>
          <p:cNvSpPr/>
          <p:nvPr/>
        </p:nvSpPr>
        <p:spPr>
          <a:xfrm>
            <a:off x="323691" y="5499834"/>
            <a:ext cx="8665326" cy="1200329"/>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marL="342900" indent="-342900">
              <a:buFont typeface="Arial" panose="020B0604020202020204" pitchFamily="34" charset="0"/>
              <a:buChar char="•"/>
            </a:pPr>
            <a:r>
              <a:rPr lang="en-US" sz="2400" dirty="0">
                <a:solidFill>
                  <a:schemeClr val="lt1"/>
                </a:solidFill>
                <a:latin typeface="+mn-lt"/>
                <a:cs typeface="+mn-cs"/>
              </a:rPr>
              <a:t>There is no difference between cropping systems </a:t>
            </a:r>
          </a:p>
          <a:p>
            <a:pPr marL="342900" indent="-342900">
              <a:buFont typeface="Arial" panose="020B0604020202020204" pitchFamily="34" charset="0"/>
              <a:buChar char="•"/>
            </a:pPr>
            <a:r>
              <a:rPr lang="en-US" sz="2400" dirty="0">
                <a:solidFill>
                  <a:schemeClr val="lt1"/>
                </a:solidFill>
                <a:latin typeface="+mn-lt"/>
                <a:cs typeface="+mn-cs"/>
              </a:rPr>
              <a:t>Cereal legume rotation significantly decreased the incidence of Tan spot</a:t>
            </a:r>
          </a:p>
        </p:txBody>
      </p:sp>
    </p:spTree>
    <p:extLst>
      <p:ext uri="{BB962C8B-B14F-4D97-AF65-F5344CB8AC3E}">
        <p14:creationId xmlns:p14="http://schemas.microsoft.com/office/powerpoint/2010/main" val="39514176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11318673"/>
              </p:ext>
            </p:extLst>
          </p:nvPr>
        </p:nvGraphicFramePr>
        <p:xfrm>
          <a:off x="146825" y="840091"/>
          <a:ext cx="8905712" cy="5548558"/>
        </p:xfrm>
        <a:graphic>
          <a:graphicData uri="http://schemas.openxmlformats.org/drawingml/2006/table">
            <a:tbl>
              <a:tblPr/>
              <a:tblGrid>
                <a:gridCol w="1807489"/>
                <a:gridCol w="1036859"/>
                <a:gridCol w="1884576"/>
                <a:gridCol w="4176788"/>
              </a:tblGrid>
              <a:tr h="151000">
                <a:tc>
                  <a:txBody>
                    <a:bodyPr/>
                    <a:lstStyle/>
                    <a:p>
                      <a:pPr algn="l" fontAlgn="ctr"/>
                      <a:r>
                        <a:rPr lang="en-US" sz="1800" b="1" i="0" u="none" strike="noStrike" dirty="0">
                          <a:solidFill>
                            <a:srgbClr val="000000"/>
                          </a:solidFill>
                          <a:effectLst/>
                          <a:latin typeface="Times New Roman"/>
                        </a:rPr>
                        <a:t>Farmer</a:t>
                      </a:r>
                    </a:p>
                  </a:txBody>
                  <a:tcPr marL="10067" marR="10067" marT="1006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800" b="1" i="0" u="none" strike="noStrike">
                          <a:solidFill>
                            <a:srgbClr val="000000"/>
                          </a:solidFill>
                          <a:effectLst/>
                          <a:latin typeface="Times New Roman"/>
                        </a:rPr>
                        <a:t>Area (ha)</a:t>
                      </a:r>
                    </a:p>
                  </a:txBody>
                  <a:tcPr marL="10067" marR="10067" marT="1006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800" b="1" i="0" u="none" strike="noStrike" dirty="0" smtClean="0">
                          <a:solidFill>
                            <a:srgbClr val="000000"/>
                          </a:solidFill>
                          <a:effectLst/>
                          <a:latin typeface="Times New Roman"/>
                        </a:rPr>
                        <a:t>Forage </a:t>
                      </a:r>
                      <a:r>
                        <a:rPr lang="en-US" sz="1800" b="1" i="0" u="none" strike="noStrike" dirty="0">
                          <a:solidFill>
                            <a:srgbClr val="000000"/>
                          </a:solidFill>
                          <a:effectLst/>
                          <a:latin typeface="Times New Roman"/>
                        </a:rPr>
                        <a:t>crop</a:t>
                      </a:r>
                    </a:p>
                  </a:txBody>
                  <a:tcPr marL="10067" marR="10067" marT="1006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800" b="1" i="0" u="none" strike="noStrike" dirty="0" smtClean="0">
                          <a:solidFill>
                            <a:srgbClr val="000000"/>
                          </a:solidFill>
                          <a:effectLst/>
                          <a:latin typeface="Times New Roman"/>
                        </a:rPr>
                        <a:t>Utilization</a:t>
                      </a:r>
                      <a:endParaRPr lang="en-US" sz="1800" b="1" i="0" u="none" strike="noStrike" dirty="0">
                        <a:solidFill>
                          <a:srgbClr val="000000"/>
                        </a:solidFill>
                        <a:effectLst/>
                        <a:latin typeface="Times New Roman"/>
                      </a:endParaRPr>
                    </a:p>
                  </a:txBody>
                  <a:tcPr marL="10067" marR="10067" marT="1006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9986">
                <a:tc>
                  <a:txBody>
                    <a:bodyPr/>
                    <a:lstStyle/>
                    <a:p>
                      <a:pPr algn="l" fontAlgn="ctr"/>
                      <a:r>
                        <a:rPr lang="en-US" sz="1400" b="1" i="0" u="none" strike="noStrike">
                          <a:solidFill>
                            <a:srgbClr val="000000"/>
                          </a:solidFill>
                          <a:effectLst/>
                          <a:latin typeface="Times New Roman"/>
                        </a:rPr>
                        <a:t>Tawfik B. Ammar</a:t>
                      </a:r>
                    </a:p>
                  </a:txBody>
                  <a:tcPr marL="10067" marR="10067" marT="10067"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en-US" sz="1400" b="1" i="0" u="none" strike="noStrike" dirty="0">
                          <a:solidFill>
                            <a:srgbClr val="000000"/>
                          </a:solidFill>
                          <a:effectLst/>
                          <a:latin typeface="Times New Roman"/>
                        </a:rPr>
                        <a:t>1.5</a:t>
                      </a:r>
                    </a:p>
                  </a:txBody>
                  <a:tcPr marL="10067" marR="10067" marT="10067"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en-US" sz="1400" b="1" i="0" u="none" strike="noStrike">
                          <a:solidFill>
                            <a:srgbClr val="000000"/>
                          </a:solidFill>
                          <a:effectLst/>
                          <a:latin typeface="Times New Roman"/>
                        </a:rPr>
                        <a:t>Small Faba bean</a:t>
                      </a:r>
                    </a:p>
                  </a:txBody>
                  <a:tcPr marL="10067" marR="10067" marT="10067"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en-US" sz="1400" b="1" i="0" u="none" strike="noStrike" dirty="0">
                          <a:solidFill>
                            <a:srgbClr val="000000"/>
                          </a:solidFill>
                          <a:effectLst/>
                          <a:latin typeface="Times New Roman"/>
                        </a:rPr>
                        <a:t>For seed and as break crop against high </a:t>
                      </a:r>
                      <a:r>
                        <a:rPr lang="en-US" sz="1400" b="1" i="0" u="none" strike="noStrike" dirty="0" err="1" smtClean="0">
                          <a:solidFill>
                            <a:srgbClr val="000000"/>
                          </a:solidFill>
                          <a:effectLst/>
                          <a:latin typeface="Times New Roman"/>
                        </a:rPr>
                        <a:t>Bromus</a:t>
                      </a:r>
                      <a:r>
                        <a:rPr lang="en-US" sz="1400" b="1" i="0" u="none" strike="noStrike" dirty="0" smtClean="0">
                          <a:solidFill>
                            <a:srgbClr val="000000"/>
                          </a:solidFill>
                          <a:effectLst/>
                          <a:latin typeface="Times New Roman"/>
                        </a:rPr>
                        <a:t> </a:t>
                      </a:r>
                      <a:r>
                        <a:rPr lang="en-US" sz="1400" b="1" i="0" u="none" strike="noStrike" dirty="0">
                          <a:solidFill>
                            <a:srgbClr val="000000"/>
                          </a:solidFill>
                          <a:effectLst/>
                          <a:latin typeface="Times New Roman"/>
                        </a:rPr>
                        <a:t>infestation of the land</a:t>
                      </a:r>
                    </a:p>
                  </a:txBody>
                  <a:tcPr marL="10067" marR="10067" marT="10067" marB="0" anchor="ctr">
                    <a:lnL>
                      <a:noFill/>
                    </a:lnL>
                    <a:lnR>
                      <a:noFill/>
                    </a:lnR>
                    <a:lnT w="6350" cap="flat" cmpd="sng" algn="ctr">
                      <a:solidFill>
                        <a:srgbClr val="000000"/>
                      </a:solidFill>
                      <a:prstDash val="solid"/>
                      <a:round/>
                      <a:headEnd type="none" w="med" len="med"/>
                      <a:tailEnd type="none" w="med" len="med"/>
                    </a:lnT>
                    <a:lnB>
                      <a:noFill/>
                    </a:lnB>
                  </a:tcPr>
                </a:tc>
              </a:tr>
              <a:tr h="155026">
                <a:tc>
                  <a:txBody>
                    <a:bodyPr/>
                    <a:lstStyle/>
                    <a:p>
                      <a:pPr algn="l" fontAlgn="ctr"/>
                      <a:r>
                        <a:rPr lang="en-US" sz="1400" b="1" i="0" u="none" strike="noStrike">
                          <a:solidFill>
                            <a:srgbClr val="000000"/>
                          </a:solidFill>
                          <a:effectLst/>
                          <a:latin typeface="Times New Roman"/>
                        </a:rPr>
                        <a:t>Tawfik B Ammar</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1.5</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Vetch </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 and for seed production</a:t>
                      </a:r>
                    </a:p>
                  </a:txBody>
                  <a:tcPr marL="10067" marR="10067" marT="10067" marB="0" anchor="ctr">
                    <a:lnL>
                      <a:noFill/>
                    </a:lnL>
                    <a:lnR>
                      <a:noFill/>
                    </a:lnR>
                    <a:lnT>
                      <a:noFill/>
                    </a:lnT>
                    <a:lnB>
                      <a:noFill/>
                    </a:lnB>
                  </a:tcPr>
                </a:tc>
              </a:tr>
              <a:tr h="299986">
                <a:tc>
                  <a:txBody>
                    <a:bodyPr/>
                    <a:lstStyle/>
                    <a:p>
                      <a:pPr algn="l" fontAlgn="ctr"/>
                      <a:r>
                        <a:rPr lang="en-US" sz="1400" b="1" i="0" u="none" strike="noStrike" dirty="0" err="1">
                          <a:solidFill>
                            <a:srgbClr val="000000"/>
                          </a:solidFill>
                          <a:effectLst/>
                          <a:latin typeface="Times New Roman"/>
                        </a:rPr>
                        <a:t>Chaker</a:t>
                      </a:r>
                      <a:r>
                        <a:rPr lang="en-US" sz="1400" b="1" i="0" u="none" strike="noStrike" dirty="0">
                          <a:solidFill>
                            <a:srgbClr val="000000"/>
                          </a:solidFill>
                          <a:effectLst/>
                          <a:latin typeface="Times New Roman"/>
                        </a:rPr>
                        <a:t> B </a:t>
                      </a:r>
                      <a:r>
                        <a:rPr lang="en-US" sz="1400" b="1" i="0" u="none" strike="noStrike" dirty="0" err="1" smtClean="0">
                          <a:solidFill>
                            <a:srgbClr val="000000"/>
                          </a:solidFill>
                          <a:effectLst/>
                          <a:latin typeface="Times New Roman"/>
                        </a:rPr>
                        <a:t>Ammar</a:t>
                      </a:r>
                      <a:endParaRPr lang="en-US" sz="1400" b="1" i="0" u="none" strike="noStrike" dirty="0">
                        <a:solidFill>
                          <a:srgbClr val="000000"/>
                        </a:solidFill>
                        <a:effectLst/>
                        <a:latin typeface="Times New Roman"/>
                      </a:endParaRP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Sulla </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spring grazing, alternative to spring grazed weedy fallow</a:t>
                      </a:r>
                    </a:p>
                  </a:txBody>
                  <a:tcPr marL="10067" marR="10067" marT="10067" marB="0" anchor="ctr">
                    <a:lnL>
                      <a:noFill/>
                    </a:lnL>
                    <a:lnR>
                      <a:noFill/>
                    </a:lnR>
                    <a:lnT>
                      <a:noFill/>
                    </a:lnT>
                    <a:lnB>
                      <a:noFill/>
                    </a:lnB>
                  </a:tcPr>
                </a:tc>
              </a:tr>
              <a:tr h="155026">
                <a:tc>
                  <a:txBody>
                    <a:bodyPr/>
                    <a:lstStyle/>
                    <a:p>
                      <a:pPr algn="l" fontAlgn="ctr"/>
                      <a:r>
                        <a:rPr lang="en-US" sz="1400" b="1" i="0" u="none" strike="noStrike">
                          <a:solidFill>
                            <a:srgbClr val="000000"/>
                          </a:solidFill>
                          <a:effectLst/>
                          <a:latin typeface="Times New Roman"/>
                        </a:rPr>
                        <a:t>Moez Ben Ammar</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1.5</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Oat </a:t>
                      </a:r>
                      <a:r>
                        <a:rPr lang="en-US" sz="1400" b="1" i="0" u="none" strike="noStrike" dirty="0" err="1">
                          <a:solidFill>
                            <a:srgbClr val="000000"/>
                          </a:solidFill>
                          <a:effectLst/>
                          <a:latin typeface="Times New Roman"/>
                        </a:rPr>
                        <a:t>saia</a:t>
                      </a:r>
                      <a:endParaRPr lang="en-US" sz="1400" b="1" i="0" u="none" strike="noStrike" dirty="0">
                        <a:solidFill>
                          <a:srgbClr val="000000"/>
                        </a:solidFill>
                        <a:effectLst/>
                        <a:latin typeface="Times New Roman"/>
                      </a:endParaRP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a:noFill/>
                    </a:lnB>
                  </a:tcPr>
                </a:tc>
              </a:tr>
              <a:tr h="155026">
                <a:tc>
                  <a:txBody>
                    <a:bodyPr/>
                    <a:lstStyle/>
                    <a:p>
                      <a:pPr algn="l" fontAlgn="ctr"/>
                      <a:r>
                        <a:rPr lang="en-US" sz="1400" b="1" i="0" u="none" strike="noStrike">
                          <a:solidFill>
                            <a:srgbClr val="000000"/>
                          </a:solidFill>
                          <a:effectLst/>
                          <a:latin typeface="Times New Roman"/>
                        </a:rPr>
                        <a:t>HabibKharroubi</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2.5</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Oat (Saia)</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a:noFill/>
                    </a:lnB>
                  </a:tcPr>
                </a:tc>
              </a:tr>
              <a:tr h="155026">
                <a:tc>
                  <a:txBody>
                    <a:bodyPr/>
                    <a:lstStyle/>
                    <a:p>
                      <a:pPr algn="l" fontAlgn="ctr"/>
                      <a:r>
                        <a:rPr lang="en-US" sz="1400" b="1" i="0" u="none" strike="noStrike">
                          <a:solidFill>
                            <a:srgbClr val="000000"/>
                          </a:solidFill>
                          <a:effectLst/>
                          <a:latin typeface="Times New Roman"/>
                        </a:rPr>
                        <a:t>Khmaies Ben Ammar</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2</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Triticale</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grain production to feed animals with</a:t>
                      </a:r>
                    </a:p>
                  </a:txBody>
                  <a:tcPr marL="10067" marR="10067" marT="10067" marB="0" anchor="ctr">
                    <a:lnL>
                      <a:noFill/>
                    </a:lnL>
                    <a:lnR>
                      <a:noFill/>
                    </a:lnR>
                    <a:lnT>
                      <a:noFill/>
                    </a:lnT>
                    <a:lnB>
                      <a:noFill/>
                    </a:lnB>
                  </a:tcPr>
                </a:tc>
              </a:tr>
              <a:tr h="299986">
                <a:tc>
                  <a:txBody>
                    <a:bodyPr/>
                    <a:lstStyle/>
                    <a:p>
                      <a:pPr algn="l" fontAlgn="ctr"/>
                      <a:r>
                        <a:rPr lang="en-US" sz="1400" b="1" i="0" u="none" strike="noStrike">
                          <a:solidFill>
                            <a:srgbClr val="000000"/>
                          </a:solidFill>
                          <a:effectLst/>
                          <a:latin typeface="Times New Roman"/>
                        </a:rPr>
                        <a:t>JamelSahli</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Mixture: Oat and Vetch </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a:noFill/>
                    </a:lnB>
                  </a:tcPr>
                </a:tc>
              </a:tr>
              <a:tr h="299986">
                <a:tc>
                  <a:txBody>
                    <a:bodyPr/>
                    <a:lstStyle/>
                    <a:p>
                      <a:pPr algn="l" fontAlgn="ctr"/>
                      <a:r>
                        <a:rPr lang="en-US" sz="1400" b="1" i="0" u="none" strike="noStrike">
                          <a:solidFill>
                            <a:srgbClr val="000000"/>
                          </a:solidFill>
                          <a:effectLst/>
                          <a:latin typeface="Times New Roman"/>
                        </a:rPr>
                        <a:t>Nabil Sahli</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Oat (Meliane and Saia)</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a:noFill/>
                    </a:lnB>
                  </a:tcPr>
                </a:tc>
              </a:tr>
              <a:tr h="155026">
                <a:tc>
                  <a:txBody>
                    <a:bodyPr/>
                    <a:lstStyle/>
                    <a:p>
                      <a:pPr algn="l" fontAlgn="ctr"/>
                      <a:r>
                        <a:rPr lang="en-US" sz="1400" b="1" i="0" u="none" strike="noStrike" dirty="0" smtClean="0">
                          <a:solidFill>
                            <a:srgbClr val="000000"/>
                          </a:solidFill>
                          <a:effectLst/>
                          <a:latin typeface="Times New Roman"/>
                        </a:rPr>
                        <a:t>M. </a:t>
                      </a:r>
                      <a:r>
                        <a:rPr lang="en-US" sz="1400" b="1" i="0" u="none" strike="noStrike" dirty="0">
                          <a:solidFill>
                            <a:srgbClr val="000000"/>
                          </a:solidFill>
                          <a:effectLst/>
                          <a:latin typeface="Times New Roman"/>
                        </a:rPr>
                        <a:t>Ali ESSID</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Vetch </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spring grazing</a:t>
                      </a:r>
                    </a:p>
                  </a:txBody>
                  <a:tcPr marL="10067" marR="10067" marT="10067" marB="0" anchor="ctr">
                    <a:lnL>
                      <a:noFill/>
                    </a:lnL>
                    <a:lnR>
                      <a:noFill/>
                    </a:lnR>
                    <a:lnT>
                      <a:noFill/>
                    </a:lnT>
                    <a:lnB>
                      <a:noFill/>
                    </a:lnB>
                  </a:tcPr>
                </a:tc>
              </a:tr>
              <a:tr h="299986">
                <a:tc>
                  <a:txBody>
                    <a:bodyPr/>
                    <a:lstStyle/>
                    <a:p>
                      <a:pPr algn="l" fontAlgn="ctr"/>
                      <a:r>
                        <a:rPr lang="en-US" sz="1400" b="1" i="0" u="none" strike="noStrike" dirty="0">
                          <a:solidFill>
                            <a:srgbClr val="000000"/>
                          </a:solidFill>
                          <a:effectLst/>
                          <a:latin typeface="Times New Roman"/>
                        </a:rPr>
                        <a:t>Haj </a:t>
                      </a:r>
                      <a:r>
                        <a:rPr lang="en-US" sz="1400" b="1" i="0" u="none" strike="noStrike" dirty="0" err="1">
                          <a:solidFill>
                            <a:srgbClr val="000000"/>
                          </a:solidFill>
                          <a:effectLst/>
                          <a:latin typeface="Times New Roman"/>
                        </a:rPr>
                        <a:t>BelgacemMakhzoumi</a:t>
                      </a:r>
                      <a:endParaRPr lang="en-US" sz="1400" b="1" i="0" u="none" strike="noStrike" dirty="0">
                        <a:solidFill>
                          <a:srgbClr val="000000"/>
                        </a:solidFill>
                        <a:effectLst/>
                        <a:latin typeface="Times New Roman"/>
                      </a:endParaRP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1,5</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Vetch-triticale mixture </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spring grazing and for hay.</a:t>
                      </a:r>
                    </a:p>
                  </a:txBody>
                  <a:tcPr marL="10067" marR="10067" marT="10067" marB="0" anchor="ctr">
                    <a:lnL>
                      <a:noFill/>
                    </a:lnL>
                    <a:lnR>
                      <a:noFill/>
                    </a:lnR>
                    <a:lnT>
                      <a:noFill/>
                    </a:lnT>
                    <a:lnB>
                      <a:noFill/>
                    </a:lnB>
                  </a:tcPr>
                </a:tc>
              </a:tr>
              <a:tr h="299986">
                <a:tc>
                  <a:txBody>
                    <a:bodyPr/>
                    <a:lstStyle/>
                    <a:p>
                      <a:pPr algn="l" fontAlgn="ctr"/>
                      <a:r>
                        <a:rPr lang="en-US" sz="1400" b="1" i="0" u="none" strike="noStrike">
                          <a:solidFill>
                            <a:srgbClr val="000000"/>
                          </a:solidFill>
                          <a:effectLst/>
                          <a:latin typeface="Times New Roman"/>
                        </a:rPr>
                        <a:t>AbdellatifSeddiq</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2</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Oat  (variety Saia)</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a:noFill/>
                    </a:lnB>
                  </a:tcPr>
                </a:tc>
              </a:tr>
              <a:tr h="155026">
                <a:tc>
                  <a:txBody>
                    <a:bodyPr/>
                    <a:lstStyle/>
                    <a:p>
                      <a:pPr algn="l" fontAlgn="ctr"/>
                      <a:r>
                        <a:rPr lang="en-US" sz="1400" b="1" i="0" u="none" strike="noStrike">
                          <a:solidFill>
                            <a:srgbClr val="000000"/>
                          </a:solidFill>
                          <a:effectLst/>
                          <a:latin typeface="Times New Roman"/>
                        </a:rPr>
                        <a:t>Mahdi Seddiq</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Vetch</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and in the aim to enhance its soil fertility</a:t>
                      </a:r>
                    </a:p>
                  </a:txBody>
                  <a:tcPr marL="10067" marR="10067" marT="10067" marB="0" anchor="ctr">
                    <a:lnL>
                      <a:noFill/>
                    </a:lnL>
                    <a:lnR>
                      <a:noFill/>
                    </a:lnR>
                    <a:lnT>
                      <a:noFill/>
                    </a:lnT>
                    <a:lnB>
                      <a:noFill/>
                    </a:lnB>
                  </a:tcPr>
                </a:tc>
              </a:tr>
              <a:tr h="589905">
                <a:tc>
                  <a:txBody>
                    <a:bodyPr/>
                    <a:lstStyle/>
                    <a:p>
                      <a:pPr algn="l" fontAlgn="ctr"/>
                      <a:r>
                        <a:rPr lang="en-US" sz="1400" b="1" i="0" u="none" strike="noStrike">
                          <a:solidFill>
                            <a:srgbClr val="000000"/>
                          </a:solidFill>
                          <a:effectLst/>
                          <a:latin typeface="Times New Roman"/>
                        </a:rPr>
                        <a:t>Mohamed Ajjel</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1.3</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Calibri"/>
                        </a:rPr>
                        <a:t>Vetch  pure stand and vetch-oat mixture</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spring grazing as alternative to weedy fallow</a:t>
                      </a:r>
                    </a:p>
                  </a:txBody>
                  <a:tcPr marL="10067" marR="10067" marT="10067" marB="0" anchor="ctr">
                    <a:lnL>
                      <a:noFill/>
                    </a:lnL>
                    <a:lnR>
                      <a:noFill/>
                    </a:lnR>
                    <a:lnT>
                      <a:noFill/>
                    </a:lnT>
                    <a:lnB>
                      <a:noFill/>
                    </a:lnB>
                  </a:tcPr>
                </a:tc>
              </a:tr>
              <a:tr h="299986">
                <a:tc>
                  <a:txBody>
                    <a:bodyPr/>
                    <a:lstStyle/>
                    <a:p>
                      <a:pPr algn="l" fontAlgn="ctr"/>
                      <a:r>
                        <a:rPr lang="en-US" sz="1400" b="1" i="0" u="none" strike="noStrike">
                          <a:solidFill>
                            <a:srgbClr val="000000"/>
                          </a:solidFill>
                          <a:effectLst/>
                          <a:latin typeface="Times New Roman"/>
                        </a:rPr>
                        <a:t>HoucineAaraari</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1.5</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½ sulla + ½vetch</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spring grazing and as alternative to weedy fallow</a:t>
                      </a:r>
                    </a:p>
                  </a:txBody>
                  <a:tcPr marL="10067" marR="10067" marT="10067" marB="0" anchor="ctr">
                    <a:lnL>
                      <a:noFill/>
                    </a:lnL>
                    <a:lnR>
                      <a:noFill/>
                    </a:lnR>
                    <a:lnT>
                      <a:noFill/>
                    </a:lnT>
                    <a:lnB>
                      <a:noFill/>
                    </a:lnB>
                  </a:tcPr>
                </a:tc>
              </a:tr>
              <a:tr h="299986">
                <a:tc>
                  <a:txBody>
                    <a:bodyPr/>
                    <a:lstStyle/>
                    <a:p>
                      <a:pPr algn="l" fontAlgn="ctr"/>
                      <a:r>
                        <a:rPr lang="en-US" sz="1400" b="1" i="0" u="none" strike="noStrike">
                          <a:solidFill>
                            <a:srgbClr val="000000"/>
                          </a:solidFill>
                          <a:effectLst/>
                          <a:latin typeface="Times New Roman"/>
                        </a:rPr>
                        <a:t>Ali Houchi</a:t>
                      </a:r>
                    </a:p>
                  </a:txBody>
                  <a:tcPr marL="10067" marR="10067" marT="10067" marB="0" anchor="ctr">
                    <a:lnL>
                      <a:noFill/>
                    </a:lnL>
                    <a:lnR>
                      <a:noFill/>
                    </a:lnR>
                    <a:lnT>
                      <a:noFill/>
                    </a:lnT>
                    <a:lnB>
                      <a:noFill/>
                    </a:lnB>
                  </a:tcPr>
                </a:tc>
                <a:tc>
                  <a:txBody>
                    <a:bodyPr/>
                    <a:lstStyle/>
                    <a:p>
                      <a:pPr algn="l" fontAlgn="ctr"/>
                      <a:r>
                        <a:rPr lang="en-US" sz="1400" b="1" i="0" u="none" strike="noStrike" dirty="0">
                          <a:solidFill>
                            <a:srgbClr val="000000"/>
                          </a:solidFill>
                          <a:effectLst/>
                          <a:latin typeface="Times New Roman"/>
                        </a:rPr>
                        <a:t>1</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Oat (variety Saia)</a:t>
                      </a:r>
                    </a:p>
                  </a:txBody>
                  <a:tcPr marL="10067" marR="10067" marT="10067" marB="0" anchor="ctr">
                    <a:lnL>
                      <a:noFill/>
                    </a:lnL>
                    <a:lnR>
                      <a:noFill/>
                    </a:lnR>
                    <a:lnT>
                      <a:noFill/>
                    </a:lnT>
                    <a:lnB>
                      <a:noFill/>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a:noFill/>
                    </a:lnB>
                  </a:tcPr>
                </a:tc>
              </a:tr>
              <a:tr h="299986">
                <a:tc>
                  <a:txBody>
                    <a:bodyPr/>
                    <a:lstStyle/>
                    <a:p>
                      <a:pPr algn="l" fontAlgn="ctr"/>
                      <a:r>
                        <a:rPr lang="en-US" sz="1400" b="1" i="0" u="none" strike="noStrike">
                          <a:solidFill>
                            <a:srgbClr val="000000"/>
                          </a:solidFill>
                          <a:effectLst/>
                          <a:latin typeface="Times New Roman"/>
                        </a:rPr>
                        <a:t>M. H. Awaissi</a:t>
                      </a:r>
                    </a:p>
                  </a:txBody>
                  <a:tcPr marL="10067" marR="10067" marT="10067"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r>
                        <a:rPr lang="en-US" sz="1400" b="1" i="0" u="none" strike="noStrike" dirty="0">
                          <a:solidFill>
                            <a:srgbClr val="000000"/>
                          </a:solidFill>
                          <a:effectLst/>
                          <a:latin typeface="Times New Roman"/>
                        </a:rPr>
                        <a:t>0.5</a:t>
                      </a:r>
                    </a:p>
                  </a:txBody>
                  <a:tcPr marL="10067" marR="10067" marT="10067"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r>
                        <a:rPr lang="en-US" sz="1400" b="1" i="0" u="none" strike="noStrike" dirty="0">
                          <a:solidFill>
                            <a:srgbClr val="000000"/>
                          </a:solidFill>
                          <a:effectLst/>
                          <a:latin typeface="Times New Roman"/>
                        </a:rPr>
                        <a:t>Vetch pure stand</a:t>
                      </a:r>
                    </a:p>
                  </a:txBody>
                  <a:tcPr marL="10067" marR="10067" marT="10067"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r>
                        <a:rPr lang="en-US" sz="1400" b="1" i="0" u="none" strike="noStrike">
                          <a:solidFill>
                            <a:srgbClr val="000000"/>
                          </a:solidFill>
                          <a:effectLst/>
                          <a:latin typeface="Times New Roman"/>
                        </a:rPr>
                        <a:t>For hay production</a:t>
                      </a:r>
                    </a:p>
                  </a:txBody>
                  <a:tcPr marL="10067" marR="10067" marT="10067" marB="0" anchor="ctr">
                    <a:lnL>
                      <a:noFill/>
                    </a:lnL>
                    <a:lnR>
                      <a:noFill/>
                    </a:lnR>
                    <a:lnT>
                      <a:noFill/>
                    </a:lnT>
                    <a:lnB w="12700" cap="flat" cmpd="sng" algn="ctr">
                      <a:solidFill>
                        <a:srgbClr val="000000"/>
                      </a:solidFill>
                      <a:prstDash val="solid"/>
                      <a:round/>
                      <a:headEnd type="none" w="med" len="med"/>
                      <a:tailEnd type="none" w="med" len="med"/>
                    </a:lnB>
                  </a:tcPr>
                </a:tc>
              </a:tr>
              <a:tr h="155026">
                <a:tc>
                  <a:txBody>
                    <a:bodyPr/>
                    <a:lstStyle/>
                    <a:p>
                      <a:pPr algn="l" fontAlgn="b"/>
                      <a:r>
                        <a:rPr lang="en-US" sz="1400" b="1" i="0" u="none" strike="noStrike">
                          <a:solidFill>
                            <a:srgbClr val="000000"/>
                          </a:solidFill>
                          <a:effectLst/>
                          <a:latin typeface="Calibri"/>
                        </a:rPr>
                        <a:t>Total</a:t>
                      </a:r>
                    </a:p>
                  </a:txBody>
                  <a:tcPr marL="10067" marR="10067" marT="1006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r>
                        <a:rPr lang="en-US" sz="1400" b="1" i="0" u="none" strike="noStrike" dirty="0">
                          <a:solidFill>
                            <a:srgbClr val="000000"/>
                          </a:solidFill>
                          <a:effectLst/>
                          <a:latin typeface="Calibri"/>
                        </a:rPr>
                        <a:t>20.3</a:t>
                      </a:r>
                    </a:p>
                  </a:txBody>
                  <a:tcPr marL="10067" marR="10067" marT="1006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400" b="1" i="0" u="none" strike="noStrike">
                        <a:solidFill>
                          <a:srgbClr val="000000"/>
                        </a:solidFill>
                        <a:effectLst/>
                        <a:latin typeface="Calibri"/>
                      </a:endParaRPr>
                    </a:p>
                  </a:txBody>
                  <a:tcPr marL="10067" marR="10067" marT="1006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US" sz="1400" b="1" i="0" u="none" strike="noStrike" dirty="0">
                        <a:solidFill>
                          <a:srgbClr val="000000"/>
                        </a:solidFill>
                        <a:effectLst/>
                        <a:latin typeface="Calibri"/>
                      </a:endParaRPr>
                    </a:p>
                  </a:txBody>
                  <a:tcPr marL="10067" marR="10067" marT="10067"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sp>
        <p:nvSpPr>
          <p:cNvPr id="5" name="Rectangle 4"/>
          <p:cNvSpPr/>
          <p:nvPr/>
        </p:nvSpPr>
        <p:spPr>
          <a:xfrm>
            <a:off x="146825" y="0"/>
            <a:ext cx="5193975" cy="523220"/>
          </a:xfrm>
          <a:prstGeom prst="rect">
            <a:avLst/>
          </a:prstGeom>
        </p:spPr>
        <p:txBody>
          <a:bodyPr wrap="none">
            <a:spAutoFit/>
          </a:bodyPr>
          <a:lstStyle/>
          <a:p>
            <a:r>
              <a:rPr lang="en-US" sz="2800" b="1" dirty="0">
                <a:solidFill>
                  <a:srgbClr val="FFFFFF"/>
                </a:solidFill>
              </a:rPr>
              <a:t>Introducing forages in </a:t>
            </a:r>
            <a:r>
              <a:rPr lang="en-US" sz="2800" b="1" dirty="0" smtClean="0">
                <a:solidFill>
                  <a:srgbClr val="FFFFFF"/>
                </a:solidFill>
              </a:rPr>
              <a:t>CA- Tunisia</a:t>
            </a:r>
            <a:endParaRPr lang="en-US" sz="2800" b="1" dirty="0">
              <a:solidFill>
                <a:srgbClr val="FFFFFF"/>
              </a:solidFill>
            </a:endParaRPr>
          </a:p>
        </p:txBody>
      </p:sp>
    </p:spTree>
    <p:extLst>
      <p:ext uri="{BB962C8B-B14F-4D97-AF65-F5344CB8AC3E}">
        <p14:creationId xmlns:p14="http://schemas.microsoft.com/office/powerpoint/2010/main" val="41628413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Puzzle4"/>
          <p:cNvSpPr>
            <a:spLocks noEditPoints="1" noChangeArrowheads="1"/>
          </p:cNvSpPr>
          <p:nvPr/>
        </p:nvSpPr>
        <p:spPr bwMode="auto">
          <a:xfrm flipV="1">
            <a:off x="4016076" y="152527"/>
            <a:ext cx="309065" cy="525170"/>
          </a:xfrm>
          <a:custGeom>
            <a:avLst/>
            <a:gdLst>
              <a:gd name="T0" fmla="*/ 656844298 w 21600"/>
              <a:gd name="T1" fmla="*/ 2147483647 h 21600"/>
              <a:gd name="T2" fmla="*/ 35818637 w 21600"/>
              <a:gd name="T3" fmla="*/ 2147483647 h 21600"/>
              <a:gd name="T4" fmla="*/ 909319295 w 21600"/>
              <a:gd name="T5" fmla="*/ 2147483647 h 21600"/>
              <a:gd name="T6" fmla="*/ 1654171007 w 21600"/>
              <a:gd name="T7" fmla="*/ 2147483647 h 21600"/>
              <a:gd name="T8" fmla="*/ 1104782578 w 21600"/>
              <a:gd name="T9" fmla="*/ 2147483647 h 21600"/>
              <a:gd name="T10" fmla="*/ 1663105848 w 21600"/>
              <a:gd name="T11" fmla="*/ 1017241877 h 21600"/>
              <a:gd name="T12" fmla="*/ 877848370 w 21600"/>
              <a:gd name="T13" fmla="*/ 2373821 h 21600"/>
              <a:gd name="T14" fmla="*/ 35818637 w 21600"/>
              <a:gd name="T15" fmla="*/ 1017241877 h 21600"/>
              <a:gd name="T16" fmla="*/ 0 60000 65536"/>
              <a:gd name="T17" fmla="*/ 0 60000 65536"/>
              <a:gd name="T18" fmla="*/ 0 60000 65536"/>
              <a:gd name="T19" fmla="*/ 0 60000 65536"/>
              <a:gd name="T20" fmla="*/ 0 60000 65536"/>
              <a:gd name="T21" fmla="*/ 0 60000 65536"/>
              <a:gd name="T22" fmla="*/ 0 60000 65536"/>
              <a:gd name="T23" fmla="*/ 0 60000 65536"/>
              <a:gd name="T24" fmla="*/ 2076 w 21600"/>
              <a:gd name="T25" fmla="*/ 5664 h 21600"/>
              <a:gd name="T26" fmla="*/ 20203 w 21600"/>
              <a:gd name="T27" fmla="*/ 1598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006600"/>
          </a:solidFill>
          <a:ln w="28575">
            <a:solidFill>
              <a:srgbClr val="000000"/>
            </a:solidFill>
            <a:miter lim="800000"/>
            <a:headEnd/>
            <a:tailEnd/>
          </a:ln>
        </p:spPr>
        <p:txBody>
          <a:bodyPr/>
          <a:lstStyle/>
          <a:p>
            <a:pPr fontAlgn="auto">
              <a:spcBef>
                <a:spcPts val="0"/>
              </a:spcBef>
              <a:spcAft>
                <a:spcPts val="0"/>
              </a:spcAft>
            </a:pPr>
            <a:endParaRPr lang="en-US">
              <a:solidFill>
                <a:srgbClr val="000000"/>
              </a:solidFill>
              <a:latin typeface="Arial"/>
              <a:cs typeface="Arial"/>
            </a:endParaRPr>
          </a:p>
        </p:txBody>
      </p:sp>
      <p:sp>
        <p:nvSpPr>
          <p:cNvPr id="7" name="Rectangle 1038"/>
          <p:cNvSpPr>
            <a:spLocks noChangeArrowheads="1"/>
          </p:cNvSpPr>
          <p:nvPr/>
        </p:nvSpPr>
        <p:spPr bwMode="auto">
          <a:xfrm>
            <a:off x="1517901" y="210532"/>
            <a:ext cx="244328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auto">
              <a:spcBef>
                <a:spcPts val="0"/>
              </a:spcBef>
              <a:spcAft>
                <a:spcPts val="0"/>
              </a:spcAft>
              <a:defRPr/>
            </a:pPr>
            <a:r>
              <a:rPr lang="en-GB" altLang="es-ES" sz="2400" b="1" dirty="0" smtClean="0">
                <a:solidFill>
                  <a:srgbClr val="000000"/>
                </a:solidFill>
                <a:latin typeface="Arial"/>
                <a:ea typeface="Verdana" panose="020B0604030504040204" pitchFamily="34" charset="0"/>
                <a:cs typeface="Verdana" panose="020B0604030504040204" pitchFamily="34" charset="0"/>
              </a:rPr>
              <a:t>Winter cereals</a:t>
            </a:r>
            <a:endParaRPr lang="en-GB" altLang="es-ES" sz="2400" b="1" dirty="0">
              <a:solidFill>
                <a:srgbClr val="000000"/>
              </a:solidFill>
              <a:latin typeface="Arial"/>
              <a:ea typeface="Verdana" panose="020B0604030504040204" pitchFamily="34" charset="0"/>
              <a:cs typeface="Verdana" panose="020B0604030504040204" pitchFamily="34" charset="0"/>
            </a:endParaRPr>
          </a:p>
        </p:txBody>
      </p:sp>
      <p:sp>
        <p:nvSpPr>
          <p:cNvPr id="9" name="Puzzle2"/>
          <p:cNvSpPr>
            <a:spLocks noEditPoints="1" noChangeArrowheads="1"/>
          </p:cNvSpPr>
          <p:nvPr/>
        </p:nvSpPr>
        <p:spPr bwMode="auto">
          <a:xfrm flipV="1">
            <a:off x="4223978" y="269236"/>
            <a:ext cx="500727" cy="411074"/>
          </a:xfrm>
          <a:custGeom>
            <a:avLst/>
            <a:gdLst>
              <a:gd name="T0" fmla="*/ 3971276 w 21600"/>
              <a:gd name="T1" fmla="*/ 1380043225 h 21600"/>
              <a:gd name="T2" fmla="*/ 1517776283 w 21600"/>
              <a:gd name="T3" fmla="*/ 2147483647 h 21600"/>
              <a:gd name="T4" fmla="*/ 2147483647 w 21600"/>
              <a:gd name="T5" fmla="*/ 1433963590 h 21600"/>
              <a:gd name="T6" fmla="*/ 2147483647 w 21600"/>
              <a:gd name="T7" fmla="*/ 2147483647 h 21600"/>
              <a:gd name="T8" fmla="*/ 2147483647 w 21600"/>
              <a:gd name="T9" fmla="*/ 1554998522 h 21600"/>
              <a:gd name="T10" fmla="*/ 2147483647 w 21600"/>
              <a:gd name="T11" fmla="*/ 591668217 h 21600"/>
              <a:gd name="T12" fmla="*/ 2147483647 w 21600"/>
              <a:gd name="T13" fmla="*/ 2886879 h 21600"/>
              <a:gd name="T14" fmla="*/ 1517776283 w 21600"/>
              <a:gd name="T15" fmla="*/ 607648204 h 21600"/>
              <a:gd name="T16" fmla="*/ 0 60000 65536"/>
              <a:gd name="T17" fmla="*/ 0 60000 65536"/>
              <a:gd name="T18" fmla="*/ 0 60000 65536"/>
              <a:gd name="T19" fmla="*/ 0 60000 65536"/>
              <a:gd name="T20" fmla="*/ 0 60000 65536"/>
              <a:gd name="T21" fmla="*/ 0 60000 65536"/>
              <a:gd name="T22" fmla="*/ 0 60000 65536"/>
              <a:gd name="T23" fmla="*/ 0 60000 65536"/>
              <a:gd name="T24" fmla="*/ 5388 w 21600"/>
              <a:gd name="T25" fmla="*/ 6742 h 21600"/>
              <a:gd name="T26" fmla="*/ 16177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CEEAB0"/>
          </a:solidFill>
          <a:ln w="28575">
            <a:solidFill>
              <a:srgbClr val="000000"/>
            </a:solidFill>
            <a:miter lim="800000"/>
            <a:headEnd/>
            <a:tailEnd/>
          </a:ln>
        </p:spPr>
        <p:txBody>
          <a:bodyPr/>
          <a:lstStyle/>
          <a:p>
            <a:pPr fontAlgn="auto">
              <a:spcBef>
                <a:spcPts val="0"/>
              </a:spcBef>
              <a:spcAft>
                <a:spcPts val="0"/>
              </a:spcAft>
            </a:pPr>
            <a:endParaRPr lang="en-US">
              <a:solidFill>
                <a:srgbClr val="000000"/>
              </a:solidFill>
              <a:latin typeface="Arial"/>
              <a:cs typeface="Arial"/>
            </a:endParaRPr>
          </a:p>
        </p:txBody>
      </p:sp>
      <p:sp>
        <p:nvSpPr>
          <p:cNvPr id="11" name="1 Rectángulo"/>
          <p:cNvSpPr/>
          <p:nvPr/>
        </p:nvSpPr>
        <p:spPr bwMode="auto">
          <a:xfrm>
            <a:off x="4877410" y="210532"/>
            <a:ext cx="2443280" cy="461665"/>
          </a:xfrm>
          <a:prstGeom prst="rect">
            <a:avLst/>
          </a:prstGeom>
        </p:spPr>
        <p:txBody>
          <a:bodyPr wrap="square">
            <a:spAutoFit/>
          </a:bodyPr>
          <a:lstStyle/>
          <a:p>
            <a:pPr fontAlgn="auto">
              <a:spcBef>
                <a:spcPct val="50000"/>
              </a:spcBef>
              <a:spcAft>
                <a:spcPts val="0"/>
              </a:spcAft>
              <a:defRPr/>
            </a:pPr>
            <a:r>
              <a:rPr lang="en-GB" altLang="es-ES" sz="2400" b="1" dirty="0" smtClean="0">
                <a:solidFill>
                  <a:srgbClr val="000000"/>
                </a:solidFill>
                <a:latin typeface="Arial"/>
                <a:ea typeface="Verdana" panose="020B0604030504040204" pitchFamily="34" charset="0"/>
                <a:cs typeface="Verdana" panose="020B0604030504040204" pitchFamily="34" charset="0"/>
              </a:rPr>
              <a:t>Feed legumes</a:t>
            </a:r>
            <a:endParaRPr lang="en-GB" altLang="es-ES" sz="2400" b="1" dirty="0">
              <a:solidFill>
                <a:srgbClr val="000000"/>
              </a:solidFill>
              <a:latin typeface="Arial"/>
              <a:ea typeface="Verdana" panose="020B0604030504040204" pitchFamily="34" charset="0"/>
              <a:cs typeface="Verdana" panose="020B0604030504040204" pitchFamily="34" charset="0"/>
            </a:endParaRPr>
          </a:p>
        </p:txBody>
      </p:sp>
      <p:sp>
        <p:nvSpPr>
          <p:cNvPr id="4" name="TextBox 3"/>
          <p:cNvSpPr txBox="1"/>
          <p:nvPr/>
        </p:nvSpPr>
        <p:spPr>
          <a:xfrm>
            <a:off x="291487" y="539785"/>
            <a:ext cx="8575561" cy="984885"/>
          </a:xfrm>
          <a:prstGeom prst="rect">
            <a:avLst/>
          </a:prstGeom>
          <a:noFill/>
        </p:spPr>
        <p:txBody>
          <a:bodyPr wrap="square" rtlCol="0">
            <a:spAutoFit/>
          </a:bodyPr>
          <a:lstStyle/>
          <a:p>
            <a:pPr fontAlgn="auto">
              <a:spcBef>
                <a:spcPts val="0"/>
              </a:spcBef>
              <a:spcAft>
                <a:spcPts val="0"/>
              </a:spcAft>
            </a:pPr>
            <a:r>
              <a:rPr lang="en-US" altLang="en-US"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Yield of forage crops used as </a:t>
            </a:r>
            <a:r>
              <a:rPr lang="en-US" altLang="en-US" b="1"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compared </a:t>
            </a:r>
            <a:r>
              <a:rPr lang="en-US" altLang="en-US"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 weedy </a:t>
            </a:r>
            <a:r>
              <a:rPr lang="en-US" altLang="en-US" b="1" dirty="0" smtClean="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fallows under CA system.</a:t>
            </a:r>
            <a:endParaRPr lang="en-US" altLang="en-US" sz="4000" b="1" dirty="0">
              <a:solidFill>
                <a:srgbClr val="000000"/>
              </a:solidFill>
              <a:latin typeface="Arial" panose="020B0604020202020204" pitchFamily="34" charset="0"/>
              <a:cs typeface="Arial"/>
            </a:endParaRPr>
          </a:p>
          <a:p>
            <a:pPr fontAlgn="auto">
              <a:spcBef>
                <a:spcPts val="0"/>
              </a:spcBef>
              <a:spcAft>
                <a:spcPts val="0"/>
              </a:spcAft>
            </a:pPr>
            <a:endParaRPr lang="en-US" b="1" dirty="0">
              <a:solidFill>
                <a:srgbClr val="000000"/>
              </a:solidFill>
              <a:latin typeface="Arial"/>
              <a:cs typeface="Arial"/>
            </a:endParaRPr>
          </a:p>
        </p:txBody>
      </p:sp>
      <p:graphicFrame>
        <p:nvGraphicFramePr>
          <p:cNvPr id="3" name="Table 2"/>
          <p:cNvGraphicFramePr>
            <a:graphicFrameLocks noGrp="1"/>
          </p:cNvGraphicFramePr>
          <p:nvPr>
            <p:extLst/>
          </p:nvPr>
        </p:nvGraphicFramePr>
        <p:xfrm>
          <a:off x="215486" y="1318956"/>
          <a:ext cx="8229600" cy="2839212"/>
        </p:xfrm>
        <a:graphic>
          <a:graphicData uri="http://schemas.openxmlformats.org/drawingml/2006/table">
            <a:tbl>
              <a:tblPr firstRow="1" firstCol="1" bandRow="1">
                <a:tableStyleId>{5C22544A-7EE6-4342-B048-85BDC9FD1C3A}</a:tableStyleId>
              </a:tblPr>
              <a:tblGrid>
                <a:gridCol w="1607824"/>
                <a:gridCol w="2290575"/>
                <a:gridCol w="1374345"/>
                <a:gridCol w="1068935"/>
                <a:gridCol w="763525"/>
                <a:gridCol w="152705"/>
                <a:gridCol w="971691"/>
              </a:tblGrid>
              <a:tr h="190500">
                <a:tc>
                  <a:txBody>
                    <a:bodyPr/>
                    <a:lstStyle/>
                    <a:p>
                      <a:pPr marL="0" marR="0" algn="ctr">
                        <a:lnSpc>
                          <a:spcPct val="115000"/>
                        </a:lnSpc>
                        <a:spcBef>
                          <a:spcPts val="0"/>
                        </a:spcBef>
                        <a:spcAft>
                          <a:spcPts val="0"/>
                        </a:spcAft>
                      </a:pPr>
                      <a:r>
                        <a:rPr lang="en-GB" sz="1800" b="0" dirty="0" smtClean="0">
                          <a:effectLst/>
                        </a:rPr>
                        <a:t>Farmer</a:t>
                      </a:r>
                      <a:endParaRPr lang="en-US" sz="24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b="0" dirty="0">
                          <a:effectLst/>
                        </a:rPr>
                        <a:t>Forage </a:t>
                      </a:r>
                      <a:r>
                        <a:rPr lang="en-GB" sz="1800" b="0" dirty="0" smtClean="0">
                          <a:effectLst/>
                        </a:rPr>
                        <a:t>type</a:t>
                      </a:r>
                      <a:endParaRPr lang="en-US" sz="24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b="0" dirty="0">
                          <a:effectLst/>
                        </a:rPr>
                        <a:t>Forage </a:t>
                      </a:r>
                      <a:endParaRPr lang="en-US" sz="24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b="0" dirty="0" smtClean="0">
                          <a:effectLst/>
                        </a:rPr>
                        <a:t>Weedy fallow</a:t>
                      </a:r>
                      <a:endParaRPr lang="en-US" sz="24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b="0">
                          <a:effectLst/>
                        </a:rPr>
                        <a:t>Pr &gt; t</a:t>
                      </a:r>
                      <a:endParaRPr lang="en-US" sz="2400" b="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pPr marL="0" marR="0" algn="ctr">
                        <a:lnSpc>
                          <a:spcPct val="115000"/>
                        </a:lnSpc>
                        <a:spcBef>
                          <a:spcPts val="0"/>
                        </a:spcBef>
                        <a:spcAft>
                          <a:spcPts val="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b="0" dirty="0" smtClean="0">
                          <a:effectLst/>
                        </a:rPr>
                        <a:t>SE</a:t>
                      </a:r>
                      <a:endParaRPr lang="en-US" sz="24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r>
              <a:tr h="190500">
                <a:tc gridSpan="7">
                  <a:txBody>
                    <a:bodyPr/>
                    <a:lstStyle/>
                    <a:p>
                      <a:pPr marL="0" marR="0" algn="ctr">
                        <a:lnSpc>
                          <a:spcPct val="115000"/>
                        </a:lnSpc>
                        <a:spcBef>
                          <a:spcPts val="0"/>
                        </a:spcBef>
                        <a:spcAft>
                          <a:spcPts val="0"/>
                        </a:spcAft>
                      </a:pPr>
                      <a:r>
                        <a:rPr lang="en-GB" sz="1800" b="0" dirty="0">
                          <a:effectLst/>
                        </a:rPr>
                        <a:t>Biomass </a:t>
                      </a:r>
                      <a:r>
                        <a:rPr lang="en-GB" sz="1800" b="0" dirty="0" smtClean="0">
                          <a:effectLst/>
                        </a:rPr>
                        <a:t>(t </a:t>
                      </a:r>
                      <a:r>
                        <a:rPr lang="en-GB" sz="1800" b="0" dirty="0">
                          <a:effectLst/>
                        </a:rPr>
                        <a:t>DM  ha</a:t>
                      </a:r>
                      <a:r>
                        <a:rPr lang="en-GB" sz="1800" b="0" baseline="30000" dirty="0">
                          <a:effectLst/>
                        </a:rPr>
                        <a:t>-1</a:t>
                      </a:r>
                      <a:r>
                        <a:rPr lang="en-GB" sz="1800" b="0" dirty="0">
                          <a:effectLst/>
                        </a:rPr>
                        <a:t>)</a:t>
                      </a:r>
                      <a:endParaRPr lang="en-US" sz="24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90500">
                <a:tc>
                  <a:txBody>
                    <a:bodyPr/>
                    <a:lstStyle/>
                    <a:p>
                      <a:pPr marL="0" marR="0">
                        <a:lnSpc>
                          <a:spcPct val="115000"/>
                        </a:lnSpc>
                        <a:spcBef>
                          <a:spcPts val="0"/>
                        </a:spcBef>
                        <a:spcAft>
                          <a:spcPts val="0"/>
                        </a:spcAft>
                      </a:pPr>
                      <a:r>
                        <a:rPr lang="en-GB" sz="1600" b="0" dirty="0" smtClean="0">
                          <a:effectLst/>
                        </a:rPr>
                        <a:t>T. Ben </a:t>
                      </a:r>
                      <a:r>
                        <a:rPr lang="en-GB" sz="1600" b="0" dirty="0" err="1">
                          <a:effectLst/>
                        </a:rPr>
                        <a:t>Ameur</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nSpc>
                          <a:spcPct val="115000"/>
                        </a:lnSpc>
                        <a:spcBef>
                          <a:spcPts val="0"/>
                        </a:spcBef>
                        <a:spcAft>
                          <a:spcPts val="0"/>
                        </a:spcAft>
                      </a:pPr>
                      <a:r>
                        <a:rPr lang="en-GB" sz="1800">
                          <a:effectLst/>
                        </a:rPr>
                        <a:t>Sulla </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a:effectLst/>
                        </a:rPr>
                        <a:t>6.2</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2.2</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0.001</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a:effectLst/>
                        </a:rPr>
                        <a:t>0.67</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r>
              <a:tr h="190500">
                <a:tc>
                  <a:txBody>
                    <a:bodyPr/>
                    <a:lstStyle/>
                    <a:p>
                      <a:pPr marL="0" marR="0">
                        <a:lnSpc>
                          <a:spcPct val="115000"/>
                        </a:lnSpc>
                        <a:spcBef>
                          <a:spcPts val="0"/>
                        </a:spcBef>
                        <a:spcAft>
                          <a:spcPts val="0"/>
                        </a:spcAft>
                      </a:pPr>
                      <a:r>
                        <a:rPr lang="en-GB" sz="1600" b="0" dirty="0" smtClean="0">
                          <a:effectLst/>
                        </a:rPr>
                        <a:t>T. Ben </a:t>
                      </a:r>
                      <a:r>
                        <a:rPr lang="en-GB" sz="1600" b="0" dirty="0" err="1">
                          <a:effectLst/>
                        </a:rPr>
                        <a:t>Ameur</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nSpc>
                          <a:spcPct val="115000"/>
                        </a:lnSpc>
                        <a:spcBef>
                          <a:spcPts val="0"/>
                        </a:spcBef>
                        <a:spcAft>
                          <a:spcPts val="0"/>
                        </a:spcAft>
                      </a:pPr>
                      <a:r>
                        <a:rPr lang="en-GB" sz="1800" dirty="0">
                          <a:effectLst/>
                        </a:rPr>
                        <a:t>Vetch</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3.5</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1.4</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0.05</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dirty="0" smtClean="0">
                          <a:effectLst/>
                        </a:rPr>
                        <a:t>0.61</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r>
              <a:tr h="190500">
                <a:tc>
                  <a:txBody>
                    <a:bodyPr/>
                    <a:lstStyle/>
                    <a:p>
                      <a:pPr marL="0" marR="0">
                        <a:lnSpc>
                          <a:spcPct val="115000"/>
                        </a:lnSpc>
                        <a:spcBef>
                          <a:spcPts val="0"/>
                        </a:spcBef>
                        <a:spcAft>
                          <a:spcPts val="0"/>
                        </a:spcAft>
                      </a:pPr>
                      <a:r>
                        <a:rPr lang="en-GB" sz="1600" b="0" dirty="0" smtClean="0">
                          <a:effectLst/>
                        </a:rPr>
                        <a:t>M.</a:t>
                      </a:r>
                      <a:r>
                        <a:rPr lang="en-GB" sz="1600" b="0" baseline="0" dirty="0" smtClean="0">
                          <a:effectLst/>
                        </a:rPr>
                        <a:t> </a:t>
                      </a:r>
                      <a:r>
                        <a:rPr lang="en-GB" sz="1600" b="0" dirty="0" err="1" smtClean="0">
                          <a:effectLst/>
                        </a:rPr>
                        <a:t>Makhzoumi</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nSpc>
                          <a:spcPct val="115000"/>
                        </a:lnSpc>
                        <a:spcBef>
                          <a:spcPts val="0"/>
                        </a:spcBef>
                        <a:spcAft>
                          <a:spcPts val="0"/>
                        </a:spcAft>
                      </a:pPr>
                      <a:r>
                        <a:rPr lang="en-GB" sz="1800" dirty="0">
                          <a:effectLst/>
                        </a:rPr>
                        <a:t>Vetch-triticale mixture</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3.2</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1.4</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0.08</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dirty="0">
                          <a:effectLst/>
                        </a:rPr>
                        <a:t>0.65</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r>
              <a:tr h="190500">
                <a:tc>
                  <a:txBody>
                    <a:bodyPr/>
                    <a:lstStyle/>
                    <a:p>
                      <a:pPr marL="0" marR="0">
                        <a:lnSpc>
                          <a:spcPct val="115000"/>
                        </a:lnSpc>
                        <a:spcBef>
                          <a:spcPts val="0"/>
                        </a:spcBef>
                        <a:spcAft>
                          <a:spcPts val="0"/>
                        </a:spcAft>
                      </a:pPr>
                      <a:r>
                        <a:rPr lang="en-GB" sz="1600" b="0" dirty="0" smtClean="0">
                          <a:effectLst/>
                        </a:rPr>
                        <a:t>M.</a:t>
                      </a:r>
                      <a:r>
                        <a:rPr lang="en-GB" sz="1600" b="0" baseline="0" dirty="0" smtClean="0">
                          <a:effectLst/>
                        </a:rPr>
                        <a:t> </a:t>
                      </a:r>
                      <a:r>
                        <a:rPr lang="en-GB" sz="1600" b="0" dirty="0" err="1" smtClean="0">
                          <a:effectLst/>
                        </a:rPr>
                        <a:t>Makhzoumi</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nSpc>
                          <a:spcPct val="115000"/>
                        </a:lnSpc>
                        <a:spcBef>
                          <a:spcPts val="0"/>
                        </a:spcBef>
                        <a:spcAft>
                          <a:spcPts val="0"/>
                        </a:spcAft>
                      </a:pPr>
                      <a:r>
                        <a:rPr lang="en-GB" sz="1800" dirty="0" smtClean="0">
                          <a:effectLst/>
                        </a:rPr>
                        <a:t>Vetch-triticale mixture</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2.9</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1.4</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0.05</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dirty="0">
                          <a:effectLst/>
                        </a:rPr>
                        <a:t>0.45</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r>
              <a:tr h="190500">
                <a:tc>
                  <a:txBody>
                    <a:bodyPr/>
                    <a:lstStyle/>
                    <a:p>
                      <a:pPr marL="0" marR="0">
                        <a:lnSpc>
                          <a:spcPct val="115000"/>
                        </a:lnSpc>
                        <a:spcBef>
                          <a:spcPts val="0"/>
                        </a:spcBef>
                        <a:spcAft>
                          <a:spcPts val="0"/>
                        </a:spcAft>
                      </a:pPr>
                      <a:r>
                        <a:rPr lang="en-GB" sz="1600" b="0" dirty="0" smtClean="0">
                          <a:effectLst/>
                        </a:rPr>
                        <a:t>J. </a:t>
                      </a:r>
                      <a:r>
                        <a:rPr lang="en-GB" sz="1600" b="0" dirty="0" err="1" smtClean="0">
                          <a:effectLst/>
                        </a:rPr>
                        <a:t>Sahli</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nSpc>
                          <a:spcPct val="115000"/>
                        </a:lnSpc>
                        <a:spcBef>
                          <a:spcPts val="0"/>
                        </a:spcBef>
                        <a:spcAft>
                          <a:spcPts val="0"/>
                        </a:spcAft>
                      </a:pPr>
                      <a:r>
                        <a:rPr lang="en-GB" sz="1800">
                          <a:effectLst/>
                        </a:rPr>
                        <a:t>Oat-vetch mixture </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4.9</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latin typeface="+mn-lt"/>
                          <a:ea typeface="+mn-ea"/>
                          <a:cs typeface="+mn-cs"/>
                        </a:rPr>
                        <a:t>3.0</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0.05</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dirty="0" smtClean="0">
                          <a:effectLst/>
                        </a:rPr>
                        <a:t>0.53</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r>
              <a:tr h="190500">
                <a:tc>
                  <a:txBody>
                    <a:bodyPr/>
                    <a:lstStyle/>
                    <a:p>
                      <a:pPr marL="0" marR="0">
                        <a:lnSpc>
                          <a:spcPct val="115000"/>
                        </a:lnSpc>
                        <a:spcBef>
                          <a:spcPts val="0"/>
                        </a:spcBef>
                        <a:spcAft>
                          <a:spcPts val="0"/>
                        </a:spcAft>
                      </a:pPr>
                      <a:r>
                        <a:rPr lang="en-GB" sz="1600" b="0" dirty="0" smtClean="0">
                          <a:effectLst/>
                        </a:rPr>
                        <a:t>J. </a:t>
                      </a:r>
                      <a:r>
                        <a:rPr lang="en-GB" sz="1600" b="0" dirty="0" err="1" smtClean="0">
                          <a:effectLst/>
                        </a:rPr>
                        <a:t>Sahli</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nSpc>
                          <a:spcPct val="115000"/>
                        </a:lnSpc>
                        <a:spcBef>
                          <a:spcPts val="0"/>
                        </a:spcBef>
                        <a:spcAft>
                          <a:spcPts val="0"/>
                        </a:spcAft>
                      </a:pPr>
                      <a:r>
                        <a:rPr lang="en-GB" sz="1800" dirty="0">
                          <a:effectLst/>
                        </a:rPr>
                        <a:t>Vetch</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a:effectLst/>
                        </a:rPr>
                        <a:t>4.3</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a:effectLst/>
                        </a:rPr>
                        <a:t>4.0</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GB" sz="1800" dirty="0" smtClean="0">
                          <a:effectLst/>
                        </a:rPr>
                        <a:t>0.10</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en-GB" sz="1800" dirty="0" smtClean="0">
                          <a:effectLst/>
                        </a:rPr>
                        <a:t>0.80</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44450" marR="44450" marT="0" marB="0" anchor="b"/>
                </a:tc>
                <a:tc hMerge="1">
                  <a:txBody>
                    <a:bodyPr/>
                    <a:lstStyle/>
                    <a:p>
                      <a:endParaRPr lang="en-US"/>
                    </a:p>
                  </a:txBody>
                  <a:tcPr/>
                </a:tc>
              </a:tr>
            </a:tbl>
          </a:graphicData>
        </a:graphic>
      </p:graphicFrame>
      <p:pic>
        <p:nvPicPr>
          <p:cNvPr id="19458" name="Image 9" descr="C:\Users\bysalah\Pictures\Photos pro\2015\avril\1 4 2015 Chw\DSCN3367_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6099" y="4192525"/>
            <a:ext cx="2850491" cy="213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Image 10" descr="C:\Users\bysalah\Pictures\Photos pro\2015\avril\1 4 2015 Chw\DSCN3354_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1594" y="4192525"/>
            <a:ext cx="2837211" cy="212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1799230" y="6330394"/>
            <a:ext cx="5850949" cy="461665"/>
          </a:xfrm>
          <a:prstGeom prst="rect">
            <a:avLst/>
          </a:prstGeom>
          <a:noFill/>
        </p:spPr>
        <p:txBody>
          <a:bodyPr wrap="square" rtlCol="0">
            <a:spAutoFit/>
          </a:bodyPr>
          <a:lstStyle/>
          <a:p>
            <a:pPr fontAlgn="auto">
              <a:spcBef>
                <a:spcPts val="0"/>
              </a:spcBef>
              <a:spcAft>
                <a:spcPts val="0"/>
              </a:spcAft>
            </a:pPr>
            <a:r>
              <a:rPr lang="en-US" sz="2400" dirty="0" smtClean="0">
                <a:solidFill>
                  <a:srgbClr val="000000"/>
                </a:solidFill>
                <a:latin typeface="Arial"/>
                <a:cs typeface="Arial"/>
              </a:rPr>
              <a:t>Weedy fallows      vs.     Forage legumes</a:t>
            </a:r>
          </a:p>
        </p:txBody>
      </p:sp>
      <p:pic>
        <p:nvPicPr>
          <p:cNvPr id="13" name="Picture 6" descr="image0001"/>
          <p:cNvPicPr>
            <a:picLocks noChangeAspect="1" noChangeArrowheads="1"/>
          </p:cNvPicPr>
          <p:nvPr/>
        </p:nvPicPr>
        <p:blipFill>
          <a:blip r:embed="rId5" cstate="screen"/>
          <a:srcRect/>
          <a:stretch>
            <a:fillRect/>
          </a:stretch>
        </p:blipFill>
        <p:spPr bwMode="auto">
          <a:xfrm>
            <a:off x="143555" y="5169781"/>
            <a:ext cx="1120176" cy="115065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59048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7000" y="0"/>
            <a:ext cx="7454900" cy="523220"/>
          </a:xfrm>
          <a:prstGeom prst="rect">
            <a:avLst/>
          </a:prstGeom>
        </p:spPr>
        <p:txBody>
          <a:bodyPr wrap="square">
            <a:spAutoFit/>
          </a:bodyPr>
          <a:lstStyle/>
          <a:p>
            <a:r>
              <a:rPr lang="en-US" sz="2800" dirty="0" smtClean="0">
                <a:solidFill>
                  <a:srgbClr val="FFFFFF"/>
                </a:solidFill>
              </a:rPr>
              <a:t>Conclusions For Fallow Replacing Forages</a:t>
            </a:r>
            <a:endParaRPr lang="en-US" sz="2800" dirty="0">
              <a:solidFill>
                <a:srgbClr val="FFFFFF"/>
              </a:solidFill>
            </a:endParaRPr>
          </a:p>
        </p:txBody>
      </p:sp>
      <p:sp>
        <p:nvSpPr>
          <p:cNvPr id="5" name="Rectangle 4"/>
          <p:cNvSpPr/>
          <p:nvPr/>
        </p:nvSpPr>
        <p:spPr>
          <a:xfrm>
            <a:off x="356137" y="1560286"/>
            <a:ext cx="8322913" cy="3539430"/>
          </a:xfrm>
          <a:prstGeom prst="rect">
            <a:avLst/>
          </a:prstGeom>
        </p:spPr>
        <p:txBody>
          <a:bodyPr wrap="square">
            <a:spAutoFit/>
          </a:bodyPr>
          <a:lstStyle/>
          <a:p>
            <a:pPr marL="285750" indent="-285750">
              <a:buFont typeface="Arial"/>
              <a:buChar char="•"/>
            </a:pPr>
            <a:r>
              <a:rPr lang="en-US" sz="3200" dirty="0"/>
              <a:t>Low cost replacement – no herbicide </a:t>
            </a:r>
            <a:endParaRPr lang="en-US" sz="3200" dirty="0" smtClean="0"/>
          </a:p>
          <a:p>
            <a:pPr marL="285750" indent="-285750">
              <a:buFont typeface="Arial"/>
              <a:buChar char="•"/>
            </a:pPr>
            <a:r>
              <a:rPr lang="en-US" sz="3200" dirty="0" smtClean="0"/>
              <a:t>Only </a:t>
            </a:r>
            <a:r>
              <a:rPr lang="en-US" sz="3200" dirty="0"/>
              <a:t>vetch and </a:t>
            </a:r>
            <a:r>
              <a:rPr lang="en-US" sz="3200" dirty="0" err="1" smtClean="0"/>
              <a:t>sulla</a:t>
            </a:r>
            <a:r>
              <a:rPr lang="en-US" sz="3200" dirty="0" smtClean="0"/>
              <a:t> </a:t>
            </a:r>
            <a:r>
              <a:rPr lang="en-US" sz="3200" dirty="0"/>
              <a:t>seeds are </a:t>
            </a:r>
            <a:r>
              <a:rPr lang="en-US" sz="3200" dirty="0" smtClean="0"/>
              <a:t>available</a:t>
            </a:r>
          </a:p>
          <a:p>
            <a:pPr marL="285750" indent="-285750">
              <a:buFont typeface="Arial"/>
              <a:buChar char="•"/>
            </a:pPr>
            <a:r>
              <a:rPr lang="en-US" sz="3200" dirty="0" smtClean="0"/>
              <a:t>Direct </a:t>
            </a:r>
            <a:r>
              <a:rPr lang="en-US" sz="3200" dirty="0"/>
              <a:t>seeding is a great option reducing </a:t>
            </a:r>
            <a:r>
              <a:rPr lang="en-US" sz="3200" dirty="0" smtClean="0"/>
              <a:t>cost</a:t>
            </a:r>
          </a:p>
          <a:p>
            <a:pPr marL="285750" indent="-285750">
              <a:buFont typeface="Arial"/>
              <a:buChar char="•"/>
            </a:pPr>
            <a:r>
              <a:rPr lang="en-US" sz="3200" dirty="0" smtClean="0"/>
              <a:t>Need </a:t>
            </a:r>
            <a:r>
              <a:rPr lang="en-US" sz="3200" dirty="0"/>
              <a:t>to apply phosphate and/or rhizobia because of degraded </a:t>
            </a:r>
            <a:r>
              <a:rPr lang="en-US" sz="3200" dirty="0" smtClean="0"/>
              <a:t>soils</a:t>
            </a:r>
          </a:p>
          <a:p>
            <a:pPr marL="285750" indent="-285750">
              <a:buFont typeface="Arial"/>
              <a:buChar char="•"/>
            </a:pPr>
            <a:r>
              <a:rPr lang="en-US" sz="3200" dirty="0" smtClean="0"/>
              <a:t>Flexible options </a:t>
            </a:r>
            <a:r>
              <a:rPr lang="en-US" sz="3200" dirty="0"/>
              <a:t>to utilize the forage (i.e., graze, hay, double purpose, soil </a:t>
            </a:r>
            <a:r>
              <a:rPr lang="en-US" sz="3200" dirty="0" smtClean="0"/>
              <a:t>amendment…)</a:t>
            </a:r>
            <a:endParaRPr lang="en-US" sz="3200" dirty="0"/>
          </a:p>
        </p:txBody>
      </p:sp>
    </p:spTree>
    <p:extLst>
      <p:ext uri="{BB962C8B-B14F-4D97-AF65-F5344CB8AC3E}">
        <p14:creationId xmlns:p14="http://schemas.microsoft.com/office/powerpoint/2010/main" val="25864306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1831"/>
            <a:ext cx="8229600" cy="713427"/>
          </a:xfrm>
        </p:spPr>
        <p:txBody>
          <a:bodyPr>
            <a:normAutofit fontScale="90000"/>
          </a:bodyPr>
          <a:lstStyle/>
          <a:p>
            <a:pPr algn="l"/>
            <a:r>
              <a:rPr lang="en-US" dirty="0" smtClean="0">
                <a:solidFill>
                  <a:schemeClr val="bg1"/>
                </a:solidFill>
              </a:rPr>
              <a:t>Alley cropping results – Tunisia Site</a:t>
            </a:r>
            <a:endParaRPr lang="en-US" dirty="0">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330058820"/>
              </p:ext>
            </p:extLst>
          </p:nvPr>
        </p:nvGraphicFramePr>
        <p:xfrm>
          <a:off x="288462" y="1119326"/>
          <a:ext cx="4758494" cy="1726375"/>
        </p:xfrm>
        <a:graphic>
          <a:graphicData uri="http://schemas.openxmlformats.org/drawingml/2006/table">
            <a:tbl>
              <a:tblPr firstRow="1" firstCol="1" bandRow="1">
                <a:tableStyleId>{5C22544A-7EE6-4342-B048-85BDC9FD1C3A}</a:tableStyleId>
              </a:tblPr>
              <a:tblGrid>
                <a:gridCol w="3033990"/>
                <a:gridCol w="1724504"/>
              </a:tblGrid>
              <a:tr h="274320">
                <a:tc>
                  <a:txBody>
                    <a:bodyPr/>
                    <a:lstStyle/>
                    <a:p>
                      <a:pPr marL="0" marR="0" algn="l">
                        <a:lnSpc>
                          <a:spcPct val="150000"/>
                        </a:lnSpc>
                        <a:spcBef>
                          <a:spcPts val="600"/>
                        </a:spcBef>
                      </a:pPr>
                      <a:r>
                        <a:rPr lang="en-GB" sz="2400" dirty="0">
                          <a:effectLst/>
                        </a:rPr>
                        <a:t>Species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c>
                  <a:txBody>
                    <a:bodyPr/>
                    <a:lstStyle/>
                    <a:p>
                      <a:pPr marL="0" marR="0" algn="l">
                        <a:lnSpc>
                          <a:spcPct val="150000"/>
                        </a:lnSpc>
                        <a:spcBef>
                          <a:spcPts val="600"/>
                        </a:spcBef>
                      </a:pPr>
                      <a:r>
                        <a:rPr lang="en-GB" sz="2400" dirty="0">
                          <a:effectLst/>
                        </a:rPr>
                        <a:t>Survival rate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r>
              <a:tr h="274320">
                <a:tc>
                  <a:txBody>
                    <a:bodyPr/>
                    <a:lstStyle/>
                    <a:p>
                      <a:pPr marL="0" marR="0" algn="l">
                        <a:lnSpc>
                          <a:spcPct val="150000"/>
                        </a:lnSpc>
                        <a:spcBef>
                          <a:spcPts val="600"/>
                        </a:spcBef>
                      </a:pPr>
                      <a:r>
                        <a:rPr lang="en-GB" sz="1800" i="1" dirty="0" smtClean="0">
                          <a:effectLst/>
                        </a:rPr>
                        <a:t>Opuntia ficus-indica </a:t>
                      </a:r>
                      <a:r>
                        <a:rPr lang="en-GB" sz="1800" dirty="0">
                          <a:effectLst/>
                        </a:rPr>
                        <a:t>(cactus)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c>
                  <a:txBody>
                    <a:bodyPr/>
                    <a:lstStyle/>
                    <a:p>
                      <a:pPr marL="0" marR="0" algn="ctr">
                        <a:lnSpc>
                          <a:spcPct val="150000"/>
                        </a:lnSpc>
                        <a:spcBef>
                          <a:spcPts val="600"/>
                        </a:spcBef>
                      </a:pPr>
                      <a:r>
                        <a:rPr lang="en-GB" sz="1800">
                          <a:effectLst/>
                        </a:rPr>
                        <a:t>100%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r>
              <a:tr h="274320">
                <a:tc>
                  <a:txBody>
                    <a:bodyPr/>
                    <a:lstStyle/>
                    <a:p>
                      <a:pPr marL="0" marR="0" algn="just">
                        <a:lnSpc>
                          <a:spcPct val="150000"/>
                        </a:lnSpc>
                        <a:spcBef>
                          <a:spcPts val="600"/>
                        </a:spcBef>
                      </a:pPr>
                      <a:r>
                        <a:rPr lang="en-GB" sz="1800" i="1" dirty="0">
                          <a:effectLst/>
                        </a:rPr>
                        <a:t>A. nummularia</a:t>
                      </a:r>
                      <a:endParaRPr lang="en-US" sz="1600" i="1"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c>
                  <a:txBody>
                    <a:bodyPr/>
                    <a:lstStyle/>
                    <a:p>
                      <a:pPr marL="0" marR="0" algn="ctr">
                        <a:lnSpc>
                          <a:spcPct val="150000"/>
                        </a:lnSpc>
                        <a:spcBef>
                          <a:spcPts val="600"/>
                        </a:spcBef>
                      </a:pPr>
                      <a:r>
                        <a:rPr lang="en-GB" sz="1800">
                          <a:effectLst/>
                        </a:rPr>
                        <a:t>27%</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r>
              <a:tr h="274320">
                <a:tc>
                  <a:txBody>
                    <a:bodyPr/>
                    <a:lstStyle/>
                    <a:p>
                      <a:pPr marL="0" marR="0" algn="just">
                        <a:lnSpc>
                          <a:spcPct val="150000"/>
                        </a:lnSpc>
                        <a:spcBef>
                          <a:spcPts val="600"/>
                        </a:spcBef>
                      </a:pPr>
                      <a:r>
                        <a:rPr lang="en-GB" sz="1800" i="1" dirty="0">
                          <a:effectLst/>
                        </a:rPr>
                        <a:t>A. </a:t>
                      </a:r>
                      <a:r>
                        <a:rPr lang="en-GB" sz="1800" i="1" dirty="0" err="1">
                          <a:effectLst/>
                        </a:rPr>
                        <a:t>cyanophylla</a:t>
                      </a:r>
                      <a:endParaRPr lang="en-US" sz="1600" i="1"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c>
                  <a:txBody>
                    <a:bodyPr/>
                    <a:lstStyle/>
                    <a:p>
                      <a:pPr marL="0" marR="0" algn="ctr">
                        <a:lnSpc>
                          <a:spcPct val="150000"/>
                        </a:lnSpc>
                        <a:spcBef>
                          <a:spcPts val="600"/>
                        </a:spcBef>
                      </a:pPr>
                      <a:r>
                        <a:rPr lang="en-GB" sz="1800" dirty="0">
                          <a:effectLst/>
                        </a:rPr>
                        <a:t>62%</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tc>
              </a:tr>
            </a:tbl>
          </a:graphicData>
        </a:graphic>
      </p:graphicFrame>
      <p:pic>
        <p:nvPicPr>
          <p:cNvPr id="3073" name="Picture 1"/>
          <p:cNvPicPr>
            <a:picLocks noChangeAspect="1" noChangeArrowheads="1"/>
          </p:cNvPicPr>
          <p:nvPr/>
        </p:nvPicPr>
        <p:blipFill>
          <a:blip r:embed="rId2" cstate="email">
            <a:extLst>
              <a:ext uri="{28A0092B-C50C-407E-A947-70E740481C1C}">
                <a14:useLocalDpi xmlns:a14="http://schemas.microsoft.com/office/drawing/2010/main"/>
              </a:ext>
            </a:extLst>
          </a:blip>
          <a:srcRect r="-22"/>
          <a:stretch>
            <a:fillRect/>
          </a:stretch>
        </p:blipFill>
        <p:spPr bwMode="auto">
          <a:xfrm>
            <a:off x="644408" y="3512375"/>
            <a:ext cx="3343392" cy="24145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Rectangle 3"/>
          <p:cNvSpPr/>
          <p:nvPr/>
        </p:nvSpPr>
        <p:spPr>
          <a:xfrm>
            <a:off x="603250" y="5915054"/>
            <a:ext cx="3140476" cy="646331"/>
          </a:xfrm>
          <a:prstGeom prst="rect">
            <a:avLst/>
          </a:prstGeom>
        </p:spPr>
        <p:txBody>
          <a:bodyPr wrap="square">
            <a:spAutoFit/>
          </a:bodyPr>
          <a:lstStyle/>
          <a:p>
            <a:pPr algn="ctr"/>
            <a:r>
              <a:rPr lang="en-GB" sz="1200" dirty="0">
                <a:latin typeface="Times New Roman" panose="02020603050405020304" pitchFamily="18" charset="0"/>
                <a:ea typeface="MS Mincho" panose="02020609040205080304" pitchFamily="49" charset="-128"/>
              </a:rPr>
              <a:t>Poor </a:t>
            </a:r>
            <a:r>
              <a:rPr lang="en-GB" sz="1200" i="1" dirty="0">
                <a:latin typeface="Times New Roman" panose="02020603050405020304" pitchFamily="18" charset="0"/>
                <a:ea typeface="MS Mincho" panose="02020609040205080304" pitchFamily="49" charset="-128"/>
              </a:rPr>
              <a:t>Acacia </a:t>
            </a:r>
            <a:r>
              <a:rPr lang="en-GB" sz="1200" i="1" dirty="0" err="1">
                <a:latin typeface="Times New Roman" panose="02020603050405020304" pitchFamily="18" charset="0"/>
                <a:ea typeface="MS Mincho" panose="02020609040205080304" pitchFamily="49" charset="-128"/>
              </a:rPr>
              <a:t>cyanophylla</a:t>
            </a:r>
            <a:r>
              <a:rPr lang="en-GB" sz="1200" dirty="0">
                <a:latin typeface="Times New Roman" panose="02020603050405020304" pitchFamily="18" charset="0"/>
                <a:ea typeface="MS Mincho" panose="02020609040205080304" pitchFamily="49" charset="-128"/>
              </a:rPr>
              <a:t> seedlings: over 2 years old and has not been thinned at early stage</a:t>
            </a:r>
            <a:endParaRPr lang="en-US" sz="1200" dirty="0"/>
          </a:p>
        </p:txBody>
      </p:sp>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b="-31"/>
          <a:stretch>
            <a:fillRect/>
          </a:stretch>
        </p:blipFill>
        <p:spPr bwMode="auto">
          <a:xfrm>
            <a:off x="5397500" y="3568000"/>
            <a:ext cx="3094102" cy="22475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angle 4"/>
          <p:cNvSpPr/>
          <p:nvPr/>
        </p:nvSpPr>
        <p:spPr>
          <a:xfrm>
            <a:off x="5636552" y="5823195"/>
            <a:ext cx="2555683" cy="461665"/>
          </a:xfrm>
          <a:prstGeom prst="rect">
            <a:avLst/>
          </a:prstGeom>
        </p:spPr>
        <p:txBody>
          <a:bodyPr wrap="square">
            <a:spAutoFit/>
          </a:bodyPr>
          <a:lstStyle/>
          <a:p>
            <a:pPr algn="ctr"/>
            <a:r>
              <a:rPr lang="en-GB" sz="1200" dirty="0">
                <a:latin typeface="Times New Roman" panose="02020603050405020304" pitchFamily="18" charset="0"/>
                <a:ea typeface="MS Mincho" panose="02020609040205080304" pitchFamily="49" charset="-128"/>
              </a:rPr>
              <a:t>Healthy stand of Acacia</a:t>
            </a:r>
            <a:r>
              <a:rPr lang="en-GB" sz="1200" i="1" dirty="0">
                <a:latin typeface="Times New Roman" panose="02020603050405020304" pitchFamily="18" charset="0"/>
                <a:ea typeface="MS Mincho" panose="02020609040205080304" pitchFamily="49" charset="-128"/>
              </a:rPr>
              <a:t> </a:t>
            </a:r>
            <a:r>
              <a:rPr lang="en-GB" sz="1200" i="1" dirty="0" err="1">
                <a:latin typeface="Times New Roman" panose="02020603050405020304" pitchFamily="18" charset="0"/>
                <a:ea typeface="MS Mincho" panose="02020609040205080304" pitchFamily="49" charset="-128"/>
              </a:rPr>
              <a:t>cyanophylla</a:t>
            </a:r>
            <a:r>
              <a:rPr lang="en-GB" sz="1200" dirty="0">
                <a:latin typeface="Times New Roman" panose="02020603050405020304" pitchFamily="18" charset="0"/>
                <a:ea typeface="MS Mincho" panose="02020609040205080304" pitchFamily="49" charset="-128"/>
              </a:rPr>
              <a:t> at Bourabia research station</a:t>
            </a:r>
            <a:endParaRPr lang="en-US" sz="1200" dirty="0"/>
          </a:p>
        </p:txBody>
      </p:sp>
      <p:pic>
        <p:nvPicPr>
          <p:cNvPr id="3075" name="Picture 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98452" y="976744"/>
            <a:ext cx="2745448" cy="19310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Rectangle 5"/>
          <p:cNvSpPr/>
          <p:nvPr/>
        </p:nvSpPr>
        <p:spPr>
          <a:xfrm>
            <a:off x="5046956" y="2907828"/>
            <a:ext cx="3269202" cy="461665"/>
          </a:xfrm>
          <a:prstGeom prst="rect">
            <a:avLst/>
          </a:prstGeom>
        </p:spPr>
        <p:txBody>
          <a:bodyPr wrap="square">
            <a:spAutoFit/>
          </a:bodyPr>
          <a:lstStyle/>
          <a:p>
            <a:pPr algn="ctr"/>
            <a:r>
              <a:rPr lang="en-GB" sz="1200" dirty="0">
                <a:latin typeface="Times New Roman" panose="02020603050405020304" pitchFamily="18" charset="0"/>
                <a:ea typeface="MS Mincho" panose="02020609040205080304" pitchFamily="49" charset="-128"/>
              </a:rPr>
              <a:t>Cactus regrowth after summer rain of August. Photo taken in October 30th 2015.</a:t>
            </a:r>
            <a:endParaRPr lang="en-US" sz="1200" dirty="0"/>
          </a:p>
        </p:txBody>
      </p:sp>
    </p:spTree>
    <p:extLst>
      <p:ext uri="{BB962C8B-B14F-4D97-AF65-F5344CB8AC3E}">
        <p14:creationId xmlns:p14="http://schemas.microsoft.com/office/powerpoint/2010/main" val="963250120"/>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grey up, logo up">
  <a:themeElements>
    <a:clrScheme name="grey up, logo up 1">
      <a:dk1>
        <a:srgbClr val="000000"/>
      </a:dk1>
      <a:lt1>
        <a:srgbClr val="FFFFFF"/>
      </a:lt1>
      <a:dk2>
        <a:srgbClr val="000000"/>
      </a:dk2>
      <a:lt2>
        <a:srgbClr val="859EB9"/>
      </a:lt2>
      <a:accent1>
        <a:srgbClr val="008600"/>
      </a:accent1>
      <a:accent2>
        <a:srgbClr val="19B804"/>
      </a:accent2>
      <a:accent3>
        <a:srgbClr val="FFFFFF"/>
      </a:accent3>
      <a:accent4>
        <a:srgbClr val="000000"/>
      </a:accent4>
      <a:accent5>
        <a:srgbClr val="AAC3AA"/>
      </a:accent5>
      <a:accent6>
        <a:srgbClr val="16A603"/>
      </a:accent6>
      <a:hlink>
        <a:srgbClr val="2E65A2"/>
      </a:hlink>
      <a:folHlink>
        <a:srgbClr val="A51313"/>
      </a:folHlink>
    </a:clrScheme>
    <a:fontScheme name="grey up, logo u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grey up, logo up 1">
        <a:dk1>
          <a:srgbClr val="000000"/>
        </a:dk1>
        <a:lt1>
          <a:srgbClr val="FFFFFF"/>
        </a:lt1>
        <a:dk2>
          <a:srgbClr val="000000"/>
        </a:dk2>
        <a:lt2>
          <a:srgbClr val="859EB9"/>
        </a:lt2>
        <a:accent1>
          <a:srgbClr val="008600"/>
        </a:accent1>
        <a:accent2>
          <a:srgbClr val="19B804"/>
        </a:accent2>
        <a:accent3>
          <a:srgbClr val="FFFFFF"/>
        </a:accent3>
        <a:accent4>
          <a:srgbClr val="000000"/>
        </a:accent4>
        <a:accent5>
          <a:srgbClr val="AAC3AA"/>
        </a:accent5>
        <a:accent6>
          <a:srgbClr val="16A603"/>
        </a:accent6>
        <a:hlink>
          <a:srgbClr val="2E65A2"/>
        </a:hlink>
        <a:folHlink>
          <a:srgbClr val="A51313"/>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3862</TotalTime>
  <Words>1889</Words>
  <Application>Microsoft Office PowerPoint</Application>
  <PresentationFormat>On-screen Show (4:3)</PresentationFormat>
  <Paragraphs>413</Paragraphs>
  <Slides>34</Slides>
  <Notes>23</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34</vt:i4>
      </vt:variant>
    </vt:vector>
  </HeadingPairs>
  <TitlesOfParts>
    <vt:vector size="44" baseType="lpstr">
      <vt:lpstr>MS Mincho</vt:lpstr>
      <vt:lpstr>ＭＳ Ｐゴシック</vt:lpstr>
      <vt:lpstr>Arial</vt:lpstr>
      <vt:lpstr>Calibri</vt:lpstr>
      <vt:lpstr>Courier New</vt:lpstr>
      <vt:lpstr>Times New Roman</vt:lpstr>
      <vt:lpstr>Verdana</vt:lpstr>
      <vt:lpstr>Custom Design</vt:lpstr>
      <vt:lpstr>grey up, logo up</vt:lpstr>
      <vt:lpstr>Document</vt:lpstr>
      <vt:lpstr>Integrated Crop-Livestock Conservation Agriculture for Sustainable Intensification of Cereal-based Systems in Central and West Asia and North Africa </vt:lpstr>
      <vt:lpstr>PowerPoint Presentation</vt:lpstr>
      <vt:lpstr>Current state of stubble management</vt:lpstr>
      <vt:lpstr>A conceptual model of the effects of stubble grazing rate on soil </vt:lpstr>
      <vt:lpstr>A conceptual model of the effects of stubble grazing rate on soil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Food and forage legumes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Results – Algeria 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Alley cropping results – Tunisia Site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ICARDA Presentation</dc:title>
  <dc:creator>Waleed Sawalha</dc:creator>
  <cp:lastModifiedBy>SAtes</cp:lastModifiedBy>
  <cp:revision>203</cp:revision>
  <dcterms:created xsi:type="dcterms:W3CDTF">2014-05-06T12:01:35Z</dcterms:created>
  <dcterms:modified xsi:type="dcterms:W3CDTF">2016-04-04T08:06:23Z</dcterms:modified>
</cp:coreProperties>
</file>