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theme/theme6.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7.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drawings/drawing1.xml" ContentType="application/vnd.openxmlformats-officedocument.drawingml.chartshapes+xml"/>
  <Override PartName="/ppt/charts/chart3.xml" ContentType="application/vnd.openxmlformats-officedocument.drawingml.chart+xml"/>
  <Override PartName="/ppt/theme/themeOverride3.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 id="2147483664" r:id="rId4"/>
    <p:sldMasterId id="2147483666" r:id="rId5"/>
    <p:sldMasterId id="2147483668" r:id="rId6"/>
    <p:sldMasterId id="2147483697" r:id="rId7"/>
    <p:sldMasterId id="2147483751" r:id="rId8"/>
  </p:sldMasterIdLst>
  <p:notesMasterIdLst>
    <p:notesMasterId r:id="rId87"/>
  </p:notesMasterIdLst>
  <p:sldIdLst>
    <p:sldId id="256" r:id="rId9"/>
    <p:sldId id="259" r:id="rId10"/>
    <p:sldId id="260" r:id="rId11"/>
    <p:sldId id="258" r:id="rId12"/>
    <p:sldId id="257" r:id="rId13"/>
    <p:sldId id="369" r:id="rId14"/>
    <p:sldId id="371" r:id="rId15"/>
    <p:sldId id="372" r:id="rId16"/>
    <p:sldId id="373" r:id="rId17"/>
    <p:sldId id="374" r:id="rId18"/>
    <p:sldId id="375" r:id="rId19"/>
    <p:sldId id="376" r:id="rId20"/>
    <p:sldId id="377" r:id="rId21"/>
    <p:sldId id="379" r:id="rId22"/>
    <p:sldId id="380" r:id="rId23"/>
    <p:sldId id="381" r:id="rId24"/>
    <p:sldId id="382" r:id="rId25"/>
    <p:sldId id="383" r:id="rId26"/>
    <p:sldId id="384" r:id="rId27"/>
    <p:sldId id="300" r:id="rId28"/>
    <p:sldId id="276" r:id="rId29"/>
    <p:sldId id="353" r:id="rId30"/>
    <p:sldId id="354" r:id="rId31"/>
    <p:sldId id="355" r:id="rId32"/>
    <p:sldId id="356" r:id="rId33"/>
    <p:sldId id="357" r:id="rId34"/>
    <p:sldId id="358" r:id="rId35"/>
    <p:sldId id="359" r:id="rId36"/>
    <p:sldId id="360" r:id="rId37"/>
    <p:sldId id="361" r:id="rId38"/>
    <p:sldId id="362" r:id="rId39"/>
    <p:sldId id="363" r:id="rId40"/>
    <p:sldId id="364" r:id="rId41"/>
    <p:sldId id="365" r:id="rId42"/>
    <p:sldId id="366" r:id="rId43"/>
    <p:sldId id="367" r:id="rId44"/>
    <p:sldId id="368" r:id="rId45"/>
    <p:sldId id="385" r:id="rId46"/>
    <p:sldId id="352" r:id="rId47"/>
    <p:sldId id="262" r:id="rId48"/>
    <p:sldId id="261" r:id="rId49"/>
    <p:sldId id="263" r:id="rId50"/>
    <p:sldId id="264" r:id="rId51"/>
    <p:sldId id="265" r:id="rId52"/>
    <p:sldId id="303" r:id="rId53"/>
    <p:sldId id="306" r:id="rId54"/>
    <p:sldId id="307" r:id="rId55"/>
    <p:sldId id="304" r:id="rId56"/>
    <p:sldId id="317" r:id="rId57"/>
    <p:sldId id="316" r:id="rId58"/>
    <p:sldId id="351" r:id="rId59"/>
    <p:sldId id="318" r:id="rId60"/>
    <p:sldId id="319" r:id="rId61"/>
    <p:sldId id="320" r:id="rId62"/>
    <p:sldId id="321" r:id="rId63"/>
    <p:sldId id="305" r:id="rId64"/>
    <p:sldId id="323" r:id="rId65"/>
    <p:sldId id="324" r:id="rId66"/>
    <p:sldId id="331" r:id="rId67"/>
    <p:sldId id="330" r:id="rId68"/>
    <p:sldId id="332" r:id="rId69"/>
    <p:sldId id="342" r:id="rId70"/>
    <p:sldId id="346" r:id="rId71"/>
    <p:sldId id="347" r:id="rId72"/>
    <p:sldId id="348" r:id="rId73"/>
    <p:sldId id="338" r:id="rId74"/>
    <p:sldId id="339" r:id="rId75"/>
    <p:sldId id="340" r:id="rId76"/>
    <p:sldId id="341" r:id="rId77"/>
    <p:sldId id="350" r:id="rId78"/>
    <p:sldId id="386" r:id="rId79"/>
    <p:sldId id="389" r:id="rId80"/>
    <p:sldId id="390" r:id="rId81"/>
    <p:sldId id="391" r:id="rId82"/>
    <p:sldId id="392" r:id="rId83"/>
    <p:sldId id="393" r:id="rId84"/>
    <p:sldId id="394" r:id="rId85"/>
    <p:sldId id="349" r:id="rId8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00"/>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876" autoAdjust="0"/>
  </p:normalViewPr>
  <p:slideViewPr>
    <p:cSldViewPr>
      <p:cViewPr>
        <p:scale>
          <a:sx n="70" d="100"/>
          <a:sy n="70" d="100"/>
        </p:scale>
        <p:origin x="-1302" y="-7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slide" Target="slides/slide55.xml"/><Relationship Id="rId68" Type="http://schemas.openxmlformats.org/officeDocument/2006/relationships/slide" Target="slides/slide60.xml"/><Relationship Id="rId76" Type="http://schemas.openxmlformats.org/officeDocument/2006/relationships/slide" Target="slides/slide68.xml"/><Relationship Id="rId84" Type="http://schemas.openxmlformats.org/officeDocument/2006/relationships/slide" Target="slides/slide76.xml"/><Relationship Id="rId89" Type="http://schemas.openxmlformats.org/officeDocument/2006/relationships/viewProps" Target="viewProps.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74" Type="http://schemas.openxmlformats.org/officeDocument/2006/relationships/slide" Target="slides/slide66.xml"/><Relationship Id="rId79" Type="http://schemas.openxmlformats.org/officeDocument/2006/relationships/slide" Target="slides/slide71.xml"/><Relationship Id="rId87" Type="http://schemas.openxmlformats.org/officeDocument/2006/relationships/notesMaster" Target="notesMasters/notesMaster1.xml"/><Relationship Id="rId5" Type="http://schemas.openxmlformats.org/officeDocument/2006/relationships/slideMaster" Target="slideMasters/slideMaster5.xml"/><Relationship Id="rId61" Type="http://schemas.openxmlformats.org/officeDocument/2006/relationships/slide" Target="slides/slide53.xml"/><Relationship Id="rId82" Type="http://schemas.openxmlformats.org/officeDocument/2006/relationships/slide" Target="slides/slide74.xml"/><Relationship Id="rId90" Type="http://schemas.openxmlformats.org/officeDocument/2006/relationships/theme" Target="theme/theme1.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slide" Target="slides/slide69.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slide" Target="slides/slide77.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slide" Target="slides/slide78.xml"/><Relationship Id="rId4" Type="http://schemas.openxmlformats.org/officeDocument/2006/relationships/slideMaster" Target="slideMasters/slideMaster4.xml"/><Relationship Id="rId9" Type="http://schemas.openxmlformats.org/officeDocument/2006/relationships/slide" Target="slides/slide1.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embeddings/oleObject2.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Sheet1!$E$19</c:f>
              <c:strCache>
                <c:ptCount val="1"/>
                <c:pt idx="0">
                  <c:v>Men</c:v>
                </c:pt>
              </c:strCache>
            </c:strRef>
          </c:tx>
          <c:invertIfNegative val="0"/>
          <c:cat>
            <c:strRef>
              <c:f>Sheet1!$C$20:$D$22</c:f>
              <c:strCache>
                <c:ptCount val="3"/>
                <c:pt idx="0">
                  <c:v>Agroforestry</c:v>
                </c:pt>
                <c:pt idx="1">
                  <c:v>Annual crops</c:v>
                </c:pt>
                <c:pt idx="2">
                  <c:v>Wild species</c:v>
                </c:pt>
              </c:strCache>
            </c:strRef>
          </c:cat>
          <c:val>
            <c:numRef>
              <c:f>Sheet1!$E$20:$E$22</c:f>
              <c:numCache>
                <c:formatCode>General</c:formatCode>
                <c:ptCount val="3"/>
                <c:pt idx="0">
                  <c:v>25</c:v>
                </c:pt>
                <c:pt idx="1">
                  <c:v>30</c:v>
                </c:pt>
                <c:pt idx="2">
                  <c:v>27</c:v>
                </c:pt>
              </c:numCache>
            </c:numRef>
          </c:val>
        </c:ser>
        <c:ser>
          <c:idx val="1"/>
          <c:order val="1"/>
          <c:tx>
            <c:strRef>
              <c:f>Sheet1!$F$19</c:f>
              <c:strCache>
                <c:ptCount val="1"/>
                <c:pt idx="0">
                  <c:v>Women</c:v>
                </c:pt>
              </c:strCache>
            </c:strRef>
          </c:tx>
          <c:invertIfNegative val="0"/>
          <c:cat>
            <c:strRef>
              <c:f>Sheet1!$C$20:$D$22</c:f>
              <c:strCache>
                <c:ptCount val="3"/>
                <c:pt idx="0">
                  <c:v>Agroforestry</c:v>
                </c:pt>
                <c:pt idx="1">
                  <c:v>Annual crops</c:v>
                </c:pt>
                <c:pt idx="2">
                  <c:v>Wild species</c:v>
                </c:pt>
              </c:strCache>
            </c:strRef>
          </c:cat>
          <c:val>
            <c:numRef>
              <c:f>Sheet1!$F$20:$F$22</c:f>
              <c:numCache>
                <c:formatCode>General</c:formatCode>
                <c:ptCount val="3"/>
                <c:pt idx="0">
                  <c:v>15</c:v>
                </c:pt>
                <c:pt idx="1">
                  <c:v>30</c:v>
                </c:pt>
                <c:pt idx="2">
                  <c:v>10</c:v>
                </c:pt>
              </c:numCache>
            </c:numRef>
          </c:val>
        </c:ser>
        <c:dLbls>
          <c:showLegendKey val="0"/>
          <c:showVal val="0"/>
          <c:showCatName val="0"/>
          <c:showSerName val="0"/>
          <c:showPercent val="0"/>
          <c:showBubbleSize val="0"/>
        </c:dLbls>
        <c:gapWidth val="150"/>
        <c:shape val="box"/>
        <c:axId val="133165824"/>
        <c:axId val="133167360"/>
        <c:axId val="0"/>
      </c:bar3DChart>
      <c:catAx>
        <c:axId val="133165824"/>
        <c:scaling>
          <c:orientation val="minMax"/>
        </c:scaling>
        <c:delete val="0"/>
        <c:axPos val="b"/>
        <c:majorTickMark val="out"/>
        <c:minorTickMark val="none"/>
        <c:tickLblPos val="nextTo"/>
        <c:crossAx val="133167360"/>
        <c:crosses val="autoZero"/>
        <c:auto val="1"/>
        <c:lblAlgn val="ctr"/>
        <c:lblOffset val="100"/>
        <c:noMultiLvlLbl val="0"/>
      </c:catAx>
      <c:valAx>
        <c:axId val="133167360"/>
        <c:scaling>
          <c:orientation val="minMax"/>
        </c:scaling>
        <c:delete val="0"/>
        <c:axPos val="l"/>
        <c:majorGridlines/>
        <c:numFmt formatCode="General" sourceLinked="1"/>
        <c:majorTickMark val="out"/>
        <c:minorTickMark val="none"/>
        <c:tickLblPos val="nextTo"/>
        <c:crossAx val="133165824"/>
        <c:crosses val="autoZero"/>
        <c:crossBetween val="between"/>
      </c:valAx>
    </c:plotArea>
    <c:legend>
      <c:legendPos val="r"/>
      <c:layout/>
      <c:overlay val="0"/>
    </c:legend>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manualLayout>
          <c:layoutTarget val="inner"/>
          <c:xMode val="edge"/>
          <c:yMode val="edge"/>
          <c:x val="3.9993559832798675E-2"/>
          <c:y val="0.32035105015219967"/>
          <c:w val="0.34591498979294255"/>
          <c:h val="0.52469165125742301"/>
        </c:manualLayout>
      </c:layout>
      <c:bar3DChart>
        <c:barDir val="col"/>
        <c:grouping val="clustered"/>
        <c:varyColors val="0"/>
        <c:ser>
          <c:idx val="0"/>
          <c:order val="0"/>
          <c:tx>
            <c:strRef>
              <c:f>Sheet1!$E$4</c:f>
              <c:strCache>
                <c:ptCount val="1"/>
                <c:pt idx="0">
                  <c:v>Men</c:v>
                </c:pt>
              </c:strCache>
            </c:strRef>
          </c:tx>
          <c:invertIfNegative val="0"/>
          <c:cat>
            <c:strRef>
              <c:f>Sheet1!$C$5:$D$7</c:f>
              <c:strCache>
                <c:ptCount val="3"/>
                <c:pt idx="0">
                  <c:v>Agroforestry</c:v>
                </c:pt>
                <c:pt idx="1">
                  <c:v>Annual crops</c:v>
                </c:pt>
                <c:pt idx="2">
                  <c:v>Wild species</c:v>
                </c:pt>
              </c:strCache>
            </c:strRef>
          </c:cat>
          <c:val>
            <c:numRef>
              <c:f>Sheet1!$E$5:$E$7</c:f>
              <c:numCache>
                <c:formatCode>General</c:formatCode>
                <c:ptCount val="3"/>
                <c:pt idx="0">
                  <c:v>20</c:v>
                </c:pt>
                <c:pt idx="1">
                  <c:v>28</c:v>
                </c:pt>
                <c:pt idx="2">
                  <c:v>22</c:v>
                </c:pt>
              </c:numCache>
            </c:numRef>
          </c:val>
        </c:ser>
        <c:ser>
          <c:idx val="1"/>
          <c:order val="1"/>
          <c:tx>
            <c:strRef>
              <c:f>Sheet1!$F$4</c:f>
              <c:strCache>
                <c:ptCount val="1"/>
                <c:pt idx="0">
                  <c:v>Women</c:v>
                </c:pt>
              </c:strCache>
            </c:strRef>
          </c:tx>
          <c:invertIfNegative val="0"/>
          <c:cat>
            <c:strRef>
              <c:f>Sheet1!$C$5:$D$7</c:f>
              <c:strCache>
                <c:ptCount val="3"/>
                <c:pt idx="0">
                  <c:v>Agroforestry</c:v>
                </c:pt>
                <c:pt idx="1">
                  <c:v>Annual crops</c:v>
                </c:pt>
                <c:pt idx="2">
                  <c:v>Wild species</c:v>
                </c:pt>
              </c:strCache>
            </c:strRef>
          </c:cat>
          <c:val>
            <c:numRef>
              <c:f>Sheet1!$F$5:$F$7</c:f>
              <c:numCache>
                <c:formatCode>General</c:formatCode>
                <c:ptCount val="3"/>
                <c:pt idx="0">
                  <c:v>14</c:v>
                </c:pt>
                <c:pt idx="1">
                  <c:v>31</c:v>
                </c:pt>
                <c:pt idx="2">
                  <c:v>8</c:v>
                </c:pt>
              </c:numCache>
            </c:numRef>
          </c:val>
        </c:ser>
        <c:dLbls>
          <c:showLegendKey val="0"/>
          <c:showVal val="0"/>
          <c:showCatName val="0"/>
          <c:showSerName val="0"/>
          <c:showPercent val="0"/>
          <c:showBubbleSize val="0"/>
        </c:dLbls>
        <c:gapWidth val="150"/>
        <c:shape val="box"/>
        <c:axId val="133340160"/>
        <c:axId val="133341952"/>
        <c:axId val="0"/>
      </c:bar3DChart>
      <c:catAx>
        <c:axId val="133340160"/>
        <c:scaling>
          <c:orientation val="minMax"/>
        </c:scaling>
        <c:delete val="0"/>
        <c:axPos val="b"/>
        <c:majorTickMark val="out"/>
        <c:minorTickMark val="none"/>
        <c:tickLblPos val="nextTo"/>
        <c:crossAx val="133341952"/>
        <c:crosses val="autoZero"/>
        <c:auto val="1"/>
        <c:lblAlgn val="ctr"/>
        <c:lblOffset val="100"/>
        <c:noMultiLvlLbl val="0"/>
      </c:catAx>
      <c:valAx>
        <c:axId val="133341952"/>
        <c:scaling>
          <c:orientation val="minMax"/>
        </c:scaling>
        <c:delete val="0"/>
        <c:axPos val="l"/>
        <c:numFmt formatCode="General" sourceLinked="1"/>
        <c:majorTickMark val="out"/>
        <c:minorTickMark val="none"/>
        <c:tickLblPos val="nextTo"/>
        <c:crossAx val="133340160"/>
        <c:crosses val="autoZero"/>
        <c:crossBetween val="between"/>
      </c:valAx>
    </c:plotArea>
    <c:legend>
      <c:legendPos val="r"/>
      <c:layout/>
      <c:overlay val="0"/>
    </c:legend>
    <c:plotVisOnly val="1"/>
    <c:dispBlanksAs val="gap"/>
    <c:showDLblsOverMax val="0"/>
  </c:chart>
  <c:externalData r:id="rId2">
    <c:autoUpdate val="0"/>
  </c:externalData>
  <c:userShapes r:id="rId3"/>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manualLayout>
          <c:layoutTarget val="inner"/>
          <c:xMode val="edge"/>
          <c:yMode val="edge"/>
          <c:x val="0.10790551181102362"/>
          <c:y val="2.7945133759987424E-2"/>
          <c:w val="0.72718822647169101"/>
          <c:h val="0.70192758755345042"/>
        </c:manualLayout>
      </c:layout>
      <c:bar3DChart>
        <c:barDir val="col"/>
        <c:grouping val="clustered"/>
        <c:varyColors val="0"/>
        <c:ser>
          <c:idx val="0"/>
          <c:order val="0"/>
          <c:tx>
            <c:strRef>
              <c:f>Sheet1!$E$11</c:f>
              <c:strCache>
                <c:ptCount val="1"/>
                <c:pt idx="0">
                  <c:v>Men</c:v>
                </c:pt>
              </c:strCache>
            </c:strRef>
          </c:tx>
          <c:invertIfNegative val="0"/>
          <c:cat>
            <c:strRef>
              <c:f>Sheet1!$C$12:$D$14</c:f>
              <c:strCache>
                <c:ptCount val="3"/>
                <c:pt idx="0">
                  <c:v>Agroforestry</c:v>
                </c:pt>
                <c:pt idx="1">
                  <c:v>Annual crops</c:v>
                </c:pt>
                <c:pt idx="2">
                  <c:v>Wild species</c:v>
                </c:pt>
              </c:strCache>
            </c:strRef>
          </c:cat>
          <c:val>
            <c:numRef>
              <c:f>Sheet1!$E$12:$E$14</c:f>
              <c:numCache>
                <c:formatCode>General</c:formatCode>
                <c:ptCount val="3"/>
                <c:pt idx="0">
                  <c:v>25</c:v>
                </c:pt>
                <c:pt idx="1">
                  <c:v>29</c:v>
                </c:pt>
                <c:pt idx="2">
                  <c:v>18</c:v>
                </c:pt>
              </c:numCache>
            </c:numRef>
          </c:val>
        </c:ser>
        <c:ser>
          <c:idx val="1"/>
          <c:order val="1"/>
          <c:tx>
            <c:strRef>
              <c:f>Sheet1!$F$11</c:f>
              <c:strCache>
                <c:ptCount val="1"/>
                <c:pt idx="0">
                  <c:v>Women</c:v>
                </c:pt>
              </c:strCache>
            </c:strRef>
          </c:tx>
          <c:invertIfNegative val="0"/>
          <c:cat>
            <c:strRef>
              <c:f>Sheet1!$C$12:$D$14</c:f>
              <c:strCache>
                <c:ptCount val="3"/>
                <c:pt idx="0">
                  <c:v>Agroforestry</c:v>
                </c:pt>
                <c:pt idx="1">
                  <c:v>Annual crops</c:v>
                </c:pt>
                <c:pt idx="2">
                  <c:v>Wild species</c:v>
                </c:pt>
              </c:strCache>
            </c:strRef>
          </c:cat>
          <c:val>
            <c:numRef>
              <c:f>Sheet1!$F$12:$F$14</c:f>
              <c:numCache>
                <c:formatCode>General</c:formatCode>
                <c:ptCount val="3"/>
                <c:pt idx="0">
                  <c:v>12</c:v>
                </c:pt>
                <c:pt idx="1">
                  <c:v>28</c:v>
                </c:pt>
                <c:pt idx="2">
                  <c:v>10</c:v>
                </c:pt>
              </c:numCache>
            </c:numRef>
          </c:val>
        </c:ser>
        <c:dLbls>
          <c:showLegendKey val="0"/>
          <c:showVal val="0"/>
          <c:showCatName val="0"/>
          <c:showSerName val="0"/>
          <c:showPercent val="0"/>
          <c:showBubbleSize val="0"/>
        </c:dLbls>
        <c:gapWidth val="150"/>
        <c:shape val="box"/>
        <c:axId val="134351872"/>
        <c:axId val="134378240"/>
        <c:axId val="0"/>
      </c:bar3DChart>
      <c:catAx>
        <c:axId val="134351872"/>
        <c:scaling>
          <c:orientation val="minMax"/>
        </c:scaling>
        <c:delete val="0"/>
        <c:axPos val="b"/>
        <c:majorTickMark val="out"/>
        <c:minorTickMark val="none"/>
        <c:tickLblPos val="nextTo"/>
        <c:crossAx val="134378240"/>
        <c:crosses val="autoZero"/>
        <c:auto val="1"/>
        <c:lblAlgn val="ctr"/>
        <c:lblOffset val="100"/>
        <c:noMultiLvlLbl val="0"/>
      </c:catAx>
      <c:valAx>
        <c:axId val="134378240"/>
        <c:scaling>
          <c:orientation val="minMax"/>
        </c:scaling>
        <c:delete val="0"/>
        <c:axPos val="l"/>
        <c:majorGridlines/>
        <c:numFmt formatCode="General" sourceLinked="1"/>
        <c:majorTickMark val="out"/>
        <c:minorTickMark val="none"/>
        <c:tickLblPos val="nextTo"/>
        <c:crossAx val="134351872"/>
        <c:crosses val="autoZero"/>
        <c:crossBetween val="between"/>
      </c:valAx>
    </c:plotArea>
    <c:plotVisOnly val="1"/>
    <c:dispBlanksAs val="gap"/>
    <c:showDLblsOverMax val="0"/>
  </c:chart>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72104A-5C01-451A-A516-450E51333ADE}"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166FDC7A-8B32-49B3-8D96-3767B3B11422}">
      <dgm:prSet phldrT="[Text]" custT="1"/>
      <dgm:spPr>
        <a:solidFill>
          <a:schemeClr val="accent2">
            <a:lumMod val="40000"/>
            <a:lumOff val="60000"/>
          </a:schemeClr>
        </a:solidFill>
      </dgm:spPr>
      <dgm:t>
        <a:bodyPr/>
        <a:lstStyle/>
        <a:p>
          <a:r>
            <a:rPr lang="en-US" sz="1000" b="1"/>
            <a:t>4-Participatory action planning</a:t>
          </a:r>
        </a:p>
      </dgm:t>
    </dgm:pt>
    <dgm:pt modelId="{C1D1AF2A-2DE8-46AC-B6C3-29CD233E8571}" type="parTrans" cxnId="{180DFD4B-98FD-4B54-AFE5-C0D9F0936D40}">
      <dgm:prSet/>
      <dgm:spPr/>
      <dgm:t>
        <a:bodyPr/>
        <a:lstStyle/>
        <a:p>
          <a:endParaRPr lang="en-US"/>
        </a:p>
      </dgm:t>
    </dgm:pt>
    <dgm:pt modelId="{18133365-705D-4382-AA04-6981C5647776}" type="sibTrans" cxnId="{180DFD4B-98FD-4B54-AFE5-C0D9F0936D40}">
      <dgm:prSet/>
      <dgm:spPr>
        <a:ln w="63500">
          <a:solidFill>
            <a:schemeClr val="accent2">
              <a:lumMod val="75000"/>
            </a:schemeClr>
          </a:solidFill>
        </a:ln>
      </dgm:spPr>
      <dgm:t>
        <a:bodyPr/>
        <a:lstStyle/>
        <a:p>
          <a:endParaRPr lang="en-US"/>
        </a:p>
      </dgm:t>
    </dgm:pt>
    <dgm:pt modelId="{C47EF448-1A8E-483B-9A83-64D1D6210069}">
      <dgm:prSet phldrT="[Text]" custT="1"/>
      <dgm:spPr>
        <a:solidFill>
          <a:schemeClr val="accent2">
            <a:lumMod val="40000"/>
            <a:lumOff val="60000"/>
          </a:schemeClr>
        </a:solidFill>
      </dgm:spPr>
      <dgm:t>
        <a:bodyPr/>
        <a:lstStyle/>
        <a:p>
          <a:r>
            <a:rPr lang="en-US" sz="1000" b="1"/>
            <a:t>5-Participatory  learning and implementation</a:t>
          </a:r>
        </a:p>
      </dgm:t>
    </dgm:pt>
    <dgm:pt modelId="{01EAF680-141D-4062-910E-86881A8671F5}" type="parTrans" cxnId="{084A7ABE-D2DF-48D4-816B-7CB3BDBD18C9}">
      <dgm:prSet/>
      <dgm:spPr/>
      <dgm:t>
        <a:bodyPr/>
        <a:lstStyle/>
        <a:p>
          <a:endParaRPr lang="en-US"/>
        </a:p>
      </dgm:t>
    </dgm:pt>
    <dgm:pt modelId="{BA8D6BDC-B8D7-4289-8207-5AEAB51E5057}" type="sibTrans" cxnId="{084A7ABE-D2DF-48D4-816B-7CB3BDBD18C9}">
      <dgm:prSet/>
      <dgm:spPr>
        <a:ln w="63500">
          <a:solidFill>
            <a:schemeClr val="accent2">
              <a:lumMod val="75000"/>
            </a:schemeClr>
          </a:solidFill>
        </a:ln>
      </dgm:spPr>
      <dgm:t>
        <a:bodyPr/>
        <a:lstStyle/>
        <a:p>
          <a:endParaRPr lang="en-US"/>
        </a:p>
      </dgm:t>
    </dgm:pt>
    <dgm:pt modelId="{09EF1FB8-A714-4823-81CE-7F7A36966AE4}">
      <dgm:prSet phldrT="[Text]" custT="1"/>
      <dgm:spPr>
        <a:solidFill>
          <a:schemeClr val="accent2">
            <a:lumMod val="40000"/>
            <a:lumOff val="60000"/>
          </a:schemeClr>
        </a:solidFill>
      </dgm:spPr>
      <dgm:t>
        <a:bodyPr/>
        <a:lstStyle/>
        <a:p>
          <a:r>
            <a:rPr lang="en-US" sz="1000" b="1"/>
            <a:t>6-Participatory monitoring and evaluation</a:t>
          </a:r>
        </a:p>
      </dgm:t>
    </dgm:pt>
    <dgm:pt modelId="{6E2431AA-625E-4520-B188-D99757DA9644}" type="parTrans" cxnId="{A4DADF5C-E81F-45E8-BBC6-A01517F5C4C9}">
      <dgm:prSet/>
      <dgm:spPr/>
      <dgm:t>
        <a:bodyPr/>
        <a:lstStyle/>
        <a:p>
          <a:endParaRPr lang="en-US"/>
        </a:p>
      </dgm:t>
    </dgm:pt>
    <dgm:pt modelId="{C2BF1D72-C03D-457D-9585-7AC1E0532279}" type="sibTrans" cxnId="{A4DADF5C-E81F-45E8-BBC6-A01517F5C4C9}">
      <dgm:prSet/>
      <dgm:spPr>
        <a:ln w="63500">
          <a:solidFill>
            <a:schemeClr val="accent2">
              <a:lumMod val="75000"/>
            </a:schemeClr>
          </a:solidFill>
        </a:ln>
      </dgm:spPr>
      <dgm:t>
        <a:bodyPr/>
        <a:lstStyle/>
        <a:p>
          <a:endParaRPr lang="en-US"/>
        </a:p>
      </dgm:t>
    </dgm:pt>
    <dgm:pt modelId="{2F6AA45F-69D0-43AD-942F-40C2539DF2E0}">
      <dgm:prSet phldrT="[Text]" custT="1"/>
      <dgm:spPr>
        <a:solidFill>
          <a:schemeClr val="accent2">
            <a:lumMod val="40000"/>
            <a:lumOff val="60000"/>
          </a:schemeClr>
        </a:solidFill>
      </dgm:spPr>
      <dgm:t>
        <a:bodyPr/>
        <a:lstStyle/>
        <a:p>
          <a:r>
            <a:rPr lang="en-US" sz="1000" b="1"/>
            <a:t>2- Organize the community for action</a:t>
          </a:r>
        </a:p>
      </dgm:t>
    </dgm:pt>
    <dgm:pt modelId="{1392AC99-9BFF-47D2-A437-56E09B6470C2}" type="parTrans" cxnId="{312AF3AF-0F25-4ECE-B487-A69BB7976BF2}">
      <dgm:prSet/>
      <dgm:spPr/>
      <dgm:t>
        <a:bodyPr/>
        <a:lstStyle/>
        <a:p>
          <a:endParaRPr lang="en-US"/>
        </a:p>
      </dgm:t>
    </dgm:pt>
    <dgm:pt modelId="{726C56D6-AABF-4400-BEFC-7858361E2C85}" type="sibTrans" cxnId="{312AF3AF-0F25-4ECE-B487-A69BB7976BF2}">
      <dgm:prSet/>
      <dgm:spPr>
        <a:ln w="63500">
          <a:solidFill>
            <a:schemeClr val="accent2">
              <a:lumMod val="75000"/>
            </a:schemeClr>
          </a:solidFill>
        </a:ln>
      </dgm:spPr>
      <dgm:t>
        <a:bodyPr/>
        <a:lstStyle/>
        <a:p>
          <a:endParaRPr lang="en-US"/>
        </a:p>
      </dgm:t>
    </dgm:pt>
    <dgm:pt modelId="{F15E6132-F5C5-4D57-BF0F-57329E8AF1F1}">
      <dgm:prSet phldrT="[Text]" custT="1"/>
      <dgm:spPr>
        <a:solidFill>
          <a:schemeClr val="accent2">
            <a:lumMod val="40000"/>
            <a:lumOff val="60000"/>
          </a:schemeClr>
        </a:solidFill>
      </dgm:spPr>
      <dgm:t>
        <a:bodyPr/>
        <a:lstStyle/>
        <a:p>
          <a:r>
            <a:rPr lang="en-US" sz="1000" b="1"/>
            <a:t>3-Need assessment and priority setting</a:t>
          </a:r>
        </a:p>
      </dgm:t>
    </dgm:pt>
    <dgm:pt modelId="{15419A5D-831C-4036-898C-D875F7D0299B}" type="parTrans" cxnId="{D8468F1F-0B09-42B3-B04E-4A77560E4304}">
      <dgm:prSet/>
      <dgm:spPr/>
      <dgm:t>
        <a:bodyPr/>
        <a:lstStyle/>
        <a:p>
          <a:endParaRPr lang="en-US"/>
        </a:p>
      </dgm:t>
    </dgm:pt>
    <dgm:pt modelId="{DD497317-98B9-45F9-BA92-D8F66DF11551}" type="sibTrans" cxnId="{D8468F1F-0B09-42B3-B04E-4A77560E4304}">
      <dgm:prSet/>
      <dgm:spPr>
        <a:ln w="63500">
          <a:solidFill>
            <a:schemeClr val="accent2">
              <a:lumMod val="75000"/>
            </a:schemeClr>
          </a:solidFill>
        </a:ln>
      </dgm:spPr>
      <dgm:t>
        <a:bodyPr/>
        <a:lstStyle/>
        <a:p>
          <a:endParaRPr lang="en-US"/>
        </a:p>
      </dgm:t>
    </dgm:pt>
    <dgm:pt modelId="{E1706E29-E673-4A07-9734-5B04FD2E2F1D}" type="pres">
      <dgm:prSet presAssocID="{8672104A-5C01-451A-A516-450E51333ADE}" presName="cycle" presStyleCnt="0">
        <dgm:presLayoutVars>
          <dgm:dir/>
          <dgm:resizeHandles val="exact"/>
        </dgm:presLayoutVars>
      </dgm:prSet>
      <dgm:spPr/>
      <dgm:t>
        <a:bodyPr/>
        <a:lstStyle/>
        <a:p>
          <a:endParaRPr lang="en-US"/>
        </a:p>
      </dgm:t>
    </dgm:pt>
    <dgm:pt modelId="{D3ECCBE5-EBA5-4EE3-80D2-93A358987D55}" type="pres">
      <dgm:prSet presAssocID="{166FDC7A-8B32-49B3-8D96-3767B3B11422}" presName="dummy" presStyleCnt="0"/>
      <dgm:spPr/>
    </dgm:pt>
    <dgm:pt modelId="{13B7C002-08AA-48A1-A6BD-F356B2352051}" type="pres">
      <dgm:prSet presAssocID="{166FDC7A-8B32-49B3-8D96-3767B3B11422}" presName="node" presStyleLbl="revTx" presStyleIdx="0" presStyleCnt="5" custScaleX="130659" custScaleY="77109" custRadScaleRad="103955" custRadScaleInc="-4515">
        <dgm:presLayoutVars>
          <dgm:bulletEnabled val="1"/>
        </dgm:presLayoutVars>
      </dgm:prSet>
      <dgm:spPr/>
      <dgm:t>
        <a:bodyPr/>
        <a:lstStyle/>
        <a:p>
          <a:endParaRPr lang="en-US"/>
        </a:p>
      </dgm:t>
    </dgm:pt>
    <dgm:pt modelId="{D6A29BE1-88D1-4D0B-8DD2-2D73F5525960}" type="pres">
      <dgm:prSet presAssocID="{18133365-705D-4382-AA04-6981C5647776}" presName="sibTrans" presStyleLbl="node1" presStyleIdx="0" presStyleCnt="5" custScaleX="114534"/>
      <dgm:spPr/>
      <dgm:t>
        <a:bodyPr/>
        <a:lstStyle/>
        <a:p>
          <a:endParaRPr lang="en-US"/>
        </a:p>
      </dgm:t>
    </dgm:pt>
    <dgm:pt modelId="{37366925-45EC-4D06-8CFD-85E16212B141}" type="pres">
      <dgm:prSet presAssocID="{C47EF448-1A8E-483B-9A83-64D1D6210069}" presName="dummy" presStyleCnt="0"/>
      <dgm:spPr/>
    </dgm:pt>
    <dgm:pt modelId="{AF47ABD7-990B-4EBE-B57E-9801680ADFFC}" type="pres">
      <dgm:prSet presAssocID="{C47EF448-1A8E-483B-9A83-64D1D6210069}" presName="node" presStyleLbl="revTx" presStyleIdx="1" presStyleCnt="5" custScaleX="116697" custScaleY="72966">
        <dgm:presLayoutVars>
          <dgm:bulletEnabled val="1"/>
        </dgm:presLayoutVars>
      </dgm:prSet>
      <dgm:spPr/>
      <dgm:t>
        <a:bodyPr/>
        <a:lstStyle/>
        <a:p>
          <a:endParaRPr lang="en-US"/>
        </a:p>
      </dgm:t>
    </dgm:pt>
    <dgm:pt modelId="{CAB0916B-B0AB-4CF9-8290-7FDF1CDD9C90}" type="pres">
      <dgm:prSet presAssocID="{BA8D6BDC-B8D7-4289-8207-5AEAB51E5057}" presName="sibTrans" presStyleLbl="node1" presStyleIdx="1" presStyleCnt="5" custScaleX="109962" custScaleY="104346"/>
      <dgm:spPr/>
      <dgm:t>
        <a:bodyPr/>
        <a:lstStyle/>
        <a:p>
          <a:endParaRPr lang="en-US"/>
        </a:p>
      </dgm:t>
    </dgm:pt>
    <dgm:pt modelId="{CB3C0C80-1D0D-49AE-8D0A-D177810D5021}" type="pres">
      <dgm:prSet presAssocID="{09EF1FB8-A714-4823-81CE-7F7A36966AE4}" presName="dummy" presStyleCnt="0"/>
      <dgm:spPr/>
    </dgm:pt>
    <dgm:pt modelId="{391A8B8D-7098-414E-8EEE-2D04313D1644}" type="pres">
      <dgm:prSet presAssocID="{09EF1FB8-A714-4823-81CE-7F7A36966AE4}" presName="node" presStyleLbl="revTx" presStyleIdx="2" presStyleCnt="5" custScaleX="131172" custScaleY="70122">
        <dgm:presLayoutVars>
          <dgm:bulletEnabled val="1"/>
        </dgm:presLayoutVars>
      </dgm:prSet>
      <dgm:spPr/>
      <dgm:t>
        <a:bodyPr/>
        <a:lstStyle/>
        <a:p>
          <a:endParaRPr lang="en-US"/>
        </a:p>
      </dgm:t>
    </dgm:pt>
    <dgm:pt modelId="{6717CC74-58DC-4414-8841-2FC783A32286}" type="pres">
      <dgm:prSet presAssocID="{C2BF1D72-C03D-457D-9585-7AC1E0532279}" presName="sibTrans" presStyleLbl="node1" presStyleIdx="2" presStyleCnt="5"/>
      <dgm:spPr/>
      <dgm:t>
        <a:bodyPr/>
        <a:lstStyle/>
        <a:p>
          <a:endParaRPr lang="en-US"/>
        </a:p>
      </dgm:t>
    </dgm:pt>
    <dgm:pt modelId="{834481CD-054D-4D3B-B741-FF92A980200A}" type="pres">
      <dgm:prSet presAssocID="{2F6AA45F-69D0-43AD-942F-40C2539DF2E0}" presName="dummy" presStyleCnt="0"/>
      <dgm:spPr/>
    </dgm:pt>
    <dgm:pt modelId="{5A698490-4717-462D-8039-C490C136F90B}" type="pres">
      <dgm:prSet presAssocID="{2F6AA45F-69D0-43AD-942F-40C2539DF2E0}" presName="node" presStyleLbl="revTx" presStyleIdx="3" presStyleCnt="5" custScaleX="114369" custScaleY="63344">
        <dgm:presLayoutVars>
          <dgm:bulletEnabled val="1"/>
        </dgm:presLayoutVars>
      </dgm:prSet>
      <dgm:spPr/>
      <dgm:t>
        <a:bodyPr/>
        <a:lstStyle/>
        <a:p>
          <a:endParaRPr lang="en-US"/>
        </a:p>
      </dgm:t>
    </dgm:pt>
    <dgm:pt modelId="{778A7597-7E8E-46A9-A4D8-411EF5406EB3}" type="pres">
      <dgm:prSet presAssocID="{726C56D6-AABF-4400-BEFC-7858361E2C85}" presName="sibTrans" presStyleLbl="node1" presStyleIdx="3" presStyleCnt="5"/>
      <dgm:spPr/>
      <dgm:t>
        <a:bodyPr/>
        <a:lstStyle/>
        <a:p>
          <a:endParaRPr lang="en-US"/>
        </a:p>
      </dgm:t>
    </dgm:pt>
    <dgm:pt modelId="{59E51A51-5CDC-4CF8-83D7-04A490231755}" type="pres">
      <dgm:prSet presAssocID="{F15E6132-F5C5-4D57-BF0F-57329E8AF1F1}" presName="dummy" presStyleCnt="0"/>
      <dgm:spPr/>
    </dgm:pt>
    <dgm:pt modelId="{BDA77B7E-B661-4804-AB80-8501B902E25D}" type="pres">
      <dgm:prSet presAssocID="{F15E6132-F5C5-4D57-BF0F-57329E8AF1F1}" presName="node" presStyleLbl="revTx" presStyleIdx="4" presStyleCnt="5" custScaleY="69986">
        <dgm:presLayoutVars>
          <dgm:bulletEnabled val="1"/>
        </dgm:presLayoutVars>
      </dgm:prSet>
      <dgm:spPr/>
      <dgm:t>
        <a:bodyPr/>
        <a:lstStyle/>
        <a:p>
          <a:endParaRPr lang="en-US"/>
        </a:p>
      </dgm:t>
    </dgm:pt>
    <dgm:pt modelId="{F0F2F803-F9F6-4229-A5F0-E60FF49F3EFC}" type="pres">
      <dgm:prSet presAssocID="{DD497317-98B9-45F9-BA92-D8F66DF11551}" presName="sibTrans" presStyleLbl="node1" presStyleIdx="4" presStyleCnt="5"/>
      <dgm:spPr/>
      <dgm:t>
        <a:bodyPr/>
        <a:lstStyle/>
        <a:p>
          <a:endParaRPr lang="en-US"/>
        </a:p>
      </dgm:t>
    </dgm:pt>
  </dgm:ptLst>
  <dgm:cxnLst>
    <dgm:cxn modelId="{7312C0F6-C0C4-4407-8A13-9A452101697B}" type="presOf" srcId="{726C56D6-AABF-4400-BEFC-7858361E2C85}" destId="{778A7597-7E8E-46A9-A4D8-411EF5406EB3}" srcOrd="0" destOrd="0" presId="urn:microsoft.com/office/officeart/2005/8/layout/cycle1"/>
    <dgm:cxn modelId="{084A7ABE-D2DF-48D4-816B-7CB3BDBD18C9}" srcId="{8672104A-5C01-451A-A516-450E51333ADE}" destId="{C47EF448-1A8E-483B-9A83-64D1D6210069}" srcOrd="1" destOrd="0" parTransId="{01EAF680-141D-4062-910E-86881A8671F5}" sibTransId="{BA8D6BDC-B8D7-4289-8207-5AEAB51E5057}"/>
    <dgm:cxn modelId="{7659A038-E9E6-4196-A2ED-1F524C264859}" type="presOf" srcId="{DD497317-98B9-45F9-BA92-D8F66DF11551}" destId="{F0F2F803-F9F6-4229-A5F0-E60FF49F3EFC}" srcOrd="0" destOrd="0" presId="urn:microsoft.com/office/officeart/2005/8/layout/cycle1"/>
    <dgm:cxn modelId="{2CCC30FB-787E-4CB0-A6F0-C800061F23A0}" type="presOf" srcId="{C47EF448-1A8E-483B-9A83-64D1D6210069}" destId="{AF47ABD7-990B-4EBE-B57E-9801680ADFFC}" srcOrd="0" destOrd="0" presId="urn:microsoft.com/office/officeart/2005/8/layout/cycle1"/>
    <dgm:cxn modelId="{D8468F1F-0B09-42B3-B04E-4A77560E4304}" srcId="{8672104A-5C01-451A-A516-450E51333ADE}" destId="{F15E6132-F5C5-4D57-BF0F-57329E8AF1F1}" srcOrd="4" destOrd="0" parTransId="{15419A5D-831C-4036-898C-D875F7D0299B}" sibTransId="{DD497317-98B9-45F9-BA92-D8F66DF11551}"/>
    <dgm:cxn modelId="{A7343A90-80F7-42E2-9557-DDFD5518D177}" type="presOf" srcId="{166FDC7A-8B32-49B3-8D96-3767B3B11422}" destId="{13B7C002-08AA-48A1-A6BD-F356B2352051}" srcOrd="0" destOrd="0" presId="urn:microsoft.com/office/officeart/2005/8/layout/cycle1"/>
    <dgm:cxn modelId="{A4DADF5C-E81F-45E8-BBC6-A01517F5C4C9}" srcId="{8672104A-5C01-451A-A516-450E51333ADE}" destId="{09EF1FB8-A714-4823-81CE-7F7A36966AE4}" srcOrd="2" destOrd="0" parTransId="{6E2431AA-625E-4520-B188-D99757DA9644}" sibTransId="{C2BF1D72-C03D-457D-9585-7AC1E0532279}"/>
    <dgm:cxn modelId="{312AF3AF-0F25-4ECE-B487-A69BB7976BF2}" srcId="{8672104A-5C01-451A-A516-450E51333ADE}" destId="{2F6AA45F-69D0-43AD-942F-40C2539DF2E0}" srcOrd="3" destOrd="0" parTransId="{1392AC99-9BFF-47D2-A437-56E09B6470C2}" sibTransId="{726C56D6-AABF-4400-BEFC-7858361E2C85}"/>
    <dgm:cxn modelId="{724643BC-0C0E-4690-AAF2-857F94C2E85B}" type="presOf" srcId="{BA8D6BDC-B8D7-4289-8207-5AEAB51E5057}" destId="{CAB0916B-B0AB-4CF9-8290-7FDF1CDD9C90}" srcOrd="0" destOrd="0" presId="urn:microsoft.com/office/officeart/2005/8/layout/cycle1"/>
    <dgm:cxn modelId="{B85592F8-5014-487C-9CA9-719DE371B120}" type="presOf" srcId="{F15E6132-F5C5-4D57-BF0F-57329E8AF1F1}" destId="{BDA77B7E-B661-4804-AB80-8501B902E25D}" srcOrd="0" destOrd="0" presId="urn:microsoft.com/office/officeart/2005/8/layout/cycle1"/>
    <dgm:cxn modelId="{180DFD4B-98FD-4B54-AFE5-C0D9F0936D40}" srcId="{8672104A-5C01-451A-A516-450E51333ADE}" destId="{166FDC7A-8B32-49B3-8D96-3767B3B11422}" srcOrd="0" destOrd="0" parTransId="{C1D1AF2A-2DE8-46AC-B6C3-29CD233E8571}" sibTransId="{18133365-705D-4382-AA04-6981C5647776}"/>
    <dgm:cxn modelId="{73580910-0273-423B-A3E0-50C146231663}" type="presOf" srcId="{2F6AA45F-69D0-43AD-942F-40C2539DF2E0}" destId="{5A698490-4717-462D-8039-C490C136F90B}" srcOrd="0" destOrd="0" presId="urn:microsoft.com/office/officeart/2005/8/layout/cycle1"/>
    <dgm:cxn modelId="{D2E0D62A-2063-4A0F-B421-47AE257FCEDF}" type="presOf" srcId="{8672104A-5C01-451A-A516-450E51333ADE}" destId="{E1706E29-E673-4A07-9734-5B04FD2E2F1D}" srcOrd="0" destOrd="0" presId="urn:microsoft.com/office/officeart/2005/8/layout/cycle1"/>
    <dgm:cxn modelId="{0B1582AD-5CE0-480A-B2E0-F0C45B3FCA74}" type="presOf" srcId="{C2BF1D72-C03D-457D-9585-7AC1E0532279}" destId="{6717CC74-58DC-4414-8841-2FC783A32286}" srcOrd="0" destOrd="0" presId="urn:microsoft.com/office/officeart/2005/8/layout/cycle1"/>
    <dgm:cxn modelId="{E76010F5-C218-44D9-8D61-05754AB71C53}" type="presOf" srcId="{09EF1FB8-A714-4823-81CE-7F7A36966AE4}" destId="{391A8B8D-7098-414E-8EEE-2D04313D1644}" srcOrd="0" destOrd="0" presId="urn:microsoft.com/office/officeart/2005/8/layout/cycle1"/>
    <dgm:cxn modelId="{33E68330-AFD6-4ECC-B3B2-90958A04D0DB}" type="presOf" srcId="{18133365-705D-4382-AA04-6981C5647776}" destId="{D6A29BE1-88D1-4D0B-8DD2-2D73F5525960}" srcOrd="0" destOrd="0" presId="urn:microsoft.com/office/officeart/2005/8/layout/cycle1"/>
    <dgm:cxn modelId="{F77E3C4A-F2C8-4DEA-821B-106F001853FA}" type="presParOf" srcId="{E1706E29-E673-4A07-9734-5B04FD2E2F1D}" destId="{D3ECCBE5-EBA5-4EE3-80D2-93A358987D55}" srcOrd="0" destOrd="0" presId="urn:microsoft.com/office/officeart/2005/8/layout/cycle1"/>
    <dgm:cxn modelId="{2FAAD7D4-3ABE-43BC-A186-4783894F30C4}" type="presParOf" srcId="{E1706E29-E673-4A07-9734-5B04FD2E2F1D}" destId="{13B7C002-08AA-48A1-A6BD-F356B2352051}" srcOrd="1" destOrd="0" presId="urn:microsoft.com/office/officeart/2005/8/layout/cycle1"/>
    <dgm:cxn modelId="{A28014C2-4E7E-41E8-A901-315BA577E3FA}" type="presParOf" srcId="{E1706E29-E673-4A07-9734-5B04FD2E2F1D}" destId="{D6A29BE1-88D1-4D0B-8DD2-2D73F5525960}" srcOrd="2" destOrd="0" presId="urn:microsoft.com/office/officeart/2005/8/layout/cycle1"/>
    <dgm:cxn modelId="{A74818C9-AC08-48F5-8CA9-20E9EA0AF04F}" type="presParOf" srcId="{E1706E29-E673-4A07-9734-5B04FD2E2F1D}" destId="{37366925-45EC-4D06-8CFD-85E16212B141}" srcOrd="3" destOrd="0" presId="urn:microsoft.com/office/officeart/2005/8/layout/cycle1"/>
    <dgm:cxn modelId="{264FB095-900D-4503-8D01-42225815F797}" type="presParOf" srcId="{E1706E29-E673-4A07-9734-5B04FD2E2F1D}" destId="{AF47ABD7-990B-4EBE-B57E-9801680ADFFC}" srcOrd="4" destOrd="0" presId="urn:microsoft.com/office/officeart/2005/8/layout/cycle1"/>
    <dgm:cxn modelId="{643683E9-8018-4D8C-8C47-E879BCF04AC0}" type="presParOf" srcId="{E1706E29-E673-4A07-9734-5B04FD2E2F1D}" destId="{CAB0916B-B0AB-4CF9-8290-7FDF1CDD9C90}" srcOrd="5" destOrd="0" presId="urn:microsoft.com/office/officeart/2005/8/layout/cycle1"/>
    <dgm:cxn modelId="{DAE90EDD-55B2-43C1-966B-0B4F966DA696}" type="presParOf" srcId="{E1706E29-E673-4A07-9734-5B04FD2E2F1D}" destId="{CB3C0C80-1D0D-49AE-8D0A-D177810D5021}" srcOrd="6" destOrd="0" presId="urn:microsoft.com/office/officeart/2005/8/layout/cycle1"/>
    <dgm:cxn modelId="{6AF42607-810C-4345-AB47-DC29F021F9DA}" type="presParOf" srcId="{E1706E29-E673-4A07-9734-5B04FD2E2F1D}" destId="{391A8B8D-7098-414E-8EEE-2D04313D1644}" srcOrd="7" destOrd="0" presId="urn:microsoft.com/office/officeart/2005/8/layout/cycle1"/>
    <dgm:cxn modelId="{D919D081-245D-43BC-9766-C9017798C9F6}" type="presParOf" srcId="{E1706E29-E673-4A07-9734-5B04FD2E2F1D}" destId="{6717CC74-58DC-4414-8841-2FC783A32286}" srcOrd="8" destOrd="0" presId="urn:microsoft.com/office/officeart/2005/8/layout/cycle1"/>
    <dgm:cxn modelId="{8F36E535-197C-4F09-963F-A675F4A8031C}" type="presParOf" srcId="{E1706E29-E673-4A07-9734-5B04FD2E2F1D}" destId="{834481CD-054D-4D3B-B741-FF92A980200A}" srcOrd="9" destOrd="0" presId="urn:microsoft.com/office/officeart/2005/8/layout/cycle1"/>
    <dgm:cxn modelId="{6E3E8B35-120D-484B-894C-BA063066626C}" type="presParOf" srcId="{E1706E29-E673-4A07-9734-5B04FD2E2F1D}" destId="{5A698490-4717-462D-8039-C490C136F90B}" srcOrd="10" destOrd="0" presId="urn:microsoft.com/office/officeart/2005/8/layout/cycle1"/>
    <dgm:cxn modelId="{D699B80F-E4E3-4D30-A189-A105CEC597AA}" type="presParOf" srcId="{E1706E29-E673-4A07-9734-5B04FD2E2F1D}" destId="{778A7597-7E8E-46A9-A4D8-411EF5406EB3}" srcOrd="11" destOrd="0" presId="urn:microsoft.com/office/officeart/2005/8/layout/cycle1"/>
    <dgm:cxn modelId="{0D66E156-9631-4B7E-AAA7-0AB7163803AD}" type="presParOf" srcId="{E1706E29-E673-4A07-9734-5B04FD2E2F1D}" destId="{59E51A51-5CDC-4CF8-83D7-04A490231755}" srcOrd="12" destOrd="0" presId="urn:microsoft.com/office/officeart/2005/8/layout/cycle1"/>
    <dgm:cxn modelId="{3CF3435E-27DC-42BC-A606-4F7F8A4062AC}" type="presParOf" srcId="{E1706E29-E673-4A07-9734-5B04FD2E2F1D}" destId="{BDA77B7E-B661-4804-AB80-8501B902E25D}" srcOrd="13" destOrd="0" presId="urn:microsoft.com/office/officeart/2005/8/layout/cycle1"/>
    <dgm:cxn modelId="{FD764ED3-BCE3-492E-8E06-0CDE7516AFA2}" type="presParOf" srcId="{E1706E29-E673-4A07-9734-5B04FD2E2F1D}" destId="{F0F2F803-F9F6-4229-A5F0-E60FF49F3EFC}" srcOrd="14" destOrd="0" presId="urn:microsoft.com/office/officeart/2005/8/layout/cycle1"/>
  </dgm:cxnLst>
  <dgm:bg/>
  <dgm:whole>
    <a:ln w="63500"/>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B7C002-08AA-48A1-A6BD-F356B2352051}">
      <dsp:nvSpPr>
        <dsp:cNvPr id="0" name=""/>
        <dsp:cNvSpPr/>
      </dsp:nvSpPr>
      <dsp:spPr>
        <a:xfrm>
          <a:off x="1883482" y="422942"/>
          <a:ext cx="1017982" cy="600766"/>
        </a:xfrm>
        <a:prstGeom prst="rect">
          <a:avLst/>
        </a:prstGeom>
        <a:solidFill>
          <a:schemeClr val="accent2">
            <a:lumMod val="40000"/>
            <a:lumOff val="6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b="1" kern="1200"/>
            <a:t>4-Participatory action planning</a:t>
          </a:r>
        </a:p>
      </dsp:txBody>
      <dsp:txXfrm>
        <a:off x="1883482" y="422942"/>
        <a:ext cx="1017982" cy="600766"/>
      </dsp:txXfrm>
    </dsp:sp>
    <dsp:sp modelId="{D6A29BE1-88D1-4D0B-8DD2-2D73F5525960}">
      <dsp:nvSpPr>
        <dsp:cNvPr id="0" name=""/>
        <dsp:cNvSpPr/>
      </dsp:nvSpPr>
      <dsp:spPr>
        <a:xfrm>
          <a:off x="-45353" y="291532"/>
          <a:ext cx="3349556" cy="2924508"/>
        </a:xfrm>
        <a:prstGeom prst="circularArrow">
          <a:avLst>
            <a:gd name="adj1" fmla="val 5195"/>
            <a:gd name="adj2" fmla="val 335535"/>
            <a:gd name="adj3" fmla="val 176189"/>
            <a:gd name="adj4" fmla="val 19545818"/>
            <a:gd name="adj5" fmla="val 6061"/>
          </a:avLst>
        </a:prstGeom>
        <a:solidFill>
          <a:schemeClr val="accent1">
            <a:hueOff val="0"/>
            <a:satOff val="0"/>
            <a:lumOff val="0"/>
            <a:alphaOff val="0"/>
          </a:schemeClr>
        </a:solidFill>
        <a:ln w="635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sp>
    <dsp:sp modelId="{AF47ABD7-990B-4EBE-B57E-9801680ADFFC}">
      <dsp:nvSpPr>
        <dsp:cNvPr id="0" name=""/>
        <dsp:cNvSpPr/>
      </dsp:nvSpPr>
      <dsp:spPr>
        <a:xfrm>
          <a:off x="2399891" y="1946237"/>
          <a:ext cx="909202" cy="568488"/>
        </a:xfrm>
        <a:prstGeom prst="rect">
          <a:avLst/>
        </a:prstGeom>
        <a:solidFill>
          <a:schemeClr val="accent2">
            <a:lumMod val="40000"/>
            <a:lumOff val="6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b="1" kern="1200"/>
            <a:t>5-Participatory  learning and implementation</a:t>
          </a:r>
        </a:p>
      </dsp:txBody>
      <dsp:txXfrm>
        <a:off x="2399891" y="1946237"/>
        <a:ext cx="909202" cy="568488"/>
      </dsp:txXfrm>
    </dsp:sp>
    <dsp:sp modelId="{CAB0916B-B0AB-4CF9-8290-7FDF1CDD9C90}">
      <dsp:nvSpPr>
        <dsp:cNvPr id="0" name=""/>
        <dsp:cNvSpPr/>
      </dsp:nvSpPr>
      <dsp:spPr>
        <a:xfrm>
          <a:off x="12414" y="303677"/>
          <a:ext cx="3215848" cy="3051607"/>
        </a:xfrm>
        <a:prstGeom prst="circularArrow">
          <a:avLst>
            <a:gd name="adj1" fmla="val 5195"/>
            <a:gd name="adj2" fmla="val 335535"/>
            <a:gd name="adj3" fmla="val 3673087"/>
            <a:gd name="adj4" fmla="val 1912466"/>
            <a:gd name="adj5" fmla="val 6061"/>
          </a:avLst>
        </a:prstGeom>
        <a:solidFill>
          <a:schemeClr val="accent1">
            <a:hueOff val="0"/>
            <a:satOff val="0"/>
            <a:lumOff val="0"/>
            <a:alphaOff val="0"/>
          </a:schemeClr>
        </a:solidFill>
        <a:ln w="635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sp>
    <dsp:sp modelId="{391A8B8D-7098-414E-8EEE-2D04313D1644}">
      <dsp:nvSpPr>
        <dsp:cNvPr id="0" name=""/>
        <dsp:cNvSpPr/>
      </dsp:nvSpPr>
      <dsp:spPr>
        <a:xfrm>
          <a:off x="1109348" y="2853982"/>
          <a:ext cx="1021978" cy="546330"/>
        </a:xfrm>
        <a:prstGeom prst="rect">
          <a:avLst/>
        </a:prstGeom>
        <a:solidFill>
          <a:schemeClr val="accent2">
            <a:lumMod val="40000"/>
            <a:lumOff val="6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b="1" kern="1200"/>
            <a:t>6-Participatory monitoring and evaluation</a:t>
          </a:r>
        </a:p>
      </dsp:txBody>
      <dsp:txXfrm>
        <a:off x="1109348" y="2853982"/>
        <a:ext cx="1021978" cy="546330"/>
      </dsp:txXfrm>
    </dsp:sp>
    <dsp:sp modelId="{6717CC74-58DC-4414-8841-2FC783A32286}">
      <dsp:nvSpPr>
        <dsp:cNvPr id="0" name=""/>
        <dsp:cNvSpPr/>
      </dsp:nvSpPr>
      <dsp:spPr>
        <a:xfrm>
          <a:off x="158083" y="367226"/>
          <a:ext cx="2924508" cy="2924508"/>
        </a:xfrm>
        <a:prstGeom prst="circularArrow">
          <a:avLst>
            <a:gd name="adj1" fmla="val 5195"/>
            <a:gd name="adj2" fmla="val 335535"/>
            <a:gd name="adj3" fmla="val 8667742"/>
            <a:gd name="adj4" fmla="val 6791378"/>
            <a:gd name="adj5" fmla="val 6061"/>
          </a:avLst>
        </a:prstGeom>
        <a:solidFill>
          <a:schemeClr val="accent1">
            <a:hueOff val="0"/>
            <a:satOff val="0"/>
            <a:lumOff val="0"/>
            <a:alphaOff val="0"/>
          </a:schemeClr>
        </a:solidFill>
        <a:ln w="635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sp>
    <dsp:sp modelId="{5A698490-4717-462D-8039-C490C136F90B}">
      <dsp:nvSpPr>
        <dsp:cNvPr id="0" name=""/>
        <dsp:cNvSpPr/>
      </dsp:nvSpPr>
      <dsp:spPr>
        <a:xfrm>
          <a:off x="-59348" y="1983721"/>
          <a:ext cx="891064" cy="493521"/>
        </a:xfrm>
        <a:prstGeom prst="rect">
          <a:avLst/>
        </a:prstGeom>
        <a:solidFill>
          <a:schemeClr val="accent2">
            <a:lumMod val="40000"/>
            <a:lumOff val="6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b="1" kern="1200"/>
            <a:t>2- Organize the community for action</a:t>
          </a:r>
        </a:p>
      </dsp:txBody>
      <dsp:txXfrm>
        <a:off x="-59348" y="1983721"/>
        <a:ext cx="891064" cy="493521"/>
      </dsp:txXfrm>
    </dsp:sp>
    <dsp:sp modelId="{778A7597-7E8E-46A9-A4D8-411EF5406EB3}">
      <dsp:nvSpPr>
        <dsp:cNvPr id="0" name=""/>
        <dsp:cNvSpPr/>
      </dsp:nvSpPr>
      <dsp:spPr>
        <a:xfrm>
          <a:off x="158083" y="367226"/>
          <a:ext cx="2924508" cy="2924508"/>
        </a:xfrm>
        <a:prstGeom prst="circularArrow">
          <a:avLst>
            <a:gd name="adj1" fmla="val 5195"/>
            <a:gd name="adj2" fmla="val 335535"/>
            <a:gd name="adj3" fmla="val 12672023"/>
            <a:gd name="adj4" fmla="val 10390423"/>
            <a:gd name="adj5" fmla="val 6061"/>
          </a:avLst>
        </a:prstGeom>
        <a:solidFill>
          <a:schemeClr val="accent1">
            <a:hueOff val="0"/>
            <a:satOff val="0"/>
            <a:lumOff val="0"/>
            <a:alphaOff val="0"/>
          </a:schemeClr>
        </a:solidFill>
        <a:ln w="635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sp>
    <dsp:sp modelId="{BDA77B7E-B661-4804-AB80-8501B902E25D}">
      <dsp:nvSpPr>
        <dsp:cNvPr id="0" name=""/>
        <dsp:cNvSpPr/>
      </dsp:nvSpPr>
      <dsp:spPr>
        <a:xfrm>
          <a:off x="468032" y="507011"/>
          <a:ext cx="779113" cy="545270"/>
        </a:xfrm>
        <a:prstGeom prst="rect">
          <a:avLst/>
        </a:prstGeom>
        <a:solidFill>
          <a:schemeClr val="accent2">
            <a:lumMod val="40000"/>
            <a:lumOff val="6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b="1" kern="1200"/>
            <a:t>3-Need assessment and priority setting</a:t>
          </a:r>
        </a:p>
      </dsp:txBody>
      <dsp:txXfrm>
        <a:off x="468032" y="507011"/>
        <a:ext cx="779113" cy="545270"/>
      </dsp:txXfrm>
    </dsp:sp>
    <dsp:sp modelId="{F0F2F803-F9F6-4229-A5F0-E60FF49F3EFC}">
      <dsp:nvSpPr>
        <dsp:cNvPr id="0" name=""/>
        <dsp:cNvSpPr/>
      </dsp:nvSpPr>
      <dsp:spPr>
        <a:xfrm>
          <a:off x="260349" y="331807"/>
          <a:ext cx="2924508" cy="2924508"/>
        </a:xfrm>
        <a:prstGeom prst="circularArrow">
          <a:avLst>
            <a:gd name="adj1" fmla="val 5195"/>
            <a:gd name="adj2" fmla="val 335535"/>
            <a:gd name="adj3" fmla="val 16291761"/>
            <a:gd name="adj4" fmla="val 14910395"/>
            <a:gd name="adj5" fmla="val 6061"/>
          </a:avLst>
        </a:prstGeom>
        <a:solidFill>
          <a:schemeClr val="accent1">
            <a:hueOff val="0"/>
            <a:satOff val="0"/>
            <a:lumOff val="0"/>
            <a:alphaOff val="0"/>
          </a:schemeClr>
        </a:solidFill>
        <a:ln w="635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0.01754</cdr:x>
      <cdr:y>0</cdr:y>
    </cdr:from>
    <cdr:to>
      <cdr:x>0.20272</cdr:x>
      <cdr:y>0.16867</cdr:y>
    </cdr:to>
    <cdr:sp macro="" textlink="">
      <cdr:nvSpPr>
        <cdr:cNvPr id="2" name="TextBox 1"/>
        <cdr:cNvSpPr txBox="1"/>
      </cdr:nvSpPr>
      <cdr:spPr>
        <a:xfrm xmlns:a="http://schemas.openxmlformats.org/drawingml/2006/main">
          <a:off x="152400" y="0"/>
          <a:ext cx="1608622" cy="809717"/>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2000" b="1" dirty="0" smtClean="0"/>
            <a:t>Plant genetic diversity</a:t>
          </a:r>
        </a:p>
        <a:p xmlns:a="http://schemas.openxmlformats.org/drawingml/2006/main">
          <a:r>
            <a:rPr lang="en-US" sz="2000" b="1" dirty="0" smtClean="0"/>
            <a:t> with Men and Wom</a:t>
          </a:r>
          <a:r>
            <a:rPr lang="en-US" sz="2400" b="1" dirty="0" smtClean="0"/>
            <a:t>en  </a:t>
          </a:r>
          <a:endParaRPr lang="en-US" sz="2400" b="1" dirty="0"/>
        </a:p>
      </cdr:txBody>
    </cdr:sp>
  </cdr:relSizeAnchor>
  <cdr:relSizeAnchor xmlns:cdr="http://schemas.openxmlformats.org/drawingml/2006/chartDrawing">
    <cdr:from>
      <cdr:x>0.15741</cdr:x>
      <cdr:y>0.90361</cdr:y>
    </cdr:from>
    <cdr:to>
      <cdr:x>0.25926</cdr:x>
      <cdr:y>0.96386</cdr:y>
    </cdr:to>
    <cdr:sp macro="" textlink="">
      <cdr:nvSpPr>
        <cdr:cNvPr id="3" name="TextBox 2"/>
        <cdr:cNvSpPr txBox="1"/>
      </cdr:nvSpPr>
      <cdr:spPr>
        <a:xfrm xmlns:a="http://schemas.openxmlformats.org/drawingml/2006/main">
          <a:off x="1295400" y="5715000"/>
          <a:ext cx="838200" cy="3810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600" b="1" dirty="0" err="1" smtClean="0"/>
            <a:t>Farakoro</a:t>
          </a:r>
          <a:endParaRPr lang="en-US" sz="1600" b="1" dirty="0"/>
        </a:p>
      </cdr:txBody>
    </cdr:sp>
  </cdr:relSizeAnchor>
  <cdr:relSizeAnchor xmlns:cdr="http://schemas.openxmlformats.org/drawingml/2006/chartDrawing">
    <cdr:from>
      <cdr:x>0.78947</cdr:x>
      <cdr:y>0.92063</cdr:y>
    </cdr:from>
    <cdr:to>
      <cdr:x>0.89132</cdr:x>
      <cdr:y>0.98087</cdr:y>
    </cdr:to>
    <cdr:sp macro="" textlink="">
      <cdr:nvSpPr>
        <cdr:cNvPr id="4" name="TextBox 1"/>
        <cdr:cNvSpPr txBox="1"/>
      </cdr:nvSpPr>
      <cdr:spPr>
        <a:xfrm xmlns:a="http://schemas.openxmlformats.org/drawingml/2006/main">
          <a:off x="6858000" y="4419600"/>
          <a:ext cx="884751" cy="289188"/>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600" b="1" dirty="0" err="1" smtClean="0"/>
            <a:t>Kani</a:t>
          </a:r>
          <a:endParaRPr lang="en-US" sz="1600" b="1" dirty="0"/>
        </a:p>
      </cdr:txBody>
    </cdr:sp>
  </cdr:relSizeAnchor>
  <cdr:relSizeAnchor xmlns:cdr="http://schemas.openxmlformats.org/drawingml/2006/chartDrawing">
    <cdr:from>
      <cdr:x>0.43519</cdr:x>
      <cdr:y>0.61446</cdr:y>
    </cdr:from>
    <cdr:to>
      <cdr:x>0.57407</cdr:x>
      <cdr:y>0.6747</cdr:y>
    </cdr:to>
    <cdr:sp macro="" textlink="">
      <cdr:nvSpPr>
        <cdr:cNvPr id="5" name="TextBox 1"/>
        <cdr:cNvSpPr txBox="1"/>
      </cdr:nvSpPr>
      <cdr:spPr>
        <a:xfrm xmlns:a="http://schemas.openxmlformats.org/drawingml/2006/main">
          <a:off x="3581400" y="3886200"/>
          <a:ext cx="1143000" cy="38100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600" b="1" dirty="0" err="1" smtClean="0"/>
            <a:t>N’Goutjina</a:t>
          </a:r>
          <a:endParaRPr lang="en-US" sz="1600" b="1"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953E38-22BF-4422-8212-79EDAD55AAF0}" type="datetimeFigureOut">
              <a:rPr lang="en-US" smtClean="0"/>
              <a:t>6/30/2014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BE1C9D-1480-4F33-ACDD-474170875296}" type="slidenum">
              <a:rPr lang="en-US" smtClean="0"/>
              <a:t>‹#›</a:t>
            </a:fld>
            <a:endParaRPr lang="en-US"/>
          </a:p>
        </p:txBody>
      </p:sp>
    </p:spTree>
    <p:extLst>
      <p:ext uri="{BB962C8B-B14F-4D97-AF65-F5344CB8AC3E}">
        <p14:creationId xmlns:p14="http://schemas.microsoft.com/office/powerpoint/2010/main" val="2940757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 </a:t>
            </a:r>
            <a:r>
              <a:rPr lang="en-US" sz="1200" dirty="0" smtClean="0"/>
              <a:t>High population growth rates dwindle farm sizes and livestock assets and worsen the impacts of this food insecurity. </a:t>
            </a:r>
          </a:p>
          <a:p>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3</a:t>
            </a:fld>
            <a:endParaRPr lang="en-US"/>
          </a:p>
        </p:txBody>
      </p:sp>
    </p:spTree>
    <p:extLst>
      <p:ext uri="{BB962C8B-B14F-4D97-AF65-F5344CB8AC3E}">
        <p14:creationId xmlns:p14="http://schemas.microsoft.com/office/powerpoint/2010/main" val="41988245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Monitoring and evealuation</a:t>
            </a:r>
            <a:endParaRPr lang="en-US" dirty="0"/>
          </a:p>
        </p:txBody>
      </p:sp>
      <p:sp>
        <p:nvSpPr>
          <p:cNvPr id="4" name="Slide Number Placeholder 3"/>
          <p:cNvSpPr>
            <a:spLocks noGrp="1"/>
          </p:cNvSpPr>
          <p:nvPr>
            <p:ph type="sldNum" sz="quarter" idx="10"/>
          </p:nvPr>
        </p:nvSpPr>
        <p:spPr/>
        <p:txBody>
          <a:bodyPr/>
          <a:lstStyle/>
          <a:p>
            <a:fld id="{C7BE1C9D-1480-4F33-ACDD-474170875296}" type="slidenum">
              <a:rPr lang="en-US" smtClean="0"/>
              <a:t>7</a:t>
            </a:fld>
            <a:endParaRPr lang="en-US"/>
          </a:p>
        </p:txBody>
      </p:sp>
    </p:spTree>
    <p:extLst>
      <p:ext uri="{BB962C8B-B14F-4D97-AF65-F5344CB8AC3E}">
        <p14:creationId xmlns:p14="http://schemas.microsoft.com/office/powerpoint/2010/main" val="11420344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Focus of the assessment</a:t>
            </a:r>
          </a:p>
          <a:p>
            <a:r>
              <a:rPr lang="en-US" sz="1200" dirty="0" smtClean="0"/>
              <a:t>Annual domesticated plant species </a:t>
            </a:r>
          </a:p>
          <a:p>
            <a:r>
              <a:rPr lang="en-US" sz="1200" dirty="0" smtClean="0"/>
              <a:t>Perennial plant species, including agro-forestry species</a:t>
            </a:r>
          </a:p>
          <a:p>
            <a:r>
              <a:rPr lang="en-US" sz="1200" dirty="0" smtClean="0"/>
              <a:t>Wild and semi-domesticated plant species</a:t>
            </a:r>
          </a:p>
          <a:p>
            <a:r>
              <a:rPr lang="en-US" sz="1200" dirty="0" smtClean="0"/>
              <a:t>Domesticated animal species </a:t>
            </a:r>
          </a:p>
          <a:p>
            <a:r>
              <a:rPr lang="en-US" sz="1200" dirty="0" smtClean="0"/>
              <a:t>Wild animal species</a:t>
            </a:r>
          </a:p>
          <a:p>
            <a:r>
              <a:rPr lang="en-US" sz="1200" dirty="0" smtClean="0"/>
              <a:t>Fish</a:t>
            </a:r>
          </a:p>
          <a:p>
            <a:r>
              <a:rPr lang="en-US" sz="1200" dirty="0" smtClean="0"/>
              <a:t>Species and products bought and sold</a:t>
            </a:r>
          </a:p>
          <a:p>
            <a:r>
              <a:rPr lang="en-US" sz="1200" dirty="0" smtClean="0"/>
              <a:t>Foods consumed </a:t>
            </a:r>
          </a:p>
          <a:p>
            <a:r>
              <a:rPr lang="en-US" sz="1200" dirty="0" smtClean="0"/>
              <a:t>Markets</a:t>
            </a:r>
            <a:endParaRPr lang="en-US" sz="1400" dirty="0" smtClean="0"/>
          </a:p>
        </p:txBody>
      </p:sp>
      <p:sp>
        <p:nvSpPr>
          <p:cNvPr id="4" name="Slide Number Placeholder 3"/>
          <p:cNvSpPr>
            <a:spLocks noGrp="1"/>
          </p:cNvSpPr>
          <p:nvPr>
            <p:ph type="sldNum" sz="quarter" idx="10"/>
          </p:nvPr>
        </p:nvSpPr>
        <p:spPr/>
        <p:txBody>
          <a:bodyPr/>
          <a:lstStyle/>
          <a:p>
            <a:fld id="{C7BE1C9D-1480-4F33-ACDD-474170875296}" type="slidenum">
              <a:rPr lang="en-US" smtClean="0"/>
              <a:t>61</a:t>
            </a:fld>
            <a:endParaRPr lang="en-US"/>
          </a:p>
        </p:txBody>
      </p:sp>
    </p:spTree>
    <p:extLst>
      <p:ext uri="{BB962C8B-B14F-4D97-AF65-F5344CB8AC3E}">
        <p14:creationId xmlns:p14="http://schemas.microsoft.com/office/powerpoint/2010/main" val="8122440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Focus of the assessment</a:t>
            </a:r>
          </a:p>
          <a:p>
            <a:r>
              <a:rPr lang="en-US" sz="1200" dirty="0" smtClean="0"/>
              <a:t>Annual domesticated plant species </a:t>
            </a:r>
          </a:p>
          <a:p>
            <a:r>
              <a:rPr lang="en-US" sz="1200" dirty="0" smtClean="0"/>
              <a:t>Perennial plant species, including agro-forestry species</a:t>
            </a:r>
          </a:p>
          <a:p>
            <a:r>
              <a:rPr lang="en-US" sz="1200" dirty="0" smtClean="0"/>
              <a:t>Wild and semi-domesticated plant species</a:t>
            </a:r>
          </a:p>
          <a:p>
            <a:r>
              <a:rPr lang="en-US" sz="1200" dirty="0" smtClean="0"/>
              <a:t>Domesticated animal species </a:t>
            </a:r>
          </a:p>
          <a:p>
            <a:r>
              <a:rPr lang="en-US" sz="1200" dirty="0" smtClean="0"/>
              <a:t>Wild animal species</a:t>
            </a:r>
          </a:p>
          <a:p>
            <a:r>
              <a:rPr lang="en-US" sz="1200" dirty="0" smtClean="0"/>
              <a:t>Fish</a:t>
            </a:r>
          </a:p>
          <a:p>
            <a:r>
              <a:rPr lang="en-US" sz="1200" dirty="0" smtClean="0"/>
              <a:t>Species and products bought and sold</a:t>
            </a:r>
          </a:p>
          <a:p>
            <a:r>
              <a:rPr lang="en-US" sz="1200" dirty="0" smtClean="0"/>
              <a:t>Foods consumed </a:t>
            </a:r>
          </a:p>
          <a:p>
            <a:r>
              <a:rPr lang="en-US" sz="1200" dirty="0" smtClean="0"/>
              <a:t>Markets</a:t>
            </a:r>
            <a:endParaRPr lang="en-US" sz="1400" dirty="0" smtClean="0"/>
          </a:p>
        </p:txBody>
      </p:sp>
      <p:sp>
        <p:nvSpPr>
          <p:cNvPr id="4" name="Slide Number Placeholder 3"/>
          <p:cNvSpPr>
            <a:spLocks noGrp="1"/>
          </p:cNvSpPr>
          <p:nvPr>
            <p:ph type="sldNum" sz="quarter" idx="10"/>
          </p:nvPr>
        </p:nvSpPr>
        <p:spPr/>
        <p:txBody>
          <a:bodyPr/>
          <a:lstStyle/>
          <a:p>
            <a:fld id="{C7BE1C9D-1480-4F33-ACDD-474170875296}" type="slidenum">
              <a:rPr lang="en-US" smtClean="0">
                <a:solidFill>
                  <a:prstClr val="black"/>
                </a:solidFill>
              </a:rPr>
              <a:pPr/>
              <a:t>62</a:t>
            </a:fld>
            <a:endParaRPr lang="en-US">
              <a:solidFill>
                <a:prstClr val="black"/>
              </a:solidFill>
            </a:endParaRPr>
          </a:p>
        </p:txBody>
      </p:sp>
    </p:spTree>
    <p:extLst>
      <p:ext uri="{BB962C8B-B14F-4D97-AF65-F5344CB8AC3E}">
        <p14:creationId xmlns:p14="http://schemas.microsoft.com/office/powerpoint/2010/main" val="8122440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400" dirty="0" smtClean="0"/>
          </a:p>
        </p:txBody>
      </p:sp>
      <p:sp>
        <p:nvSpPr>
          <p:cNvPr id="4" name="Slide Number Placeholder 3"/>
          <p:cNvSpPr>
            <a:spLocks noGrp="1"/>
          </p:cNvSpPr>
          <p:nvPr>
            <p:ph type="sldNum" sz="quarter" idx="10"/>
          </p:nvPr>
        </p:nvSpPr>
        <p:spPr/>
        <p:txBody>
          <a:bodyPr/>
          <a:lstStyle/>
          <a:p>
            <a:fld id="{C7BE1C9D-1480-4F33-ACDD-474170875296}" type="slidenum">
              <a:rPr lang="en-US" smtClean="0">
                <a:solidFill>
                  <a:prstClr val="black"/>
                </a:solidFill>
              </a:rPr>
              <a:pPr/>
              <a:t>63</a:t>
            </a:fld>
            <a:endParaRPr lang="en-US">
              <a:solidFill>
                <a:prstClr val="black"/>
              </a:solidFill>
            </a:endParaRPr>
          </a:p>
        </p:txBody>
      </p:sp>
    </p:spTree>
    <p:extLst>
      <p:ext uri="{BB962C8B-B14F-4D97-AF65-F5344CB8AC3E}">
        <p14:creationId xmlns:p14="http://schemas.microsoft.com/office/powerpoint/2010/main" val="8122440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400" dirty="0" smtClean="0"/>
          </a:p>
        </p:txBody>
      </p:sp>
      <p:sp>
        <p:nvSpPr>
          <p:cNvPr id="4" name="Slide Number Placeholder 3"/>
          <p:cNvSpPr>
            <a:spLocks noGrp="1"/>
          </p:cNvSpPr>
          <p:nvPr>
            <p:ph type="sldNum" sz="quarter" idx="10"/>
          </p:nvPr>
        </p:nvSpPr>
        <p:spPr/>
        <p:txBody>
          <a:bodyPr/>
          <a:lstStyle/>
          <a:p>
            <a:fld id="{C7BE1C9D-1480-4F33-ACDD-474170875296}" type="slidenum">
              <a:rPr lang="en-US" smtClean="0">
                <a:solidFill>
                  <a:prstClr val="black"/>
                </a:solidFill>
              </a:rPr>
              <a:pPr/>
              <a:t>64</a:t>
            </a:fld>
            <a:endParaRPr lang="en-US">
              <a:solidFill>
                <a:prstClr val="black"/>
              </a:solidFill>
            </a:endParaRPr>
          </a:p>
        </p:txBody>
      </p:sp>
    </p:spTree>
    <p:extLst>
      <p:ext uri="{BB962C8B-B14F-4D97-AF65-F5344CB8AC3E}">
        <p14:creationId xmlns:p14="http://schemas.microsoft.com/office/powerpoint/2010/main" val="8122440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400" dirty="0" smtClean="0"/>
          </a:p>
        </p:txBody>
      </p:sp>
      <p:sp>
        <p:nvSpPr>
          <p:cNvPr id="4" name="Slide Number Placeholder 3"/>
          <p:cNvSpPr>
            <a:spLocks noGrp="1"/>
          </p:cNvSpPr>
          <p:nvPr>
            <p:ph type="sldNum" sz="quarter" idx="10"/>
          </p:nvPr>
        </p:nvSpPr>
        <p:spPr/>
        <p:txBody>
          <a:bodyPr/>
          <a:lstStyle/>
          <a:p>
            <a:fld id="{C7BE1C9D-1480-4F33-ACDD-474170875296}" type="slidenum">
              <a:rPr lang="en-US" smtClean="0">
                <a:solidFill>
                  <a:prstClr val="black"/>
                </a:solidFill>
              </a:rPr>
              <a:pPr/>
              <a:t>65</a:t>
            </a:fld>
            <a:endParaRPr lang="en-US">
              <a:solidFill>
                <a:prstClr val="black"/>
              </a:solidFill>
            </a:endParaRPr>
          </a:p>
        </p:txBody>
      </p:sp>
    </p:spTree>
    <p:extLst>
      <p:ext uri="{BB962C8B-B14F-4D97-AF65-F5344CB8AC3E}">
        <p14:creationId xmlns:p14="http://schemas.microsoft.com/office/powerpoint/2010/main" val="8122440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400" dirty="0" smtClean="0"/>
          </a:p>
        </p:txBody>
      </p:sp>
      <p:sp>
        <p:nvSpPr>
          <p:cNvPr id="4" name="Slide Number Placeholder 3"/>
          <p:cNvSpPr>
            <a:spLocks noGrp="1"/>
          </p:cNvSpPr>
          <p:nvPr>
            <p:ph type="sldNum" sz="quarter" idx="10"/>
          </p:nvPr>
        </p:nvSpPr>
        <p:spPr/>
        <p:txBody>
          <a:bodyPr/>
          <a:lstStyle/>
          <a:p>
            <a:fld id="{C7BE1C9D-1480-4F33-ACDD-474170875296}" type="slidenum">
              <a:rPr lang="en-US" smtClean="0">
                <a:solidFill>
                  <a:prstClr val="black"/>
                </a:solidFill>
              </a:rPr>
              <a:pPr/>
              <a:t>66</a:t>
            </a:fld>
            <a:endParaRPr lang="en-US">
              <a:solidFill>
                <a:prstClr val="black"/>
              </a:solidFill>
            </a:endParaRPr>
          </a:p>
        </p:txBody>
      </p:sp>
    </p:spTree>
    <p:extLst>
      <p:ext uri="{BB962C8B-B14F-4D97-AF65-F5344CB8AC3E}">
        <p14:creationId xmlns:p14="http://schemas.microsoft.com/office/powerpoint/2010/main" val="8122440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400" dirty="0" smtClean="0"/>
          </a:p>
        </p:txBody>
      </p:sp>
      <p:sp>
        <p:nvSpPr>
          <p:cNvPr id="4" name="Slide Number Placeholder 3"/>
          <p:cNvSpPr>
            <a:spLocks noGrp="1"/>
          </p:cNvSpPr>
          <p:nvPr>
            <p:ph type="sldNum" sz="quarter" idx="10"/>
          </p:nvPr>
        </p:nvSpPr>
        <p:spPr/>
        <p:txBody>
          <a:bodyPr/>
          <a:lstStyle/>
          <a:p>
            <a:fld id="{C7BE1C9D-1480-4F33-ACDD-474170875296}" type="slidenum">
              <a:rPr lang="en-US" smtClean="0">
                <a:solidFill>
                  <a:prstClr val="black"/>
                </a:solidFill>
              </a:rPr>
              <a:pPr/>
              <a:t>67</a:t>
            </a:fld>
            <a:endParaRPr lang="en-US">
              <a:solidFill>
                <a:prstClr val="black"/>
              </a:solidFill>
            </a:endParaRPr>
          </a:p>
        </p:txBody>
      </p:sp>
    </p:spTree>
    <p:extLst>
      <p:ext uri="{BB962C8B-B14F-4D97-AF65-F5344CB8AC3E}">
        <p14:creationId xmlns:p14="http://schemas.microsoft.com/office/powerpoint/2010/main" val="812244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400" dirty="0" smtClean="0"/>
          </a:p>
        </p:txBody>
      </p:sp>
      <p:sp>
        <p:nvSpPr>
          <p:cNvPr id="4" name="Slide Number Placeholder 3"/>
          <p:cNvSpPr>
            <a:spLocks noGrp="1"/>
          </p:cNvSpPr>
          <p:nvPr>
            <p:ph type="sldNum" sz="quarter" idx="10"/>
          </p:nvPr>
        </p:nvSpPr>
        <p:spPr/>
        <p:txBody>
          <a:bodyPr/>
          <a:lstStyle/>
          <a:p>
            <a:fld id="{C7BE1C9D-1480-4F33-ACDD-474170875296}" type="slidenum">
              <a:rPr lang="en-US" smtClean="0">
                <a:solidFill>
                  <a:prstClr val="black"/>
                </a:solidFill>
              </a:rPr>
              <a:pPr/>
              <a:t>68</a:t>
            </a:fld>
            <a:endParaRPr lang="en-US">
              <a:solidFill>
                <a:prstClr val="black"/>
              </a:solidFill>
            </a:endParaRPr>
          </a:p>
        </p:txBody>
      </p:sp>
    </p:spTree>
    <p:extLst>
      <p:ext uri="{BB962C8B-B14F-4D97-AF65-F5344CB8AC3E}">
        <p14:creationId xmlns:p14="http://schemas.microsoft.com/office/powerpoint/2010/main" val="812244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400" dirty="0" smtClean="0"/>
          </a:p>
        </p:txBody>
      </p:sp>
      <p:sp>
        <p:nvSpPr>
          <p:cNvPr id="4" name="Slide Number Placeholder 3"/>
          <p:cNvSpPr>
            <a:spLocks noGrp="1"/>
          </p:cNvSpPr>
          <p:nvPr>
            <p:ph type="sldNum" sz="quarter" idx="10"/>
          </p:nvPr>
        </p:nvSpPr>
        <p:spPr/>
        <p:txBody>
          <a:bodyPr/>
          <a:lstStyle/>
          <a:p>
            <a:fld id="{C7BE1C9D-1480-4F33-ACDD-474170875296}" type="slidenum">
              <a:rPr lang="en-US" smtClean="0">
                <a:solidFill>
                  <a:prstClr val="black"/>
                </a:solidFill>
              </a:rPr>
              <a:pPr/>
              <a:t>69</a:t>
            </a:fld>
            <a:endParaRPr lang="en-US">
              <a:solidFill>
                <a:prstClr val="black"/>
              </a:solidFill>
            </a:endParaRPr>
          </a:p>
        </p:txBody>
      </p:sp>
    </p:spTree>
    <p:extLst>
      <p:ext uri="{BB962C8B-B14F-4D97-AF65-F5344CB8AC3E}">
        <p14:creationId xmlns:p14="http://schemas.microsoft.com/office/powerpoint/2010/main" val="8122440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Master" Target="../slideMasters/slideMaster7.xml"/><Relationship Id="rId4"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Master" Target="../slideMasters/slideMaster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gif"/><Relationship Id="rId1" Type="http://schemas.openxmlformats.org/officeDocument/2006/relationships/slideMaster" Target="../slideMasters/slideMaster7.xml"/><Relationship Id="rId4" Type="http://schemas.openxmlformats.org/officeDocument/2006/relationships/image" Target="../media/image10.pn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7257"/>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userDrawn="1"/>
        </p:nvPicPr>
        <p:blipFill rotWithShape="1">
          <a:blip r:embed="rId3">
            <a:extLst>
              <a:ext uri="{28A0092B-C50C-407E-A947-70E740481C1C}">
                <a14:useLocalDpi xmlns:a14="http://schemas.microsoft.com/office/drawing/2010/main" val="0"/>
              </a:ext>
            </a:extLst>
          </a:blip>
          <a:srcRect t="13872" b="58888"/>
          <a:stretch/>
        </p:blipFill>
        <p:spPr>
          <a:xfrm>
            <a:off x="0" y="6001657"/>
            <a:ext cx="9144000" cy="856343"/>
          </a:xfrm>
          <a:prstGeom prst="rect">
            <a:avLst/>
          </a:prstGeom>
        </p:spPr>
      </p:pic>
      <p:sp>
        <p:nvSpPr>
          <p:cNvPr id="6" name="Slide Number Placeholder 5"/>
          <p:cNvSpPr>
            <a:spLocks noGrp="1"/>
          </p:cNvSpPr>
          <p:nvPr>
            <p:ph type="sldNum" sz="quarter" idx="12"/>
          </p:nvPr>
        </p:nvSpPr>
        <p:spPr>
          <a:xfrm>
            <a:off x="8686800" y="6248400"/>
            <a:ext cx="381000" cy="365125"/>
          </a:xfrm>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66032818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854352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297410639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1278096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2673656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4275946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984020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845060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1742067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3627834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D37CF9-E3DB-4575-88B6-05549807FEBA}" type="slidenum">
              <a:rPr lang="en-US" smtClean="0"/>
              <a:t>‹#›</a:t>
            </a:fld>
            <a:endParaRPr lang="en-US"/>
          </a:p>
        </p:txBody>
      </p:sp>
    </p:spTree>
    <p:extLst>
      <p:ext uri="{BB962C8B-B14F-4D97-AF65-F5344CB8AC3E}">
        <p14:creationId xmlns:p14="http://schemas.microsoft.com/office/powerpoint/2010/main" val="5215062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7257"/>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userDrawn="1"/>
        </p:nvPicPr>
        <p:blipFill rotWithShape="1">
          <a:blip r:embed="rId3">
            <a:extLst>
              <a:ext uri="{28A0092B-C50C-407E-A947-70E740481C1C}">
                <a14:useLocalDpi xmlns:a14="http://schemas.microsoft.com/office/drawing/2010/main" val="0"/>
              </a:ext>
            </a:extLst>
          </a:blip>
          <a:srcRect t="13872" b="58888"/>
          <a:stretch/>
        </p:blipFill>
        <p:spPr>
          <a:xfrm>
            <a:off x="0" y="6001657"/>
            <a:ext cx="9144000" cy="856343"/>
          </a:xfrm>
          <a:prstGeom prst="rect">
            <a:avLst/>
          </a:prstGeom>
        </p:spPr>
      </p:pic>
      <p:sp>
        <p:nvSpPr>
          <p:cNvPr id="6" name="Slide Number Placeholder 5"/>
          <p:cNvSpPr>
            <a:spLocks noGrp="1"/>
          </p:cNvSpPr>
          <p:nvPr>
            <p:ph type="sldNum" sz="quarter" idx="12"/>
          </p:nvPr>
        </p:nvSpPr>
        <p:spPr>
          <a:xfrm>
            <a:off x="8686800" y="6248400"/>
            <a:ext cx="381000" cy="365125"/>
          </a:xfrm>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032818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7257"/>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userDrawn="1"/>
        </p:nvPicPr>
        <p:blipFill rotWithShape="1">
          <a:blip r:embed="rId3">
            <a:extLst>
              <a:ext uri="{28A0092B-C50C-407E-A947-70E740481C1C}">
                <a14:useLocalDpi xmlns:a14="http://schemas.microsoft.com/office/drawing/2010/main" val="0"/>
              </a:ext>
            </a:extLst>
          </a:blip>
          <a:srcRect t="13872" b="58888"/>
          <a:stretch/>
        </p:blipFill>
        <p:spPr>
          <a:xfrm>
            <a:off x="0" y="6001657"/>
            <a:ext cx="9144000" cy="856343"/>
          </a:xfrm>
          <a:prstGeom prst="rect">
            <a:avLst/>
          </a:prstGeom>
        </p:spPr>
      </p:pic>
      <p:sp>
        <p:nvSpPr>
          <p:cNvPr id="6" name="Slide Number Placeholder 5"/>
          <p:cNvSpPr>
            <a:spLocks noGrp="1"/>
          </p:cNvSpPr>
          <p:nvPr>
            <p:ph type="sldNum" sz="quarter" idx="12"/>
          </p:nvPr>
        </p:nvSpPr>
        <p:spPr>
          <a:xfrm>
            <a:off x="8686800" y="6248400"/>
            <a:ext cx="381000" cy="365125"/>
          </a:xfrm>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032818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7257"/>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userDrawn="1"/>
        </p:nvPicPr>
        <p:blipFill rotWithShape="1">
          <a:blip r:embed="rId3">
            <a:extLst>
              <a:ext uri="{28A0092B-C50C-407E-A947-70E740481C1C}">
                <a14:useLocalDpi xmlns:a14="http://schemas.microsoft.com/office/drawing/2010/main" val="0"/>
              </a:ext>
            </a:extLst>
          </a:blip>
          <a:srcRect t="13872" b="58888"/>
          <a:stretch/>
        </p:blipFill>
        <p:spPr>
          <a:xfrm>
            <a:off x="0" y="6001657"/>
            <a:ext cx="9144000" cy="856343"/>
          </a:xfrm>
          <a:prstGeom prst="rect">
            <a:avLst/>
          </a:prstGeom>
        </p:spPr>
      </p:pic>
      <p:sp>
        <p:nvSpPr>
          <p:cNvPr id="6" name="Slide Number Placeholder 5"/>
          <p:cNvSpPr>
            <a:spLocks noGrp="1"/>
          </p:cNvSpPr>
          <p:nvPr>
            <p:ph type="sldNum" sz="quarter" idx="12"/>
          </p:nvPr>
        </p:nvSpPr>
        <p:spPr>
          <a:xfrm>
            <a:off x="8686800" y="6248400"/>
            <a:ext cx="381000" cy="365125"/>
          </a:xfrm>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0328184"/>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7257"/>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userDrawn="1"/>
        </p:nvPicPr>
        <p:blipFill rotWithShape="1">
          <a:blip r:embed="rId3">
            <a:extLst>
              <a:ext uri="{28A0092B-C50C-407E-A947-70E740481C1C}">
                <a14:useLocalDpi xmlns:a14="http://schemas.microsoft.com/office/drawing/2010/main" val="0"/>
              </a:ext>
            </a:extLst>
          </a:blip>
          <a:srcRect t="13872" b="58888"/>
          <a:stretch/>
        </p:blipFill>
        <p:spPr>
          <a:xfrm>
            <a:off x="0" y="6001657"/>
            <a:ext cx="9144000" cy="856343"/>
          </a:xfrm>
          <a:prstGeom prst="rect">
            <a:avLst/>
          </a:prstGeom>
        </p:spPr>
      </p:pic>
      <p:sp>
        <p:nvSpPr>
          <p:cNvPr id="6" name="Slide Number Placeholder 5"/>
          <p:cNvSpPr>
            <a:spLocks noGrp="1"/>
          </p:cNvSpPr>
          <p:nvPr>
            <p:ph type="sldNum" sz="quarter" idx="12"/>
          </p:nvPr>
        </p:nvSpPr>
        <p:spPr>
          <a:xfrm>
            <a:off x="8686800" y="6248400"/>
            <a:ext cx="381000" cy="365125"/>
          </a:xfrm>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0328184"/>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7257"/>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userDrawn="1"/>
        </p:nvPicPr>
        <p:blipFill rotWithShape="1">
          <a:blip r:embed="rId3">
            <a:extLst>
              <a:ext uri="{28A0092B-C50C-407E-A947-70E740481C1C}">
                <a14:useLocalDpi xmlns:a14="http://schemas.microsoft.com/office/drawing/2010/main" val="0"/>
              </a:ext>
            </a:extLst>
          </a:blip>
          <a:srcRect t="13872" b="58888"/>
          <a:stretch/>
        </p:blipFill>
        <p:spPr>
          <a:xfrm>
            <a:off x="0" y="6001657"/>
            <a:ext cx="9144000" cy="856343"/>
          </a:xfrm>
          <a:prstGeom prst="rect">
            <a:avLst/>
          </a:prstGeom>
        </p:spPr>
      </p:pic>
      <p:sp>
        <p:nvSpPr>
          <p:cNvPr id="6" name="Slide Number Placeholder 5"/>
          <p:cNvSpPr>
            <a:spLocks noGrp="1"/>
          </p:cNvSpPr>
          <p:nvPr>
            <p:ph type="sldNum" sz="quarter" idx="12"/>
          </p:nvPr>
        </p:nvSpPr>
        <p:spPr>
          <a:xfrm>
            <a:off x="8686800" y="6248400"/>
            <a:ext cx="381000" cy="365125"/>
          </a:xfrm>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0328184"/>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ver Slide">
    <p:spTree>
      <p:nvGrpSpPr>
        <p:cNvPr id="1" name=""/>
        <p:cNvGrpSpPr/>
        <p:nvPr/>
      </p:nvGrpSpPr>
      <p:grpSpPr>
        <a:xfrm>
          <a:off x="0" y="0"/>
          <a:ext cx="0" cy="0"/>
          <a:chOff x="0" y="0"/>
          <a:chExt cx="0" cy="0"/>
        </a:xfrm>
      </p:grpSpPr>
      <p:pic>
        <p:nvPicPr>
          <p:cNvPr id="8" name="Picture 2" descr="C:\Users\ncapozio\Desktop\homegarden_edited.jpg"/>
          <p:cNvPicPr>
            <a:picLocks noChangeAspect="1" noChangeArrowheads="1"/>
          </p:cNvPicPr>
          <p:nvPr userDrawn="1"/>
        </p:nvPicPr>
        <p:blipFill>
          <a:blip r:embed="rId2" cstate="print"/>
          <a:srcRect t="11765" r="12519"/>
          <a:stretch>
            <a:fillRect/>
          </a:stretch>
        </p:blipFill>
        <p:spPr bwMode="auto">
          <a:xfrm>
            <a:off x="0" y="-59120"/>
            <a:ext cx="9144000" cy="6917120"/>
          </a:xfrm>
          <a:prstGeom prst="rect">
            <a:avLst/>
          </a:prstGeom>
          <a:noFill/>
        </p:spPr>
      </p:pic>
      <p:sp>
        <p:nvSpPr>
          <p:cNvPr id="16" name="Pentagon 15"/>
          <p:cNvSpPr/>
          <p:nvPr userDrawn="1"/>
        </p:nvSpPr>
        <p:spPr>
          <a:xfrm>
            <a:off x="0" y="4635804"/>
            <a:ext cx="7687424" cy="1658231"/>
          </a:xfrm>
          <a:prstGeom prst="homePlate">
            <a:avLst>
              <a:gd name="adj" fmla="val 32097"/>
            </a:avLst>
          </a:prstGeom>
          <a:solidFill>
            <a:srgbClr val="393A2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7" name="Chevron 16"/>
          <p:cNvSpPr/>
          <p:nvPr userDrawn="1"/>
        </p:nvSpPr>
        <p:spPr>
          <a:xfrm>
            <a:off x="7441412" y="4633353"/>
            <a:ext cx="1227100" cy="1663780"/>
          </a:xfrm>
          <a:prstGeom prst="chevron">
            <a:avLst>
              <a:gd name="adj" fmla="val 46348"/>
            </a:avLst>
          </a:prstGeom>
          <a:solidFill>
            <a:srgbClr val="393A2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5F604B"/>
              </a:solidFill>
            </a:endParaRPr>
          </a:p>
        </p:txBody>
      </p:sp>
      <p:grpSp>
        <p:nvGrpSpPr>
          <p:cNvPr id="9" name="Group 8"/>
          <p:cNvGrpSpPr/>
          <p:nvPr userDrawn="1"/>
        </p:nvGrpSpPr>
        <p:grpSpPr>
          <a:xfrm>
            <a:off x="1" y="-180975"/>
            <a:ext cx="9144000" cy="1378839"/>
            <a:chOff x="1" y="-180975"/>
            <a:chExt cx="9144000" cy="1378839"/>
          </a:xfrm>
        </p:grpSpPr>
        <p:sp>
          <p:nvSpPr>
            <p:cNvPr id="20" name="Rectangle 19"/>
            <p:cNvSpPr/>
            <p:nvPr userDrawn="1"/>
          </p:nvSpPr>
          <p:spPr>
            <a:xfrm>
              <a:off x="1" y="-180975"/>
              <a:ext cx="9144000" cy="13788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9" name="Picture 18" descr="Bioversity FINAL out copy.gif"/>
            <p:cNvPicPr>
              <a:picLocks noChangeAspect="1"/>
            </p:cNvPicPr>
            <p:nvPr userDrawn="1"/>
          </p:nvPicPr>
          <p:blipFill>
            <a:blip r:embed="rId3" cstate="print"/>
            <a:stretch>
              <a:fillRect/>
            </a:stretch>
          </p:blipFill>
          <p:spPr>
            <a:xfrm>
              <a:off x="190180" y="151272"/>
              <a:ext cx="985527" cy="859075"/>
            </a:xfrm>
            <a:prstGeom prst="rect">
              <a:avLst/>
            </a:prstGeom>
          </p:spPr>
        </p:pic>
        <p:pic>
          <p:nvPicPr>
            <p:cNvPr id="1026" name="Picture 2" descr="C:\Users\ncapozio\Documents\DESKTOP\LOGOS\CGIAR\CGIAR tagline\CGIAR LOGO WITH TAG LINE green.png"/>
            <p:cNvPicPr>
              <a:picLocks noChangeAspect="1" noChangeArrowheads="1"/>
            </p:cNvPicPr>
            <p:nvPr userDrawn="1"/>
          </p:nvPicPr>
          <p:blipFill>
            <a:blip r:embed="rId4" cstate="print"/>
            <a:srcRect r="61358" b="58739"/>
            <a:stretch>
              <a:fillRect/>
            </a:stretch>
          </p:blipFill>
          <p:spPr bwMode="auto">
            <a:xfrm>
              <a:off x="7997403" y="104139"/>
              <a:ext cx="1032297" cy="963358"/>
            </a:xfrm>
            <a:prstGeom prst="rect">
              <a:avLst/>
            </a:prstGeom>
            <a:noFill/>
          </p:spPr>
        </p:pic>
      </p:grpSp>
      <p:sp>
        <p:nvSpPr>
          <p:cNvPr id="10" name="Picture Placeholder 9"/>
          <p:cNvSpPr>
            <a:spLocks noGrp="1"/>
          </p:cNvSpPr>
          <p:nvPr>
            <p:ph type="pic" sz="quarter" idx="10"/>
          </p:nvPr>
        </p:nvSpPr>
        <p:spPr>
          <a:xfrm>
            <a:off x="0" y="1190625"/>
            <a:ext cx="9144000" cy="5667375"/>
          </a:xfrm>
          <a:prstGeom prst="rect">
            <a:avLst/>
          </a:prstGeom>
        </p:spPr>
        <p:txBody>
          <a:bodyPr/>
          <a:lstStyle/>
          <a:p>
            <a:endParaRPr lang="en-US"/>
          </a:p>
        </p:txBody>
      </p:sp>
      <p:sp>
        <p:nvSpPr>
          <p:cNvPr id="11" name="TextBox 10"/>
          <p:cNvSpPr txBox="1"/>
          <p:nvPr userDrawn="1"/>
        </p:nvSpPr>
        <p:spPr>
          <a:xfrm>
            <a:off x="265814" y="4848447"/>
            <a:ext cx="6539023" cy="1231106"/>
          </a:xfrm>
          <a:prstGeom prst="rect">
            <a:avLst/>
          </a:prstGeom>
          <a:noFill/>
        </p:spPr>
        <p:txBody>
          <a:bodyPr wrap="square" rtlCol="0">
            <a:spAutoFit/>
          </a:bodyPr>
          <a:lstStyle/>
          <a:p>
            <a:r>
              <a:rPr lang="en-US" sz="3000" b="1" dirty="0" smtClean="0">
                <a:solidFill>
                  <a:srgbClr val="FFFFFF">
                    <a:lumMod val="85000"/>
                  </a:srgbClr>
                </a:solidFill>
                <a:cs typeface="Calibri" pitchFamily="34" charset="0"/>
              </a:rPr>
              <a:t>Presentation title</a:t>
            </a:r>
          </a:p>
          <a:p>
            <a:r>
              <a:rPr lang="en-US" sz="2400" dirty="0" smtClean="0">
                <a:solidFill>
                  <a:srgbClr val="FFFFFF">
                    <a:lumMod val="85000"/>
                  </a:srgbClr>
                </a:solidFill>
                <a:cs typeface="Calibri" pitchFamily="34" charset="0"/>
              </a:rPr>
              <a:t>Name Surname, Title</a:t>
            </a:r>
          </a:p>
          <a:p>
            <a:r>
              <a:rPr lang="en-US" sz="2000" dirty="0" smtClean="0">
                <a:solidFill>
                  <a:srgbClr val="FFFFFF">
                    <a:lumMod val="85000"/>
                  </a:srgbClr>
                </a:solidFill>
                <a:cs typeface="Calibri" pitchFamily="34" charset="0"/>
              </a:rPr>
              <a:t>Date</a:t>
            </a:r>
          </a:p>
        </p:txBody>
      </p:sp>
    </p:spTree>
    <p:extLst>
      <p:ext uri="{BB962C8B-B14F-4D97-AF65-F5344CB8AC3E}">
        <p14:creationId xmlns:p14="http://schemas.microsoft.com/office/powerpoint/2010/main" val="537759753"/>
      </p:ext>
    </p:extLst>
  </p:cSld>
  <p:clrMapOvr>
    <a:masterClrMapping/>
  </p:clrMapOvr>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a_Cover Slide with partner logos">
    <p:spTree>
      <p:nvGrpSpPr>
        <p:cNvPr id="1" name=""/>
        <p:cNvGrpSpPr/>
        <p:nvPr/>
      </p:nvGrpSpPr>
      <p:grpSpPr>
        <a:xfrm>
          <a:off x="0" y="0"/>
          <a:ext cx="0" cy="0"/>
          <a:chOff x="0" y="0"/>
          <a:chExt cx="0" cy="0"/>
        </a:xfrm>
      </p:grpSpPr>
      <p:pic>
        <p:nvPicPr>
          <p:cNvPr id="12" name="Picture 2" descr="C:\Users\ncapozio\Desktop\homegarden_edited.jpg"/>
          <p:cNvPicPr>
            <a:picLocks noChangeAspect="1" noChangeArrowheads="1"/>
          </p:cNvPicPr>
          <p:nvPr userDrawn="1"/>
        </p:nvPicPr>
        <p:blipFill>
          <a:blip r:embed="rId2" cstate="print"/>
          <a:srcRect t="11765" r="12519"/>
          <a:stretch>
            <a:fillRect/>
          </a:stretch>
        </p:blipFill>
        <p:spPr bwMode="auto">
          <a:xfrm>
            <a:off x="0" y="-59120"/>
            <a:ext cx="9144000" cy="6917120"/>
          </a:xfrm>
          <a:prstGeom prst="rect">
            <a:avLst/>
          </a:prstGeom>
          <a:noFill/>
        </p:spPr>
      </p:pic>
      <p:sp>
        <p:nvSpPr>
          <p:cNvPr id="13" name="Pentagon 12"/>
          <p:cNvSpPr/>
          <p:nvPr userDrawn="1"/>
        </p:nvSpPr>
        <p:spPr>
          <a:xfrm>
            <a:off x="0" y="4635804"/>
            <a:ext cx="7687424" cy="1658231"/>
          </a:xfrm>
          <a:prstGeom prst="homePlate">
            <a:avLst>
              <a:gd name="adj" fmla="val 32097"/>
            </a:avLst>
          </a:prstGeom>
          <a:solidFill>
            <a:srgbClr val="393A2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Chevron 13"/>
          <p:cNvSpPr/>
          <p:nvPr userDrawn="1"/>
        </p:nvSpPr>
        <p:spPr>
          <a:xfrm>
            <a:off x="7441412" y="4633353"/>
            <a:ext cx="1227100" cy="1663780"/>
          </a:xfrm>
          <a:prstGeom prst="chevron">
            <a:avLst>
              <a:gd name="adj" fmla="val 46348"/>
            </a:avLst>
          </a:prstGeom>
          <a:solidFill>
            <a:srgbClr val="393A2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5F604B"/>
              </a:solidFill>
            </a:endParaRPr>
          </a:p>
        </p:txBody>
      </p:sp>
      <p:grpSp>
        <p:nvGrpSpPr>
          <p:cNvPr id="15" name="Group 14"/>
          <p:cNvGrpSpPr/>
          <p:nvPr userDrawn="1"/>
        </p:nvGrpSpPr>
        <p:grpSpPr>
          <a:xfrm>
            <a:off x="1" y="-180975"/>
            <a:ext cx="9144000" cy="1378839"/>
            <a:chOff x="1" y="-180975"/>
            <a:chExt cx="9144000" cy="1378839"/>
          </a:xfrm>
        </p:grpSpPr>
        <p:sp>
          <p:nvSpPr>
            <p:cNvPr id="18" name="Rectangle 17"/>
            <p:cNvSpPr/>
            <p:nvPr userDrawn="1"/>
          </p:nvSpPr>
          <p:spPr>
            <a:xfrm>
              <a:off x="1" y="-180975"/>
              <a:ext cx="9144000" cy="13788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21" name="Picture 20" descr="Bioversity FINAL out copy.gif"/>
            <p:cNvPicPr>
              <a:picLocks noChangeAspect="1"/>
            </p:cNvPicPr>
            <p:nvPr userDrawn="1"/>
          </p:nvPicPr>
          <p:blipFill>
            <a:blip r:embed="rId3" cstate="print"/>
            <a:stretch>
              <a:fillRect/>
            </a:stretch>
          </p:blipFill>
          <p:spPr>
            <a:xfrm>
              <a:off x="190180" y="151272"/>
              <a:ext cx="985527" cy="859075"/>
            </a:xfrm>
            <a:prstGeom prst="rect">
              <a:avLst/>
            </a:prstGeom>
          </p:spPr>
        </p:pic>
        <p:pic>
          <p:nvPicPr>
            <p:cNvPr id="22" name="Picture 2" descr="C:\Users\ncapozio\Documents\DESKTOP\LOGOS\CGIAR\CGIAR tagline\CGIAR LOGO WITH TAG LINE green.png"/>
            <p:cNvPicPr>
              <a:picLocks noChangeAspect="1" noChangeArrowheads="1"/>
            </p:cNvPicPr>
            <p:nvPr userDrawn="1"/>
          </p:nvPicPr>
          <p:blipFill>
            <a:blip r:embed="rId4" cstate="print"/>
            <a:srcRect r="61358" b="58739"/>
            <a:stretch>
              <a:fillRect/>
            </a:stretch>
          </p:blipFill>
          <p:spPr bwMode="auto">
            <a:xfrm>
              <a:off x="7997403" y="104139"/>
              <a:ext cx="1032297" cy="963358"/>
            </a:xfrm>
            <a:prstGeom prst="rect">
              <a:avLst/>
            </a:prstGeom>
            <a:noFill/>
          </p:spPr>
        </p:pic>
      </p:grpSp>
      <p:sp>
        <p:nvSpPr>
          <p:cNvPr id="23" name="TextBox 22"/>
          <p:cNvSpPr txBox="1"/>
          <p:nvPr userDrawn="1"/>
        </p:nvSpPr>
        <p:spPr>
          <a:xfrm>
            <a:off x="265814" y="4848447"/>
            <a:ext cx="6539023" cy="1231106"/>
          </a:xfrm>
          <a:prstGeom prst="rect">
            <a:avLst/>
          </a:prstGeom>
          <a:noFill/>
        </p:spPr>
        <p:txBody>
          <a:bodyPr wrap="square" rtlCol="0">
            <a:spAutoFit/>
          </a:bodyPr>
          <a:lstStyle/>
          <a:p>
            <a:r>
              <a:rPr lang="en-US" sz="3000" b="1" dirty="0" smtClean="0">
                <a:solidFill>
                  <a:srgbClr val="FFFFFF">
                    <a:lumMod val="85000"/>
                  </a:srgbClr>
                </a:solidFill>
                <a:cs typeface="Calibri" pitchFamily="34" charset="0"/>
              </a:rPr>
              <a:t>Presentation title</a:t>
            </a:r>
          </a:p>
          <a:p>
            <a:r>
              <a:rPr lang="en-US" sz="2400" dirty="0" smtClean="0">
                <a:solidFill>
                  <a:srgbClr val="FFFFFF">
                    <a:lumMod val="85000"/>
                  </a:srgbClr>
                </a:solidFill>
                <a:cs typeface="Calibri" pitchFamily="34" charset="0"/>
              </a:rPr>
              <a:t>Name Surname, Title</a:t>
            </a:r>
          </a:p>
          <a:p>
            <a:r>
              <a:rPr lang="en-US" sz="2000" dirty="0" smtClean="0">
                <a:solidFill>
                  <a:srgbClr val="FFFFFF">
                    <a:lumMod val="85000"/>
                  </a:srgbClr>
                </a:solidFill>
                <a:cs typeface="Calibri" pitchFamily="34" charset="0"/>
              </a:rPr>
              <a:t>Date</a:t>
            </a:r>
          </a:p>
        </p:txBody>
      </p:sp>
      <p:pic>
        <p:nvPicPr>
          <p:cNvPr id="24" name="Picture 2" descr="C:\Users\guest2\Desktop\CIAT.png"/>
          <p:cNvPicPr>
            <a:picLocks noChangeAspect="1" noChangeArrowheads="1"/>
          </p:cNvPicPr>
          <p:nvPr userDrawn="1"/>
        </p:nvPicPr>
        <p:blipFill>
          <a:blip r:embed="rId5" cstate="print"/>
          <a:srcRect/>
          <a:stretch>
            <a:fillRect/>
          </a:stretch>
        </p:blipFill>
        <p:spPr bwMode="auto">
          <a:xfrm>
            <a:off x="3866165" y="457211"/>
            <a:ext cx="1226097" cy="574718"/>
          </a:xfrm>
          <a:prstGeom prst="rect">
            <a:avLst/>
          </a:prstGeom>
          <a:noFill/>
        </p:spPr>
      </p:pic>
      <p:pic>
        <p:nvPicPr>
          <p:cNvPr id="25" name="Picture 3" descr="C:\Users\guest2\Desktop\CIFOR.png"/>
          <p:cNvPicPr>
            <a:picLocks noChangeAspect="1" noChangeArrowheads="1"/>
          </p:cNvPicPr>
          <p:nvPr userDrawn="1"/>
        </p:nvPicPr>
        <p:blipFill>
          <a:blip r:embed="rId6" cstate="print"/>
          <a:srcRect/>
          <a:stretch>
            <a:fillRect/>
          </a:stretch>
        </p:blipFill>
        <p:spPr bwMode="auto">
          <a:xfrm>
            <a:off x="5363792" y="279006"/>
            <a:ext cx="1135138" cy="752923"/>
          </a:xfrm>
          <a:prstGeom prst="rect">
            <a:avLst/>
          </a:prstGeom>
          <a:noFill/>
        </p:spPr>
      </p:pic>
      <p:pic>
        <p:nvPicPr>
          <p:cNvPr id="26" name="Picture 4" descr="C:\Users\guest2\Desktop\WorldFIsh.png"/>
          <p:cNvPicPr>
            <a:picLocks noChangeAspect="1" noChangeArrowheads="1"/>
          </p:cNvPicPr>
          <p:nvPr userDrawn="1"/>
        </p:nvPicPr>
        <p:blipFill>
          <a:blip r:embed="rId7" cstate="print"/>
          <a:srcRect/>
          <a:stretch>
            <a:fillRect/>
          </a:stretch>
        </p:blipFill>
        <p:spPr bwMode="auto">
          <a:xfrm>
            <a:off x="6677737" y="341749"/>
            <a:ext cx="1094663" cy="690180"/>
          </a:xfrm>
          <a:prstGeom prst="rect">
            <a:avLst/>
          </a:prstGeom>
          <a:noFill/>
        </p:spPr>
      </p:pic>
    </p:spTree>
    <p:extLst>
      <p:ext uri="{BB962C8B-B14F-4D97-AF65-F5344CB8AC3E}">
        <p14:creationId xmlns:p14="http://schemas.microsoft.com/office/powerpoint/2010/main" val="4019745257"/>
      </p:ext>
    </p:extLst>
  </p:cSld>
  <p:clrMapOvr>
    <a:masterClrMapping/>
  </p:clrMapOvr>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ivider Slide 1">
    <p:bg>
      <p:bgPr>
        <a:solidFill>
          <a:schemeClr val="bg2"/>
        </a:solidFill>
        <a:effectLst/>
      </p:bgPr>
    </p:bg>
    <p:spTree>
      <p:nvGrpSpPr>
        <p:cNvPr id="1" name=""/>
        <p:cNvGrpSpPr/>
        <p:nvPr/>
      </p:nvGrpSpPr>
      <p:grpSpPr>
        <a:xfrm>
          <a:off x="0" y="0"/>
          <a:ext cx="0" cy="0"/>
          <a:chOff x="0" y="0"/>
          <a:chExt cx="0" cy="0"/>
        </a:xfrm>
      </p:grpSpPr>
      <p:sp>
        <p:nvSpPr>
          <p:cNvPr id="5" name="Text Placeholder 8"/>
          <p:cNvSpPr>
            <a:spLocks noGrp="1"/>
          </p:cNvSpPr>
          <p:nvPr>
            <p:ph type="body" sz="quarter" idx="10" hasCustomPrompt="1"/>
          </p:nvPr>
        </p:nvSpPr>
        <p:spPr>
          <a:xfrm>
            <a:off x="4597402" y="1294044"/>
            <a:ext cx="3928532" cy="2561417"/>
          </a:xfrm>
          <a:prstGeom prst="rect">
            <a:avLst/>
          </a:prstGeom>
        </p:spPr>
        <p:txBody>
          <a:bodyPr lIns="0" rIns="0" anchor="t" anchorCtr="0">
            <a:noAutofit/>
          </a:bodyPr>
          <a:lstStyle>
            <a:lvl1pPr marL="0" indent="0" algn="l">
              <a:lnSpc>
                <a:spcPts val="3900"/>
              </a:lnSpc>
              <a:spcBef>
                <a:spcPts val="0"/>
              </a:spcBef>
              <a:spcAft>
                <a:spcPts val="0"/>
              </a:spcAft>
              <a:buNone/>
              <a:defRPr sz="4000" b="1" baseline="0">
                <a:solidFill>
                  <a:schemeClr val="bg1"/>
                </a:solidFill>
                <a:latin typeface="Arial Narrow" pitchFamily="34" charset="0"/>
                <a:cs typeface="Calibri" pitchFamily="34" charset="0"/>
              </a:defRPr>
            </a:lvl1pPr>
            <a:lvl2pPr marL="0" indent="0">
              <a:lnSpc>
                <a:spcPct val="100000"/>
              </a:lnSpc>
              <a:spcAft>
                <a:spcPts val="0"/>
              </a:spcAft>
              <a:buNone/>
              <a:defRPr sz="1900">
                <a:solidFill>
                  <a:schemeClr val="bg1"/>
                </a:solidFill>
              </a:defRPr>
            </a:lvl2pPr>
            <a:lvl3pPr marL="468000" indent="0">
              <a:buNone/>
              <a:defRPr/>
            </a:lvl3pPr>
          </a:lstStyle>
          <a:p>
            <a:pPr lvl="0"/>
            <a:r>
              <a:rPr lang="en-US" dirty="0" smtClean="0"/>
              <a:t>Text</a:t>
            </a:r>
          </a:p>
        </p:txBody>
      </p:sp>
      <p:grpSp>
        <p:nvGrpSpPr>
          <p:cNvPr id="8" name="Group 7"/>
          <p:cNvGrpSpPr/>
          <p:nvPr userDrawn="1"/>
        </p:nvGrpSpPr>
        <p:grpSpPr>
          <a:xfrm>
            <a:off x="0" y="1323437"/>
            <a:ext cx="4389186" cy="907530"/>
            <a:chOff x="0" y="1323437"/>
            <a:chExt cx="4389186" cy="907530"/>
          </a:xfrm>
        </p:grpSpPr>
        <p:sp>
          <p:nvSpPr>
            <p:cNvPr id="6" name="Pentagon 5"/>
            <p:cNvSpPr/>
            <p:nvPr userDrawn="1"/>
          </p:nvSpPr>
          <p:spPr>
            <a:xfrm>
              <a:off x="0" y="1324775"/>
              <a:ext cx="3892425" cy="904503"/>
            </a:xfrm>
            <a:prstGeom prst="homePlate">
              <a:avLst>
                <a:gd name="adj" fmla="val 3209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Chevron 6"/>
            <p:cNvSpPr/>
            <p:nvPr userDrawn="1"/>
          </p:nvSpPr>
          <p:spPr>
            <a:xfrm>
              <a:off x="3767860" y="1323437"/>
              <a:ext cx="621326" cy="907530"/>
            </a:xfrm>
            <a:prstGeom prst="chevron">
              <a:avLst>
                <a:gd name="adj" fmla="val 463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5F604B"/>
                </a:solidFill>
              </a:endParaRPr>
            </a:p>
          </p:txBody>
        </p:sp>
      </p:grpSp>
      <p:sp>
        <p:nvSpPr>
          <p:cNvPr id="11" name="Rectangle 10"/>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0" name="Picture 9"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Tree>
    <p:extLst>
      <p:ext uri="{BB962C8B-B14F-4D97-AF65-F5344CB8AC3E}">
        <p14:creationId xmlns:p14="http://schemas.microsoft.com/office/powerpoint/2010/main" val="4054247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0-#ppt_w/2"/>
                                          </p:val>
                                        </p:tav>
                                        <p:tav tm="100000">
                                          <p:val>
                                            <p:strVal val="#ppt_x"/>
                                          </p:val>
                                        </p:tav>
                                      </p:tavLst>
                                    </p:anim>
                                    <p:anim calcmode="lin" valueType="num">
                                      <p:cBhvr additive="base">
                                        <p:cTn id="8" dur="10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tmplLst>
          <p:tmpl lvl="1">
            <p:tnLst>
              <p:par>
                <p:cTn presetID="10" presetClass="entr" presetSubtype="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fade">
                      <p:cBhvr>
                        <p:cTn dur="2000"/>
                        <p:tgtEl>
                          <p:spTgt spid="5"/>
                        </p:tgtEl>
                      </p:cBhvr>
                    </p:animEffect>
                  </p:childTnLst>
                </p:cTn>
              </p:par>
            </p:tnLst>
          </p:tmpl>
        </p:tmplLst>
      </p:bldP>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ivider Slide 2">
    <p:bg>
      <p:bgPr>
        <a:solidFill>
          <a:schemeClr val="tx1"/>
        </a:solidFill>
        <a:effectLst/>
      </p:bgPr>
    </p:bg>
    <p:spTree>
      <p:nvGrpSpPr>
        <p:cNvPr id="1" name=""/>
        <p:cNvGrpSpPr/>
        <p:nvPr/>
      </p:nvGrpSpPr>
      <p:grpSpPr>
        <a:xfrm>
          <a:off x="0" y="0"/>
          <a:ext cx="0" cy="0"/>
          <a:chOff x="0" y="0"/>
          <a:chExt cx="0" cy="0"/>
        </a:xfrm>
      </p:grpSpPr>
      <p:sp>
        <p:nvSpPr>
          <p:cNvPr id="5" name="Text Placeholder 8"/>
          <p:cNvSpPr>
            <a:spLocks noGrp="1"/>
          </p:cNvSpPr>
          <p:nvPr>
            <p:ph type="body" sz="quarter" idx="10" hasCustomPrompt="1"/>
          </p:nvPr>
        </p:nvSpPr>
        <p:spPr>
          <a:xfrm>
            <a:off x="4565505" y="1338914"/>
            <a:ext cx="3928532" cy="2561417"/>
          </a:xfrm>
          <a:prstGeom prst="rect">
            <a:avLst/>
          </a:prstGeom>
        </p:spPr>
        <p:txBody>
          <a:bodyPr lIns="0" rIns="0" anchor="t" anchorCtr="0">
            <a:noAutofit/>
          </a:bodyPr>
          <a:lstStyle>
            <a:lvl1pPr marL="0" marR="0" indent="0" algn="l" defTabSz="914400" rtl="0" eaLnBrk="1" fontAlgn="auto" latinLnBrk="0" hangingPunct="1">
              <a:lnSpc>
                <a:spcPts val="3900"/>
              </a:lnSpc>
              <a:spcBef>
                <a:spcPts val="0"/>
              </a:spcBef>
              <a:spcAft>
                <a:spcPts val="0"/>
              </a:spcAft>
              <a:buClr>
                <a:schemeClr val="tx1"/>
              </a:buClr>
              <a:buSzPct val="80000"/>
              <a:buFont typeface="Arial" pitchFamily="34" charset="0"/>
              <a:buNone/>
              <a:tabLst/>
              <a:defRPr sz="4000" b="1" baseline="0">
                <a:solidFill>
                  <a:schemeClr val="bg1"/>
                </a:solidFill>
                <a:latin typeface="Arial Narrow" pitchFamily="34" charset="0"/>
              </a:defRPr>
            </a:lvl1pPr>
            <a:lvl2pPr marL="0" indent="0">
              <a:lnSpc>
                <a:spcPct val="100000"/>
              </a:lnSpc>
              <a:spcAft>
                <a:spcPts val="0"/>
              </a:spcAft>
              <a:buNone/>
              <a:defRPr sz="1900">
                <a:solidFill>
                  <a:schemeClr val="bg1"/>
                </a:solidFill>
              </a:defRPr>
            </a:lvl2pPr>
            <a:lvl3pPr marL="468000" indent="0">
              <a:buNone/>
              <a:defRPr/>
            </a:lvl3pPr>
          </a:lstStyle>
          <a:p>
            <a:pPr marL="0" marR="0" lvl="0" indent="0" algn="l" defTabSz="914400" rtl="0" eaLnBrk="1" fontAlgn="auto" latinLnBrk="0" hangingPunct="1">
              <a:lnSpc>
                <a:spcPts val="3900"/>
              </a:lnSpc>
              <a:spcBef>
                <a:spcPts val="0"/>
              </a:spcBef>
              <a:spcAft>
                <a:spcPts val="0"/>
              </a:spcAft>
              <a:buClr>
                <a:schemeClr val="tx1"/>
              </a:buClr>
              <a:buSzPct val="80000"/>
              <a:buFont typeface="Arial" pitchFamily="34" charset="0"/>
              <a:buNone/>
              <a:tabLst/>
              <a:defRPr/>
            </a:pPr>
            <a:r>
              <a:rPr lang="en-US" dirty="0" smtClean="0"/>
              <a:t>Text</a:t>
            </a:r>
          </a:p>
          <a:p>
            <a:pPr marL="0" marR="0" lvl="0" indent="0" algn="l" defTabSz="914400" rtl="0" eaLnBrk="1" fontAlgn="auto" latinLnBrk="0" hangingPunct="1">
              <a:lnSpc>
                <a:spcPts val="3900"/>
              </a:lnSpc>
              <a:spcBef>
                <a:spcPts val="0"/>
              </a:spcBef>
              <a:spcAft>
                <a:spcPts val="0"/>
              </a:spcAft>
              <a:buClr>
                <a:schemeClr val="tx1"/>
              </a:buClr>
              <a:buSzPct val="80000"/>
              <a:buFont typeface="Arial" pitchFamily="34" charset="0"/>
              <a:buNone/>
              <a:tabLst/>
              <a:defRPr/>
            </a:pPr>
            <a:endParaRPr lang="en-US" dirty="0" smtClean="0"/>
          </a:p>
          <a:p>
            <a:pPr lvl="0"/>
            <a:endParaRPr lang="en-US" dirty="0" smtClean="0"/>
          </a:p>
        </p:txBody>
      </p:sp>
      <p:grpSp>
        <p:nvGrpSpPr>
          <p:cNvPr id="2" name="Group 7"/>
          <p:cNvGrpSpPr/>
          <p:nvPr userDrawn="1"/>
        </p:nvGrpSpPr>
        <p:grpSpPr>
          <a:xfrm>
            <a:off x="0" y="1323437"/>
            <a:ext cx="4389186" cy="907530"/>
            <a:chOff x="0" y="1323437"/>
            <a:chExt cx="4389186" cy="907530"/>
          </a:xfrm>
        </p:grpSpPr>
        <p:sp>
          <p:nvSpPr>
            <p:cNvPr id="6" name="Pentagon 5"/>
            <p:cNvSpPr/>
            <p:nvPr userDrawn="1"/>
          </p:nvSpPr>
          <p:spPr>
            <a:xfrm>
              <a:off x="0" y="1324775"/>
              <a:ext cx="3892425" cy="904503"/>
            </a:xfrm>
            <a:prstGeom prst="homePlate">
              <a:avLst>
                <a:gd name="adj" fmla="val 3209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Chevron 6"/>
            <p:cNvSpPr/>
            <p:nvPr userDrawn="1"/>
          </p:nvSpPr>
          <p:spPr>
            <a:xfrm>
              <a:off x="3767860" y="1323437"/>
              <a:ext cx="621326" cy="907530"/>
            </a:xfrm>
            <a:prstGeom prst="chevron">
              <a:avLst>
                <a:gd name="adj" fmla="val 463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5F604B"/>
                </a:solidFill>
              </a:endParaRPr>
            </a:p>
          </p:txBody>
        </p:sp>
      </p:grpSp>
      <p:sp>
        <p:nvSpPr>
          <p:cNvPr id="10" name="Rectangle 9"/>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8" name="Picture 7"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Tree>
    <p:extLst>
      <p:ext uri="{BB962C8B-B14F-4D97-AF65-F5344CB8AC3E}">
        <p14:creationId xmlns:p14="http://schemas.microsoft.com/office/powerpoint/2010/main" val="83096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tmplLst>
          <p:tmpl lvl="1">
            <p:tnLst>
              <p:par>
                <p:cTn presetID="10" presetClass="entr" presetSubtype="0" fill="hold" nodeType="afterEffect" nodePh="1">
                  <p:stCondLst>
                    <p:cond delay="0"/>
                  </p:stCondLst>
                  <p:childTnLst>
                    <p:set>
                      <p:cBhvr>
                        <p:cTn dur="1" fill="hold">
                          <p:stCondLst>
                            <p:cond delay="0"/>
                          </p:stCondLst>
                        </p:cTn>
                        <p:tgtEl>
                          <p:spTgt spid="5"/>
                        </p:tgtEl>
                        <p:attrNameLst>
                          <p:attrName>style.visibility</p:attrName>
                        </p:attrNameLst>
                      </p:cBhvr>
                      <p:to>
                        <p:strVal val="visible"/>
                      </p:to>
                    </p:set>
                    <p:animEffect transition="in" filter="fade">
                      <p:cBhvr>
                        <p:cTn dur="2000"/>
                        <p:tgtEl>
                          <p:spTgt spid="5"/>
                        </p:tgtEl>
                      </p:cBhvr>
                    </p:animEffect>
                  </p:childTnLst>
                </p:cTn>
              </p:par>
            </p:tnLst>
          </p:tmpl>
        </p:tmplLst>
      </p:bldP>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ivider Slide 3">
    <p:bg>
      <p:bgPr>
        <a:solidFill>
          <a:schemeClr val="tx2"/>
        </a:solidFill>
        <a:effectLst/>
      </p:bgPr>
    </p:bg>
    <p:spTree>
      <p:nvGrpSpPr>
        <p:cNvPr id="1" name=""/>
        <p:cNvGrpSpPr/>
        <p:nvPr/>
      </p:nvGrpSpPr>
      <p:grpSpPr>
        <a:xfrm>
          <a:off x="0" y="0"/>
          <a:ext cx="0" cy="0"/>
          <a:chOff x="0" y="0"/>
          <a:chExt cx="0" cy="0"/>
        </a:xfrm>
      </p:grpSpPr>
      <p:sp>
        <p:nvSpPr>
          <p:cNvPr id="5" name="Text Placeholder 8"/>
          <p:cNvSpPr>
            <a:spLocks noGrp="1"/>
          </p:cNvSpPr>
          <p:nvPr>
            <p:ph type="body" sz="quarter" idx="10" hasCustomPrompt="1"/>
          </p:nvPr>
        </p:nvSpPr>
        <p:spPr>
          <a:xfrm>
            <a:off x="4576137" y="1317648"/>
            <a:ext cx="3928532" cy="2561417"/>
          </a:xfrm>
          <a:prstGeom prst="rect">
            <a:avLst/>
          </a:prstGeom>
        </p:spPr>
        <p:txBody>
          <a:bodyPr lIns="0" rIns="0" anchor="t" anchorCtr="0">
            <a:noAutofit/>
          </a:bodyPr>
          <a:lstStyle>
            <a:lvl1pPr marL="0" marR="0" indent="0" algn="l" defTabSz="914400" rtl="0" eaLnBrk="1" fontAlgn="auto" latinLnBrk="0" hangingPunct="1">
              <a:lnSpc>
                <a:spcPts val="3900"/>
              </a:lnSpc>
              <a:spcBef>
                <a:spcPts val="0"/>
              </a:spcBef>
              <a:spcAft>
                <a:spcPts val="0"/>
              </a:spcAft>
              <a:buClr>
                <a:schemeClr val="tx1"/>
              </a:buClr>
              <a:buSzPct val="80000"/>
              <a:buFont typeface="Arial" pitchFamily="34" charset="0"/>
              <a:buNone/>
              <a:tabLst/>
              <a:defRPr sz="4000" b="1" baseline="0">
                <a:solidFill>
                  <a:schemeClr val="bg1"/>
                </a:solidFill>
                <a:latin typeface="Arial Narrow" pitchFamily="34" charset="0"/>
              </a:defRPr>
            </a:lvl1pPr>
            <a:lvl2pPr marL="0" indent="0">
              <a:lnSpc>
                <a:spcPct val="100000"/>
              </a:lnSpc>
              <a:spcAft>
                <a:spcPts val="0"/>
              </a:spcAft>
              <a:buNone/>
              <a:defRPr sz="1900">
                <a:solidFill>
                  <a:schemeClr val="bg1"/>
                </a:solidFill>
              </a:defRPr>
            </a:lvl2pPr>
            <a:lvl3pPr marL="468000" indent="0">
              <a:buNone/>
              <a:defRPr/>
            </a:lvl3pPr>
          </a:lstStyle>
          <a:p>
            <a:pPr lvl="0"/>
            <a:r>
              <a:rPr lang="en-US" dirty="0" smtClean="0"/>
              <a:t>Text</a:t>
            </a:r>
          </a:p>
        </p:txBody>
      </p:sp>
      <p:grpSp>
        <p:nvGrpSpPr>
          <p:cNvPr id="2" name="Group 7"/>
          <p:cNvGrpSpPr/>
          <p:nvPr userDrawn="1"/>
        </p:nvGrpSpPr>
        <p:grpSpPr>
          <a:xfrm>
            <a:off x="0" y="1323437"/>
            <a:ext cx="4389186" cy="907530"/>
            <a:chOff x="0" y="1323437"/>
            <a:chExt cx="4389186" cy="907530"/>
          </a:xfrm>
        </p:grpSpPr>
        <p:sp>
          <p:nvSpPr>
            <p:cNvPr id="6" name="Pentagon 5"/>
            <p:cNvSpPr/>
            <p:nvPr userDrawn="1"/>
          </p:nvSpPr>
          <p:spPr>
            <a:xfrm>
              <a:off x="0" y="1324775"/>
              <a:ext cx="3892425" cy="904503"/>
            </a:xfrm>
            <a:prstGeom prst="homePlate">
              <a:avLst>
                <a:gd name="adj" fmla="val 3209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Chevron 6"/>
            <p:cNvSpPr/>
            <p:nvPr userDrawn="1"/>
          </p:nvSpPr>
          <p:spPr>
            <a:xfrm>
              <a:off x="3767860" y="1323437"/>
              <a:ext cx="621326" cy="907530"/>
            </a:xfrm>
            <a:prstGeom prst="chevron">
              <a:avLst>
                <a:gd name="adj" fmla="val 463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5F604B"/>
                </a:solidFill>
              </a:endParaRPr>
            </a:p>
          </p:txBody>
        </p:sp>
      </p:grpSp>
      <p:sp>
        <p:nvSpPr>
          <p:cNvPr id="11" name="Rectangle 10"/>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9" name="Picture 8"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Tree>
    <p:extLst>
      <p:ext uri="{BB962C8B-B14F-4D97-AF65-F5344CB8AC3E}">
        <p14:creationId xmlns:p14="http://schemas.microsoft.com/office/powerpoint/2010/main" val="4140210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tmplLst>
          <p:tmpl lvl="1">
            <p:tnLst>
              <p:par>
                <p:cTn presetID="10" presetClass="entr" presetSubtype="0" fill="hold" nodeType="afterEffect" nodePh="1">
                  <p:stCondLst>
                    <p:cond delay="0"/>
                  </p:stCondLst>
                  <p:childTnLst>
                    <p:set>
                      <p:cBhvr>
                        <p:cTn dur="1" fill="hold">
                          <p:stCondLst>
                            <p:cond delay="0"/>
                          </p:stCondLst>
                        </p:cTn>
                        <p:tgtEl>
                          <p:spTgt spid="5"/>
                        </p:tgtEl>
                        <p:attrNameLst>
                          <p:attrName>style.visibility</p:attrName>
                        </p:attrNameLst>
                      </p:cBhvr>
                      <p:to>
                        <p:strVal val="visible"/>
                      </p:to>
                    </p:set>
                    <p:animEffect transition="in" filter="fade">
                      <p:cBhvr>
                        <p:cTn dur="2000"/>
                        <p:tgtEl>
                          <p:spTgt spid="5"/>
                        </p:tgtEl>
                      </p:cBhvr>
                    </p:animEffect>
                  </p:childTnLst>
                </p:cTn>
              </p:par>
            </p:tnLst>
          </p:tmpl>
        </p:tmplLst>
      </p:bldP>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slide with logo">
    <p:spTree>
      <p:nvGrpSpPr>
        <p:cNvPr id="1" name=""/>
        <p:cNvGrpSpPr/>
        <p:nvPr/>
      </p:nvGrpSpPr>
      <p:grpSpPr>
        <a:xfrm>
          <a:off x="0" y="0"/>
          <a:ext cx="0" cy="0"/>
          <a:chOff x="0" y="0"/>
          <a:chExt cx="0" cy="0"/>
        </a:xfrm>
      </p:grpSpPr>
      <p:sp>
        <p:nvSpPr>
          <p:cNvPr id="6" name="TextBox 5"/>
          <p:cNvSpPr txBox="1"/>
          <p:nvPr userDrawn="1"/>
        </p:nvSpPr>
        <p:spPr>
          <a:xfrm>
            <a:off x="8144698" y="6562940"/>
            <a:ext cx="536400" cy="244800"/>
          </a:xfrm>
          <a:prstGeom prst="rect">
            <a:avLst/>
          </a:prstGeom>
          <a:noFill/>
        </p:spPr>
        <p:txBody>
          <a:bodyPr wrap="square" lIns="0" tIns="0" rIns="0" bIns="0" rtlCol="0" anchor="ctr" anchorCtr="0">
            <a:noAutofit/>
          </a:bodyPr>
          <a:lstStyle/>
          <a:p>
            <a:pPr algn="r"/>
            <a:fld id="{597A8DCA-8F96-49CD-B4D5-7AC92F955860}" type="slidenum">
              <a:rPr lang="en-CA" sz="900" smtClean="0">
                <a:solidFill>
                  <a:srgbClr val="7F7F7F"/>
                </a:solidFill>
                <a:latin typeface="Arial" pitchFamily="34" charset="0"/>
                <a:cs typeface="Arial" pitchFamily="34" charset="0"/>
              </a:rPr>
              <a:pPr algn="r"/>
              <a:t>‹#›</a:t>
            </a:fld>
            <a:endParaRPr lang="en-CA" sz="900" dirty="0">
              <a:solidFill>
                <a:srgbClr val="7F7F7F"/>
              </a:solidFill>
              <a:latin typeface="Arial" pitchFamily="34" charset="0"/>
              <a:cs typeface="Arial" pitchFamily="34" charset="0"/>
            </a:endParaRPr>
          </a:p>
        </p:txBody>
      </p:sp>
      <p:sp>
        <p:nvSpPr>
          <p:cNvPr id="8" name="Rectangle 7"/>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7" name="Picture 6"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Tree>
    <p:extLst>
      <p:ext uri="{BB962C8B-B14F-4D97-AF65-F5344CB8AC3E}">
        <p14:creationId xmlns:p14="http://schemas.microsoft.com/office/powerpoint/2010/main" val="3731407260"/>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8" name="Rectangle 7"/>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Title 3"/>
          <p:cNvSpPr>
            <a:spLocks noGrp="1"/>
          </p:cNvSpPr>
          <p:nvPr>
            <p:ph type="title" hasCustomPrompt="1"/>
          </p:nvPr>
        </p:nvSpPr>
        <p:spPr>
          <a:xfrm>
            <a:off x="461035" y="170122"/>
            <a:ext cx="8205261" cy="785553"/>
          </a:xfrm>
          <a:prstGeom prst="rect">
            <a:avLst/>
          </a:prstGeom>
        </p:spPr>
        <p:txBody>
          <a:bodyPr anchor="b">
            <a:normAutofit/>
          </a:bodyPr>
          <a:lstStyle>
            <a:lvl1pPr>
              <a:defRPr sz="3600" b="1">
                <a:solidFill>
                  <a:schemeClr val="tx2"/>
                </a:solidFill>
                <a:latin typeface="Arial Narrow" pitchFamily="34" charset="0"/>
                <a:cs typeface="Calibri" pitchFamily="34" charset="0"/>
              </a:defRPr>
            </a:lvl1pPr>
          </a:lstStyle>
          <a:p>
            <a:r>
              <a:rPr lang="en-US" dirty="0" smtClean="0"/>
              <a:t>Master Title Slide Headline</a:t>
            </a:r>
            <a:endParaRPr lang="en-CA" dirty="0"/>
          </a:p>
        </p:txBody>
      </p:sp>
      <p:sp>
        <p:nvSpPr>
          <p:cNvPr id="10" name="Text Placeholder 12"/>
          <p:cNvSpPr>
            <a:spLocks noGrp="1"/>
          </p:cNvSpPr>
          <p:nvPr>
            <p:ph type="body" sz="quarter" idx="14" hasCustomPrompt="1"/>
          </p:nvPr>
        </p:nvSpPr>
        <p:spPr>
          <a:xfrm>
            <a:off x="461035" y="1382123"/>
            <a:ext cx="8204500" cy="4784761"/>
          </a:xfrm>
          <a:prstGeom prst="rect">
            <a:avLst/>
          </a:prstGeom>
        </p:spPr>
        <p:txBody>
          <a:bodyPr/>
          <a:lstStyle>
            <a:lvl1pPr marL="0" indent="0">
              <a:buNone/>
              <a:tabLst>
                <a:tab pos="1828800" algn="l"/>
              </a:tabLst>
              <a:defRPr>
                <a:solidFill>
                  <a:schemeClr val="tx1"/>
                </a:solidFill>
                <a:latin typeface="+mj-lt"/>
              </a:defRPr>
            </a:lvl1pPr>
            <a:lvl2pPr indent="0">
              <a:buNone/>
              <a:tabLst>
                <a:tab pos="1828800" algn="l"/>
              </a:tabLst>
              <a:defRPr>
                <a:solidFill>
                  <a:schemeClr val="tx1"/>
                </a:solidFill>
                <a:latin typeface="+mj-lt"/>
              </a:defRPr>
            </a:lvl2pPr>
            <a:lvl3pPr indent="0">
              <a:buNone/>
              <a:tabLst>
                <a:tab pos="1828800" algn="l"/>
              </a:tabLst>
              <a:defRPr>
                <a:solidFill>
                  <a:schemeClr val="tx1"/>
                </a:solidFill>
                <a:latin typeface="+mj-lt"/>
              </a:defRPr>
            </a:lvl3pPr>
            <a:lvl4pPr indent="0">
              <a:buNone/>
              <a:tabLst>
                <a:tab pos="1828800" algn="l"/>
              </a:tabLst>
              <a:defRPr>
                <a:solidFill>
                  <a:schemeClr val="tx1"/>
                </a:solidFill>
                <a:latin typeface="+mj-lt"/>
              </a:defRPr>
            </a:lvl4pPr>
            <a:lvl5pPr indent="0">
              <a:buNone/>
              <a:tabLst>
                <a:tab pos="1828800" algn="l"/>
              </a:tabLst>
              <a:defRPr>
                <a:solidFill>
                  <a:schemeClr val="tx1"/>
                </a:solidFill>
                <a:latin typeface="+mj-lt"/>
              </a:defRPr>
            </a:lvl5pPr>
          </a:lstStyle>
          <a:p>
            <a:pPr lvl="0"/>
            <a:r>
              <a:rPr lang="en-US" dirty="0" smtClean="0"/>
              <a:t>Text</a:t>
            </a:r>
          </a:p>
          <a:p>
            <a:pPr lvl="0"/>
            <a:endParaRPr lang="en-US" dirty="0" smtClean="0"/>
          </a:p>
        </p:txBody>
      </p:sp>
      <p:pic>
        <p:nvPicPr>
          <p:cNvPr id="11" name="Picture 10"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Tree>
    <p:extLst>
      <p:ext uri="{BB962C8B-B14F-4D97-AF65-F5344CB8AC3E}">
        <p14:creationId xmlns:p14="http://schemas.microsoft.com/office/powerpoint/2010/main" val="3957874894"/>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line title and text">
    <p:spTree>
      <p:nvGrpSpPr>
        <p:cNvPr id="1" name=""/>
        <p:cNvGrpSpPr/>
        <p:nvPr/>
      </p:nvGrpSpPr>
      <p:grpSpPr>
        <a:xfrm>
          <a:off x="0" y="0"/>
          <a:ext cx="0" cy="0"/>
          <a:chOff x="0" y="0"/>
          <a:chExt cx="0" cy="0"/>
        </a:xfrm>
      </p:grpSpPr>
      <p:sp>
        <p:nvSpPr>
          <p:cNvPr id="8" name="Rectangle 7"/>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Title 3"/>
          <p:cNvSpPr>
            <a:spLocks noGrp="1"/>
          </p:cNvSpPr>
          <p:nvPr>
            <p:ph type="title" hasCustomPrompt="1"/>
          </p:nvPr>
        </p:nvSpPr>
        <p:spPr>
          <a:xfrm>
            <a:off x="461035" y="361516"/>
            <a:ext cx="8205261" cy="882493"/>
          </a:xfrm>
          <a:prstGeom prst="rect">
            <a:avLst/>
          </a:prstGeom>
        </p:spPr>
        <p:txBody>
          <a:bodyPr anchor="t">
            <a:normAutofit/>
          </a:bodyPr>
          <a:lstStyle>
            <a:lvl1pPr>
              <a:lnSpc>
                <a:spcPts val="3200"/>
              </a:lnSpc>
              <a:spcAft>
                <a:spcPts val="0"/>
              </a:spcAft>
              <a:defRPr sz="3200" b="1" baseline="0">
                <a:solidFill>
                  <a:schemeClr val="tx2"/>
                </a:solidFill>
                <a:latin typeface="Arial Narrow" pitchFamily="34" charset="0"/>
                <a:cs typeface="Calibri" pitchFamily="34" charset="0"/>
              </a:defRPr>
            </a:lvl1pPr>
          </a:lstStyle>
          <a:p>
            <a:r>
              <a:rPr lang="en-US" dirty="0" smtClean="0"/>
              <a:t>Master Title Slide </a:t>
            </a:r>
            <a:br>
              <a:rPr lang="en-US" dirty="0" smtClean="0"/>
            </a:br>
            <a:r>
              <a:rPr lang="en-US" dirty="0" smtClean="0"/>
              <a:t>Two-line Headline</a:t>
            </a:r>
            <a:br>
              <a:rPr lang="en-US" dirty="0" smtClean="0"/>
            </a:br>
            <a:endParaRPr lang="en-CA" dirty="0"/>
          </a:p>
        </p:txBody>
      </p:sp>
      <p:sp>
        <p:nvSpPr>
          <p:cNvPr id="10" name="Text Placeholder 12"/>
          <p:cNvSpPr>
            <a:spLocks noGrp="1"/>
          </p:cNvSpPr>
          <p:nvPr>
            <p:ph type="body" sz="quarter" idx="14" hasCustomPrompt="1"/>
          </p:nvPr>
        </p:nvSpPr>
        <p:spPr>
          <a:xfrm>
            <a:off x="461035" y="1382123"/>
            <a:ext cx="8193867" cy="4784761"/>
          </a:xfrm>
          <a:prstGeom prst="rect">
            <a:avLst/>
          </a:prstGeom>
        </p:spPr>
        <p:txBody>
          <a:bodyPr/>
          <a:lstStyle>
            <a:lvl1pPr marL="0" indent="0">
              <a:buNone/>
              <a:tabLst>
                <a:tab pos="1828800" algn="l"/>
              </a:tabLst>
              <a:defRPr>
                <a:solidFill>
                  <a:schemeClr val="tx1"/>
                </a:solidFill>
                <a:latin typeface="+mj-lt"/>
              </a:defRPr>
            </a:lvl1pPr>
            <a:lvl2pPr indent="0">
              <a:buNone/>
              <a:tabLst>
                <a:tab pos="1828800" algn="l"/>
              </a:tabLst>
              <a:defRPr>
                <a:solidFill>
                  <a:schemeClr val="tx1"/>
                </a:solidFill>
                <a:latin typeface="+mj-lt"/>
              </a:defRPr>
            </a:lvl2pPr>
            <a:lvl3pPr indent="0">
              <a:buNone/>
              <a:tabLst>
                <a:tab pos="1828800" algn="l"/>
              </a:tabLst>
              <a:defRPr>
                <a:solidFill>
                  <a:schemeClr val="tx1"/>
                </a:solidFill>
                <a:latin typeface="+mj-lt"/>
              </a:defRPr>
            </a:lvl3pPr>
            <a:lvl4pPr indent="0">
              <a:buNone/>
              <a:tabLst>
                <a:tab pos="1828800" algn="l"/>
              </a:tabLst>
              <a:defRPr>
                <a:solidFill>
                  <a:schemeClr val="tx1"/>
                </a:solidFill>
                <a:latin typeface="+mj-lt"/>
              </a:defRPr>
            </a:lvl4pPr>
            <a:lvl5pPr indent="0">
              <a:buNone/>
              <a:tabLst>
                <a:tab pos="1828800" algn="l"/>
              </a:tabLst>
              <a:defRPr>
                <a:solidFill>
                  <a:schemeClr val="tx1"/>
                </a:solidFill>
                <a:latin typeface="+mj-lt"/>
              </a:defRPr>
            </a:lvl5pPr>
          </a:lstStyle>
          <a:p>
            <a:pPr lvl="0"/>
            <a:r>
              <a:rPr lang="en-US" dirty="0" smtClean="0"/>
              <a:t>Text</a:t>
            </a:r>
          </a:p>
          <a:p>
            <a:pPr lvl="0"/>
            <a:endParaRPr lang="en-US" dirty="0" smtClean="0"/>
          </a:p>
        </p:txBody>
      </p:sp>
      <p:pic>
        <p:nvPicPr>
          <p:cNvPr id="11" name="Picture 10"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Tree>
    <p:extLst>
      <p:ext uri="{BB962C8B-B14F-4D97-AF65-F5344CB8AC3E}">
        <p14:creationId xmlns:p14="http://schemas.microsoft.com/office/powerpoint/2010/main" val="23763609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xt+picture on the right">
    <p:spTree>
      <p:nvGrpSpPr>
        <p:cNvPr id="1" name=""/>
        <p:cNvGrpSpPr/>
        <p:nvPr/>
      </p:nvGrpSpPr>
      <p:grpSpPr>
        <a:xfrm>
          <a:off x="0" y="0"/>
          <a:ext cx="0" cy="0"/>
          <a:chOff x="0" y="0"/>
          <a:chExt cx="0" cy="0"/>
        </a:xfrm>
      </p:grpSpPr>
      <p:sp>
        <p:nvSpPr>
          <p:cNvPr id="9" name="Rectangle 8"/>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7" name="Picture 6"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
        <p:nvSpPr>
          <p:cNvPr id="8" name="Title 3"/>
          <p:cNvSpPr>
            <a:spLocks noGrp="1"/>
          </p:cNvSpPr>
          <p:nvPr>
            <p:ph type="title" hasCustomPrompt="1"/>
          </p:nvPr>
        </p:nvSpPr>
        <p:spPr>
          <a:xfrm>
            <a:off x="461035" y="170122"/>
            <a:ext cx="8205261" cy="785553"/>
          </a:xfrm>
          <a:prstGeom prst="rect">
            <a:avLst/>
          </a:prstGeom>
        </p:spPr>
        <p:txBody>
          <a:bodyPr anchor="b">
            <a:normAutofit/>
          </a:bodyPr>
          <a:lstStyle>
            <a:lvl1pPr>
              <a:defRPr sz="3600" b="1">
                <a:solidFill>
                  <a:schemeClr val="tx2"/>
                </a:solidFill>
                <a:latin typeface="Arial Narrow" pitchFamily="34" charset="0"/>
                <a:cs typeface="Calibri" pitchFamily="34" charset="0"/>
              </a:defRPr>
            </a:lvl1pPr>
          </a:lstStyle>
          <a:p>
            <a:r>
              <a:rPr lang="en-US" dirty="0" smtClean="0"/>
              <a:t>Master Title Slide Headline</a:t>
            </a:r>
            <a:endParaRPr lang="en-CA" dirty="0"/>
          </a:p>
        </p:txBody>
      </p:sp>
      <p:sp>
        <p:nvSpPr>
          <p:cNvPr id="11" name="Picture Placeholder 10"/>
          <p:cNvSpPr>
            <a:spLocks noGrp="1"/>
          </p:cNvSpPr>
          <p:nvPr>
            <p:ph type="pic" sz="quarter" idx="13"/>
          </p:nvPr>
        </p:nvSpPr>
        <p:spPr>
          <a:xfrm>
            <a:off x="5699125" y="1382123"/>
            <a:ext cx="3444875" cy="4773646"/>
          </a:xfrm>
          <a:prstGeom prst="rect">
            <a:avLst/>
          </a:prstGeom>
        </p:spPr>
        <p:txBody>
          <a:bodyPr/>
          <a:lstStyle/>
          <a:p>
            <a:endParaRPr lang="en-US"/>
          </a:p>
        </p:txBody>
      </p:sp>
      <p:sp>
        <p:nvSpPr>
          <p:cNvPr id="13" name="Text Placeholder 12"/>
          <p:cNvSpPr>
            <a:spLocks noGrp="1"/>
          </p:cNvSpPr>
          <p:nvPr>
            <p:ph type="body" sz="quarter" idx="14" hasCustomPrompt="1"/>
          </p:nvPr>
        </p:nvSpPr>
        <p:spPr>
          <a:xfrm>
            <a:off x="461035" y="1382123"/>
            <a:ext cx="4911725" cy="4784761"/>
          </a:xfrm>
          <a:prstGeom prst="rect">
            <a:avLst/>
          </a:prstGeom>
        </p:spPr>
        <p:txBody>
          <a:bodyPr/>
          <a:lstStyle>
            <a:lvl1pPr marL="0" indent="0">
              <a:buNone/>
              <a:tabLst>
                <a:tab pos="1828800" algn="l"/>
              </a:tabLst>
              <a:defRPr>
                <a:solidFill>
                  <a:schemeClr val="tx1"/>
                </a:solidFill>
                <a:latin typeface="+mj-lt"/>
              </a:defRPr>
            </a:lvl1pPr>
            <a:lvl2pPr indent="0">
              <a:buNone/>
              <a:tabLst>
                <a:tab pos="1828800" algn="l"/>
              </a:tabLst>
              <a:defRPr>
                <a:solidFill>
                  <a:schemeClr val="tx1"/>
                </a:solidFill>
                <a:latin typeface="+mj-lt"/>
              </a:defRPr>
            </a:lvl2pPr>
            <a:lvl3pPr indent="0">
              <a:buNone/>
              <a:tabLst>
                <a:tab pos="1828800" algn="l"/>
              </a:tabLst>
              <a:defRPr>
                <a:solidFill>
                  <a:schemeClr val="tx1"/>
                </a:solidFill>
                <a:latin typeface="+mj-lt"/>
              </a:defRPr>
            </a:lvl3pPr>
            <a:lvl4pPr indent="0">
              <a:buNone/>
              <a:tabLst>
                <a:tab pos="1828800" algn="l"/>
              </a:tabLst>
              <a:defRPr>
                <a:solidFill>
                  <a:schemeClr val="tx1"/>
                </a:solidFill>
                <a:latin typeface="+mj-lt"/>
              </a:defRPr>
            </a:lvl4pPr>
            <a:lvl5pPr indent="0">
              <a:buNone/>
              <a:tabLst>
                <a:tab pos="1828800" algn="l"/>
              </a:tabLst>
              <a:defRPr>
                <a:solidFill>
                  <a:schemeClr val="tx1"/>
                </a:solidFill>
                <a:latin typeface="+mj-lt"/>
              </a:defRPr>
            </a:lvl5pPr>
          </a:lstStyle>
          <a:p>
            <a:pPr lvl="0"/>
            <a:r>
              <a:rPr lang="en-US" dirty="0" smtClean="0"/>
              <a:t>Text</a:t>
            </a:r>
          </a:p>
          <a:p>
            <a:pPr lvl="0"/>
            <a:endParaRPr lang="en-US" dirty="0" smtClean="0"/>
          </a:p>
        </p:txBody>
      </p:sp>
      <p:sp>
        <p:nvSpPr>
          <p:cNvPr id="12" name="Text Placeholder 11"/>
          <p:cNvSpPr>
            <a:spLocks noGrp="1"/>
          </p:cNvSpPr>
          <p:nvPr>
            <p:ph type="body" sz="quarter" idx="15" hasCustomPrompt="1"/>
          </p:nvPr>
        </p:nvSpPr>
        <p:spPr>
          <a:xfrm>
            <a:off x="5736901" y="6168280"/>
            <a:ext cx="3436937" cy="157162"/>
          </a:xfrm>
          <a:prstGeom prst="rect">
            <a:avLst/>
          </a:prstGeom>
        </p:spPr>
        <p:txBody>
          <a:bodyPr anchor="ctr"/>
          <a:lstStyle>
            <a:lvl1pPr marL="0" indent="0" algn="r">
              <a:spcBef>
                <a:spcPts val="0"/>
              </a:spcBef>
              <a:buNone/>
              <a:defRPr sz="1000" baseline="0">
                <a:latin typeface="+mn-lt"/>
              </a:defRPr>
            </a:lvl1pPr>
          </a:lstStyle>
          <a:p>
            <a:pPr lvl="0"/>
            <a:r>
              <a:rPr lang="en-US" dirty="0" smtClean="0"/>
              <a:t>Photo credit</a:t>
            </a:r>
            <a:endParaRPr lang="en-US" dirty="0"/>
          </a:p>
        </p:txBody>
      </p:sp>
    </p:spTree>
    <p:extLst>
      <p:ext uri="{BB962C8B-B14F-4D97-AF65-F5344CB8AC3E}">
        <p14:creationId xmlns:p14="http://schemas.microsoft.com/office/powerpoint/2010/main" val="686627492"/>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ext+ 2 pictures on the right">
    <p:spTree>
      <p:nvGrpSpPr>
        <p:cNvPr id="1" name=""/>
        <p:cNvGrpSpPr/>
        <p:nvPr/>
      </p:nvGrpSpPr>
      <p:grpSpPr>
        <a:xfrm>
          <a:off x="0" y="0"/>
          <a:ext cx="0" cy="0"/>
          <a:chOff x="0" y="0"/>
          <a:chExt cx="0" cy="0"/>
        </a:xfrm>
      </p:grpSpPr>
      <p:sp>
        <p:nvSpPr>
          <p:cNvPr id="11" name="Rectangle 10"/>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8" name="Title 3"/>
          <p:cNvSpPr>
            <a:spLocks noGrp="1"/>
          </p:cNvSpPr>
          <p:nvPr>
            <p:ph type="title" hasCustomPrompt="1"/>
          </p:nvPr>
        </p:nvSpPr>
        <p:spPr>
          <a:xfrm>
            <a:off x="461035" y="170122"/>
            <a:ext cx="8205261" cy="785553"/>
          </a:xfrm>
          <a:prstGeom prst="rect">
            <a:avLst/>
          </a:prstGeom>
        </p:spPr>
        <p:txBody>
          <a:bodyPr anchor="b">
            <a:normAutofit/>
          </a:bodyPr>
          <a:lstStyle>
            <a:lvl1pPr>
              <a:defRPr sz="3600" b="1">
                <a:solidFill>
                  <a:schemeClr val="tx2"/>
                </a:solidFill>
                <a:latin typeface="Arial Narrow" pitchFamily="34" charset="0"/>
                <a:cs typeface="Calibri" pitchFamily="34" charset="0"/>
              </a:defRPr>
            </a:lvl1pPr>
          </a:lstStyle>
          <a:p>
            <a:r>
              <a:rPr lang="en-US" dirty="0" smtClean="0"/>
              <a:t>Master Title Slide Headline</a:t>
            </a:r>
            <a:endParaRPr lang="en-CA" dirty="0"/>
          </a:p>
        </p:txBody>
      </p:sp>
      <p:sp>
        <p:nvSpPr>
          <p:cNvPr id="13" name="Text Placeholder 12"/>
          <p:cNvSpPr>
            <a:spLocks noGrp="1"/>
          </p:cNvSpPr>
          <p:nvPr>
            <p:ph type="body" sz="quarter" idx="14" hasCustomPrompt="1"/>
          </p:nvPr>
        </p:nvSpPr>
        <p:spPr>
          <a:xfrm>
            <a:off x="461035" y="1382123"/>
            <a:ext cx="4911725" cy="4784761"/>
          </a:xfrm>
          <a:prstGeom prst="rect">
            <a:avLst/>
          </a:prstGeom>
        </p:spPr>
        <p:txBody>
          <a:bodyPr/>
          <a:lstStyle>
            <a:lvl1pPr marL="0" indent="0">
              <a:buNone/>
              <a:tabLst>
                <a:tab pos="1828800" algn="l"/>
              </a:tabLst>
              <a:defRPr>
                <a:solidFill>
                  <a:schemeClr val="tx1"/>
                </a:solidFill>
                <a:latin typeface="+mj-lt"/>
              </a:defRPr>
            </a:lvl1pPr>
            <a:lvl2pPr indent="0">
              <a:buNone/>
              <a:tabLst>
                <a:tab pos="1828800" algn="l"/>
              </a:tabLst>
              <a:defRPr>
                <a:solidFill>
                  <a:schemeClr val="tx1"/>
                </a:solidFill>
                <a:latin typeface="+mj-lt"/>
              </a:defRPr>
            </a:lvl2pPr>
            <a:lvl3pPr indent="0">
              <a:buNone/>
              <a:tabLst>
                <a:tab pos="1828800" algn="l"/>
              </a:tabLst>
              <a:defRPr>
                <a:solidFill>
                  <a:schemeClr val="tx1"/>
                </a:solidFill>
                <a:latin typeface="+mj-lt"/>
              </a:defRPr>
            </a:lvl3pPr>
            <a:lvl4pPr indent="0">
              <a:buNone/>
              <a:tabLst>
                <a:tab pos="1828800" algn="l"/>
              </a:tabLst>
              <a:defRPr>
                <a:solidFill>
                  <a:schemeClr val="tx1"/>
                </a:solidFill>
                <a:latin typeface="+mj-lt"/>
              </a:defRPr>
            </a:lvl4pPr>
            <a:lvl5pPr indent="0">
              <a:buNone/>
              <a:tabLst>
                <a:tab pos="1828800" algn="l"/>
              </a:tabLst>
              <a:defRPr>
                <a:solidFill>
                  <a:schemeClr val="tx1"/>
                </a:solidFill>
                <a:latin typeface="+mj-lt"/>
              </a:defRPr>
            </a:lvl5pPr>
          </a:lstStyle>
          <a:p>
            <a:pPr lvl="0"/>
            <a:r>
              <a:rPr lang="en-US" dirty="0" smtClean="0"/>
              <a:t>Text</a:t>
            </a:r>
          </a:p>
          <a:p>
            <a:pPr lvl="0"/>
            <a:endParaRPr lang="en-US" dirty="0" smtClean="0"/>
          </a:p>
        </p:txBody>
      </p:sp>
      <p:sp>
        <p:nvSpPr>
          <p:cNvPr id="9" name="Picture Placeholder 10"/>
          <p:cNvSpPr>
            <a:spLocks noGrp="1"/>
          </p:cNvSpPr>
          <p:nvPr>
            <p:ph type="pic" sz="quarter" idx="15"/>
          </p:nvPr>
        </p:nvSpPr>
        <p:spPr>
          <a:xfrm>
            <a:off x="5699126" y="3848986"/>
            <a:ext cx="3200326" cy="2321442"/>
          </a:xfrm>
          <a:prstGeom prst="rect">
            <a:avLst/>
          </a:prstGeom>
        </p:spPr>
        <p:txBody>
          <a:bodyPr/>
          <a:lstStyle/>
          <a:p>
            <a:endParaRPr lang="en-US"/>
          </a:p>
        </p:txBody>
      </p:sp>
      <p:sp>
        <p:nvSpPr>
          <p:cNvPr id="10" name="Picture Placeholder 10"/>
          <p:cNvSpPr>
            <a:spLocks noGrp="1"/>
          </p:cNvSpPr>
          <p:nvPr>
            <p:ph type="pic" sz="quarter" idx="16"/>
          </p:nvPr>
        </p:nvSpPr>
        <p:spPr>
          <a:xfrm>
            <a:off x="5699126" y="1385776"/>
            <a:ext cx="3200326" cy="2321442"/>
          </a:xfrm>
          <a:prstGeom prst="rect">
            <a:avLst/>
          </a:prstGeom>
        </p:spPr>
        <p:txBody>
          <a:bodyPr/>
          <a:lstStyle/>
          <a:p>
            <a:endParaRPr lang="en-US"/>
          </a:p>
        </p:txBody>
      </p:sp>
      <p:pic>
        <p:nvPicPr>
          <p:cNvPr id="12" name="Picture 11"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
        <p:nvSpPr>
          <p:cNvPr id="14" name="Text Placeholder 11"/>
          <p:cNvSpPr>
            <a:spLocks noGrp="1"/>
          </p:cNvSpPr>
          <p:nvPr>
            <p:ph type="body" sz="quarter" idx="17" hasCustomPrompt="1"/>
          </p:nvPr>
        </p:nvSpPr>
        <p:spPr>
          <a:xfrm rot="16200000">
            <a:off x="7801836" y="2479652"/>
            <a:ext cx="2366907" cy="262828"/>
          </a:xfrm>
          <a:prstGeom prst="rect">
            <a:avLst/>
          </a:prstGeom>
        </p:spPr>
        <p:txBody>
          <a:bodyPr anchor="t"/>
          <a:lstStyle>
            <a:lvl1pPr marL="0" indent="0">
              <a:spcBef>
                <a:spcPts val="0"/>
              </a:spcBef>
              <a:buNone/>
              <a:defRPr sz="1000" baseline="0">
                <a:latin typeface="+mn-lt"/>
              </a:defRPr>
            </a:lvl1pPr>
          </a:lstStyle>
          <a:p>
            <a:pPr lvl="0"/>
            <a:r>
              <a:rPr lang="en-US" dirty="0" smtClean="0"/>
              <a:t>Photo credit</a:t>
            </a:r>
            <a:endParaRPr lang="en-US" dirty="0"/>
          </a:p>
        </p:txBody>
      </p:sp>
      <p:sp>
        <p:nvSpPr>
          <p:cNvPr id="16" name="Text Placeholder 11"/>
          <p:cNvSpPr>
            <a:spLocks noGrp="1"/>
          </p:cNvSpPr>
          <p:nvPr>
            <p:ph type="body" sz="quarter" idx="18" hasCustomPrompt="1"/>
          </p:nvPr>
        </p:nvSpPr>
        <p:spPr>
          <a:xfrm rot="16200000">
            <a:off x="7801836" y="4934402"/>
            <a:ext cx="2366907" cy="262828"/>
          </a:xfrm>
          <a:prstGeom prst="rect">
            <a:avLst/>
          </a:prstGeom>
        </p:spPr>
        <p:txBody>
          <a:bodyPr anchor="t"/>
          <a:lstStyle>
            <a:lvl1pPr marL="0" indent="0">
              <a:spcBef>
                <a:spcPts val="0"/>
              </a:spcBef>
              <a:buNone/>
              <a:defRPr sz="1000" baseline="0">
                <a:latin typeface="+mn-lt"/>
              </a:defRPr>
            </a:lvl1pPr>
          </a:lstStyle>
          <a:p>
            <a:pPr lvl="0"/>
            <a:r>
              <a:rPr lang="en-US" dirty="0" smtClean="0"/>
              <a:t>Photo credit</a:t>
            </a:r>
            <a:endParaRPr lang="en-US" dirty="0"/>
          </a:p>
        </p:txBody>
      </p:sp>
    </p:spTree>
    <p:extLst>
      <p:ext uri="{BB962C8B-B14F-4D97-AF65-F5344CB8AC3E}">
        <p14:creationId xmlns:p14="http://schemas.microsoft.com/office/powerpoint/2010/main" val="1100181065"/>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xt + picture at the bottom">
    <p:spTree>
      <p:nvGrpSpPr>
        <p:cNvPr id="1" name=""/>
        <p:cNvGrpSpPr/>
        <p:nvPr/>
      </p:nvGrpSpPr>
      <p:grpSpPr>
        <a:xfrm>
          <a:off x="0" y="0"/>
          <a:ext cx="0" cy="0"/>
          <a:chOff x="0" y="0"/>
          <a:chExt cx="0" cy="0"/>
        </a:xfrm>
      </p:grpSpPr>
      <p:sp>
        <p:nvSpPr>
          <p:cNvPr id="10" name="Rectangle 9"/>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8" name="Title 3"/>
          <p:cNvSpPr>
            <a:spLocks noGrp="1"/>
          </p:cNvSpPr>
          <p:nvPr>
            <p:ph type="title" hasCustomPrompt="1"/>
          </p:nvPr>
        </p:nvSpPr>
        <p:spPr>
          <a:xfrm>
            <a:off x="461035" y="170122"/>
            <a:ext cx="8205261" cy="785553"/>
          </a:xfrm>
          <a:prstGeom prst="rect">
            <a:avLst/>
          </a:prstGeom>
        </p:spPr>
        <p:txBody>
          <a:bodyPr anchor="b">
            <a:normAutofit/>
          </a:bodyPr>
          <a:lstStyle>
            <a:lvl1pPr>
              <a:defRPr sz="3600" b="1">
                <a:solidFill>
                  <a:schemeClr val="tx2"/>
                </a:solidFill>
                <a:latin typeface="Arial Narrow" pitchFamily="34" charset="0"/>
                <a:cs typeface="Calibri" pitchFamily="34" charset="0"/>
              </a:defRPr>
            </a:lvl1pPr>
          </a:lstStyle>
          <a:p>
            <a:r>
              <a:rPr lang="en-US" dirty="0" smtClean="0"/>
              <a:t>Master Title Slide Headline</a:t>
            </a:r>
            <a:endParaRPr lang="en-CA" dirty="0"/>
          </a:p>
        </p:txBody>
      </p:sp>
      <p:sp>
        <p:nvSpPr>
          <p:cNvPr id="9" name="Picture Placeholder 10"/>
          <p:cNvSpPr>
            <a:spLocks noGrp="1"/>
          </p:cNvSpPr>
          <p:nvPr>
            <p:ph type="pic" sz="quarter" idx="13"/>
          </p:nvPr>
        </p:nvSpPr>
        <p:spPr>
          <a:xfrm>
            <a:off x="0" y="3603008"/>
            <a:ext cx="9144000" cy="2808051"/>
          </a:xfrm>
          <a:prstGeom prst="rect">
            <a:avLst/>
          </a:prstGeom>
        </p:spPr>
        <p:txBody>
          <a:bodyPr/>
          <a:lstStyle/>
          <a:p>
            <a:endParaRPr lang="en-US"/>
          </a:p>
        </p:txBody>
      </p:sp>
      <p:sp>
        <p:nvSpPr>
          <p:cNvPr id="11" name="Text Placeholder 12"/>
          <p:cNvSpPr>
            <a:spLocks noGrp="1"/>
          </p:cNvSpPr>
          <p:nvPr>
            <p:ph type="body" sz="quarter" idx="14" hasCustomPrompt="1"/>
          </p:nvPr>
        </p:nvSpPr>
        <p:spPr>
          <a:xfrm>
            <a:off x="461035" y="1382123"/>
            <a:ext cx="8215132" cy="1743849"/>
          </a:xfrm>
          <a:prstGeom prst="rect">
            <a:avLst/>
          </a:prstGeom>
        </p:spPr>
        <p:txBody>
          <a:bodyPr/>
          <a:lstStyle>
            <a:lvl1pPr marL="0" indent="0">
              <a:buNone/>
              <a:tabLst>
                <a:tab pos="1828800" algn="l"/>
              </a:tabLst>
              <a:defRPr>
                <a:solidFill>
                  <a:schemeClr val="tx1"/>
                </a:solidFill>
                <a:latin typeface="+mj-lt"/>
              </a:defRPr>
            </a:lvl1pPr>
            <a:lvl2pPr indent="0">
              <a:buNone/>
              <a:tabLst>
                <a:tab pos="1828800" algn="l"/>
              </a:tabLst>
              <a:defRPr>
                <a:solidFill>
                  <a:schemeClr val="tx1"/>
                </a:solidFill>
                <a:latin typeface="+mj-lt"/>
              </a:defRPr>
            </a:lvl2pPr>
            <a:lvl3pPr indent="0">
              <a:buNone/>
              <a:tabLst>
                <a:tab pos="1828800" algn="l"/>
              </a:tabLst>
              <a:defRPr>
                <a:solidFill>
                  <a:schemeClr val="tx1"/>
                </a:solidFill>
                <a:latin typeface="+mj-lt"/>
              </a:defRPr>
            </a:lvl3pPr>
            <a:lvl4pPr indent="0">
              <a:buNone/>
              <a:tabLst>
                <a:tab pos="1828800" algn="l"/>
              </a:tabLst>
              <a:defRPr>
                <a:solidFill>
                  <a:schemeClr val="tx1"/>
                </a:solidFill>
                <a:latin typeface="+mj-lt"/>
              </a:defRPr>
            </a:lvl4pPr>
            <a:lvl5pPr indent="0">
              <a:buNone/>
              <a:tabLst>
                <a:tab pos="1828800" algn="l"/>
              </a:tabLst>
              <a:defRPr>
                <a:solidFill>
                  <a:schemeClr val="tx1"/>
                </a:solidFill>
                <a:latin typeface="+mj-lt"/>
              </a:defRPr>
            </a:lvl5pPr>
          </a:lstStyle>
          <a:p>
            <a:pPr lvl="0"/>
            <a:r>
              <a:rPr lang="en-US" dirty="0" smtClean="0"/>
              <a:t>Text</a:t>
            </a:r>
          </a:p>
          <a:p>
            <a:pPr lvl="0"/>
            <a:endParaRPr lang="en-US" dirty="0" smtClean="0"/>
          </a:p>
        </p:txBody>
      </p:sp>
      <p:pic>
        <p:nvPicPr>
          <p:cNvPr id="12" name="Picture 11"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
        <p:nvSpPr>
          <p:cNvPr id="13" name="Text Placeholder 11"/>
          <p:cNvSpPr>
            <a:spLocks noGrp="1"/>
          </p:cNvSpPr>
          <p:nvPr>
            <p:ph type="body" sz="quarter" idx="15" hasCustomPrompt="1"/>
          </p:nvPr>
        </p:nvSpPr>
        <p:spPr>
          <a:xfrm>
            <a:off x="5707063" y="3394942"/>
            <a:ext cx="3436937" cy="157162"/>
          </a:xfrm>
          <a:prstGeom prst="rect">
            <a:avLst/>
          </a:prstGeom>
        </p:spPr>
        <p:txBody>
          <a:bodyPr anchor="ctr"/>
          <a:lstStyle>
            <a:lvl1pPr marL="0" indent="0" algn="r">
              <a:spcBef>
                <a:spcPts val="0"/>
              </a:spcBef>
              <a:buNone/>
              <a:defRPr sz="1000" baseline="0">
                <a:latin typeface="+mn-lt"/>
              </a:defRPr>
            </a:lvl1pPr>
          </a:lstStyle>
          <a:p>
            <a:pPr lvl="0"/>
            <a:r>
              <a:rPr lang="en-US" dirty="0" smtClean="0"/>
              <a:t>Photo credit</a:t>
            </a:r>
            <a:endParaRPr lang="en-US" dirty="0"/>
          </a:p>
        </p:txBody>
      </p:sp>
    </p:spTree>
    <p:extLst>
      <p:ext uri="{BB962C8B-B14F-4D97-AF65-F5344CB8AC3E}">
        <p14:creationId xmlns:p14="http://schemas.microsoft.com/office/powerpoint/2010/main" val="1677660360"/>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xt + 2 pictures at the bottom">
    <p:spTree>
      <p:nvGrpSpPr>
        <p:cNvPr id="1" name=""/>
        <p:cNvGrpSpPr/>
        <p:nvPr/>
      </p:nvGrpSpPr>
      <p:grpSpPr>
        <a:xfrm>
          <a:off x="0" y="0"/>
          <a:ext cx="0" cy="0"/>
          <a:chOff x="0" y="0"/>
          <a:chExt cx="0" cy="0"/>
        </a:xfrm>
      </p:grpSpPr>
      <p:sp>
        <p:nvSpPr>
          <p:cNvPr id="9" name="Rectangle 8"/>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Title 3"/>
          <p:cNvSpPr>
            <a:spLocks noGrp="1"/>
          </p:cNvSpPr>
          <p:nvPr>
            <p:ph type="title" hasCustomPrompt="1"/>
          </p:nvPr>
        </p:nvSpPr>
        <p:spPr>
          <a:xfrm>
            <a:off x="461035" y="170122"/>
            <a:ext cx="8205261" cy="785553"/>
          </a:xfrm>
          <a:prstGeom prst="rect">
            <a:avLst/>
          </a:prstGeom>
        </p:spPr>
        <p:txBody>
          <a:bodyPr anchor="b">
            <a:normAutofit/>
          </a:bodyPr>
          <a:lstStyle>
            <a:lvl1pPr>
              <a:defRPr sz="3600" b="1">
                <a:solidFill>
                  <a:schemeClr val="tx2"/>
                </a:solidFill>
                <a:latin typeface="Arial Narrow" pitchFamily="34" charset="0"/>
                <a:cs typeface="Calibri" pitchFamily="34" charset="0"/>
              </a:defRPr>
            </a:lvl1pPr>
          </a:lstStyle>
          <a:p>
            <a:r>
              <a:rPr lang="en-US" dirty="0" smtClean="0"/>
              <a:t>Master Title Slide Headline</a:t>
            </a:r>
            <a:endParaRPr lang="en-CA" dirty="0"/>
          </a:p>
        </p:txBody>
      </p:sp>
      <p:sp>
        <p:nvSpPr>
          <p:cNvPr id="12" name="Picture Placeholder 10"/>
          <p:cNvSpPr>
            <a:spLocks noGrp="1"/>
          </p:cNvSpPr>
          <p:nvPr>
            <p:ph type="pic" sz="quarter" idx="13"/>
          </p:nvPr>
        </p:nvSpPr>
        <p:spPr>
          <a:xfrm>
            <a:off x="435933" y="3508744"/>
            <a:ext cx="3859620" cy="2275367"/>
          </a:xfrm>
          <a:prstGeom prst="rect">
            <a:avLst/>
          </a:prstGeom>
        </p:spPr>
        <p:txBody>
          <a:bodyPr/>
          <a:lstStyle/>
          <a:p>
            <a:endParaRPr lang="en-US"/>
          </a:p>
        </p:txBody>
      </p:sp>
      <p:sp>
        <p:nvSpPr>
          <p:cNvPr id="13" name="Text Placeholder 12"/>
          <p:cNvSpPr>
            <a:spLocks noGrp="1"/>
          </p:cNvSpPr>
          <p:nvPr>
            <p:ph type="body" sz="quarter" idx="14" hasCustomPrompt="1"/>
          </p:nvPr>
        </p:nvSpPr>
        <p:spPr>
          <a:xfrm>
            <a:off x="461035" y="1382123"/>
            <a:ext cx="8215132" cy="1743849"/>
          </a:xfrm>
          <a:prstGeom prst="rect">
            <a:avLst/>
          </a:prstGeom>
        </p:spPr>
        <p:txBody>
          <a:bodyPr/>
          <a:lstStyle>
            <a:lvl1pPr marL="0" indent="0">
              <a:buNone/>
              <a:tabLst>
                <a:tab pos="1828800" algn="l"/>
              </a:tabLst>
              <a:defRPr>
                <a:solidFill>
                  <a:schemeClr val="tx1"/>
                </a:solidFill>
                <a:latin typeface="+mj-lt"/>
              </a:defRPr>
            </a:lvl1pPr>
            <a:lvl2pPr indent="0">
              <a:buNone/>
              <a:tabLst>
                <a:tab pos="1828800" algn="l"/>
              </a:tabLst>
              <a:defRPr>
                <a:solidFill>
                  <a:schemeClr val="tx1"/>
                </a:solidFill>
                <a:latin typeface="+mj-lt"/>
              </a:defRPr>
            </a:lvl2pPr>
            <a:lvl3pPr indent="0">
              <a:buNone/>
              <a:tabLst>
                <a:tab pos="1828800" algn="l"/>
              </a:tabLst>
              <a:defRPr>
                <a:solidFill>
                  <a:schemeClr val="tx1"/>
                </a:solidFill>
                <a:latin typeface="+mj-lt"/>
              </a:defRPr>
            </a:lvl3pPr>
            <a:lvl4pPr indent="0">
              <a:buNone/>
              <a:tabLst>
                <a:tab pos="1828800" algn="l"/>
              </a:tabLst>
              <a:defRPr>
                <a:solidFill>
                  <a:schemeClr val="tx1"/>
                </a:solidFill>
                <a:latin typeface="+mj-lt"/>
              </a:defRPr>
            </a:lvl4pPr>
            <a:lvl5pPr indent="0">
              <a:buNone/>
              <a:tabLst>
                <a:tab pos="1828800" algn="l"/>
              </a:tabLst>
              <a:defRPr>
                <a:solidFill>
                  <a:schemeClr val="tx1"/>
                </a:solidFill>
                <a:latin typeface="+mj-lt"/>
              </a:defRPr>
            </a:lvl5pPr>
          </a:lstStyle>
          <a:p>
            <a:pPr lvl="0"/>
            <a:r>
              <a:rPr lang="en-US" dirty="0" smtClean="0"/>
              <a:t>Text</a:t>
            </a:r>
          </a:p>
          <a:p>
            <a:pPr lvl="0"/>
            <a:endParaRPr lang="en-US" dirty="0" smtClean="0"/>
          </a:p>
        </p:txBody>
      </p:sp>
      <p:sp>
        <p:nvSpPr>
          <p:cNvPr id="14" name="Picture Placeholder 10"/>
          <p:cNvSpPr>
            <a:spLocks noGrp="1"/>
          </p:cNvSpPr>
          <p:nvPr>
            <p:ph type="pic" sz="quarter" idx="15"/>
          </p:nvPr>
        </p:nvSpPr>
        <p:spPr>
          <a:xfrm>
            <a:off x="4788193" y="3522920"/>
            <a:ext cx="3859620" cy="2275367"/>
          </a:xfrm>
          <a:prstGeom prst="rect">
            <a:avLst/>
          </a:prstGeom>
        </p:spPr>
        <p:txBody>
          <a:bodyPr/>
          <a:lstStyle/>
          <a:p>
            <a:endParaRPr lang="en-US"/>
          </a:p>
        </p:txBody>
      </p:sp>
      <p:pic>
        <p:nvPicPr>
          <p:cNvPr id="10" name="Picture 9"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
        <p:nvSpPr>
          <p:cNvPr id="15" name="Text Placeholder 11"/>
          <p:cNvSpPr>
            <a:spLocks noGrp="1"/>
          </p:cNvSpPr>
          <p:nvPr>
            <p:ph type="body" sz="quarter" idx="16" hasCustomPrompt="1"/>
          </p:nvPr>
        </p:nvSpPr>
        <p:spPr>
          <a:xfrm>
            <a:off x="5304367" y="5837148"/>
            <a:ext cx="3436937" cy="157162"/>
          </a:xfrm>
          <a:prstGeom prst="rect">
            <a:avLst/>
          </a:prstGeom>
        </p:spPr>
        <p:txBody>
          <a:bodyPr anchor="ctr"/>
          <a:lstStyle>
            <a:lvl1pPr marL="0" indent="0" algn="r">
              <a:spcBef>
                <a:spcPts val="0"/>
              </a:spcBef>
              <a:buNone/>
              <a:defRPr sz="1000" baseline="0">
                <a:latin typeface="+mn-lt"/>
              </a:defRPr>
            </a:lvl1pPr>
          </a:lstStyle>
          <a:p>
            <a:pPr lvl="0"/>
            <a:r>
              <a:rPr lang="en-US" dirty="0" smtClean="0"/>
              <a:t>Photo credit</a:t>
            </a:r>
            <a:endParaRPr lang="en-US" dirty="0"/>
          </a:p>
        </p:txBody>
      </p:sp>
      <p:sp>
        <p:nvSpPr>
          <p:cNvPr id="16" name="Text Placeholder 11"/>
          <p:cNvSpPr>
            <a:spLocks noGrp="1"/>
          </p:cNvSpPr>
          <p:nvPr>
            <p:ph type="body" sz="quarter" idx="17" hasCustomPrompt="1"/>
          </p:nvPr>
        </p:nvSpPr>
        <p:spPr>
          <a:xfrm>
            <a:off x="948449" y="5837148"/>
            <a:ext cx="3436937" cy="157162"/>
          </a:xfrm>
          <a:prstGeom prst="rect">
            <a:avLst/>
          </a:prstGeom>
        </p:spPr>
        <p:txBody>
          <a:bodyPr anchor="ctr"/>
          <a:lstStyle>
            <a:lvl1pPr marL="0" indent="0" algn="r">
              <a:spcBef>
                <a:spcPts val="0"/>
              </a:spcBef>
              <a:buNone/>
              <a:defRPr sz="1000" baseline="0">
                <a:latin typeface="+mn-lt"/>
              </a:defRPr>
            </a:lvl1pPr>
          </a:lstStyle>
          <a:p>
            <a:pPr lvl="0"/>
            <a:r>
              <a:rPr lang="en-US" dirty="0" smtClean="0"/>
              <a:t>Photo credit</a:t>
            </a:r>
            <a:endParaRPr lang="en-US" dirty="0"/>
          </a:p>
        </p:txBody>
      </p:sp>
    </p:spTree>
    <p:extLst>
      <p:ext uri="{BB962C8B-B14F-4D97-AF65-F5344CB8AC3E}">
        <p14:creationId xmlns:p14="http://schemas.microsoft.com/office/powerpoint/2010/main" val="1734027863"/>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Title and bullets">
    <p:spTree>
      <p:nvGrpSpPr>
        <p:cNvPr id="1" name=""/>
        <p:cNvGrpSpPr/>
        <p:nvPr/>
      </p:nvGrpSpPr>
      <p:grpSpPr>
        <a:xfrm>
          <a:off x="0" y="0"/>
          <a:ext cx="0" cy="0"/>
          <a:chOff x="0" y="0"/>
          <a:chExt cx="0" cy="0"/>
        </a:xfrm>
      </p:grpSpPr>
      <p:sp>
        <p:nvSpPr>
          <p:cNvPr id="11" name="Rectangle 10"/>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Content Placeholder 9"/>
          <p:cNvSpPr>
            <a:spLocks noGrp="1"/>
          </p:cNvSpPr>
          <p:nvPr>
            <p:ph sz="quarter" idx="12" hasCustomPrompt="1"/>
          </p:nvPr>
        </p:nvSpPr>
        <p:spPr>
          <a:xfrm>
            <a:off x="457201" y="1381125"/>
            <a:ext cx="8228012" cy="4824414"/>
          </a:xfrm>
          <a:prstGeom prst="rect">
            <a:avLst/>
          </a:prstGeom>
        </p:spPr>
        <p:txBody>
          <a:bodyPr>
            <a:normAutofit/>
          </a:bodyPr>
          <a:lstStyle>
            <a:lvl1pPr>
              <a:buClr>
                <a:schemeClr val="tx1"/>
              </a:buClr>
              <a:defRPr sz="2800">
                <a:solidFill>
                  <a:schemeClr val="tx1"/>
                </a:solidFill>
                <a:latin typeface="Arial Narrow" pitchFamily="34" charset="0"/>
                <a:cs typeface="Calibri" pitchFamily="34" charset="0"/>
              </a:defRPr>
            </a:lvl1pPr>
            <a:lvl2pPr>
              <a:buClr>
                <a:schemeClr val="tx1"/>
              </a:buClr>
              <a:defRPr sz="2600">
                <a:solidFill>
                  <a:schemeClr val="tx1"/>
                </a:solidFill>
                <a:latin typeface="Arial Narrow" pitchFamily="34" charset="0"/>
                <a:cs typeface="Calibri" pitchFamily="34" charset="0"/>
              </a:defRPr>
            </a:lvl2pPr>
            <a:lvl3pPr marL="868680">
              <a:buClr>
                <a:schemeClr val="tx1"/>
              </a:buClr>
              <a:defRPr sz="2400">
                <a:solidFill>
                  <a:schemeClr val="tx1"/>
                </a:solidFill>
                <a:latin typeface="Arial Narrow" pitchFamily="34" charset="0"/>
                <a:cs typeface="Calibri" pitchFamily="34" charset="0"/>
              </a:defRPr>
            </a:lvl3pPr>
            <a:lvl4pPr marL="1143000">
              <a:buClr>
                <a:schemeClr val="tx1"/>
              </a:buClr>
              <a:defRPr sz="2000">
                <a:solidFill>
                  <a:schemeClr val="tx1"/>
                </a:solidFill>
                <a:latin typeface="Arial Narrow" pitchFamily="34" charset="0"/>
                <a:cs typeface="Calibri" pitchFamily="34" charset="0"/>
              </a:defRPr>
            </a:lvl4pPr>
            <a:lvl5pPr marL="1417320">
              <a:buClr>
                <a:schemeClr val="tx1"/>
              </a:buClr>
              <a:defRPr sz="1800">
                <a:solidFill>
                  <a:schemeClr val="tx1"/>
                </a:solidFill>
                <a:latin typeface="Arial Narrow" pitchFamily="34" charset="0"/>
                <a:cs typeface="Calibri" pitchFamily="34" charset="0"/>
              </a:defRPr>
            </a:lvl5pPr>
          </a:lstStyle>
          <a:p>
            <a:pPr lvl="0"/>
            <a:r>
              <a:rPr lang="en-CA" dirty="0" smtClean="0"/>
              <a:t>First Level Text</a:t>
            </a:r>
          </a:p>
          <a:p>
            <a:pPr lvl="1"/>
            <a:r>
              <a:rPr lang="en-CA" dirty="0" smtClean="0"/>
              <a:t>Second Level Text</a:t>
            </a:r>
          </a:p>
          <a:p>
            <a:pPr lvl="2"/>
            <a:r>
              <a:rPr lang="en-CA" dirty="0" smtClean="0"/>
              <a:t>Third Level Text</a:t>
            </a:r>
          </a:p>
          <a:p>
            <a:pPr lvl="3"/>
            <a:r>
              <a:rPr lang="en-CA" dirty="0" smtClean="0"/>
              <a:t>Fourth Level Text</a:t>
            </a:r>
          </a:p>
          <a:p>
            <a:pPr lvl="4"/>
            <a:r>
              <a:rPr lang="en-CA" dirty="0" smtClean="0"/>
              <a:t>Fifth Level Text</a:t>
            </a:r>
          </a:p>
        </p:txBody>
      </p:sp>
      <p:sp>
        <p:nvSpPr>
          <p:cNvPr id="4" name="Title 3"/>
          <p:cNvSpPr>
            <a:spLocks noGrp="1"/>
          </p:cNvSpPr>
          <p:nvPr>
            <p:ph type="title" hasCustomPrompt="1"/>
          </p:nvPr>
        </p:nvSpPr>
        <p:spPr>
          <a:xfrm>
            <a:off x="461035" y="170122"/>
            <a:ext cx="8205261" cy="785553"/>
          </a:xfrm>
          <a:prstGeom prst="rect">
            <a:avLst/>
          </a:prstGeom>
        </p:spPr>
        <p:txBody>
          <a:bodyPr anchor="b">
            <a:normAutofit/>
          </a:bodyPr>
          <a:lstStyle>
            <a:lvl1pPr>
              <a:defRPr sz="3600" b="1">
                <a:solidFill>
                  <a:schemeClr val="tx2"/>
                </a:solidFill>
                <a:latin typeface="Arial Narrow" pitchFamily="34" charset="0"/>
                <a:cs typeface="Calibri" pitchFamily="34" charset="0"/>
              </a:defRPr>
            </a:lvl1pPr>
          </a:lstStyle>
          <a:p>
            <a:r>
              <a:rPr lang="en-US" dirty="0" smtClean="0"/>
              <a:t>Master Title Slide Headline</a:t>
            </a:r>
            <a:endParaRPr lang="en-CA" dirty="0"/>
          </a:p>
        </p:txBody>
      </p:sp>
      <p:pic>
        <p:nvPicPr>
          <p:cNvPr id="12" name="Picture 11"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Tree>
    <p:extLst>
      <p:ext uri="{BB962C8B-B14F-4D97-AF65-F5344CB8AC3E}">
        <p14:creationId xmlns:p14="http://schemas.microsoft.com/office/powerpoint/2010/main" val="933096671"/>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2-line title and bullets">
    <p:spTree>
      <p:nvGrpSpPr>
        <p:cNvPr id="1" name=""/>
        <p:cNvGrpSpPr/>
        <p:nvPr/>
      </p:nvGrpSpPr>
      <p:grpSpPr>
        <a:xfrm>
          <a:off x="0" y="0"/>
          <a:ext cx="0" cy="0"/>
          <a:chOff x="0" y="0"/>
          <a:chExt cx="0" cy="0"/>
        </a:xfrm>
      </p:grpSpPr>
      <p:sp>
        <p:nvSpPr>
          <p:cNvPr id="10" name="Rectangle 9"/>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Title 3"/>
          <p:cNvSpPr>
            <a:spLocks noGrp="1"/>
          </p:cNvSpPr>
          <p:nvPr>
            <p:ph type="title" hasCustomPrompt="1"/>
          </p:nvPr>
        </p:nvSpPr>
        <p:spPr>
          <a:xfrm>
            <a:off x="461035" y="361516"/>
            <a:ext cx="8205261" cy="882493"/>
          </a:xfrm>
          <a:prstGeom prst="rect">
            <a:avLst/>
          </a:prstGeom>
        </p:spPr>
        <p:txBody>
          <a:bodyPr anchor="t">
            <a:normAutofit/>
          </a:bodyPr>
          <a:lstStyle>
            <a:lvl1pPr>
              <a:lnSpc>
                <a:spcPts val="3200"/>
              </a:lnSpc>
              <a:spcAft>
                <a:spcPts val="0"/>
              </a:spcAft>
              <a:defRPr sz="3200" b="1" baseline="0">
                <a:solidFill>
                  <a:schemeClr val="tx2"/>
                </a:solidFill>
                <a:latin typeface="Arial Narrow" pitchFamily="34" charset="0"/>
                <a:cs typeface="Calibri" pitchFamily="34" charset="0"/>
              </a:defRPr>
            </a:lvl1pPr>
          </a:lstStyle>
          <a:p>
            <a:r>
              <a:rPr lang="en-US" dirty="0" smtClean="0"/>
              <a:t>Master Title Slide </a:t>
            </a:r>
            <a:br>
              <a:rPr lang="en-US" dirty="0" smtClean="0"/>
            </a:br>
            <a:r>
              <a:rPr lang="en-US" dirty="0" smtClean="0"/>
              <a:t>Two-line Headline</a:t>
            </a:r>
            <a:br>
              <a:rPr lang="en-US" dirty="0" smtClean="0"/>
            </a:br>
            <a:endParaRPr lang="en-CA" dirty="0"/>
          </a:p>
        </p:txBody>
      </p:sp>
      <p:pic>
        <p:nvPicPr>
          <p:cNvPr id="13" name="Picture 12"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
        <p:nvSpPr>
          <p:cNvPr id="14" name="Content Placeholder 9"/>
          <p:cNvSpPr>
            <a:spLocks noGrp="1"/>
          </p:cNvSpPr>
          <p:nvPr>
            <p:ph sz="quarter" idx="12" hasCustomPrompt="1"/>
          </p:nvPr>
        </p:nvSpPr>
        <p:spPr>
          <a:xfrm>
            <a:off x="457201" y="1381125"/>
            <a:ext cx="8228012" cy="4824414"/>
          </a:xfrm>
          <a:prstGeom prst="rect">
            <a:avLst/>
          </a:prstGeom>
        </p:spPr>
        <p:txBody>
          <a:bodyPr>
            <a:normAutofit/>
          </a:bodyPr>
          <a:lstStyle>
            <a:lvl1pPr>
              <a:buClr>
                <a:schemeClr val="tx1"/>
              </a:buClr>
              <a:defRPr sz="2800">
                <a:solidFill>
                  <a:schemeClr val="tx1"/>
                </a:solidFill>
                <a:latin typeface="Arial Narrow" pitchFamily="34" charset="0"/>
                <a:cs typeface="Calibri" pitchFamily="34" charset="0"/>
              </a:defRPr>
            </a:lvl1pPr>
            <a:lvl2pPr>
              <a:buClr>
                <a:schemeClr val="tx1"/>
              </a:buClr>
              <a:defRPr sz="2600">
                <a:solidFill>
                  <a:schemeClr val="tx1"/>
                </a:solidFill>
                <a:latin typeface="Arial Narrow" pitchFamily="34" charset="0"/>
                <a:cs typeface="Calibri" pitchFamily="34" charset="0"/>
              </a:defRPr>
            </a:lvl2pPr>
            <a:lvl3pPr marL="868680">
              <a:buClr>
                <a:schemeClr val="tx1"/>
              </a:buClr>
              <a:defRPr sz="2400">
                <a:solidFill>
                  <a:schemeClr val="tx1"/>
                </a:solidFill>
                <a:latin typeface="Arial Narrow" pitchFamily="34" charset="0"/>
                <a:cs typeface="Calibri" pitchFamily="34" charset="0"/>
              </a:defRPr>
            </a:lvl3pPr>
            <a:lvl4pPr marL="1143000">
              <a:buClr>
                <a:schemeClr val="tx1"/>
              </a:buClr>
              <a:defRPr sz="2000">
                <a:solidFill>
                  <a:schemeClr val="tx1"/>
                </a:solidFill>
                <a:latin typeface="Arial Narrow" pitchFamily="34" charset="0"/>
                <a:cs typeface="Calibri" pitchFamily="34" charset="0"/>
              </a:defRPr>
            </a:lvl4pPr>
            <a:lvl5pPr marL="1417320">
              <a:buClr>
                <a:schemeClr val="tx1"/>
              </a:buClr>
              <a:defRPr sz="1800">
                <a:solidFill>
                  <a:schemeClr val="tx1"/>
                </a:solidFill>
                <a:latin typeface="Arial Narrow" pitchFamily="34" charset="0"/>
                <a:cs typeface="Calibri" pitchFamily="34" charset="0"/>
              </a:defRPr>
            </a:lvl5pPr>
          </a:lstStyle>
          <a:p>
            <a:pPr lvl="0"/>
            <a:r>
              <a:rPr lang="en-CA" dirty="0" smtClean="0"/>
              <a:t>First Level Text</a:t>
            </a:r>
          </a:p>
          <a:p>
            <a:pPr lvl="1"/>
            <a:r>
              <a:rPr lang="en-CA" dirty="0" smtClean="0"/>
              <a:t>Second Level Text</a:t>
            </a:r>
          </a:p>
          <a:p>
            <a:pPr lvl="2"/>
            <a:r>
              <a:rPr lang="en-CA" dirty="0" smtClean="0"/>
              <a:t>Third Level Text</a:t>
            </a:r>
          </a:p>
          <a:p>
            <a:pPr lvl="3"/>
            <a:r>
              <a:rPr lang="en-CA" dirty="0" smtClean="0"/>
              <a:t>Fourth Level Text</a:t>
            </a:r>
          </a:p>
          <a:p>
            <a:pPr lvl="4"/>
            <a:r>
              <a:rPr lang="en-CA" dirty="0" smtClean="0"/>
              <a:t>Fifth Level Text</a:t>
            </a:r>
          </a:p>
        </p:txBody>
      </p:sp>
    </p:spTree>
    <p:extLst>
      <p:ext uri="{BB962C8B-B14F-4D97-AF65-F5344CB8AC3E}">
        <p14:creationId xmlns:p14="http://schemas.microsoft.com/office/powerpoint/2010/main" val="4259289730"/>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2-column bullet">
    <p:spTree>
      <p:nvGrpSpPr>
        <p:cNvPr id="1" name=""/>
        <p:cNvGrpSpPr/>
        <p:nvPr/>
      </p:nvGrpSpPr>
      <p:grpSpPr>
        <a:xfrm>
          <a:off x="0" y="0"/>
          <a:ext cx="0" cy="0"/>
          <a:chOff x="0" y="0"/>
          <a:chExt cx="0" cy="0"/>
        </a:xfrm>
      </p:grpSpPr>
      <p:sp>
        <p:nvSpPr>
          <p:cNvPr id="9" name="Rectangle 8"/>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Content Placeholder 9"/>
          <p:cNvSpPr>
            <a:spLocks noGrp="1"/>
          </p:cNvSpPr>
          <p:nvPr>
            <p:ph sz="quarter" idx="12" hasCustomPrompt="1"/>
          </p:nvPr>
        </p:nvSpPr>
        <p:spPr>
          <a:xfrm>
            <a:off x="457201" y="1381125"/>
            <a:ext cx="4025899" cy="4824414"/>
          </a:xfrm>
          <a:prstGeom prst="rect">
            <a:avLst/>
          </a:prstGeom>
        </p:spPr>
        <p:txBody>
          <a:bodyPr>
            <a:normAutofit/>
          </a:bodyPr>
          <a:lstStyle>
            <a:lvl1pPr>
              <a:buClr>
                <a:schemeClr val="tx1"/>
              </a:buClr>
              <a:defRPr sz="2400">
                <a:solidFill>
                  <a:srgbClr val="5F604B"/>
                </a:solidFill>
                <a:latin typeface="+mj-lt"/>
                <a:cs typeface="Calibri" pitchFamily="34" charset="0"/>
              </a:defRPr>
            </a:lvl1pPr>
            <a:lvl2pPr>
              <a:buClr>
                <a:schemeClr val="tx1"/>
              </a:buClr>
              <a:defRPr sz="2000">
                <a:solidFill>
                  <a:srgbClr val="5F604B"/>
                </a:solidFill>
                <a:latin typeface="+mj-lt"/>
                <a:cs typeface="Calibri" pitchFamily="34" charset="0"/>
              </a:defRPr>
            </a:lvl2pPr>
            <a:lvl3pPr>
              <a:buClr>
                <a:schemeClr val="tx1"/>
              </a:buClr>
              <a:defRPr sz="1800">
                <a:solidFill>
                  <a:srgbClr val="5F604B"/>
                </a:solidFill>
                <a:latin typeface="+mj-lt"/>
                <a:cs typeface="Calibri" pitchFamily="34" charset="0"/>
              </a:defRPr>
            </a:lvl3pPr>
            <a:lvl4pPr>
              <a:buClr>
                <a:schemeClr val="tx1"/>
              </a:buClr>
              <a:defRPr sz="1600">
                <a:solidFill>
                  <a:srgbClr val="5F604B"/>
                </a:solidFill>
                <a:latin typeface="+mj-lt"/>
                <a:cs typeface="Calibri" pitchFamily="34" charset="0"/>
              </a:defRPr>
            </a:lvl4pPr>
            <a:lvl5pPr>
              <a:buClr>
                <a:schemeClr val="tx1"/>
              </a:buClr>
              <a:defRPr sz="1400">
                <a:solidFill>
                  <a:srgbClr val="5F604B"/>
                </a:solidFill>
                <a:latin typeface="+mj-lt"/>
                <a:cs typeface="Calibri" pitchFamily="34" charset="0"/>
              </a:defRPr>
            </a:lvl5pPr>
          </a:lstStyle>
          <a:p>
            <a:pPr lvl="0"/>
            <a:r>
              <a:rPr lang="en-CA" dirty="0" smtClean="0"/>
              <a:t>First Level Text</a:t>
            </a:r>
          </a:p>
          <a:p>
            <a:pPr lvl="1"/>
            <a:r>
              <a:rPr lang="en-CA" dirty="0" smtClean="0"/>
              <a:t>Second Level Text</a:t>
            </a:r>
          </a:p>
          <a:p>
            <a:pPr lvl="2"/>
            <a:r>
              <a:rPr lang="en-CA" dirty="0" smtClean="0"/>
              <a:t>Third Level Text</a:t>
            </a:r>
          </a:p>
          <a:p>
            <a:pPr lvl="3"/>
            <a:r>
              <a:rPr lang="en-CA" dirty="0" smtClean="0"/>
              <a:t>Fourth Level Text</a:t>
            </a:r>
          </a:p>
          <a:p>
            <a:pPr lvl="4"/>
            <a:r>
              <a:rPr lang="en-CA" dirty="0" smtClean="0"/>
              <a:t>Fifth Level Text</a:t>
            </a:r>
          </a:p>
        </p:txBody>
      </p:sp>
      <p:sp>
        <p:nvSpPr>
          <p:cNvPr id="12" name="Title 3"/>
          <p:cNvSpPr>
            <a:spLocks noGrp="1"/>
          </p:cNvSpPr>
          <p:nvPr>
            <p:ph type="title" hasCustomPrompt="1"/>
          </p:nvPr>
        </p:nvSpPr>
        <p:spPr>
          <a:xfrm>
            <a:off x="461035" y="170122"/>
            <a:ext cx="8205261" cy="785553"/>
          </a:xfrm>
          <a:prstGeom prst="rect">
            <a:avLst/>
          </a:prstGeom>
        </p:spPr>
        <p:txBody>
          <a:bodyPr anchor="b">
            <a:normAutofit/>
          </a:bodyPr>
          <a:lstStyle>
            <a:lvl1pPr>
              <a:defRPr sz="3600" b="1">
                <a:solidFill>
                  <a:schemeClr val="tx2"/>
                </a:solidFill>
                <a:latin typeface="Arial Narrow" pitchFamily="34" charset="0"/>
                <a:cs typeface="Calibri" pitchFamily="34" charset="0"/>
              </a:defRPr>
            </a:lvl1pPr>
          </a:lstStyle>
          <a:p>
            <a:r>
              <a:rPr lang="en-US" dirty="0" smtClean="0"/>
              <a:t>Master Title Slide Headline</a:t>
            </a:r>
            <a:endParaRPr lang="en-CA" dirty="0"/>
          </a:p>
        </p:txBody>
      </p:sp>
      <p:sp>
        <p:nvSpPr>
          <p:cNvPr id="13" name="Content Placeholder 9"/>
          <p:cNvSpPr>
            <a:spLocks noGrp="1"/>
          </p:cNvSpPr>
          <p:nvPr>
            <p:ph sz="quarter" idx="13" hasCustomPrompt="1"/>
          </p:nvPr>
        </p:nvSpPr>
        <p:spPr>
          <a:xfrm>
            <a:off x="4649973" y="1384669"/>
            <a:ext cx="4025899" cy="4824414"/>
          </a:xfrm>
          <a:prstGeom prst="rect">
            <a:avLst/>
          </a:prstGeom>
        </p:spPr>
        <p:txBody>
          <a:bodyPr>
            <a:normAutofit/>
          </a:bodyPr>
          <a:lstStyle>
            <a:lvl1pPr>
              <a:buClr>
                <a:schemeClr val="tx1"/>
              </a:buClr>
              <a:defRPr sz="2400">
                <a:solidFill>
                  <a:srgbClr val="5F604B"/>
                </a:solidFill>
                <a:latin typeface="+mj-lt"/>
                <a:cs typeface="Calibri" pitchFamily="34" charset="0"/>
              </a:defRPr>
            </a:lvl1pPr>
            <a:lvl2pPr>
              <a:buClr>
                <a:schemeClr val="tx1"/>
              </a:buClr>
              <a:defRPr sz="2000">
                <a:solidFill>
                  <a:srgbClr val="5F604B"/>
                </a:solidFill>
                <a:latin typeface="+mj-lt"/>
                <a:cs typeface="Calibri" pitchFamily="34" charset="0"/>
              </a:defRPr>
            </a:lvl2pPr>
            <a:lvl3pPr>
              <a:buClr>
                <a:schemeClr val="tx1"/>
              </a:buClr>
              <a:defRPr sz="1800">
                <a:solidFill>
                  <a:srgbClr val="5F604B"/>
                </a:solidFill>
                <a:latin typeface="+mj-lt"/>
                <a:cs typeface="Calibri" pitchFamily="34" charset="0"/>
              </a:defRPr>
            </a:lvl3pPr>
            <a:lvl4pPr>
              <a:buClr>
                <a:schemeClr val="tx1"/>
              </a:buClr>
              <a:defRPr sz="1600">
                <a:solidFill>
                  <a:srgbClr val="5F604B"/>
                </a:solidFill>
                <a:latin typeface="+mj-lt"/>
                <a:cs typeface="Calibri" pitchFamily="34" charset="0"/>
              </a:defRPr>
            </a:lvl4pPr>
            <a:lvl5pPr>
              <a:buClr>
                <a:schemeClr val="tx1"/>
              </a:buClr>
              <a:defRPr sz="1400">
                <a:solidFill>
                  <a:srgbClr val="5F604B"/>
                </a:solidFill>
                <a:latin typeface="+mj-lt"/>
                <a:cs typeface="Calibri" pitchFamily="34" charset="0"/>
              </a:defRPr>
            </a:lvl5pPr>
          </a:lstStyle>
          <a:p>
            <a:pPr lvl="0"/>
            <a:r>
              <a:rPr lang="en-CA" dirty="0" smtClean="0"/>
              <a:t>First Level Text</a:t>
            </a:r>
          </a:p>
          <a:p>
            <a:pPr lvl="1"/>
            <a:r>
              <a:rPr lang="en-CA" dirty="0" smtClean="0"/>
              <a:t>Second Level Text</a:t>
            </a:r>
          </a:p>
          <a:p>
            <a:pPr lvl="2"/>
            <a:r>
              <a:rPr lang="en-CA" dirty="0" smtClean="0"/>
              <a:t>Third Level Text</a:t>
            </a:r>
          </a:p>
          <a:p>
            <a:pPr lvl="3"/>
            <a:r>
              <a:rPr lang="en-CA" dirty="0" smtClean="0"/>
              <a:t>Fourth Level Text</a:t>
            </a:r>
          </a:p>
          <a:p>
            <a:pPr lvl="4"/>
            <a:r>
              <a:rPr lang="en-CA" dirty="0" smtClean="0"/>
              <a:t>Fifth Level Text</a:t>
            </a:r>
          </a:p>
        </p:txBody>
      </p:sp>
      <p:pic>
        <p:nvPicPr>
          <p:cNvPr id="14" name="Picture 13"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Tree>
    <p:extLst>
      <p:ext uri="{BB962C8B-B14F-4D97-AF65-F5344CB8AC3E}">
        <p14:creationId xmlns:p14="http://schemas.microsoft.com/office/powerpoint/2010/main" val="3363589171"/>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full photo with title and text">
    <p:spTree>
      <p:nvGrpSpPr>
        <p:cNvPr id="1" name=""/>
        <p:cNvGrpSpPr/>
        <p:nvPr/>
      </p:nvGrpSpPr>
      <p:grpSpPr>
        <a:xfrm>
          <a:off x="0" y="0"/>
          <a:ext cx="0" cy="0"/>
          <a:chOff x="0" y="0"/>
          <a:chExt cx="0" cy="0"/>
        </a:xfrm>
      </p:grpSpPr>
      <p:sp>
        <p:nvSpPr>
          <p:cNvPr id="10" name="Rectangle 9"/>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1" name="Picture 10"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
        <p:nvSpPr>
          <p:cNvPr id="16" name="Picture Placeholder 15"/>
          <p:cNvSpPr>
            <a:spLocks noGrp="1"/>
          </p:cNvSpPr>
          <p:nvPr>
            <p:ph type="pic" sz="quarter" idx="10"/>
          </p:nvPr>
        </p:nvSpPr>
        <p:spPr>
          <a:xfrm>
            <a:off x="-74425" y="0"/>
            <a:ext cx="9282223" cy="6408115"/>
          </a:xfrm>
          <a:prstGeom prst="rect">
            <a:avLst/>
          </a:prstGeom>
        </p:spPr>
        <p:txBody>
          <a:bodyPr/>
          <a:lstStyle/>
          <a:p>
            <a:endParaRPr lang="en-US" dirty="0"/>
          </a:p>
        </p:txBody>
      </p:sp>
      <p:sp>
        <p:nvSpPr>
          <p:cNvPr id="20" name="Content Placeholder 19"/>
          <p:cNvSpPr>
            <a:spLocks noGrp="1"/>
          </p:cNvSpPr>
          <p:nvPr>
            <p:ph sz="quarter" idx="19"/>
          </p:nvPr>
        </p:nvSpPr>
        <p:spPr>
          <a:xfrm>
            <a:off x="440997" y="0"/>
            <a:ext cx="4114800" cy="6416675"/>
          </a:xfrm>
          <a:prstGeom prst="rect">
            <a:avLst/>
          </a:prstGeom>
          <a:solidFill>
            <a:srgbClr val="5F604B">
              <a:alpha val="84706"/>
            </a:srgbClr>
          </a:solidFill>
        </p:spPr>
        <p:txBody>
          <a:bodyPr/>
          <a:lstStyle>
            <a:lvl1pPr>
              <a:buNone/>
              <a:defRPr/>
            </a:lvl1pPr>
          </a:lstStyle>
          <a:p>
            <a:pPr lvl="0"/>
            <a:endParaRPr lang="en-US" dirty="0" smtClean="0"/>
          </a:p>
        </p:txBody>
      </p:sp>
      <p:sp>
        <p:nvSpPr>
          <p:cNvPr id="23" name="Title 3"/>
          <p:cNvSpPr>
            <a:spLocks noGrp="1"/>
          </p:cNvSpPr>
          <p:nvPr>
            <p:ph type="title" hasCustomPrompt="1"/>
          </p:nvPr>
        </p:nvSpPr>
        <p:spPr>
          <a:xfrm>
            <a:off x="630620" y="1355823"/>
            <a:ext cx="3058511" cy="570857"/>
          </a:xfrm>
          <a:prstGeom prst="rect">
            <a:avLst/>
          </a:prstGeom>
        </p:spPr>
        <p:txBody>
          <a:bodyPr anchor="t">
            <a:normAutofit/>
          </a:bodyPr>
          <a:lstStyle>
            <a:lvl1pPr>
              <a:defRPr sz="3600" b="1">
                <a:solidFill>
                  <a:schemeClr val="tx2"/>
                </a:solidFill>
                <a:latin typeface="Arial Narrow" pitchFamily="34" charset="0"/>
                <a:cs typeface="Calibri" pitchFamily="34" charset="0"/>
              </a:defRPr>
            </a:lvl1pPr>
          </a:lstStyle>
          <a:p>
            <a:r>
              <a:rPr lang="en-US" dirty="0" smtClean="0"/>
              <a:t>Headline</a:t>
            </a:r>
            <a:endParaRPr lang="en-CA" dirty="0"/>
          </a:p>
        </p:txBody>
      </p:sp>
      <p:sp>
        <p:nvSpPr>
          <p:cNvPr id="24" name="Text Placeholder 12"/>
          <p:cNvSpPr>
            <a:spLocks noGrp="1"/>
          </p:cNvSpPr>
          <p:nvPr>
            <p:ph type="body" sz="quarter" idx="14" hasCustomPrompt="1"/>
          </p:nvPr>
        </p:nvSpPr>
        <p:spPr>
          <a:xfrm>
            <a:off x="650228" y="2081052"/>
            <a:ext cx="3559172" cy="3767956"/>
          </a:xfrm>
          <a:prstGeom prst="rect">
            <a:avLst/>
          </a:prstGeom>
        </p:spPr>
        <p:txBody>
          <a:bodyPr/>
          <a:lstStyle>
            <a:lvl1pPr marL="0" indent="0">
              <a:buNone/>
              <a:tabLst>
                <a:tab pos="1828800" algn="l"/>
              </a:tabLst>
              <a:defRPr>
                <a:solidFill>
                  <a:schemeClr val="bg1"/>
                </a:solidFill>
                <a:latin typeface="+mj-lt"/>
              </a:defRPr>
            </a:lvl1pPr>
            <a:lvl2pPr indent="0">
              <a:buNone/>
              <a:tabLst>
                <a:tab pos="1828800" algn="l"/>
              </a:tabLst>
              <a:defRPr>
                <a:solidFill>
                  <a:schemeClr val="tx1"/>
                </a:solidFill>
                <a:latin typeface="+mj-lt"/>
              </a:defRPr>
            </a:lvl2pPr>
            <a:lvl3pPr indent="0">
              <a:buNone/>
              <a:tabLst>
                <a:tab pos="1828800" algn="l"/>
              </a:tabLst>
              <a:defRPr>
                <a:solidFill>
                  <a:schemeClr val="tx1"/>
                </a:solidFill>
                <a:latin typeface="+mj-lt"/>
              </a:defRPr>
            </a:lvl3pPr>
            <a:lvl4pPr indent="0">
              <a:buNone/>
              <a:tabLst>
                <a:tab pos="1828800" algn="l"/>
              </a:tabLst>
              <a:defRPr>
                <a:solidFill>
                  <a:schemeClr val="tx1"/>
                </a:solidFill>
                <a:latin typeface="+mj-lt"/>
              </a:defRPr>
            </a:lvl4pPr>
            <a:lvl5pPr indent="0">
              <a:buNone/>
              <a:tabLst>
                <a:tab pos="1828800" algn="l"/>
              </a:tabLst>
              <a:defRPr>
                <a:solidFill>
                  <a:schemeClr val="tx1"/>
                </a:solidFill>
                <a:latin typeface="+mj-lt"/>
              </a:defRPr>
            </a:lvl5pPr>
          </a:lstStyle>
          <a:p>
            <a:pPr lvl="0"/>
            <a:r>
              <a:rPr lang="en-US" dirty="0" smtClean="0"/>
              <a:t>Text</a:t>
            </a:r>
          </a:p>
          <a:p>
            <a:pPr lvl="0"/>
            <a:endParaRPr lang="en-US" dirty="0" smtClean="0"/>
          </a:p>
        </p:txBody>
      </p:sp>
      <p:sp>
        <p:nvSpPr>
          <p:cNvPr id="17" name="Text Placeholder 11"/>
          <p:cNvSpPr>
            <a:spLocks noGrp="1"/>
          </p:cNvSpPr>
          <p:nvPr>
            <p:ph type="body" sz="quarter" idx="18" hasCustomPrompt="1"/>
          </p:nvPr>
        </p:nvSpPr>
        <p:spPr>
          <a:xfrm rot="16200000">
            <a:off x="7829133" y="1052039"/>
            <a:ext cx="2366907" cy="262828"/>
          </a:xfrm>
          <a:prstGeom prst="rect">
            <a:avLst/>
          </a:prstGeom>
        </p:spPr>
        <p:txBody>
          <a:bodyPr anchor="t"/>
          <a:lstStyle>
            <a:lvl1pPr marL="0" indent="0" algn="r">
              <a:spcBef>
                <a:spcPts val="0"/>
              </a:spcBef>
              <a:buNone/>
              <a:defRPr sz="1200" baseline="0">
                <a:solidFill>
                  <a:schemeClr val="bg1"/>
                </a:solidFill>
                <a:latin typeface="+mn-lt"/>
              </a:defRPr>
            </a:lvl1pPr>
          </a:lstStyle>
          <a:p>
            <a:pPr lvl="0"/>
            <a:r>
              <a:rPr lang="en-US" dirty="0" smtClean="0"/>
              <a:t>Photo credit</a:t>
            </a:r>
            <a:endParaRPr lang="en-US" dirty="0"/>
          </a:p>
        </p:txBody>
      </p:sp>
    </p:spTree>
    <p:extLst>
      <p:ext uri="{BB962C8B-B14F-4D97-AF65-F5344CB8AC3E}">
        <p14:creationId xmlns:p14="http://schemas.microsoft.com/office/powerpoint/2010/main" val="4197679462"/>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full photo with title and bullets">
    <p:spTree>
      <p:nvGrpSpPr>
        <p:cNvPr id="1" name=""/>
        <p:cNvGrpSpPr/>
        <p:nvPr/>
      </p:nvGrpSpPr>
      <p:grpSpPr>
        <a:xfrm>
          <a:off x="0" y="0"/>
          <a:ext cx="0" cy="0"/>
          <a:chOff x="0" y="0"/>
          <a:chExt cx="0" cy="0"/>
        </a:xfrm>
      </p:grpSpPr>
      <p:sp>
        <p:nvSpPr>
          <p:cNvPr id="10" name="Rectangle 9"/>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1" name="Picture 10"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
        <p:nvSpPr>
          <p:cNvPr id="16" name="Picture Placeholder 15"/>
          <p:cNvSpPr>
            <a:spLocks noGrp="1"/>
          </p:cNvSpPr>
          <p:nvPr>
            <p:ph type="pic" sz="quarter" idx="10"/>
          </p:nvPr>
        </p:nvSpPr>
        <p:spPr>
          <a:xfrm>
            <a:off x="-74425" y="0"/>
            <a:ext cx="9282223" cy="6408115"/>
          </a:xfrm>
          <a:prstGeom prst="rect">
            <a:avLst/>
          </a:prstGeom>
        </p:spPr>
        <p:txBody>
          <a:bodyPr/>
          <a:lstStyle/>
          <a:p>
            <a:endParaRPr lang="en-US" dirty="0"/>
          </a:p>
        </p:txBody>
      </p:sp>
      <p:sp>
        <p:nvSpPr>
          <p:cNvPr id="20" name="Content Placeholder 19"/>
          <p:cNvSpPr>
            <a:spLocks noGrp="1"/>
          </p:cNvSpPr>
          <p:nvPr>
            <p:ph sz="quarter" idx="19"/>
          </p:nvPr>
        </p:nvSpPr>
        <p:spPr>
          <a:xfrm>
            <a:off x="440997" y="0"/>
            <a:ext cx="4114800" cy="6416675"/>
          </a:xfrm>
          <a:prstGeom prst="rect">
            <a:avLst/>
          </a:prstGeom>
          <a:solidFill>
            <a:srgbClr val="5F604B">
              <a:alpha val="84706"/>
            </a:srgbClr>
          </a:solidFill>
        </p:spPr>
        <p:txBody>
          <a:bodyPr/>
          <a:lstStyle>
            <a:lvl1pPr>
              <a:buNone/>
              <a:defRPr/>
            </a:lvl1pPr>
          </a:lstStyle>
          <a:p>
            <a:pPr lvl="0"/>
            <a:endParaRPr lang="en-US" dirty="0" smtClean="0"/>
          </a:p>
        </p:txBody>
      </p:sp>
      <p:sp>
        <p:nvSpPr>
          <p:cNvPr id="23" name="Title 3"/>
          <p:cNvSpPr>
            <a:spLocks noGrp="1"/>
          </p:cNvSpPr>
          <p:nvPr>
            <p:ph type="title" hasCustomPrompt="1"/>
          </p:nvPr>
        </p:nvSpPr>
        <p:spPr>
          <a:xfrm>
            <a:off x="630620" y="1355823"/>
            <a:ext cx="3058511" cy="570857"/>
          </a:xfrm>
          <a:prstGeom prst="rect">
            <a:avLst/>
          </a:prstGeom>
        </p:spPr>
        <p:txBody>
          <a:bodyPr anchor="t">
            <a:normAutofit/>
          </a:bodyPr>
          <a:lstStyle>
            <a:lvl1pPr>
              <a:defRPr sz="3600" b="1">
                <a:solidFill>
                  <a:schemeClr val="tx2"/>
                </a:solidFill>
                <a:latin typeface="Arial Narrow" pitchFamily="34" charset="0"/>
                <a:cs typeface="Calibri" pitchFamily="34" charset="0"/>
              </a:defRPr>
            </a:lvl1pPr>
          </a:lstStyle>
          <a:p>
            <a:r>
              <a:rPr lang="en-US" dirty="0" smtClean="0"/>
              <a:t>Headline</a:t>
            </a:r>
            <a:endParaRPr lang="en-CA" dirty="0"/>
          </a:p>
        </p:txBody>
      </p:sp>
      <p:sp>
        <p:nvSpPr>
          <p:cNvPr id="13" name="Content Placeholder 9"/>
          <p:cNvSpPr>
            <a:spLocks noGrp="1"/>
          </p:cNvSpPr>
          <p:nvPr>
            <p:ph sz="quarter" idx="12" hasCustomPrompt="1"/>
          </p:nvPr>
        </p:nvSpPr>
        <p:spPr>
          <a:xfrm>
            <a:off x="637955" y="2083972"/>
            <a:ext cx="3583171" cy="3785191"/>
          </a:xfrm>
          <a:prstGeom prst="rect">
            <a:avLst/>
          </a:prstGeom>
        </p:spPr>
        <p:txBody>
          <a:bodyPr>
            <a:normAutofit/>
          </a:bodyPr>
          <a:lstStyle>
            <a:lvl1pPr>
              <a:buClr>
                <a:schemeClr val="bg1"/>
              </a:buClr>
              <a:defRPr sz="2400">
                <a:solidFill>
                  <a:schemeClr val="bg1"/>
                </a:solidFill>
                <a:latin typeface="+mj-lt"/>
                <a:cs typeface="Calibri" pitchFamily="34" charset="0"/>
              </a:defRPr>
            </a:lvl1pPr>
            <a:lvl2pPr>
              <a:buClr>
                <a:schemeClr val="bg1"/>
              </a:buClr>
              <a:defRPr sz="2000">
                <a:solidFill>
                  <a:schemeClr val="bg1"/>
                </a:solidFill>
                <a:latin typeface="+mj-lt"/>
                <a:cs typeface="Calibri" pitchFamily="34" charset="0"/>
              </a:defRPr>
            </a:lvl2pPr>
            <a:lvl3pPr>
              <a:buClr>
                <a:schemeClr val="bg1"/>
              </a:buClr>
              <a:defRPr sz="1800">
                <a:solidFill>
                  <a:schemeClr val="bg1"/>
                </a:solidFill>
                <a:latin typeface="+mj-lt"/>
                <a:cs typeface="Calibri" pitchFamily="34" charset="0"/>
              </a:defRPr>
            </a:lvl3pPr>
            <a:lvl4pPr>
              <a:buClr>
                <a:schemeClr val="bg1"/>
              </a:buClr>
              <a:defRPr sz="1600">
                <a:solidFill>
                  <a:schemeClr val="bg1"/>
                </a:solidFill>
                <a:latin typeface="+mj-lt"/>
                <a:cs typeface="Calibri" pitchFamily="34" charset="0"/>
              </a:defRPr>
            </a:lvl4pPr>
            <a:lvl5pPr>
              <a:buClr>
                <a:schemeClr val="bg1"/>
              </a:buClr>
              <a:defRPr sz="1400">
                <a:solidFill>
                  <a:schemeClr val="bg1"/>
                </a:solidFill>
                <a:latin typeface="+mj-lt"/>
                <a:cs typeface="Calibri" pitchFamily="34" charset="0"/>
              </a:defRPr>
            </a:lvl5pPr>
          </a:lstStyle>
          <a:p>
            <a:pPr lvl="0"/>
            <a:r>
              <a:rPr lang="en-CA" dirty="0" smtClean="0"/>
              <a:t>First Level Text</a:t>
            </a:r>
          </a:p>
          <a:p>
            <a:pPr lvl="1"/>
            <a:r>
              <a:rPr lang="en-CA" dirty="0" smtClean="0"/>
              <a:t>Second Level Text</a:t>
            </a:r>
          </a:p>
          <a:p>
            <a:pPr lvl="2"/>
            <a:r>
              <a:rPr lang="en-CA" dirty="0" smtClean="0"/>
              <a:t>Third Level Text</a:t>
            </a:r>
          </a:p>
          <a:p>
            <a:pPr lvl="3"/>
            <a:r>
              <a:rPr lang="en-CA" dirty="0" smtClean="0"/>
              <a:t>Fourth Level Text</a:t>
            </a:r>
          </a:p>
          <a:p>
            <a:pPr lvl="4"/>
            <a:r>
              <a:rPr lang="en-CA" dirty="0" smtClean="0"/>
              <a:t>Fifth Level Text</a:t>
            </a:r>
          </a:p>
        </p:txBody>
      </p:sp>
      <p:sp>
        <p:nvSpPr>
          <p:cNvPr id="12" name="Text Placeholder 11"/>
          <p:cNvSpPr>
            <a:spLocks noGrp="1"/>
          </p:cNvSpPr>
          <p:nvPr>
            <p:ph type="body" sz="quarter" idx="18" hasCustomPrompt="1"/>
          </p:nvPr>
        </p:nvSpPr>
        <p:spPr>
          <a:xfrm rot="16200000">
            <a:off x="7829133" y="1052039"/>
            <a:ext cx="2366907" cy="262828"/>
          </a:xfrm>
          <a:prstGeom prst="rect">
            <a:avLst/>
          </a:prstGeom>
        </p:spPr>
        <p:txBody>
          <a:bodyPr anchor="t"/>
          <a:lstStyle>
            <a:lvl1pPr marL="0" indent="0" algn="r">
              <a:spcBef>
                <a:spcPts val="0"/>
              </a:spcBef>
              <a:buNone/>
              <a:defRPr sz="1200" baseline="0">
                <a:solidFill>
                  <a:schemeClr val="bg1"/>
                </a:solidFill>
                <a:latin typeface="+mn-lt"/>
              </a:defRPr>
            </a:lvl1pPr>
          </a:lstStyle>
          <a:p>
            <a:pPr lvl="0"/>
            <a:r>
              <a:rPr lang="en-US" dirty="0" smtClean="0"/>
              <a:t>Photo credit</a:t>
            </a:r>
            <a:endParaRPr lang="en-US" dirty="0"/>
          </a:p>
        </p:txBody>
      </p:sp>
    </p:spTree>
    <p:extLst>
      <p:ext uri="{BB962C8B-B14F-4D97-AF65-F5344CB8AC3E}">
        <p14:creationId xmlns:p14="http://schemas.microsoft.com/office/powerpoint/2010/main" val="1739276281"/>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8" name="Rectangle 7"/>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Title 3"/>
          <p:cNvSpPr>
            <a:spLocks noGrp="1"/>
          </p:cNvSpPr>
          <p:nvPr>
            <p:ph type="title" hasCustomPrompt="1"/>
          </p:nvPr>
        </p:nvSpPr>
        <p:spPr>
          <a:xfrm>
            <a:off x="461035" y="170122"/>
            <a:ext cx="8205261" cy="785553"/>
          </a:xfrm>
          <a:prstGeom prst="rect">
            <a:avLst/>
          </a:prstGeom>
        </p:spPr>
        <p:txBody>
          <a:bodyPr anchor="b">
            <a:normAutofit/>
          </a:bodyPr>
          <a:lstStyle>
            <a:lvl1pPr>
              <a:defRPr sz="3600" b="1">
                <a:solidFill>
                  <a:schemeClr val="tx2"/>
                </a:solidFill>
                <a:latin typeface="Arial Narrow" pitchFamily="34" charset="0"/>
                <a:cs typeface="Calibri" pitchFamily="34" charset="0"/>
              </a:defRPr>
            </a:lvl1pPr>
          </a:lstStyle>
          <a:p>
            <a:r>
              <a:rPr lang="en-US" dirty="0" smtClean="0"/>
              <a:t>Master Title Slide Headline</a:t>
            </a:r>
            <a:endParaRPr lang="en-CA" dirty="0"/>
          </a:p>
        </p:txBody>
      </p:sp>
      <p:pic>
        <p:nvPicPr>
          <p:cNvPr id="11" name="Picture 10"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
        <p:nvSpPr>
          <p:cNvPr id="7" name="Table Placeholder 6"/>
          <p:cNvSpPr>
            <a:spLocks noGrp="1"/>
          </p:cNvSpPr>
          <p:nvPr>
            <p:ph type="tbl" sz="quarter" idx="10"/>
          </p:nvPr>
        </p:nvSpPr>
        <p:spPr>
          <a:xfrm>
            <a:off x="450850" y="1160060"/>
            <a:ext cx="8283575" cy="4885898"/>
          </a:xfrm>
          <a:prstGeom prst="rect">
            <a:avLst/>
          </a:prstGeom>
        </p:spPr>
        <p:txBody>
          <a:bodyPr/>
          <a:lstStyle/>
          <a:p>
            <a:endParaRPr lang="en-US"/>
          </a:p>
        </p:txBody>
      </p:sp>
      <p:sp>
        <p:nvSpPr>
          <p:cNvPr id="12" name="Text Placeholder 11"/>
          <p:cNvSpPr>
            <a:spLocks noGrp="1"/>
          </p:cNvSpPr>
          <p:nvPr>
            <p:ph type="body" sz="quarter" idx="15" hasCustomPrompt="1"/>
          </p:nvPr>
        </p:nvSpPr>
        <p:spPr>
          <a:xfrm>
            <a:off x="5365869" y="6138142"/>
            <a:ext cx="3436937" cy="157162"/>
          </a:xfrm>
          <a:prstGeom prst="rect">
            <a:avLst/>
          </a:prstGeom>
        </p:spPr>
        <p:txBody>
          <a:bodyPr anchor="ctr"/>
          <a:lstStyle>
            <a:lvl1pPr marL="0" indent="0" algn="r">
              <a:spcBef>
                <a:spcPts val="0"/>
              </a:spcBef>
              <a:buNone/>
              <a:defRPr sz="1000" baseline="0">
                <a:latin typeface="+mn-lt"/>
              </a:defRPr>
            </a:lvl1pPr>
          </a:lstStyle>
          <a:p>
            <a:pPr lvl="0"/>
            <a:r>
              <a:rPr lang="en-US" dirty="0" smtClean="0"/>
              <a:t>Source</a:t>
            </a:r>
            <a:endParaRPr lang="en-US" dirty="0"/>
          </a:p>
        </p:txBody>
      </p:sp>
    </p:spTree>
    <p:extLst>
      <p:ext uri="{BB962C8B-B14F-4D97-AF65-F5344CB8AC3E}">
        <p14:creationId xmlns:p14="http://schemas.microsoft.com/office/powerpoint/2010/main" val="1858580205"/>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8" name="Rectangle 7"/>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Title 3"/>
          <p:cNvSpPr>
            <a:spLocks noGrp="1"/>
          </p:cNvSpPr>
          <p:nvPr>
            <p:ph type="title" hasCustomPrompt="1"/>
          </p:nvPr>
        </p:nvSpPr>
        <p:spPr>
          <a:xfrm>
            <a:off x="461035" y="170122"/>
            <a:ext cx="8205261" cy="785553"/>
          </a:xfrm>
          <a:prstGeom prst="rect">
            <a:avLst/>
          </a:prstGeom>
        </p:spPr>
        <p:txBody>
          <a:bodyPr anchor="b">
            <a:normAutofit/>
          </a:bodyPr>
          <a:lstStyle>
            <a:lvl1pPr>
              <a:defRPr sz="3600" b="1">
                <a:solidFill>
                  <a:schemeClr val="tx2"/>
                </a:solidFill>
                <a:latin typeface="Arial Narrow" pitchFamily="34" charset="0"/>
                <a:cs typeface="Calibri" pitchFamily="34" charset="0"/>
              </a:defRPr>
            </a:lvl1pPr>
          </a:lstStyle>
          <a:p>
            <a:r>
              <a:rPr lang="en-US" dirty="0" smtClean="0"/>
              <a:t>Master Title Slide Headline</a:t>
            </a:r>
            <a:endParaRPr lang="en-CA" dirty="0"/>
          </a:p>
        </p:txBody>
      </p:sp>
      <p:pic>
        <p:nvPicPr>
          <p:cNvPr id="11" name="Picture 10"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sp>
        <p:nvSpPr>
          <p:cNvPr id="12" name="Text Placeholder 11"/>
          <p:cNvSpPr>
            <a:spLocks noGrp="1"/>
          </p:cNvSpPr>
          <p:nvPr>
            <p:ph type="body" sz="quarter" idx="15" hasCustomPrompt="1"/>
          </p:nvPr>
        </p:nvSpPr>
        <p:spPr>
          <a:xfrm>
            <a:off x="5365869" y="6138142"/>
            <a:ext cx="3436937" cy="157162"/>
          </a:xfrm>
          <a:prstGeom prst="rect">
            <a:avLst/>
          </a:prstGeom>
        </p:spPr>
        <p:txBody>
          <a:bodyPr anchor="ctr"/>
          <a:lstStyle>
            <a:lvl1pPr marL="0" indent="0" algn="r">
              <a:spcBef>
                <a:spcPts val="0"/>
              </a:spcBef>
              <a:buNone/>
              <a:defRPr sz="1000" baseline="0">
                <a:latin typeface="+mn-lt"/>
              </a:defRPr>
            </a:lvl1pPr>
          </a:lstStyle>
          <a:p>
            <a:pPr lvl="0"/>
            <a:r>
              <a:rPr lang="en-US" dirty="0" smtClean="0"/>
              <a:t>Source</a:t>
            </a:r>
            <a:endParaRPr lang="en-US" dirty="0"/>
          </a:p>
        </p:txBody>
      </p:sp>
      <p:sp>
        <p:nvSpPr>
          <p:cNvPr id="13" name="Chart Placeholder 12"/>
          <p:cNvSpPr>
            <a:spLocks noGrp="1"/>
          </p:cNvSpPr>
          <p:nvPr>
            <p:ph type="chart" sz="quarter" idx="16"/>
          </p:nvPr>
        </p:nvSpPr>
        <p:spPr>
          <a:xfrm>
            <a:off x="463550" y="1118593"/>
            <a:ext cx="8312150" cy="4968875"/>
          </a:xfrm>
          <a:prstGeom prst="rect">
            <a:avLst/>
          </a:prstGeom>
        </p:spPr>
        <p:txBody>
          <a:bodyPr/>
          <a:lstStyle/>
          <a:p>
            <a:endParaRPr lang="en-US"/>
          </a:p>
        </p:txBody>
      </p:sp>
    </p:spTree>
    <p:extLst>
      <p:ext uri="{BB962C8B-B14F-4D97-AF65-F5344CB8AC3E}">
        <p14:creationId xmlns:p14="http://schemas.microsoft.com/office/powerpoint/2010/main" val="2971608480"/>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326511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hank you/Final slide">
    <p:bg>
      <p:bgPr>
        <a:solidFill>
          <a:srgbClr val="5F604B"/>
        </a:solidFill>
        <a:effectLst/>
      </p:bgPr>
    </p:bg>
    <p:spTree>
      <p:nvGrpSpPr>
        <p:cNvPr id="1" name=""/>
        <p:cNvGrpSpPr/>
        <p:nvPr/>
      </p:nvGrpSpPr>
      <p:grpSpPr>
        <a:xfrm>
          <a:off x="0" y="0"/>
          <a:ext cx="0" cy="0"/>
          <a:chOff x="0" y="0"/>
          <a:chExt cx="0" cy="0"/>
        </a:xfrm>
      </p:grpSpPr>
      <p:sp>
        <p:nvSpPr>
          <p:cNvPr id="16" name="Rectangle 15"/>
          <p:cNvSpPr/>
          <p:nvPr userDrawn="1"/>
        </p:nvSpPr>
        <p:spPr>
          <a:xfrm>
            <a:off x="0" y="6409944"/>
            <a:ext cx="9144000" cy="6520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nvGrpSpPr>
          <p:cNvPr id="2" name="Group 7"/>
          <p:cNvGrpSpPr/>
          <p:nvPr userDrawn="1"/>
        </p:nvGrpSpPr>
        <p:grpSpPr>
          <a:xfrm>
            <a:off x="0" y="1323437"/>
            <a:ext cx="4389186" cy="907530"/>
            <a:chOff x="0" y="1323437"/>
            <a:chExt cx="4389186" cy="907530"/>
          </a:xfrm>
        </p:grpSpPr>
        <p:sp>
          <p:nvSpPr>
            <p:cNvPr id="6" name="Pentagon 5"/>
            <p:cNvSpPr/>
            <p:nvPr userDrawn="1"/>
          </p:nvSpPr>
          <p:spPr>
            <a:xfrm>
              <a:off x="0" y="1324775"/>
              <a:ext cx="3892425" cy="904503"/>
            </a:xfrm>
            <a:prstGeom prst="homePlate">
              <a:avLst>
                <a:gd name="adj" fmla="val 3209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Chevron 6"/>
            <p:cNvSpPr/>
            <p:nvPr userDrawn="1"/>
          </p:nvSpPr>
          <p:spPr>
            <a:xfrm>
              <a:off x="3767860" y="1323437"/>
              <a:ext cx="621326" cy="907530"/>
            </a:xfrm>
            <a:prstGeom prst="chevron">
              <a:avLst>
                <a:gd name="adj" fmla="val 463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5F604B"/>
                </a:solidFill>
              </a:endParaRPr>
            </a:p>
          </p:txBody>
        </p:sp>
      </p:grpSp>
      <p:pic>
        <p:nvPicPr>
          <p:cNvPr id="8" name="Picture 7" descr="Bioversity FINAL out copy.gif"/>
          <p:cNvPicPr>
            <a:picLocks noChangeAspect="1"/>
          </p:cNvPicPr>
          <p:nvPr userDrawn="1"/>
        </p:nvPicPr>
        <p:blipFill>
          <a:blip r:embed="rId2" cstate="print"/>
          <a:stretch>
            <a:fillRect/>
          </a:stretch>
        </p:blipFill>
        <p:spPr>
          <a:xfrm>
            <a:off x="8551030" y="6438022"/>
            <a:ext cx="450328" cy="392546"/>
          </a:xfrm>
          <a:prstGeom prst="rect">
            <a:avLst/>
          </a:prstGeom>
        </p:spPr>
      </p:pic>
      <p:grpSp>
        <p:nvGrpSpPr>
          <p:cNvPr id="11" name="Group 10"/>
          <p:cNvGrpSpPr/>
          <p:nvPr userDrawn="1"/>
        </p:nvGrpSpPr>
        <p:grpSpPr>
          <a:xfrm>
            <a:off x="1957552" y="3326524"/>
            <a:ext cx="5228896" cy="2267265"/>
            <a:chOff x="2002221" y="3326524"/>
            <a:chExt cx="5228896" cy="2267265"/>
          </a:xfrm>
        </p:grpSpPr>
        <p:pic>
          <p:nvPicPr>
            <p:cNvPr id="12" name="Picture 11" descr="Bioversity FINALout_white.gif"/>
            <p:cNvPicPr>
              <a:picLocks noChangeAspect="1"/>
            </p:cNvPicPr>
            <p:nvPr/>
          </p:nvPicPr>
          <p:blipFill>
            <a:blip r:embed="rId3" cstate="print"/>
            <a:stretch>
              <a:fillRect/>
            </a:stretch>
          </p:blipFill>
          <p:spPr>
            <a:xfrm>
              <a:off x="2384608" y="4339395"/>
              <a:ext cx="1439526" cy="1254394"/>
            </a:xfrm>
            <a:prstGeom prst="rect">
              <a:avLst/>
            </a:prstGeom>
          </p:spPr>
        </p:pic>
        <p:pic>
          <p:nvPicPr>
            <p:cNvPr id="13" name="Picture 2" descr="C:\Users\ncapozio\Documents\DESKTOP\LOGOS\CGIAR\CGIAR tagline\CGIAR white.png"/>
            <p:cNvPicPr>
              <a:picLocks noChangeAspect="1" noChangeArrowheads="1"/>
            </p:cNvPicPr>
            <p:nvPr/>
          </p:nvPicPr>
          <p:blipFill>
            <a:blip r:embed="rId4" cstate="print"/>
            <a:srcRect/>
            <a:stretch>
              <a:fillRect/>
            </a:stretch>
          </p:blipFill>
          <p:spPr bwMode="auto">
            <a:xfrm>
              <a:off x="5458980" y="4256701"/>
              <a:ext cx="1469160" cy="1323921"/>
            </a:xfrm>
            <a:prstGeom prst="rect">
              <a:avLst/>
            </a:prstGeom>
            <a:noFill/>
          </p:spPr>
        </p:pic>
        <p:sp>
          <p:nvSpPr>
            <p:cNvPr id="14" name="Text Placeholder 4"/>
            <p:cNvSpPr txBox="1">
              <a:spLocks/>
            </p:cNvSpPr>
            <p:nvPr/>
          </p:nvSpPr>
          <p:spPr>
            <a:xfrm>
              <a:off x="2002221" y="3326524"/>
              <a:ext cx="5228896" cy="599102"/>
            </a:xfrm>
            <a:prstGeom prst="rect">
              <a:avLst/>
            </a:prstGeom>
          </p:spPr>
          <p:txBody>
            <a:bodyPr vert="horz" lIns="0" tIns="0" rIns="0" bIns="0" rtlCol="0" anchor="t" anchorCtr="0">
              <a:noAutofit/>
            </a:bodyPr>
            <a:lstStyle/>
            <a:p>
              <a:pPr>
                <a:spcAft>
                  <a:spcPts val="400"/>
                </a:spcAft>
                <a:buClr>
                  <a:srgbClr val="5F604B"/>
                </a:buClr>
                <a:buSzPct val="80000"/>
                <a:buFont typeface="Arial" pitchFamily="34" charset="0"/>
                <a:buNone/>
                <a:defRPr/>
              </a:pPr>
              <a:r>
                <a:rPr lang="en-US" sz="2800" dirty="0" smtClean="0">
                  <a:solidFill>
                    <a:srgbClr val="FFFFFF"/>
                  </a:solidFill>
                  <a:latin typeface="HelveticaNeueLT Std" pitchFamily="34" charset="0"/>
                  <a:cs typeface="Arial" pitchFamily="34" charset="0"/>
                </a:rPr>
                <a:t>www.bioversityinternational.org</a:t>
              </a:r>
            </a:p>
            <a:p>
              <a:pPr>
                <a:spcAft>
                  <a:spcPts val="400"/>
                </a:spcAft>
                <a:buClr>
                  <a:srgbClr val="5F604B"/>
                </a:buClr>
                <a:buSzPct val="80000"/>
                <a:buFont typeface="Arial" pitchFamily="34" charset="0"/>
                <a:buNone/>
                <a:defRPr/>
              </a:pPr>
              <a:endParaRPr lang="en-US" sz="3600" b="1" dirty="0">
                <a:solidFill>
                  <a:srgbClr val="FFFFFF"/>
                </a:solidFill>
                <a:cs typeface="Arial" pitchFamily="34" charset="0"/>
              </a:endParaRPr>
            </a:p>
          </p:txBody>
        </p:sp>
      </p:grpSp>
      <p:sp>
        <p:nvSpPr>
          <p:cNvPr id="15" name="Text Placeholder 8"/>
          <p:cNvSpPr>
            <a:spLocks noGrp="1"/>
          </p:cNvSpPr>
          <p:nvPr>
            <p:ph type="body" sz="quarter" idx="10" hasCustomPrompt="1"/>
          </p:nvPr>
        </p:nvSpPr>
        <p:spPr>
          <a:xfrm>
            <a:off x="4863229" y="1277687"/>
            <a:ext cx="3928532" cy="915188"/>
          </a:xfrm>
          <a:prstGeom prst="rect">
            <a:avLst/>
          </a:prstGeom>
        </p:spPr>
        <p:txBody>
          <a:bodyPr lIns="0" rIns="0" anchor="t" anchorCtr="0">
            <a:noAutofit/>
          </a:bodyPr>
          <a:lstStyle>
            <a:lvl1pPr marL="0" marR="0" indent="0" algn="l" defTabSz="914400" rtl="0" eaLnBrk="1" fontAlgn="auto" latinLnBrk="0" hangingPunct="1">
              <a:lnSpc>
                <a:spcPts val="3900"/>
              </a:lnSpc>
              <a:spcBef>
                <a:spcPts val="0"/>
              </a:spcBef>
              <a:spcAft>
                <a:spcPts val="0"/>
              </a:spcAft>
              <a:buClr>
                <a:schemeClr val="tx1"/>
              </a:buClr>
              <a:buSzPct val="80000"/>
              <a:buFont typeface="Arial" pitchFamily="34" charset="0"/>
              <a:buNone/>
              <a:tabLst/>
              <a:defRPr sz="4000" b="1" baseline="0">
                <a:solidFill>
                  <a:schemeClr val="bg1"/>
                </a:solidFill>
                <a:latin typeface="Arial Narrow" pitchFamily="34" charset="0"/>
              </a:defRPr>
            </a:lvl1pPr>
            <a:lvl2pPr marL="0" indent="0">
              <a:lnSpc>
                <a:spcPct val="100000"/>
              </a:lnSpc>
              <a:spcAft>
                <a:spcPts val="0"/>
              </a:spcAft>
              <a:buNone/>
              <a:defRPr sz="1900">
                <a:solidFill>
                  <a:schemeClr val="bg1"/>
                </a:solidFill>
              </a:defRPr>
            </a:lvl2pPr>
            <a:lvl3pPr marL="468000" indent="0">
              <a:buNone/>
              <a:defRPr/>
            </a:lvl3pPr>
          </a:lstStyle>
          <a:p>
            <a:pPr marL="0" marR="0" lvl="0" indent="0" algn="l" defTabSz="914400" rtl="0" eaLnBrk="1" fontAlgn="auto" latinLnBrk="0" hangingPunct="1">
              <a:lnSpc>
                <a:spcPts val="3900"/>
              </a:lnSpc>
              <a:spcBef>
                <a:spcPts val="0"/>
              </a:spcBef>
              <a:spcAft>
                <a:spcPts val="0"/>
              </a:spcAft>
              <a:buClr>
                <a:schemeClr val="tx1"/>
              </a:buClr>
              <a:buSzPct val="80000"/>
              <a:buFont typeface="Arial" pitchFamily="34" charset="0"/>
              <a:buNone/>
              <a:tabLst/>
              <a:defRPr/>
            </a:pPr>
            <a:r>
              <a:rPr lang="en-US" dirty="0" smtClean="0"/>
              <a:t>Thank you</a:t>
            </a:r>
          </a:p>
          <a:p>
            <a:pPr lvl="0"/>
            <a:endParaRPr lang="en-US" dirty="0" smtClean="0"/>
          </a:p>
        </p:txBody>
      </p:sp>
    </p:spTree>
    <p:extLst>
      <p:ext uri="{BB962C8B-B14F-4D97-AF65-F5344CB8AC3E}">
        <p14:creationId xmlns:p14="http://schemas.microsoft.com/office/powerpoint/2010/main" val="4011550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fade">
                                      <p:cBhvr>
                                        <p:cTn id="12" dur="20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tmplLst>
          <p:tmpl lvl="1">
            <p:tnLst>
              <p:par>
                <p:cTn presetID="10" presetClass="entr" presetSubtype="0" fill="hold" nodeType="afterEffect" nodePh="1">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2000"/>
                        <p:tgtEl>
                          <p:spTgt spid="15"/>
                        </p:tgtEl>
                      </p:cBhvr>
                    </p:animEffect>
                  </p:childTnLst>
                </p:cTn>
              </p:par>
            </p:tnLst>
          </p:tmpl>
        </p:tmplLst>
      </p:bldP>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D5795A31-6D7B-407C-A832-0D6B0AD7CA39}" type="datetimeFigureOut">
              <a:rPr lang="en-US">
                <a:solidFill>
                  <a:srgbClr val="5F604B"/>
                </a:solidFill>
              </a:rPr>
              <a:pPr>
                <a:defRPr/>
              </a:pPr>
              <a:t>6/30/2014</a:t>
            </a:fld>
            <a:endParaRPr lang="en-US">
              <a:solidFill>
                <a:srgbClr val="5F604B"/>
              </a:solidFill>
            </a:endParaRPr>
          </a:p>
        </p:txBody>
      </p:sp>
      <p:sp>
        <p:nvSpPr>
          <p:cNvPr id="4"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solidFill>
                <a:srgbClr val="5F604B"/>
              </a:solidFill>
            </a:endParaRPr>
          </a:p>
        </p:txBody>
      </p:sp>
      <p:sp>
        <p:nvSpPr>
          <p:cNvPr id="5"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E524C91B-04C2-4102-BE78-5E8CE6196315}" type="slidenum">
              <a:rPr lang="en-US">
                <a:solidFill>
                  <a:srgbClr val="5F604B"/>
                </a:solidFill>
              </a:rPr>
              <a:pPr>
                <a:defRPr/>
              </a:pPr>
              <a:t>‹#›</a:t>
            </a:fld>
            <a:endParaRPr lang="en-US">
              <a:solidFill>
                <a:srgbClr val="5F604B"/>
              </a:solidFill>
            </a:endParaRPr>
          </a:p>
        </p:txBody>
      </p:sp>
    </p:spTree>
    <p:extLst>
      <p:ext uri="{BB962C8B-B14F-4D97-AF65-F5344CB8AC3E}">
        <p14:creationId xmlns:p14="http://schemas.microsoft.com/office/powerpoint/2010/main" val="22232990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A7776BE3-108E-4437-BFD7-34079BC0EBFB}" type="datetimeFigureOut">
              <a:rPr lang="en-US">
                <a:solidFill>
                  <a:srgbClr val="5F604B"/>
                </a:solidFill>
              </a:rPr>
              <a:pPr>
                <a:defRPr/>
              </a:pPr>
              <a:t>6/30/2014</a:t>
            </a:fld>
            <a:endParaRPr lang="en-US">
              <a:solidFill>
                <a:srgbClr val="5F604B"/>
              </a:solidFill>
            </a:endParaRPr>
          </a:p>
        </p:txBody>
      </p:sp>
      <p:sp>
        <p:nvSpPr>
          <p:cNvPr id="3"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US">
              <a:solidFill>
                <a:srgbClr val="5F604B"/>
              </a:solidFill>
            </a:endParaRPr>
          </a:p>
        </p:txBody>
      </p:sp>
      <p:sp>
        <p:nvSpPr>
          <p:cNvPr id="4"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BA12334F-8D74-44B3-84E2-57CEE07C118F}" type="slidenum">
              <a:rPr lang="en-US">
                <a:solidFill>
                  <a:srgbClr val="5F604B"/>
                </a:solidFill>
              </a:rPr>
              <a:pPr>
                <a:defRPr/>
              </a:pPr>
              <a:t>‹#›</a:t>
            </a:fld>
            <a:endParaRPr lang="en-US">
              <a:solidFill>
                <a:srgbClr val="5F604B"/>
              </a:solidFill>
            </a:endParaRPr>
          </a:p>
        </p:txBody>
      </p:sp>
    </p:spTree>
    <p:extLst>
      <p:ext uri="{BB962C8B-B14F-4D97-AF65-F5344CB8AC3E}">
        <p14:creationId xmlns:p14="http://schemas.microsoft.com/office/powerpoint/2010/main" val="34585023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A0B11CF0-411D-45D7-B932-D197724FE4A6}" type="datetimeFigureOut">
              <a:rPr lang="en-US" smtClean="0">
                <a:solidFill>
                  <a:srgbClr val="5F604B"/>
                </a:solidFill>
              </a:rPr>
              <a:pPr/>
              <a:t>6/30/2014</a:t>
            </a:fld>
            <a:endParaRPr lang="en-US">
              <a:solidFill>
                <a:srgbClr val="5F604B"/>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srgbClr val="5F604B"/>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1AC7DB91-2E2D-4DC2-AE6B-E49F580F2C63}" type="slidenum">
              <a:rPr lang="en-US" smtClean="0">
                <a:solidFill>
                  <a:srgbClr val="5F604B"/>
                </a:solidFill>
              </a:rPr>
              <a:pPr/>
              <a:t>‹#›</a:t>
            </a:fld>
            <a:endParaRPr lang="en-US">
              <a:solidFill>
                <a:srgbClr val="5F604B"/>
              </a:solidFill>
            </a:endParaRPr>
          </a:p>
        </p:txBody>
      </p:sp>
    </p:spTree>
    <p:extLst>
      <p:ext uri="{BB962C8B-B14F-4D97-AF65-F5344CB8AC3E}">
        <p14:creationId xmlns:p14="http://schemas.microsoft.com/office/powerpoint/2010/main" val="22984929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6" name="TextBox 5"/>
          <p:cNvSpPr txBox="1"/>
          <p:nvPr userDrawn="1"/>
        </p:nvSpPr>
        <p:spPr>
          <a:xfrm>
            <a:off x="8144698" y="6562940"/>
            <a:ext cx="536400" cy="244800"/>
          </a:xfrm>
          <a:prstGeom prst="rect">
            <a:avLst/>
          </a:prstGeom>
          <a:noFill/>
        </p:spPr>
        <p:txBody>
          <a:bodyPr wrap="square" lIns="0" tIns="0" rIns="0" bIns="0" rtlCol="0" anchor="ctr" anchorCtr="0">
            <a:noAutofit/>
          </a:bodyPr>
          <a:lstStyle/>
          <a:p>
            <a:pPr algn="r"/>
            <a:fld id="{597A8DCA-8F96-49CD-B4D5-7AC92F955860}" type="slidenum">
              <a:rPr lang="en-CA" sz="900">
                <a:solidFill>
                  <a:srgbClr val="7F7F7F"/>
                </a:solidFill>
                <a:cs typeface="Arial" pitchFamily="34" charset="0"/>
              </a:rPr>
              <a:pPr algn="r"/>
              <a:t>‹#›</a:t>
            </a:fld>
            <a:endParaRPr lang="en-CA" sz="900" dirty="0">
              <a:solidFill>
                <a:srgbClr val="7F7F7F"/>
              </a:solidFill>
              <a:cs typeface="Arial" pitchFamily="34" charset="0"/>
            </a:endParaRPr>
          </a:p>
        </p:txBody>
      </p:sp>
      <p:sp>
        <p:nvSpPr>
          <p:cNvPr id="5" name="Rectangle 4"/>
          <p:cNvSpPr/>
          <p:nvPr userDrawn="1"/>
        </p:nvSpPr>
        <p:spPr>
          <a:xfrm>
            <a:off x="0" y="6409943"/>
            <a:ext cx="9144000" cy="666105"/>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7" name="Picture 6" descr="Bioversity FINAL out copy.gif"/>
          <p:cNvPicPr>
            <a:picLocks noChangeAspect="1"/>
          </p:cNvPicPr>
          <p:nvPr userDrawn="1"/>
        </p:nvPicPr>
        <p:blipFill>
          <a:blip r:embed="rId2" cstate="email"/>
          <a:stretch>
            <a:fillRect/>
          </a:stretch>
        </p:blipFill>
        <p:spPr>
          <a:xfrm>
            <a:off x="8551030" y="6438022"/>
            <a:ext cx="450328" cy="392546"/>
          </a:xfrm>
          <a:prstGeom prst="rect">
            <a:avLst/>
          </a:prstGeom>
        </p:spPr>
      </p:pic>
    </p:spTree>
    <p:extLst>
      <p:ext uri="{BB962C8B-B14F-4D97-AF65-F5344CB8AC3E}">
        <p14:creationId xmlns:p14="http://schemas.microsoft.com/office/powerpoint/2010/main" val="1125596519"/>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ECCB4F1-E0C0-4A23-824A-B1D4DA08A9E2}" type="datetimeFigureOut">
              <a:rPr lang="en-US" smtClean="0">
                <a:solidFill>
                  <a:prstClr val="black">
                    <a:tint val="75000"/>
                  </a:prstClr>
                </a:solidFill>
              </a:rPr>
              <a:pPr/>
              <a:t>6/30/2014</a:t>
            </a:fld>
            <a:endParaRPr lang="en-US">
              <a:solidFill>
                <a:prstClr val="black">
                  <a:tint val="75000"/>
                </a:prstClr>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BFCE047-9E1B-45D4-A947-B18B27F849F5}"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639953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50587" t="14589" r="606" b="66995"/>
          <a:stretch/>
        </p:blipFill>
        <p:spPr bwMode="auto">
          <a:xfrm>
            <a:off x="0" y="-7257"/>
            <a:ext cx="9144000" cy="9719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userDrawn="1"/>
        </p:nvPicPr>
        <p:blipFill rotWithShape="1">
          <a:blip r:embed="rId3">
            <a:extLst>
              <a:ext uri="{28A0092B-C50C-407E-A947-70E740481C1C}">
                <a14:useLocalDpi xmlns:a14="http://schemas.microsoft.com/office/drawing/2010/main" val="0"/>
              </a:ext>
            </a:extLst>
          </a:blip>
          <a:srcRect t="13872" b="58888"/>
          <a:stretch/>
        </p:blipFill>
        <p:spPr>
          <a:xfrm>
            <a:off x="0" y="6001657"/>
            <a:ext cx="9144000" cy="856343"/>
          </a:xfrm>
          <a:prstGeom prst="rect">
            <a:avLst/>
          </a:prstGeom>
        </p:spPr>
      </p:pic>
      <p:sp>
        <p:nvSpPr>
          <p:cNvPr id="6" name="Slide Number Placeholder 5"/>
          <p:cNvSpPr>
            <a:spLocks noGrp="1"/>
          </p:cNvSpPr>
          <p:nvPr>
            <p:ph type="sldNum" sz="quarter" idx="12"/>
          </p:nvPr>
        </p:nvSpPr>
        <p:spPr>
          <a:xfrm>
            <a:off x="8686800" y="6248400"/>
            <a:ext cx="381000" cy="365125"/>
          </a:xfrm>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35777305"/>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2303777"/>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07953384"/>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18591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0220016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296347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4790238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3781469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16710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0887398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35002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1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26" Type="http://schemas.openxmlformats.org/officeDocument/2006/relationships/slideLayout" Target="../slideLayouts/slideLayout42.xml"/><Relationship Id="rId3" Type="http://schemas.openxmlformats.org/officeDocument/2006/relationships/slideLayout" Target="../slideLayouts/slideLayout19.xml"/><Relationship Id="rId21" Type="http://schemas.openxmlformats.org/officeDocument/2006/relationships/slideLayout" Target="../slideLayouts/slideLayout37.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5" Type="http://schemas.openxmlformats.org/officeDocument/2006/relationships/slideLayout" Target="../slideLayouts/slideLayout41.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slideLayout" Target="../slideLayouts/slideLayout36.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24" Type="http://schemas.openxmlformats.org/officeDocument/2006/relationships/slideLayout" Target="../slideLayouts/slideLayout40.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23" Type="http://schemas.openxmlformats.org/officeDocument/2006/relationships/slideLayout" Target="../slideLayouts/slideLayout39.xml"/><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 Id="rId22" Type="http://schemas.openxmlformats.org/officeDocument/2006/relationships/slideLayout" Target="../slideLayouts/slideLayout38.xml"/><Relationship Id="rId27"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theme" Target="../theme/theme8.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D37CF9-E3DB-4575-88B6-05549807FEBA}" type="slidenum">
              <a:rPr lang="en-US" smtClean="0"/>
              <a:t>‹#›</a:t>
            </a:fld>
            <a:endParaRPr lang="en-US"/>
          </a:p>
        </p:txBody>
      </p:sp>
    </p:spTree>
    <p:extLst>
      <p:ext uri="{BB962C8B-B14F-4D97-AF65-F5344CB8AC3E}">
        <p14:creationId xmlns:p14="http://schemas.microsoft.com/office/powerpoint/2010/main" val="845306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45306458"/>
      </p:ext>
    </p:extLst>
  </p:cSld>
  <p:clrMap bg1="lt1" tx1="dk1" bg2="lt2" tx2="dk2" accent1="accent1" accent2="accent2" accent3="accent3" accent4="accent4" accent5="accent5" accent6="accent6" hlink="hlink" folHlink="folHlink"/>
  <p:sldLayoutIdLst>
    <p:sldLayoutId id="2147483661" r:id="rId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45306458"/>
      </p:ext>
    </p:extLst>
  </p:cSld>
  <p:clrMap bg1="lt1" tx1="dk1" bg2="lt2" tx2="dk2" accent1="accent1" accent2="accent2" accent3="accent3" accent4="accent4" accent5="accent5" accent6="accent6" hlink="hlink" folHlink="folHlink"/>
  <p:sldLayoutIdLst>
    <p:sldLayoutId id="2147483663" r:id="rId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45306458"/>
      </p:ext>
    </p:extLst>
  </p:cSld>
  <p:clrMap bg1="lt1" tx1="dk1" bg2="lt2" tx2="dk2" accent1="accent1" accent2="accent2" accent3="accent3" accent4="accent4" accent5="accent5" accent6="accent6" hlink="hlink" folHlink="folHlink"/>
  <p:sldLayoutIdLst>
    <p:sldLayoutId id="2147483665" r:id="rId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45306458"/>
      </p:ext>
    </p:extLst>
  </p:cSld>
  <p:clrMap bg1="lt1" tx1="dk1" bg2="lt2" tx2="dk2" accent1="accent1" accent2="accent2" accent3="accent3" accent4="accent4" accent5="accent5" accent6="accent6" hlink="hlink" folHlink="folHlink"/>
  <p:sldLayoutIdLst>
    <p:sldLayoutId id="2147483667" r:id="rId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45306458"/>
      </p:ext>
    </p:extLst>
  </p:cSld>
  <p:clrMap bg1="lt1" tx1="dk1" bg2="lt2" tx2="dk2" accent1="accent1" accent2="accent2" accent3="accent3" accent4="accent4" accent5="accent5" accent6="accent6" hlink="hlink" folHlink="folHlink"/>
  <p:sldLayoutIdLst>
    <p:sldLayoutId id="2147483669" r:id="rId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395633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 id="2147483714" r:id="rId17"/>
    <p:sldLayoutId id="2147483715" r:id="rId18"/>
    <p:sldLayoutId id="2147483716" r:id="rId19"/>
    <p:sldLayoutId id="2147483717" r:id="rId20"/>
    <p:sldLayoutId id="2147483718" r:id="rId21"/>
    <p:sldLayoutId id="2147483719" r:id="rId22"/>
    <p:sldLayoutId id="2147483720" r:id="rId23"/>
    <p:sldLayoutId id="2147483721" r:id="rId24"/>
    <p:sldLayoutId id="2147483722" r:id="rId25"/>
    <p:sldLayoutId id="2147483723" r:id="rId26"/>
  </p:sldLayoutIdLst>
  <p:timing>
    <p:tnLst>
      <p:par>
        <p:cTn id="1" dur="indefinite" restart="never" nodeType="tmRoot"/>
      </p:par>
    </p:tnLst>
  </p:timing>
  <p:hf sldNum="0" hdr="0" ftr="0" dt="0"/>
  <p:txStyles>
    <p:titleStyle>
      <a:lvl1pPr algn="l" defTabSz="914400" rtl="0" eaLnBrk="1" latinLnBrk="0" hangingPunct="1">
        <a:lnSpc>
          <a:spcPts val="2600"/>
        </a:lnSpc>
        <a:spcBef>
          <a:spcPct val="0"/>
        </a:spcBef>
        <a:buNone/>
        <a:defRPr sz="2600" b="1" kern="1200">
          <a:solidFill>
            <a:srgbClr val="000000"/>
          </a:solidFill>
          <a:latin typeface="Arial" pitchFamily="34" charset="0"/>
          <a:ea typeface="+mj-ea"/>
          <a:cs typeface="Arial" pitchFamily="34" charset="0"/>
        </a:defRPr>
      </a:lvl1pPr>
    </p:titleStyle>
    <p:bodyStyle>
      <a:lvl1pPr marL="231775" indent="-231775" algn="l" defTabSz="914400" rtl="0" eaLnBrk="1" latinLnBrk="0" hangingPunct="1">
        <a:lnSpc>
          <a:spcPct val="100000"/>
        </a:lnSpc>
        <a:spcBef>
          <a:spcPts val="1200"/>
        </a:spcBef>
        <a:spcAft>
          <a:spcPts val="0"/>
        </a:spcAft>
        <a:buClr>
          <a:schemeClr val="tx1"/>
        </a:buClr>
        <a:buSzPct val="80000"/>
        <a:buFont typeface="Arial" pitchFamily="34" charset="0"/>
        <a:buChar char="•"/>
        <a:defRPr sz="2600" b="0" kern="1200">
          <a:solidFill>
            <a:schemeClr val="tx1"/>
          </a:solidFill>
          <a:latin typeface="Arial" pitchFamily="34" charset="0"/>
          <a:ea typeface="+mn-ea"/>
          <a:cs typeface="Arial" pitchFamily="34" charset="0"/>
        </a:defRPr>
      </a:lvl1pPr>
      <a:lvl2pPr marL="457200" indent="-231775" algn="l" defTabSz="914400" rtl="0" eaLnBrk="1" latinLnBrk="0" hangingPunct="1">
        <a:lnSpc>
          <a:spcPct val="100000"/>
        </a:lnSpc>
        <a:spcBef>
          <a:spcPts val="624"/>
        </a:spcBef>
        <a:spcAft>
          <a:spcPts val="0"/>
        </a:spcAft>
        <a:buClr>
          <a:schemeClr val="tx1"/>
        </a:buClr>
        <a:buSzPct val="80000"/>
        <a:buFont typeface="Arial" pitchFamily="34" charset="0"/>
        <a:buChar char="–"/>
        <a:defRPr sz="2400" kern="1200">
          <a:solidFill>
            <a:srgbClr val="000000"/>
          </a:solidFill>
          <a:latin typeface="Arial" pitchFamily="34" charset="0"/>
          <a:ea typeface="+mn-ea"/>
          <a:cs typeface="Arial" pitchFamily="34" charset="0"/>
        </a:defRPr>
      </a:lvl2pPr>
      <a:lvl3pPr marL="688975" indent="-231775" algn="l" defTabSz="914400" rtl="0" eaLnBrk="1" latinLnBrk="0" hangingPunct="1">
        <a:lnSpc>
          <a:spcPct val="100000"/>
        </a:lnSpc>
        <a:spcBef>
          <a:spcPts val="576"/>
        </a:spcBef>
        <a:spcAft>
          <a:spcPts val="0"/>
        </a:spcAft>
        <a:buClr>
          <a:schemeClr val="tx1"/>
        </a:buClr>
        <a:buSzPct val="80000"/>
        <a:buFont typeface="Arial" pitchFamily="34" charset="0"/>
        <a:buChar char="•"/>
        <a:defRPr sz="2000" kern="1200" baseline="0">
          <a:solidFill>
            <a:srgbClr val="000000"/>
          </a:solidFill>
          <a:latin typeface="Arial" pitchFamily="34" charset="0"/>
          <a:ea typeface="+mn-ea"/>
          <a:cs typeface="Arial" pitchFamily="34" charset="0"/>
        </a:defRPr>
      </a:lvl3pPr>
      <a:lvl4pPr marL="914400" indent="-225425" algn="l" defTabSz="914400" rtl="0" eaLnBrk="1" latinLnBrk="0" hangingPunct="1">
        <a:lnSpc>
          <a:spcPct val="100000"/>
        </a:lnSpc>
        <a:spcBef>
          <a:spcPts val="528"/>
        </a:spcBef>
        <a:spcAft>
          <a:spcPts val="0"/>
        </a:spcAft>
        <a:buClr>
          <a:schemeClr val="tx1"/>
        </a:buClr>
        <a:buSzPct val="80000"/>
        <a:buFont typeface="Arial" pitchFamily="34" charset="0"/>
        <a:buChar char="–"/>
        <a:defRPr sz="1800" kern="1200" baseline="0">
          <a:solidFill>
            <a:srgbClr val="000000"/>
          </a:solidFill>
          <a:latin typeface="Arial" pitchFamily="34" charset="0"/>
          <a:ea typeface="+mn-ea"/>
          <a:cs typeface="Arial" pitchFamily="34" charset="0"/>
        </a:defRPr>
      </a:lvl4pPr>
      <a:lvl5pPr marL="1146175" indent="-231775" algn="l" defTabSz="914400" rtl="0" eaLnBrk="1" latinLnBrk="0" hangingPunct="1">
        <a:lnSpc>
          <a:spcPct val="100000"/>
        </a:lnSpc>
        <a:spcBef>
          <a:spcPts val="480"/>
        </a:spcBef>
        <a:spcAft>
          <a:spcPts val="0"/>
        </a:spcAft>
        <a:buClr>
          <a:schemeClr val="tx1"/>
        </a:buClr>
        <a:buSzPct val="80000"/>
        <a:buFont typeface="Arial" pitchFamily="34" charset="0"/>
        <a:buChar char="•"/>
        <a:defRPr sz="1600" kern="1200" baseline="0">
          <a:solidFill>
            <a:srgbClr val="000000"/>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D37CF9-E3DB-4575-88B6-05549807FEB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19799074"/>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20.gif"/></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3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e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6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43.xml"/><Relationship Id="rId5" Type="http://schemas.openxmlformats.org/officeDocument/2006/relationships/chart" Target="../charts/chart3.xml"/><Relationship Id="rId4" Type="http://schemas.openxmlformats.org/officeDocument/2006/relationships/chart" Target="../charts/char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5.jpeg"/></Relationships>
</file>

<file path=ppt/slides/_rels/slide6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6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066800"/>
            <a:ext cx="8534400" cy="3581400"/>
          </a:xfrm>
        </p:spPr>
        <p:txBody>
          <a:bodyPr/>
          <a:lstStyle/>
          <a:p>
            <a:r>
              <a:rPr lang="en-US" b="1" dirty="0" smtClean="0">
                <a:solidFill>
                  <a:srgbClr val="CC9900"/>
                </a:solidFill>
              </a:rPr>
              <a:t>West African Sahel &amp; Dry Savanna</a:t>
            </a:r>
            <a:br>
              <a:rPr lang="en-US" b="1" dirty="0" smtClean="0">
                <a:solidFill>
                  <a:srgbClr val="CC9900"/>
                </a:solidFill>
              </a:rPr>
            </a:br>
            <a:r>
              <a:rPr lang="en-US" sz="3000" b="1" dirty="0" smtClean="0">
                <a:solidFill>
                  <a:srgbClr val="CC9900"/>
                </a:solidFill>
              </a:rPr>
              <a:t/>
            </a:r>
            <a:br>
              <a:rPr lang="en-US" sz="3000" b="1" dirty="0" smtClean="0">
                <a:solidFill>
                  <a:srgbClr val="CC9900"/>
                </a:solidFill>
              </a:rPr>
            </a:br>
            <a:r>
              <a:rPr lang="en-US" sz="5400" u="sng" dirty="0" smtClean="0">
                <a:solidFill>
                  <a:srgbClr val="CC9900"/>
                </a:solidFill>
              </a:rPr>
              <a:t>Ongoing activities</a:t>
            </a:r>
            <a:r>
              <a:rPr lang="en-US" sz="3000" b="1" dirty="0" smtClean="0">
                <a:solidFill>
                  <a:srgbClr val="CC9900"/>
                </a:solidFill>
              </a:rPr>
              <a:t/>
            </a:r>
            <a:br>
              <a:rPr lang="en-US" sz="3000" b="1" dirty="0" smtClean="0">
                <a:solidFill>
                  <a:srgbClr val="CC9900"/>
                </a:solidFill>
              </a:rPr>
            </a:br>
            <a:r>
              <a:rPr lang="en-US" sz="3000" b="1" dirty="0" smtClean="0">
                <a:solidFill>
                  <a:srgbClr val="CC9900"/>
                </a:solidFill>
              </a:rPr>
              <a:t/>
            </a:r>
            <a:br>
              <a:rPr lang="en-US" sz="3000" b="1" dirty="0" smtClean="0">
                <a:solidFill>
                  <a:srgbClr val="CC9900"/>
                </a:solidFill>
              </a:rPr>
            </a:br>
            <a:r>
              <a:rPr lang="en-US" sz="2000" dirty="0" smtClean="0">
                <a:solidFill>
                  <a:srgbClr val="CC9900"/>
                </a:solidFill>
              </a:rPr>
              <a:t>Patrice </a:t>
            </a:r>
            <a:r>
              <a:rPr lang="en-US" sz="2000" dirty="0" smtClean="0">
                <a:solidFill>
                  <a:srgbClr val="CC9900"/>
                </a:solidFill>
              </a:rPr>
              <a:t>Savadogo et al.</a:t>
            </a:r>
            <a:r>
              <a:rPr lang="en-US" sz="2000" dirty="0" smtClean="0">
                <a:solidFill>
                  <a:srgbClr val="CC9900"/>
                </a:solidFill>
              </a:rPr>
              <a:t/>
            </a:r>
            <a:br>
              <a:rPr lang="en-US" sz="2000" dirty="0" smtClean="0">
                <a:solidFill>
                  <a:srgbClr val="CC9900"/>
                </a:solidFill>
              </a:rPr>
            </a:br>
            <a:r>
              <a:rPr lang="en-US" sz="2000" dirty="0" smtClean="0">
                <a:solidFill>
                  <a:srgbClr val="CC9900"/>
                </a:solidFill>
              </a:rPr>
              <a:t>Joint Agroforestry System Scientist (ICRAF / ICRISAT)</a:t>
            </a:r>
            <a:endParaRPr lang="en-US" sz="2000" dirty="0">
              <a:solidFill>
                <a:srgbClr val="CC9900"/>
              </a:solidFill>
            </a:endParaRPr>
          </a:p>
        </p:txBody>
      </p:sp>
      <p:sp>
        <p:nvSpPr>
          <p:cNvPr id="3" name="Subtitle 2"/>
          <p:cNvSpPr>
            <a:spLocks noGrp="1"/>
          </p:cNvSpPr>
          <p:nvPr>
            <p:ph type="subTitle" idx="1"/>
          </p:nvPr>
        </p:nvSpPr>
        <p:spPr>
          <a:xfrm>
            <a:off x="1371600" y="4724400"/>
            <a:ext cx="6400800" cy="1219200"/>
          </a:xfrm>
        </p:spPr>
        <p:txBody>
          <a:bodyPr>
            <a:normAutofit lnSpcReduction="10000"/>
          </a:bodyPr>
          <a:lstStyle/>
          <a:p>
            <a:r>
              <a:rPr lang="en-US" sz="2500" b="1" dirty="0" smtClean="0">
                <a:solidFill>
                  <a:schemeClr val="tx1"/>
                </a:solidFill>
              </a:rPr>
              <a:t>CRP-DS Science and Implementation Workshop</a:t>
            </a:r>
          </a:p>
          <a:p>
            <a:r>
              <a:rPr lang="en-US" sz="2400" b="1" dirty="0" smtClean="0"/>
              <a:t>30</a:t>
            </a:r>
            <a:r>
              <a:rPr lang="en-US" sz="2400" b="1" baseline="30000" dirty="0" smtClean="0"/>
              <a:t>th  </a:t>
            </a:r>
            <a:r>
              <a:rPr lang="en-US" sz="2400" b="1" dirty="0" smtClean="0"/>
              <a:t>June – 4</a:t>
            </a:r>
            <a:r>
              <a:rPr lang="en-US" sz="2400" b="1" baseline="30000" dirty="0" smtClean="0"/>
              <a:t>th</a:t>
            </a:r>
            <a:r>
              <a:rPr lang="en-US" sz="2400" b="1" dirty="0" smtClean="0"/>
              <a:t> July, 2014</a:t>
            </a:r>
          </a:p>
          <a:p>
            <a:r>
              <a:rPr lang="en-US" sz="1900" dirty="0" smtClean="0"/>
              <a:t>Holiday Inn Hotel - Amman, Jordan </a:t>
            </a:r>
            <a:endParaRPr lang="en-US" sz="1900" dirty="0"/>
          </a:p>
        </p:txBody>
      </p:sp>
      <p:sp>
        <p:nvSpPr>
          <p:cNvPr id="4" name="Slide Number Placeholder 3"/>
          <p:cNvSpPr>
            <a:spLocks noGrp="1"/>
          </p:cNvSpPr>
          <p:nvPr>
            <p:ph type="sldNum" sz="quarter" idx="12"/>
          </p:nvPr>
        </p:nvSpPr>
        <p:spPr/>
        <p:txBody>
          <a:bodyPr/>
          <a:lstStyle/>
          <a:p>
            <a:fld id="{DED37CF9-E3DB-4575-88B6-05549807FEBA}" type="slidenum">
              <a:rPr lang="en-US" smtClean="0"/>
              <a:t>1</a:t>
            </a:fld>
            <a:endParaRPr lang="en-US"/>
          </a:p>
        </p:txBody>
      </p:sp>
    </p:spTree>
    <p:extLst>
      <p:ext uri="{BB962C8B-B14F-4D97-AF65-F5344CB8AC3E}">
        <p14:creationId xmlns:p14="http://schemas.microsoft.com/office/powerpoint/2010/main" val="1799925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990600"/>
            <a:ext cx="7772400" cy="914401"/>
          </a:xfrm>
        </p:spPr>
        <p:txBody>
          <a:bodyPr>
            <a:normAutofit/>
          </a:bodyPr>
          <a:lstStyle/>
          <a:p>
            <a:r>
              <a:rPr lang="en-US" dirty="0"/>
              <a:t>Outline</a:t>
            </a:r>
          </a:p>
        </p:txBody>
      </p:sp>
      <p:sp>
        <p:nvSpPr>
          <p:cNvPr id="4" name="Slide Number Placeholder 3"/>
          <p:cNvSpPr>
            <a:spLocks noGrp="1"/>
          </p:cNvSpPr>
          <p:nvPr>
            <p:ph type="sldNum" sz="quarter" idx="12"/>
          </p:nvPr>
        </p:nvSpPr>
        <p:spPr/>
        <p:txBody>
          <a:bodyPr/>
          <a:lstStyle/>
          <a:p>
            <a:fld id="{DED37CF9-E3DB-4575-88B6-05549807FEBA}" type="slidenum">
              <a:rPr lang="en-US" smtClean="0"/>
              <a:t>2</a:t>
            </a:fld>
            <a:endParaRPr lang="en-US"/>
          </a:p>
        </p:txBody>
      </p:sp>
      <p:sp>
        <p:nvSpPr>
          <p:cNvPr id="5" name="TextBox 4"/>
          <p:cNvSpPr txBox="1"/>
          <p:nvPr/>
        </p:nvSpPr>
        <p:spPr>
          <a:xfrm>
            <a:off x="228600" y="1828800"/>
            <a:ext cx="8915400" cy="3970318"/>
          </a:xfrm>
          <a:prstGeom prst="rect">
            <a:avLst/>
          </a:prstGeom>
          <a:noFill/>
        </p:spPr>
        <p:txBody>
          <a:bodyPr wrap="square" rtlCol="0">
            <a:spAutoFit/>
          </a:bodyPr>
          <a:lstStyle/>
          <a:p>
            <a:pPr marL="571500" indent="-571500">
              <a:buFont typeface="Arial" pitchFamily="34" charset="0"/>
              <a:buChar char="•"/>
            </a:pPr>
            <a:r>
              <a:rPr lang="en-US" sz="3600" dirty="0">
                <a:latin typeface="+mj-lt"/>
                <a:ea typeface="+mj-ea"/>
                <a:cs typeface="+mj-cs"/>
              </a:rPr>
              <a:t>Context of WAS &amp; </a:t>
            </a:r>
            <a:r>
              <a:rPr lang="en-US" sz="3600" dirty="0" smtClean="0">
                <a:latin typeface="+mj-lt"/>
                <a:ea typeface="+mj-ea"/>
                <a:cs typeface="+mj-cs"/>
              </a:rPr>
              <a:t>DS</a:t>
            </a:r>
          </a:p>
          <a:p>
            <a:pPr marL="571500" indent="-571500">
              <a:buFont typeface="Arial" pitchFamily="34" charset="0"/>
              <a:buChar char="•"/>
            </a:pPr>
            <a:r>
              <a:rPr lang="en-US" sz="3600" dirty="0" smtClean="0">
                <a:latin typeface="+mj-lt"/>
                <a:ea typeface="+mj-ea"/>
                <a:cs typeface="+mj-cs"/>
              </a:rPr>
              <a:t>Targeted Categories </a:t>
            </a:r>
            <a:r>
              <a:rPr lang="en-US" sz="3600" dirty="0">
                <a:latin typeface="+mj-lt"/>
                <a:ea typeface="+mj-ea"/>
                <a:cs typeface="+mj-cs"/>
              </a:rPr>
              <a:t>of </a:t>
            </a:r>
            <a:r>
              <a:rPr lang="en-US" sz="3600" dirty="0" smtClean="0">
                <a:latin typeface="+mj-lt"/>
                <a:ea typeface="+mj-ea"/>
                <a:cs typeface="+mj-cs"/>
              </a:rPr>
              <a:t>production systems</a:t>
            </a:r>
          </a:p>
          <a:p>
            <a:pPr marL="571500" indent="-571500">
              <a:buFont typeface="Arial" pitchFamily="34" charset="0"/>
              <a:buChar char="•"/>
            </a:pPr>
            <a:r>
              <a:rPr lang="en-US" sz="3600" dirty="0" smtClean="0"/>
              <a:t>On-going </a:t>
            </a:r>
            <a:r>
              <a:rPr lang="en-US" sz="3600" dirty="0"/>
              <a:t>activities in </a:t>
            </a:r>
            <a:r>
              <a:rPr lang="en-US" sz="3600" dirty="0" smtClean="0"/>
              <a:t>WAS&amp;DS</a:t>
            </a:r>
          </a:p>
          <a:p>
            <a:pPr marL="571500" indent="-571500">
              <a:buFont typeface="Arial" pitchFamily="34" charset="0"/>
              <a:buChar char="•"/>
            </a:pPr>
            <a:r>
              <a:rPr lang="en-US" sz="3600" dirty="0" smtClean="0">
                <a:latin typeface="+mj-lt"/>
                <a:ea typeface="+mj-ea"/>
                <a:cs typeface="+mj-cs"/>
              </a:rPr>
              <a:t>Research </a:t>
            </a:r>
            <a:r>
              <a:rPr lang="en-US" sz="3600" dirty="0">
                <a:latin typeface="+mj-lt"/>
                <a:ea typeface="+mj-ea"/>
                <a:cs typeface="+mj-cs"/>
              </a:rPr>
              <a:t>and development </a:t>
            </a:r>
            <a:r>
              <a:rPr lang="en-US" sz="3600" dirty="0" smtClean="0">
                <a:latin typeface="+mj-lt"/>
                <a:ea typeface="+mj-ea"/>
                <a:cs typeface="+mj-cs"/>
              </a:rPr>
              <a:t>partners</a:t>
            </a:r>
          </a:p>
          <a:p>
            <a:pPr marL="571500" indent="-571500">
              <a:buFont typeface="Arial" pitchFamily="34" charset="0"/>
              <a:buChar char="•"/>
            </a:pPr>
            <a:r>
              <a:rPr lang="en-US" sz="3600" dirty="0">
                <a:latin typeface="+mj-lt"/>
                <a:ea typeface="+mj-ea"/>
                <a:cs typeface="+mj-cs"/>
              </a:rPr>
              <a:t>Science and Impact highlights to date</a:t>
            </a:r>
          </a:p>
          <a:p>
            <a:endParaRPr lang="en-US" sz="3600" dirty="0" smtClean="0"/>
          </a:p>
          <a:p>
            <a:endParaRPr lang="en-US" sz="3600" dirty="0"/>
          </a:p>
        </p:txBody>
      </p:sp>
    </p:spTree>
    <p:extLst>
      <p:ext uri="{BB962C8B-B14F-4D97-AF65-F5344CB8AC3E}">
        <p14:creationId xmlns:p14="http://schemas.microsoft.com/office/powerpoint/2010/main" val="22283301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3</a:t>
            </a:fld>
            <a:endParaRPr lang="en-US"/>
          </a:p>
        </p:txBody>
      </p:sp>
      <p:sp>
        <p:nvSpPr>
          <p:cNvPr id="5" name="TextBox 4"/>
          <p:cNvSpPr txBox="1"/>
          <p:nvPr/>
        </p:nvSpPr>
        <p:spPr>
          <a:xfrm>
            <a:off x="238728" y="1981200"/>
            <a:ext cx="8879114" cy="2970044"/>
          </a:xfrm>
          <a:prstGeom prst="rect">
            <a:avLst/>
          </a:prstGeom>
          <a:noFill/>
        </p:spPr>
        <p:txBody>
          <a:bodyPr wrap="square" rtlCol="0">
            <a:spAutoFit/>
          </a:bodyPr>
          <a:lstStyle/>
          <a:p>
            <a:pPr>
              <a:buFontTx/>
              <a:buChar char="•"/>
            </a:pPr>
            <a:r>
              <a:rPr lang="en-GB" sz="3100" dirty="0" smtClean="0">
                <a:latin typeface="+mj-lt"/>
                <a:ea typeface="+mj-ea"/>
                <a:cs typeface="+mj-cs"/>
              </a:rPr>
              <a:t> Rainfall </a:t>
            </a:r>
            <a:r>
              <a:rPr lang="en-GB" sz="3100" dirty="0">
                <a:latin typeface="+mj-lt"/>
                <a:ea typeface="+mj-ea"/>
                <a:cs typeface="+mj-cs"/>
              </a:rPr>
              <a:t>is becoming more erratic and extreme.  </a:t>
            </a:r>
            <a:endParaRPr lang="en-US" sz="3100" dirty="0">
              <a:latin typeface="+mj-lt"/>
              <a:ea typeface="+mj-ea"/>
              <a:cs typeface="+mj-cs"/>
            </a:endParaRPr>
          </a:p>
          <a:p>
            <a:pPr>
              <a:buFontTx/>
              <a:buChar char="•"/>
            </a:pPr>
            <a:r>
              <a:rPr lang="en-GB" sz="3100" dirty="0">
                <a:latin typeface="+mj-lt"/>
                <a:ea typeface="+mj-ea"/>
                <a:cs typeface="+mj-cs"/>
              </a:rPr>
              <a:t> </a:t>
            </a:r>
            <a:r>
              <a:rPr lang="en-GB" sz="3100" dirty="0" smtClean="0">
                <a:latin typeface="+mj-lt"/>
                <a:ea typeface="+mj-ea"/>
                <a:cs typeface="+mj-cs"/>
              </a:rPr>
              <a:t>Temperatures </a:t>
            </a:r>
            <a:r>
              <a:rPr lang="en-GB" sz="3100" dirty="0">
                <a:latin typeface="+mj-lt"/>
                <a:ea typeface="+mj-ea"/>
                <a:cs typeface="+mj-cs"/>
              </a:rPr>
              <a:t>are increasing, </a:t>
            </a:r>
            <a:r>
              <a:rPr lang="en-GB" sz="3100" dirty="0" smtClean="0">
                <a:latin typeface="+mj-lt"/>
                <a:ea typeface="+mj-ea"/>
                <a:cs typeface="+mj-cs"/>
              </a:rPr>
              <a:t>intensifying crop stress</a:t>
            </a:r>
          </a:p>
          <a:p>
            <a:pPr>
              <a:buFontTx/>
              <a:buChar char="•"/>
            </a:pPr>
            <a:r>
              <a:rPr lang="en-GB" sz="3100" dirty="0">
                <a:latin typeface="+mj-lt"/>
                <a:ea typeface="+mj-ea"/>
                <a:cs typeface="+mj-cs"/>
              </a:rPr>
              <a:t> </a:t>
            </a:r>
            <a:r>
              <a:rPr lang="en-GB" sz="3100" dirty="0" smtClean="0">
                <a:latin typeface="+mj-lt"/>
                <a:ea typeface="+mj-ea"/>
                <a:cs typeface="+mj-cs"/>
              </a:rPr>
              <a:t>Soil fertility is declining in many regions.</a:t>
            </a:r>
          </a:p>
          <a:p>
            <a:pPr>
              <a:buFontTx/>
              <a:buChar char="•"/>
            </a:pPr>
            <a:r>
              <a:rPr lang="en-GB" sz="3100" dirty="0" smtClean="0">
                <a:latin typeface="+mj-lt"/>
                <a:ea typeface="+mj-ea"/>
                <a:cs typeface="+mj-cs"/>
              </a:rPr>
              <a:t> Inorganic </a:t>
            </a:r>
            <a:r>
              <a:rPr lang="en-GB" sz="3100" dirty="0">
                <a:latin typeface="+mj-lt"/>
                <a:ea typeface="+mj-ea"/>
                <a:cs typeface="+mj-cs"/>
              </a:rPr>
              <a:t>fertilizers are increasingly expensive. </a:t>
            </a:r>
            <a:endParaRPr lang="en-US" sz="3100" dirty="0">
              <a:latin typeface="+mj-lt"/>
              <a:ea typeface="+mj-ea"/>
              <a:cs typeface="+mj-cs"/>
            </a:endParaRPr>
          </a:p>
          <a:p>
            <a:pPr>
              <a:buFontTx/>
              <a:buChar char="•"/>
            </a:pPr>
            <a:r>
              <a:rPr lang="en-US" sz="3100" dirty="0">
                <a:latin typeface="+mj-lt"/>
                <a:ea typeface="+mj-ea"/>
                <a:cs typeface="+mj-cs"/>
              </a:rPr>
              <a:t> </a:t>
            </a:r>
            <a:r>
              <a:rPr lang="en-US" sz="3200" dirty="0" smtClean="0"/>
              <a:t>High </a:t>
            </a:r>
            <a:r>
              <a:rPr lang="en-US" sz="3200" dirty="0"/>
              <a:t>population growth rates </a:t>
            </a:r>
            <a:endParaRPr lang="en-US" sz="3200" dirty="0" smtClean="0"/>
          </a:p>
          <a:p>
            <a:pPr>
              <a:buFontTx/>
              <a:buChar char="•"/>
            </a:pPr>
            <a:r>
              <a:rPr lang="en-US" sz="3200" dirty="0">
                <a:latin typeface="+mj-lt"/>
                <a:ea typeface="+mj-ea"/>
                <a:cs typeface="+mj-cs"/>
              </a:rPr>
              <a:t> </a:t>
            </a:r>
            <a:r>
              <a:rPr lang="en-GB" sz="3100" dirty="0" smtClean="0">
                <a:latin typeface="+mj-lt"/>
                <a:ea typeface="+mj-ea"/>
                <a:cs typeface="+mj-cs"/>
              </a:rPr>
              <a:t>Farming is expanding into more marginal lands.</a:t>
            </a:r>
            <a:endParaRPr lang="en-US" sz="3100" dirty="0">
              <a:latin typeface="+mj-lt"/>
              <a:ea typeface="+mj-ea"/>
              <a:cs typeface="+mj-cs"/>
            </a:endParaRPr>
          </a:p>
        </p:txBody>
      </p:sp>
      <p:sp>
        <p:nvSpPr>
          <p:cNvPr id="3" name="Rectangle 2"/>
          <p:cNvSpPr/>
          <p:nvPr/>
        </p:nvSpPr>
        <p:spPr>
          <a:xfrm>
            <a:off x="534939" y="1143000"/>
            <a:ext cx="4119462" cy="646331"/>
          </a:xfrm>
          <a:prstGeom prst="rect">
            <a:avLst/>
          </a:prstGeom>
        </p:spPr>
        <p:txBody>
          <a:bodyPr wrap="none">
            <a:spAutoFit/>
          </a:bodyPr>
          <a:lstStyle/>
          <a:p>
            <a:pPr algn="ctr">
              <a:spcBef>
                <a:spcPct val="0"/>
              </a:spcBef>
            </a:pPr>
            <a:r>
              <a:rPr lang="en-US" sz="3600" dirty="0">
                <a:solidFill>
                  <a:srgbClr val="C00000"/>
                </a:solidFill>
                <a:latin typeface="+mj-lt"/>
                <a:ea typeface="+mj-ea"/>
                <a:cs typeface="+mj-cs"/>
              </a:rPr>
              <a:t>Context of WAS &amp; DS</a:t>
            </a:r>
          </a:p>
        </p:txBody>
      </p:sp>
    </p:spTree>
    <p:extLst>
      <p:ext uri="{BB962C8B-B14F-4D97-AF65-F5344CB8AC3E}">
        <p14:creationId xmlns:p14="http://schemas.microsoft.com/office/powerpoint/2010/main" val="35864871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4</a:t>
            </a:fld>
            <a:endParaRPr lang="en-US"/>
          </a:p>
        </p:txBody>
      </p:sp>
      <p:pic>
        <p:nvPicPr>
          <p:cNvPr id="5" name="Picture 2" descr="wca_crp1.1_srts_v12_AIxPDgradient_DSCRPlog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914399"/>
            <a:ext cx="9144000" cy="5943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23616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990600"/>
            <a:ext cx="8991600" cy="685801"/>
          </a:xfrm>
        </p:spPr>
        <p:txBody>
          <a:bodyPr>
            <a:normAutofit/>
          </a:bodyPr>
          <a:lstStyle/>
          <a:p>
            <a:r>
              <a:rPr lang="en-US" sz="3600" dirty="0">
                <a:solidFill>
                  <a:srgbClr val="C00000"/>
                </a:solidFill>
              </a:rPr>
              <a:t>Targeted categories of production systems</a:t>
            </a:r>
          </a:p>
        </p:txBody>
      </p:sp>
      <p:sp>
        <p:nvSpPr>
          <p:cNvPr id="4" name="Slide Number Placeholder 3"/>
          <p:cNvSpPr>
            <a:spLocks noGrp="1"/>
          </p:cNvSpPr>
          <p:nvPr>
            <p:ph type="sldNum" sz="quarter" idx="12"/>
          </p:nvPr>
        </p:nvSpPr>
        <p:spPr/>
        <p:txBody>
          <a:bodyPr/>
          <a:lstStyle/>
          <a:p>
            <a:fld id="{DED37CF9-E3DB-4575-88B6-05549807FEBA}" type="slidenum">
              <a:rPr lang="en-US" smtClean="0"/>
              <a:t>5</a:t>
            </a:fld>
            <a:endParaRPr lang="en-US"/>
          </a:p>
        </p:txBody>
      </p:sp>
      <p:pic>
        <p:nvPicPr>
          <p:cNvPr id="5" name="Picture 1" descr="C:\Users\smohan\Desktop\FS Maps\farmingsy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7" y="1599004"/>
            <a:ext cx="5080504" cy="5258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5334000" y="2286000"/>
            <a:ext cx="3505200" cy="3508653"/>
          </a:xfrm>
          <a:prstGeom prst="rect">
            <a:avLst/>
          </a:prstGeom>
          <a:noFill/>
        </p:spPr>
        <p:txBody>
          <a:bodyPr wrap="square" rtlCol="0">
            <a:spAutoFit/>
          </a:bodyPr>
          <a:lstStyle/>
          <a:p>
            <a:r>
              <a:rPr lang="en-US" sz="2400" b="1" dirty="0"/>
              <a:t>Pastoral </a:t>
            </a:r>
            <a:r>
              <a:rPr lang="en-US" sz="2400" b="1" dirty="0" smtClean="0"/>
              <a:t>system</a:t>
            </a:r>
            <a:r>
              <a:rPr lang="en-US" sz="2400" dirty="0" smtClean="0"/>
              <a:t>s</a:t>
            </a:r>
          </a:p>
          <a:p>
            <a:endParaRPr lang="en-US" dirty="0"/>
          </a:p>
          <a:p>
            <a:r>
              <a:rPr lang="en-US" sz="2400" b="1" dirty="0"/>
              <a:t>Agro-pastoral </a:t>
            </a:r>
            <a:r>
              <a:rPr lang="en-US" sz="2400" b="1" dirty="0" smtClean="0"/>
              <a:t>systems</a:t>
            </a:r>
            <a:endParaRPr lang="en-US" sz="2400" b="1" dirty="0"/>
          </a:p>
          <a:p>
            <a:endParaRPr lang="en-US" dirty="0"/>
          </a:p>
          <a:p>
            <a:r>
              <a:rPr lang="en-US" sz="2400" b="1" dirty="0"/>
              <a:t>Intensive rain-fed </a:t>
            </a:r>
            <a:r>
              <a:rPr lang="en-US" sz="2400" b="1" dirty="0" smtClean="0"/>
              <a:t>systems</a:t>
            </a:r>
            <a:endParaRPr lang="en-US" sz="2400" b="1" dirty="0"/>
          </a:p>
          <a:p>
            <a:endParaRPr lang="en-US" dirty="0"/>
          </a:p>
          <a:p>
            <a:r>
              <a:rPr lang="en-US" sz="2400" b="1" dirty="0"/>
              <a:t>Tree-based </a:t>
            </a:r>
            <a:r>
              <a:rPr lang="en-US" sz="2400" b="1" dirty="0" smtClean="0"/>
              <a:t>systems</a:t>
            </a:r>
          </a:p>
          <a:p>
            <a:endParaRPr lang="en-US" sz="2400" b="1" dirty="0"/>
          </a:p>
          <a:p>
            <a:r>
              <a:rPr lang="en-US" sz="2400" b="1" dirty="0" smtClean="0"/>
              <a:t>Extensive </a:t>
            </a:r>
            <a:r>
              <a:rPr lang="en-US" sz="2400" b="1" dirty="0"/>
              <a:t>mixed crop-livestock systems</a:t>
            </a:r>
          </a:p>
        </p:txBody>
      </p:sp>
    </p:spTree>
    <p:extLst>
      <p:ext uri="{BB962C8B-B14F-4D97-AF65-F5344CB8AC3E}">
        <p14:creationId xmlns:p14="http://schemas.microsoft.com/office/powerpoint/2010/main" val="31278456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724400"/>
            <a:ext cx="6400800" cy="1219200"/>
          </a:xfrm>
        </p:spPr>
        <p:txBody>
          <a:bodyPr>
            <a:normAutofit lnSpcReduction="10000"/>
          </a:bodyPr>
          <a:lstStyle/>
          <a:p>
            <a:r>
              <a:rPr lang="en-US" sz="2500" b="1" dirty="0" smtClean="0">
                <a:solidFill>
                  <a:schemeClr val="tx1"/>
                </a:solidFill>
              </a:rPr>
              <a:t>CRP-DS Science and Implementation Workshop</a:t>
            </a:r>
          </a:p>
          <a:p>
            <a:r>
              <a:rPr lang="en-US" sz="2400" b="1" dirty="0" smtClean="0"/>
              <a:t>30</a:t>
            </a:r>
            <a:r>
              <a:rPr lang="en-US" sz="2400" b="1" baseline="30000" dirty="0" smtClean="0"/>
              <a:t>th  </a:t>
            </a:r>
            <a:r>
              <a:rPr lang="en-US" sz="2400" b="1" dirty="0" smtClean="0"/>
              <a:t>June – 4</a:t>
            </a:r>
            <a:r>
              <a:rPr lang="en-US" sz="2400" b="1" baseline="30000" dirty="0" smtClean="0"/>
              <a:t>th</a:t>
            </a:r>
            <a:r>
              <a:rPr lang="en-US" sz="2400" b="1" dirty="0" smtClean="0"/>
              <a:t> July, 2014</a:t>
            </a:r>
          </a:p>
          <a:p>
            <a:r>
              <a:rPr lang="en-US" sz="1900" dirty="0" smtClean="0"/>
              <a:t>Holiday Inn Hotel - Amman, Jordan </a:t>
            </a:r>
            <a:endParaRPr lang="en-US" sz="1900" dirty="0"/>
          </a:p>
        </p:txBody>
      </p:sp>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6</a:t>
            </a:fld>
            <a:endParaRPr lang="en-US">
              <a:solidFill>
                <a:prstClr val="black">
                  <a:tint val="75000"/>
                </a:prstClr>
              </a:solidFill>
            </a:endParaRPr>
          </a:p>
        </p:txBody>
      </p:sp>
      <p:sp>
        <p:nvSpPr>
          <p:cNvPr id="5" name="Title 4"/>
          <p:cNvSpPr>
            <a:spLocks noGrp="1"/>
          </p:cNvSpPr>
          <p:nvPr>
            <p:ph type="ctrTitle"/>
          </p:nvPr>
        </p:nvSpPr>
        <p:spPr>
          <a:xfrm>
            <a:off x="685800" y="2133600"/>
            <a:ext cx="7772400" cy="1470025"/>
          </a:xfrm>
        </p:spPr>
        <p:txBody>
          <a:bodyPr/>
          <a:lstStyle/>
          <a:p>
            <a:r>
              <a:rPr lang="en-US" dirty="0" smtClean="0"/>
              <a:t>ICRISAT On-going activities in WAS&amp;DS</a:t>
            </a:r>
            <a:endParaRPr lang="en-US" dirty="0"/>
          </a:p>
        </p:txBody>
      </p:sp>
    </p:spTree>
    <p:extLst>
      <p:ext uri="{BB962C8B-B14F-4D97-AF65-F5344CB8AC3E}">
        <p14:creationId xmlns:p14="http://schemas.microsoft.com/office/powerpoint/2010/main" val="39001386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7</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2728959817"/>
              </p:ext>
            </p:extLst>
          </p:nvPr>
        </p:nvGraphicFramePr>
        <p:xfrm>
          <a:off x="107503" y="1052736"/>
          <a:ext cx="9036497" cy="5688632"/>
        </p:xfrm>
        <a:graphic>
          <a:graphicData uri="http://schemas.openxmlformats.org/drawingml/2006/table">
            <a:tbl>
              <a:tblPr/>
              <a:tblGrid>
                <a:gridCol w="2369470"/>
                <a:gridCol w="6667027"/>
              </a:tblGrid>
              <a:tr h="571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mn-lt"/>
                          <a:cs typeface="Arial" pitchFamily="34" charset="0"/>
                        </a:rPr>
                        <a:t>Activity cluster</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511761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1</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ESTABLISH REFERENCE SITUATION / BASELINES for the action sites to support systems approaches</a:t>
                      </a:r>
                    </a:p>
                    <a:p>
                      <a:pPr marL="0" marR="0" indent="0" algn="l" defTabSz="914400" rtl="0" eaLnBrk="1" fontAlgn="auto" latinLnBrk="0" hangingPunct="1">
                        <a:lnSpc>
                          <a:spcPct val="115000"/>
                        </a:lnSpc>
                        <a:spcBef>
                          <a:spcPts val="0"/>
                        </a:spcBef>
                        <a:spcAft>
                          <a:spcPts val="0"/>
                        </a:spcAft>
                        <a:buClrTx/>
                        <a:buSzTx/>
                        <a:buFontTx/>
                        <a:buNone/>
                        <a:tabLst/>
                        <a:defRPr/>
                      </a:pPr>
                      <a:endParaRPr lang="en-US" sz="2000" b="0" kern="1200" dirty="0" smtClean="0">
                        <a:solidFill>
                          <a:schemeClr val="tx1"/>
                        </a:solidFill>
                        <a:effectLst/>
                        <a:latin typeface="+mn-lt"/>
                        <a:ea typeface="Calibri"/>
                        <a:cs typeface="Times New Roman"/>
                      </a:endParaRP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Calibri"/>
                          <a:cs typeface="Times New Roman"/>
                        </a:rPr>
                        <a:t>IDOs:</a:t>
                      </a:r>
                      <a:r>
                        <a:rPr lang="en-US" sz="2000" b="0" kern="1200" baseline="0" dirty="0" smtClean="0">
                          <a:solidFill>
                            <a:schemeClr val="tx1"/>
                          </a:solidFill>
                          <a:effectLst/>
                          <a:latin typeface="+mn-lt"/>
                          <a:ea typeface="Calibri"/>
                          <a:cs typeface="Times New Roman"/>
                        </a:rPr>
                        <a:t> </a:t>
                      </a:r>
                      <a:r>
                        <a:rPr lang="en-US" sz="2000" b="0" kern="1200" baseline="0" dirty="0" smtClean="0">
                          <a:solidFill>
                            <a:schemeClr val="tx1"/>
                          </a:solidFill>
                          <a:effectLst/>
                          <a:latin typeface="+mn-lt"/>
                          <a:ea typeface="Calibri"/>
                          <a:cs typeface="Times New Roman"/>
                        </a:rPr>
                        <a:t>1-7</a:t>
                      </a:r>
                      <a:endParaRPr lang="en-US" sz="2000" b="0" kern="1200" dirty="0" smtClean="0">
                        <a:solidFill>
                          <a:schemeClr val="tx1"/>
                        </a:solidFill>
                        <a:effectLst/>
                        <a:latin typeface="+mn-lt"/>
                        <a:ea typeface="Calibri"/>
                        <a:cs typeface="Times New Roman"/>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Establish and characterize watershed areas for integration of research activities. </a:t>
                      </a:r>
                    </a:p>
                    <a:p>
                      <a:pPr marL="342900" lvl="0" indent="-342900">
                        <a:buFont typeface="Wingdings" pitchFamily="2" charset="2"/>
                        <a:buChar char="§"/>
                      </a:pPr>
                      <a:r>
                        <a:rPr lang="en-US" sz="1800" kern="1200" dirty="0" smtClean="0">
                          <a:solidFill>
                            <a:schemeClr val="tx1"/>
                          </a:solidFill>
                          <a:effectLst/>
                          <a:latin typeface="+mn-lt"/>
                          <a:ea typeface="+mn-ea"/>
                          <a:cs typeface="+mn-cs"/>
                        </a:rPr>
                        <a:t>Use HH survey data to guide action research. Verity that HH survey data corroborates systems research hypotheses and site selection </a:t>
                      </a:r>
                      <a:r>
                        <a:rPr lang="en-US" sz="1800" kern="1200" dirty="0" smtClean="0">
                          <a:solidFill>
                            <a:schemeClr val="tx1"/>
                          </a:solidFill>
                          <a:effectLst/>
                          <a:latin typeface="+mn-lt"/>
                          <a:ea typeface="+mn-ea"/>
                          <a:cs typeface="+mn-cs"/>
                        </a:rPr>
                        <a:t>;</a:t>
                      </a:r>
                    </a:p>
                    <a:p>
                      <a:pPr marL="342900" lvl="0" indent="-342900">
                        <a:buFont typeface="Wingdings" pitchFamily="2" charset="2"/>
                        <a:buChar char="§"/>
                      </a:pPr>
                      <a:r>
                        <a:rPr lang="en-US" sz="1800" kern="1200" dirty="0" smtClean="0">
                          <a:solidFill>
                            <a:schemeClr val="tx1"/>
                          </a:solidFill>
                          <a:effectLst/>
                          <a:latin typeface="+mn-lt"/>
                          <a:ea typeface="+mn-ea"/>
                          <a:cs typeface="+mn-cs"/>
                        </a:rPr>
                        <a:t>Advance our understanding</a:t>
                      </a:r>
                      <a:r>
                        <a:rPr lang="en-US" sz="1800" kern="1200" baseline="0" dirty="0" smtClean="0">
                          <a:solidFill>
                            <a:schemeClr val="tx1"/>
                          </a:solidFill>
                          <a:effectLst/>
                          <a:latin typeface="+mn-lt"/>
                          <a:ea typeface="+mn-ea"/>
                          <a:cs typeface="+mn-cs"/>
                        </a:rPr>
                        <a:t> of changes in land resources / capita as a key driver of change in systems</a:t>
                      </a:r>
                      <a:endParaRPr lang="en-US" sz="1800" kern="1200" dirty="0" smtClean="0">
                        <a:solidFill>
                          <a:schemeClr val="tx1"/>
                        </a:solidFill>
                        <a:effectLst/>
                        <a:latin typeface="+mn-lt"/>
                        <a:ea typeface="+mn-ea"/>
                        <a:cs typeface="+mn-cs"/>
                      </a:endParaRPr>
                    </a:p>
                    <a:p>
                      <a:r>
                        <a:rPr lang="en-US" sz="1800" b="1" kern="1200" dirty="0" smtClean="0">
                          <a:solidFill>
                            <a:schemeClr val="tx1"/>
                          </a:solidFill>
                          <a:effectLst/>
                          <a:latin typeface="+mn-lt"/>
                          <a:ea typeface="+mn-ea"/>
                          <a:cs typeface="+mn-cs"/>
                        </a:rPr>
                        <a:t> </a:t>
                      </a: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Appropriate and integrated technologies for watershed management are identified</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Instilling a sense of ownership in the community to manage the established watershed </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Report drafted</a:t>
                      </a:r>
                      <a:r>
                        <a:rPr lang="en-US" sz="1800" kern="1200" baseline="0" dirty="0" smtClean="0">
                          <a:solidFill>
                            <a:schemeClr val="tx1"/>
                          </a:solidFill>
                          <a:effectLst/>
                          <a:latin typeface="+mn-lt"/>
                          <a:ea typeface="+mn-ea"/>
                          <a:cs typeface="+mn-cs"/>
                        </a:rPr>
                        <a:t> </a:t>
                      </a:r>
                      <a:r>
                        <a:rPr lang="en-US" sz="1800" kern="1200" dirty="0" smtClean="0">
                          <a:solidFill>
                            <a:schemeClr val="tx1"/>
                          </a:solidFill>
                          <a:effectLst/>
                          <a:latin typeface="+mn-lt"/>
                          <a:ea typeface="+mn-ea"/>
                          <a:cs typeface="+mn-cs"/>
                        </a:rPr>
                        <a:t>testing the large-scale assumptions behind SRT2/3 distribution in action sites against HH level data.</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2000" b="1" kern="1200" dirty="0" smtClean="0">
                          <a:solidFill>
                            <a:srgbClr val="FF0000"/>
                          </a:solidFill>
                          <a:effectLst/>
                          <a:latin typeface="+mn-lt"/>
                          <a:ea typeface="+mn-ea"/>
                          <a:cs typeface="+mn-cs"/>
                        </a:rPr>
                        <a:t>Area and Sites:- </a:t>
                      </a:r>
                      <a:r>
                        <a:rPr lang="en-US" sz="1800" kern="1200" dirty="0" smtClean="0">
                          <a:solidFill>
                            <a:schemeClr val="tx1"/>
                          </a:solidFill>
                          <a:effectLst/>
                          <a:latin typeface="+mn-lt"/>
                          <a:ea typeface="+mn-ea"/>
                          <a:cs typeface="+mn-cs"/>
                        </a:rPr>
                        <a:t>Kano-</a:t>
                      </a:r>
                      <a:r>
                        <a:rPr lang="en-US" sz="1800" kern="1200" dirty="0" err="1" smtClean="0">
                          <a:solidFill>
                            <a:schemeClr val="tx1"/>
                          </a:solidFill>
                          <a:effectLst/>
                          <a:latin typeface="+mn-lt"/>
                          <a:ea typeface="+mn-ea"/>
                          <a:cs typeface="+mn-cs"/>
                        </a:rPr>
                        <a:t>Katsina</a:t>
                      </a:r>
                      <a:r>
                        <a:rPr lang="en-US" sz="1800" kern="1200" dirty="0" smtClean="0">
                          <a:solidFill>
                            <a:schemeClr val="tx1"/>
                          </a:solidFill>
                          <a:effectLst/>
                          <a:latin typeface="+mn-lt"/>
                          <a:ea typeface="+mn-ea"/>
                          <a:cs typeface="+mn-cs"/>
                        </a:rPr>
                        <a:t>-</a:t>
                      </a:r>
                      <a:r>
                        <a:rPr lang="en-US" sz="1800" kern="1200" dirty="0" err="1" smtClean="0">
                          <a:solidFill>
                            <a:schemeClr val="tx1"/>
                          </a:solidFill>
                          <a:effectLst/>
                          <a:latin typeface="+mn-lt"/>
                          <a:ea typeface="+mn-ea"/>
                          <a:cs typeface="+mn-cs"/>
                        </a:rPr>
                        <a:t>Maradi</a:t>
                      </a:r>
                      <a:r>
                        <a:rPr lang="en-US" sz="1800" kern="1200" dirty="0" smtClean="0">
                          <a:solidFill>
                            <a:schemeClr val="tx1"/>
                          </a:solidFill>
                          <a:effectLst/>
                          <a:latin typeface="+mn-lt"/>
                          <a:ea typeface="+mn-ea"/>
                          <a:cs typeface="+mn-cs"/>
                        </a:rPr>
                        <a:t> (KKM), </a:t>
                      </a:r>
                      <a:r>
                        <a:rPr lang="en-US" sz="1800" kern="1200" dirty="0" err="1" smtClean="0">
                          <a:solidFill>
                            <a:schemeClr val="tx1"/>
                          </a:solidFill>
                          <a:effectLst/>
                          <a:latin typeface="+mn-lt"/>
                          <a:ea typeface="+mn-ea"/>
                          <a:cs typeface="+mn-cs"/>
                        </a:rPr>
                        <a:t>Wa-Bobo-Sikasso</a:t>
                      </a:r>
                      <a:endParaRPr lang="en-US" sz="18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5758863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8</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1851852005"/>
              </p:ext>
            </p:extLst>
          </p:nvPr>
        </p:nvGraphicFramePr>
        <p:xfrm>
          <a:off x="107503" y="1052736"/>
          <a:ext cx="9036497" cy="5688632"/>
        </p:xfrm>
        <a:graphic>
          <a:graphicData uri="http://schemas.openxmlformats.org/drawingml/2006/table">
            <a:tbl>
              <a:tblPr/>
              <a:tblGrid>
                <a:gridCol w="2369470"/>
                <a:gridCol w="6667027"/>
              </a:tblGrid>
              <a:tr h="571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mn-lt"/>
                          <a:cs typeface="Arial" pitchFamily="34" charset="0"/>
                        </a:rPr>
                        <a:t>Activity cluster</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511761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2</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Assess and MONITOR BIOMASS AND RESOURCE FLOW in the action sites</a:t>
                      </a:r>
                    </a:p>
                    <a:p>
                      <a:pPr marL="0" marR="0" indent="0" algn="l" defTabSz="914400" rtl="0" eaLnBrk="1" fontAlgn="auto" latinLnBrk="0" hangingPunct="1">
                        <a:lnSpc>
                          <a:spcPct val="115000"/>
                        </a:lnSpc>
                        <a:spcBef>
                          <a:spcPts val="0"/>
                        </a:spcBef>
                        <a:spcAft>
                          <a:spcPts val="0"/>
                        </a:spcAft>
                        <a:buClrTx/>
                        <a:buSzTx/>
                        <a:buFontTx/>
                        <a:buNone/>
                        <a:tabLst/>
                        <a:defRPr/>
                      </a:pPr>
                      <a:endParaRPr lang="en-US" sz="2000" b="0" kern="1200" dirty="0" smtClean="0">
                        <a:solidFill>
                          <a:schemeClr val="tx1"/>
                        </a:solidFill>
                        <a:effectLst/>
                        <a:latin typeface="+mn-lt"/>
                        <a:ea typeface="+mn-ea"/>
                        <a:cs typeface="+mn-cs"/>
                      </a:endParaRP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mn-ea"/>
                          <a:cs typeface="+mn-cs"/>
                        </a:rPr>
                        <a:t>IDO: </a:t>
                      </a:r>
                      <a:r>
                        <a:rPr lang="en-US" sz="2000" b="0" kern="1200" dirty="0" smtClean="0">
                          <a:solidFill>
                            <a:schemeClr val="tx1"/>
                          </a:solidFill>
                          <a:effectLst/>
                          <a:latin typeface="+mn-lt"/>
                          <a:ea typeface="+mn-ea"/>
                          <a:cs typeface="+mn-cs"/>
                        </a:rPr>
                        <a:t>1-7</a:t>
                      </a: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Biomass assessment of annual and perennial crops including woody vegetation, assessment of soil and land health conditions, and mapping of resource flows in the farm systems. This output includes assessment of ecological metrics and variability across action sites and information on soil health constraints </a:t>
                      </a:r>
                    </a:p>
                    <a:p>
                      <a:pPr marL="342900" lvl="0" indent="-342900">
                        <a:buFont typeface="Wingdings" pitchFamily="2" charset="2"/>
                        <a:buChar char="§"/>
                      </a:pPr>
                      <a:r>
                        <a:rPr lang="en-US" sz="1800" kern="1200" dirty="0" smtClean="0">
                          <a:solidFill>
                            <a:schemeClr val="tx1"/>
                          </a:solidFill>
                          <a:effectLst/>
                          <a:latin typeface="+mn-lt"/>
                          <a:ea typeface="+mn-ea"/>
                          <a:cs typeface="+mn-cs"/>
                        </a:rPr>
                        <a:t>Development of remote sensing methods for automatic quantification of seasonal biomass production</a:t>
                      </a:r>
                      <a:r>
                        <a:rPr lang="en-US" sz="1800" b="1" kern="1200" dirty="0" smtClean="0">
                          <a:solidFill>
                            <a:schemeClr val="tx1"/>
                          </a:solidFill>
                          <a:effectLst/>
                          <a:latin typeface="+mn-lt"/>
                          <a:ea typeface="+mn-ea"/>
                          <a:cs typeface="+mn-cs"/>
                        </a:rPr>
                        <a:t> </a:t>
                      </a:r>
                    </a:p>
                    <a:p>
                      <a:pPr marL="342900" lvl="0" indent="-342900">
                        <a:buFont typeface="Wingdings" pitchFamily="2" charset="2"/>
                        <a:buChar char="§"/>
                      </a:pP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Administration of 2014 cropping season full biomass assessments (annuals + perennials) in KKM</a:t>
                      </a:r>
                      <a:r>
                        <a:rPr lang="en-US" sz="1800" kern="1200" baseline="0" dirty="0" smtClean="0">
                          <a:solidFill>
                            <a:schemeClr val="tx1"/>
                          </a:solidFill>
                          <a:effectLst/>
                          <a:latin typeface="+mn-lt"/>
                          <a:ea typeface="+mn-ea"/>
                          <a:cs typeface="+mn-cs"/>
                        </a:rPr>
                        <a:t> and </a:t>
                      </a:r>
                      <a:r>
                        <a:rPr lang="en-US" sz="1800" kern="1200" dirty="0" smtClean="0">
                          <a:solidFill>
                            <a:schemeClr val="tx1"/>
                          </a:solidFill>
                          <a:effectLst/>
                          <a:latin typeface="+mn-lt"/>
                          <a:ea typeface="+mn-ea"/>
                          <a:cs typeface="+mn-cs"/>
                        </a:rPr>
                        <a:t> WBS transect</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Paper/report being drafted on </a:t>
                      </a:r>
                      <a:r>
                        <a:rPr lang="en-US" sz="1800" kern="1200" dirty="0" err="1" smtClean="0">
                          <a:solidFill>
                            <a:schemeClr val="tx1"/>
                          </a:solidFill>
                          <a:effectLst/>
                          <a:latin typeface="+mn-lt"/>
                          <a:ea typeface="+mn-ea"/>
                          <a:cs typeface="+mn-cs"/>
                        </a:rPr>
                        <a:t>agrobiodiversity</a:t>
                      </a:r>
                      <a:r>
                        <a:rPr lang="en-US" sz="1800" kern="1200" dirty="0" smtClean="0">
                          <a:solidFill>
                            <a:schemeClr val="tx1"/>
                          </a:solidFill>
                          <a:effectLst/>
                          <a:latin typeface="+mn-lt"/>
                          <a:ea typeface="+mn-ea"/>
                          <a:cs typeface="+mn-cs"/>
                        </a:rPr>
                        <a:t> management and conservation in major </a:t>
                      </a:r>
                      <a:r>
                        <a:rPr lang="en-US" sz="1800" kern="1200" dirty="0" err="1" smtClean="0">
                          <a:solidFill>
                            <a:schemeClr val="tx1"/>
                          </a:solidFill>
                          <a:effectLst/>
                          <a:latin typeface="+mn-lt"/>
                          <a:ea typeface="+mn-ea"/>
                          <a:cs typeface="+mn-cs"/>
                        </a:rPr>
                        <a:t>agroecosystems</a:t>
                      </a:r>
                      <a:r>
                        <a:rPr lang="en-US" sz="1800" kern="1200" dirty="0" smtClean="0">
                          <a:solidFill>
                            <a:schemeClr val="tx1"/>
                          </a:solidFill>
                          <a:effectLst/>
                          <a:latin typeface="+mn-lt"/>
                          <a:ea typeface="+mn-ea"/>
                          <a:cs typeface="+mn-cs"/>
                        </a:rPr>
                        <a:t> of in West African Sahel and Dry </a:t>
                      </a:r>
                      <a:r>
                        <a:rPr lang="en-US" sz="1800" kern="1200" dirty="0" smtClean="0">
                          <a:solidFill>
                            <a:schemeClr val="tx1"/>
                          </a:solidFill>
                          <a:effectLst/>
                          <a:latin typeface="+mn-lt"/>
                          <a:ea typeface="+mn-ea"/>
                          <a:cs typeface="+mn-cs"/>
                        </a:rPr>
                        <a:t>Savanna</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Two ground, UAV</a:t>
                      </a:r>
                      <a:r>
                        <a:rPr lang="en-US" sz="1800" kern="1200" baseline="0" dirty="0" smtClean="0">
                          <a:solidFill>
                            <a:schemeClr val="tx1"/>
                          </a:solidFill>
                          <a:effectLst/>
                          <a:latin typeface="+mn-lt"/>
                          <a:ea typeface="+mn-ea"/>
                          <a:cs typeface="+mn-cs"/>
                        </a:rPr>
                        <a:t> and satellite measurement campaigns in 150 farms with fertility trials</a:t>
                      </a:r>
                      <a:endParaRPr lang="en-US"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2000" b="1" kern="1200" dirty="0" smtClean="0">
                          <a:solidFill>
                            <a:srgbClr val="FF0000"/>
                          </a:solidFill>
                          <a:effectLst/>
                          <a:latin typeface="+mn-lt"/>
                          <a:ea typeface="+mn-ea"/>
                          <a:cs typeface="+mn-cs"/>
                        </a:rPr>
                        <a:t>Area and Sites:- </a:t>
                      </a:r>
                      <a:r>
                        <a:rPr lang="en-US" sz="1800" kern="1200" dirty="0" smtClean="0">
                          <a:solidFill>
                            <a:schemeClr val="tx1"/>
                          </a:solidFill>
                          <a:effectLst/>
                          <a:latin typeface="+mn-lt"/>
                          <a:ea typeface="+mn-ea"/>
                          <a:cs typeface="+mn-cs"/>
                        </a:rPr>
                        <a:t>Kano-</a:t>
                      </a:r>
                      <a:r>
                        <a:rPr lang="en-US" sz="1800" kern="1200" dirty="0" err="1" smtClean="0">
                          <a:solidFill>
                            <a:schemeClr val="tx1"/>
                          </a:solidFill>
                          <a:effectLst/>
                          <a:latin typeface="+mn-lt"/>
                          <a:ea typeface="+mn-ea"/>
                          <a:cs typeface="+mn-cs"/>
                        </a:rPr>
                        <a:t>Katsina</a:t>
                      </a:r>
                      <a:r>
                        <a:rPr lang="en-US" sz="1800" kern="1200" dirty="0" smtClean="0">
                          <a:solidFill>
                            <a:schemeClr val="tx1"/>
                          </a:solidFill>
                          <a:effectLst/>
                          <a:latin typeface="+mn-lt"/>
                          <a:ea typeface="+mn-ea"/>
                          <a:cs typeface="+mn-cs"/>
                        </a:rPr>
                        <a:t>-</a:t>
                      </a:r>
                      <a:r>
                        <a:rPr lang="en-US" sz="1800" kern="1200" dirty="0" err="1" smtClean="0">
                          <a:solidFill>
                            <a:schemeClr val="tx1"/>
                          </a:solidFill>
                          <a:effectLst/>
                          <a:latin typeface="+mn-lt"/>
                          <a:ea typeface="+mn-ea"/>
                          <a:cs typeface="+mn-cs"/>
                        </a:rPr>
                        <a:t>Maradi</a:t>
                      </a:r>
                      <a:r>
                        <a:rPr lang="en-US" sz="1800" kern="1200" dirty="0" smtClean="0">
                          <a:solidFill>
                            <a:schemeClr val="tx1"/>
                          </a:solidFill>
                          <a:effectLst/>
                          <a:latin typeface="+mn-lt"/>
                          <a:ea typeface="+mn-ea"/>
                          <a:cs typeface="+mn-cs"/>
                        </a:rPr>
                        <a:t> (KKM), </a:t>
                      </a:r>
                      <a:r>
                        <a:rPr lang="en-US" sz="1800" kern="1200" dirty="0" err="1" smtClean="0">
                          <a:solidFill>
                            <a:schemeClr val="tx1"/>
                          </a:solidFill>
                          <a:effectLst/>
                          <a:latin typeface="+mn-lt"/>
                          <a:ea typeface="+mn-ea"/>
                          <a:cs typeface="+mn-cs"/>
                        </a:rPr>
                        <a:t>Wa-Bobo-Sikasso</a:t>
                      </a:r>
                      <a:endParaRPr lang="en-US" sz="18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4760272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9</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1644125121"/>
              </p:ext>
            </p:extLst>
          </p:nvPr>
        </p:nvGraphicFramePr>
        <p:xfrm>
          <a:off x="107503" y="1052736"/>
          <a:ext cx="9036497" cy="5688632"/>
        </p:xfrm>
        <a:graphic>
          <a:graphicData uri="http://schemas.openxmlformats.org/drawingml/2006/table">
            <a:tbl>
              <a:tblPr/>
              <a:tblGrid>
                <a:gridCol w="2369470"/>
                <a:gridCol w="6667027"/>
              </a:tblGrid>
              <a:tr h="571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mn-lt"/>
                          <a:cs typeface="Arial" pitchFamily="34" charset="0"/>
                        </a:rPr>
                        <a:t>Activity cluster</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511761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2</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Assess and MONITOR BIOMASS AND RESOURCE FLOW in the action sites</a:t>
                      </a:r>
                    </a:p>
                    <a:p>
                      <a:pPr marL="0" marR="0" indent="0" algn="l" defTabSz="914400" rtl="0" eaLnBrk="1" fontAlgn="auto" latinLnBrk="0" hangingPunct="1">
                        <a:lnSpc>
                          <a:spcPct val="115000"/>
                        </a:lnSpc>
                        <a:spcBef>
                          <a:spcPts val="0"/>
                        </a:spcBef>
                        <a:spcAft>
                          <a:spcPts val="0"/>
                        </a:spcAft>
                        <a:buClrTx/>
                        <a:buSzTx/>
                        <a:buFontTx/>
                        <a:buNone/>
                        <a:tabLst/>
                        <a:defRPr/>
                      </a:pPr>
                      <a:endParaRPr lang="en-US" sz="2000" b="0" kern="1200" dirty="0" smtClean="0">
                        <a:solidFill>
                          <a:schemeClr val="tx1"/>
                        </a:solidFill>
                        <a:effectLst/>
                        <a:latin typeface="+mn-lt"/>
                        <a:ea typeface="+mn-ea"/>
                        <a:cs typeface="+mn-cs"/>
                      </a:endParaRP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mn-ea"/>
                          <a:cs typeface="+mn-cs"/>
                        </a:rPr>
                        <a:t>IDO: 4,5,6</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Testing  various tree crops interactions-and roles of agroforestry parklands on soil water balance and crop yield in </a:t>
                      </a:r>
                      <a:r>
                        <a:rPr lang="en-US" sz="1800" kern="1200" dirty="0" err="1" smtClean="0">
                          <a:solidFill>
                            <a:schemeClr val="tx1"/>
                          </a:solidFill>
                          <a:effectLst/>
                          <a:latin typeface="+mn-lt"/>
                          <a:ea typeface="+mn-ea"/>
                          <a:cs typeface="+mn-cs"/>
                        </a:rPr>
                        <a:t>Sahelian</a:t>
                      </a:r>
                      <a:r>
                        <a:rPr lang="en-US" sz="1800" kern="1200" dirty="0" smtClean="0">
                          <a:solidFill>
                            <a:schemeClr val="tx1"/>
                          </a:solidFill>
                          <a:effectLst/>
                          <a:latin typeface="+mn-lt"/>
                          <a:ea typeface="+mn-ea"/>
                          <a:cs typeface="+mn-cs"/>
                        </a:rPr>
                        <a:t> farming system</a:t>
                      </a:r>
                    </a:p>
                    <a:p>
                      <a:pPr marL="342900" lvl="0" indent="-342900">
                        <a:buFont typeface="Wingdings" pitchFamily="2" charset="2"/>
                        <a:buChar char="§"/>
                      </a:pPr>
                      <a:r>
                        <a:rPr lang="en-US" sz="1800" kern="1200" dirty="0" smtClean="0">
                          <a:solidFill>
                            <a:schemeClr val="tx1"/>
                          </a:solidFill>
                          <a:effectLst/>
                          <a:latin typeface="+mn-lt"/>
                          <a:ea typeface="+mn-ea"/>
                          <a:cs typeface="+mn-cs"/>
                        </a:rPr>
                        <a:t>Quantification of nutrient flows in the farming systems in the action sites, yield mapping and tradeoffs assessment of nutrient  use in the defined systems. </a:t>
                      </a:r>
                    </a:p>
                    <a:p>
                      <a:pPr marL="0" lvl="0" indent="0">
                        <a:buFont typeface="Wingdings" pitchFamily="2" charset="2"/>
                        <a:buNone/>
                      </a:pP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Data generated and paper on effect of shading on yields of staple crop by common tree on farming land in </a:t>
                      </a:r>
                      <a:r>
                        <a:rPr lang="en-US" sz="1800" kern="1200" dirty="0" err="1" smtClean="0">
                          <a:solidFill>
                            <a:schemeClr val="tx1"/>
                          </a:solidFill>
                          <a:effectLst/>
                          <a:latin typeface="+mn-lt"/>
                          <a:ea typeface="+mn-ea"/>
                          <a:cs typeface="+mn-cs"/>
                        </a:rPr>
                        <a:t>Sahelian</a:t>
                      </a:r>
                      <a:r>
                        <a:rPr lang="en-US" sz="1800" kern="1200" dirty="0" smtClean="0">
                          <a:solidFill>
                            <a:schemeClr val="tx1"/>
                          </a:solidFill>
                          <a:effectLst/>
                          <a:latin typeface="+mn-lt"/>
                          <a:ea typeface="+mn-ea"/>
                          <a:cs typeface="+mn-cs"/>
                        </a:rPr>
                        <a:t> </a:t>
                      </a:r>
                      <a:r>
                        <a:rPr lang="en-US" sz="1800" kern="1200" dirty="0" err="1" smtClean="0">
                          <a:solidFill>
                            <a:schemeClr val="tx1"/>
                          </a:solidFill>
                          <a:effectLst/>
                          <a:latin typeface="+mn-lt"/>
                          <a:ea typeface="+mn-ea"/>
                          <a:cs typeface="+mn-cs"/>
                        </a:rPr>
                        <a:t>agroecosystem</a:t>
                      </a:r>
                      <a:endParaRPr lang="en-US"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Effect of tree husbandry on cereal and legume grown in pure stand or intercropped and nutrient management on crop </a:t>
                      </a:r>
                      <a:r>
                        <a:rPr lang="en-US" sz="1800" kern="1200" dirty="0" smtClean="0">
                          <a:solidFill>
                            <a:schemeClr val="tx1"/>
                          </a:solidFill>
                          <a:effectLst/>
                          <a:latin typeface="+mn-lt"/>
                          <a:ea typeface="+mn-ea"/>
                          <a:cs typeface="+mn-cs"/>
                        </a:rPr>
                        <a:t>performance</a:t>
                      </a:r>
                      <a:endParaRPr lang="en-US"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Simulation of nutrients flow at farm scale in the </a:t>
                      </a:r>
                      <a:r>
                        <a:rPr lang="en-US" sz="1800" kern="1200" dirty="0" err="1" smtClean="0">
                          <a:solidFill>
                            <a:schemeClr val="tx1"/>
                          </a:solidFill>
                          <a:effectLst/>
                          <a:latin typeface="+mn-lt"/>
                          <a:ea typeface="+mn-ea"/>
                          <a:cs typeface="+mn-cs"/>
                        </a:rPr>
                        <a:t>Fakara</a:t>
                      </a:r>
                      <a:r>
                        <a:rPr lang="en-US" sz="1800" kern="1200" dirty="0" smtClean="0">
                          <a:solidFill>
                            <a:schemeClr val="tx1"/>
                          </a:solidFill>
                          <a:effectLst/>
                          <a:latin typeface="+mn-lt"/>
                          <a:ea typeface="+mn-ea"/>
                          <a:cs typeface="+mn-cs"/>
                        </a:rPr>
                        <a:t> from three years </a:t>
                      </a:r>
                      <a:r>
                        <a:rPr lang="en-US" sz="1800" kern="1200" dirty="0" smtClean="0">
                          <a:solidFill>
                            <a:schemeClr val="tx1"/>
                          </a:solidFill>
                          <a:effectLst/>
                          <a:latin typeface="+mn-lt"/>
                          <a:ea typeface="+mn-ea"/>
                          <a:cs typeface="+mn-cs"/>
                        </a:rPr>
                        <a:t>corralling </a:t>
                      </a:r>
                      <a:r>
                        <a:rPr lang="en-US" sz="1800" kern="1200" dirty="0" smtClean="0">
                          <a:solidFill>
                            <a:schemeClr val="tx1"/>
                          </a:solidFill>
                          <a:effectLst/>
                          <a:latin typeface="+mn-lt"/>
                          <a:ea typeface="+mn-ea"/>
                          <a:cs typeface="+mn-cs"/>
                        </a:rPr>
                        <a:t>trial </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2000" b="1" kern="1200" dirty="0" smtClean="0">
                          <a:solidFill>
                            <a:srgbClr val="FF0000"/>
                          </a:solidFill>
                          <a:effectLst/>
                          <a:latin typeface="+mn-lt"/>
                          <a:ea typeface="+mn-ea"/>
                          <a:cs typeface="+mn-cs"/>
                        </a:rPr>
                        <a:t>Area and Sites:- </a:t>
                      </a:r>
                      <a:r>
                        <a:rPr lang="en-US" sz="1800" kern="1200" dirty="0" smtClean="0">
                          <a:solidFill>
                            <a:schemeClr val="tx1"/>
                          </a:solidFill>
                          <a:effectLst/>
                          <a:latin typeface="+mn-lt"/>
                          <a:ea typeface="+mn-ea"/>
                          <a:cs typeface="+mn-cs"/>
                        </a:rPr>
                        <a:t>Kano-</a:t>
                      </a:r>
                      <a:r>
                        <a:rPr lang="en-US" sz="1800" kern="1200" dirty="0" err="1" smtClean="0">
                          <a:solidFill>
                            <a:schemeClr val="tx1"/>
                          </a:solidFill>
                          <a:effectLst/>
                          <a:latin typeface="+mn-lt"/>
                          <a:ea typeface="+mn-ea"/>
                          <a:cs typeface="+mn-cs"/>
                        </a:rPr>
                        <a:t>Katsina</a:t>
                      </a:r>
                      <a:r>
                        <a:rPr lang="en-US" sz="1800" kern="1200" dirty="0" smtClean="0">
                          <a:solidFill>
                            <a:schemeClr val="tx1"/>
                          </a:solidFill>
                          <a:effectLst/>
                          <a:latin typeface="+mn-lt"/>
                          <a:ea typeface="+mn-ea"/>
                          <a:cs typeface="+mn-cs"/>
                        </a:rPr>
                        <a:t>-</a:t>
                      </a:r>
                      <a:r>
                        <a:rPr lang="en-US" sz="1800" kern="1200" dirty="0" err="1" smtClean="0">
                          <a:solidFill>
                            <a:schemeClr val="tx1"/>
                          </a:solidFill>
                          <a:effectLst/>
                          <a:latin typeface="+mn-lt"/>
                          <a:ea typeface="+mn-ea"/>
                          <a:cs typeface="+mn-cs"/>
                        </a:rPr>
                        <a:t>Maradi</a:t>
                      </a:r>
                      <a:r>
                        <a:rPr lang="en-US" sz="1800" kern="1200" dirty="0" smtClean="0">
                          <a:solidFill>
                            <a:schemeClr val="tx1"/>
                          </a:solidFill>
                          <a:effectLst/>
                          <a:latin typeface="+mn-lt"/>
                          <a:ea typeface="+mn-ea"/>
                          <a:cs typeface="+mn-cs"/>
                        </a:rPr>
                        <a:t> (KKM), </a:t>
                      </a:r>
                      <a:r>
                        <a:rPr lang="en-US" sz="1800" kern="1200" dirty="0" err="1" smtClean="0">
                          <a:solidFill>
                            <a:schemeClr val="tx1"/>
                          </a:solidFill>
                          <a:effectLst/>
                          <a:latin typeface="+mn-lt"/>
                          <a:ea typeface="+mn-ea"/>
                          <a:cs typeface="+mn-cs"/>
                        </a:rPr>
                        <a:t>Wa-Bobo-Sikasso</a:t>
                      </a:r>
                      <a:endParaRPr lang="en-US" sz="18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6364424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10</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4192838112"/>
              </p:ext>
            </p:extLst>
          </p:nvPr>
        </p:nvGraphicFramePr>
        <p:xfrm>
          <a:off x="107503" y="1052736"/>
          <a:ext cx="9036497" cy="5688632"/>
        </p:xfrm>
        <a:graphic>
          <a:graphicData uri="http://schemas.openxmlformats.org/drawingml/2006/table">
            <a:tbl>
              <a:tblPr/>
              <a:tblGrid>
                <a:gridCol w="2369470"/>
                <a:gridCol w="6667027"/>
              </a:tblGrid>
              <a:tr h="571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mn-lt"/>
                          <a:cs typeface="Arial" pitchFamily="34" charset="0"/>
                        </a:rPr>
                        <a:t>Activity cluster</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511761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3</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Facilitation of INNOVATION PLATFORMS, monitoring and evaluation of innovation platforms</a:t>
                      </a:r>
                    </a:p>
                    <a:p>
                      <a:pPr marL="0" marR="0" indent="0" algn="l" defTabSz="914400" rtl="0" eaLnBrk="1" fontAlgn="auto" latinLnBrk="0" hangingPunct="1">
                        <a:lnSpc>
                          <a:spcPct val="115000"/>
                        </a:lnSpc>
                        <a:spcBef>
                          <a:spcPts val="0"/>
                        </a:spcBef>
                        <a:spcAft>
                          <a:spcPts val="0"/>
                        </a:spcAft>
                        <a:buClrTx/>
                        <a:buSzTx/>
                        <a:buFontTx/>
                        <a:buNone/>
                        <a:tabLst/>
                        <a:defRPr/>
                      </a:pPr>
                      <a:endParaRPr lang="en-US" sz="2000" b="0" kern="1200" dirty="0" smtClean="0">
                        <a:solidFill>
                          <a:schemeClr val="tx1"/>
                        </a:solidFill>
                        <a:effectLst/>
                        <a:latin typeface="+mn-lt"/>
                        <a:ea typeface="+mn-ea"/>
                        <a:cs typeface="+mn-cs"/>
                      </a:endParaRP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mn-ea"/>
                          <a:cs typeface="+mn-cs"/>
                        </a:rPr>
                        <a:t>IDOs:</a:t>
                      </a:r>
                      <a:r>
                        <a:rPr lang="en-US" sz="2000" b="0" kern="1200" baseline="0" dirty="0" smtClean="0">
                          <a:solidFill>
                            <a:schemeClr val="tx1"/>
                          </a:solidFill>
                          <a:effectLst/>
                          <a:latin typeface="+mn-lt"/>
                          <a:ea typeface="+mn-ea"/>
                          <a:cs typeface="+mn-cs"/>
                        </a:rPr>
                        <a:t> </a:t>
                      </a:r>
                      <a:r>
                        <a:rPr lang="en-US" sz="2000" b="0" kern="1200" baseline="0" dirty="0" smtClean="0">
                          <a:solidFill>
                            <a:schemeClr val="tx1"/>
                          </a:solidFill>
                          <a:effectLst/>
                          <a:latin typeface="+mn-lt"/>
                          <a:ea typeface="+mn-ea"/>
                          <a:cs typeface="+mn-cs"/>
                        </a:rPr>
                        <a:t>1-7</a:t>
                      </a: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Stakeholder consultation to fill gaps and prioritize technologies </a:t>
                      </a:r>
                    </a:p>
                    <a:p>
                      <a:pPr marL="342900" lvl="0" indent="-342900">
                        <a:buFont typeface="Wingdings" pitchFamily="2" charset="2"/>
                        <a:buChar char="§"/>
                      </a:pPr>
                      <a:r>
                        <a:rPr lang="en-US" sz="1800" kern="1200" dirty="0" smtClean="0">
                          <a:solidFill>
                            <a:schemeClr val="tx1"/>
                          </a:solidFill>
                          <a:effectLst/>
                          <a:latin typeface="+mn-lt"/>
                          <a:ea typeface="+mn-ea"/>
                          <a:cs typeface="+mn-cs"/>
                        </a:rPr>
                        <a:t>Exploration of best cultivars for dual purpose crops in the  region for </a:t>
                      </a:r>
                      <a:r>
                        <a:rPr lang="en-US" sz="1800" kern="1200" dirty="0" smtClean="0">
                          <a:solidFill>
                            <a:schemeClr val="tx1"/>
                          </a:solidFill>
                          <a:effectLst/>
                          <a:latin typeface="+mn-lt"/>
                          <a:ea typeface="+mn-ea"/>
                          <a:cs typeface="+mn-cs"/>
                        </a:rPr>
                        <a:t>crop-livestock in </a:t>
                      </a:r>
                      <a:r>
                        <a:rPr lang="en-US" sz="1800" kern="1200" dirty="0" smtClean="0">
                          <a:solidFill>
                            <a:schemeClr val="tx1"/>
                          </a:solidFill>
                          <a:effectLst/>
                          <a:latin typeface="+mn-lt"/>
                          <a:ea typeface="+mn-ea"/>
                          <a:cs typeface="+mn-cs"/>
                        </a:rPr>
                        <a:t>KKM and WBS sites</a:t>
                      </a:r>
                    </a:p>
                    <a:p>
                      <a:pPr marL="342900" lvl="0" indent="-342900">
                        <a:buFont typeface="Wingdings" pitchFamily="2" charset="2"/>
                        <a:buChar char="§"/>
                      </a:pPr>
                      <a:r>
                        <a:rPr lang="en-US" sz="1800" kern="1200" dirty="0" smtClean="0">
                          <a:solidFill>
                            <a:schemeClr val="tx1"/>
                          </a:solidFill>
                          <a:effectLst/>
                          <a:latin typeface="+mn-lt"/>
                          <a:ea typeface="+mn-ea"/>
                          <a:cs typeface="+mn-cs"/>
                        </a:rPr>
                        <a:t>Addressing the issues non-adoption of technologies in tree- crop-livestock interaction in West Africa. </a:t>
                      </a:r>
                      <a:endParaRPr lang="en-US" sz="1800" kern="1200" dirty="0" smtClean="0">
                        <a:solidFill>
                          <a:schemeClr val="tx1"/>
                        </a:solidFill>
                        <a:effectLst/>
                        <a:latin typeface="+mn-lt"/>
                        <a:ea typeface="+mn-ea"/>
                        <a:cs typeface="+mn-cs"/>
                      </a:endParaRPr>
                    </a:p>
                    <a:p>
                      <a:pPr marL="342900" lvl="0" indent="-342900">
                        <a:buFont typeface="Wingdings" pitchFamily="2" charset="2"/>
                        <a:buChar char="§"/>
                      </a:pPr>
                      <a:r>
                        <a:rPr lang="en-US" sz="1800" kern="1200" dirty="0" smtClean="0">
                          <a:solidFill>
                            <a:schemeClr val="tx1"/>
                          </a:solidFill>
                          <a:effectLst/>
                          <a:latin typeface="+mn-lt"/>
                          <a:ea typeface="+mn-ea"/>
                          <a:cs typeface="+mn-cs"/>
                        </a:rPr>
                        <a:t>Develop a sustainable, subscription based</a:t>
                      </a:r>
                      <a:r>
                        <a:rPr lang="en-US" sz="1800" kern="1200" baseline="0" dirty="0" smtClean="0">
                          <a:solidFill>
                            <a:schemeClr val="tx1"/>
                          </a:solidFill>
                          <a:effectLst/>
                          <a:latin typeface="+mn-lt"/>
                          <a:ea typeface="+mn-ea"/>
                          <a:cs typeface="+mn-cs"/>
                        </a:rPr>
                        <a:t> rural land information service supported by very high resolution satellite imagery</a:t>
                      </a:r>
                      <a:endParaRPr lang="en-US" sz="1800" kern="1200" dirty="0" smtClean="0">
                        <a:solidFill>
                          <a:schemeClr val="tx1"/>
                        </a:solidFill>
                        <a:effectLst/>
                        <a:latin typeface="+mn-lt"/>
                        <a:ea typeface="+mn-ea"/>
                        <a:cs typeface="+mn-cs"/>
                      </a:endParaRPr>
                    </a:p>
                    <a:p>
                      <a:pPr marL="342900" lvl="0" indent="-342900">
                        <a:buFont typeface="Wingdings" pitchFamily="2" charset="2"/>
                        <a:buChar char="§"/>
                      </a:pP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 Enhanced capacity for innovation and effective participation in</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1800" kern="1200" baseline="0" dirty="0" smtClean="0">
                          <a:solidFill>
                            <a:schemeClr val="tx1"/>
                          </a:solidFill>
                          <a:effectLst/>
                          <a:latin typeface="+mn-lt"/>
                          <a:ea typeface="+mn-ea"/>
                          <a:cs typeface="+mn-cs"/>
                        </a:rPr>
                        <a:t>   c</a:t>
                      </a:r>
                      <a:r>
                        <a:rPr lang="en-US" sz="1800" kern="1200" dirty="0" smtClean="0">
                          <a:solidFill>
                            <a:schemeClr val="tx1"/>
                          </a:solidFill>
                          <a:effectLst/>
                          <a:latin typeface="+mn-lt"/>
                          <a:ea typeface="+mn-ea"/>
                          <a:cs typeface="+mn-cs"/>
                        </a:rPr>
                        <a:t>ollaborative IAR4D processes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A basket  of low risk crop and livestock innovation with technical potential for SI developed and </a:t>
                      </a:r>
                      <a:r>
                        <a:rPr lang="en-US" sz="1800" kern="1200" dirty="0" smtClean="0">
                          <a:solidFill>
                            <a:schemeClr val="tx1"/>
                          </a:solidFill>
                          <a:effectLst/>
                          <a:latin typeface="+mn-lt"/>
                          <a:ea typeface="+mn-ea"/>
                          <a:cs typeface="+mn-cs"/>
                        </a:rPr>
                        <a:t>tested</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50,000</a:t>
                      </a:r>
                      <a:r>
                        <a:rPr lang="en-US" sz="1800" kern="1200" baseline="0" dirty="0" smtClean="0">
                          <a:solidFill>
                            <a:schemeClr val="tx1"/>
                          </a:solidFill>
                          <a:effectLst/>
                          <a:latin typeface="+mn-lt"/>
                          <a:ea typeface="+mn-ea"/>
                          <a:cs typeface="+mn-cs"/>
                        </a:rPr>
                        <a:t> farmers registered in the land information service</a:t>
                      </a:r>
                      <a:r>
                        <a:rPr lang="en-US" sz="1800" kern="1200" dirty="0" smtClean="0">
                          <a:solidFill>
                            <a:schemeClr val="tx1"/>
                          </a:solidFill>
                          <a:effectLst/>
                          <a:latin typeface="+mn-lt"/>
                          <a:ea typeface="+mn-ea"/>
                          <a:cs typeface="+mn-cs"/>
                        </a:rPr>
                        <a:t> </a:t>
                      </a:r>
                      <a:endParaRPr lang="en-US"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2000" b="1" kern="1200" dirty="0" smtClean="0">
                          <a:solidFill>
                            <a:srgbClr val="FF0000"/>
                          </a:solidFill>
                          <a:effectLst/>
                          <a:latin typeface="+mn-lt"/>
                          <a:ea typeface="+mn-ea"/>
                          <a:cs typeface="+mn-cs"/>
                        </a:rPr>
                        <a:t>Area and Sites:- </a:t>
                      </a:r>
                      <a:r>
                        <a:rPr lang="en-US" sz="1800" kern="1200" dirty="0" smtClean="0">
                          <a:solidFill>
                            <a:schemeClr val="tx1"/>
                          </a:solidFill>
                          <a:effectLst/>
                          <a:latin typeface="+mn-lt"/>
                          <a:ea typeface="+mn-ea"/>
                          <a:cs typeface="+mn-cs"/>
                        </a:rPr>
                        <a:t>Kano-</a:t>
                      </a:r>
                      <a:r>
                        <a:rPr lang="en-US" sz="1800" kern="1200" dirty="0" err="1" smtClean="0">
                          <a:solidFill>
                            <a:schemeClr val="tx1"/>
                          </a:solidFill>
                          <a:effectLst/>
                          <a:latin typeface="+mn-lt"/>
                          <a:ea typeface="+mn-ea"/>
                          <a:cs typeface="+mn-cs"/>
                        </a:rPr>
                        <a:t>Katsina</a:t>
                      </a:r>
                      <a:r>
                        <a:rPr lang="en-US" sz="1800" kern="1200" dirty="0" smtClean="0">
                          <a:solidFill>
                            <a:schemeClr val="tx1"/>
                          </a:solidFill>
                          <a:effectLst/>
                          <a:latin typeface="+mn-lt"/>
                          <a:ea typeface="+mn-ea"/>
                          <a:cs typeface="+mn-cs"/>
                        </a:rPr>
                        <a:t>-</a:t>
                      </a:r>
                      <a:r>
                        <a:rPr lang="en-US" sz="1800" kern="1200" dirty="0" err="1" smtClean="0">
                          <a:solidFill>
                            <a:schemeClr val="tx1"/>
                          </a:solidFill>
                          <a:effectLst/>
                          <a:latin typeface="+mn-lt"/>
                          <a:ea typeface="+mn-ea"/>
                          <a:cs typeface="+mn-cs"/>
                        </a:rPr>
                        <a:t>Maradi</a:t>
                      </a:r>
                      <a:r>
                        <a:rPr lang="en-US" sz="1800" kern="1200" dirty="0" smtClean="0">
                          <a:solidFill>
                            <a:schemeClr val="tx1"/>
                          </a:solidFill>
                          <a:effectLst/>
                          <a:latin typeface="+mn-lt"/>
                          <a:ea typeface="+mn-ea"/>
                          <a:cs typeface="+mn-cs"/>
                        </a:rPr>
                        <a:t> (KKM), </a:t>
                      </a:r>
                      <a:r>
                        <a:rPr lang="en-US" sz="1800" kern="1200" dirty="0" err="1" smtClean="0">
                          <a:solidFill>
                            <a:schemeClr val="tx1"/>
                          </a:solidFill>
                          <a:effectLst/>
                          <a:latin typeface="+mn-lt"/>
                          <a:ea typeface="+mn-ea"/>
                          <a:cs typeface="+mn-cs"/>
                        </a:rPr>
                        <a:t>Wa-Bobo-Sikasso</a:t>
                      </a:r>
                      <a:endParaRPr lang="en-US" sz="18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5359993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11</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4217762693"/>
              </p:ext>
            </p:extLst>
          </p:nvPr>
        </p:nvGraphicFramePr>
        <p:xfrm>
          <a:off x="107503" y="1052736"/>
          <a:ext cx="9036497" cy="5688632"/>
        </p:xfrm>
        <a:graphic>
          <a:graphicData uri="http://schemas.openxmlformats.org/drawingml/2006/table">
            <a:tbl>
              <a:tblPr/>
              <a:tblGrid>
                <a:gridCol w="2369470"/>
                <a:gridCol w="6667027"/>
              </a:tblGrid>
              <a:tr h="571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mn-lt"/>
                          <a:cs typeface="Arial" pitchFamily="34" charset="0"/>
                        </a:rPr>
                        <a:t>Activity cluster</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511761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4</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Induce intensification and improve resource use efficiency through ON-FARM TESTING AND EVALUATION of technologies</a:t>
                      </a: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mn-ea"/>
                          <a:cs typeface="+mn-cs"/>
                        </a:rPr>
                        <a:t>IDOs:1-6</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Introduction and evaluation of new technologies: </a:t>
                      </a:r>
                      <a:r>
                        <a:rPr lang="en-US" sz="1800" kern="1200" dirty="0" err="1" smtClean="0">
                          <a:solidFill>
                            <a:schemeClr val="tx1"/>
                          </a:solidFill>
                          <a:effectLst/>
                          <a:latin typeface="+mn-lt"/>
                          <a:ea typeface="+mn-ea"/>
                          <a:cs typeface="+mn-cs"/>
                        </a:rPr>
                        <a:t>germplasm</a:t>
                      </a:r>
                      <a:r>
                        <a:rPr lang="en-US" sz="1800" kern="1200" dirty="0" smtClean="0">
                          <a:solidFill>
                            <a:schemeClr val="tx1"/>
                          </a:solidFill>
                          <a:effectLst/>
                          <a:latin typeface="+mn-lt"/>
                          <a:ea typeface="+mn-ea"/>
                          <a:cs typeface="+mn-cs"/>
                        </a:rPr>
                        <a:t>, </a:t>
                      </a:r>
                      <a:r>
                        <a:rPr lang="en-US" sz="1800" kern="1200" dirty="0" smtClean="0">
                          <a:solidFill>
                            <a:schemeClr val="tx1"/>
                          </a:solidFill>
                          <a:effectLst/>
                          <a:latin typeface="+mn-lt"/>
                          <a:ea typeface="+mn-ea"/>
                          <a:cs typeface="+mn-cs"/>
                        </a:rPr>
                        <a:t>agricultural </a:t>
                      </a:r>
                      <a:r>
                        <a:rPr lang="en-US" sz="1800" kern="1200" dirty="0" smtClean="0">
                          <a:solidFill>
                            <a:schemeClr val="tx1"/>
                          </a:solidFill>
                          <a:effectLst/>
                          <a:latin typeface="+mn-lt"/>
                          <a:ea typeface="+mn-ea"/>
                          <a:cs typeface="+mn-cs"/>
                        </a:rPr>
                        <a:t>inputs, livestock management options, fodder, and options for mechanization. In addition, this activity includes testing and evaluating of gender-smart best fit options for improved livelihood, and water management</a:t>
                      </a:r>
                    </a:p>
                    <a:p>
                      <a:pPr marL="342900" lvl="0" indent="-342900">
                        <a:buFont typeface="Wingdings" pitchFamily="2" charset="2"/>
                        <a:buChar char="§"/>
                      </a:pPr>
                      <a:r>
                        <a:rPr lang="en-US" sz="1800" kern="1200" dirty="0" smtClean="0">
                          <a:solidFill>
                            <a:schemeClr val="tx1"/>
                          </a:solidFill>
                          <a:effectLst/>
                          <a:latin typeface="+mn-lt"/>
                          <a:ea typeface="+mn-ea"/>
                          <a:cs typeface="+mn-cs"/>
                        </a:rPr>
                        <a:t>Pre and post harvest small and medium scale </a:t>
                      </a:r>
                      <a:r>
                        <a:rPr lang="en-US" sz="1800" kern="1200" dirty="0" smtClean="0">
                          <a:solidFill>
                            <a:schemeClr val="tx1"/>
                          </a:solidFill>
                          <a:effectLst/>
                          <a:latin typeface="+mn-lt"/>
                          <a:ea typeface="+mn-ea"/>
                          <a:cs typeface="+mn-cs"/>
                        </a:rPr>
                        <a:t>machines for </a:t>
                      </a:r>
                      <a:r>
                        <a:rPr lang="en-US" sz="1800" kern="1200" dirty="0" smtClean="0">
                          <a:solidFill>
                            <a:schemeClr val="tx1"/>
                          </a:solidFill>
                          <a:effectLst/>
                          <a:latin typeface="+mn-lt"/>
                          <a:ea typeface="+mn-ea"/>
                          <a:cs typeface="+mn-cs"/>
                        </a:rPr>
                        <a:t>planting and other agronomic activities as well as for processing made available test across KKM locations </a:t>
                      </a:r>
                    </a:p>
                    <a:p>
                      <a:pPr marL="342900" lvl="0" indent="-342900">
                        <a:buFont typeface="Wingdings" pitchFamily="2" charset="2"/>
                        <a:buChar char="§"/>
                      </a:pP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New</a:t>
                      </a:r>
                      <a:r>
                        <a:rPr lang="en-US" sz="1800" kern="1200" baseline="0" dirty="0" smtClean="0">
                          <a:solidFill>
                            <a:schemeClr val="tx1"/>
                          </a:solidFill>
                          <a:effectLst/>
                          <a:latin typeface="+mn-lt"/>
                          <a:ea typeface="+mn-ea"/>
                          <a:cs typeface="+mn-cs"/>
                        </a:rPr>
                        <a:t> </a:t>
                      </a:r>
                      <a:r>
                        <a:rPr lang="en-US" sz="1800" kern="1200" baseline="0" dirty="0" err="1" smtClean="0">
                          <a:solidFill>
                            <a:schemeClr val="tx1"/>
                          </a:solidFill>
                          <a:effectLst/>
                          <a:latin typeface="+mn-lt"/>
                          <a:ea typeface="+mn-ea"/>
                          <a:cs typeface="+mn-cs"/>
                        </a:rPr>
                        <a:t>germplasm</a:t>
                      </a:r>
                      <a:r>
                        <a:rPr lang="en-US" sz="1800" kern="1200" baseline="0" dirty="0" smtClean="0">
                          <a:solidFill>
                            <a:schemeClr val="tx1"/>
                          </a:solidFill>
                          <a:effectLst/>
                          <a:latin typeface="+mn-lt"/>
                          <a:ea typeface="+mn-ea"/>
                          <a:cs typeface="+mn-cs"/>
                        </a:rPr>
                        <a:t> introduced </a:t>
                      </a:r>
                      <a:endParaRPr lang="en-US"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Reduced drudgery</a:t>
                      </a:r>
                      <a:endParaRPr lang="en-US"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2000" b="1" kern="1200" dirty="0" smtClean="0">
                          <a:solidFill>
                            <a:srgbClr val="FF0000"/>
                          </a:solidFill>
                          <a:effectLst/>
                          <a:latin typeface="+mn-lt"/>
                          <a:ea typeface="+mn-ea"/>
                          <a:cs typeface="+mn-cs"/>
                        </a:rPr>
                        <a:t>Area and Sites:- </a:t>
                      </a:r>
                      <a:r>
                        <a:rPr lang="en-US" sz="1800" kern="1200" dirty="0" smtClean="0">
                          <a:solidFill>
                            <a:schemeClr val="tx1"/>
                          </a:solidFill>
                          <a:effectLst/>
                          <a:latin typeface="+mn-lt"/>
                          <a:ea typeface="+mn-ea"/>
                          <a:cs typeface="+mn-cs"/>
                        </a:rPr>
                        <a:t>Kano-</a:t>
                      </a:r>
                      <a:r>
                        <a:rPr lang="en-US" sz="1800" kern="1200" dirty="0" err="1" smtClean="0">
                          <a:solidFill>
                            <a:schemeClr val="tx1"/>
                          </a:solidFill>
                          <a:effectLst/>
                          <a:latin typeface="+mn-lt"/>
                          <a:ea typeface="+mn-ea"/>
                          <a:cs typeface="+mn-cs"/>
                        </a:rPr>
                        <a:t>Katsina</a:t>
                      </a:r>
                      <a:r>
                        <a:rPr lang="en-US" sz="1800" kern="1200" dirty="0" smtClean="0">
                          <a:solidFill>
                            <a:schemeClr val="tx1"/>
                          </a:solidFill>
                          <a:effectLst/>
                          <a:latin typeface="+mn-lt"/>
                          <a:ea typeface="+mn-ea"/>
                          <a:cs typeface="+mn-cs"/>
                        </a:rPr>
                        <a:t>-</a:t>
                      </a:r>
                      <a:r>
                        <a:rPr lang="en-US" sz="1800" kern="1200" dirty="0" err="1" smtClean="0">
                          <a:solidFill>
                            <a:schemeClr val="tx1"/>
                          </a:solidFill>
                          <a:effectLst/>
                          <a:latin typeface="+mn-lt"/>
                          <a:ea typeface="+mn-ea"/>
                          <a:cs typeface="+mn-cs"/>
                        </a:rPr>
                        <a:t>Maradi</a:t>
                      </a:r>
                      <a:r>
                        <a:rPr lang="en-US" sz="1800" kern="1200" dirty="0" smtClean="0">
                          <a:solidFill>
                            <a:schemeClr val="tx1"/>
                          </a:solidFill>
                          <a:effectLst/>
                          <a:latin typeface="+mn-lt"/>
                          <a:ea typeface="+mn-ea"/>
                          <a:cs typeface="+mn-cs"/>
                        </a:rPr>
                        <a:t> (KKM), </a:t>
                      </a:r>
                      <a:r>
                        <a:rPr lang="en-US" sz="1800" kern="1200" dirty="0" err="1" smtClean="0">
                          <a:solidFill>
                            <a:schemeClr val="tx1"/>
                          </a:solidFill>
                          <a:effectLst/>
                          <a:latin typeface="+mn-lt"/>
                          <a:ea typeface="+mn-ea"/>
                          <a:cs typeface="+mn-cs"/>
                        </a:rPr>
                        <a:t>Wa-Bobo-Sikasso</a:t>
                      </a:r>
                      <a:endParaRPr lang="en-US" sz="18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2111685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12</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3030936655"/>
              </p:ext>
            </p:extLst>
          </p:nvPr>
        </p:nvGraphicFramePr>
        <p:xfrm>
          <a:off x="107503" y="1052736"/>
          <a:ext cx="9036497" cy="5688632"/>
        </p:xfrm>
        <a:graphic>
          <a:graphicData uri="http://schemas.openxmlformats.org/drawingml/2006/table">
            <a:tbl>
              <a:tblPr/>
              <a:tblGrid>
                <a:gridCol w="2369470"/>
                <a:gridCol w="6667027"/>
              </a:tblGrid>
              <a:tr h="571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mn-lt"/>
                          <a:cs typeface="Arial" pitchFamily="34" charset="0"/>
                        </a:rPr>
                        <a:t>Activity cluster</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511761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4</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Induce intensification and improve resource use efficiency through ON-FARM TESTING AND EVALUATION of technologies</a:t>
                      </a: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mn-ea"/>
                          <a:cs typeface="+mn-cs"/>
                        </a:rPr>
                        <a:t>IDOs: 1-6</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Evaluate biomass productivity and quality in various sorghum genotypes on station to assess potential for dual purpose usage in different agro-ecologies</a:t>
                      </a:r>
                    </a:p>
                    <a:p>
                      <a:pPr marL="342900" lvl="0" indent="-342900">
                        <a:buFont typeface="Wingdings" pitchFamily="2" charset="2"/>
                        <a:buChar char="§"/>
                      </a:pPr>
                      <a:r>
                        <a:rPr lang="en-US" sz="1800" kern="1200" dirty="0" smtClean="0">
                          <a:solidFill>
                            <a:schemeClr val="tx1"/>
                          </a:solidFill>
                          <a:effectLst/>
                          <a:latin typeface="+mn-lt"/>
                          <a:ea typeface="+mn-ea"/>
                          <a:cs typeface="+mn-cs"/>
                        </a:rPr>
                        <a:t>Establish P response in selected sorghum genotypes including dual-purpose, and improve crop models (DSSAT, SAMARA) with P-aware functionalities. </a:t>
                      </a:r>
                    </a:p>
                    <a:p>
                      <a:pPr marL="342900" lvl="0" indent="-342900">
                        <a:buFont typeface="Wingdings" pitchFamily="2" charset="2"/>
                        <a:buChar char="§"/>
                      </a:pP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Improved crop models, with associated simulation outputs corresponding to data collected on </a:t>
                      </a:r>
                      <a:r>
                        <a:rPr lang="en-US" sz="1800" kern="1200" dirty="0" smtClean="0">
                          <a:solidFill>
                            <a:schemeClr val="tx1"/>
                          </a:solidFill>
                          <a:effectLst/>
                          <a:latin typeface="+mn-lt"/>
                          <a:ea typeface="+mn-ea"/>
                          <a:cs typeface="+mn-cs"/>
                        </a:rPr>
                        <a:t>station </a:t>
                      </a:r>
                      <a:r>
                        <a:rPr lang="en-US" sz="1800" kern="1200" dirty="0" smtClean="0">
                          <a:solidFill>
                            <a:schemeClr val="tx1"/>
                          </a:solidFill>
                          <a:effectLst/>
                          <a:latin typeface="+mn-lt"/>
                          <a:ea typeface="+mn-ea"/>
                          <a:cs typeface="+mn-cs"/>
                        </a:rPr>
                        <a:t>trial. </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Paper/report on testing the improved model against sorghum yield data collected under high and low P conditions, and run a sensitivity analysis for various soil P levels and low-P tolerant genotypes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2000" b="1" kern="1200" dirty="0" smtClean="0">
                          <a:solidFill>
                            <a:srgbClr val="FF0000"/>
                          </a:solidFill>
                          <a:effectLst/>
                          <a:latin typeface="+mn-lt"/>
                          <a:ea typeface="+mn-ea"/>
                          <a:cs typeface="+mn-cs"/>
                        </a:rPr>
                        <a:t>Area and Sites:- </a:t>
                      </a:r>
                      <a:r>
                        <a:rPr lang="en-US" sz="1800" kern="1200" dirty="0" smtClean="0">
                          <a:solidFill>
                            <a:schemeClr val="tx1"/>
                          </a:solidFill>
                          <a:effectLst/>
                          <a:latin typeface="+mn-lt"/>
                          <a:ea typeface="+mn-ea"/>
                          <a:cs typeface="+mn-cs"/>
                        </a:rPr>
                        <a:t>Kano-</a:t>
                      </a:r>
                      <a:r>
                        <a:rPr lang="en-US" sz="1800" kern="1200" dirty="0" err="1" smtClean="0">
                          <a:solidFill>
                            <a:schemeClr val="tx1"/>
                          </a:solidFill>
                          <a:effectLst/>
                          <a:latin typeface="+mn-lt"/>
                          <a:ea typeface="+mn-ea"/>
                          <a:cs typeface="+mn-cs"/>
                        </a:rPr>
                        <a:t>Katsina</a:t>
                      </a:r>
                      <a:r>
                        <a:rPr lang="en-US" sz="1800" kern="1200" dirty="0" smtClean="0">
                          <a:solidFill>
                            <a:schemeClr val="tx1"/>
                          </a:solidFill>
                          <a:effectLst/>
                          <a:latin typeface="+mn-lt"/>
                          <a:ea typeface="+mn-ea"/>
                          <a:cs typeface="+mn-cs"/>
                        </a:rPr>
                        <a:t>-</a:t>
                      </a:r>
                      <a:r>
                        <a:rPr lang="en-US" sz="1800" kern="1200" dirty="0" err="1" smtClean="0">
                          <a:solidFill>
                            <a:schemeClr val="tx1"/>
                          </a:solidFill>
                          <a:effectLst/>
                          <a:latin typeface="+mn-lt"/>
                          <a:ea typeface="+mn-ea"/>
                          <a:cs typeface="+mn-cs"/>
                        </a:rPr>
                        <a:t>Maradi</a:t>
                      </a:r>
                      <a:r>
                        <a:rPr lang="en-US" sz="1800" kern="1200" dirty="0" smtClean="0">
                          <a:solidFill>
                            <a:schemeClr val="tx1"/>
                          </a:solidFill>
                          <a:effectLst/>
                          <a:latin typeface="+mn-lt"/>
                          <a:ea typeface="+mn-ea"/>
                          <a:cs typeface="+mn-cs"/>
                        </a:rPr>
                        <a:t> (KKM), </a:t>
                      </a:r>
                      <a:r>
                        <a:rPr lang="en-US" sz="1800" kern="1200" dirty="0" err="1" smtClean="0">
                          <a:solidFill>
                            <a:schemeClr val="tx1"/>
                          </a:solidFill>
                          <a:effectLst/>
                          <a:latin typeface="+mn-lt"/>
                          <a:ea typeface="+mn-ea"/>
                          <a:cs typeface="+mn-cs"/>
                        </a:rPr>
                        <a:t>Wa-Bobo-Sikasso</a:t>
                      </a:r>
                      <a:endParaRPr lang="en-US" sz="18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6759749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13</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589418098"/>
              </p:ext>
            </p:extLst>
          </p:nvPr>
        </p:nvGraphicFramePr>
        <p:xfrm>
          <a:off x="107503" y="1052736"/>
          <a:ext cx="9036497" cy="5688632"/>
        </p:xfrm>
        <a:graphic>
          <a:graphicData uri="http://schemas.openxmlformats.org/drawingml/2006/table">
            <a:tbl>
              <a:tblPr/>
              <a:tblGrid>
                <a:gridCol w="2369470"/>
                <a:gridCol w="6667027"/>
              </a:tblGrid>
              <a:tr h="571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mn-lt"/>
                          <a:cs typeface="Arial" pitchFamily="34" charset="0"/>
                        </a:rPr>
                        <a:t>Activity cluster</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511761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5</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Strengthen the CAPACITY OF THE PARTNERS, INCLUDING WOMEN FARMERS AND YOUTH to facilitate wider scaling up of CTL technologies and development approaches and strategies </a:t>
                      </a: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mn-ea"/>
                          <a:cs typeface="+mn-cs"/>
                        </a:rPr>
                        <a:t>IDOs:3-6</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Promotion of Farmers to farmers interaction for CAWT adoption taking into account the gender </a:t>
                      </a:r>
                    </a:p>
                    <a:p>
                      <a:pPr marL="342900" lvl="0" indent="-342900" algn="l" defTabSz="914400" rtl="0" eaLnBrk="1" latinLnBrk="0" hangingPunct="1">
                        <a:buFont typeface="Wingdings" pitchFamily="2" charset="2"/>
                        <a:buChar char="§"/>
                      </a:pPr>
                      <a:r>
                        <a:rPr lang="en-IN" sz="1800" kern="1200" dirty="0" smtClean="0">
                          <a:solidFill>
                            <a:schemeClr val="tx1"/>
                          </a:solidFill>
                          <a:effectLst/>
                          <a:latin typeface="+mn-lt"/>
                          <a:ea typeface="+mn-ea"/>
                          <a:cs typeface="+mn-cs"/>
                        </a:rPr>
                        <a:t>Training on Crop-livestock management in West Africa </a:t>
                      </a:r>
                    </a:p>
                    <a:p>
                      <a:pPr marL="342900" lvl="0" indent="-342900" algn="l" defTabSz="914400" rtl="0" eaLnBrk="1" latinLnBrk="0" hangingPunct="1">
                        <a:buFont typeface="Wingdings" pitchFamily="2" charset="2"/>
                        <a:buChar char="§"/>
                      </a:pPr>
                      <a:r>
                        <a:rPr lang="en-US" sz="1800" kern="1200" dirty="0" smtClean="0">
                          <a:solidFill>
                            <a:schemeClr val="tx1"/>
                          </a:solidFill>
                          <a:effectLst/>
                          <a:latin typeface="+mn-lt"/>
                          <a:ea typeface="+mn-ea"/>
                          <a:cs typeface="+mn-cs"/>
                        </a:rPr>
                        <a:t>Follow-up scenario visioning workshops organized at the district level</a:t>
                      </a:r>
                      <a:endParaRPr lang="en-IN" sz="1800" kern="1200" dirty="0" smtClean="0">
                        <a:solidFill>
                          <a:schemeClr val="tx1"/>
                        </a:solidFill>
                        <a:effectLst/>
                        <a:latin typeface="+mn-lt"/>
                        <a:ea typeface="+mn-ea"/>
                        <a:cs typeface="+mn-cs"/>
                      </a:endParaRPr>
                    </a:p>
                    <a:p>
                      <a:pPr marL="342900" lvl="0" indent="-342900">
                        <a:buFont typeface="Wingdings" pitchFamily="2" charset="2"/>
                        <a:buChar char="§"/>
                      </a:pPr>
                      <a:r>
                        <a:rPr lang="en-US" sz="2000" b="1" kern="1200" dirty="0" smtClean="0">
                          <a:solidFill>
                            <a:srgbClr val="FF0000"/>
                          </a:solidFill>
                          <a:effectLst/>
                          <a:latin typeface="+mn-lt"/>
                          <a:ea typeface="+mn-ea"/>
                          <a:cs typeface="+mn-cs"/>
                        </a:rPr>
                        <a:t>Expected Outputs</a:t>
                      </a:r>
                    </a:p>
                    <a:p>
                      <a:pPr marL="342900" lvl="0" indent="-342900">
                        <a:buFont typeface="Wingdings" pitchFamily="2" charset="2"/>
                        <a:buChar char="§"/>
                      </a:pPr>
                      <a:r>
                        <a:rPr lang="en-US" sz="1800" kern="1200" dirty="0" smtClean="0">
                          <a:solidFill>
                            <a:schemeClr val="tx1"/>
                          </a:solidFill>
                          <a:effectLst/>
                          <a:latin typeface="+mn-lt"/>
                          <a:ea typeface="+mn-ea"/>
                          <a:cs typeface="+mn-cs"/>
                        </a:rPr>
                        <a:t>Enhanced dialogue for co-learning and dialogue with innovators farmers for bottom-up scaling of technologies (FMNR)</a:t>
                      </a: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
                        <a:tabLst/>
                        <a:defRPr/>
                      </a:pPr>
                      <a:r>
                        <a:rPr lang="en-IN" sz="1800" kern="1200" dirty="0" smtClean="0">
                          <a:solidFill>
                            <a:schemeClr val="tx1"/>
                          </a:solidFill>
                          <a:effectLst/>
                          <a:latin typeface="+mn-lt"/>
                          <a:ea typeface="+mn-ea"/>
                          <a:cs typeface="+mn-cs"/>
                        </a:rPr>
                        <a:t>Enhance participants awareness on the different ways of making efficient use of crop-residues</a:t>
                      </a: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1800" kern="1200" dirty="0" smtClean="0">
                          <a:solidFill>
                            <a:schemeClr val="tx1"/>
                          </a:solidFill>
                          <a:effectLst/>
                          <a:latin typeface="+mn-lt"/>
                          <a:ea typeface="+mn-ea"/>
                          <a:cs typeface="+mn-cs"/>
                        </a:rPr>
                        <a:t>Workshops organized for each action district within WBS and KKM transect</a:t>
                      </a:r>
                      <a:endParaRPr lang="en-IN"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2000" b="1" kern="1200" dirty="0" smtClean="0">
                          <a:solidFill>
                            <a:srgbClr val="FF0000"/>
                          </a:solidFill>
                          <a:effectLst/>
                          <a:latin typeface="+mn-lt"/>
                          <a:ea typeface="+mn-ea"/>
                          <a:cs typeface="+mn-cs"/>
                        </a:rPr>
                        <a:t>Area and Sites:- </a:t>
                      </a:r>
                      <a:r>
                        <a:rPr lang="en-US" sz="1800" kern="1200" dirty="0" smtClean="0">
                          <a:solidFill>
                            <a:schemeClr val="tx1"/>
                          </a:solidFill>
                          <a:effectLst/>
                          <a:latin typeface="+mn-lt"/>
                          <a:ea typeface="+mn-ea"/>
                          <a:cs typeface="+mn-cs"/>
                        </a:rPr>
                        <a:t>Kano-</a:t>
                      </a:r>
                      <a:r>
                        <a:rPr lang="en-US" sz="1800" kern="1200" dirty="0" err="1" smtClean="0">
                          <a:solidFill>
                            <a:schemeClr val="tx1"/>
                          </a:solidFill>
                          <a:effectLst/>
                          <a:latin typeface="+mn-lt"/>
                          <a:ea typeface="+mn-ea"/>
                          <a:cs typeface="+mn-cs"/>
                        </a:rPr>
                        <a:t>Katsina</a:t>
                      </a:r>
                      <a:r>
                        <a:rPr lang="en-US" sz="1800" kern="1200" dirty="0" smtClean="0">
                          <a:solidFill>
                            <a:schemeClr val="tx1"/>
                          </a:solidFill>
                          <a:effectLst/>
                          <a:latin typeface="+mn-lt"/>
                          <a:ea typeface="+mn-ea"/>
                          <a:cs typeface="+mn-cs"/>
                        </a:rPr>
                        <a:t>-</a:t>
                      </a:r>
                      <a:r>
                        <a:rPr lang="en-US" sz="1800" kern="1200" dirty="0" err="1" smtClean="0">
                          <a:solidFill>
                            <a:schemeClr val="tx1"/>
                          </a:solidFill>
                          <a:effectLst/>
                          <a:latin typeface="+mn-lt"/>
                          <a:ea typeface="+mn-ea"/>
                          <a:cs typeface="+mn-cs"/>
                        </a:rPr>
                        <a:t>Maradi</a:t>
                      </a:r>
                      <a:r>
                        <a:rPr lang="en-US" sz="1800" kern="1200" dirty="0" smtClean="0">
                          <a:solidFill>
                            <a:schemeClr val="tx1"/>
                          </a:solidFill>
                          <a:effectLst/>
                          <a:latin typeface="+mn-lt"/>
                          <a:ea typeface="+mn-ea"/>
                          <a:cs typeface="+mn-cs"/>
                        </a:rPr>
                        <a:t> (KKM), </a:t>
                      </a:r>
                      <a:r>
                        <a:rPr lang="en-US" sz="1800" kern="1200" dirty="0" err="1" smtClean="0">
                          <a:solidFill>
                            <a:schemeClr val="tx1"/>
                          </a:solidFill>
                          <a:effectLst/>
                          <a:latin typeface="+mn-lt"/>
                          <a:ea typeface="+mn-ea"/>
                          <a:cs typeface="+mn-cs"/>
                        </a:rPr>
                        <a:t>Wa-Bobo-Sikasso</a:t>
                      </a:r>
                      <a:r>
                        <a:rPr lang="en-US" sz="1800" kern="1200" dirty="0" smtClean="0">
                          <a:solidFill>
                            <a:schemeClr val="tx1"/>
                          </a:solidFill>
                          <a:effectLst/>
                          <a:latin typeface="+mn-lt"/>
                          <a:ea typeface="+mn-ea"/>
                          <a:cs typeface="+mn-cs"/>
                        </a:rPr>
                        <a:t> (WBS)</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1806318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14</a:t>
            </a:fld>
            <a:endParaRPr lang="en-US">
              <a:solidFill>
                <a:prstClr val="black">
                  <a:tint val="75000"/>
                </a:prstClr>
              </a:solidFill>
            </a:endParaRPr>
          </a:p>
        </p:txBody>
      </p:sp>
      <p:sp>
        <p:nvSpPr>
          <p:cNvPr id="7" name="Text Box 3"/>
          <p:cNvSpPr txBox="1">
            <a:spLocks noChangeArrowheads="1"/>
          </p:cNvSpPr>
          <p:nvPr/>
        </p:nvSpPr>
        <p:spPr bwMode="auto">
          <a:xfrm>
            <a:off x="1371600" y="914400"/>
            <a:ext cx="6481762" cy="553998"/>
          </a:xfrm>
          <a:prstGeom prst="rect">
            <a:avLst/>
          </a:prstGeom>
          <a:noFill/>
          <a:ln w="9525">
            <a:noFill/>
            <a:miter lim="800000"/>
            <a:headEnd/>
            <a:tailEnd/>
          </a:ln>
          <a:effectLst/>
        </p:spPr>
        <p:txBody>
          <a:bodyPr>
            <a:spAutoFit/>
          </a:bodyPr>
          <a:lstStyle/>
          <a:p>
            <a:pPr algn="ctr">
              <a:spcBef>
                <a:spcPct val="20000"/>
              </a:spcBef>
              <a:defRPr/>
            </a:pPr>
            <a:r>
              <a:rPr lang="en-GB" sz="3000" kern="0" dirty="0" smtClean="0">
                <a:solidFill>
                  <a:srgbClr val="800000"/>
                </a:solidFill>
                <a:latin typeface="Optima" pitchFamily="34" charset="0"/>
              </a:rPr>
              <a:t>Partnership in the region </a:t>
            </a:r>
            <a:endParaRPr lang="en-US" sz="3200" kern="0" dirty="0">
              <a:solidFill>
                <a:srgbClr val="333399"/>
              </a:solidFill>
              <a:latin typeface="Optima" pitchFamily="34" charset="0"/>
            </a:endParaRPr>
          </a:p>
        </p:txBody>
      </p:sp>
      <p:sp>
        <p:nvSpPr>
          <p:cNvPr id="8" name="Rectangle 6"/>
          <p:cNvSpPr>
            <a:spLocks noChangeArrowheads="1"/>
          </p:cNvSpPr>
          <p:nvPr/>
        </p:nvSpPr>
        <p:spPr bwMode="auto">
          <a:xfrm>
            <a:off x="304800" y="1468398"/>
            <a:ext cx="8308975" cy="5256668"/>
          </a:xfrm>
          <a:prstGeom prst="rect">
            <a:avLst/>
          </a:prstGeom>
          <a:noFill/>
          <a:ln w="9525">
            <a:noFill/>
            <a:miter lim="800000"/>
            <a:headEnd/>
            <a:tailEnd/>
          </a:ln>
          <a:effectLst/>
        </p:spPr>
        <p:txBody>
          <a:bodyPr/>
          <a:lstStyle/>
          <a:p>
            <a:pPr>
              <a:spcBef>
                <a:spcPct val="20000"/>
              </a:spcBef>
            </a:pPr>
            <a:endParaRPr lang="en-US" sz="2400" kern="0" dirty="0">
              <a:solidFill>
                <a:prstClr val="black"/>
              </a:solidFill>
            </a:endParaRPr>
          </a:p>
        </p:txBody>
      </p:sp>
      <p:sp>
        <p:nvSpPr>
          <p:cNvPr id="3" name="Rectangle 2"/>
          <p:cNvSpPr/>
          <p:nvPr/>
        </p:nvSpPr>
        <p:spPr>
          <a:xfrm>
            <a:off x="152400" y="1449190"/>
            <a:ext cx="4724400" cy="2862322"/>
          </a:xfrm>
          <a:prstGeom prst="rect">
            <a:avLst/>
          </a:prstGeom>
        </p:spPr>
        <p:txBody>
          <a:bodyPr wrap="square">
            <a:spAutoFit/>
          </a:bodyPr>
          <a:lstStyle/>
          <a:p>
            <a:r>
              <a:rPr lang="fr-FR" b="1" dirty="0" smtClean="0">
                <a:solidFill>
                  <a:prstClr val="black"/>
                </a:solidFill>
              </a:rPr>
              <a:t>NARS</a:t>
            </a:r>
          </a:p>
          <a:p>
            <a:r>
              <a:rPr lang="fr-FR" dirty="0" smtClean="0">
                <a:solidFill>
                  <a:prstClr val="black"/>
                </a:solidFill>
              </a:rPr>
              <a:t>Institut </a:t>
            </a:r>
            <a:r>
              <a:rPr lang="fr-FR" dirty="0">
                <a:solidFill>
                  <a:prstClr val="black"/>
                </a:solidFill>
              </a:rPr>
              <a:t>National de Recherche Agronomique du Niger (INRAN</a:t>
            </a:r>
            <a:r>
              <a:rPr lang="fr-FR" dirty="0" smtClean="0">
                <a:solidFill>
                  <a:prstClr val="black"/>
                </a:solidFill>
              </a:rPr>
              <a:t>)</a:t>
            </a:r>
          </a:p>
          <a:p>
            <a:r>
              <a:rPr lang="fr-FR" dirty="0" err="1">
                <a:solidFill>
                  <a:prstClr val="black"/>
                </a:solidFill>
              </a:rPr>
              <a:t>InInstitut</a:t>
            </a:r>
            <a:r>
              <a:rPr lang="fr-FR" dirty="0">
                <a:solidFill>
                  <a:prstClr val="black"/>
                </a:solidFill>
              </a:rPr>
              <a:t> de l'Environnement et de Recherches </a:t>
            </a:r>
            <a:r>
              <a:rPr lang="fr-FR" dirty="0" smtClean="0">
                <a:solidFill>
                  <a:prstClr val="black"/>
                </a:solidFill>
              </a:rPr>
              <a:t>Agricoles </a:t>
            </a:r>
            <a:r>
              <a:rPr lang="en-US" dirty="0" smtClean="0">
                <a:solidFill>
                  <a:prstClr val="black"/>
                </a:solidFill>
              </a:rPr>
              <a:t>(INERA)</a:t>
            </a:r>
            <a:endParaRPr lang="fr-FR" dirty="0" smtClean="0">
              <a:solidFill>
                <a:prstClr val="black"/>
              </a:solidFill>
            </a:endParaRPr>
          </a:p>
          <a:p>
            <a:r>
              <a:rPr lang="en-US" dirty="0" err="1">
                <a:solidFill>
                  <a:prstClr val="black"/>
                </a:solidFill>
              </a:rPr>
              <a:t>Institut</a:t>
            </a:r>
            <a:r>
              <a:rPr lang="en-US" dirty="0">
                <a:solidFill>
                  <a:prstClr val="black"/>
                </a:solidFill>
              </a:rPr>
              <a:t> </a:t>
            </a:r>
            <a:r>
              <a:rPr lang="en-US" dirty="0" err="1">
                <a:solidFill>
                  <a:prstClr val="black"/>
                </a:solidFill>
              </a:rPr>
              <a:t>d'Economie</a:t>
            </a:r>
            <a:r>
              <a:rPr lang="en-US" dirty="0">
                <a:solidFill>
                  <a:prstClr val="black"/>
                </a:solidFill>
              </a:rPr>
              <a:t> </a:t>
            </a:r>
            <a:r>
              <a:rPr lang="en-US" dirty="0" err="1">
                <a:solidFill>
                  <a:prstClr val="black"/>
                </a:solidFill>
              </a:rPr>
              <a:t>Rurale</a:t>
            </a:r>
            <a:r>
              <a:rPr lang="en-US" dirty="0">
                <a:solidFill>
                  <a:prstClr val="black"/>
                </a:solidFill>
              </a:rPr>
              <a:t> (IER</a:t>
            </a:r>
            <a:r>
              <a:rPr lang="en-US" dirty="0" smtClean="0">
                <a:solidFill>
                  <a:prstClr val="black"/>
                </a:solidFill>
              </a:rPr>
              <a:t>)</a:t>
            </a:r>
            <a:r>
              <a:rPr lang="en-US" dirty="0">
                <a:solidFill>
                  <a:prstClr val="black"/>
                </a:solidFill>
              </a:rPr>
              <a:t> </a:t>
            </a:r>
            <a:endParaRPr lang="en-US" dirty="0" smtClean="0">
              <a:solidFill>
                <a:prstClr val="black"/>
              </a:solidFill>
            </a:endParaRPr>
          </a:p>
          <a:p>
            <a:r>
              <a:rPr lang="en-US" dirty="0">
                <a:solidFill>
                  <a:prstClr val="black"/>
                </a:solidFill>
              </a:rPr>
              <a:t>CSIR-SARI</a:t>
            </a:r>
          </a:p>
          <a:p>
            <a:r>
              <a:rPr lang="en-US" dirty="0">
                <a:solidFill>
                  <a:prstClr val="black"/>
                </a:solidFill>
              </a:rPr>
              <a:t>AGRHYMET</a:t>
            </a:r>
          </a:p>
          <a:p>
            <a:r>
              <a:rPr lang="en-US" dirty="0">
                <a:solidFill>
                  <a:prstClr val="black"/>
                </a:solidFill>
              </a:rPr>
              <a:t>CDA-BUK</a:t>
            </a:r>
          </a:p>
          <a:p>
            <a:r>
              <a:rPr lang="en-US" dirty="0">
                <a:solidFill>
                  <a:prstClr val="black"/>
                </a:solidFill>
              </a:rPr>
              <a:t>University of </a:t>
            </a:r>
            <a:r>
              <a:rPr lang="en-US" dirty="0" smtClean="0">
                <a:solidFill>
                  <a:prstClr val="black"/>
                </a:solidFill>
              </a:rPr>
              <a:t>Niamey and </a:t>
            </a:r>
            <a:r>
              <a:rPr lang="en-US" dirty="0" err="1" smtClean="0">
                <a:solidFill>
                  <a:prstClr val="black"/>
                </a:solidFill>
              </a:rPr>
              <a:t>Bobo</a:t>
            </a:r>
            <a:endParaRPr lang="en-US" dirty="0" smtClean="0">
              <a:solidFill>
                <a:prstClr val="black"/>
              </a:solidFill>
            </a:endParaRPr>
          </a:p>
        </p:txBody>
      </p:sp>
      <p:sp>
        <p:nvSpPr>
          <p:cNvPr id="9" name="Rectangle 8"/>
          <p:cNvSpPr/>
          <p:nvPr/>
        </p:nvSpPr>
        <p:spPr>
          <a:xfrm>
            <a:off x="5257800" y="1557575"/>
            <a:ext cx="3733800" cy="3416320"/>
          </a:xfrm>
          <a:prstGeom prst="rect">
            <a:avLst/>
          </a:prstGeom>
        </p:spPr>
        <p:txBody>
          <a:bodyPr wrap="square">
            <a:spAutoFit/>
          </a:bodyPr>
          <a:lstStyle/>
          <a:p>
            <a:r>
              <a:rPr lang="en-US" b="1" dirty="0" smtClean="0">
                <a:solidFill>
                  <a:prstClr val="black"/>
                </a:solidFill>
              </a:rPr>
              <a:t>NGOs</a:t>
            </a:r>
          </a:p>
          <a:p>
            <a:r>
              <a:rPr lang="en-US" dirty="0" smtClean="0">
                <a:solidFill>
                  <a:prstClr val="black"/>
                </a:solidFill>
              </a:rPr>
              <a:t>Care </a:t>
            </a:r>
            <a:r>
              <a:rPr lang="en-US" dirty="0">
                <a:solidFill>
                  <a:prstClr val="black"/>
                </a:solidFill>
              </a:rPr>
              <a:t>International au </a:t>
            </a:r>
            <a:r>
              <a:rPr lang="en-US" dirty="0" smtClean="0">
                <a:solidFill>
                  <a:prstClr val="black"/>
                </a:solidFill>
              </a:rPr>
              <a:t>Niger</a:t>
            </a:r>
          </a:p>
          <a:p>
            <a:r>
              <a:rPr lang="en-US" dirty="0" smtClean="0">
                <a:solidFill>
                  <a:prstClr val="black"/>
                </a:solidFill>
              </a:rPr>
              <a:t>World Vision</a:t>
            </a:r>
          </a:p>
          <a:p>
            <a:r>
              <a:rPr lang="en-US" dirty="0" smtClean="0">
                <a:solidFill>
                  <a:prstClr val="black"/>
                </a:solidFill>
              </a:rPr>
              <a:t>Oxfam </a:t>
            </a:r>
            <a:r>
              <a:rPr lang="en-US" dirty="0" err="1" smtClean="0">
                <a:solidFill>
                  <a:prstClr val="black"/>
                </a:solidFill>
              </a:rPr>
              <a:t>Novib</a:t>
            </a:r>
            <a:endParaRPr lang="en-US" dirty="0" smtClean="0">
              <a:solidFill>
                <a:prstClr val="black"/>
              </a:solidFill>
            </a:endParaRPr>
          </a:p>
          <a:p>
            <a:r>
              <a:rPr lang="en-US" dirty="0" smtClean="0">
                <a:solidFill>
                  <a:prstClr val="black"/>
                </a:solidFill>
              </a:rPr>
              <a:t>AMEDD</a:t>
            </a:r>
          </a:p>
          <a:p>
            <a:r>
              <a:rPr lang="en-US" dirty="0" smtClean="0">
                <a:solidFill>
                  <a:prstClr val="black"/>
                </a:solidFill>
              </a:rPr>
              <a:t>Sahel </a:t>
            </a:r>
            <a:r>
              <a:rPr lang="en-US" dirty="0" smtClean="0">
                <a:solidFill>
                  <a:prstClr val="black"/>
                </a:solidFill>
              </a:rPr>
              <a:t>Eco</a:t>
            </a:r>
          </a:p>
          <a:p>
            <a:endParaRPr lang="sv-SE" dirty="0">
              <a:solidFill>
                <a:prstClr val="black"/>
              </a:solidFill>
            </a:endParaRPr>
          </a:p>
          <a:p>
            <a:r>
              <a:rPr lang="sv-SE" b="1" dirty="0" smtClean="0">
                <a:solidFill>
                  <a:prstClr val="black"/>
                </a:solidFill>
              </a:rPr>
              <a:t>Private sector</a:t>
            </a:r>
          </a:p>
          <a:p>
            <a:r>
              <a:rPr lang="sv-SE" dirty="0" smtClean="0">
                <a:solidFill>
                  <a:prstClr val="black"/>
                </a:solidFill>
              </a:rPr>
              <a:t>MANOBI S.A.</a:t>
            </a:r>
            <a:endParaRPr lang="en-US" dirty="0" smtClean="0">
              <a:solidFill>
                <a:prstClr val="black"/>
              </a:solidFill>
            </a:endParaRPr>
          </a:p>
          <a:p>
            <a:endParaRPr lang="en-US" dirty="0" smtClean="0">
              <a:solidFill>
                <a:prstClr val="black"/>
              </a:solidFill>
            </a:endParaRPr>
          </a:p>
          <a:p>
            <a:endParaRPr lang="en-US" dirty="0">
              <a:solidFill>
                <a:prstClr val="black"/>
              </a:solidFill>
            </a:endParaRPr>
          </a:p>
          <a:p>
            <a:endParaRPr lang="en-US" dirty="0">
              <a:solidFill>
                <a:prstClr val="black"/>
              </a:solidFill>
            </a:endParaRPr>
          </a:p>
        </p:txBody>
      </p:sp>
      <p:sp>
        <p:nvSpPr>
          <p:cNvPr id="10" name="Rectangle 9"/>
          <p:cNvSpPr/>
          <p:nvPr/>
        </p:nvSpPr>
        <p:spPr>
          <a:xfrm>
            <a:off x="152400" y="4419600"/>
            <a:ext cx="3733800" cy="1477328"/>
          </a:xfrm>
          <a:prstGeom prst="rect">
            <a:avLst/>
          </a:prstGeom>
        </p:spPr>
        <p:txBody>
          <a:bodyPr wrap="square">
            <a:spAutoFit/>
          </a:bodyPr>
          <a:lstStyle/>
          <a:p>
            <a:r>
              <a:rPr lang="en-US" b="1" dirty="0" smtClean="0">
                <a:solidFill>
                  <a:prstClr val="black"/>
                </a:solidFill>
              </a:rPr>
              <a:t>Farmers Organization</a:t>
            </a:r>
          </a:p>
          <a:p>
            <a:r>
              <a:rPr lang="en-US" dirty="0" smtClean="0">
                <a:solidFill>
                  <a:prstClr val="black"/>
                </a:solidFill>
              </a:rPr>
              <a:t>ROPPA</a:t>
            </a:r>
          </a:p>
          <a:p>
            <a:r>
              <a:rPr lang="en-US" dirty="0" err="1" smtClean="0">
                <a:solidFill>
                  <a:prstClr val="black"/>
                </a:solidFill>
              </a:rPr>
              <a:t>Moriben</a:t>
            </a:r>
            <a:r>
              <a:rPr lang="en-US" dirty="0" smtClean="0">
                <a:solidFill>
                  <a:prstClr val="black"/>
                </a:solidFill>
              </a:rPr>
              <a:t>-Niger</a:t>
            </a:r>
          </a:p>
          <a:p>
            <a:r>
              <a:rPr lang="en-US" dirty="0" smtClean="0">
                <a:solidFill>
                  <a:prstClr val="black"/>
                </a:solidFill>
              </a:rPr>
              <a:t>FNUGN-Burkina Faso</a:t>
            </a:r>
            <a:endParaRPr lang="en-US" dirty="0">
              <a:solidFill>
                <a:prstClr val="black"/>
              </a:solidFill>
            </a:endParaRPr>
          </a:p>
          <a:p>
            <a:endParaRPr lang="en-US" dirty="0">
              <a:solidFill>
                <a:prstClr val="black"/>
              </a:solidFill>
            </a:endParaRPr>
          </a:p>
        </p:txBody>
      </p:sp>
    </p:spTree>
    <p:extLst>
      <p:ext uri="{BB962C8B-B14F-4D97-AF65-F5344CB8AC3E}">
        <p14:creationId xmlns:p14="http://schemas.microsoft.com/office/powerpoint/2010/main" val="7047944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724400"/>
            <a:ext cx="6400800" cy="1219200"/>
          </a:xfrm>
        </p:spPr>
        <p:txBody>
          <a:bodyPr>
            <a:normAutofit lnSpcReduction="10000"/>
          </a:bodyPr>
          <a:lstStyle/>
          <a:p>
            <a:r>
              <a:rPr lang="en-US" sz="2500" b="1" dirty="0" smtClean="0">
                <a:solidFill>
                  <a:schemeClr val="tx1"/>
                </a:solidFill>
              </a:rPr>
              <a:t>CRP-DS Science and Implementation Workshop</a:t>
            </a:r>
          </a:p>
          <a:p>
            <a:r>
              <a:rPr lang="en-US" sz="2400" b="1" dirty="0" smtClean="0"/>
              <a:t>30</a:t>
            </a:r>
            <a:r>
              <a:rPr lang="en-US" sz="2400" b="1" baseline="30000" dirty="0" smtClean="0"/>
              <a:t>th  </a:t>
            </a:r>
            <a:r>
              <a:rPr lang="en-US" sz="2400" b="1" dirty="0" smtClean="0"/>
              <a:t>June – 4</a:t>
            </a:r>
            <a:r>
              <a:rPr lang="en-US" sz="2400" b="1" baseline="30000" dirty="0" smtClean="0"/>
              <a:t>th</a:t>
            </a:r>
            <a:r>
              <a:rPr lang="en-US" sz="2400" b="1" dirty="0" smtClean="0"/>
              <a:t> July, 2014</a:t>
            </a:r>
          </a:p>
          <a:p>
            <a:r>
              <a:rPr lang="en-US" sz="1900" dirty="0" smtClean="0"/>
              <a:t>Holiday Inn Hotel - Amman, Jordan </a:t>
            </a:r>
            <a:endParaRPr lang="en-US" sz="1900" dirty="0"/>
          </a:p>
        </p:txBody>
      </p:sp>
      <p:sp>
        <p:nvSpPr>
          <p:cNvPr id="4" name="Slide Number Placeholder 3"/>
          <p:cNvSpPr>
            <a:spLocks noGrp="1"/>
          </p:cNvSpPr>
          <p:nvPr>
            <p:ph type="sldNum" sz="quarter" idx="12"/>
          </p:nvPr>
        </p:nvSpPr>
        <p:spPr/>
        <p:txBody>
          <a:bodyPr/>
          <a:lstStyle/>
          <a:p>
            <a:fld id="{DED37CF9-E3DB-4575-88B6-05549807FEBA}" type="slidenum">
              <a:rPr lang="en-US" smtClean="0"/>
              <a:t>15</a:t>
            </a:fld>
            <a:endParaRPr lang="en-US"/>
          </a:p>
        </p:txBody>
      </p:sp>
      <p:sp>
        <p:nvSpPr>
          <p:cNvPr id="5" name="Title 4"/>
          <p:cNvSpPr>
            <a:spLocks noGrp="1"/>
          </p:cNvSpPr>
          <p:nvPr>
            <p:ph type="ctrTitle"/>
          </p:nvPr>
        </p:nvSpPr>
        <p:spPr>
          <a:xfrm>
            <a:off x="685800" y="2133600"/>
            <a:ext cx="7772400" cy="1470025"/>
          </a:xfrm>
        </p:spPr>
        <p:txBody>
          <a:bodyPr/>
          <a:lstStyle/>
          <a:p>
            <a:r>
              <a:rPr lang="en-US" dirty="0" smtClean="0"/>
              <a:t>ILRI On-going activities in WAS&amp;DS</a:t>
            </a:r>
            <a:endParaRPr lang="en-US" dirty="0"/>
          </a:p>
        </p:txBody>
      </p:sp>
    </p:spTree>
    <p:extLst>
      <p:ext uri="{BB962C8B-B14F-4D97-AF65-F5344CB8AC3E}">
        <p14:creationId xmlns:p14="http://schemas.microsoft.com/office/powerpoint/2010/main" val="32244660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16</a:t>
            </a:fld>
            <a:endParaRPr lang="en-US"/>
          </a:p>
        </p:txBody>
      </p:sp>
      <p:sp>
        <p:nvSpPr>
          <p:cNvPr id="7" name="Text Box 3"/>
          <p:cNvSpPr txBox="1">
            <a:spLocks noChangeArrowheads="1"/>
          </p:cNvSpPr>
          <p:nvPr/>
        </p:nvSpPr>
        <p:spPr bwMode="auto">
          <a:xfrm>
            <a:off x="1371600" y="914400"/>
            <a:ext cx="6481762" cy="553998"/>
          </a:xfrm>
          <a:prstGeom prst="rect">
            <a:avLst/>
          </a:prstGeom>
          <a:noFill/>
          <a:ln w="9525">
            <a:noFill/>
            <a:miter lim="800000"/>
            <a:headEnd/>
            <a:tailEnd/>
          </a:ln>
          <a:effectLst/>
        </p:spPr>
        <p:txBody>
          <a:bodyPr>
            <a:spAutoFit/>
          </a:bodyPr>
          <a:lstStyle/>
          <a:p>
            <a:pPr marL="0" marR="0" lvl="0" indent="0" algn="ctr" defTabSz="914400" eaLnBrk="1" fontAlgn="auto" latinLnBrk="0" hangingPunct="1">
              <a:lnSpc>
                <a:spcPct val="100000"/>
              </a:lnSpc>
              <a:spcBef>
                <a:spcPct val="20000"/>
              </a:spcBef>
              <a:spcAft>
                <a:spcPts val="0"/>
              </a:spcAft>
              <a:buClrTx/>
              <a:buSzTx/>
              <a:buFontTx/>
              <a:buNone/>
              <a:tabLst/>
              <a:defRPr/>
            </a:pPr>
            <a:r>
              <a:rPr kumimoji="0" lang="en-GB" sz="3000" b="0" i="0" u="none" strike="noStrike" kern="0" cap="none" spc="0" normalizeH="0" baseline="0" noProof="0" dirty="0" smtClean="0">
                <a:ln>
                  <a:noFill/>
                </a:ln>
                <a:solidFill>
                  <a:srgbClr val="800000"/>
                </a:solidFill>
                <a:effectLst/>
                <a:uLnTx/>
                <a:uFillTx/>
                <a:latin typeface="Optima" pitchFamily="34" charset="0"/>
              </a:rPr>
              <a:t>On-going Activities 2014 </a:t>
            </a:r>
            <a:endParaRPr kumimoji="0" lang="en-US" sz="3200" b="0" i="0" u="none" strike="noStrike" kern="0" cap="none" spc="0" normalizeH="0" baseline="0" noProof="0" dirty="0">
              <a:ln>
                <a:noFill/>
              </a:ln>
              <a:solidFill>
                <a:srgbClr val="333399"/>
              </a:solidFill>
              <a:effectLst/>
              <a:uLnTx/>
              <a:uFillTx/>
              <a:latin typeface="Optima" pitchFamily="34" charset="0"/>
            </a:endParaRPr>
          </a:p>
        </p:txBody>
      </p:sp>
      <p:sp>
        <p:nvSpPr>
          <p:cNvPr id="8" name="Rectangle 6"/>
          <p:cNvSpPr>
            <a:spLocks noChangeArrowheads="1"/>
          </p:cNvSpPr>
          <p:nvPr/>
        </p:nvSpPr>
        <p:spPr bwMode="auto">
          <a:xfrm>
            <a:off x="176048" y="1066800"/>
            <a:ext cx="8967952" cy="4706596"/>
          </a:xfrm>
          <a:prstGeom prst="rect">
            <a:avLst/>
          </a:prstGeom>
          <a:noFill/>
          <a:ln w="9525">
            <a:noFill/>
            <a:miter lim="800000"/>
            <a:headEnd/>
            <a:tailEnd/>
          </a:ln>
          <a:effectLst/>
        </p:spPr>
        <p:txBody>
          <a:bodyPr/>
          <a:lstStyle/>
          <a:p>
            <a:pPr marL="342900" marR="0" lvl="0" indent="-342900" defTabSz="914400" eaLnBrk="1" fontAlgn="auto" latinLnBrk="0" hangingPunct="1">
              <a:lnSpc>
                <a:spcPct val="100000"/>
              </a:lnSpc>
              <a:spcBef>
                <a:spcPct val="20000"/>
              </a:spcBef>
              <a:spcAft>
                <a:spcPts val="0"/>
              </a:spcAft>
              <a:buClrTx/>
              <a:buSzTx/>
              <a:buFontTx/>
              <a:buChar char="•"/>
              <a:tabLst/>
              <a:defRPr/>
            </a:pPr>
            <a:endParaRPr kumimoji="0" lang="en-US" sz="2400" b="0" i="0" u="none" strike="noStrike" kern="0" cap="none" spc="0" normalizeH="0" baseline="0" noProof="0" dirty="0" smtClean="0">
              <a:ln>
                <a:noFill/>
              </a:ln>
              <a:solidFill>
                <a:sysClr val="windowText" lastClr="000000"/>
              </a:solidFill>
              <a:effectLst/>
              <a:uLnTx/>
              <a:uFillTx/>
            </a:endParaRPr>
          </a:p>
          <a:p>
            <a:pPr marL="342900" marR="0" lvl="0" indent="-342900" defTabSz="914400" eaLnBrk="1" fontAlgn="auto" latinLnBrk="0" hangingPunct="1">
              <a:lnSpc>
                <a:spcPct val="100000"/>
              </a:lnSpc>
              <a:spcBef>
                <a:spcPct val="20000"/>
              </a:spcBef>
              <a:spcAft>
                <a:spcPts val="0"/>
              </a:spcAft>
              <a:buClrTx/>
              <a:buSzTx/>
              <a:buFontTx/>
              <a:buChar char="•"/>
              <a:tabLst/>
              <a:defRPr/>
            </a:pPr>
            <a:r>
              <a:rPr kumimoji="0" lang="en-US" sz="2600" b="0" i="0" u="none" strike="noStrike" kern="0" cap="none" spc="0" normalizeH="0" baseline="0" noProof="0" dirty="0" smtClean="0">
                <a:ln>
                  <a:noFill/>
                </a:ln>
                <a:effectLst/>
                <a:uLnTx/>
                <a:uFillTx/>
              </a:rPr>
              <a:t>Review and synthesis of ILRI long-term (1994 – 2008) systems research in </a:t>
            </a:r>
            <a:r>
              <a:rPr kumimoji="0" lang="en-US" sz="2600" b="0" i="0" u="none" strike="noStrike" kern="0" cap="none" spc="0" normalizeH="0" baseline="0" noProof="0" dirty="0" err="1" smtClean="0">
                <a:ln>
                  <a:noFill/>
                </a:ln>
                <a:effectLst/>
                <a:uLnTx/>
                <a:uFillTx/>
              </a:rPr>
              <a:t>Fakara</a:t>
            </a:r>
            <a:r>
              <a:rPr kumimoji="0" lang="en-US" sz="2600" b="0" i="0" u="none" strike="noStrike" kern="0" cap="none" spc="0" normalizeH="0" baseline="0" noProof="0" dirty="0" smtClean="0">
                <a:ln>
                  <a:noFill/>
                </a:ln>
                <a:effectLst/>
                <a:uLnTx/>
                <a:uFillTx/>
              </a:rPr>
              <a:t> action site, Niger: Learning from the past</a:t>
            </a:r>
          </a:p>
          <a:p>
            <a:pPr marL="342900" lvl="0" indent="-342900" fontAlgn="base">
              <a:spcBef>
                <a:spcPct val="20000"/>
              </a:spcBef>
              <a:spcAft>
                <a:spcPct val="0"/>
              </a:spcAft>
              <a:buFontTx/>
              <a:buChar char="•"/>
            </a:pPr>
            <a:r>
              <a:rPr lang="en-US" sz="2600" dirty="0"/>
              <a:t>Assessment of vulnerability and risk of smallholder farmers in </a:t>
            </a:r>
            <a:r>
              <a:rPr lang="en-US" sz="2600" dirty="0" smtClean="0"/>
              <a:t>WAS&amp;DS in KKM and WBS</a:t>
            </a:r>
          </a:p>
          <a:p>
            <a:pPr marL="342900" lvl="0" indent="-342900">
              <a:spcBef>
                <a:spcPct val="20000"/>
              </a:spcBef>
              <a:buFontTx/>
              <a:buChar char="•"/>
            </a:pPr>
            <a:r>
              <a:rPr lang="en-US" sz="2600" kern="0" dirty="0" smtClean="0"/>
              <a:t>Assessment </a:t>
            </a:r>
            <a:r>
              <a:rPr lang="en-US" sz="2600" kern="0" dirty="0"/>
              <a:t>of feed resources using </a:t>
            </a:r>
            <a:r>
              <a:rPr lang="en-US" sz="2600" kern="0" dirty="0" smtClean="0"/>
              <a:t>Feed Assessment Tool (FEAST) </a:t>
            </a:r>
            <a:r>
              <a:rPr lang="en-US" sz="2600" kern="0" dirty="0"/>
              <a:t>in </a:t>
            </a:r>
            <a:r>
              <a:rPr lang="en-US" sz="2600" kern="0" dirty="0" smtClean="0"/>
              <a:t>action sites in KKM and WBS</a:t>
            </a:r>
          </a:p>
          <a:p>
            <a:pPr marL="342900" lvl="0" indent="-342900">
              <a:spcBef>
                <a:spcPct val="20000"/>
              </a:spcBef>
              <a:buFontTx/>
              <a:buChar char="•"/>
            </a:pPr>
            <a:r>
              <a:rPr lang="en-US" sz="2600" kern="0" dirty="0"/>
              <a:t> </a:t>
            </a:r>
            <a:r>
              <a:rPr lang="en-US" sz="2600" kern="0" dirty="0" smtClean="0"/>
              <a:t>Quantification of internal </a:t>
            </a:r>
            <a:r>
              <a:rPr lang="en-US" sz="2600" kern="0" dirty="0"/>
              <a:t>farm constraints and </a:t>
            </a:r>
            <a:r>
              <a:rPr lang="en-US" sz="2600" kern="0" dirty="0" smtClean="0"/>
              <a:t>assessment of trade-offs </a:t>
            </a:r>
            <a:r>
              <a:rPr lang="en-US" sz="2600" kern="0" dirty="0"/>
              <a:t>in resources </a:t>
            </a:r>
            <a:r>
              <a:rPr lang="en-US" sz="2600" kern="0" dirty="0" smtClean="0"/>
              <a:t>use in KKM</a:t>
            </a:r>
          </a:p>
          <a:p>
            <a:pPr marL="342900" lvl="0" indent="-342900">
              <a:spcBef>
                <a:spcPct val="20000"/>
              </a:spcBef>
              <a:buFontTx/>
              <a:buChar char="•"/>
            </a:pPr>
            <a:r>
              <a:rPr lang="en-US" sz="2600" kern="0" dirty="0" smtClean="0"/>
              <a:t>Characterization of ruminant value </a:t>
            </a:r>
            <a:r>
              <a:rPr lang="en-US" sz="2600" kern="0" dirty="0"/>
              <a:t>chains in </a:t>
            </a:r>
            <a:r>
              <a:rPr lang="en-US" sz="2600" kern="0" dirty="0" smtClean="0"/>
              <a:t>KKM</a:t>
            </a:r>
            <a:endParaRPr kumimoji="0" lang="en-US" sz="2600" b="0" i="0" u="none" strike="noStrike" kern="0" cap="none" spc="0" normalizeH="0" baseline="0" noProof="0" dirty="0">
              <a:ln>
                <a:noFill/>
              </a:ln>
              <a:effectLst/>
              <a:uLnTx/>
              <a:uFillTx/>
            </a:endParaRPr>
          </a:p>
        </p:txBody>
      </p:sp>
    </p:spTree>
    <p:extLst>
      <p:ext uri="{BB962C8B-B14F-4D97-AF65-F5344CB8AC3E}">
        <p14:creationId xmlns:p14="http://schemas.microsoft.com/office/powerpoint/2010/main" val="8442383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17</a:t>
            </a:fld>
            <a:endParaRPr lang="en-US"/>
          </a:p>
        </p:txBody>
      </p:sp>
      <p:sp>
        <p:nvSpPr>
          <p:cNvPr id="7" name="Text Box 3"/>
          <p:cNvSpPr txBox="1">
            <a:spLocks noChangeArrowheads="1"/>
          </p:cNvSpPr>
          <p:nvPr/>
        </p:nvSpPr>
        <p:spPr bwMode="auto">
          <a:xfrm>
            <a:off x="1371600" y="914400"/>
            <a:ext cx="6481762" cy="553998"/>
          </a:xfrm>
          <a:prstGeom prst="rect">
            <a:avLst/>
          </a:prstGeom>
          <a:noFill/>
          <a:ln w="9525">
            <a:noFill/>
            <a:miter lim="800000"/>
            <a:headEnd/>
            <a:tailEnd/>
          </a:ln>
          <a:effectLst/>
        </p:spPr>
        <p:txBody>
          <a:bodyPr>
            <a:spAutoFit/>
          </a:bodyPr>
          <a:lstStyle/>
          <a:p>
            <a:pPr marL="0" marR="0" lvl="0" indent="0" algn="ctr" defTabSz="914400" eaLnBrk="1" fontAlgn="auto" latinLnBrk="0" hangingPunct="1">
              <a:lnSpc>
                <a:spcPct val="100000"/>
              </a:lnSpc>
              <a:spcBef>
                <a:spcPct val="20000"/>
              </a:spcBef>
              <a:spcAft>
                <a:spcPts val="0"/>
              </a:spcAft>
              <a:buClrTx/>
              <a:buSzTx/>
              <a:buFontTx/>
              <a:buNone/>
              <a:tabLst/>
              <a:defRPr/>
            </a:pPr>
            <a:r>
              <a:rPr kumimoji="0" lang="en-GB" sz="3000" b="0" i="0" u="none" strike="noStrike" kern="0" cap="none" spc="0" normalizeH="0" baseline="0" noProof="0" dirty="0" smtClean="0">
                <a:ln>
                  <a:noFill/>
                </a:ln>
                <a:solidFill>
                  <a:srgbClr val="800000"/>
                </a:solidFill>
                <a:effectLst/>
                <a:uLnTx/>
                <a:uFillTx/>
                <a:latin typeface="Optima" pitchFamily="34" charset="0"/>
              </a:rPr>
              <a:t>On-going Activities 2014 - details </a:t>
            </a:r>
            <a:endParaRPr kumimoji="0" lang="en-US" sz="3200" b="0" i="0" u="none" strike="noStrike" kern="0" cap="none" spc="0" normalizeH="0" baseline="0" noProof="0" dirty="0">
              <a:ln>
                <a:noFill/>
              </a:ln>
              <a:solidFill>
                <a:srgbClr val="333399"/>
              </a:solidFill>
              <a:effectLst/>
              <a:uLnTx/>
              <a:uFillTx/>
              <a:latin typeface="Optima" pitchFamily="34" charset="0"/>
            </a:endParaRPr>
          </a:p>
        </p:txBody>
      </p:sp>
      <p:sp>
        <p:nvSpPr>
          <p:cNvPr id="8" name="Rectangle 6"/>
          <p:cNvSpPr>
            <a:spLocks noChangeArrowheads="1"/>
          </p:cNvSpPr>
          <p:nvPr/>
        </p:nvSpPr>
        <p:spPr bwMode="auto">
          <a:xfrm>
            <a:off x="304800" y="1468398"/>
            <a:ext cx="8839200" cy="5256668"/>
          </a:xfrm>
          <a:prstGeom prst="rect">
            <a:avLst/>
          </a:prstGeom>
          <a:noFill/>
          <a:ln w="9525">
            <a:noFill/>
            <a:miter lim="800000"/>
            <a:headEnd/>
            <a:tailEnd/>
          </a:ln>
          <a:effectLst/>
        </p:spPr>
        <p:txBody>
          <a:bodyPr/>
          <a:lstStyle/>
          <a:p>
            <a:pPr marL="342900" marR="0" lvl="0" indent="-342900" defTabSz="914400" eaLnBrk="1" fontAlgn="auto" latinLnBrk="0" hangingPunct="1">
              <a:lnSpc>
                <a:spcPct val="100000"/>
              </a:lnSpc>
              <a:spcBef>
                <a:spcPct val="20000"/>
              </a:spcBef>
              <a:spcAft>
                <a:spcPts val="0"/>
              </a:spcAft>
              <a:buClrTx/>
              <a:buSzTx/>
              <a:buFontTx/>
              <a:buChar char="•"/>
              <a:tabLst/>
              <a:defRPr/>
            </a:pPr>
            <a:r>
              <a:rPr kumimoji="0" lang="en-US" sz="2400" b="0" i="0" u="none" strike="noStrike" kern="0" cap="none" spc="0" normalizeH="0" baseline="0" noProof="0" dirty="0" smtClean="0">
                <a:ln>
                  <a:noFill/>
                </a:ln>
                <a:effectLst/>
                <a:uLnTx/>
                <a:uFillTx/>
              </a:rPr>
              <a:t>Review and synthesis of ILRI long-term (1994 – 2008) systems research in </a:t>
            </a:r>
            <a:r>
              <a:rPr kumimoji="0" lang="en-US" sz="2400" b="0" i="0" u="none" strike="noStrike" kern="0" cap="none" spc="0" normalizeH="0" baseline="0" noProof="0" dirty="0" err="1" smtClean="0">
                <a:ln>
                  <a:noFill/>
                </a:ln>
                <a:effectLst/>
                <a:uLnTx/>
                <a:uFillTx/>
              </a:rPr>
              <a:t>Fakara</a:t>
            </a:r>
            <a:r>
              <a:rPr kumimoji="0" lang="en-US" sz="2400" b="0" i="0" u="none" strike="noStrike" kern="0" cap="none" spc="0" normalizeH="0" baseline="0" noProof="0" dirty="0" smtClean="0">
                <a:ln>
                  <a:noFill/>
                </a:ln>
                <a:effectLst/>
                <a:uLnTx/>
                <a:uFillTx/>
              </a:rPr>
              <a:t> action site, Niger: Learning from the past</a:t>
            </a:r>
          </a:p>
          <a:p>
            <a:pPr marL="800100" lvl="1" indent="-342900" fontAlgn="base">
              <a:spcBef>
                <a:spcPct val="20000"/>
              </a:spcBef>
              <a:spcAft>
                <a:spcPct val="0"/>
              </a:spcAft>
              <a:buFont typeface="Wingdings" pitchFamily="2" charset="2"/>
              <a:buChar char="v"/>
            </a:pPr>
            <a:r>
              <a:rPr lang="en-US" sz="2400" dirty="0" smtClean="0"/>
              <a:t>synthesis </a:t>
            </a:r>
            <a:r>
              <a:rPr lang="en-US" sz="2400" dirty="0"/>
              <a:t>of </a:t>
            </a:r>
            <a:r>
              <a:rPr lang="en-US" sz="2400" dirty="0" smtClean="0"/>
              <a:t>past research activities in agro-pastoral systems of Niger </a:t>
            </a:r>
            <a:r>
              <a:rPr lang="en-US" sz="2400" dirty="0"/>
              <a:t>with the </a:t>
            </a:r>
            <a:r>
              <a:rPr lang="en-US" sz="2400" dirty="0" smtClean="0"/>
              <a:t>overall </a:t>
            </a:r>
            <a:r>
              <a:rPr lang="en-US" sz="2400" dirty="0"/>
              <a:t>goal of drawing </a:t>
            </a:r>
            <a:r>
              <a:rPr lang="en-US" sz="2400" dirty="0" smtClean="0"/>
              <a:t>pertinent </a:t>
            </a:r>
            <a:r>
              <a:rPr lang="en-US" sz="2400" dirty="0"/>
              <a:t>lessons for </a:t>
            </a:r>
            <a:r>
              <a:rPr lang="en-US" sz="2400" dirty="0" err="1"/>
              <a:t>dryland</a:t>
            </a:r>
            <a:r>
              <a:rPr lang="en-US" sz="2400" dirty="0"/>
              <a:t> </a:t>
            </a:r>
            <a:r>
              <a:rPr lang="en-US" sz="2400" dirty="0" smtClean="0"/>
              <a:t>system research in West Africa</a:t>
            </a:r>
            <a:endParaRPr lang="en-US" sz="2400" dirty="0"/>
          </a:p>
          <a:p>
            <a:pPr marL="342900" lvl="0" indent="-342900" fontAlgn="base">
              <a:spcBef>
                <a:spcPct val="20000"/>
              </a:spcBef>
              <a:spcAft>
                <a:spcPct val="0"/>
              </a:spcAft>
              <a:buFontTx/>
              <a:buChar char="•"/>
            </a:pPr>
            <a:r>
              <a:rPr lang="en-US" sz="2400" dirty="0" smtClean="0"/>
              <a:t>Assessment </a:t>
            </a:r>
            <a:r>
              <a:rPr lang="en-US" sz="2400" dirty="0"/>
              <a:t>of vulnerability and risk of smallholder farmers in </a:t>
            </a:r>
            <a:r>
              <a:rPr lang="en-US" sz="2400" dirty="0" smtClean="0"/>
              <a:t>WAS&amp;DS</a:t>
            </a:r>
          </a:p>
          <a:p>
            <a:pPr marL="800100" lvl="1" indent="-342900" fontAlgn="base">
              <a:spcBef>
                <a:spcPct val="20000"/>
              </a:spcBef>
              <a:spcAft>
                <a:spcPct val="0"/>
              </a:spcAft>
              <a:buFont typeface="Wingdings" pitchFamily="2" charset="2"/>
              <a:buChar char="v"/>
            </a:pPr>
            <a:r>
              <a:rPr lang="en-US" sz="2400" dirty="0" smtClean="0"/>
              <a:t>Group and individual interviews to </a:t>
            </a:r>
            <a:r>
              <a:rPr lang="en-US" sz="2400" dirty="0"/>
              <a:t>collect basic information on risk perceptions, variation in vulnerabilities to risks and strategies to reduce socioeconomic </a:t>
            </a:r>
            <a:r>
              <a:rPr lang="en-US" sz="2400" dirty="0" smtClean="0"/>
              <a:t>vulnerability</a:t>
            </a:r>
            <a:endParaRPr kumimoji="0" lang="en-US" sz="2400" b="0" i="0" u="none" strike="noStrike" kern="0" cap="none" spc="0" normalizeH="0" baseline="0" noProof="0" dirty="0">
              <a:ln>
                <a:noFill/>
              </a:ln>
              <a:effectLst/>
              <a:uLnTx/>
              <a:uFillTx/>
            </a:endParaRPr>
          </a:p>
        </p:txBody>
      </p:sp>
    </p:spTree>
    <p:extLst>
      <p:ext uri="{BB962C8B-B14F-4D97-AF65-F5344CB8AC3E}">
        <p14:creationId xmlns:p14="http://schemas.microsoft.com/office/powerpoint/2010/main" val="11667660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18</a:t>
            </a:fld>
            <a:endParaRPr lang="en-US"/>
          </a:p>
        </p:txBody>
      </p:sp>
      <p:sp>
        <p:nvSpPr>
          <p:cNvPr id="7" name="Text Box 3"/>
          <p:cNvSpPr txBox="1">
            <a:spLocks noChangeArrowheads="1"/>
          </p:cNvSpPr>
          <p:nvPr/>
        </p:nvSpPr>
        <p:spPr bwMode="auto">
          <a:xfrm>
            <a:off x="1371600" y="914400"/>
            <a:ext cx="6481762" cy="553998"/>
          </a:xfrm>
          <a:prstGeom prst="rect">
            <a:avLst/>
          </a:prstGeom>
          <a:noFill/>
          <a:ln w="9525">
            <a:noFill/>
            <a:miter lim="800000"/>
            <a:headEnd/>
            <a:tailEnd/>
          </a:ln>
          <a:effectLst/>
        </p:spPr>
        <p:txBody>
          <a:bodyPr>
            <a:spAutoFit/>
          </a:bodyPr>
          <a:lstStyle/>
          <a:p>
            <a:pPr marL="0" marR="0" lvl="0" indent="0" algn="ctr" defTabSz="914400" eaLnBrk="1" fontAlgn="auto" latinLnBrk="0" hangingPunct="1">
              <a:lnSpc>
                <a:spcPct val="100000"/>
              </a:lnSpc>
              <a:spcBef>
                <a:spcPct val="20000"/>
              </a:spcBef>
              <a:spcAft>
                <a:spcPts val="0"/>
              </a:spcAft>
              <a:buClrTx/>
              <a:buSzTx/>
              <a:buFontTx/>
              <a:buNone/>
              <a:tabLst/>
              <a:defRPr/>
            </a:pPr>
            <a:r>
              <a:rPr kumimoji="0" lang="en-GB" sz="3000" b="0" i="0" u="none" strike="noStrike" kern="0" cap="none" spc="0" normalizeH="0" baseline="0" noProof="0" dirty="0" smtClean="0">
                <a:ln>
                  <a:noFill/>
                </a:ln>
                <a:solidFill>
                  <a:srgbClr val="800000"/>
                </a:solidFill>
                <a:effectLst/>
                <a:uLnTx/>
                <a:uFillTx/>
                <a:latin typeface="Optima" pitchFamily="34" charset="0"/>
              </a:rPr>
              <a:t>On-going Activities 2014 - details </a:t>
            </a:r>
            <a:endParaRPr kumimoji="0" lang="en-US" sz="3200" b="0" i="0" u="none" strike="noStrike" kern="0" cap="none" spc="0" normalizeH="0" baseline="0" noProof="0" dirty="0">
              <a:ln>
                <a:noFill/>
              </a:ln>
              <a:solidFill>
                <a:srgbClr val="333399"/>
              </a:solidFill>
              <a:effectLst/>
              <a:uLnTx/>
              <a:uFillTx/>
              <a:latin typeface="Optima" pitchFamily="34" charset="0"/>
            </a:endParaRPr>
          </a:p>
        </p:txBody>
      </p:sp>
      <p:sp>
        <p:nvSpPr>
          <p:cNvPr id="8" name="Rectangle 6"/>
          <p:cNvSpPr>
            <a:spLocks noChangeArrowheads="1"/>
          </p:cNvSpPr>
          <p:nvPr/>
        </p:nvSpPr>
        <p:spPr bwMode="auto">
          <a:xfrm>
            <a:off x="304800" y="1468398"/>
            <a:ext cx="8308975" cy="5256668"/>
          </a:xfrm>
          <a:prstGeom prst="rect">
            <a:avLst/>
          </a:prstGeom>
          <a:noFill/>
          <a:ln w="9525">
            <a:noFill/>
            <a:miter lim="800000"/>
            <a:headEnd/>
            <a:tailEnd/>
          </a:ln>
          <a:effectLst/>
        </p:spPr>
        <p:txBody>
          <a:bodyPr/>
          <a:lstStyle/>
          <a:p>
            <a:pPr marL="342900" lvl="0" indent="-342900">
              <a:spcBef>
                <a:spcPct val="20000"/>
              </a:spcBef>
              <a:buFontTx/>
              <a:buChar char="•"/>
            </a:pPr>
            <a:r>
              <a:rPr lang="en-US" sz="2400" kern="0" dirty="0"/>
              <a:t>Assessment of feed resources using Feed Assessment Tool (FEAST) in action sites in KKM and WBS</a:t>
            </a:r>
          </a:p>
          <a:p>
            <a:pPr marL="800100" lvl="1" indent="-342900" fontAlgn="base">
              <a:spcBef>
                <a:spcPct val="20000"/>
              </a:spcBef>
              <a:spcAft>
                <a:spcPct val="0"/>
              </a:spcAft>
              <a:buFont typeface="Wingdings" pitchFamily="2" charset="2"/>
              <a:buChar char="v"/>
            </a:pPr>
            <a:r>
              <a:rPr lang="en-US" sz="2400" dirty="0" smtClean="0"/>
              <a:t>PRA survey and individual interview of farmers to have an overview </a:t>
            </a:r>
            <a:r>
              <a:rPr lang="en-US" sz="2400" dirty="0"/>
              <a:t>of farming system and livestock feed aspect, </a:t>
            </a:r>
            <a:r>
              <a:rPr lang="en-US" sz="2400" dirty="0" smtClean="0"/>
              <a:t>and collect quantitative and qualitative information </a:t>
            </a:r>
            <a:r>
              <a:rPr lang="en-US" sz="2400" dirty="0"/>
              <a:t>on crop-livestock production, feed availability, feeding </a:t>
            </a:r>
            <a:r>
              <a:rPr lang="en-US" sz="2400" dirty="0" smtClean="0"/>
              <a:t>rations and  </a:t>
            </a:r>
            <a:r>
              <a:rPr lang="en-US" sz="2400" dirty="0"/>
              <a:t>perception on feed quality </a:t>
            </a:r>
          </a:p>
          <a:p>
            <a:pPr marL="342900" lvl="0" indent="-342900" fontAlgn="base">
              <a:spcBef>
                <a:spcPct val="20000"/>
              </a:spcBef>
              <a:spcAft>
                <a:spcPct val="0"/>
              </a:spcAft>
              <a:buFontTx/>
              <a:buChar char="•"/>
            </a:pPr>
            <a:r>
              <a:rPr lang="en-US" sz="2400" dirty="0"/>
              <a:t>Quantification of internal farm constraints and assessment of trade-offs in </a:t>
            </a:r>
            <a:r>
              <a:rPr lang="en-US" sz="2400" dirty="0" smtClean="0"/>
              <a:t>resource </a:t>
            </a:r>
            <a:r>
              <a:rPr lang="en-US" sz="2400" dirty="0"/>
              <a:t>use in </a:t>
            </a:r>
            <a:r>
              <a:rPr lang="en-US" sz="2400" dirty="0" smtClean="0"/>
              <a:t>KKM</a:t>
            </a:r>
          </a:p>
          <a:p>
            <a:pPr marL="800100" lvl="1" indent="-342900" fontAlgn="base">
              <a:spcBef>
                <a:spcPct val="20000"/>
              </a:spcBef>
              <a:spcAft>
                <a:spcPct val="0"/>
              </a:spcAft>
              <a:buFont typeface="Wingdings" pitchFamily="2" charset="2"/>
              <a:buChar char="v"/>
            </a:pPr>
            <a:r>
              <a:rPr lang="en-US" sz="2400" dirty="0" smtClean="0"/>
              <a:t>Modeling of resource use at farm level in mixed crop-livestock systems using FARMSIM and LIVSIM models developed by University of </a:t>
            </a:r>
            <a:r>
              <a:rPr lang="en-US" sz="2400" dirty="0" err="1" smtClean="0"/>
              <a:t>Wageningen</a:t>
            </a:r>
            <a:endParaRPr kumimoji="0" lang="en-US" sz="2400" b="0" i="0" u="none" strike="noStrike" kern="0" cap="none" spc="0" normalizeH="0" baseline="0" noProof="0" dirty="0">
              <a:ln>
                <a:noFill/>
              </a:ln>
              <a:effectLst/>
              <a:uLnTx/>
              <a:uFillTx/>
            </a:endParaRPr>
          </a:p>
        </p:txBody>
      </p:sp>
    </p:spTree>
    <p:extLst>
      <p:ext uri="{BB962C8B-B14F-4D97-AF65-F5344CB8AC3E}">
        <p14:creationId xmlns:p14="http://schemas.microsoft.com/office/powerpoint/2010/main" val="18278232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19</a:t>
            </a:fld>
            <a:endParaRPr lang="en-US"/>
          </a:p>
        </p:txBody>
      </p:sp>
      <p:sp>
        <p:nvSpPr>
          <p:cNvPr id="7" name="Text Box 3"/>
          <p:cNvSpPr txBox="1">
            <a:spLocks noChangeArrowheads="1"/>
          </p:cNvSpPr>
          <p:nvPr/>
        </p:nvSpPr>
        <p:spPr bwMode="auto">
          <a:xfrm>
            <a:off x="1371600" y="914400"/>
            <a:ext cx="6481762" cy="553998"/>
          </a:xfrm>
          <a:prstGeom prst="rect">
            <a:avLst/>
          </a:prstGeom>
          <a:noFill/>
          <a:ln w="9525">
            <a:noFill/>
            <a:miter lim="800000"/>
            <a:headEnd/>
            <a:tailEnd/>
          </a:ln>
          <a:effectLst/>
        </p:spPr>
        <p:txBody>
          <a:bodyPr>
            <a:spAutoFit/>
          </a:bodyPr>
          <a:lstStyle/>
          <a:p>
            <a:pPr marL="0" marR="0" lvl="0" indent="0" algn="ctr" defTabSz="914400" eaLnBrk="1" fontAlgn="auto" latinLnBrk="0" hangingPunct="1">
              <a:lnSpc>
                <a:spcPct val="100000"/>
              </a:lnSpc>
              <a:spcBef>
                <a:spcPct val="20000"/>
              </a:spcBef>
              <a:spcAft>
                <a:spcPts val="0"/>
              </a:spcAft>
              <a:buClrTx/>
              <a:buSzTx/>
              <a:buFontTx/>
              <a:buNone/>
              <a:tabLst/>
              <a:defRPr/>
            </a:pPr>
            <a:r>
              <a:rPr kumimoji="0" lang="en-GB" sz="3000" b="0" i="0" u="none" strike="noStrike" kern="0" cap="none" spc="0" normalizeH="0" baseline="0" noProof="0" dirty="0" smtClean="0">
                <a:ln>
                  <a:noFill/>
                </a:ln>
                <a:solidFill>
                  <a:srgbClr val="800000"/>
                </a:solidFill>
                <a:effectLst/>
                <a:uLnTx/>
                <a:uFillTx/>
                <a:latin typeface="Optima" pitchFamily="34" charset="0"/>
              </a:rPr>
              <a:t>Partnership </a:t>
            </a:r>
            <a:endParaRPr kumimoji="0" lang="en-US" sz="3200" b="0" i="0" u="none" strike="noStrike" kern="0" cap="none" spc="0" normalizeH="0" baseline="0" noProof="0" dirty="0">
              <a:ln>
                <a:noFill/>
              </a:ln>
              <a:solidFill>
                <a:srgbClr val="333399"/>
              </a:solidFill>
              <a:effectLst/>
              <a:uLnTx/>
              <a:uFillTx/>
              <a:latin typeface="Optima" pitchFamily="34" charset="0"/>
            </a:endParaRPr>
          </a:p>
        </p:txBody>
      </p:sp>
      <p:sp>
        <p:nvSpPr>
          <p:cNvPr id="8" name="Rectangle 6"/>
          <p:cNvSpPr>
            <a:spLocks noChangeArrowheads="1"/>
          </p:cNvSpPr>
          <p:nvPr/>
        </p:nvSpPr>
        <p:spPr bwMode="auto">
          <a:xfrm>
            <a:off x="304800" y="1468398"/>
            <a:ext cx="8308975" cy="5256668"/>
          </a:xfrm>
          <a:prstGeom prst="rect">
            <a:avLst/>
          </a:prstGeom>
          <a:noFill/>
          <a:ln w="9525">
            <a:noFill/>
            <a:miter lim="800000"/>
            <a:headEnd/>
            <a:tailEnd/>
          </a:ln>
          <a:effectLst/>
        </p:spPr>
        <p:txBody>
          <a:bodyPr/>
          <a:lstStyle/>
          <a:p>
            <a:pPr lvl="0">
              <a:spcBef>
                <a:spcPct val="20000"/>
              </a:spcBef>
            </a:pPr>
            <a:endParaRPr kumimoji="0" lang="en-US" sz="2400" b="0" i="0" u="none" strike="noStrike" kern="0" cap="none" spc="0" normalizeH="0" baseline="0" noProof="0" dirty="0">
              <a:ln>
                <a:noFill/>
              </a:ln>
              <a:effectLst/>
              <a:uLnTx/>
              <a:uFillTx/>
            </a:endParaRPr>
          </a:p>
        </p:txBody>
      </p:sp>
      <p:graphicFrame>
        <p:nvGraphicFramePr>
          <p:cNvPr id="2" name="Table 1"/>
          <p:cNvGraphicFramePr>
            <a:graphicFrameLocks noGrp="1"/>
          </p:cNvGraphicFramePr>
          <p:nvPr>
            <p:extLst>
              <p:ext uri="{D42A27DB-BD31-4B8C-83A1-F6EECF244321}">
                <p14:modId xmlns:p14="http://schemas.microsoft.com/office/powerpoint/2010/main" val="3806699096"/>
              </p:ext>
            </p:extLst>
          </p:nvPr>
        </p:nvGraphicFramePr>
        <p:xfrm>
          <a:off x="152400" y="1584960"/>
          <a:ext cx="8915400" cy="4206240"/>
        </p:xfrm>
        <a:graphic>
          <a:graphicData uri="http://schemas.openxmlformats.org/drawingml/2006/table">
            <a:tbl>
              <a:tblPr firstRow="1" bandRow="1">
                <a:tableStyleId>{F5AB1C69-6EDB-4FF4-983F-18BD219EF322}</a:tableStyleId>
              </a:tblPr>
              <a:tblGrid>
                <a:gridCol w="5081186"/>
                <a:gridCol w="3834214"/>
              </a:tblGrid>
              <a:tr h="370840">
                <a:tc>
                  <a:txBody>
                    <a:bodyPr/>
                    <a:lstStyle/>
                    <a:p>
                      <a:r>
                        <a:rPr lang="en-US" dirty="0" smtClean="0"/>
                        <a:t>Activity</a:t>
                      </a:r>
                      <a:endParaRPr lang="en-US" dirty="0"/>
                    </a:p>
                  </a:txBody>
                  <a:tcPr/>
                </a:tc>
                <a:tc>
                  <a:txBody>
                    <a:bodyPr/>
                    <a:lstStyle/>
                    <a:p>
                      <a:r>
                        <a:rPr lang="en-US" dirty="0" smtClean="0"/>
                        <a:t>Partner</a:t>
                      </a:r>
                      <a:endParaRPr lang="en-US" dirty="0"/>
                    </a:p>
                  </a:txBody>
                  <a:tcPr/>
                </a:tc>
              </a:tr>
              <a:tr h="1000760">
                <a:tc>
                  <a:txBody>
                    <a:bodyPr/>
                    <a:lstStyle/>
                    <a:p>
                      <a:r>
                        <a:rPr lang="en-US" dirty="0" smtClean="0"/>
                        <a:t>Review and synthesis of ILRI past farming system research</a:t>
                      </a:r>
                      <a:r>
                        <a:rPr lang="en-US" baseline="0" dirty="0" smtClean="0"/>
                        <a:t> in West Africa </a:t>
                      </a:r>
                      <a:r>
                        <a:rPr lang="en-US" baseline="0" dirty="0" err="1" smtClean="0"/>
                        <a:t>dryland</a:t>
                      </a:r>
                      <a:endParaRPr lang="en-US" dirty="0"/>
                    </a:p>
                  </a:txBody>
                  <a:tcPr/>
                </a:tc>
                <a:tc>
                  <a:txBody>
                    <a:bodyPr/>
                    <a:lstStyle/>
                    <a:p>
                      <a:r>
                        <a:rPr lang="en-US" dirty="0" smtClean="0"/>
                        <a:t>Consultant (Pierre </a:t>
                      </a:r>
                      <a:r>
                        <a:rPr lang="en-US" dirty="0" err="1" smtClean="0"/>
                        <a:t>Hiernaux</a:t>
                      </a:r>
                      <a:r>
                        <a:rPr lang="en-US" dirty="0" smtClean="0"/>
                        <a:t>, </a:t>
                      </a:r>
                      <a:r>
                        <a:rPr lang="en-US" dirty="0" err="1" smtClean="0"/>
                        <a:t>Géosciences</a:t>
                      </a:r>
                      <a:r>
                        <a:rPr lang="en-US" dirty="0" smtClean="0"/>
                        <a:t> </a:t>
                      </a:r>
                      <a:r>
                        <a:rPr lang="en-US" dirty="0" err="1" smtClean="0"/>
                        <a:t>Environnement</a:t>
                      </a:r>
                      <a:r>
                        <a:rPr lang="en-US" dirty="0" smtClean="0"/>
                        <a:t> Toulouse, Toulouse, France) </a:t>
                      </a:r>
                      <a:endParaRPr lang="en-US" dirty="0"/>
                    </a:p>
                  </a:txBody>
                  <a:tcPr/>
                </a:tc>
              </a:tr>
              <a:tr h="370840">
                <a:tc>
                  <a:txBody>
                    <a:bodyPr/>
                    <a:lstStyle/>
                    <a:p>
                      <a:r>
                        <a:rPr lang="en-US" dirty="0" smtClean="0"/>
                        <a:t>Assessment of vulnerability and risk of smallholder farmers</a:t>
                      </a:r>
                      <a:endParaRPr lang="en-US" dirty="0"/>
                    </a:p>
                  </a:txBody>
                  <a:tcPr/>
                </a:tc>
                <a:tc>
                  <a:txBody>
                    <a:bodyPr/>
                    <a:lstStyle/>
                    <a:p>
                      <a:r>
                        <a:rPr lang="en-US" dirty="0" smtClean="0"/>
                        <a:t>University of Wisconsin, Madison; INERA Burkina Faso; AMEDD, Mali</a:t>
                      </a:r>
                      <a:endParaRPr lang="en-US" dirty="0"/>
                    </a:p>
                  </a:txBody>
                  <a:tcPr/>
                </a:tc>
              </a:tr>
              <a:tr h="370840">
                <a:tc>
                  <a:txBody>
                    <a:bodyPr/>
                    <a:lstStyle/>
                    <a:p>
                      <a:r>
                        <a:rPr lang="en-US" dirty="0" smtClean="0"/>
                        <a:t>Assessment of feed resources</a:t>
                      </a:r>
                      <a:endParaRPr lang="en-US" dirty="0"/>
                    </a:p>
                  </a:txBody>
                  <a:tcPr/>
                </a:tc>
                <a:tc>
                  <a:txBody>
                    <a:bodyPr/>
                    <a:lstStyle/>
                    <a:p>
                      <a:r>
                        <a:rPr lang="en-US" dirty="0" smtClean="0"/>
                        <a:t>INERA Burkina Faso;</a:t>
                      </a:r>
                      <a:r>
                        <a:rPr lang="en-US" baseline="0" dirty="0" smtClean="0"/>
                        <a:t> AMEDD, Mali; Animal Research Institute, Ghana.</a:t>
                      </a:r>
                      <a:endParaRPr lang="en-US" dirty="0"/>
                    </a:p>
                  </a:txBody>
                  <a:tcPr/>
                </a:tc>
              </a:tr>
              <a:tr h="370840">
                <a:tc>
                  <a:txBody>
                    <a:bodyPr/>
                    <a:lstStyle/>
                    <a:p>
                      <a:r>
                        <a:rPr lang="en-US" dirty="0" smtClean="0"/>
                        <a:t>Quantification of internal farm constraints and assessment of trade-offs in resources use </a:t>
                      </a:r>
                      <a:endParaRPr lang="en-US" dirty="0"/>
                    </a:p>
                  </a:txBody>
                  <a:tcPr/>
                </a:tc>
                <a:tc>
                  <a:txBody>
                    <a:bodyPr/>
                    <a:lstStyle/>
                    <a:p>
                      <a:r>
                        <a:rPr lang="en-US" dirty="0" smtClean="0"/>
                        <a:t>University</a:t>
                      </a:r>
                      <a:r>
                        <a:rPr lang="en-US" baseline="0" dirty="0" smtClean="0"/>
                        <a:t> of </a:t>
                      </a:r>
                      <a:r>
                        <a:rPr lang="en-US" baseline="0" dirty="0" err="1" smtClean="0"/>
                        <a:t>Wageningen</a:t>
                      </a:r>
                      <a:r>
                        <a:rPr lang="en-US" baseline="0" dirty="0" smtClean="0"/>
                        <a:t>; C</a:t>
                      </a:r>
                      <a:r>
                        <a:rPr lang="en-US" dirty="0" smtClean="0"/>
                        <a:t>CAFS national coordinators (Burkina Faso, Ghana, Mali)</a:t>
                      </a:r>
                      <a:endParaRPr lang="en-US" dirty="0"/>
                    </a:p>
                  </a:txBody>
                  <a:tcPr/>
                </a:tc>
              </a:tr>
              <a:tr h="370840">
                <a:tc>
                  <a:txBody>
                    <a:bodyPr/>
                    <a:lstStyle/>
                    <a:p>
                      <a:r>
                        <a:rPr lang="en-US" dirty="0" smtClean="0"/>
                        <a:t>Characterization of ruminant value chains in KKM</a:t>
                      </a:r>
                    </a:p>
                    <a:p>
                      <a:endParaRPr lang="en-US" dirty="0"/>
                    </a:p>
                  </a:txBody>
                  <a:tcPr/>
                </a:tc>
                <a:tc>
                  <a:txBody>
                    <a:bodyPr/>
                    <a:lstStyle/>
                    <a:p>
                      <a:r>
                        <a:rPr lang="en-US" dirty="0" smtClean="0"/>
                        <a:t>INRAN, Niger;</a:t>
                      </a:r>
                      <a:r>
                        <a:rPr lang="en-US" baseline="0" dirty="0" smtClean="0"/>
                        <a:t> Consultant (Dr </a:t>
                      </a:r>
                      <a:r>
                        <a:rPr lang="en-US" baseline="0" dirty="0" err="1" smtClean="0"/>
                        <a:t>Kassali</a:t>
                      </a:r>
                      <a:r>
                        <a:rPr lang="en-US" baseline="0" dirty="0" smtClean="0"/>
                        <a:t>, </a:t>
                      </a:r>
                      <a:r>
                        <a:rPr lang="en-US" baseline="0" dirty="0" err="1" smtClean="0"/>
                        <a:t>Obafemi</a:t>
                      </a:r>
                      <a:r>
                        <a:rPr lang="en-US" baseline="0" dirty="0" smtClean="0"/>
                        <a:t> </a:t>
                      </a:r>
                      <a:r>
                        <a:rPr lang="en-US" baseline="0" dirty="0" err="1" smtClean="0"/>
                        <a:t>Awolowo</a:t>
                      </a:r>
                      <a:r>
                        <a:rPr lang="en-US" baseline="0" dirty="0" smtClean="0"/>
                        <a:t> University, Nigeria)</a:t>
                      </a:r>
                      <a:endParaRPr lang="en-US" dirty="0"/>
                    </a:p>
                  </a:txBody>
                  <a:tcPr/>
                </a:tc>
              </a:tr>
            </a:tbl>
          </a:graphicData>
        </a:graphic>
      </p:graphicFrame>
    </p:spTree>
    <p:extLst>
      <p:ext uri="{BB962C8B-B14F-4D97-AF65-F5344CB8AC3E}">
        <p14:creationId xmlns:p14="http://schemas.microsoft.com/office/powerpoint/2010/main" val="31780316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724400"/>
            <a:ext cx="6400800" cy="1219200"/>
          </a:xfrm>
        </p:spPr>
        <p:txBody>
          <a:bodyPr>
            <a:normAutofit lnSpcReduction="10000"/>
          </a:bodyPr>
          <a:lstStyle/>
          <a:p>
            <a:r>
              <a:rPr lang="en-US" sz="2500" b="1" dirty="0" smtClean="0">
                <a:solidFill>
                  <a:schemeClr val="tx1"/>
                </a:solidFill>
              </a:rPr>
              <a:t>CRP-DS Science and Implementation Workshop</a:t>
            </a:r>
          </a:p>
          <a:p>
            <a:r>
              <a:rPr lang="en-US" sz="2400" b="1" dirty="0" smtClean="0"/>
              <a:t>30</a:t>
            </a:r>
            <a:r>
              <a:rPr lang="en-US" sz="2400" b="1" baseline="30000" dirty="0" smtClean="0"/>
              <a:t>th  </a:t>
            </a:r>
            <a:r>
              <a:rPr lang="en-US" sz="2400" b="1" dirty="0" smtClean="0"/>
              <a:t>June – 4</a:t>
            </a:r>
            <a:r>
              <a:rPr lang="en-US" sz="2400" b="1" baseline="30000" dirty="0" smtClean="0"/>
              <a:t>th</a:t>
            </a:r>
            <a:r>
              <a:rPr lang="en-US" sz="2400" b="1" dirty="0" smtClean="0"/>
              <a:t> July, 2014</a:t>
            </a:r>
          </a:p>
          <a:p>
            <a:r>
              <a:rPr lang="en-US" sz="1900" dirty="0" smtClean="0"/>
              <a:t>Holiday Inn Hotel - Amman, Jordan </a:t>
            </a:r>
            <a:endParaRPr lang="en-US" sz="1900" dirty="0"/>
          </a:p>
        </p:txBody>
      </p:sp>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20</a:t>
            </a:fld>
            <a:endParaRPr lang="en-US">
              <a:solidFill>
                <a:prstClr val="black">
                  <a:tint val="75000"/>
                </a:prstClr>
              </a:solidFill>
            </a:endParaRPr>
          </a:p>
        </p:txBody>
      </p:sp>
      <p:sp>
        <p:nvSpPr>
          <p:cNvPr id="5" name="Title 4"/>
          <p:cNvSpPr>
            <a:spLocks noGrp="1"/>
          </p:cNvSpPr>
          <p:nvPr>
            <p:ph type="ctrTitle"/>
          </p:nvPr>
        </p:nvSpPr>
        <p:spPr>
          <a:xfrm>
            <a:off x="685800" y="2133600"/>
            <a:ext cx="7772400" cy="1470025"/>
          </a:xfrm>
        </p:spPr>
        <p:txBody>
          <a:bodyPr/>
          <a:lstStyle/>
          <a:p>
            <a:r>
              <a:rPr lang="en-US" dirty="0" smtClean="0"/>
              <a:t>ICRAF On-going activities in WAS&amp;DS</a:t>
            </a:r>
            <a:endParaRPr lang="en-US" dirty="0"/>
          </a:p>
        </p:txBody>
      </p:sp>
    </p:spTree>
    <p:extLst>
      <p:ext uri="{BB962C8B-B14F-4D97-AF65-F5344CB8AC3E}">
        <p14:creationId xmlns:p14="http://schemas.microsoft.com/office/powerpoint/2010/main" val="38962536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21</a:t>
            </a:fld>
            <a:endParaRPr lang="en-US"/>
          </a:p>
        </p:txBody>
      </p:sp>
      <p:grpSp>
        <p:nvGrpSpPr>
          <p:cNvPr id="5" name="Group 4"/>
          <p:cNvGrpSpPr/>
          <p:nvPr/>
        </p:nvGrpSpPr>
        <p:grpSpPr>
          <a:xfrm>
            <a:off x="144517" y="1090854"/>
            <a:ext cx="8941594" cy="5452154"/>
            <a:chOff x="152400" y="459835"/>
            <a:chExt cx="8941594" cy="5452154"/>
          </a:xfrm>
        </p:grpSpPr>
        <p:sp>
          <p:nvSpPr>
            <p:cNvPr id="6" name="Rounded Rectangle 5"/>
            <p:cNvSpPr/>
            <p:nvPr/>
          </p:nvSpPr>
          <p:spPr>
            <a:xfrm>
              <a:off x="152400" y="762000"/>
              <a:ext cx="609600" cy="5105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US" sz="1600" b="1" dirty="0" smtClean="0">
                  <a:solidFill>
                    <a:schemeClr val="bg2">
                      <a:lumMod val="25000"/>
                    </a:schemeClr>
                  </a:solidFill>
                </a:rPr>
                <a:t>ICRAF ON-GOING PROJECTS TO THE DS CRP’S IDOS</a:t>
              </a:r>
              <a:endParaRPr lang="en-US" sz="1600" b="1" dirty="0">
                <a:solidFill>
                  <a:schemeClr val="bg2">
                    <a:lumMod val="25000"/>
                  </a:schemeClr>
                </a:solidFill>
              </a:endParaRPr>
            </a:p>
          </p:txBody>
        </p:sp>
        <p:sp>
          <p:nvSpPr>
            <p:cNvPr id="7" name="Rounded Rectangle 6"/>
            <p:cNvSpPr/>
            <p:nvPr/>
          </p:nvSpPr>
          <p:spPr>
            <a:xfrm>
              <a:off x="928687" y="954002"/>
              <a:ext cx="1981200" cy="4957987"/>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1081087" y="565771"/>
              <a:ext cx="990600" cy="246221"/>
            </a:xfrm>
            <a:prstGeom prst="rect">
              <a:avLst/>
            </a:prstGeom>
            <a:solidFill>
              <a:schemeClr val="accent6">
                <a:lumMod val="60000"/>
                <a:lumOff val="40000"/>
              </a:schemeClr>
            </a:solidFill>
          </p:spPr>
          <p:txBody>
            <a:bodyPr wrap="square" rtlCol="0">
              <a:spAutoFit/>
            </a:bodyPr>
            <a:lstStyle/>
            <a:p>
              <a:pPr algn="ctr"/>
              <a:r>
                <a:rPr lang="en-US" sz="1000" b="1" dirty="0" smtClean="0"/>
                <a:t>Project</a:t>
              </a:r>
              <a:endParaRPr lang="en-US" sz="1000" b="1" dirty="0"/>
            </a:p>
          </p:txBody>
        </p:sp>
        <p:sp>
          <p:nvSpPr>
            <p:cNvPr id="9" name="Rounded Rectangle 8"/>
            <p:cNvSpPr/>
            <p:nvPr/>
          </p:nvSpPr>
          <p:spPr>
            <a:xfrm>
              <a:off x="3198018" y="2324100"/>
              <a:ext cx="1762125" cy="273434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p:cNvSpPr/>
            <p:nvPr/>
          </p:nvSpPr>
          <p:spPr>
            <a:xfrm>
              <a:off x="5038725" y="727376"/>
              <a:ext cx="1990725" cy="4114799"/>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p:cNvSpPr txBox="1"/>
            <p:nvPr/>
          </p:nvSpPr>
          <p:spPr>
            <a:xfrm>
              <a:off x="5353050" y="459835"/>
              <a:ext cx="1290637" cy="246221"/>
            </a:xfrm>
            <a:prstGeom prst="rect">
              <a:avLst/>
            </a:prstGeom>
            <a:solidFill>
              <a:schemeClr val="accent2">
                <a:lumMod val="60000"/>
                <a:lumOff val="40000"/>
              </a:schemeClr>
            </a:solidFill>
          </p:spPr>
          <p:txBody>
            <a:bodyPr wrap="square" rtlCol="0">
              <a:spAutoFit/>
            </a:bodyPr>
            <a:lstStyle/>
            <a:p>
              <a:pPr algn="ctr"/>
              <a:r>
                <a:rPr lang="en-US" sz="1000" b="1" dirty="0" smtClean="0"/>
                <a:t>IDO LEVEL 2</a:t>
              </a:r>
              <a:endParaRPr lang="en-US" sz="1000" b="1" dirty="0"/>
            </a:p>
          </p:txBody>
        </p:sp>
        <p:sp>
          <p:nvSpPr>
            <p:cNvPr id="12" name="TextBox 11"/>
            <p:cNvSpPr txBox="1"/>
            <p:nvPr/>
          </p:nvSpPr>
          <p:spPr>
            <a:xfrm>
              <a:off x="5238750" y="966640"/>
              <a:ext cx="1619250" cy="507831"/>
            </a:xfrm>
            <a:prstGeom prst="rect">
              <a:avLst/>
            </a:prstGeom>
            <a:solidFill>
              <a:schemeClr val="bg2">
                <a:lumMod val="90000"/>
              </a:schemeClr>
            </a:solidFill>
          </p:spPr>
          <p:txBody>
            <a:bodyPr wrap="square" rtlCol="0">
              <a:spAutoFit/>
            </a:bodyPr>
            <a:lstStyle/>
            <a:p>
              <a:r>
                <a:rPr lang="en-US" sz="900" b="1" dirty="0" smtClean="0"/>
                <a:t>IDO 2</a:t>
              </a:r>
              <a:r>
                <a:rPr lang="en-US" sz="900" dirty="0" smtClean="0"/>
                <a:t>: </a:t>
              </a:r>
              <a:r>
                <a:rPr lang="en-US" sz="900" dirty="0"/>
                <a:t>More stable and higher per capita income for </a:t>
              </a:r>
              <a:r>
                <a:rPr lang="en-US" sz="900" dirty="0" err="1"/>
                <a:t>intensifiable</a:t>
              </a:r>
              <a:r>
                <a:rPr lang="en-US" sz="900" dirty="0"/>
                <a:t> households</a:t>
              </a:r>
            </a:p>
          </p:txBody>
        </p:sp>
        <p:sp>
          <p:nvSpPr>
            <p:cNvPr id="13" name="Rounded Rectangle 12"/>
            <p:cNvSpPr/>
            <p:nvPr/>
          </p:nvSpPr>
          <p:spPr>
            <a:xfrm>
              <a:off x="7217569" y="1981579"/>
              <a:ext cx="1876425" cy="23012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7950994" y="1636282"/>
              <a:ext cx="1143000" cy="246221"/>
            </a:xfrm>
            <a:prstGeom prst="rect">
              <a:avLst/>
            </a:prstGeom>
            <a:solidFill>
              <a:srgbClr val="C00000"/>
            </a:solidFill>
          </p:spPr>
          <p:txBody>
            <a:bodyPr wrap="square" rtlCol="0">
              <a:spAutoFit/>
            </a:bodyPr>
            <a:lstStyle/>
            <a:p>
              <a:pPr algn="ctr"/>
              <a:r>
                <a:rPr lang="en-US" sz="1000" b="1" dirty="0" smtClean="0">
                  <a:solidFill>
                    <a:schemeClr val="bg1"/>
                  </a:solidFill>
                </a:rPr>
                <a:t>IDO LEVEL 3</a:t>
              </a:r>
              <a:endParaRPr lang="en-US" sz="1000" b="1" dirty="0">
                <a:solidFill>
                  <a:schemeClr val="bg1"/>
                </a:solidFill>
              </a:endParaRPr>
            </a:p>
          </p:txBody>
        </p:sp>
        <p:sp>
          <p:nvSpPr>
            <p:cNvPr id="15" name="TextBox 14"/>
            <p:cNvSpPr txBox="1"/>
            <p:nvPr/>
          </p:nvSpPr>
          <p:spPr>
            <a:xfrm>
              <a:off x="7331870" y="2084375"/>
              <a:ext cx="1700212" cy="507831"/>
            </a:xfrm>
            <a:prstGeom prst="rect">
              <a:avLst/>
            </a:prstGeom>
            <a:solidFill>
              <a:srgbClr val="FFC000"/>
            </a:solidFill>
          </p:spPr>
          <p:txBody>
            <a:bodyPr wrap="square" rtlCol="0">
              <a:spAutoFit/>
            </a:bodyPr>
            <a:lstStyle/>
            <a:p>
              <a:r>
                <a:rPr lang="en-US" sz="900" b="1" dirty="0" smtClean="0"/>
                <a:t>IDO 1</a:t>
              </a:r>
              <a:r>
                <a:rPr lang="en-US" sz="900" dirty="0" smtClean="0"/>
                <a:t>: </a:t>
              </a:r>
              <a:r>
                <a:rPr lang="en-US" sz="900" dirty="0"/>
                <a:t>More resilient livelihoods for vulnerable households in marginal areas</a:t>
              </a:r>
            </a:p>
          </p:txBody>
        </p:sp>
        <p:cxnSp>
          <p:nvCxnSpPr>
            <p:cNvPr id="16" name="Straight Arrow Connector 15"/>
            <p:cNvCxnSpPr>
              <a:stCxn id="36" idx="3"/>
            </p:cNvCxnSpPr>
            <p:nvPr/>
          </p:nvCxnSpPr>
          <p:spPr>
            <a:xfrm>
              <a:off x="2776537" y="1644879"/>
              <a:ext cx="728663" cy="93014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a:stCxn id="36" idx="3"/>
            </p:cNvCxnSpPr>
            <p:nvPr/>
          </p:nvCxnSpPr>
          <p:spPr>
            <a:xfrm>
              <a:off x="2776537" y="1644879"/>
              <a:ext cx="842963" cy="234416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Elbow Connector 17"/>
            <p:cNvCxnSpPr/>
            <p:nvPr/>
          </p:nvCxnSpPr>
          <p:spPr>
            <a:xfrm>
              <a:off x="2762250" y="2141525"/>
              <a:ext cx="2362199" cy="1614637"/>
            </a:xfrm>
            <a:prstGeom prst="bentConnector3">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9" name="Elbow Connector 18"/>
            <p:cNvCxnSpPr>
              <a:endCxn id="15" idx="1"/>
            </p:cNvCxnSpPr>
            <p:nvPr/>
          </p:nvCxnSpPr>
          <p:spPr>
            <a:xfrm>
              <a:off x="2776537" y="1333500"/>
              <a:ext cx="4555333" cy="1004791"/>
            </a:xfrm>
            <a:prstGeom prst="bentConnector3">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 name="Elbow Connector 19"/>
            <p:cNvCxnSpPr>
              <a:endCxn id="41" idx="1"/>
            </p:cNvCxnSpPr>
            <p:nvPr/>
          </p:nvCxnSpPr>
          <p:spPr>
            <a:xfrm>
              <a:off x="2762250" y="1390650"/>
              <a:ext cx="4602958" cy="2042347"/>
            </a:xfrm>
            <a:prstGeom prst="bentConnector3">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a:stCxn id="35" idx="3"/>
            </p:cNvCxnSpPr>
            <p:nvPr/>
          </p:nvCxnSpPr>
          <p:spPr>
            <a:xfrm>
              <a:off x="2805112" y="2834551"/>
              <a:ext cx="481013" cy="471080"/>
            </a:xfrm>
            <a:prstGeom prst="straightConnector1">
              <a:avLst/>
            </a:prstGeom>
            <a:ln>
              <a:solidFill>
                <a:schemeClr val="accent3">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2" name="Straight Arrow Connector 21"/>
            <p:cNvCxnSpPr>
              <a:stCxn id="35" idx="3"/>
            </p:cNvCxnSpPr>
            <p:nvPr/>
          </p:nvCxnSpPr>
          <p:spPr>
            <a:xfrm>
              <a:off x="2805112" y="2834551"/>
              <a:ext cx="614363" cy="1154497"/>
            </a:xfrm>
            <a:prstGeom prst="straightConnector1">
              <a:avLst/>
            </a:prstGeom>
            <a:ln>
              <a:solidFill>
                <a:schemeClr val="accent3">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3" name="Straight Arrow Connector 22"/>
            <p:cNvCxnSpPr>
              <a:stCxn id="35" idx="3"/>
              <a:endCxn id="12" idx="1"/>
            </p:cNvCxnSpPr>
            <p:nvPr/>
          </p:nvCxnSpPr>
          <p:spPr>
            <a:xfrm flipV="1">
              <a:off x="2805112" y="1220556"/>
              <a:ext cx="2433638" cy="1613995"/>
            </a:xfrm>
            <a:prstGeom prst="straightConnector1">
              <a:avLst/>
            </a:prstGeom>
            <a:ln>
              <a:solidFill>
                <a:schemeClr val="accent3">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a:endCxn id="43" idx="1"/>
            </p:cNvCxnSpPr>
            <p:nvPr/>
          </p:nvCxnSpPr>
          <p:spPr>
            <a:xfrm>
              <a:off x="2800350" y="2834551"/>
              <a:ext cx="2438400" cy="78665"/>
            </a:xfrm>
            <a:prstGeom prst="straightConnector1">
              <a:avLst/>
            </a:prstGeom>
            <a:ln>
              <a:solidFill>
                <a:schemeClr val="accent3">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5" name="Elbow Connector 24"/>
            <p:cNvCxnSpPr/>
            <p:nvPr/>
          </p:nvCxnSpPr>
          <p:spPr>
            <a:xfrm>
              <a:off x="2805112" y="3070091"/>
              <a:ext cx="2319337" cy="1212736"/>
            </a:xfrm>
            <a:prstGeom prst="bentConnector3">
              <a:avLst/>
            </a:prstGeom>
            <a:ln>
              <a:solidFill>
                <a:schemeClr val="accent3">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6" name="Elbow Connector 25"/>
            <p:cNvCxnSpPr/>
            <p:nvPr/>
          </p:nvCxnSpPr>
          <p:spPr>
            <a:xfrm>
              <a:off x="2800350" y="3000602"/>
              <a:ext cx="4564858" cy="636252"/>
            </a:xfrm>
            <a:prstGeom prst="bentConnector3">
              <a:avLst/>
            </a:prstGeom>
            <a:ln>
              <a:solidFill>
                <a:schemeClr val="accent3">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7" name="Straight Arrow Connector 26"/>
            <p:cNvCxnSpPr>
              <a:stCxn id="46" idx="3"/>
              <a:endCxn id="31" idx="1"/>
            </p:cNvCxnSpPr>
            <p:nvPr/>
          </p:nvCxnSpPr>
          <p:spPr>
            <a:xfrm>
              <a:off x="2762250" y="3937524"/>
              <a:ext cx="2362199" cy="36531"/>
            </a:xfrm>
            <a:prstGeom prst="straightConnector1">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p:nvPr/>
          </p:nvCxnSpPr>
          <p:spPr>
            <a:xfrm flipV="1">
              <a:off x="2776537" y="3070091"/>
              <a:ext cx="2462213" cy="867433"/>
            </a:xfrm>
            <a:prstGeom prst="straightConnector1">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cxnSp>
          <p:nvCxnSpPr>
            <p:cNvPr id="29" name="Straight Arrow Connector 28"/>
            <p:cNvCxnSpPr>
              <a:stCxn id="46" idx="3"/>
            </p:cNvCxnSpPr>
            <p:nvPr/>
          </p:nvCxnSpPr>
          <p:spPr>
            <a:xfrm flipV="1">
              <a:off x="2762250" y="3318728"/>
              <a:ext cx="523875" cy="618796"/>
            </a:xfrm>
            <a:prstGeom prst="straightConnector1">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cxnSp>
          <p:nvCxnSpPr>
            <p:cNvPr id="30" name="Elbow Connector 29"/>
            <p:cNvCxnSpPr/>
            <p:nvPr/>
          </p:nvCxnSpPr>
          <p:spPr>
            <a:xfrm flipV="1">
              <a:off x="2762250" y="2271386"/>
              <a:ext cx="3338513" cy="1925716"/>
            </a:xfrm>
            <a:prstGeom prst="bentConnector2">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sp>
          <p:nvSpPr>
            <p:cNvPr id="31" name="TextBox 30"/>
            <p:cNvSpPr txBox="1"/>
            <p:nvPr/>
          </p:nvSpPr>
          <p:spPr>
            <a:xfrm>
              <a:off x="5124449" y="3443140"/>
              <a:ext cx="1838325" cy="1061829"/>
            </a:xfrm>
            <a:prstGeom prst="rect">
              <a:avLst/>
            </a:prstGeom>
            <a:solidFill>
              <a:srgbClr val="C00000"/>
            </a:solidFill>
          </p:spPr>
          <p:txBody>
            <a:bodyPr wrap="square" rtlCol="0">
              <a:spAutoFit/>
            </a:bodyPr>
            <a:lstStyle/>
            <a:p>
              <a:r>
                <a:rPr lang="en-US" sz="900" b="1" dirty="0" smtClean="0">
                  <a:solidFill>
                    <a:schemeClr val="bg1"/>
                  </a:solidFill>
                </a:rPr>
                <a:t>IDO 8</a:t>
              </a:r>
              <a:r>
                <a:rPr lang="en-US" sz="900" dirty="0" smtClean="0">
                  <a:solidFill>
                    <a:schemeClr val="bg1"/>
                  </a:solidFill>
                </a:rPr>
                <a:t>: </a:t>
              </a:r>
              <a:r>
                <a:rPr lang="en-US" sz="900" dirty="0">
                  <a:solidFill>
                    <a:schemeClr val="bg1"/>
                  </a:solidFill>
                </a:rPr>
                <a:t>Women and youth have better access to and control over productive assets, inputs, information, market opportunities and capture a more equitable share of increased income, food and other benefits</a:t>
              </a:r>
            </a:p>
          </p:txBody>
        </p:sp>
        <p:cxnSp>
          <p:nvCxnSpPr>
            <p:cNvPr id="32" name="Elbow Connector 31"/>
            <p:cNvCxnSpPr>
              <a:stCxn id="46" idx="0"/>
            </p:cNvCxnSpPr>
            <p:nvPr/>
          </p:nvCxnSpPr>
          <p:spPr>
            <a:xfrm rot="5400000" flipH="1" flipV="1">
              <a:off x="2413393" y="593352"/>
              <a:ext cx="2366970" cy="3398044"/>
            </a:xfrm>
            <a:prstGeom prst="bentConnector2">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sp>
          <p:nvSpPr>
            <p:cNvPr id="33" name="TextBox 32"/>
            <p:cNvSpPr txBox="1"/>
            <p:nvPr/>
          </p:nvSpPr>
          <p:spPr>
            <a:xfrm>
              <a:off x="3419475" y="985779"/>
              <a:ext cx="1290637" cy="246221"/>
            </a:xfrm>
            <a:prstGeom prst="rect">
              <a:avLst/>
            </a:prstGeom>
            <a:solidFill>
              <a:schemeClr val="accent6">
                <a:lumMod val="75000"/>
              </a:schemeClr>
            </a:solidFill>
          </p:spPr>
          <p:txBody>
            <a:bodyPr wrap="square" rtlCol="0">
              <a:spAutoFit/>
            </a:bodyPr>
            <a:lstStyle/>
            <a:p>
              <a:pPr algn="ctr"/>
              <a:r>
                <a:rPr lang="en-US" sz="1000" b="1" dirty="0" smtClean="0"/>
                <a:t>IDO LEVEL 1</a:t>
              </a:r>
              <a:endParaRPr lang="en-US" sz="1000" b="1" dirty="0"/>
            </a:p>
          </p:txBody>
        </p:sp>
        <p:cxnSp>
          <p:nvCxnSpPr>
            <p:cNvPr id="34" name="Elbow Connector 33"/>
            <p:cNvCxnSpPr>
              <a:stCxn id="46" idx="0"/>
              <a:endCxn id="13" idx="0"/>
            </p:cNvCxnSpPr>
            <p:nvPr/>
          </p:nvCxnSpPr>
          <p:spPr>
            <a:xfrm rot="5400000" flipH="1" flipV="1">
              <a:off x="4279679" y="-400244"/>
              <a:ext cx="1494280" cy="6257926"/>
            </a:xfrm>
            <a:prstGeom prst="bentConnector3">
              <a:avLst>
                <a:gd name="adj1" fmla="val 115298"/>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sp>
          <p:nvSpPr>
            <p:cNvPr id="35" name="TextBox 34"/>
            <p:cNvSpPr txBox="1"/>
            <p:nvPr/>
          </p:nvSpPr>
          <p:spPr>
            <a:xfrm>
              <a:off x="1062037" y="2511385"/>
              <a:ext cx="1743075" cy="646331"/>
            </a:xfrm>
            <a:prstGeom prst="rect">
              <a:avLst/>
            </a:prstGeom>
            <a:solidFill>
              <a:schemeClr val="accent3">
                <a:lumMod val="75000"/>
              </a:schemeClr>
            </a:solidFill>
          </p:spPr>
          <p:txBody>
            <a:bodyPr wrap="square" rtlCol="0">
              <a:spAutoFit/>
            </a:bodyPr>
            <a:lstStyle/>
            <a:p>
              <a:r>
                <a:rPr lang="en-US" sz="900" b="1" dirty="0" smtClean="0">
                  <a:latin typeface="+mn-lt"/>
                </a:rPr>
                <a:t>2. Sustainable </a:t>
              </a:r>
              <a:r>
                <a:rPr lang="en-US" sz="900" b="1" dirty="0">
                  <a:latin typeface="+mn-lt"/>
                </a:rPr>
                <a:t>Intensification of Cereal-Based Farming Systems in the </a:t>
              </a:r>
              <a:r>
                <a:rPr lang="en-US" sz="900" b="1" dirty="0" err="1">
                  <a:latin typeface="+mn-lt"/>
                </a:rPr>
                <a:t>Sudano</a:t>
              </a:r>
              <a:r>
                <a:rPr lang="en-US" sz="900" b="1" dirty="0">
                  <a:latin typeface="+mn-lt"/>
                </a:rPr>
                <a:t>-Sahelian Zone (USAID)</a:t>
              </a:r>
            </a:p>
          </p:txBody>
        </p:sp>
        <p:sp>
          <p:nvSpPr>
            <p:cNvPr id="36" name="TextBox 35"/>
            <p:cNvSpPr txBox="1"/>
            <p:nvPr/>
          </p:nvSpPr>
          <p:spPr>
            <a:xfrm>
              <a:off x="1052512" y="1044714"/>
              <a:ext cx="1724025" cy="1200329"/>
            </a:xfrm>
            <a:prstGeom prst="rect">
              <a:avLst/>
            </a:prstGeom>
            <a:solidFill>
              <a:schemeClr val="bg1"/>
            </a:solidFill>
          </p:spPr>
          <p:txBody>
            <a:bodyPr wrap="square" rtlCol="0">
              <a:spAutoFit/>
            </a:bodyPr>
            <a:lstStyle/>
            <a:p>
              <a:r>
                <a:rPr lang="en-US" sz="900" b="1" dirty="0" smtClean="0"/>
                <a:t>1. Agro-ecological </a:t>
              </a:r>
              <a:r>
                <a:rPr lang="en-US" sz="900" b="1" dirty="0"/>
                <a:t>intensification of sorghum and pearl millet-based production systems in the Sahel through agroforestry: linking farmers’ knowledge to process-based science Agro-Ecological Intensification (McKnight)</a:t>
              </a:r>
            </a:p>
          </p:txBody>
        </p:sp>
        <p:sp>
          <p:nvSpPr>
            <p:cNvPr id="37" name="TextBox 36"/>
            <p:cNvSpPr txBox="1"/>
            <p:nvPr/>
          </p:nvSpPr>
          <p:spPr>
            <a:xfrm>
              <a:off x="5238750" y="1710780"/>
              <a:ext cx="1724025" cy="646331"/>
            </a:xfrm>
            <a:prstGeom prst="rect">
              <a:avLst/>
            </a:prstGeom>
            <a:solidFill>
              <a:schemeClr val="bg2">
                <a:lumMod val="90000"/>
              </a:schemeClr>
            </a:solidFill>
          </p:spPr>
          <p:txBody>
            <a:bodyPr wrap="square" rtlCol="0">
              <a:spAutoFit/>
            </a:bodyPr>
            <a:lstStyle/>
            <a:p>
              <a:r>
                <a:rPr lang="en-US" sz="900" b="1" dirty="0" smtClean="0"/>
                <a:t>IDO 5</a:t>
              </a:r>
              <a:r>
                <a:rPr lang="en-US" sz="900" dirty="0" smtClean="0"/>
                <a:t>: </a:t>
              </a:r>
              <a:r>
                <a:rPr lang="en-US" sz="900" dirty="0"/>
                <a:t>Better functioning markets underpinning intensification of rural livelihoods</a:t>
              </a:r>
            </a:p>
          </p:txBody>
        </p:sp>
        <p:cxnSp>
          <p:nvCxnSpPr>
            <p:cNvPr id="38" name="Elbow Connector 37"/>
            <p:cNvCxnSpPr>
              <a:stCxn id="46" idx="2"/>
            </p:cNvCxnSpPr>
            <p:nvPr/>
          </p:nvCxnSpPr>
          <p:spPr>
            <a:xfrm rot="5400000" flipH="1" flipV="1">
              <a:off x="4084753" y="1118734"/>
              <a:ext cx="1093558" cy="5467352"/>
            </a:xfrm>
            <a:prstGeom prst="bentConnector4">
              <a:avLst>
                <a:gd name="adj1" fmla="val -20904"/>
                <a:gd name="adj2" fmla="val 57905"/>
              </a:avLst>
            </a:prstGeom>
            <a:ln>
              <a:solidFill>
                <a:srgbClr val="FFC000"/>
              </a:solidFill>
              <a:tailEnd type="arrow"/>
            </a:ln>
          </p:spPr>
          <p:style>
            <a:lnRef idx="2">
              <a:schemeClr val="accent1"/>
            </a:lnRef>
            <a:fillRef idx="0">
              <a:schemeClr val="accent1"/>
            </a:fillRef>
            <a:effectRef idx="1">
              <a:schemeClr val="accent1"/>
            </a:effectRef>
            <a:fontRef idx="minor">
              <a:schemeClr val="tx1"/>
            </a:fontRef>
          </p:style>
        </p:cxnSp>
        <p:sp>
          <p:nvSpPr>
            <p:cNvPr id="39" name="TextBox 38"/>
            <p:cNvSpPr txBox="1"/>
            <p:nvPr/>
          </p:nvSpPr>
          <p:spPr>
            <a:xfrm>
              <a:off x="3286125" y="3989048"/>
              <a:ext cx="1557338" cy="784830"/>
            </a:xfrm>
            <a:prstGeom prst="rect">
              <a:avLst/>
            </a:prstGeom>
            <a:solidFill>
              <a:schemeClr val="accent3">
                <a:lumMod val="20000"/>
                <a:lumOff val="80000"/>
              </a:schemeClr>
            </a:solidFill>
          </p:spPr>
          <p:txBody>
            <a:bodyPr wrap="square" rtlCol="0">
              <a:spAutoFit/>
            </a:bodyPr>
            <a:lstStyle/>
            <a:p>
              <a:r>
                <a:rPr lang="en-US" sz="900" b="1" dirty="0" smtClean="0"/>
                <a:t>IDO 6</a:t>
              </a:r>
              <a:r>
                <a:rPr lang="en-US" sz="900" dirty="0" smtClean="0"/>
                <a:t>: </a:t>
              </a:r>
              <a:r>
                <a:rPr lang="en-US" sz="900" dirty="0"/>
                <a:t>More integrated, effective and connected service delivery institutions underpinning resilience and system intensification</a:t>
              </a:r>
              <a:endParaRPr lang="en-US" sz="900" dirty="0" smtClean="0"/>
            </a:p>
          </p:txBody>
        </p:sp>
        <p:sp>
          <p:nvSpPr>
            <p:cNvPr id="40" name="TextBox 39"/>
            <p:cNvSpPr txBox="1"/>
            <p:nvPr/>
          </p:nvSpPr>
          <p:spPr>
            <a:xfrm>
              <a:off x="1000124" y="4565541"/>
              <a:ext cx="1795464" cy="646331"/>
            </a:xfrm>
            <a:prstGeom prst="rect">
              <a:avLst/>
            </a:prstGeom>
            <a:solidFill>
              <a:schemeClr val="accent3">
                <a:lumMod val="40000"/>
                <a:lumOff val="60000"/>
              </a:schemeClr>
            </a:solidFill>
          </p:spPr>
          <p:txBody>
            <a:bodyPr wrap="square" rtlCol="0">
              <a:spAutoFit/>
            </a:bodyPr>
            <a:lstStyle/>
            <a:p>
              <a:r>
                <a:rPr lang="en-US" altLang="en-US" sz="900" b="1" dirty="0" smtClean="0">
                  <a:solidFill>
                    <a:srgbClr val="000000"/>
                  </a:solidFill>
                </a:rPr>
                <a:t>4. Fodder </a:t>
              </a:r>
              <a:r>
                <a:rPr lang="en-US" altLang="en-US" sz="900" b="1" dirty="0">
                  <a:solidFill>
                    <a:srgbClr val="000000"/>
                  </a:solidFill>
                </a:rPr>
                <a:t>trees species for enhancing production of the Sahelian Agroforestry </a:t>
              </a:r>
              <a:r>
                <a:rPr lang="en-US" altLang="en-US" sz="900" b="1" dirty="0" smtClean="0">
                  <a:solidFill>
                    <a:srgbClr val="000000"/>
                  </a:solidFill>
                </a:rPr>
                <a:t>systems (IDRC-UL)</a:t>
              </a:r>
              <a:endParaRPr lang="en-US" altLang="en-US" sz="900" dirty="0">
                <a:solidFill>
                  <a:srgbClr val="000000"/>
                </a:solidFill>
              </a:endParaRPr>
            </a:p>
          </p:txBody>
        </p:sp>
        <p:sp>
          <p:nvSpPr>
            <p:cNvPr id="41" name="TextBox 40"/>
            <p:cNvSpPr txBox="1"/>
            <p:nvPr/>
          </p:nvSpPr>
          <p:spPr>
            <a:xfrm>
              <a:off x="7365208" y="3109831"/>
              <a:ext cx="1666874" cy="646331"/>
            </a:xfrm>
            <a:prstGeom prst="rect">
              <a:avLst/>
            </a:prstGeom>
            <a:solidFill>
              <a:srgbClr val="C00000"/>
            </a:solidFill>
          </p:spPr>
          <p:txBody>
            <a:bodyPr wrap="square" rtlCol="0">
              <a:spAutoFit/>
            </a:bodyPr>
            <a:lstStyle/>
            <a:p>
              <a:r>
                <a:rPr lang="en-US" sz="900" b="1" dirty="0" smtClean="0">
                  <a:solidFill>
                    <a:schemeClr val="bg1"/>
                  </a:solidFill>
                </a:rPr>
                <a:t>IDO 4</a:t>
              </a:r>
              <a:r>
                <a:rPr lang="en-US" sz="900" dirty="0" smtClean="0">
                  <a:solidFill>
                    <a:schemeClr val="bg1"/>
                  </a:solidFill>
                </a:rPr>
                <a:t>: </a:t>
              </a:r>
              <a:r>
                <a:rPr lang="en-US" sz="900" dirty="0">
                  <a:solidFill>
                    <a:schemeClr val="bg1"/>
                  </a:solidFill>
                </a:rPr>
                <a:t>More sustainable and equitable management of land and water resources in pastoral and </a:t>
              </a:r>
              <a:r>
                <a:rPr lang="en-US" sz="900" dirty="0" err="1">
                  <a:solidFill>
                    <a:schemeClr val="bg1"/>
                  </a:solidFill>
                </a:rPr>
                <a:t>agropastoral</a:t>
              </a:r>
              <a:r>
                <a:rPr lang="en-US" sz="900" dirty="0">
                  <a:solidFill>
                    <a:schemeClr val="bg1"/>
                  </a:solidFill>
                </a:rPr>
                <a:t> Systems</a:t>
              </a:r>
            </a:p>
          </p:txBody>
        </p:sp>
        <p:cxnSp>
          <p:nvCxnSpPr>
            <p:cNvPr id="42" name="Elbow Connector 41"/>
            <p:cNvCxnSpPr>
              <a:stCxn id="40" idx="2"/>
            </p:cNvCxnSpPr>
            <p:nvPr/>
          </p:nvCxnSpPr>
          <p:spPr>
            <a:xfrm rot="5400000" flipH="1" flipV="1">
              <a:off x="3604454" y="1451118"/>
              <a:ext cx="2054156" cy="5467352"/>
            </a:xfrm>
            <a:prstGeom prst="bentConnector4">
              <a:avLst>
                <a:gd name="adj1" fmla="val -11129"/>
                <a:gd name="adj2" fmla="val 58210"/>
              </a:avLst>
            </a:prstGeom>
            <a:ln>
              <a:solidFill>
                <a:schemeClr val="bg1">
                  <a:lumMod val="95000"/>
                </a:schemeClr>
              </a:solidFill>
              <a:tailEnd type="arrow"/>
            </a:ln>
          </p:spPr>
          <p:style>
            <a:lnRef idx="2">
              <a:schemeClr val="accent1"/>
            </a:lnRef>
            <a:fillRef idx="0">
              <a:schemeClr val="accent1"/>
            </a:fillRef>
            <a:effectRef idx="1">
              <a:schemeClr val="accent1"/>
            </a:effectRef>
            <a:fontRef idx="minor">
              <a:schemeClr val="tx1"/>
            </a:fontRef>
          </p:style>
        </p:cxnSp>
        <p:sp>
          <p:nvSpPr>
            <p:cNvPr id="43" name="TextBox 42"/>
            <p:cNvSpPr txBox="1"/>
            <p:nvPr/>
          </p:nvSpPr>
          <p:spPr>
            <a:xfrm>
              <a:off x="5238750" y="2520801"/>
              <a:ext cx="1657350" cy="784830"/>
            </a:xfrm>
            <a:prstGeom prst="rect">
              <a:avLst/>
            </a:prstGeom>
            <a:solidFill>
              <a:schemeClr val="bg2">
                <a:lumMod val="90000"/>
              </a:schemeClr>
            </a:solidFill>
          </p:spPr>
          <p:txBody>
            <a:bodyPr wrap="square" rtlCol="0">
              <a:spAutoFit/>
            </a:bodyPr>
            <a:lstStyle/>
            <a:p>
              <a:r>
                <a:rPr lang="en-US" sz="900" b="1" dirty="0" smtClean="0"/>
                <a:t>IDO 3</a:t>
              </a:r>
              <a:r>
                <a:rPr lang="en-US" sz="900" dirty="0" smtClean="0"/>
                <a:t>: </a:t>
              </a:r>
              <a:r>
                <a:rPr lang="en-US" sz="900" dirty="0"/>
                <a:t>Women and children in vulnerable households have year round access to greater quantity and diversity of food sources</a:t>
              </a:r>
            </a:p>
          </p:txBody>
        </p:sp>
        <p:cxnSp>
          <p:nvCxnSpPr>
            <p:cNvPr id="44" name="Straight Arrow Connector 43"/>
            <p:cNvCxnSpPr/>
            <p:nvPr/>
          </p:nvCxnSpPr>
          <p:spPr>
            <a:xfrm flipV="1">
              <a:off x="2071687" y="1474471"/>
              <a:ext cx="3195638" cy="3091070"/>
            </a:xfrm>
            <a:prstGeom prst="straightConnector1">
              <a:avLst/>
            </a:prstGeom>
            <a:ln>
              <a:solidFill>
                <a:schemeClr val="bg1">
                  <a:lumMod val="9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45" name="Straight Arrow Connector 44"/>
            <p:cNvCxnSpPr/>
            <p:nvPr/>
          </p:nvCxnSpPr>
          <p:spPr>
            <a:xfrm flipV="1">
              <a:off x="2071687" y="2357111"/>
              <a:ext cx="3281363" cy="2208430"/>
            </a:xfrm>
            <a:prstGeom prst="straightConnector1">
              <a:avLst/>
            </a:prstGeom>
            <a:ln>
              <a:solidFill>
                <a:schemeClr val="bg1">
                  <a:lumMod val="95000"/>
                </a:schemeClr>
              </a:solidFill>
              <a:tailEnd type="arrow"/>
            </a:ln>
          </p:spPr>
          <p:style>
            <a:lnRef idx="2">
              <a:schemeClr val="accent1"/>
            </a:lnRef>
            <a:fillRef idx="0">
              <a:schemeClr val="accent1"/>
            </a:fillRef>
            <a:effectRef idx="1">
              <a:schemeClr val="accent1"/>
            </a:effectRef>
            <a:fontRef idx="minor">
              <a:schemeClr val="tx1"/>
            </a:fontRef>
          </p:style>
        </p:cxnSp>
        <p:sp>
          <p:nvSpPr>
            <p:cNvPr id="46" name="TextBox 45"/>
            <p:cNvSpPr txBox="1"/>
            <p:nvPr/>
          </p:nvSpPr>
          <p:spPr>
            <a:xfrm>
              <a:off x="1033462" y="3475859"/>
              <a:ext cx="1728788" cy="923330"/>
            </a:xfrm>
            <a:prstGeom prst="rect">
              <a:avLst/>
            </a:prstGeom>
            <a:solidFill>
              <a:schemeClr val="accent3">
                <a:lumMod val="60000"/>
                <a:lumOff val="40000"/>
              </a:schemeClr>
            </a:solidFill>
          </p:spPr>
          <p:txBody>
            <a:bodyPr wrap="square" rtlCol="0">
              <a:spAutoFit/>
            </a:bodyPr>
            <a:lstStyle/>
            <a:p>
              <a:r>
                <a:rPr lang="en-US" sz="900" b="1" dirty="0" smtClean="0"/>
                <a:t>3. Regional </a:t>
              </a:r>
              <a:r>
                <a:rPr lang="en-US" sz="900" b="1" dirty="0"/>
                <a:t>program on food and water in the Sahel and the horn of Africa: regenerating </a:t>
              </a:r>
              <a:r>
                <a:rPr lang="en-US" sz="900" b="1" dirty="0" err="1" smtClean="0"/>
                <a:t>Dryland</a:t>
              </a:r>
              <a:r>
                <a:rPr lang="en-US" sz="900" b="1" dirty="0" smtClean="0"/>
                <a:t> </a:t>
              </a:r>
              <a:r>
                <a:rPr lang="en-US" sz="900" b="1" dirty="0"/>
                <a:t>farming systems by creating an Evergreen Agriculture (The Netherlands)</a:t>
              </a:r>
            </a:p>
          </p:txBody>
        </p:sp>
        <p:sp>
          <p:nvSpPr>
            <p:cNvPr id="47" name="TextBox 46"/>
            <p:cNvSpPr txBox="1"/>
            <p:nvPr/>
          </p:nvSpPr>
          <p:spPr>
            <a:xfrm>
              <a:off x="3271838" y="2575025"/>
              <a:ext cx="1571625" cy="1061829"/>
            </a:xfrm>
            <a:prstGeom prst="rect">
              <a:avLst/>
            </a:prstGeom>
            <a:solidFill>
              <a:schemeClr val="accent3">
                <a:lumMod val="20000"/>
                <a:lumOff val="80000"/>
              </a:schemeClr>
            </a:solidFill>
          </p:spPr>
          <p:txBody>
            <a:bodyPr wrap="square" rtlCol="0">
              <a:spAutoFit/>
            </a:bodyPr>
            <a:lstStyle/>
            <a:p>
              <a:r>
                <a:rPr lang="en-US" sz="900" b="1" dirty="0" smtClean="0"/>
                <a:t>IDO 7</a:t>
              </a:r>
              <a:r>
                <a:rPr lang="en-US" sz="900" dirty="0" smtClean="0"/>
                <a:t>: </a:t>
              </a:r>
              <a:r>
                <a:rPr lang="en-US" sz="900" dirty="0"/>
                <a:t>Policy reform removing constraints and creating incentives for rural households to engage in more sustainable practices that improve resilience and intensify production</a:t>
              </a:r>
            </a:p>
          </p:txBody>
        </p:sp>
      </p:grpSp>
    </p:spTree>
    <p:extLst>
      <p:ext uri="{BB962C8B-B14F-4D97-AF65-F5344CB8AC3E}">
        <p14:creationId xmlns:p14="http://schemas.microsoft.com/office/powerpoint/2010/main" val="22684908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22</a:t>
            </a:fld>
            <a:endParaRPr lang="en-US">
              <a:solidFill>
                <a:prstClr val="black">
                  <a:tint val="75000"/>
                </a:prstClr>
              </a:solidFill>
            </a:endParaRPr>
          </a:p>
        </p:txBody>
      </p:sp>
      <p:sp>
        <p:nvSpPr>
          <p:cNvPr id="48" name="TextBox 47"/>
          <p:cNvSpPr txBox="1"/>
          <p:nvPr/>
        </p:nvSpPr>
        <p:spPr>
          <a:xfrm>
            <a:off x="76200" y="1047284"/>
            <a:ext cx="9067800" cy="1569660"/>
          </a:xfrm>
          <a:prstGeom prst="rect">
            <a:avLst/>
          </a:prstGeom>
          <a:noFill/>
        </p:spPr>
        <p:txBody>
          <a:bodyPr wrap="square" rtlCol="0">
            <a:spAutoFit/>
          </a:bodyPr>
          <a:lstStyle/>
          <a:p>
            <a:r>
              <a:rPr lang="en-US" sz="2400" b="1" dirty="0" smtClean="0">
                <a:latin typeface="Aharoni" panose="02010803020104030203" pitchFamily="2" charset="-79"/>
                <a:cs typeface="Aharoni" panose="02010803020104030203" pitchFamily="2" charset="-79"/>
              </a:rPr>
              <a:t>I. Agro-ecological </a:t>
            </a:r>
            <a:r>
              <a:rPr lang="en-US" sz="2400" b="1" dirty="0">
                <a:latin typeface="Aharoni" panose="02010803020104030203" pitchFamily="2" charset="-79"/>
                <a:cs typeface="Aharoni" panose="02010803020104030203" pitchFamily="2" charset="-79"/>
              </a:rPr>
              <a:t>intensification of sorghum and pearl millet-based production systems in the Sahel through agroforestry: linking farmers’ knowledge to process-based science Agro-Ecological Intensification </a:t>
            </a:r>
            <a:r>
              <a:rPr lang="en-US" sz="2400" b="1" dirty="0">
                <a:solidFill>
                  <a:schemeClr val="accent1"/>
                </a:solidFill>
                <a:latin typeface="Aharoni" panose="02010803020104030203" pitchFamily="2" charset="-79"/>
                <a:cs typeface="Aharoni" panose="02010803020104030203" pitchFamily="2" charset="-79"/>
              </a:rPr>
              <a:t>(McKnight)</a:t>
            </a:r>
          </a:p>
        </p:txBody>
      </p:sp>
      <p:sp>
        <p:nvSpPr>
          <p:cNvPr id="49" name="Espace réservé du contenu 2"/>
          <p:cNvSpPr txBox="1">
            <a:spLocks/>
          </p:cNvSpPr>
          <p:nvPr/>
        </p:nvSpPr>
        <p:spPr bwMode="auto">
          <a:xfrm>
            <a:off x="258454" y="3352800"/>
            <a:ext cx="8703292"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defTabSz="914400">
              <a:buFont typeface="Courier New" panose="02070309020205020404" pitchFamily="49" charset="0"/>
              <a:buChar char="o"/>
            </a:pPr>
            <a:r>
              <a:rPr lang="en-US" altLang="fr-FR" sz="2000" dirty="0">
                <a:solidFill>
                  <a:srgbClr val="000000"/>
                </a:solidFill>
                <a:latin typeface="Arial" charset="0"/>
                <a:ea typeface="Calibri" pitchFamily="34" charset="0"/>
                <a:cs typeface="Calibri" pitchFamily="34" charset="0"/>
              </a:rPr>
              <a:t>Most production systems of the Sahelian region are mixed tree-crop-livestock</a:t>
            </a:r>
          </a:p>
          <a:p>
            <a:pPr defTabSz="914400">
              <a:buFont typeface="Courier New" panose="02070309020205020404" pitchFamily="49" charset="0"/>
              <a:buChar char="o"/>
            </a:pPr>
            <a:r>
              <a:rPr lang="en-US" altLang="fr-FR" sz="2000" dirty="0">
                <a:solidFill>
                  <a:srgbClr val="00B050"/>
                </a:solidFill>
                <a:latin typeface="Arial" charset="0"/>
                <a:ea typeface="Calibri" pitchFamily="34" charset="0"/>
                <a:cs typeface="Calibri" pitchFamily="34" charset="0"/>
              </a:rPr>
              <a:t>There is a wealth of local knowledge as farmers have being managing these systems for centuries and such knowledge need to be capitalized</a:t>
            </a:r>
          </a:p>
          <a:p>
            <a:pPr defTabSz="914400">
              <a:buFont typeface="Courier New" panose="02070309020205020404" pitchFamily="49" charset="0"/>
              <a:buChar char="o"/>
            </a:pPr>
            <a:r>
              <a:rPr lang="en-US" altLang="fr-FR" sz="2000" dirty="0">
                <a:solidFill>
                  <a:srgbClr val="000000"/>
                </a:solidFill>
                <a:latin typeface="Arial" charset="0"/>
                <a:ea typeface="Calibri" pitchFamily="34" charset="0"/>
                <a:cs typeface="Calibri" pitchFamily="34" charset="0"/>
              </a:rPr>
              <a:t>This knowledge is geared towards application</a:t>
            </a:r>
          </a:p>
          <a:p>
            <a:pPr defTabSz="914400">
              <a:buFont typeface="Courier New" panose="02070309020205020404" pitchFamily="49" charset="0"/>
              <a:buChar char="o"/>
            </a:pPr>
            <a:r>
              <a:rPr lang="en-US" altLang="fr-FR" sz="2000" dirty="0">
                <a:solidFill>
                  <a:srgbClr val="00B050"/>
                </a:solidFill>
                <a:latin typeface="Arial" charset="0"/>
                <a:ea typeface="Calibri" pitchFamily="34" charset="0"/>
                <a:cs typeface="Calibri" pitchFamily="34" charset="0"/>
              </a:rPr>
              <a:t>Its explanatory power can be helped by science-based analyses of the socio-ecological systems and its component processes</a:t>
            </a:r>
          </a:p>
        </p:txBody>
      </p:sp>
      <p:sp>
        <p:nvSpPr>
          <p:cNvPr id="50" name="Titre 1"/>
          <p:cNvSpPr txBox="1">
            <a:spLocks/>
          </p:cNvSpPr>
          <p:nvPr/>
        </p:nvSpPr>
        <p:spPr bwMode="auto">
          <a:xfrm>
            <a:off x="258454" y="2806700"/>
            <a:ext cx="2013329" cy="546100"/>
          </a:xfrm>
          <a:prstGeom prst="rect">
            <a:avLst/>
          </a:prstGeom>
          <a:noFill/>
          <a:ln w="9525">
            <a:noFill/>
            <a:miter lim="800000"/>
            <a:headEnd/>
            <a:tailEnd/>
          </a:ln>
          <a:effectLst/>
        </p:spPr>
        <p:txBody>
          <a:bodyPr anchor="ctr"/>
          <a:lstStyle>
            <a:lvl1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2pPr>
            <a:lvl3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3pPr>
            <a:lvl4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4pPr>
            <a:lvl5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5pPr>
            <a:lvl6pPr marL="4572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6pPr>
            <a:lvl7pPr marL="9144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7pPr>
            <a:lvl8pPr marL="13716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8pPr>
            <a:lvl9pPr marL="18288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9pPr>
          </a:lstStyle>
          <a:p>
            <a:pPr algn="ctr" defTabSz="914400">
              <a:defRPr/>
            </a:pPr>
            <a:r>
              <a:rPr lang="en-US" sz="2400" kern="0" dirty="0" smtClean="0">
                <a:solidFill>
                  <a:srgbClr val="FF0000"/>
                </a:solidFill>
                <a:effectLst/>
                <a:latin typeface="Aharoni" pitchFamily="2" charset="-79"/>
                <a:cs typeface="Aharoni" pitchFamily="2" charset="-79"/>
              </a:rPr>
              <a:t>Rationale</a:t>
            </a:r>
            <a:endParaRPr lang="en-US" sz="2400" kern="0" dirty="0">
              <a:solidFill>
                <a:srgbClr val="FF0000"/>
              </a:solidFill>
              <a:effectLst/>
              <a:latin typeface="Aharoni" pitchFamily="2" charset="-79"/>
              <a:cs typeface="Aharoni" pitchFamily="2" charset="-79"/>
            </a:endParaRPr>
          </a:p>
        </p:txBody>
      </p:sp>
    </p:spTree>
    <p:extLst>
      <p:ext uri="{BB962C8B-B14F-4D97-AF65-F5344CB8AC3E}">
        <p14:creationId xmlns:p14="http://schemas.microsoft.com/office/powerpoint/2010/main" val="24967160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23</a:t>
            </a:fld>
            <a:endParaRPr lang="en-US">
              <a:solidFill>
                <a:prstClr val="black">
                  <a:tint val="75000"/>
                </a:prstClr>
              </a:solidFill>
            </a:endParaRPr>
          </a:p>
        </p:txBody>
      </p:sp>
      <p:sp>
        <p:nvSpPr>
          <p:cNvPr id="5" name="Titre 1"/>
          <p:cNvSpPr txBox="1">
            <a:spLocks/>
          </p:cNvSpPr>
          <p:nvPr/>
        </p:nvSpPr>
        <p:spPr bwMode="auto">
          <a:xfrm>
            <a:off x="228600" y="990600"/>
            <a:ext cx="8339137" cy="554904"/>
          </a:xfrm>
          <a:prstGeom prst="rect">
            <a:avLst/>
          </a:prstGeom>
          <a:noFill/>
          <a:ln w="9525">
            <a:noFill/>
            <a:miter lim="800000"/>
            <a:headEnd/>
            <a:tailEnd/>
          </a:ln>
          <a:effectLst/>
        </p:spPr>
        <p:txBody>
          <a:bodyPr anchor="ctr"/>
          <a:lstStyle>
            <a:lvl1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2pPr>
            <a:lvl3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3pPr>
            <a:lvl4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4pPr>
            <a:lvl5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5pPr>
            <a:lvl6pPr marL="4572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6pPr>
            <a:lvl7pPr marL="9144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7pPr>
            <a:lvl8pPr marL="13716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8pPr>
            <a:lvl9pPr marL="18288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9pPr>
          </a:lstStyle>
          <a:p>
            <a:pPr algn="ctr" defTabSz="914400">
              <a:defRPr/>
            </a:pPr>
            <a:r>
              <a:rPr lang="en-US" sz="2400" kern="0" dirty="0" smtClean="0">
                <a:solidFill>
                  <a:srgbClr val="FF0000"/>
                </a:solidFill>
                <a:effectLst/>
                <a:latin typeface="Aharoni" panose="02010803020104030203" pitchFamily="2" charset="-79"/>
                <a:cs typeface="Aharoni" panose="02010803020104030203" pitchFamily="2" charset="-79"/>
              </a:rPr>
              <a:t>Objectives</a:t>
            </a:r>
            <a:endParaRPr lang="en-US" sz="2400" kern="0" dirty="0">
              <a:solidFill>
                <a:srgbClr val="FF0000"/>
              </a:solidFill>
              <a:effectLst/>
              <a:latin typeface="Aharoni" panose="02010803020104030203" pitchFamily="2" charset="-79"/>
              <a:cs typeface="Aharoni" panose="02010803020104030203" pitchFamily="2" charset="-79"/>
            </a:endParaRPr>
          </a:p>
        </p:txBody>
      </p:sp>
      <p:sp>
        <p:nvSpPr>
          <p:cNvPr id="7" name="Espace réservé du contenu 2"/>
          <p:cNvSpPr txBox="1">
            <a:spLocks/>
          </p:cNvSpPr>
          <p:nvPr/>
        </p:nvSpPr>
        <p:spPr bwMode="auto">
          <a:xfrm>
            <a:off x="76200" y="1562459"/>
            <a:ext cx="5105400" cy="447429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lgn="just" defTabSz="914400">
              <a:buFont typeface="Courier New" panose="02070309020205020404" pitchFamily="49" charset="0"/>
              <a:buChar char="o"/>
              <a:defRPr/>
            </a:pPr>
            <a:r>
              <a:rPr lang="en-US" altLang="fr-FR" sz="2000" kern="0" dirty="0" smtClean="0">
                <a:solidFill>
                  <a:srgbClr val="000000"/>
                </a:solidFill>
                <a:latin typeface="Arial"/>
                <a:ea typeface="Calibri" pitchFamily="34" charset="0"/>
                <a:cs typeface="Calibri" pitchFamily="34" charset="0"/>
              </a:rPr>
              <a:t>Enhance the knowledge on the ecosystem functions provided by parkland agroforestry to sustain the production in sorghum and millet-based systems in the face of variable and uncertain rainfall </a:t>
            </a:r>
          </a:p>
          <a:p>
            <a:pPr algn="just" defTabSz="914400">
              <a:buFont typeface="Courier New" panose="02070309020205020404" pitchFamily="49" charset="0"/>
              <a:buChar char="o"/>
              <a:defRPr/>
            </a:pPr>
            <a:endParaRPr lang="en-US" altLang="fr-FR" sz="2000" kern="0" dirty="0" smtClean="0">
              <a:solidFill>
                <a:srgbClr val="000000"/>
              </a:solidFill>
              <a:latin typeface="Arial"/>
              <a:ea typeface="Calibri" pitchFamily="34" charset="0"/>
              <a:cs typeface="Calibri" pitchFamily="34" charset="0"/>
            </a:endParaRPr>
          </a:p>
          <a:p>
            <a:pPr algn="just" defTabSz="914400">
              <a:buFont typeface="Courier New" panose="02070309020205020404" pitchFamily="49" charset="0"/>
              <a:buChar char="o"/>
              <a:defRPr/>
            </a:pPr>
            <a:r>
              <a:rPr lang="en-US" altLang="fr-FR" sz="2000" kern="0" dirty="0" smtClean="0">
                <a:solidFill>
                  <a:srgbClr val="00B050"/>
                </a:solidFill>
                <a:latin typeface="Arial"/>
                <a:ea typeface="Calibri" pitchFamily="34" charset="0"/>
                <a:cs typeface="Calibri" pitchFamily="34" charset="0"/>
              </a:rPr>
              <a:t>Assess, improve and support current development efforts to reduce human vulnerability in the Sahel through identification of current ‘best practices’ and promote the use of such approaches</a:t>
            </a:r>
            <a:r>
              <a:rPr lang="en-US" altLang="fr-FR" sz="2000" kern="0" dirty="0" smtClean="0">
                <a:solidFill>
                  <a:srgbClr val="000000"/>
                </a:solidFill>
                <a:latin typeface="Arial"/>
                <a:ea typeface="Calibri" pitchFamily="34" charset="0"/>
                <a:cs typeface="Calibri" pitchFamily="34" charset="0"/>
              </a:rPr>
              <a:t>. </a:t>
            </a:r>
            <a:endParaRPr lang="en-US" altLang="fr-FR" sz="2000" kern="0" dirty="0" smtClean="0">
              <a:solidFill>
                <a:srgbClr val="000000"/>
              </a:solidFill>
              <a:latin typeface="Arial"/>
            </a:endParaRPr>
          </a:p>
        </p:txBody>
      </p:sp>
      <p:pic>
        <p:nvPicPr>
          <p:cNvPr id="8"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00709" y="1451309"/>
            <a:ext cx="3843291" cy="287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00709" y="4186983"/>
            <a:ext cx="3844925" cy="2655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45469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24</a:t>
            </a:fld>
            <a:endParaRPr lang="en-US">
              <a:solidFill>
                <a:prstClr val="black">
                  <a:tint val="75000"/>
                </a:prstClr>
              </a:solidFill>
            </a:endParaRPr>
          </a:p>
        </p:txBody>
      </p:sp>
      <p:sp>
        <p:nvSpPr>
          <p:cNvPr id="10" name="Titre 1"/>
          <p:cNvSpPr txBox="1">
            <a:spLocks/>
          </p:cNvSpPr>
          <p:nvPr/>
        </p:nvSpPr>
        <p:spPr bwMode="auto">
          <a:xfrm>
            <a:off x="381000" y="888320"/>
            <a:ext cx="8229600" cy="483280"/>
          </a:xfrm>
          <a:prstGeom prst="rect">
            <a:avLst/>
          </a:prstGeom>
          <a:noFill/>
          <a:ln w="9525">
            <a:noFill/>
            <a:miter lim="800000"/>
            <a:headEnd/>
            <a:tailEnd/>
          </a:ln>
          <a:effectLst/>
        </p:spPr>
        <p:txBody>
          <a:bodyPr anchor="ctr"/>
          <a:lstStyle>
            <a:lvl1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2pPr>
            <a:lvl3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3pPr>
            <a:lvl4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4pPr>
            <a:lvl5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5pPr>
            <a:lvl6pPr marL="4572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6pPr>
            <a:lvl7pPr marL="9144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7pPr>
            <a:lvl8pPr marL="13716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8pPr>
            <a:lvl9pPr marL="18288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9pPr>
          </a:lstStyle>
          <a:p>
            <a:pPr algn="ctr" defTabSz="914400">
              <a:defRPr/>
            </a:pPr>
            <a:r>
              <a:rPr lang="en-US" sz="2400" kern="0" dirty="0" smtClean="0">
                <a:solidFill>
                  <a:srgbClr val="FF0000"/>
                </a:solidFill>
                <a:effectLst/>
                <a:latin typeface="Aharoni" panose="02010803020104030203" pitchFamily="2" charset="-79"/>
                <a:cs typeface="Aharoni" panose="02010803020104030203" pitchFamily="2" charset="-79"/>
              </a:rPr>
              <a:t>Inception phase</a:t>
            </a:r>
            <a:endParaRPr lang="en-US" sz="2400" kern="0" dirty="0">
              <a:solidFill>
                <a:srgbClr val="FF0000"/>
              </a:solidFill>
              <a:effectLst/>
              <a:latin typeface="Aharoni" panose="02010803020104030203" pitchFamily="2" charset="-79"/>
              <a:cs typeface="Aharoni" panose="02010803020104030203" pitchFamily="2" charset="-79"/>
            </a:endParaRPr>
          </a:p>
        </p:txBody>
      </p:sp>
      <p:sp>
        <p:nvSpPr>
          <p:cNvPr id="11" name="Espace réservé du contenu 2"/>
          <p:cNvSpPr txBox="1">
            <a:spLocks/>
          </p:cNvSpPr>
          <p:nvPr/>
        </p:nvSpPr>
        <p:spPr bwMode="auto">
          <a:xfrm>
            <a:off x="152400" y="1371600"/>
            <a:ext cx="3301731" cy="191750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defTabSz="914400">
              <a:buFontTx/>
              <a:buNone/>
              <a:tabLst>
                <a:tab pos="449263" algn="l"/>
                <a:tab pos="1943100" algn="l"/>
              </a:tabLst>
              <a:defRPr/>
            </a:pPr>
            <a:r>
              <a:rPr lang="en-GB" altLang="fr-FR" sz="1800" b="1" kern="0" dirty="0" smtClean="0">
                <a:solidFill>
                  <a:srgbClr val="000000"/>
                </a:solidFill>
                <a:latin typeface="Arial" panose="020B0604020202020204" pitchFamily="34" charset="0"/>
                <a:ea typeface="Times New Roman" pitchFamily="18" charset="0"/>
                <a:cs typeface="Arial" panose="020B0604020202020204" pitchFamily="34" charset="0"/>
              </a:rPr>
              <a:t>Output 1</a:t>
            </a:r>
            <a:r>
              <a:rPr lang="en-GB" altLang="fr-FR" sz="1800" kern="0" dirty="0" smtClean="0">
                <a:solidFill>
                  <a:srgbClr val="000000"/>
                </a:solidFill>
                <a:latin typeface="Arial" panose="020B0604020202020204" pitchFamily="34" charset="0"/>
                <a:ea typeface="Times New Roman" pitchFamily="18" charset="0"/>
                <a:cs typeface="Arial" panose="020B0604020202020204" pitchFamily="34" charset="0"/>
              </a:rPr>
              <a:t>: </a:t>
            </a:r>
            <a:r>
              <a:rPr lang="en-GB" altLang="fr-FR" sz="1800" kern="0" dirty="0" smtClean="0">
                <a:solidFill>
                  <a:srgbClr val="008000"/>
                </a:solidFill>
                <a:latin typeface="Arial" panose="020B0604020202020204" pitchFamily="34" charset="0"/>
                <a:ea typeface="Times New Roman" pitchFamily="18" charset="0"/>
                <a:cs typeface="Arial" panose="020B0604020202020204" pitchFamily="34" charset="0"/>
              </a:rPr>
              <a:t>Team of the project built and functional</a:t>
            </a:r>
            <a:r>
              <a:rPr lang="en-GB" altLang="fr-FR" sz="1800" kern="0" dirty="0" smtClean="0">
                <a:solidFill>
                  <a:srgbClr val="000000"/>
                </a:solidFill>
                <a:latin typeface="Arial" panose="020B0604020202020204" pitchFamily="34" charset="0"/>
                <a:ea typeface="Times New Roman" pitchFamily="18" charset="0"/>
                <a:cs typeface="Arial" panose="020B0604020202020204" pitchFamily="34" charset="0"/>
              </a:rPr>
              <a:t> through mail exchanges, and face to face meetings and a workshop to fine tune the activities to be conducted</a:t>
            </a:r>
            <a:endParaRPr lang="fr-FR" altLang="fr-FR" sz="1800" kern="0" dirty="0" smtClean="0">
              <a:solidFill>
                <a:srgbClr val="000000"/>
              </a:solidFill>
              <a:latin typeface="Arial" panose="020B0604020202020204" pitchFamily="34" charset="0"/>
              <a:ea typeface="Times New Roman" pitchFamily="18" charset="0"/>
              <a:cs typeface="Arial" panose="020B0604020202020204" pitchFamily="34" charset="0"/>
            </a:endParaRPr>
          </a:p>
        </p:txBody>
      </p:sp>
      <p:sp>
        <p:nvSpPr>
          <p:cNvPr id="12" name="Espace réservé du contenu 2"/>
          <p:cNvSpPr txBox="1">
            <a:spLocks/>
          </p:cNvSpPr>
          <p:nvPr/>
        </p:nvSpPr>
        <p:spPr bwMode="auto">
          <a:xfrm>
            <a:off x="4151218" y="1295400"/>
            <a:ext cx="4960937" cy="20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tabLst>
                <a:tab pos="449263" algn="l"/>
                <a:tab pos="1943100" algn="l"/>
              </a:tabLst>
              <a:defRPr sz="3200">
                <a:solidFill>
                  <a:schemeClr val="tx1"/>
                </a:solidFill>
                <a:latin typeface="Calibri" pitchFamily="34" charset="0"/>
              </a:defRPr>
            </a:lvl1pPr>
            <a:lvl2pPr marL="742950" indent="-285750" eaLnBrk="0" hangingPunct="0">
              <a:spcBef>
                <a:spcPct val="20000"/>
              </a:spcBef>
              <a:buFont typeface="Arial" charset="0"/>
              <a:buChar char="–"/>
              <a:tabLst>
                <a:tab pos="449263" algn="l"/>
                <a:tab pos="1943100" algn="l"/>
              </a:tabLst>
              <a:defRPr sz="2800">
                <a:solidFill>
                  <a:schemeClr val="tx1"/>
                </a:solidFill>
                <a:latin typeface="Calibri" pitchFamily="34" charset="0"/>
              </a:defRPr>
            </a:lvl2pPr>
            <a:lvl3pPr marL="1143000" indent="-228600" eaLnBrk="0" hangingPunct="0">
              <a:spcBef>
                <a:spcPct val="20000"/>
              </a:spcBef>
              <a:buFont typeface="Arial" charset="0"/>
              <a:buChar char="•"/>
              <a:tabLst>
                <a:tab pos="449263" algn="l"/>
                <a:tab pos="1943100" algn="l"/>
              </a:tabLst>
              <a:defRPr sz="2400">
                <a:solidFill>
                  <a:schemeClr val="tx1"/>
                </a:solidFill>
                <a:latin typeface="Calibri" pitchFamily="34" charset="0"/>
              </a:defRPr>
            </a:lvl3pPr>
            <a:lvl4pPr marL="1600200" indent="-228600" eaLnBrk="0" hangingPunct="0">
              <a:spcBef>
                <a:spcPct val="20000"/>
              </a:spcBef>
              <a:buFont typeface="Arial" charset="0"/>
              <a:buChar char="–"/>
              <a:tabLst>
                <a:tab pos="449263" algn="l"/>
                <a:tab pos="1943100" algn="l"/>
              </a:tabLst>
              <a:defRPr sz="2000">
                <a:solidFill>
                  <a:schemeClr val="tx1"/>
                </a:solidFill>
                <a:latin typeface="Calibri" pitchFamily="34" charset="0"/>
              </a:defRPr>
            </a:lvl4pPr>
            <a:lvl5pPr marL="2057400" indent="-228600" eaLnBrk="0" hangingPunct="0">
              <a:spcBef>
                <a:spcPct val="20000"/>
              </a:spcBef>
              <a:buFont typeface="Arial" charset="0"/>
              <a:buChar char="»"/>
              <a:tabLst>
                <a:tab pos="449263" algn="l"/>
                <a:tab pos="1943100" algn="l"/>
              </a:tabLst>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tabLst>
                <a:tab pos="449263" algn="l"/>
                <a:tab pos="1943100" algn="l"/>
              </a:tabLst>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tabLst>
                <a:tab pos="449263" algn="l"/>
                <a:tab pos="1943100" algn="l"/>
              </a:tabLst>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tabLst>
                <a:tab pos="449263" algn="l"/>
                <a:tab pos="1943100" algn="l"/>
              </a:tabLst>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tabLst>
                <a:tab pos="449263" algn="l"/>
                <a:tab pos="1943100" algn="l"/>
              </a:tabLst>
              <a:defRPr sz="2000">
                <a:solidFill>
                  <a:schemeClr val="tx1"/>
                </a:solidFill>
                <a:latin typeface="Calibri" pitchFamily="34" charset="0"/>
              </a:defRPr>
            </a:lvl9pPr>
          </a:lstStyle>
          <a:p>
            <a:pPr defTabSz="914400">
              <a:buFontTx/>
              <a:buNone/>
            </a:pPr>
            <a:r>
              <a:rPr lang="en-GB" altLang="fr-FR" sz="1800" b="1" dirty="0">
                <a:solidFill>
                  <a:srgbClr val="000000"/>
                </a:solidFill>
                <a:latin typeface="Arial" panose="020B0604020202020204" pitchFamily="34" charset="0"/>
                <a:ea typeface="Times New Roman" pitchFamily="18" charset="0"/>
                <a:cs typeface="Arial" panose="020B0604020202020204" pitchFamily="34" charset="0"/>
              </a:rPr>
              <a:t>Output 2</a:t>
            </a:r>
            <a:r>
              <a:rPr lang="en-GB" altLang="fr-FR" sz="1800" dirty="0">
                <a:solidFill>
                  <a:srgbClr val="000000"/>
                </a:solidFill>
                <a:latin typeface="Arial" panose="020B0604020202020204" pitchFamily="34" charset="0"/>
                <a:ea typeface="Times New Roman" pitchFamily="18" charset="0"/>
                <a:cs typeface="Arial" panose="020B0604020202020204" pitchFamily="34" charset="0"/>
              </a:rPr>
              <a:t>: </a:t>
            </a:r>
            <a:r>
              <a:rPr lang="en-GB" altLang="fr-FR" sz="1800" dirty="0">
                <a:solidFill>
                  <a:srgbClr val="008000"/>
                </a:solidFill>
                <a:latin typeface="Arial" panose="020B0604020202020204" pitchFamily="34" charset="0"/>
                <a:ea typeface="Times New Roman" pitchFamily="18" charset="0"/>
                <a:cs typeface="Arial" panose="020B0604020202020204" pitchFamily="34" charset="0"/>
              </a:rPr>
              <a:t>Local knowledge on tree-crop-livestock interactions collected, synthesized </a:t>
            </a:r>
            <a:r>
              <a:rPr lang="en-GB" altLang="fr-FR" sz="1800" dirty="0">
                <a:solidFill>
                  <a:srgbClr val="000000"/>
                </a:solidFill>
                <a:latin typeface="Arial" panose="020B0604020202020204" pitchFamily="34" charset="0"/>
                <a:ea typeface="Times New Roman" pitchFamily="18" charset="0"/>
                <a:cs typeface="Arial" panose="020B0604020202020204" pitchFamily="34" charset="0"/>
              </a:rPr>
              <a:t>and made available </a:t>
            </a:r>
            <a:endParaRPr lang="en-GB" altLang="fr-FR" sz="1800" dirty="0" smtClean="0">
              <a:solidFill>
                <a:srgbClr val="000000"/>
              </a:solidFill>
              <a:latin typeface="Arial" panose="020B0604020202020204" pitchFamily="34" charset="0"/>
              <a:ea typeface="Times New Roman" pitchFamily="18" charset="0"/>
              <a:cs typeface="Arial" panose="020B0604020202020204" pitchFamily="34" charset="0"/>
            </a:endParaRPr>
          </a:p>
          <a:p>
            <a:pPr defTabSz="914400">
              <a:buFontTx/>
              <a:buNone/>
            </a:pPr>
            <a:r>
              <a:rPr lang="en-GB" altLang="fr-FR" sz="1800" dirty="0" smtClean="0">
                <a:solidFill>
                  <a:srgbClr val="008000"/>
                </a:solidFill>
                <a:latin typeface="Arial" panose="020B0604020202020204" pitchFamily="34" charset="0"/>
                <a:ea typeface="Times New Roman" pitchFamily="18" charset="0"/>
                <a:cs typeface="Arial" panose="020B0604020202020204" pitchFamily="34" charset="0"/>
              </a:rPr>
              <a:t>a </a:t>
            </a:r>
            <a:r>
              <a:rPr lang="en-GB" altLang="fr-FR" sz="1800" dirty="0">
                <a:solidFill>
                  <a:srgbClr val="008000"/>
                </a:solidFill>
                <a:latin typeface="Arial" panose="020B0604020202020204" pitchFamily="34" charset="0"/>
                <a:ea typeface="Times New Roman" pitchFamily="18" charset="0"/>
                <a:cs typeface="Arial" panose="020B0604020202020204" pitchFamily="34" charset="0"/>
              </a:rPr>
              <a:t>literature review </a:t>
            </a:r>
            <a:r>
              <a:rPr lang="en-GB" altLang="fr-FR" sz="1800" dirty="0">
                <a:solidFill>
                  <a:srgbClr val="000000"/>
                </a:solidFill>
                <a:latin typeface="Arial" panose="020B0604020202020204" pitchFamily="34" charset="0"/>
                <a:ea typeface="Times New Roman" pitchFamily="18" charset="0"/>
                <a:cs typeface="Arial" panose="020B0604020202020204" pitchFamily="34" charset="0"/>
              </a:rPr>
              <a:t>tree-crop-livestock interactions and local knowledge as well as </a:t>
            </a:r>
            <a:r>
              <a:rPr lang="en-GB" altLang="fr-FR" sz="1800" dirty="0">
                <a:solidFill>
                  <a:srgbClr val="008000"/>
                </a:solidFill>
                <a:latin typeface="Arial" panose="020B0604020202020204" pitchFamily="34" charset="0"/>
                <a:ea typeface="Times New Roman" pitchFamily="18" charset="0"/>
                <a:cs typeface="Arial" panose="020B0604020202020204" pitchFamily="34" charset="0"/>
              </a:rPr>
              <a:t>baseline surveys </a:t>
            </a:r>
            <a:r>
              <a:rPr lang="en-GB" altLang="fr-FR" sz="1800" dirty="0">
                <a:solidFill>
                  <a:srgbClr val="000000"/>
                </a:solidFill>
                <a:latin typeface="Arial" panose="020B0604020202020204" pitchFamily="34" charset="0"/>
                <a:ea typeface="Times New Roman" pitchFamily="18" charset="0"/>
                <a:cs typeface="Arial" panose="020B0604020202020204" pitchFamily="34" charset="0"/>
              </a:rPr>
              <a:t>on local knowledge about tree-crop-livestock interactions</a:t>
            </a:r>
            <a:endParaRPr lang="fr-FR" altLang="fr-FR" sz="1800" dirty="0">
              <a:solidFill>
                <a:srgbClr val="000000"/>
              </a:solidFill>
              <a:latin typeface="Arial" panose="020B0604020202020204" pitchFamily="34" charset="0"/>
              <a:ea typeface="Times New Roman" pitchFamily="18" charset="0"/>
              <a:cs typeface="Arial" panose="020B0604020202020204" pitchFamily="34" charset="0"/>
            </a:endParaRPr>
          </a:p>
        </p:txBody>
      </p:sp>
      <p:sp>
        <p:nvSpPr>
          <p:cNvPr id="13" name="TextBox 2"/>
          <p:cNvSpPr txBox="1">
            <a:spLocks noChangeArrowheads="1"/>
          </p:cNvSpPr>
          <p:nvPr/>
        </p:nvSpPr>
        <p:spPr bwMode="auto">
          <a:xfrm>
            <a:off x="229021" y="3886200"/>
            <a:ext cx="888313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4000">
                <a:solidFill>
                  <a:schemeClr val="tx2"/>
                </a:solidFill>
                <a:latin typeface="Arial Black" pitchFamily="34" charset="0"/>
              </a:defRPr>
            </a:lvl1pPr>
            <a:lvl2pPr marL="742950" indent="-285750" eaLnBrk="0" hangingPunct="0">
              <a:defRPr sz="4000">
                <a:solidFill>
                  <a:schemeClr val="tx2"/>
                </a:solidFill>
                <a:latin typeface="Arial Black" pitchFamily="34" charset="0"/>
              </a:defRPr>
            </a:lvl2pPr>
            <a:lvl3pPr marL="1143000" indent="-228600" eaLnBrk="0" hangingPunct="0">
              <a:defRPr sz="4000">
                <a:solidFill>
                  <a:schemeClr val="tx2"/>
                </a:solidFill>
                <a:latin typeface="Arial Black" pitchFamily="34" charset="0"/>
              </a:defRPr>
            </a:lvl3pPr>
            <a:lvl4pPr marL="1600200" indent="-228600" eaLnBrk="0" hangingPunct="0">
              <a:defRPr sz="4000">
                <a:solidFill>
                  <a:schemeClr val="tx2"/>
                </a:solidFill>
                <a:latin typeface="Arial Black" pitchFamily="34" charset="0"/>
              </a:defRPr>
            </a:lvl4pPr>
            <a:lvl5pPr marL="2057400" indent="-228600" eaLnBrk="0" hangingPunct="0">
              <a:defRPr sz="4000">
                <a:solidFill>
                  <a:schemeClr val="tx2"/>
                </a:solidFill>
                <a:latin typeface="Arial Black" pitchFamily="34" charset="0"/>
              </a:defRPr>
            </a:lvl5pPr>
            <a:lvl6pPr marL="2514600" indent="-228600" algn="ctr" eaLnBrk="0" fontAlgn="base" hangingPunct="0">
              <a:spcBef>
                <a:spcPct val="0"/>
              </a:spcBef>
              <a:spcAft>
                <a:spcPct val="0"/>
              </a:spcAft>
              <a:defRPr sz="4000">
                <a:solidFill>
                  <a:schemeClr val="tx2"/>
                </a:solidFill>
                <a:latin typeface="Arial Black" pitchFamily="34" charset="0"/>
              </a:defRPr>
            </a:lvl6pPr>
            <a:lvl7pPr marL="2971800" indent="-228600" algn="ctr" eaLnBrk="0" fontAlgn="base" hangingPunct="0">
              <a:spcBef>
                <a:spcPct val="0"/>
              </a:spcBef>
              <a:spcAft>
                <a:spcPct val="0"/>
              </a:spcAft>
              <a:defRPr sz="4000">
                <a:solidFill>
                  <a:schemeClr val="tx2"/>
                </a:solidFill>
                <a:latin typeface="Arial Black" pitchFamily="34" charset="0"/>
              </a:defRPr>
            </a:lvl7pPr>
            <a:lvl8pPr marL="3429000" indent="-228600" algn="ctr" eaLnBrk="0" fontAlgn="base" hangingPunct="0">
              <a:spcBef>
                <a:spcPct val="0"/>
              </a:spcBef>
              <a:spcAft>
                <a:spcPct val="0"/>
              </a:spcAft>
              <a:defRPr sz="4000">
                <a:solidFill>
                  <a:schemeClr val="tx2"/>
                </a:solidFill>
                <a:latin typeface="Arial Black" pitchFamily="34" charset="0"/>
              </a:defRPr>
            </a:lvl8pPr>
            <a:lvl9pPr marL="3886200" indent="-228600" algn="ctr" eaLnBrk="0" fontAlgn="base" hangingPunct="0">
              <a:spcBef>
                <a:spcPct val="0"/>
              </a:spcBef>
              <a:spcAft>
                <a:spcPct val="0"/>
              </a:spcAft>
              <a:defRPr sz="4000">
                <a:solidFill>
                  <a:schemeClr val="tx2"/>
                </a:solidFill>
                <a:latin typeface="Arial Black" pitchFamily="34" charset="0"/>
              </a:defRPr>
            </a:lvl9pPr>
          </a:lstStyle>
          <a:p>
            <a:pPr marL="342900" indent="-342900" eaLnBrk="1" hangingPunct="1">
              <a:buFont typeface="Courier New" panose="02070309020205020404" pitchFamily="49" charset="0"/>
              <a:buChar char="o"/>
            </a:pPr>
            <a:r>
              <a:rPr lang="en-US" altLang="en-US" sz="1800" dirty="0">
                <a:solidFill>
                  <a:schemeClr val="tx1"/>
                </a:solidFill>
                <a:effectLst/>
                <a:latin typeface="Arial" panose="020B0604020202020204" pitchFamily="34" charset="0"/>
                <a:ea typeface="Calibri" pitchFamily="34" charset="0"/>
                <a:cs typeface="Arial" panose="020B0604020202020204" pitchFamily="34" charset="0"/>
              </a:rPr>
              <a:t>Local knowledge acquisition using the </a:t>
            </a:r>
            <a:r>
              <a:rPr lang="en-US" altLang="en-US" sz="1800" dirty="0" err="1">
                <a:solidFill>
                  <a:schemeClr val="tx1"/>
                </a:solidFill>
                <a:effectLst/>
                <a:latin typeface="Arial" panose="020B0604020202020204" pitchFamily="34" charset="0"/>
                <a:ea typeface="Calibri" pitchFamily="34" charset="0"/>
                <a:cs typeface="Arial" panose="020B0604020202020204" pitchFamily="34" charset="0"/>
              </a:rPr>
              <a:t>Agroecological</a:t>
            </a:r>
            <a:r>
              <a:rPr lang="en-US" altLang="en-US" sz="1800" dirty="0">
                <a:solidFill>
                  <a:schemeClr val="tx1"/>
                </a:solidFill>
                <a:effectLst/>
                <a:latin typeface="Arial" panose="020B0604020202020204" pitchFamily="34" charset="0"/>
                <a:ea typeface="Calibri" pitchFamily="34" charset="0"/>
                <a:cs typeface="Arial" panose="020B0604020202020204" pitchFamily="34" charset="0"/>
              </a:rPr>
              <a:t> Knowledge Toolkit (AKT) was conducted in Burkina Faso </a:t>
            </a:r>
            <a:r>
              <a:rPr lang="en-US" altLang="en-US" sz="1800" dirty="0" smtClean="0">
                <a:solidFill>
                  <a:schemeClr val="tx1"/>
                </a:solidFill>
                <a:effectLst/>
                <a:latin typeface="Arial" panose="020B0604020202020204" pitchFamily="34" charset="0"/>
                <a:ea typeface="Calibri" pitchFamily="34" charset="0"/>
                <a:cs typeface="Arial" panose="020B0604020202020204" pitchFamily="34" charset="0"/>
              </a:rPr>
              <a:t>and Mali</a:t>
            </a:r>
          </a:p>
          <a:p>
            <a:pPr marL="342900" indent="-342900" eaLnBrk="1" hangingPunct="1">
              <a:buFont typeface="Courier New" panose="02070309020205020404" pitchFamily="49" charset="0"/>
              <a:buChar char="o"/>
            </a:pPr>
            <a:r>
              <a:rPr lang="en-US" altLang="en-US" sz="1800" dirty="0" smtClean="0">
                <a:solidFill>
                  <a:schemeClr val="tx1"/>
                </a:solidFill>
                <a:effectLst/>
                <a:latin typeface="Arial" panose="020B0604020202020204" pitchFamily="34" charset="0"/>
                <a:ea typeface="Calibri" pitchFamily="34" charset="0"/>
                <a:cs typeface="Arial" panose="020B0604020202020204" pitchFamily="34" charset="0"/>
              </a:rPr>
              <a:t>11 </a:t>
            </a:r>
            <a:r>
              <a:rPr lang="en-US" altLang="en-US" sz="1800" dirty="0">
                <a:solidFill>
                  <a:schemeClr val="tx1"/>
                </a:solidFill>
                <a:effectLst/>
                <a:latin typeface="Arial" panose="020B0604020202020204" pitchFamily="34" charset="0"/>
                <a:ea typeface="Calibri" pitchFamily="34" charset="0"/>
                <a:cs typeface="Arial" panose="020B0604020202020204" pitchFamily="34" charset="0"/>
              </a:rPr>
              <a:t>researchers </a:t>
            </a:r>
            <a:r>
              <a:rPr lang="en-US" altLang="en-US" sz="1800" dirty="0" smtClean="0">
                <a:solidFill>
                  <a:schemeClr val="tx1"/>
                </a:solidFill>
                <a:effectLst/>
                <a:latin typeface="Arial" panose="020B0604020202020204" pitchFamily="34" charset="0"/>
                <a:ea typeface="Calibri" pitchFamily="34" charset="0"/>
                <a:cs typeface="Arial" panose="020B0604020202020204" pitchFamily="34" charset="0"/>
              </a:rPr>
              <a:t>trained on AKT including </a:t>
            </a:r>
            <a:r>
              <a:rPr lang="en-US" altLang="en-US" sz="1800" dirty="0">
                <a:solidFill>
                  <a:schemeClr val="tx1"/>
                </a:solidFill>
                <a:effectLst/>
                <a:latin typeface="Arial" panose="020B0604020202020204" pitchFamily="34" charset="0"/>
                <a:ea typeface="Calibri" pitchFamily="34" charset="0"/>
                <a:cs typeface="Arial" panose="020B0604020202020204" pitchFamily="34" charset="0"/>
              </a:rPr>
              <a:t>McKnight project members from INERA and IER of Mali, and regional ICRAF staff working on </a:t>
            </a:r>
            <a:r>
              <a:rPr lang="en-US" altLang="en-US" sz="1800" dirty="0" smtClean="0">
                <a:solidFill>
                  <a:schemeClr val="tx1"/>
                </a:solidFill>
                <a:effectLst/>
                <a:latin typeface="Arial" panose="020B0604020202020204" pitchFamily="34" charset="0"/>
                <a:ea typeface="Calibri" pitchFamily="34" charset="0"/>
                <a:cs typeface="Arial" panose="020B0604020202020204" pitchFamily="34" charset="0"/>
              </a:rPr>
              <a:t>DS CRP </a:t>
            </a:r>
            <a:r>
              <a:rPr lang="en-US" altLang="en-US" sz="1800" dirty="0">
                <a:solidFill>
                  <a:schemeClr val="tx1"/>
                </a:solidFill>
                <a:effectLst/>
                <a:latin typeface="Arial" panose="020B0604020202020204" pitchFamily="34" charset="0"/>
                <a:ea typeface="Calibri" pitchFamily="34" charset="0"/>
                <a:cs typeface="Arial" panose="020B0604020202020204" pitchFamily="34" charset="0"/>
              </a:rPr>
              <a:t>and ICRAF/MARS V4C </a:t>
            </a:r>
            <a:r>
              <a:rPr lang="en-US" altLang="en-US" sz="1800" dirty="0" smtClean="0">
                <a:solidFill>
                  <a:schemeClr val="tx1"/>
                </a:solidFill>
                <a:effectLst/>
                <a:latin typeface="Arial" panose="020B0604020202020204" pitchFamily="34" charset="0"/>
                <a:ea typeface="Calibri" pitchFamily="34" charset="0"/>
                <a:cs typeface="Arial" panose="020B0604020202020204" pitchFamily="34" charset="0"/>
              </a:rPr>
              <a:t>Project</a:t>
            </a:r>
          </a:p>
          <a:p>
            <a:pPr marL="342900" indent="-342900" eaLnBrk="1" hangingPunct="1">
              <a:buFont typeface="Courier New" panose="02070309020205020404" pitchFamily="49" charset="0"/>
              <a:buChar char="o"/>
            </a:pPr>
            <a:r>
              <a:rPr lang="en-US" altLang="en-US" sz="1800" dirty="0" smtClean="0">
                <a:solidFill>
                  <a:schemeClr val="tx1"/>
                </a:solidFill>
                <a:effectLst/>
                <a:latin typeface="Arial" panose="020B0604020202020204" pitchFamily="34" charset="0"/>
                <a:ea typeface="Calibri" pitchFamily="34" charset="0"/>
                <a:cs typeface="Arial" panose="020B0604020202020204" pitchFamily="34" charset="0"/>
              </a:rPr>
              <a:t>Technical report available </a:t>
            </a:r>
          </a:p>
        </p:txBody>
      </p:sp>
      <p:sp>
        <p:nvSpPr>
          <p:cNvPr id="14" name="TextBox 13"/>
          <p:cNvSpPr txBox="1"/>
          <p:nvPr/>
        </p:nvSpPr>
        <p:spPr>
          <a:xfrm>
            <a:off x="1066800" y="3424535"/>
            <a:ext cx="7543800" cy="461665"/>
          </a:xfrm>
          <a:prstGeom prst="rect">
            <a:avLst/>
          </a:prstGeom>
          <a:noFill/>
        </p:spPr>
        <p:txBody>
          <a:bodyPr wrap="square" rtlCol="0">
            <a:spAutoFit/>
          </a:bodyPr>
          <a:lstStyle/>
          <a:p>
            <a:pPr algn="ctr"/>
            <a:r>
              <a:rPr lang="en-US" sz="2400" b="1" dirty="0" smtClean="0">
                <a:solidFill>
                  <a:srgbClr val="FF0000"/>
                </a:solidFill>
                <a:latin typeface="Aharoni" panose="02010803020104030203" pitchFamily="2" charset="-79"/>
                <a:cs typeface="Aharoni" panose="02010803020104030203" pitchFamily="2" charset="-79"/>
              </a:rPr>
              <a:t>Key achievements</a:t>
            </a:r>
            <a:endParaRPr lang="en-US" sz="2400" b="1" dirty="0">
              <a:solidFill>
                <a:srgbClr val="FF0000"/>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0269754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25</a:t>
            </a:fld>
            <a:endParaRPr lang="en-US">
              <a:solidFill>
                <a:prstClr val="black">
                  <a:tint val="75000"/>
                </a:prstClr>
              </a:solidFill>
            </a:endParaRPr>
          </a:p>
        </p:txBody>
      </p:sp>
      <p:sp>
        <p:nvSpPr>
          <p:cNvPr id="10" name="Titre 1"/>
          <p:cNvSpPr txBox="1">
            <a:spLocks/>
          </p:cNvSpPr>
          <p:nvPr/>
        </p:nvSpPr>
        <p:spPr bwMode="auto">
          <a:xfrm>
            <a:off x="685800" y="909397"/>
            <a:ext cx="7070725" cy="538403"/>
          </a:xfrm>
          <a:prstGeom prst="rect">
            <a:avLst/>
          </a:prstGeom>
          <a:noFill/>
          <a:ln w="9525">
            <a:noFill/>
            <a:miter lim="800000"/>
            <a:headEnd/>
            <a:tailEnd/>
          </a:ln>
          <a:effectLst/>
        </p:spPr>
        <p:txBody>
          <a:bodyPr anchor="ctr"/>
          <a:lstStyle>
            <a:lvl1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2pPr>
            <a:lvl3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3pPr>
            <a:lvl4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4pPr>
            <a:lvl5pPr algn="l" rtl="0" eaLnBrk="0" fontAlgn="base" hangingPunct="0">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5pPr>
            <a:lvl6pPr marL="4572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6pPr>
            <a:lvl7pPr marL="9144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7pPr>
            <a:lvl8pPr marL="13716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8pPr>
            <a:lvl9pPr marL="1828800" algn="l" rtl="0" fontAlgn="base">
              <a:spcBef>
                <a:spcPct val="0"/>
              </a:spcBef>
              <a:spcAft>
                <a:spcPct val="0"/>
              </a:spcAft>
              <a:defRPr sz="4000">
                <a:solidFill>
                  <a:srgbClr val="006600"/>
                </a:solidFill>
                <a:effectLst>
                  <a:outerShdw blurRad="38100" dist="38100" dir="2700000" algn="tl">
                    <a:srgbClr val="C0C0C0"/>
                  </a:outerShdw>
                </a:effectLst>
                <a:latin typeface="Arial Black" pitchFamily="34" charset="0"/>
              </a:defRPr>
            </a:lvl9pPr>
          </a:lstStyle>
          <a:p>
            <a:pPr algn="ctr" defTabSz="914400">
              <a:defRPr/>
            </a:pPr>
            <a:r>
              <a:rPr lang="en-US" sz="2400" b="1" kern="0" dirty="0" smtClean="0">
                <a:solidFill>
                  <a:srgbClr val="FF0000"/>
                </a:solidFill>
                <a:effectLst/>
                <a:latin typeface="Aharoni" panose="02010803020104030203" pitchFamily="2" charset="-79"/>
                <a:cs typeface="Aharoni" panose="02010803020104030203" pitchFamily="2" charset="-79"/>
              </a:rPr>
              <a:t>Implementation phase</a:t>
            </a:r>
            <a:endParaRPr lang="fr-FR" sz="2400" kern="0" dirty="0">
              <a:solidFill>
                <a:srgbClr val="FF0000"/>
              </a:solidFill>
              <a:effectLst/>
              <a:latin typeface="Aharoni" panose="02010803020104030203" pitchFamily="2" charset="-79"/>
              <a:cs typeface="Aharoni" panose="02010803020104030203" pitchFamily="2" charset="-79"/>
            </a:endParaRPr>
          </a:p>
        </p:txBody>
      </p:sp>
      <p:sp>
        <p:nvSpPr>
          <p:cNvPr id="11" name="Espace réservé du contenu 2"/>
          <p:cNvSpPr txBox="1">
            <a:spLocks/>
          </p:cNvSpPr>
          <p:nvPr/>
        </p:nvSpPr>
        <p:spPr bwMode="auto">
          <a:xfrm>
            <a:off x="152400" y="1447800"/>
            <a:ext cx="6215773" cy="366260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defTabSz="914400">
              <a:buFontTx/>
              <a:buNone/>
              <a:defRPr/>
            </a:pPr>
            <a:r>
              <a:rPr lang="en-US" altLang="fr-FR" sz="2000" b="1" kern="0" dirty="0" smtClean="0">
                <a:solidFill>
                  <a:srgbClr val="000000"/>
                </a:solidFill>
                <a:latin typeface="Arial"/>
              </a:rPr>
              <a:t>Output 3:</a:t>
            </a:r>
            <a:r>
              <a:rPr lang="en-US" altLang="fr-FR" sz="2000" kern="0" dirty="0" smtClean="0">
                <a:solidFill>
                  <a:srgbClr val="000000"/>
                </a:solidFill>
                <a:latin typeface="Arial"/>
              </a:rPr>
              <a:t> </a:t>
            </a:r>
            <a:r>
              <a:rPr lang="en-GB" altLang="fr-FR" sz="2000" kern="0" dirty="0" smtClean="0">
                <a:solidFill>
                  <a:srgbClr val="000000"/>
                </a:solidFill>
                <a:latin typeface="Arial"/>
                <a:ea typeface="Calibri" pitchFamily="34" charset="0"/>
                <a:cs typeface="Calibri" pitchFamily="34" charset="0"/>
              </a:rPr>
              <a:t>Tree-crop interactions evaluated on-farm using different tree species and cereal varieties</a:t>
            </a:r>
          </a:p>
          <a:p>
            <a:pPr marL="0" indent="0" defTabSz="914400">
              <a:buFontTx/>
              <a:buNone/>
              <a:defRPr/>
            </a:pPr>
            <a:r>
              <a:rPr lang="en-US" altLang="fr-FR" sz="2000" b="1" kern="0" dirty="0">
                <a:solidFill>
                  <a:srgbClr val="000000"/>
                </a:solidFill>
                <a:latin typeface="Arial"/>
              </a:rPr>
              <a:t>Output 4</a:t>
            </a:r>
            <a:r>
              <a:rPr lang="en-US" altLang="fr-FR" sz="2000" kern="0" dirty="0">
                <a:solidFill>
                  <a:srgbClr val="000000"/>
                </a:solidFill>
                <a:latin typeface="Arial"/>
              </a:rPr>
              <a:t>: Better management of the existing biomass is developed both for land reclamation and animal </a:t>
            </a:r>
            <a:r>
              <a:rPr lang="en-US" altLang="fr-FR" sz="2000" kern="0" dirty="0" smtClean="0">
                <a:solidFill>
                  <a:srgbClr val="000000"/>
                </a:solidFill>
                <a:latin typeface="Arial"/>
              </a:rPr>
              <a:t>feeding</a:t>
            </a:r>
          </a:p>
          <a:p>
            <a:pPr marL="0" indent="0" defTabSz="914400">
              <a:buFontTx/>
              <a:buNone/>
              <a:defRPr/>
            </a:pPr>
            <a:r>
              <a:rPr lang="en-US" altLang="fr-FR" sz="2000" b="1" kern="0" dirty="0">
                <a:solidFill>
                  <a:srgbClr val="000000"/>
                </a:solidFill>
                <a:latin typeface="Arial"/>
              </a:rPr>
              <a:t>Output 5</a:t>
            </a:r>
            <a:r>
              <a:rPr lang="en-US" altLang="fr-FR" sz="2000" kern="0" dirty="0">
                <a:solidFill>
                  <a:srgbClr val="000000"/>
                </a:solidFill>
                <a:latin typeface="Arial"/>
              </a:rPr>
              <a:t>: New agroforestry technologies/practices aiming at improving biomass production </a:t>
            </a:r>
            <a:r>
              <a:rPr lang="en-US" altLang="fr-FR" sz="2000" kern="0" dirty="0" smtClean="0">
                <a:solidFill>
                  <a:srgbClr val="000000"/>
                </a:solidFill>
                <a:latin typeface="Arial"/>
              </a:rPr>
              <a:t>evaluated</a:t>
            </a:r>
          </a:p>
          <a:p>
            <a:pPr marL="0" indent="0" defTabSz="914400">
              <a:buFontTx/>
              <a:buNone/>
              <a:defRPr/>
            </a:pPr>
            <a:r>
              <a:rPr lang="en-US" altLang="fr-FR" sz="2000" b="1" kern="0" dirty="0">
                <a:solidFill>
                  <a:srgbClr val="000000"/>
                </a:solidFill>
                <a:latin typeface="Arial"/>
              </a:rPr>
              <a:t>Output 6</a:t>
            </a:r>
            <a:r>
              <a:rPr lang="en-US" altLang="fr-FR" sz="2000" kern="0" dirty="0">
                <a:solidFill>
                  <a:srgbClr val="000000"/>
                </a:solidFill>
                <a:latin typeface="Arial"/>
              </a:rPr>
              <a:t>:Capacity of key stakeholders strengthened through collective action and </a:t>
            </a:r>
            <a:r>
              <a:rPr lang="en-US" altLang="fr-FR" sz="2000" kern="0" dirty="0" smtClean="0">
                <a:solidFill>
                  <a:srgbClr val="000000"/>
                </a:solidFill>
                <a:latin typeface="Arial"/>
              </a:rPr>
              <a:t>co-learning. </a:t>
            </a:r>
          </a:p>
          <a:p>
            <a:pPr marL="0" indent="0" defTabSz="914400">
              <a:buFontTx/>
              <a:buNone/>
              <a:defRPr/>
            </a:pPr>
            <a:r>
              <a:rPr lang="en-US" altLang="fr-FR" sz="2000" b="1" kern="0" dirty="0">
                <a:solidFill>
                  <a:srgbClr val="000000"/>
                </a:solidFill>
                <a:latin typeface="Arial"/>
              </a:rPr>
              <a:t>Output 7</a:t>
            </a:r>
            <a:r>
              <a:rPr lang="en-US" altLang="fr-FR" sz="2000" kern="0" dirty="0">
                <a:solidFill>
                  <a:srgbClr val="000000"/>
                </a:solidFill>
                <a:latin typeface="Arial"/>
              </a:rPr>
              <a:t>: Finally, guidelines of best practices will be generated for the use of larger audience than the experimental site public. </a:t>
            </a:r>
          </a:p>
          <a:p>
            <a:pPr marL="0" indent="0" defTabSz="914400">
              <a:buFontTx/>
              <a:buNone/>
              <a:defRPr/>
            </a:pPr>
            <a:endParaRPr lang="en-US" altLang="fr-FR" sz="2000" kern="0" dirty="0" smtClean="0">
              <a:solidFill>
                <a:srgbClr val="000000"/>
              </a:solidFill>
              <a:latin typeface="Arial"/>
            </a:endParaRPr>
          </a:p>
          <a:p>
            <a:pPr marL="0" indent="0" defTabSz="914400">
              <a:buFontTx/>
              <a:buNone/>
              <a:defRPr/>
            </a:pPr>
            <a:endParaRPr lang="en-US" altLang="fr-FR" sz="2000" kern="0" dirty="0">
              <a:solidFill>
                <a:srgbClr val="000000"/>
              </a:solidFill>
              <a:latin typeface="Arial"/>
            </a:endParaRPr>
          </a:p>
          <a:p>
            <a:pPr marL="0" indent="0" defTabSz="914400">
              <a:buFontTx/>
              <a:buNone/>
              <a:defRPr/>
            </a:pPr>
            <a:r>
              <a:rPr lang="en-US" altLang="fr-FR" sz="2000" kern="0" dirty="0" smtClean="0">
                <a:solidFill>
                  <a:srgbClr val="000000"/>
                </a:solidFill>
                <a:latin typeface="Arial"/>
              </a:rPr>
              <a:t> </a:t>
            </a:r>
            <a:endParaRPr lang="en-US" altLang="fr-FR" sz="2000" kern="0" dirty="0">
              <a:solidFill>
                <a:srgbClr val="000000"/>
              </a:solidFill>
              <a:latin typeface="Arial"/>
            </a:endParaRPr>
          </a:p>
          <a:p>
            <a:pPr marL="0" indent="0" defTabSz="914400">
              <a:buFontTx/>
              <a:buNone/>
              <a:defRPr/>
            </a:pPr>
            <a:endParaRPr lang="en-US" altLang="fr-FR" sz="2000" kern="0" dirty="0">
              <a:solidFill>
                <a:srgbClr val="000000"/>
              </a:solidFill>
              <a:latin typeface="Arial"/>
            </a:endParaRPr>
          </a:p>
          <a:p>
            <a:pPr marL="0" indent="0" defTabSz="914400">
              <a:buFontTx/>
              <a:buNone/>
              <a:defRPr/>
            </a:pPr>
            <a:endParaRPr lang="fr-FR" altLang="fr-FR" sz="2000" kern="0" dirty="0" smtClean="0">
              <a:solidFill>
                <a:srgbClr val="000000"/>
              </a:solidFill>
              <a:latin typeface="Arial"/>
            </a:endParaRPr>
          </a:p>
        </p:txBody>
      </p:sp>
      <p:pic>
        <p:nvPicPr>
          <p:cNvPr id="12" name="Picture 4" descr="Burning Shrub Residue field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3057" y="909397"/>
            <a:ext cx="2377744" cy="1781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23056" y="4489986"/>
            <a:ext cx="2387961" cy="1678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4" name="Picture 7" descr="Spreading 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23057" y="2697938"/>
            <a:ext cx="2387961" cy="179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66507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26</a:t>
            </a:fld>
            <a:endParaRPr lang="en-US">
              <a:solidFill>
                <a:prstClr val="black">
                  <a:tint val="75000"/>
                </a:prstClr>
              </a:solidFill>
            </a:endParaRPr>
          </a:p>
        </p:txBody>
      </p:sp>
      <p:sp>
        <p:nvSpPr>
          <p:cNvPr id="8" name="TextBox 7"/>
          <p:cNvSpPr txBox="1"/>
          <p:nvPr/>
        </p:nvSpPr>
        <p:spPr>
          <a:xfrm>
            <a:off x="1137" y="983397"/>
            <a:ext cx="8915400" cy="830997"/>
          </a:xfrm>
          <a:prstGeom prst="rect">
            <a:avLst/>
          </a:prstGeom>
          <a:noFill/>
        </p:spPr>
        <p:txBody>
          <a:bodyPr wrap="square" rtlCol="0">
            <a:spAutoFit/>
          </a:bodyPr>
          <a:lstStyle/>
          <a:p>
            <a:pPr algn="just"/>
            <a:r>
              <a:rPr lang="en-US" sz="2400" b="1" dirty="0">
                <a:latin typeface="Aharoni" panose="02010803020104030203" pitchFamily="2" charset="-79"/>
                <a:cs typeface="Aharoni" panose="02010803020104030203" pitchFamily="2" charset="-79"/>
              </a:rPr>
              <a:t>II. Sustainable intensification of cereal-based farming systems in the </a:t>
            </a:r>
            <a:r>
              <a:rPr lang="en-US" sz="2400" b="1" dirty="0" err="1">
                <a:latin typeface="Aharoni" panose="02010803020104030203" pitchFamily="2" charset="-79"/>
                <a:cs typeface="Aharoni" panose="02010803020104030203" pitchFamily="2" charset="-79"/>
              </a:rPr>
              <a:t>Sudano-Sahelian</a:t>
            </a:r>
            <a:r>
              <a:rPr lang="en-US" sz="2400" b="1" dirty="0">
                <a:latin typeface="Aharoni" panose="02010803020104030203" pitchFamily="2" charset="-79"/>
                <a:cs typeface="Aharoni" panose="02010803020104030203" pitchFamily="2" charset="-79"/>
              </a:rPr>
              <a:t> zone </a:t>
            </a:r>
            <a:r>
              <a:rPr lang="en-US" sz="2400" b="1" dirty="0" smtClean="0">
                <a:solidFill>
                  <a:srgbClr val="0070C0"/>
                </a:solidFill>
                <a:latin typeface="Aharoni" panose="02010803020104030203" pitchFamily="2" charset="-79"/>
                <a:cs typeface="Aharoni" panose="02010803020104030203" pitchFamily="2" charset="-79"/>
              </a:rPr>
              <a:t>(</a:t>
            </a:r>
            <a:r>
              <a:rPr lang="en-US" sz="2400" b="1" dirty="0" err="1" smtClean="0">
                <a:solidFill>
                  <a:srgbClr val="0070C0"/>
                </a:solidFill>
                <a:latin typeface="Aharoni" panose="02010803020104030203" pitchFamily="2" charset="-79"/>
                <a:cs typeface="Aharoni" panose="02010803020104030203" pitchFamily="2" charset="-79"/>
              </a:rPr>
              <a:t>AfricaRising</a:t>
            </a:r>
            <a:r>
              <a:rPr lang="en-US" sz="2400" b="1" dirty="0" smtClean="0">
                <a:solidFill>
                  <a:srgbClr val="0070C0"/>
                </a:solidFill>
                <a:latin typeface="Aharoni" panose="02010803020104030203" pitchFamily="2" charset="-79"/>
                <a:cs typeface="Aharoni" panose="02010803020104030203" pitchFamily="2" charset="-79"/>
              </a:rPr>
              <a:t> project)</a:t>
            </a:r>
            <a:endParaRPr lang="en-US" sz="2400" b="1" dirty="0">
              <a:solidFill>
                <a:srgbClr val="0070C0"/>
              </a:solidFill>
              <a:latin typeface="Aharoni" panose="02010803020104030203" pitchFamily="2" charset="-79"/>
              <a:cs typeface="Aharoni" panose="02010803020104030203" pitchFamily="2" charset="-79"/>
            </a:endParaRPr>
          </a:p>
        </p:txBody>
      </p:sp>
      <p:pic>
        <p:nvPicPr>
          <p:cNvPr id="9" name="Picture 2" descr="IMG_436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400" y="1814394"/>
            <a:ext cx="2590800" cy="1949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descr="C:\Users\vanmourik\Pictures\Bougouni-Koutiala-July2013\DSC02173.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9178" t="23014" r="5891" b="8859"/>
          <a:stretch/>
        </p:blipFill>
        <p:spPr bwMode="auto">
          <a:xfrm>
            <a:off x="40640" y="3505200"/>
            <a:ext cx="2560320" cy="1643985"/>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pic>
        <p:nvPicPr>
          <p:cNvPr id="16" name="Picture 4"/>
          <p:cNvPicPr>
            <a:picLocks noChangeAspect="1" noChangeArrowheads="1"/>
          </p:cNvPicPr>
          <p:nvPr/>
        </p:nvPicPr>
        <p:blipFill>
          <a:blip r:embed="rId4"/>
          <a:srcRect/>
          <a:stretch>
            <a:fillRect/>
          </a:stretch>
        </p:blipFill>
        <p:spPr bwMode="auto">
          <a:xfrm>
            <a:off x="25400" y="5019707"/>
            <a:ext cx="2560320" cy="1838293"/>
          </a:xfrm>
          <a:prstGeom prst="rect">
            <a:avLst/>
          </a:prstGeom>
          <a:noFill/>
          <a:ln w="9525">
            <a:noFill/>
            <a:miter lim="800000"/>
            <a:headEnd/>
            <a:tailEnd/>
          </a:ln>
          <a:effectLst/>
        </p:spPr>
      </p:pic>
      <p:sp>
        <p:nvSpPr>
          <p:cNvPr id="17" name="TextBox 2"/>
          <p:cNvSpPr txBox="1">
            <a:spLocks noChangeArrowheads="1"/>
          </p:cNvSpPr>
          <p:nvPr/>
        </p:nvSpPr>
        <p:spPr bwMode="auto">
          <a:xfrm>
            <a:off x="2705100" y="2564450"/>
            <a:ext cx="6362700" cy="370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4000">
                <a:solidFill>
                  <a:schemeClr val="tx2"/>
                </a:solidFill>
                <a:latin typeface="Arial Black" pitchFamily="34" charset="0"/>
              </a:defRPr>
            </a:lvl1pPr>
            <a:lvl2pPr marL="742950" indent="-285750" eaLnBrk="0" hangingPunct="0">
              <a:defRPr sz="4000">
                <a:solidFill>
                  <a:schemeClr val="tx2"/>
                </a:solidFill>
                <a:latin typeface="Arial Black" pitchFamily="34" charset="0"/>
              </a:defRPr>
            </a:lvl2pPr>
            <a:lvl3pPr marL="1143000" indent="-228600" eaLnBrk="0" hangingPunct="0">
              <a:defRPr sz="4000">
                <a:solidFill>
                  <a:schemeClr val="tx2"/>
                </a:solidFill>
                <a:latin typeface="Arial Black" pitchFamily="34" charset="0"/>
              </a:defRPr>
            </a:lvl3pPr>
            <a:lvl4pPr marL="1600200" indent="-228600" eaLnBrk="0" hangingPunct="0">
              <a:defRPr sz="4000">
                <a:solidFill>
                  <a:schemeClr val="tx2"/>
                </a:solidFill>
                <a:latin typeface="Arial Black" pitchFamily="34" charset="0"/>
              </a:defRPr>
            </a:lvl4pPr>
            <a:lvl5pPr marL="2057400" indent="-228600" eaLnBrk="0" hangingPunct="0">
              <a:defRPr sz="4000">
                <a:solidFill>
                  <a:schemeClr val="tx2"/>
                </a:solidFill>
                <a:latin typeface="Arial Black" pitchFamily="34" charset="0"/>
              </a:defRPr>
            </a:lvl5pPr>
            <a:lvl6pPr marL="2514600" indent="-228600" algn="ctr" eaLnBrk="0" fontAlgn="base" hangingPunct="0">
              <a:spcBef>
                <a:spcPct val="0"/>
              </a:spcBef>
              <a:spcAft>
                <a:spcPct val="0"/>
              </a:spcAft>
              <a:defRPr sz="4000">
                <a:solidFill>
                  <a:schemeClr val="tx2"/>
                </a:solidFill>
                <a:latin typeface="Arial Black" pitchFamily="34" charset="0"/>
              </a:defRPr>
            </a:lvl6pPr>
            <a:lvl7pPr marL="2971800" indent="-228600" algn="ctr" eaLnBrk="0" fontAlgn="base" hangingPunct="0">
              <a:spcBef>
                <a:spcPct val="0"/>
              </a:spcBef>
              <a:spcAft>
                <a:spcPct val="0"/>
              </a:spcAft>
              <a:defRPr sz="4000">
                <a:solidFill>
                  <a:schemeClr val="tx2"/>
                </a:solidFill>
                <a:latin typeface="Arial Black" pitchFamily="34" charset="0"/>
              </a:defRPr>
            </a:lvl7pPr>
            <a:lvl8pPr marL="3429000" indent="-228600" algn="ctr" eaLnBrk="0" fontAlgn="base" hangingPunct="0">
              <a:spcBef>
                <a:spcPct val="0"/>
              </a:spcBef>
              <a:spcAft>
                <a:spcPct val="0"/>
              </a:spcAft>
              <a:defRPr sz="4000">
                <a:solidFill>
                  <a:schemeClr val="tx2"/>
                </a:solidFill>
                <a:latin typeface="Arial Black" pitchFamily="34" charset="0"/>
              </a:defRPr>
            </a:lvl8pPr>
            <a:lvl9pPr marL="3886200" indent="-228600" algn="ctr" eaLnBrk="0" fontAlgn="base" hangingPunct="0">
              <a:spcBef>
                <a:spcPct val="0"/>
              </a:spcBef>
              <a:spcAft>
                <a:spcPct val="0"/>
              </a:spcAft>
              <a:defRPr sz="4000">
                <a:solidFill>
                  <a:schemeClr val="tx2"/>
                </a:solidFill>
                <a:latin typeface="Arial Black" pitchFamily="34" charset="0"/>
              </a:defRPr>
            </a:lvl9pPr>
          </a:lstStyle>
          <a:p>
            <a:pPr eaLnBrk="1" hangingPunct="1">
              <a:spcBef>
                <a:spcPct val="20000"/>
              </a:spcBef>
            </a:pPr>
            <a:r>
              <a:rPr lang="en-US" altLang="en-US" sz="1800" b="1" dirty="0" smtClean="0">
                <a:latin typeface="Arial" panose="020B0604020202020204" pitchFamily="34" charset="0"/>
                <a:cs typeface="Arial" panose="020B0604020202020204" pitchFamily="34" charset="0"/>
              </a:rPr>
              <a:t>Key research outputs (RO) are:</a:t>
            </a:r>
          </a:p>
          <a:p>
            <a:pPr eaLnBrk="1" hangingPunct="1">
              <a:spcBef>
                <a:spcPct val="20000"/>
              </a:spcBef>
            </a:pPr>
            <a:endParaRPr lang="en-US" altLang="en-US" sz="1800" dirty="0" smtClean="0">
              <a:latin typeface="Arial" panose="020B0604020202020204" pitchFamily="34" charset="0"/>
              <a:cs typeface="Arial" panose="020B0604020202020204" pitchFamily="34" charset="0"/>
            </a:endParaRPr>
          </a:p>
          <a:p>
            <a:pPr eaLnBrk="1" hangingPunct="1">
              <a:spcBef>
                <a:spcPts val="600"/>
              </a:spcBef>
              <a:spcAft>
                <a:spcPts val="600"/>
              </a:spcAft>
            </a:pPr>
            <a:r>
              <a:rPr lang="en-US" altLang="en-US" sz="2000" dirty="0" smtClean="0">
                <a:solidFill>
                  <a:srgbClr val="92D050"/>
                </a:solidFill>
                <a:latin typeface="Arial" panose="020B0604020202020204" pitchFamily="34" charset="0"/>
                <a:cs typeface="Arial" panose="020B0604020202020204" pitchFamily="34" charset="0"/>
              </a:rPr>
              <a:t>RO1: </a:t>
            </a:r>
            <a:r>
              <a:rPr lang="en-US" sz="2000" dirty="0">
                <a:solidFill>
                  <a:srgbClr val="92D050"/>
                </a:solidFill>
                <a:latin typeface="Arial" panose="020B0604020202020204" pitchFamily="34" charset="0"/>
                <a:cs typeface="Arial" panose="020B0604020202020204" pitchFamily="34" charset="0"/>
              </a:rPr>
              <a:t>Situation Analysis and Program-wide Synthesis (IFPRI, WUR and partners</a:t>
            </a:r>
            <a:r>
              <a:rPr lang="en-US" sz="2000" dirty="0" smtClean="0">
                <a:solidFill>
                  <a:srgbClr val="92D050"/>
                </a:solidFill>
                <a:latin typeface="Arial" panose="020B0604020202020204" pitchFamily="34" charset="0"/>
                <a:cs typeface="Arial" panose="020B0604020202020204" pitchFamily="34" charset="0"/>
              </a:rPr>
              <a:t>)</a:t>
            </a:r>
          </a:p>
          <a:p>
            <a:pPr eaLnBrk="1" hangingPunct="1">
              <a:spcBef>
                <a:spcPts val="600"/>
              </a:spcBef>
              <a:spcAft>
                <a:spcPts val="600"/>
              </a:spcAft>
            </a:pPr>
            <a:r>
              <a:rPr lang="en-US" altLang="en-US" sz="2000" dirty="0" smtClean="0">
                <a:solidFill>
                  <a:srgbClr val="C00000"/>
                </a:solidFill>
                <a:latin typeface="Arial" panose="020B0604020202020204" pitchFamily="34" charset="0"/>
                <a:cs typeface="Arial" panose="020B0604020202020204" pitchFamily="34" charset="0"/>
              </a:rPr>
              <a:t>RO2: </a:t>
            </a:r>
            <a:r>
              <a:rPr lang="en-US" sz="2000" dirty="0">
                <a:solidFill>
                  <a:srgbClr val="C00000"/>
                </a:solidFill>
                <a:latin typeface="Arial" panose="020B0604020202020204" pitchFamily="34" charset="0"/>
                <a:cs typeface="Arial" panose="020B0604020202020204" pitchFamily="34" charset="0"/>
              </a:rPr>
              <a:t>Integrated Systems Improvement (CGIAR, AVRDC, WUR, national partners</a:t>
            </a:r>
            <a:r>
              <a:rPr lang="en-US" sz="2000" dirty="0" smtClean="0">
                <a:solidFill>
                  <a:srgbClr val="C00000"/>
                </a:solidFill>
                <a:latin typeface="Arial" panose="020B0604020202020204" pitchFamily="34" charset="0"/>
                <a:cs typeface="Arial" panose="020B0604020202020204" pitchFamily="34" charset="0"/>
              </a:rPr>
              <a:t>)</a:t>
            </a:r>
          </a:p>
          <a:p>
            <a:pPr eaLnBrk="1" hangingPunct="1">
              <a:spcBef>
                <a:spcPts val="600"/>
              </a:spcBef>
              <a:spcAft>
                <a:spcPts val="600"/>
              </a:spcAft>
            </a:pPr>
            <a:r>
              <a:rPr lang="en-US" altLang="en-US" sz="2000" dirty="0" smtClean="0">
                <a:solidFill>
                  <a:schemeClr val="accent3">
                    <a:lumMod val="50000"/>
                  </a:schemeClr>
                </a:solidFill>
                <a:latin typeface="Arial" panose="020B0604020202020204" pitchFamily="34" charset="0"/>
                <a:cs typeface="Arial" panose="020B0604020202020204" pitchFamily="34" charset="0"/>
              </a:rPr>
              <a:t>RO3: </a:t>
            </a:r>
            <a:r>
              <a:rPr lang="en-US" sz="2000" dirty="0">
                <a:solidFill>
                  <a:schemeClr val="accent3">
                    <a:lumMod val="50000"/>
                  </a:schemeClr>
                </a:solidFill>
                <a:latin typeface="Arial" panose="020B0604020202020204" pitchFamily="34" charset="0"/>
                <a:cs typeface="Arial" panose="020B0604020202020204" pitchFamily="34" charset="0"/>
              </a:rPr>
              <a:t>Scaling and Delivery of Integrated </a:t>
            </a:r>
            <a:r>
              <a:rPr lang="en-US" sz="2000" dirty="0" smtClean="0">
                <a:solidFill>
                  <a:schemeClr val="accent3">
                    <a:lumMod val="50000"/>
                  </a:schemeClr>
                </a:solidFill>
                <a:latin typeface="Arial" panose="020B0604020202020204" pitchFamily="34" charset="0"/>
                <a:cs typeface="Arial" panose="020B0604020202020204" pitchFamily="34" charset="0"/>
              </a:rPr>
              <a:t>Innovation </a:t>
            </a:r>
            <a:r>
              <a:rPr lang="en-US" sz="2000" dirty="0">
                <a:solidFill>
                  <a:schemeClr val="accent3">
                    <a:lumMod val="50000"/>
                  </a:schemeClr>
                </a:solidFill>
                <a:latin typeface="Arial" panose="020B0604020202020204" pitchFamily="34" charset="0"/>
                <a:cs typeface="Arial" panose="020B0604020202020204" pitchFamily="34" charset="0"/>
              </a:rPr>
              <a:t>(CGIAR, AVRDC, WUR, national partners</a:t>
            </a:r>
            <a:r>
              <a:rPr lang="en-US" sz="2000" dirty="0" smtClean="0">
                <a:solidFill>
                  <a:schemeClr val="accent3">
                    <a:lumMod val="50000"/>
                  </a:schemeClr>
                </a:solidFill>
                <a:latin typeface="Arial" panose="020B0604020202020204" pitchFamily="34" charset="0"/>
                <a:cs typeface="Arial" panose="020B0604020202020204" pitchFamily="34" charset="0"/>
              </a:rPr>
              <a:t>)</a:t>
            </a:r>
          </a:p>
          <a:p>
            <a:pPr eaLnBrk="1" hangingPunct="1">
              <a:spcBef>
                <a:spcPts val="600"/>
              </a:spcBef>
              <a:spcAft>
                <a:spcPts val="600"/>
              </a:spcAft>
            </a:pPr>
            <a:r>
              <a:rPr lang="en-US" altLang="en-US" sz="2000" dirty="0" smtClean="0">
                <a:solidFill>
                  <a:schemeClr val="accent6">
                    <a:lumMod val="50000"/>
                  </a:schemeClr>
                </a:solidFill>
                <a:latin typeface="Arial" panose="020B0604020202020204" pitchFamily="34" charset="0"/>
                <a:cs typeface="Arial" panose="020B0604020202020204" pitchFamily="34" charset="0"/>
              </a:rPr>
              <a:t>RO4: </a:t>
            </a:r>
            <a:r>
              <a:rPr lang="en-US" sz="2000" dirty="0">
                <a:solidFill>
                  <a:schemeClr val="accent6">
                    <a:lumMod val="50000"/>
                  </a:schemeClr>
                </a:solidFill>
                <a:latin typeface="Arial" panose="020B0604020202020204" pitchFamily="34" charset="0"/>
                <a:cs typeface="Arial" panose="020B0604020202020204" pitchFamily="34" charset="0"/>
              </a:rPr>
              <a:t>Integrated Monitoring and Evaluation (IFPRI with partners)</a:t>
            </a:r>
            <a:endParaRPr lang="en-US" altLang="en-US" sz="2000" dirty="0" smtClean="0">
              <a:solidFill>
                <a:schemeClr val="accent6">
                  <a:lumMod val="50000"/>
                </a:schemeClr>
              </a:solidFill>
              <a:latin typeface="Arial" panose="020B0604020202020204" pitchFamily="34" charset="0"/>
              <a:cs typeface="Arial" panose="020B0604020202020204" pitchFamily="34" charset="0"/>
            </a:endParaRPr>
          </a:p>
        </p:txBody>
      </p:sp>
      <p:sp>
        <p:nvSpPr>
          <p:cNvPr id="18" name="TextBox 2"/>
          <p:cNvSpPr txBox="1">
            <a:spLocks noChangeArrowheads="1"/>
          </p:cNvSpPr>
          <p:nvPr/>
        </p:nvSpPr>
        <p:spPr bwMode="auto">
          <a:xfrm>
            <a:off x="2694864" y="1814394"/>
            <a:ext cx="630033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4000">
                <a:solidFill>
                  <a:schemeClr val="tx2"/>
                </a:solidFill>
                <a:latin typeface="Arial Black" pitchFamily="34" charset="0"/>
              </a:defRPr>
            </a:lvl1pPr>
            <a:lvl2pPr marL="742950" indent="-285750" eaLnBrk="0" hangingPunct="0">
              <a:defRPr sz="4000">
                <a:solidFill>
                  <a:schemeClr val="tx2"/>
                </a:solidFill>
                <a:latin typeface="Arial Black" pitchFamily="34" charset="0"/>
              </a:defRPr>
            </a:lvl2pPr>
            <a:lvl3pPr marL="1143000" indent="-228600" eaLnBrk="0" hangingPunct="0">
              <a:defRPr sz="4000">
                <a:solidFill>
                  <a:schemeClr val="tx2"/>
                </a:solidFill>
                <a:latin typeface="Arial Black" pitchFamily="34" charset="0"/>
              </a:defRPr>
            </a:lvl3pPr>
            <a:lvl4pPr marL="1600200" indent="-228600" eaLnBrk="0" hangingPunct="0">
              <a:defRPr sz="4000">
                <a:solidFill>
                  <a:schemeClr val="tx2"/>
                </a:solidFill>
                <a:latin typeface="Arial Black" pitchFamily="34" charset="0"/>
              </a:defRPr>
            </a:lvl4pPr>
            <a:lvl5pPr marL="2057400" indent="-228600" eaLnBrk="0" hangingPunct="0">
              <a:defRPr sz="4000">
                <a:solidFill>
                  <a:schemeClr val="tx2"/>
                </a:solidFill>
                <a:latin typeface="Arial Black" pitchFamily="34" charset="0"/>
              </a:defRPr>
            </a:lvl5pPr>
            <a:lvl6pPr marL="2514600" indent="-228600" algn="ctr" eaLnBrk="0" fontAlgn="base" hangingPunct="0">
              <a:spcBef>
                <a:spcPct val="0"/>
              </a:spcBef>
              <a:spcAft>
                <a:spcPct val="0"/>
              </a:spcAft>
              <a:defRPr sz="4000">
                <a:solidFill>
                  <a:schemeClr val="tx2"/>
                </a:solidFill>
                <a:latin typeface="Arial Black" pitchFamily="34" charset="0"/>
              </a:defRPr>
            </a:lvl6pPr>
            <a:lvl7pPr marL="2971800" indent="-228600" algn="ctr" eaLnBrk="0" fontAlgn="base" hangingPunct="0">
              <a:spcBef>
                <a:spcPct val="0"/>
              </a:spcBef>
              <a:spcAft>
                <a:spcPct val="0"/>
              </a:spcAft>
              <a:defRPr sz="4000">
                <a:solidFill>
                  <a:schemeClr val="tx2"/>
                </a:solidFill>
                <a:latin typeface="Arial Black" pitchFamily="34" charset="0"/>
              </a:defRPr>
            </a:lvl7pPr>
            <a:lvl8pPr marL="3429000" indent="-228600" algn="ctr" eaLnBrk="0" fontAlgn="base" hangingPunct="0">
              <a:spcBef>
                <a:spcPct val="0"/>
              </a:spcBef>
              <a:spcAft>
                <a:spcPct val="0"/>
              </a:spcAft>
              <a:defRPr sz="4000">
                <a:solidFill>
                  <a:schemeClr val="tx2"/>
                </a:solidFill>
                <a:latin typeface="Arial Black" pitchFamily="34" charset="0"/>
              </a:defRPr>
            </a:lvl8pPr>
            <a:lvl9pPr marL="3886200" indent="-228600" algn="ctr" eaLnBrk="0" fontAlgn="base" hangingPunct="0">
              <a:spcBef>
                <a:spcPct val="0"/>
              </a:spcBef>
              <a:spcAft>
                <a:spcPct val="0"/>
              </a:spcAft>
              <a:defRPr sz="4000">
                <a:solidFill>
                  <a:schemeClr val="tx2"/>
                </a:solidFill>
                <a:latin typeface="Arial Black" pitchFamily="34" charset="0"/>
              </a:defRPr>
            </a:lvl9pPr>
          </a:lstStyle>
          <a:p>
            <a:pPr eaLnBrk="1" hangingPunct="1">
              <a:spcBef>
                <a:spcPct val="20000"/>
              </a:spcBef>
            </a:pPr>
            <a:r>
              <a:rPr lang="en-US" altLang="en-US" sz="2000" dirty="0" smtClean="0">
                <a:latin typeface="Arial" panose="020B0604020202020204" pitchFamily="34" charset="0"/>
                <a:cs typeface="Arial" panose="020B0604020202020204" pitchFamily="34" charset="0"/>
              </a:rPr>
              <a:t>Aim: </a:t>
            </a:r>
            <a:r>
              <a:rPr lang="en-US" altLang="en-US" sz="2000" dirty="0" smtClean="0">
                <a:solidFill>
                  <a:schemeClr val="tx1"/>
                </a:solidFill>
                <a:effectLst/>
                <a:latin typeface="Arial" panose="020B0604020202020204" pitchFamily="34" charset="0"/>
                <a:ea typeface="Calibri" pitchFamily="34" charset="0"/>
                <a:cs typeface="Arial" panose="020B0604020202020204" pitchFamily="34" charset="0"/>
              </a:rPr>
              <a:t>Transform Agricultural systems in Mali through Sustainable Intensification of key farming systems </a:t>
            </a:r>
            <a:endParaRPr lang="en-US" altLang="en-US" sz="2000" dirty="0">
              <a:solidFill>
                <a:schemeClr val="tx1"/>
              </a:solidFill>
              <a:effectLst/>
              <a:latin typeface="Arial" panose="020B0604020202020204" pitchFamily="34" charset="0"/>
              <a:ea typeface="Calibri" pitchFamily="34" charset="0"/>
              <a:cs typeface="Arial" panose="020B0604020202020204" pitchFamily="34" charset="0"/>
            </a:endParaRPr>
          </a:p>
        </p:txBody>
      </p:sp>
    </p:spTree>
    <p:extLst>
      <p:ext uri="{BB962C8B-B14F-4D97-AF65-F5344CB8AC3E}">
        <p14:creationId xmlns:p14="http://schemas.microsoft.com/office/powerpoint/2010/main" val="38160355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27</a:t>
            </a:fld>
            <a:endParaRPr lang="en-US">
              <a:solidFill>
                <a:prstClr val="black">
                  <a:tint val="75000"/>
                </a:prstClr>
              </a:solidFill>
            </a:endParaRPr>
          </a:p>
        </p:txBody>
      </p:sp>
      <p:sp>
        <p:nvSpPr>
          <p:cNvPr id="8" name="Text Placeholder 1"/>
          <p:cNvSpPr txBox="1">
            <a:spLocks/>
          </p:cNvSpPr>
          <p:nvPr/>
        </p:nvSpPr>
        <p:spPr>
          <a:xfrm>
            <a:off x="193891" y="914396"/>
            <a:ext cx="8763000" cy="819727"/>
          </a:xfrm>
          <a:prstGeom prst="rect">
            <a:avLst/>
          </a:prstGeom>
        </p:spPr>
        <p:txBody>
          <a:bodyPr vert="horz" lIns="91440" tIns="45720" rIns="91440" bIns="45720" rtlCol="0" anchor="ctr"/>
          <a:lstStyle>
            <a:defPPr>
              <a:defRPr lang="en-US"/>
            </a:defPPr>
            <a:lvl1pPr algn="ctr" defTabSz="457200" rtl="0" fontAlgn="base">
              <a:spcBef>
                <a:spcPct val="0"/>
              </a:spcBef>
              <a:spcAft>
                <a:spcPct val="0"/>
              </a:spcAft>
              <a:defRPr sz="1200" kern="1200">
                <a:solidFill>
                  <a:prstClr val="black">
                    <a:tint val="75000"/>
                  </a:prstClr>
                </a:solidFill>
                <a:latin typeface="Calibri" pitchFamily="34" charset="0"/>
                <a:ea typeface="+mn-ea"/>
                <a:cs typeface="Arial" charset="0"/>
              </a:defRPr>
            </a:lvl1pPr>
            <a:lvl2pPr marL="457200" algn="l" defTabSz="457200" rtl="0" fontAlgn="base">
              <a:spcBef>
                <a:spcPct val="0"/>
              </a:spcBef>
              <a:spcAft>
                <a:spcPct val="0"/>
              </a:spcAft>
              <a:defRPr kern="1200">
                <a:solidFill>
                  <a:schemeClr val="tx1"/>
                </a:solidFill>
                <a:latin typeface="Calibri" pitchFamily="34" charset="0"/>
                <a:ea typeface="+mn-ea"/>
                <a:cs typeface="Arial" charset="0"/>
              </a:defRPr>
            </a:lvl2pPr>
            <a:lvl3pPr marL="914400" algn="l" defTabSz="457200" rtl="0" fontAlgn="base">
              <a:spcBef>
                <a:spcPct val="0"/>
              </a:spcBef>
              <a:spcAft>
                <a:spcPct val="0"/>
              </a:spcAft>
              <a:defRPr kern="1200">
                <a:solidFill>
                  <a:schemeClr val="tx1"/>
                </a:solidFill>
                <a:latin typeface="Calibri" pitchFamily="34" charset="0"/>
                <a:ea typeface="+mn-ea"/>
                <a:cs typeface="Arial" charset="0"/>
              </a:defRPr>
            </a:lvl3pPr>
            <a:lvl4pPr marL="1371600" algn="l" defTabSz="457200" rtl="0" fontAlgn="base">
              <a:spcBef>
                <a:spcPct val="0"/>
              </a:spcBef>
              <a:spcAft>
                <a:spcPct val="0"/>
              </a:spcAft>
              <a:defRPr kern="1200">
                <a:solidFill>
                  <a:schemeClr val="tx1"/>
                </a:solidFill>
                <a:latin typeface="Calibri" pitchFamily="34" charset="0"/>
                <a:ea typeface="+mn-ea"/>
                <a:cs typeface="Arial" charset="0"/>
              </a:defRPr>
            </a:lvl4pPr>
            <a:lvl5pPr marL="1828800" algn="l" defTabSz="457200"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r>
              <a:rPr lang="en-US" sz="2400" dirty="0" smtClean="0">
                <a:solidFill>
                  <a:srgbClr val="FF0000"/>
                </a:solidFill>
                <a:latin typeface="Aharoni" panose="02010803020104030203" pitchFamily="2" charset="-79"/>
                <a:cs typeface="Aharoni" panose="02010803020104030203" pitchFamily="2" charset="-79"/>
              </a:rPr>
              <a:t>Community </a:t>
            </a:r>
            <a:r>
              <a:rPr lang="en-US" sz="2400" dirty="0">
                <a:solidFill>
                  <a:srgbClr val="FF0000"/>
                </a:solidFill>
                <a:latin typeface="Aharoni" panose="02010803020104030203" pitchFamily="2" charset="-79"/>
                <a:cs typeface="Aharoni" panose="02010803020104030203" pitchFamily="2" charset="-79"/>
              </a:rPr>
              <a:t>mobilization and establishment of innovation platform (1</a:t>
            </a:r>
            <a:r>
              <a:rPr lang="en-US" sz="2400" dirty="0" smtClean="0">
                <a:solidFill>
                  <a:srgbClr val="FF0000"/>
                </a:solidFill>
                <a:latin typeface="Aharoni" panose="02010803020104030203" pitchFamily="2" charset="-79"/>
                <a:cs typeface="Aharoni" panose="02010803020104030203" pitchFamily="2" charset="-79"/>
              </a:rPr>
              <a:t>)</a:t>
            </a:r>
            <a:endParaRPr lang="en-US" sz="2400" dirty="0">
              <a:solidFill>
                <a:srgbClr val="FF0000"/>
              </a:solidFill>
              <a:latin typeface="Aharoni" panose="02010803020104030203" pitchFamily="2" charset="-79"/>
              <a:cs typeface="Aharoni" panose="02010803020104030203" pitchFamily="2" charset="-79"/>
            </a:endParaRPr>
          </a:p>
        </p:txBody>
      </p:sp>
      <p:sp>
        <p:nvSpPr>
          <p:cNvPr id="9" name="Rectangle 8"/>
          <p:cNvSpPr/>
          <p:nvPr/>
        </p:nvSpPr>
        <p:spPr>
          <a:xfrm>
            <a:off x="163184" y="1734123"/>
            <a:ext cx="3768601" cy="4247317"/>
          </a:xfrm>
          <a:prstGeom prst="rect">
            <a:avLst/>
          </a:prstGeom>
        </p:spPr>
        <p:txBody>
          <a:bodyPr wrap="square">
            <a:spAutoFit/>
          </a:bodyPr>
          <a:lstStyle/>
          <a:p>
            <a:pPr marL="342900" lvl="0" indent="-342900">
              <a:buFont typeface="Courier New" panose="02070309020205020404" pitchFamily="49" charset="0"/>
              <a:buChar char="o"/>
            </a:pPr>
            <a:r>
              <a:rPr lang="en-US" dirty="0">
                <a:solidFill>
                  <a:schemeClr val="accent2">
                    <a:lumMod val="50000"/>
                  </a:schemeClr>
                </a:solidFill>
                <a:latin typeface="Arial" panose="020B0604020202020204" pitchFamily="34" charset="0"/>
                <a:cs typeface="Arial" panose="020B0604020202020204" pitchFamily="34" charset="0"/>
              </a:rPr>
              <a:t>Diagnostic / planning meetings </a:t>
            </a:r>
            <a:r>
              <a:rPr lang="en-US" dirty="0" smtClean="0">
                <a:latin typeface="Arial" panose="020B0604020202020204" pitchFamily="34" charset="0"/>
                <a:cs typeface="Arial" panose="020B0604020202020204" pitchFamily="34" charset="0"/>
              </a:rPr>
              <a:t>to </a:t>
            </a:r>
            <a:r>
              <a:rPr lang="en-US" dirty="0">
                <a:latin typeface="Arial" panose="020B0604020202020204" pitchFamily="34" charset="0"/>
                <a:cs typeface="Arial" panose="020B0604020202020204" pitchFamily="34" charset="0"/>
              </a:rPr>
              <a:t>identify the opportunity to introduce high yielding fodder and fruit tree species in </a:t>
            </a:r>
            <a:r>
              <a:rPr lang="en-US" dirty="0" smtClean="0">
                <a:latin typeface="Arial" panose="020B0604020202020204" pitchFamily="34" charset="0"/>
                <a:cs typeface="Arial" panose="020B0604020202020204" pitchFamily="34" charset="0"/>
              </a:rPr>
              <a:t>5 villages (</a:t>
            </a:r>
            <a:r>
              <a:rPr lang="en-US" dirty="0" err="1" smtClean="0">
                <a:latin typeface="Arial" panose="020B0604020202020204" pitchFamily="34" charset="0"/>
                <a:cs typeface="Arial" panose="020B0604020202020204" pitchFamily="34" charset="0"/>
              </a:rPr>
              <a:t>Sirakele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Zanzoni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Mpessoba</a:t>
            </a:r>
            <a:r>
              <a:rPr lang="en-US" dirty="0">
                <a:latin typeface="Arial" panose="020B0604020202020204" pitchFamily="34" charset="0"/>
                <a:cs typeface="Arial" panose="020B0604020202020204" pitchFamily="34" charset="0"/>
              </a:rPr>
              <a:t>, Yorobougoula, </a:t>
            </a:r>
            <a:r>
              <a:rPr lang="en-US" dirty="0" err="1">
                <a:latin typeface="Arial" panose="020B0604020202020204" pitchFamily="34" charset="0"/>
                <a:cs typeface="Arial" panose="020B0604020202020204" pitchFamily="34" charset="0"/>
              </a:rPr>
              <a:t>Sibirila</a:t>
            </a:r>
            <a:r>
              <a:rPr lang="en-US" dirty="0">
                <a:latin typeface="Arial" panose="020B0604020202020204" pitchFamily="34" charset="0"/>
                <a:cs typeface="Arial" panose="020B0604020202020204" pitchFamily="34" charset="0"/>
              </a:rPr>
              <a:t>)</a:t>
            </a:r>
            <a:endParaRPr lang="en-US" dirty="0" smtClean="0">
              <a:solidFill>
                <a:schemeClr val="accent2">
                  <a:lumMod val="50000"/>
                </a:schemeClr>
              </a:solidFill>
              <a:latin typeface="Arial" panose="020B0604020202020204" pitchFamily="34" charset="0"/>
              <a:cs typeface="Arial" panose="020B0604020202020204" pitchFamily="34" charset="0"/>
            </a:endParaRPr>
          </a:p>
          <a:p>
            <a:pPr marL="342900" lvl="0" indent="-342900">
              <a:buFont typeface="Courier New" panose="02070309020205020404" pitchFamily="49" charset="0"/>
              <a:buChar char="o"/>
            </a:pPr>
            <a:endParaRPr lang="en-US" dirty="0">
              <a:solidFill>
                <a:schemeClr val="accent2">
                  <a:lumMod val="50000"/>
                </a:schemeClr>
              </a:solidFill>
              <a:latin typeface="Arial" panose="020B0604020202020204" pitchFamily="34" charset="0"/>
              <a:cs typeface="Arial" panose="020B0604020202020204" pitchFamily="34" charset="0"/>
            </a:endParaRPr>
          </a:p>
          <a:p>
            <a:pPr marL="342900" lvl="0" indent="-342900">
              <a:buFont typeface="Courier New" panose="02070309020205020404" pitchFamily="49" charset="0"/>
              <a:buChar char="o"/>
            </a:pPr>
            <a:r>
              <a:rPr lang="en-US" dirty="0" smtClean="0">
                <a:solidFill>
                  <a:schemeClr val="accent2">
                    <a:lumMod val="50000"/>
                  </a:schemeClr>
                </a:solidFill>
                <a:latin typeface="Arial" panose="020B0604020202020204" pitchFamily="34" charset="0"/>
                <a:cs typeface="Arial" panose="020B0604020202020204" pitchFamily="34" charset="0"/>
              </a:rPr>
              <a:t>Platform </a:t>
            </a:r>
            <a:r>
              <a:rPr lang="en-US" dirty="0">
                <a:solidFill>
                  <a:schemeClr val="accent2">
                    <a:lumMod val="50000"/>
                  </a:schemeClr>
                </a:solidFill>
                <a:latin typeface="Arial" panose="020B0604020202020204" pitchFamily="34" charset="0"/>
                <a:cs typeface="Arial" panose="020B0604020202020204" pitchFamily="34" charset="0"/>
              </a:rPr>
              <a:t>established </a:t>
            </a:r>
            <a:r>
              <a:rPr lang="en-US" dirty="0" smtClean="0">
                <a:solidFill>
                  <a:schemeClr val="accent2">
                    <a:lumMod val="50000"/>
                  </a:schemeClr>
                </a:solidFill>
                <a:latin typeface="Arial" panose="020B0604020202020204" pitchFamily="34" charset="0"/>
                <a:cs typeface="Arial" panose="020B0604020202020204" pitchFamily="34" charset="0"/>
              </a:rPr>
              <a:t>in Yorobougoula</a:t>
            </a:r>
          </a:p>
          <a:p>
            <a:pPr marL="342900" lvl="0" indent="-342900">
              <a:buFont typeface="Courier New" panose="02070309020205020404" pitchFamily="49" charset="0"/>
              <a:buChar char="o"/>
            </a:pPr>
            <a:endParaRPr lang="en-US" dirty="0">
              <a:solidFill>
                <a:schemeClr val="accent2">
                  <a:lumMod val="50000"/>
                </a:schemeClr>
              </a:solidFill>
              <a:latin typeface="Arial" panose="020B0604020202020204" pitchFamily="34" charset="0"/>
              <a:cs typeface="Arial" panose="020B0604020202020204" pitchFamily="34" charset="0"/>
            </a:endParaRPr>
          </a:p>
          <a:p>
            <a:pPr marL="342900" lvl="0" indent="-342900">
              <a:buFont typeface="Courier New" panose="02070309020205020404" pitchFamily="49" charset="0"/>
              <a:buChar char="o"/>
            </a:pPr>
            <a:r>
              <a:rPr lang="en-US" dirty="0" smtClean="0">
                <a:solidFill>
                  <a:schemeClr val="accent2">
                    <a:lumMod val="50000"/>
                  </a:schemeClr>
                </a:solidFill>
                <a:latin typeface="Arial" panose="020B0604020202020204" pitchFamily="34" charset="0"/>
                <a:cs typeface="Arial" panose="020B0604020202020204" pitchFamily="34" charset="0"/>
              </a:rPr>
              <a:t>20 innovator women  farmers testing goat fattening and in combination with fodder cowpea trials</a:t>
            </a:r>
            <a:endParaRPr lang="en-US" dirty="0">
              <a:solidFill>
                <a:schemeClr val="accent2">
                  <a:lumMod val="50000"/>
                </a:schemeClr>
              </a:solidFill>
              <a:latin typeface="Arial" panose="020B0604020202020204" pitchFamily="34" charset="0"/>
              <a:cs typeface="Arial" panose="020B0604020202020204" pitchFamily="34" charset="0"/>
            </a:endParaRPr>
          </a:p>
        </p:txBody>
      </p:sp>
      <p:grpSp>
        <p:nvGrpSpPr>
          <p:cNvPr id="15" name="Group 14"/>
          <p:cNvGrpSpPr/>
          <p:nvPr/>
        </p:nvGrpSpPr>
        <p:grpSpPr>
          <a:xfrm>
            <a:off x="4033610" y="1954670"/>
            <a:ext cx="4559300" cy="4196231"/>
            <a:chOff x="3144520" y="1571486"/>
            <a:chExt cx="5935979" cy="3521214"/>
          </a:xfrm>
        </p:grpSpPr>
        <p:graphicFrame>
          <p:nvGraphicFramePr>
            <p:cNvPr id="16" name="Diagram 15"/>
            <p:cNvGraphicFramePr/>
            <p:nvPr>
              <p:extLst>
                <p:ext uri="{D42A27DB-BD31-4B8C-83A1-F6EECF244321}">
                  <p14:modId xmlns:p14="http://schemas.microsoft.com/office/powerpoint/2010/main" val="1601063886"/>
                </p:ext>
              </p:extLst>
            </p:nvPr>
          </p:nvGraphicFramePr>
          <p:xfrm>
            <a:off x="4849495" y="1571486"/>
            <a:ext cx="4231004" cy="3162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7" name="Group 16"/>
            <p:cNvGrpSpPr>
              <a:grpSpLocks/>
            </p:cNvGrpSpPr>
            <p:nvPr/>
          </p:nvGrpSpPr>
          <p:grpSpPr>
            <a:xfrm>
              <a:off x="3144520" y="1719263"/>
              <a:ext cx="4723130" cy="3373437"/>
              <a:chOff x="0" y="0"/>
              <a:chExt cx="4723130" cy="3133725"/>
            </a:xfrm>
          </p:grpSpPr>
          <p:grpSp>
            <p:nvGrpSpPr>
              <p:cNvPr id="18" name="Group 17"/>
              <p:cNvGrpSpPr/>
              <p:nvPr/>
            </p:nvGrpSpPr>
            <p:grpSpPr>
              <a:xfrm>
                <a:off x="0" y="0"/>
                <a:ext cx="1704975" cy="2676525"/>
                <a:chOff x="0" y="0"/>
                <a:chExt cx="1704975" cy="2676525"/>
              </a:xfrm>
            </p:grpSpPr>
            <p:sp>
              <p:nvSpPr>
                <p:cNvPr id="20" name="Text Box 2"/>
                <p:cNvSpPr txBox="1"/>
                <p:nvPr/>
              </p:nvSpPr>
              <p:spPr>
                <a:xfrm>
                  <a:off x="523875" y="0"/>
                  <a:ext cx="590550" cy="266700"/>
                </a:xfrm>
                <a:prstGeom prst="rect">
                  <a:avLst/>
                </a:prstGeom>
                <a:solidFill>
                  <a:schemeClr val="accent6">
                    <a:lumMod val="60000"/>
                    <a:lumOff val="4000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900" b="1">
                      <a:effectLst/>
                      <a:ea typeface="Calibri"/>
                      <a:cs typeface="Times New Roman"/>
                    </a:rPr>
                    <a:t>ICRAF</a:t>
                  </a:r>
                  <a:endParaRPr lang="en-US" sz="1100">
                    <a:effectLst/>
                    <a:ea typeface="Calibri"/>
                    <a:cs typeface="Times New Roman"/>
                  </a:endParaRPr>
                </a:p>
              </p:txBody>
            </p:sp>
            <p:sp>
              <p:nvSpPr>
                <p:cNvPr id="21" name="Text Box 8"/>
                <p:cNvSpPr txBox="1"/>
                <p:nvPr/>
              </p:nvSpPr>
              <p:spPr>
                <a:xfrm>
                  <a:off x="0" y="571500"/>
                  <a:ext cx="791845" cy="390525"/>
                </a:xfrm>
                <a:prstGeom prst="rect">
                  <a:avLst/>
                </a:prstGeom>
                <a:solidFill>
                  <a:schemeClr val="accent6">
                    <a:lumMod val="60000"/>
                    <a:lumOff val="4000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900" b="1" dirty="0">
                      <a:effectLst/>
                      <a:ea typeface="Calibri"/>
                      <a:cs typeface="Times New Roman"/>
                    </a:rPr>
                    <a:t>PARTNERS’ NGOS</a:t>
                  </a:r>
                  <a:endParaRPr lang="en-US" sz="1100" dirty="0">
                    <a:effectLst/>
                    <a:ea typeface="Calibri"/>
                    <a:cs typeface="Times New Roman"/>
                  </a:endParaRPr>
                </a:p>
              </p:txBody>
            </p:sp>
            <p:sp>
              <p:nvSpPr>
                <p:cNvPr id="22" name="Text Box 9"/>
                <p:cNvSpPr txBox="1"/>
                <p:nvPr/>
              </p:nvSpPr>
              <p:spPr>
                <a:xfrm>
                  <a:off x="666750" y="1152525"/>
                  <a:ext cx="866775" cy="419100"/>
                </a:xfrm>
                <a:prstGeom prst="rect">
                  <a:avLst/>
                </a:prstGeom>
                <a:solidFill>
                  <a:schemeClr val="accent6">
                    <a:lumMod val="60000"/>
                    <a:lumOff val="4000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15000"/>
                    </a:lnSpc>
                    <a:spcBef>
                      <a:spcPts val="0"/>
                    </a:spcBef>
                    <a:spcAft>
                      <a:spcPts val="1000"/>
                    </a:spcAft>
                  </a:pPr>
                  <a:r>
                    <a:rPr lang="en-US" sz="900" b="1" dirty="0">
                      <a:effectLst/>
                      <a:ea typeface="Calibri"/>
                      <a:cs typeface="Times New Roman"/>
                    </a:rPr>
                    <a:t>Network of CBOs an</a:t>
                  </a:r>
                  <a:endParaRPr lang="en-US" sz="1100" dirty="0">
                    <a:effectLst/>
                    <a:ea typeface="Calibri"/>
                    <a:cs typeface="Times New Roman"/>
                  </a:endParaRPr>
                </a:p>
              </p:txBody>
            </p:sp>
            <p:sp>
              <p:nvSpPr>
                <p:cNvPr id="23" name="Curved Right Arrow 22"/>
                <p:cNvSpPr/>
                <p:nvPr/>
              </p:nvSpPr>
              <p:spPr>
                <a:xfrm>
                  <a:off x="295275" y="114300"/>
                  <a:ext cx="228600" cy="457200"/>
                </a:xfrm>
                <a:prstGeom prst="curvedRightArrow">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4" name="Curved Left Arrow 23"/>
                <p:cNvSpPr/>
                <p:nvPr/>
              </p:nvSpPr>
              <p:spPr>
                <a:xfrm>
                  <a:off x="1114425" y="114300"/>
                  <a:ext cx="161925" cy="1038225"/>
                </a:xfrm>
                <a:prstGeom prst="curvedLeftArrow">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5" name="Curved Right Arrow 24"/>
                <p:cNvSpPr/>
                <p:nvPr/>
              </p:nvSpPr>
              <p:spPr>
                <a:xfrm>
                  <a:off x="419100" y="962025"/>
                  <a:ext cx="247650" cy="381000"/>
                </a:xfrm>
                <a:prstGeom prst="curvedRightArrow">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6" name="Rounded Rectangle 25"/>
                <p:cNvSpPr/>
                <p:nvPr/>
              </p:nvSpPr>
              <p:spPr>
                <a:xfrm>
                  <a:off x="295275" y="2171700"/>
                  <a:ext cx="1238250" cy="504825"/>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15000"/>
                    </a:lnSpc>
                    <a:spcBef>
                      <a:spcPts val="0"/>
                    </a:spcBef>
                    <a:spcAft>
                      <a:spcPts val="1000"/>
                    </a:spcAft>
                  </a:pPr>
                  <a:r>
                    <a:rPr lang="en-US" sz="1000" b="1">
                      <a:effectLst/>
                      <a:ea typeface="Calibri"/>
                      <a:cs typeface="Times New Roman"/>
                    </a:rPr>
                    <a:t>1- Prepare to mobilize</a:t>
                  </a:r>
                  <a:endParaRPr lang="en-US" sz="1100">
                    <a:effectLst/>
                    <a:ea typeface="Calibri"/>
                    <a:cs typeface="Times New Roman"/>
                  </a:endParaRPr>
                </a:p>
                <a:p>
                  <a:pPr marL="0" marR="0" algn="ctr">
                    <a:lnSpc>
                      <a:spcPct val="115000"/>
                    </a:lnSpc>
                    <a:spcBef>
                      <a:spcPts val="0"/>
                    </a:spcBef>
                    <a:spcAft>
                      <a:spcPts val="1000"/>
                    </a:spcAft>
                  </a:pPr>
                  <a:r>
                    <a:rPr lang="en-US" sz="1000" b="1">
                      <a:effectLst/>
                      <a:ea typeface="Calibri"/>
                      <a:cs typeface="Times New Roman"/>
                    </a:rPr>
                    <a:t> </a:t>
                  </a:r>
                  <a:endParaRPr lang="en-US" sz="1100">
                    <a:effectLst/>
                    <a:ea typeface="Calibri"/>
                    <a:cs typeface="Times New Roman"/>
                  </a:endParaRPr>
                </a:p>
              </p:txBody>
            </p:sp>
            <p:cxnSp>
              <p:nvCxnSpPr>
                <p:cNvPr id="27" name="Straight Arrow Connector 26"/>
                <p:cNvCxnSpPr/>
                <p:nvPr/>
              </p:nvCxnSpPr>
              <p:spPr>
                <a:xfrm flipV="1">
                  <a:off x="1533525" y="1847850"/>
                  <a:ext cx="171450" cy="323850"/>
                </a:xfrm>
                <a:prstGeom prst="straightConnector1">
                  <a:avLst/>
                </a:prstGeom>
                <a:ln>
                  <a:tailEnd type="arrow"/>
                </a:ln>
              </p:spPr>
              <p:style>
                <a:lnRef idx="3">
                  <a:schemeClr val="accent6"/>
                </a:lnRef>
                <a:fillRef idx="0">
                  <a:schemeClr val="accent6"/>
                </a:fillRef>
                <a:effectRef idx="2">
                  <a:schemeClr val="accent6"/>
                </a:effectRef>
                <a:fontRef idx="minor">
                  <a:schemeClr val="tx1"/>
                </a:fontRef>
              </p:style>
            </p:cxnSp>
            <p:sp>
              <p:nvSpPr>
                <p:cNvPr id="28" name="Down Arrow 27"/>
                <p:cNvSpPr/>
                <p:nvPr/>
              </p:nvSpPr>
              <p:spPr>
                <a:xfrm>
                  <a:off x="981075" y="1571625"/>
                  <a:ext cx="45719" cy="600075"/>
                </a:xfrm>
                <a:prstGeom prst="down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
            <p:nvSpPr>
              <p:cNvPr id="19" name="Text Box 22"/>
              <p:cNvSpPr txBox="1"/>
              <p:nvPr/>
            </p:nvSpPr>
            <p:spPr>
              <a:xfrm>
                <a:off x="790575" y="2847975"/>
                <a:ext cx="3932555" cy="28575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just">
                  <a:lnSpc>
                    <a:spcPct val="115000"/>
                  </a:lnSpc>
                  <a:spcBef>
                    <a:spcPts val="0"/>
                  </a:spcBef>
                  <a:spcAft>
                    <a:spcPts val="1000"/>
                  </a:spcAft>
                </a:pPr>
                <a:r>
                  <a:rPr lang="en-US" sz="1000" b="1" dirty="0" smtClean="0">
                    <a:effectLst/>
                    <a:ea typeface="Calibri"/>
                    <a:cs typeface="Times New Roman"/>
                  </a:rPr>
                  <a:t>ICRAF </a:t>
                </a:r>
                <a:r>
                  <a:rPr lang="en-US" sz="1000" b="1" dirty="0">
                    <a:effectLst/>
                    <a:ea typeface="Calibri"/>
                    <a:cs typeface="Times New Roman"/>
                  </a:rPr>
                  <a:t>community mobilization approach</a:t>
                </a:r>
                <a:endParaRPr lang="en-US" sz="1100" dirty="0">
                  <a:effectLst/>
                  <a:ea typeface="Calibri"/>
                  <a:cs typeface="Times New Roman"/>
                </a:endParaRPr>
              </a:p>
            </p:txBody>
          </p:sp>
        </p:grpSp>
      </p:grpSp>
    </p:spTree>
    <p:extLst>
      <p:ext uri="{BB962C8B-B14F-4D97-AF65-F5344CB8AC3E}">
        <p14:creationId xmlns:p14="http://schemas.microsoft.com/office/powerpoint/2010/main" val="29467044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28</a:t>
            </a:fld>
            <a:endParaRPr lang="en-US">
              <a:solidFill>
                <a:prstClr val="black">
                  <a:tint val="75000"/>
                </a:prstClr>
              </a:solidFill>
            </a:endParaRPr>
          </a:p>
        </p:txBody>
      </p:sp>
      <p:sp>
        <p:nvSpPr>
          <p:cNvPr id="32" name="Text Placeholder 1"/>
          <p:cNvSpPr txBox="1">
            <a:spLocks/>
          </p:cNvSpPr>
          <p:nvPr/>
        </p:nvSpPr>
        <p:spPr>
          <a:xfrm>
            <a:off x="139700" y="939800"/>
            <a:ext cx="8851900" cy="660400"/>
          </a:xfrm>
          <a:prstGeom prst="rect">
            <a:avLst/>
          </a:prstGeom>
        </p:spPr>
        <p:txBody>
          <a:bodyPr vert="horz" lIns="91440" tIns="45720" rIns="91440" bIns="45720" rtlCol="0" anchor="ctr"/>
          <a:lstStyle>
            <a:defPPr>
              <a:defRPr lang="en-US"/>
            </a:defPPr>
            <a:lvl1pPr algn="ctr" defTabSz="457200" rtl="0" fontAlgn="base">
              <a:spcBef>
                <a:spcPct val="0"/>
              </a:spcBef>
              <a:spcAft>
                <a:spcPct val="0"/>
              </a:spcAft>
              <a:defRPr sz="1200" kern="1200">
                <a:solidFill>
                  <a:prstClr val="black">
                    <a:tint val="75000"/>
                  </a:prstClr>
                </a:solidFill>
                <a:latin typeface="Calibri" pitchFamily="34" charset="0"/>
                <a:ea typeface="+mn-ea"/>
                <a:cs typeface="Arial" charset="0"/>
              </a:defRPr>
            </a:lvl1pPr>
            <a:lvl2pPr marL="457200" algn="l" defTabSz="457200" rtl="0" fontAlgn="base">
              <a:spcBef>
                <a:spcPct val="0"/>
              </a:spcBef>
              <a:spcAft>
                <a:spcPct val="0"/>
              </a:spcAft>
              <a:defRPr kern="1200">
                <a:solidFill>
                  <a:schemeClr val="tx1"/>
                </a:solidFill>
                <a:latin typeface="Calibri" pitchFamily="34" charset="0"/>
                <a:ea typeface="+mn-ea"/>
                <a:cs typeface="Arial" charset="0"/>
              </a:defRPr>
            </a:lvl2pPr>
            <a:lvl3pPr marL="914400" algn="l" defTabSz="457200" rtl="0" fontAlgn="base">
              <a:spcBef>
                <a:spcPct val="0"/>
              </a:spcBef>
              <a:spcAft>
                <a:spcPct val="0"/>
              </a:spcAft>
              <a:defRPr kern="1200">
                <a:solidFill>
                  <a:schemeClr val="tx1"/>
                </a:solidFill>
                <a:latin typeface="Calibri" pitchFamily="34" charset="0"/>
                <a:ea typeface="+mn-ea"/>
                <a:cs typeface="Arial" charset="0"/>
              </a:defRPr>
            </a:lvl3pPr>
            <a:lvl4pPr marL="1371600" algn="l" defTabSz="457200" rtl="0" fontAlgn="base">
              <a:spcBef>
                <a:spcPct val="0"/>
              </a:spcBef>
              <a:spcAft>
                <a:spcPct val="0"/>
              </a:spcAft>
              <a:defRPr kern="1200">
                <a:solidFill>
                  <a:schemeClr val="tx1"/>
                </a:solidFill>
                <a:latin typeface="Calibri" pitchFamily="34" charset="0"/>
                <a:ea typeface="+mn-ea"/>
                <a:cs typeface="Arial" charset="0"/>
              </a:defRPr>
            </a:lvl4pPr>
            <a:lvl5pPr marL="1828800" algn="l" defTabSz="457200"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pPr algn="just"/>
            <a:r>
              <a:rPr lang="en-US" sz="2400" b="1" dirty="0" smtClean="0">
                <a:solidFill>
                  <a:srgbClr val="FF0000"/>
                </a:solidFill>
                <a:latin typeface="Aharoni" panose="02010803020104030203" pitchFamily="2" charset="-79"/>
                <a:cs typeface="Aharoni" panose="02010803020104030203" pitchFamily="2" charset="-79"/>
              </a:rPr>
              <a:t>Innovation platform 1)- Networking mapping</a:t>
            </a:r>
            <a:endParaRPr lang="en-US" sz="2400" b="1" dirty="0">
              <a:solidFill>
                <a:srgbClr val="FF0000"/>
              </a:solidFill>
              <a:latin typeface="Aharoni" panose="02010803020104030203" pitchFamily="2" charset="-79"/>
              <a:cs typeface="Aharoni" panose="02010803020104030203" pitchFamily="2" charset="-79"/>
            </a:endParaRPr>
          </a:p>
        </p:txBody>
      </p:sp>
      <p:sp>
        <p:nvSpPr>
          <p:cNvPr id="33" name="Rectangle 2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23"/>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grpSp>
        <p:nvGrpSpPr>
          <p:cNvPr id="2" name="Group 1"/>
          <p:cNvGrpSpPr/>
          <p:nvPr/>
        </p:nvGrpSpPr>
        <p:grpSpPr>
          <a:xfrm>
            <a:off x="4279900" y="1600200"/>
            <a:ext cx="4711700" cy="4800600"/>
            <a:chOff x="3822700" y="1181100"/>
            <a:chExt cx="5359400" cy="5219700"/>
          </a:xfrm>
        </p:grpSpPr>
        <p:pic>
          <p:nvPicPr>
            <p:cNvPr id="35" name="Picture 34"/>
            <p:cNvPicPr/>
            <p:nvPr/>
          </p:nvPicPr>
          <p:blipFill>
            <a:blip r:embed="rId2"/>
            <a:stretch>
              <a:fillRect/>
            </a:stretch>
          </p:blipFill>
          <p:spPr>
            <a:xfrm>
              <a:off x="3822700" y="1181100"/>
              <a:ext cx="5359400" cy="5219700"/>
            </a:xfrm>
            <a:prstGeom prst="rect">
              <a:avLst/>
            </a:prstGeom>
          </p:spPr>
        </p:pic>
        <p:grpSp>
          <p:nvGrpSpPr>
            <p:cNvPr id="36" name="Group 35"/>
            <p:cNvGrpSpPr/>
            <p:nvPr/>
          </p:nvGrpSpPr>
          <p:grpSpPr>
            <a:xfrm>
              <a:off x="3822700" y="1854200"/>
              <a:ext cx="5232399" cy="4292600"/>
              <a:chOff x="3616324" y="1854200"/>
              <a:chExt cx="5438775" cy="4292600"/>
            </a:xfrm>
          </p:grpSpPr>
          <p:sp>
            <p:nvSpPr>
              <p:cNvPr id="37" name="Oval 36"/>
              <p:cNvSpPr/>
              <p:nvPr/>
            </p:nvSpPr>
            <p:spPr>
              <a:xfrm>
                <a:off x="3616324" y="2225675"/>
                <a:ext cx="2447925" cy="2457450"/>
              </a:xfrm>
              <a:prstGeom prst="ellipse">
                <a:avLst/>
              </a:prstGeom>
              <a:no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8" name="Rounded Rectangle 37"/>
              <p:cNvSpPr/>
              <p:nvPr/>
            </p:nvSpPr>
            <p:spPr>
              <a:xfrm>
                <a:off x="5149850" y="4133849"/>
                <a:ext cx="1466850" cy="993775"/>
              </a:xfrm>
              <a:prstGeom prst="round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9" name="Flowchart: Alternate Process 38"/>
              <p:cNvSpPr/>
              <p:nvPr/>
            </p:nvSpPr>
            <p:spPr>
              <a:xfrm>
                <a:off x="5959474" y="3733800"/>
                <a:ext cx="3095625" cy="2413000"/>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40" name="Oval 39"/>
              <p:cNvSpPr/>
              <p:nvPr/>
            </p:nvSpPr>
            <p:spPr>
              <a:xfrm>
                <a:off x="6064250" y="1854200"/>
                <a:ext cx="2139950" cy="1765299"/>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sp>
        <p:nvSpPr>
          <p:cNvPr id="41" name="TextBox 40"/>
          <p:cNvSpPr txBox="1"/>
          <p:nvPr/>
        </p:nvSpPr>
        <p:spPr>
          <a:xfrm>
            <a:off x="163204" y="1650861"/>
            <a:ext cx="4027796" cy="4216539"/>
          </a:xfrm>
          <a:prstGeom prst="rect">
            <a:avLst/>
          </a:prstGeom>
          <a:noFill/>
        </p:spPr>
        <p:txBody>
          <a:bodyPr wrap="square" rtlCol="0">
            <a:spAutoFit/>
          </a:bodyPr>
          <a:lstStyle/>
          <a:p>
            <a:pPr marL="171450" indent="-171450">
              <a:spcBef>
                <a:spcPts val="600"/>
              </a:spcBef>
              <a:spcAft>
                <a:spcPts val="600"/>
              </a:spcAft>
              <a:buFont typeface="Courier New" panose="02070309020205020404" pitchFamily="49" charset="0"/>
              <a:buChar char="o"/>
            </a:pPr>
            <a:r>
              <a:rPr lang="en-US" sz="1400" b="1" dirty="0">
                <a:solidFill>
                  <a:schemeClr val="accent2">
                    <a:lumMod val="50000"/>
                  </a:schemeClr>
                </a:solidFill>
                <a:latin typeface="Arial" panose="020B0604020202020204" pitchFamily="34" charset="0"/>
                <a:cs typeface="Arial" panose="020B0604020202020204" pitchFamily="34" charset="0"/>
              </a:rPr>
              <a:t>The network map of Yorobougoula is dense </a:t>
            </a:r>
            <a:r>
              <a:rPr lang="en-US" sz="1400" b="1" dirty="0" smtClean="0">
                <a:solidFill>
                  <a:schemeClr val="accent2">
                    <a:lumMod val="50000"/>
                  </a:schemeClr>
                </a:solidFill>
                <a:latin typeface="Arial" panose="020B0604020202020204" pitchFamily="34" charset="0"/>
                <a:cs typeface="Arial" panose="020B0604020202020204" pitchFamily="34" charset="0"/>
              </a:rPr>
              <a:t>with predominant CBOs and </a:t>
            </a:r>
            <a:r>
              <a:rPr lang="en-US" sz="1400" b="1" dirty="0">
                <a:solidFill>
                  <a:schemeClr val="accent2">
                    <a:lumMod val="50000"/>
                  </a:schemeClr>
                </a:solidFill>
                <a:latin typeface="Arial" panose="020B0604020202020204" pitchFamily="34" charset="0"/>
                <a:cs typeface="Arial" panose="020B0604020202020204" pitchFamily="34" charset="0"/>
              </a:rPr>
              <a:t>rural enterprises with a high level of centrality around one leader (Cooperative of Bio-cotton </a:t>
            </a:r>
            <a:r>
              <a:rPr lang="en-US" sz="1400" b="1" dirty="0" smtClean="0">
                <a:solidFill>
                  <a:schemeClr val="accent2">
                    <a:lumMod val="50000"/>
                  </a:schemeClr>
                </a:solidFill>
                <a:latin typeface="Arial" panose="020B0604020202020204" pitchFamily="34" charset="0"/>
                <a:cs typeface="Arial" panose="020B0604020202020204" pitchFamily="34" charset="0"/>
              </a:rPr>
              <a:t>producers—CPCB)</a:t>
            </a:r>
          </a:p>
          <a:p>
            <a:pPr marL="171450" indent="-171450">
              <a:spcBef>
                <a:spcPts val="600"/>
              </a:spcBef>
              <a:spcAft>
                <a:spcPts val="600"/>
              </a:spcAft>
              <a:buFont typeface="Courier New" panose="02070309020205020404" pitchFamily="49" charset="0"/>
              <a:buChar char="o"/>
            </a:pPr>
            <a:r>
              <a:rPr lang="en-US" sz="1400" b="1" dirty="0" smtClean="0">
                <a:solidFill>
                  <a:srgbClr val="C00000"/>
                </a:solidFill>
                <a:latin typeface="Arial" panose="020B0604020202020204" pitchFamily="34" charset="0"/>
                <a:cs typeface="Arial" panose="020B0604020202020204" pitchFamily="34" charset="0"/>
              </a:rPr>
              <a:t>The </a:t>
            </a:r>
            <a:r>
              <a:rPr lang="en-US" sz="1400" b="1" dirty="0">
                <a:solidFill>
                  <a:srgbClr val="C00000"/>
                </a:solidFill>
                <a:latin typeface="Arial" panose="020B0604020202020204" pitchFamily="34" charset="0"/>
                <a:cs typeface="Arial" panose="020B0604020202020204" pitchFamily="34" charset="0"/>
              </a:rPr>
              <a:t>main channels for information sharing in </a:t>
            </a:r>
            <a:r>
              <a:rPr lang="en-US" sz="1400" b="1" dirty="0" err="1">
                <a:solidFill>
                  <a:srgbClr val="C00000"/>
                </a:solidFill>
                <a:latin typeface="Arial" panose="020B0604020202020204" pitchFamily="34" charset="0"/>
                <a:cs typeface="Arial" panose="020B0604020202020204" pitchFamily="34" charset="0"/>
              </a:rPr>
              <a:t>Yorobougoula</a:t>
            </a:r>
            <a:r>
              <a:rPr lang="en-US" sz="1400" b="1" dirty="0">
                <a:solidFill>
                  <a:srgbClr val="C00000"/>
                </a:solidFill>
                <a:latin typeface="Arial" panose="020B0604020202020204" pitchFamily="34" charset="0"/>
                <a:cs typeface="Arial" panose="020B0604020202020204" pitchFamily="34" charset="0"/>
              </a:rPr>
              <a:t> are trainings, formal and informal periodical meetings, </a:t>
            </a:r>
            <a:r>
              <a:rPr lang="en-US" sz="1400" b="1" dirty="0" smtClean="0">
                <a:solidFill>
                  <a:srgbClr val="C00000"/>
                </a:solidFill>
                <a:latin typeface="Arial" panose="020B0604020202020204" pitchFamily="34" charset="0"/>
                <a:cs typeface="Arial" panose="020B0604020202020204" pitchFamily="34" charset="0"/>
              </a:rPr>
              <a:t>etc.</a:t>
            </a:r>
          </a:p>
          <a:p>
            <a:pPr marL="171450" indent="-171450">
              <a:spcBef>
                <a:spcPts val="600"/>
              </a:spcBef>
              <a:spcAft>
                <a:spcPts val="600"/>
              </a:spcAft>
              <a:buFont typeface="Courier New" panose="02070309020205020404" pitchFamily="49" charset="0"/>
              <a:buChar char="o"/>
            </a:pPr>
            <a:r>
              <a:rPr lang="en-US" sz="1400" b="1" dirty="0" smtClean="0">
                <a:solidFill>
                  <a:srgbClr val="00B050"/>
                </a:solidFill>
                <a:latin typeface="Arial" panose="020B0604020202020204" pitchFamily="34" charset="0"/>
                <a:cs typeface="Arial" panose="020B0604020202020204" pitchFamily="34" charset="0"/>
              </a:rPr>
              <a:t>There </a:t>
            </a:r>
            <a:r>
              <a:rPr lang="en-US" sz="1400" b="1" dirty="0">
                <a:solidFill>
                  <a:srgbClr val="00B050"/>
                </a:solidFill>
                <a:latin typeface="Arial" panose="020B0604020202020204" pitchFamily="34" charset="0"/>
                <a:cs typeface="Arial" panose="020B0604020202020204" pitchFamily="34" charset="0"/>
              </a:rPr>
              <a:t>are three clusters </a:t>
            </a:r>
            <a:r>
              <a:rPr lang="en-US" sz="1400" b="1" dirty="0" smtClean="0">
                <a:solidFill>
                  <a:srgbClr val="00B050"/>
                </a:solidFill>
                <a:latin typeface="Arial" panose="020B0604020202020204" pitchFamily="34" charset="0"/>
                <a:cs typeface="Arial" panose="020B0604020202020204" pitchFamily="34" charset="0"/>
              </a:rPr>
              <a:t>with two of them connected through two </a:t>
            </a:r>
            <a:r>
              <a:rPr lang="en-US" sz="1400" b="1" dirty="0">
                <a:solidFill>
                  <a:srgbClr val="00B050"/>
                </a:solidFill>
                <a:latin typeface="Arial" panose="020B0604020202020204" pitchFamily="34" charset="0"/>
                <a:cs typeface="Arial" panose="020B0604020202020204" pitchFamily="34" charset="0"/>
              </a:rPr>
              <a:t>women </a:t>
            </a:r>
            <a:r>
              <a:rPr lang="en-US" sz="1400" b="1" dirty="0" smtClean="0">
                <a:solidFill>
                  <a:srgbClr val="00B050"/>
                </a:solidFill>
                <a:latin typeface="Arial" panose="020B0604020202020204" pitchFamily="34" charset="0"/>
                <a:cs typeface="Arial" panose="020B0604020202020204" pitchFamily="34" charset="0"/>
              </a:rPr>
              <a:t>institutions which are a rotating saving and credit association (</a:t>
            </a:r>
            <a:r>
              <a:rPr lang="en-US" sz="1400" b="1" dirty="0">
                <a:solidFill>
                  <a:srgbClr val="00B050"/>
                </a:solidFill>
                <a:latin typeface="Arial" panose="020B0604020202020204" pitchFamily="34" charset="0"/>
                <a:cs typeface="Arial" panose="020B0604020202020204" pitchFamily="34" charset="0"/>
              </a:rPr>
              <a:t>RSCA-</a:t>
            </a:r>
            <a:r>
              <a:rPr lang="en-US" sz="1400" b="1" dirty="0" err="1">
                <a:solidFill>
                  <a:srgbClr val="00B050"/>
                </a:solidFill>
                <a:latin typeface="Arial" panose="020B0604020202020204" pitchFamily="34" charset="0"/>
                <a:cs typeface="Arial" panose="020B0604020202020204" pitchFamily="34" charset="0"/>
              </a:rPr>
              <a:t>Benkadi</a:t>
            </a:r>
            <a:r>
              <a:rPr lang="en-US" sz="1400" b="1" dirty="0">
                <a:solidFill>
                  <a:srgbClr val="00B050"/>
                </a:solidFill>
                <a:latin typeface="Arial" panose="020B0604020202020204" pitchFamily="34" charset="0"/>
                <a:cs typeface="Arial" panose="020B0604020202020204" pitchFamily="34" charset="0"/>
              </a:rPr>
              <a:t> </a:t>
            </a:r>
            <a:r>
              <a:rPr lang="en-US" sz="1400" b="1" dirty="0" smtClean="0">
                <a:solidFill>
                  <a:srgbClr val="00B050"/>
                </a:solidFill>
                <a:latin typeface="Arial" panose="020B0604020202020204" pitchFamily="34" charset="0"/>
                <a:cs typeface="Arial" panose="020B0604020202020204" pitchFamily="34" charset="0"/>
              </a:rPr>
              <a:t>ton) </a:t>
            </a:r>
            <a:r>
              <a:rPr lang="en-US" sz="1400" b="1" dirty="0">
                <a:solidFill>
                  <a:srgbClr val="00B050"/>
                </a:solidFill>
                <a:latin typeface="Arial" panose="020B0604020202020204" pitchFamily="34" charset="0"/>
                <a:cs typeface="Arial" panose="020B0604020202020204" pitchFamily="34" charset="0"/>
              </a:rPr>
              <a:t>and </a:t>
            </a:r>
            <a:r>
              <a:rPr lang="en-US" sz="1400" b="1" dirty="0" smtClean="0">
                <a:solidFill>
                  <a:srgbClr val="00B050"/>
                </a:solidFill>
                <a:latin typeface="Arial" panose="020B0604020202020204" pitchFamily="34" charset="0"/>
                <a:cs typeface="Arial" panose="020B0604020202020204" pitchFamily="34" charset="0"/>
              </a:rPr>
              <a:t>a </a:t>
            </a:r>
            <a:r>
              <a:rPr lang="en-US" sz="1400" b="1" dirty="0" err="1" smtClean="0">
                <a:solidFill>
                  <a:srgbClr val="00B050"/>
                </a:solidFill>
                <a:latin typeface="Arial" panose="020B0604020202020204" pitchFamily="34" charset="0"/>
                <a:cs typeface="Arial" panose="020B0604020202020204" pitchFamily="34" charset="0"/>
              </a:rPr>
              <a:t>shea</a:t>
            </a:r>
            <a:r>
              <a:rPr lang="en-US" sz="1400" b="1" dirty="0" smtClean="0">
                <a:solidFill>
                  <a:srgbClr val="00B050"/>
                </a:solidFill>
                <a:latin typeface="Arial" panose="020B0604020202020204" pitchFamily="34" charset="0"/>
                <a:cs typeface="Arial" panose="020B0604020202020204" pitchFamily="34" charset="0"/>
              </a:rPr>
              <a:t> </a:t>
            </a:r>
            <a:r>
              <a:rPr lang="en-US" sz="1400" b="1" dirty="0">
                <a:solidFill>
                  <a:srgbClr val="00B050"/>
                </a:solidFill>
                <a:latin typeface="Arial" panose="020B0604020202020204" pitchFamily="34" charset="0"/>
                <a:cs typeface="Arial" panose="020B0604020202020204" pitchFamily="34" charset="0"/>
              </a:rPr>
              <a:t>butter </a:t>
            </a:r>
            <a:r>
              <a:rPr lang="en-US" sz="1400" b="1" dirty="0" smtClean="0">
                <a:solidFill>
                  <a:srgbClr val="00B050"/>
                </a:solidFill>
                <a:latin typeface="Arial" panose="020B0604020202020204" pitchFamily="34" charset="0"/>
                <a:cs typeface="Arial" panose="020B0604020202020204" pitchFamily="34" charset="0"/>
              </a:rPr>
              <a:t>processing association (</a:t>
            </a:r>
            <a:r>
              <a:rPr lang="en-US" sz="1400" b="1" dirty="0" err="1">
                <a:solidFill>
                  <a:srgbClr val="00B050"/>
                </a:solidFill>
                <a:latin typeface="Arial" panose="020B0604020202020204" pitchFamily="34" charset="0"/>
                <a:cs typeface="Arial" panose="020B0604020202020204" pitchFamily="34" charset="0"/>
              </a:rPr>
              <a:t>C</a:t>
            </a:r>
            <a:r>
              <a:rPr lang="en-US" sz="1400" b="1" dirty="0" err="1" smtClean="0">
                <a:solidFill>
                  <a:srgbClr val="00B050"/>
                </a:solidFill>
                <a:latin typeface="Arial" panose="020B0604020202020204" pitchFamily="34" charset="0"/>
                <a:cs typeface="Arial" panose="020B0604020202020204" pitchFamily="34" charset="0"/>
              </a:rPr>
              <a:t>hikolo</a:t>
            </a:r>
            <a:r>
              <a:rPr lang="en-US" sz="1400" b="1" dirty="0" smtClean="0">
                <a:solidFill>
                  <a:srgbClr val="00B050"/>
                </a:solidFill>
                <a:latin typeface="Arial" panose="020B0604020202020204" pitchFamily="34" charset="0"/>
                <a:cs typeface="Arial" panose="020B0604020202020204" pitchFamily="34" charset="0"/>
              </a:rPr>
              <a:t> ton)</a:t>
            </a:r>
          </a:p>
          <a:p>
            <a:pPr marL="171450" indent="-171450">
              <a:spcBef>
                <a:spcPts val="600"/>
              </a:spcBef>
              <a:spcAft>
                <a:spcPts val="600"/>
              </a:spcAft>
              <a:buFont typeface="Courier New" panose="02070309020205020404" pitchFamily="49" charset="0"/>
              <a:buChar char="o"/>
            </a:pPr>
            <a:r>
              <a:rPr lang="en-US" sz="1400" b="1" dirty="0" smtClean="0">
                <a:solidFill>
                  <a:srgbClr val="FF0000"/>
                </a:solidFill>
                <a:latin typeface="Arial" panose="020B0604020202020204" pitchFamily="34" charset="0"/>
                <a:cs typeface="Arial" panose="020B0604020202020204" pitchFamily="34" charset="0"/>
              </a:rPr>
              <a:t>Cotton </a:t>
            </a:r>
            <a:r>
              <a:rPr lang="en-US" sz="1400" b="1" dirty="0">
                <a:solidFill>
                  <a:srgbClr val="FF0000"/>
                </a:solidFill>
                <a:latin typeface="Arial" panose="020B0604020202020204" pitchFamily="34" charset="0"/>
                <a:cs typeface="Arial" panose="020B0604020202020204" pitchFamily="34" charset="0"/>
              </a:rPr>
              <a:t>cooperative </a:t>
            </a:r>
            <a:r>
              <a:rPr lang="en-US" sz="1400" b="1" dirty="0" smtClean="0">
                <a:solidFill>
                  <a:srgbClr val="FF0000"/>
                </a:solidFill>
                <a:latin typeface="Arial" panose="020B0604020202020204" pitchFamily="34" charset="0"/>
                <a:cs typeface="Arial" panose="020B0604020202020204" pitchFamily="34" charset="0"/>
              </a:rPr>
              <a:t>(OPCB) plays a central role reflected in the number links with other associations</a:t>
            </a:r>
            <a:endParaRPr lang="en-US" sz="1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141389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29</a:t>
            </a:fld>
            <a:endParaRPr lang="en-US">
              <a:solidFill>
                <a:prstClr val="black">
                  <a:tint val="75000"/>
                </a:prstClr>
              </a:solidFill>
            </a:endParaRPr>
          </a:p>
        </p:txBody>
      </p:sp>
      <p:sp>
        <p:nvSpPr>
          <p:cNvPr id="33" name="Rectangle 2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34" name="Rectangle 23"/>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1087" y="1371600"/>
            <a:ext cx="5522913" cy="528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6" name="TextBox 95"/>
          <p:cNvSpPr txBox="1"/>
          <p:nvPr/>
        </p:nvSpPr>
        <p:spPr>
          <a:xfrm>
            <a:off x="119797" y="1460242"/>
            <a:ext cx="3276600" cy="5016758"/>
          </a:xfrm>
          <a:prstGeom prst="rect">
            <a:avLst/>
          </a:prstGeom>
          <a:solidFill>
            <a:schemeClr val="bg1">
              <a:lumMod val="95000"/>
            </a:schemeClr>
          </a:solidFill>
        </p:spPr>
        <p:txBody>
          <a:bodyPr wrap="square" rtlCol="0">
            <a:spAutoFit/>
          </a:bodyPr>
          <a:lstStyle/>
          <a:p>
            <a:pPr marL="171450" indent="-171450">
              <a:spcBef>
                <a:spcPts val="600"/>
              </a:spcBef>
              <a:spcAft>
                <a:spcPts val="600"/>
              </a:spcAft>
              <a:buFont typeface="Courier New" panose="02070309020205020404" pitchFamily="49" charset="0"/>
              <a:buChar char="o"/>
            </a:pPr>
            <a:r>
              <a:rPr lang="en-US" sz="1200" b="1" dirty="0" smtClean="0">
                <a:latin typeface="Arial" panose="020B0604020202020204" pitchFamily="34" charset="0"/>
                <a:cs typeface="Arial" panose="020B0604020202020204" pitchFamily="34" charset="0"/>
              </a:rPr>
              <a:t>Youth </a:t>
            </a:r>
            <a:r>
              <a:rPr lang="en-US" sz="1200" b="1" dirty="0">
                <a:latin typeface="Arial" panose="020B0604020202020204" pitchFamily="34" charset="0"/>
                <a:cs typeface="Arial" panose="020B0604020202020204" pitchFamily="34" charset="0"/>
              </a:rPr>
              <a:t>associations, agroforestry farmers’ association (</a:t>
            </a:r>
            <a:r>
              <a:rPr lang="en-US" sz="1200" b="1" dirty="0" err="1">
                <a:latin typeface="Arial" panose="020B0604020202020204" pitchFamily="34" charset="0"/>
                <a:cs typeface="Arial" panose="020B0604020202020204" pitchFamily="34" charset="0"/>
              </a:rPr>
              <a:t>Guanan</a:t>
            </a:r>
            <a:r>
              <a:rPr lang="en-US" sz="1200" b="1" dirty="0">
                <a:latin typeface="Arial" panose="020B0604020202020204" pitchFamily="34" charset="0"/>
                <a:cs typeface="Arial" panose="020B0604020202020204" pitchFamily="34" charset="0"/>
              </a:rPr>
              <a:t> ton), tree products processing association as well as the cooperative of cotton producers (CPCB) among others are the most influential institutions through which the innovation platform can build to easily get the by-in from the other partners for the sustainability of </a:t>
            </a:r>
            <a:r>
              <a:rPr lang="en-US" sz="1200" b="1" dirty="0" smtClean="0">
                <a:latin typeface="Arial" panose="020B0604020202020204" pitchFamily="34" charset="0"/>
                <a:cs typeface="Arial" panose="020B0604020202020204" pitchFamily="34" charset="0"/>
              </a:rPr>
              <a:t>actions in </a:t>
            </a:r>
            <a:r>
              <a:rPr lang="en-US" sz="1200" b="1" dirty="0">
                <a:latin typeface="Arial" panose="020B0604020202020204" pitchFamily="34" charset="0"/>
                <a:cs typeface="Arial" panose="020B0604020202020204" pitchFamily="34" charset="0"/>
              </a:rPr>
              <a:t>the platform. </a:t>
            </a:r>
            <a:endParaRPr lang="en-US" sz="1200" b="1" dirty="0" smtClean="0">
              <a:latin typeface="Arial" panose="020B0604020202020204" pitchFamily="34" charset="0"/>
              <a:cs typeface="Arial" panose="020B0604020202020204" pitchFamily="34" charset="0"/>
            </a:endParaRPr>
          </a:p>
          <a:p>
            <a:pPr marL="171450" indent="-171450">
              <a:spcBef>
                <a:spcPts val="600"/>
              </a:spcBef>
              <a:spcAft>
                <a:spcPts val="600"/>
              </a:spcAft>
              <a:buFont typeface="Courier New" panose="02070309020205020404" pitchFamily="49" charset="0"/>
              <a:buChar char="o"/>
            </a:pPr>
            <a:r>
              <a:rPr lang="en-US" sz="1200" b="1" dirty="0" smtClean="0">
                <a:solidFill>
                  <a:schemeClr val="accent6">
                    <a:lumMod val="75000"/>
                  </a:schemeClr>
                </a:solidFill>
                <a:latin typeface="Arial" panose="020B0604020202020204" pitchFamily="34" charset="0"/>
                <a:cs typeface="Arial" panose="020B0604020202020204" pitchFamily="34" charset="0"/>
              </a:rPr>
              <a:t>Because </a:t>
            </a:r>
            <a:r>
              <a:rPr lang="en-US" sz="1200" b="1" dirty="0">
                <a:solidFill>
                  <a:schemeClr val="accent6">
                    <a:lumMod val="75000"/>
                  </a:schemeClr>
                </a:solidFill>
                <a:latin typeface="Arial" panose="020B0604020202020204" pitchFamily="34" charset="0"/>
                <a:cs typeface="Arial" panose="020B0604020202020204" pitchFamily="34" charset="0"/>
              </a:rPr>
              <a:t>the IP is an integrated and knowledge sharing framework inclusiveness is the guiding principle for the selection of different </a:t>
            </a:r>
            <a:r>
              <a:rPr lang="en-US" sz="1200" b="1" dirty="0" smtClean="0">
                <a:solidFill>
                  <a:schemeClr val="accent6">
                    <a:lumMod val="75000"/>
                  </a:schemeClr>
                </a:solidFill>
                <a:latin typeface="Arial" panose="020B0604020202020204" pitchFamily="34" charset="0"/>
                <a:cs typeface="Arial" panose="020B0604020202020204" pitchFamily="34" charset="0"/>
              </a:rPr>
              <a:t>stakeholders/actors. </a:t>
            </a:r>
          </a:p>
          <a:p>
            <a:pPr marL="171450" indent="-171450">
              <a:spcBef>
                <a:spcPts val="600"/>
              </a:spcBef>
              <a:spcAft>
                <a:spcPts val="600"/>
              </a:spcAft>
              <a:buFont typeface="Courier New" panose="02070309020205020404" pitchFamily="49" charset="0"/>
              <a:buChar char="o"/>
            </a:pPr>
            <a:r>
              <a:rPr lang="en-US" sz="1200" b="1" dirty="0" smtClean="0">
                <a:solidFill>
                  <a:srgbClr val="FF0000"/>
                </a:solidFill>
                <a:latin typeface="Arial" panose="020B0604020202020204" pitchFamily="34" charset="0"/>
                <a:cs typeface="Arial" panose="020B0604020202020204" pitchFamily="34" charset="0"/>
              </a:rPr>
              <a:t>To </a:t>
            </a:r>
            <a:r>
              <a:rPr lang="en-US" sz="1200" b="1" dirty="0">
                <a:solidFill>
                  <a:srgbClr val="FF0000"/>
                </a:solidFill>
                <a:latin typeface="Arial" panose="020B0604020202020204" pitchFamily="34" charset="0"/>
                <a:cs typeface="Arial" panose="020B0604020202020204" pitchFamily="34" charset="0"/>
              </a:rPr>
              <a:t>increase inclusiveness, the </a:t>
            </a:r>
            <a:r>
              <a:rPr lang="en-US" sz="1200" b="1" dirty="0" smtClean="0">
                <a:solidFill>
                  <a:srgbClr val="FF0000"/>
                </a:solidFill>
                <a:latin typeface="Arial" panose="020B0604020202020204" pitchFamily="34" charset="0"/>
                <a:cs typeface="Arial" panose="020B0604020202020204" pitchFamily="34" charset="0"/>
              </a:rPr>
              <a:t>IP should link the </a:t>
            </a:r>
            <a:r>
              <a:rPr lang="en-US" sz="1200" b="1" dirty="0">
                <a:solidFill>
                  <a:srgbClr val="FF0000"/>
                </a:solidFill>
                <a:latin typeface="Arial" panose="020B0604020202020204" pitchFamily="34" charset="0"/>
                <a:cs typeface="Arial" panose="020B0604020202020204" pitchFamily="34" charset="0"/>
              </a:rPr>
              <a:t>maximum number of farmer associations and groups (including those of the upper left </a:t>
            </a:r>
            <a:r>
              <a:rPr lang="en-US" sz="1200" b="1" dirty="0" smtClean="0">
                <a:solidFill>
                  <a:srgbClr val="FF0000"/>
                </a:solidFill>
                <a:latin typeface="Arial" panose="020B0604020202020204" pitchFamily="34" charset="0"/>
                <a:cs typeface="Arial" panose="020B0604020202020204" pitchFamily="34" charset="0"/>
              </a:rPr>
              <a:t>quadrant) </a:t>
            </a:r>
            <a:r>
              <a:rPr lang="en-US" sz="1200" b="1" dirty="0">
                <a:solidFill>
                  <a:srgbClr val="FF0000"/>
                </a:solidFill>
                <a:latin typeface="Arial" panose="020B0604020202020204" pitchFamily="34" charset="0"/>
                <a:cs typeface="Arial" panose="020B0604020202020204" pitchFamily="34" charset="0"/>
              </a:rPr>
              <a:t>with other stakeholders from different domains including private sector, extension agents, development partners and policy makers to cater for the needs of different type of farmers. </a:t>
            </a:r>
          </a:p>
        </p:txBody>
      </p:sp>
      <p:sp>
        <p:nvSpPr>
          <p:cNvPr id="97" name="Text Placeholder 1"/>
          <p:cNvSpPr txBox="1">
            <a:spLocks/>
          </p:cNvSpPr>
          <p:nvPr/>
        </p:nvSpPr>
        <p:spPr>
          <a:xfrm>
            <a:off x="146050" y="818250"/>
            <a:ext cx="8851900" cy="558800"/>
          </a:xfrm>
          <a:prstGeom prst="rect">
            <a:avLst/>
          </a:prstGeom>
        </p:spPr>
        <p:txBody>
          <a:bodyPr vert="horz" lIns="91440" tIns="45720" rIns="91440" bIns="45720" rtlCol="0" anchor="ctr"/>
          <a:lstStyle>
            <a:defPPr>
              <a:defRPr lang="en-US"/>
            </a:defPPr>
            <a:lvl1pPr algn="ctr" defTabSz="457200" rtl="0" fontAlgn="base">
              <a:spcBef>
                <a:spcPct val="0"/>
              </a:spcBef>
              <a:spcAft>
                <a:spcPct val="0"/>
              </a:spcAft>
              <a:defRPr sz="1200" kern="1200">
                <a:solidFill>
                  <a:prstClr val="black">
                    <a:tint val="75000"/>
                  </a:prstClr>
                </a:solidFill>
                <a:latin typeface="Calibri" pitchFamily="34" charset="0"/>
                <a:ea typeface="+mn-ea"/>
                <a:cs typeface="Arial" charset="0"/>
              </a:defRPr>
            </a:lvl1pPr>
            <a:lvl2pPr marL="457200" algn="l" defTabSz="457200" rtl="0" fontAlgn="base">
              <a:spcBef>
                <a:spcPct val="0"/>
              </a:spcBef>
              <a:spcAft>
                <a:spcPct val="0"/>
              </a:spcAft>
              <a:defRPr kern="1200">
                <a:solidFill>
                  <a:schemeClr val="tx1"/>
                </a:solidFill>
                <a:latin typeface="Calibri" pitchFamily="34" charset="0"/>
                <a:ea typeface="+mn-ea"/>
                <a:cs typeface="Arial" charset="0"/>
              </a:defRPr>
            </a:lvl2pPr>
            <a:lvl3pPr marL="914400" algn="l" defTabSz="457200" rtl="0" fontAlgn="base">
              <a:spcBef>
                <a:spcPct val="0"/>
              </a:spcBef>
              <a:spcAft>
                <a:spcPct val="0"/>
              </a:spcAft>
              <a:defRPr kern="1200">
                <a:solidFill>
                  <a:schemeClr val="tx1"/>
                </a:solidFill>
                <a:latin typeface="Calibri" pitchFamily="34" charset="0"/>
                <a:ea typeface="+mn-ea"/>
                <a:cs typeface="Arial" charset="0"/>
              </a:defRPr>
            </a:lvl3pPr>
            <a:lvl4pPr marL="1371600" algn="l" defTabSz="457200" rtl="0" fontAlgn="base">
              <a:spcBef>
                <a:spcPct val="0"/>
              </a:spcBef>
              <a:spcAft>
                <a:spcPct val="0"/>
              </a:spcAft>
              <a:defRPr kern="1200">
                <a:solidFill>
                  <a:schemeClr val="tx1"/>
                </a:solidFill>
                <a:latin typeface="Calibri" pitchFamily="34" charset="0"/>
                <a:ea typeface="+mn-ea"/>
                <a:cs typeface="Arial" charset="0"/>
              </a:defRPr>
            </a:lvl4pPr>
            <a:lvl5pPr marL="1828800" algn="l" defTabSz="457200"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pPr algn="just"/>
            <a:r>
              <a:rPr lang="en-US" sz="2400" b="1" dirty="0" smtClean="0">
                <a:solidFill>
                  <a:srgbClr val="FF0000"/>
                </a:solidFill>
                <a:latin typeface="Aharoni" panose="02010803020104030203" pitchFamily="2" charset="-79"/>
                <a:cs typeface="Aharoni" panose="02010803020104030203" pitchFamily="2" charset="-79"/>
              </a:rPr>
              <a:t>Innovation platform (2)- Institutional Power analysis</a:t>
            </a:r>
            <a:endParaRPr lang="en-US" sz="2400" b="1" dirty="0">
              <a:solidFill>
                <a:srgbClr val="FF0000"/>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64101303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30</a:t>
            </a:fld>
            <a:endParaRPr lang="en-US">
              <a:solidFill>
                <a:prstClr val="black">
                  <a:tint val="75000"/>
                </a:prstClr>
              </a:solidFill>
            </a:endParaRPr>
          </a:p>
        </p:txBody>
      </p:sp>
      <p:sp>
        <p:nvSpPr>
          <p:cNvPr id="33" name="Rectangle 2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34" name="Rectangle 23"/>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8" name="Rectangle 7"/>
          <p:cNvSpPr/>
          <p:nvPr/>
        </p:nvSpPr>
        <p:spPr>
          <a:xfrm>
            <a:off x="105873" y="2057400"/>
            <a:ext cx="6241474" cy="3693319"/>
          </a:xfrm>
          <a:prstGeom prst="rect">
            <a:avLst/>
          </a:prstGeom>
        </p:spPr>
        <p:txBody>
          <a:bodyPr wrap="square">
            <a:spAutoFit/>
          </a:bodyPr>
          <a:lstStyle/>
          <a:p>
            <a:pPr marL="342900" lvl="0" indent="-342900">
              <a:buFont typeface="Courier New" panose="02070309020205020404" pitchFamily="49" charset="0"/>
              <a:buChar char="o"/>
            </a:pPr>
            <a:r>
              <a:rPr lang="en-US" dirty="0" smtClean="0">
                <a:solidFill>
                  <a:prstClr val="black"/>
                </a:solidFill>
                <a:latin typeface="Arial" panose="020B0604020202020204" pitchFamily="34" charset="0"/>
                <a:cs typeface="Arial" panose="020B0604020202020204" pitchFamily="34" charset="0"/>
              </a:rPr>
              <a:t>Increase </a:t>
            </a:r>
            <a:r>
              <a:rPr lang="en-US" dirty="0">
                <a:solidFill>
                  <a:prstClr val="black"/>
                </a:solidFill>
                <a:latin typeface="Arial" panose="020B0604020202020204" pitchFamily="34" charset="0"/>
                <a:cs typeface="Arial" panose="020B0604020202020204" pitchFamily="34" charset="0"/>
              </a:rPr>
              <a:t>availability and accessibility of improved seed (cereals, vegetables, fodder crops</a:t>
            </a:r>
            <a:r>
              <a:rPr lang="en-US" dirty="0" smtClean="0">
                <a:solidFill>
                  <a:prstClr val="black"/>
                </a:solidFill>
                <a:latin typeface="Arial" panose="020B0604020202020204" pitchFamily="34" charset="0"/>
                <a:cs typeface="Arial" panose="020B0604020202020204" pitchFamily="34" charset="0"/>
              </a:rPr>
              <a:t>, etc.) </a:t>
            </a:r>
            <a:r>
              <a:rPr lang="en-US" dirty="0">
                <a:solidFill>
                  <a:prstClr val="black"/>
                </a:solidFill>
                <a:latin typeface="Arial" panose="020B0604020202020204" pitchFamily="34" charset="0"/>
                <a:cs typeface="Arial" panose="020B0604020202020204" pitchFamily="34" charset="0"/>
              </a:rPr>
              <a:t>and planting material (trees, shrubs) </a:t>
            </a:r>
            <a:r>
              <a:rPr lang="en-US" dirty="0" smtClean="0">
                <a:solidFill>
                  <a:prstClr val="black"/>
                </a:solidFill>
                <a:latin typeface="Arial" panose="020B0604020202020204" pitchFamily="34" charset="0"/>
                <a:cs typeface="Arial" panose="020B0604020202020204" pitchFamily="34" charset="0"/>
              </a:rPr>
              <a:t>for </a:t>
            </a:r>
            <a:r>
              <a:rPr lang="en-US" dirty="0">
                <a:solidFill>
                  <a:prstClr val="black"/>
                </a:solidFill>
                <a:latin typeface="Arial" panose="020B0604020202020204" pitchFamily="34" charset="0"/>
                <a:cs typeface="Arial" panose="020B0604020202020204" pitchFamily="34" charset="0"/>
              </a:rPr>
              <a:t>rural cooperatives and their </a:t>
            </a:r>
            <a:r>
              <a:rPr lang="en-US" dirty="0" smtClean="0">
                <a:solidFill>
                  <a:prstClr val="black"/>
                </a:solidFill>
                <a:latin typeface="Arial" panose="020B0604020202020204" pitchFamily="34" charset="0"/>
                <a:cs typeface="Arial" panose="020B0604020202020204" pitchFamily="34" charset="0"/>
              </a:rPr>
              <a:t>unions</a:t>
            </a:r>
          </a:p>
          <a:p>
            <a:pPr marL="342900" lvl="0" indent="-342900">
              <a:buFont typeface="Courier New" panose="02070309020205020404" pitchFamily="49" charset="0"/>
              <a:buChar char="o"/>
            </a:pPr>
            <a:r>
              <a:rPr lang="en-US" dirty="0" smtClean="0">
                <a:solidFill>
                  <a:prstClr val="black"/>
                </a:solidFill>
                <a:latin typeface="Arial" panose="020B0604020202020204" pitchFamily="34" charset="0"/>
                <a:cs typeface="Arial" panose="020B0604020202020204" pitchFamily="34" charset="0"/>
              </a:rPr>
              <a:t>A </a:t>
            </a:r>
            <a:r>
              <a:rPr lang="en-US" dirty="0">
                <a:solidFill>
                  <a:prstClr val="black"/>
                </a:solidFill>
                <a:latin typeface="Arial" panose="020B0604020202020204" pitchFamily="34" charset="0"/>
                <a:cs typeface="Arial" panose="020B0604020202020204" pitchFamily="34" charset="0"/>
              </a:rPr>
              <a:t>business plan </a:t>
            </a:r>
            <a:r>
              <a:rPr lang="en-US" dirty="0" smtClean="0">
                <a:solidFill>
                  <a:prstClr val="black"/>
                </a:solidFill>
                <a:latin typeface="Arial" panose="020B0604020202020204" pitchFamily="34" charset="0"/>
                <a:cs typeface="Arial" panose="020B0604020202020204" pitchFamily="34" charset="0"/>
              </a:rPr>
              <a:t>developed </a:t>
            </a:r>
            <a:r>
              <a:rPr lang="en-US" dirty="0">
                <a:solidFill>
                  <a:prstClr val="black"/>
                </a:solidFill>
                <a:latin typeface="Arial" panose="020B0604020202020204" pitchFamily="34" charset="0"/>
                <a:cs typeface="Arial" panose="020B0604020202020204" pitchFamily="34" charset="0"/>
              </a:rPr>
              <a:t>by different producers with a defined target on seed/seedling production</a:t>
            </a:r>
          </a:p>
          <a:p>
            <a:pPr marL="342900" lvl="0" indent="-342900">
              <a:buFont typeface="Courier New" panose="02070309020205020404" pitchFamily="49" charset="0"/>
              <a:buChar char="o"/>
            </a:pPr>
            <a:endParaRPr lang="en-US" dirty="0">
              <a:solidFill>
                <a:prstClr val="black"/>
              </a:solidFill>
              <a:latin typeface="Arial" panose="020B0604020202020204" pitchFamily="34" charset="0"/>
              <a:cs typeface="Arial" panose="020B0604020202020204" pitchFamily="34" charset="0"/>
            </a:endParaRPr>
          </a:p>
          <a:p>
            <a:pPr marL="342900" lvl="0" indent="-342900">
              <a:buFont typeface="Courier New" panose="02070309020205020404" pitchFamily="49" charset="0"/>
              <a:buChar char="o"/>
            </a:pPr>
            <a:r>
              <a:rPr lang="en-US" dirty="0" smtClean="0">
                <a:solidFill>
                  <a:prstClr val="black"/>
                </a:solidFill>
                <a:latin typeface="Arial" panose="020B0604020202020204" pitchFamily="34" charset="0"/>
                <a:cs typeface="Arial" panose="020B0604020202020204" pitchFamily="34" charset="0"/>
              </a:rPr>
              <a:t>Fruit </a:t>
            </a:r>
            <a:r>
              <a:rPr lang="en-US" dirty="0">
                <a:solidFill>
                  <a:prstClr val="black"/>
                </a:solidFill>
                <a:latin typeface="Arial" panose="020B0604020202020204" pitchFamily="34" charset="0"/>
                <a:cs typeface="Arial" panose="020B0604020202020204" pitchFamily="34" charset="0"/>
              </a:rPr>
              <a:t>tree establishment trials </a:t>
            </a:r>
            <a:r>
              <a:rPr lang="en-US" dirty="0" smtClean="0">
                <a:solidFill>
                  <a:prstClr val="black"/>
                </a:solidFill>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in five villages (</a:t>
            </a:r>
            <a:r>
              <a:rPr lang="en-GB" dirty="0" err="1" smtClean="0">
                <a:latin typeface="Arial" panose="020B0604020202020204" pitchFamily="34" charset="0"/>
                <a:cs typeface="Arial" panose="020B0604020202020204" pitchFamily="34" charset="0"/>
              </a:rPr>
              <a:t>Mpessoba</a:t>
            </a:r>
            <a:r>
              <a:rPr lang="en-GB" dirty="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Sirakele</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Zanzoni</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Yorobougoula</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Sibirila</a:t>
            </a:r>
            <a:r>
              <a:rPr lang="en-GB" dirty="0" smtClean="0">
                <a:latin typeface="Arial" panose="020B0604020202020204" pitchFamily="34" charset="0"/>
                <a:cs typeface="Arial" panose="020B0604020202020204" pitchFamily="34" charset="0"/>
              </a:rPr>
              <a:t>).</a:t>
            </a:r>
            <a:endParaRPr lang="en-US" dirty="0">
              <a:solidFill>
                <a:prstClr val="black"/>
              </a:solidFill>
              <a:latin typeface="Arial" panose="020B0604020202020204" pitchFamily="34" charset="0"/>
              <a:cs typeface="Arial" panose="020B0604020202020204" pitchFamily="34" charset="0"/>
            </a:endParaRPr>
          </a:p>
          <a:p>
            <a:pPr marL="342900" indent="-342900">
              <a:buFont typeface="Courier New" panose="02070309020205020404" pitchFamily="49" charset="0"/>
              <a:buChar char="o"/>
            </a:pPr>
            <a:r>
              <a:rPr lang="en-US" dirty="0">
                <a:solidFill>
                  <a:prstClr val="black"/>
                </a:solidFill>
                <a:latin typeface="Arial" panose="020B0604020202020204" pitchFamily="34" charset="0"/>
                <a:cs typeface="Arial" panose="020B0604020202020204" pitchFamily="34" charset="0"/>
              </a:rPr>
              <a:t>Off-season irrigated vegetable / seed </a:t>
            </a:r>
            <a:r>
              <a:rPr lang="en-US" dirty="0" smtClean="0">
                <a:solidFill>
                  <a:prstClr val="black"/>
                </a:solidFill>
                <a:latin typeface="Arial" panose="020B0604020202020204" pitchFamily="34" charset="0"/>
                <a:cs typeface="Arial" panose="020B0604020202020204" pitchFamily="34" charset="0"/>
              </a:rPr>
              <a:t>production</a:t>
            </a:r>
            <a:endParaRPr lang="en-US" dirty="0">
              <a:latin typeface="Arial" panose="020B0604020202020204" pitchFamily="34" charset="0"/>
              <a:cs typeface="Arial" panose="020B0604020202020204" pitchFamily="34" charset="0"/>
            </a:endParaRPr>
          </a:p>
          <a:p>
            <a:pPr marL="342900" indent="-342900">
              <a:buFont typeface="Courier New" panose="02070309020205020404" pitchFamily="49" charset="0"/>
              <a:buChar char="o"/>
            </a:pPr>
            <a:r>
              <a:rPr lang="en-US" dirty="0" smtClean="0">
                <a:latin typeface="Arial" panose="020B0604020202020204" pitchFamily="34" charset="0"/>
                <a:cs typeface="Arial" panose="020B0604020202020204" pitchFamily="34" charset="0"/>
              </a:rPr>
              <a:t>Establishment </a:t>
            </a:r>
            <a:r>
              <a:rPr lang="en-US" dirty="0">
                <a:latin typeface="Arial" panose="020B0604020202020204" pitchFamily="34" charset="0"/>
                <a:cs typeface="Arial" panose="020B0604020202020204" pitchFamily="34" charset="0"/>
              </a:rPr>
              <a:t>of </a:t>
            </a:r>
            <a:r>
              <a:rPr lang="en-US" dirty="0" smtClean="0">
                <a:latin typeface="Arial" panose="020B0604020202020204" pitchFamily="34" charset="0"/>
                <a:cs typeface="Arial" panose="020B0604020202020204" pitchFamily="34" charset="0"/>
              </a:rPr>
              <a:t>RRC</a:t>
            </a:r>
          </a:p>
          <a:p>
            <a:pPr marL="342900" indent="-342900">
              <a:buFont typeface="Courier New" panose="02070309020205020404" pitchFamily="49" charset="0"/>
              <a:buChar char="o"/>
            </a:pPr>
            <a:r>
              <a:rPr lang="en-US" dirty="0" smtClean="0">
                <a:latin typeface="Arial" panose="020B0604020202020204" pitchFamily="34" charset="0"/>
                <a:cs typeface="Arial" panose="020B0604020202020204" pitchFamily="34" charset="0"/>
              </a:rPr>
              <a:t>Capacity </a:t>
            </a:r>
            <a:r>
              <a:rPr lang="en-US" dirty="0">
                <a:latin typeface="Arial" panose="020B0604020202020204" pitchFamily="34" charset="0"/>
                <a:cs typeface="Arial" panose="020B0604020202020204" pitchFamily="34" charset="0"/>
              </a:rPr>
              <a:t>development training on tree propagation and planting techniques </a:t>
            </a:r>
          </a:p>
        </p:txBody>
      </p:sp>
      <p:pic>
        <p:nvPicPr>
          <p:cNvPr id="9" name="Picture 8" descr="C:\Users\vanmourik\Desktop\ExchangeVisit-AR-Koutiala21-25Oct2013\PicturesAR-ExchangeVisit\DSC02621.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05600" y="4434840"/>
            <a:ext cx="2438400" cy="2194560"/>
          </a:xfrm>
          <a:prstGeom prst="rect">
            <a:avLst/>
          </a:prstGeom>
          <a:noFill/>
          <a:extLst/>
        </p:spPr>
      </p:pic>
      <p:pic>
        <p:nvPicPr>
          <p:cNvPr id="10" name="Picture 9" descr="F:\Desktop\papers ICRAF lessons\Books\concept notes\Africa_Rising\ACtivity_2013\2013\Sirakélé_14_ Photos_supervision\DSC09566.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05600" y="2674620"/>
            <a:ext cx="2438400" cy="1760220"/>
          </a:xfrm>
          <a:prstGeom prst="rect">
            <a:avLst/>
          </a:prstGeom>
          <a:noFill/>
          <a:ln>
            <a:noFill/>
          </a:ln>
        </p:spPr>
      </p:pic>
      <p:pic>
        <p:nvPicPr>
          <p:cNvPr id="11" name="Picture 10" descr="F:\Desktop\papers ICRAF lessons\Books\concept notes\Africa_Rising\ACtivity_2013\2013\Sirakélé_14_ Photos_supervision\DSC0956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05600" y="937260"/>
            <a:ext cx="2438400" cy="1737360"/>
          </a:xfrm>
          <a:prstGeom prst="rect">
            <a:avLst/>
          </a:prstGeom>
          <a:noFill/>
          <a:ln>
            <a:noFill/>
          </a:ln>
        </p:spPr>
      </p:pic>
      <p:sp>
        <p:nvSpPr>
          <p:cNvPr id="12" name="Rectangle 11"/>
          <p:cNvSpPr/>
          <p:nvPr/>
        </p:nvSpPr>
        <p:spPr>
          <a:xfrm>
            <a:off x="152400" y="1022886"/>
            <a:ext cx="6477000" cy="830997"/>
          </a:xfrm>
          <a:prstGeom prst="rect">
            <a:avLst/>
          </a:prstGeom>
        </p:spPr>
        <p:txBody>
          <a:bodyPr wrap="square">
            <a:spAutoFit/>
          </a:bodyPr>
          <a:lstStyle/>
          <a:p>
            <a:r>
              <a:rPr lang="en-GB" sz="2400" b="1" dirty="0" smtClean="0">
                <a:solidFill>
                  <a:srgbClr val="FF0000"/>
                </a:solidFill>
                <a:latin typeface="Aharoni" panose="02010803020104030203" pitchFamily="2" charset="-79"/>
                <a:cs typeface="Aharoni" panose="02010803020104030203" pitchFamily="2" charset="-79"/>
              </a:rPr>
              <a:t>Establishment </a:t>
            </a:r>
            <a:r>
              <a:rPr lang="en-GB" sz="2400" b="1" dirty="0">
                <a:solidFill>
                  <a:srgbClr val="FF0000"/>
                </a:solidFill>
                <a:latin typeface="Aharoni" panose="02010803020104030203" pitchFamily="2" charset="-79"/>
                <a:cs typeface="Aharoni" panose="02010803020104030203" pitchFamily="2" charset="-79"/>
              </a:rPr>
              <a:t>of diversified seed enterprise </a:t>
            </a:r>
            <a:r>
              <a:rPr lang="en-GB" sz="2400" b="1" dirty="0" smtClean="0">
                <a:solidFill>
                  <a:srgbClr val="FF0000"/>
                </a:solidFill>
                <a:latin typeface="Aharoni" panose="02010803020104030203" pitchFamily="2" charset="-79"/>
                <a:cs typeface="Aharoni" panose="02010803020104030203" pitchFamily="2" charset="-79"/>
              </a:rPr>
              <a:t>options</a:t>
            </a:r>
            <a:endParaRPr lang="en-US" sz="2400" dirty="0">
              <a:solidFill>
                <a:srgbClr val="FF0000"/>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6602140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31</a:t>
            </a:fld>
            <a:endParaRPr lang="en-US">
              <a:solidFill>
                <a:prstClr val="black">
                  <a:tint val="75000"/>
                </a:prstClr>
              </a:solidFill>
            </a:endParaRPr>
          </a:p>
        </p:txBody>
      </p:sp>
      <p:sp>
        <p:nvSpPr>
          <p:cNvPr id="33" name="Rectangle 2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34" name="Rectangle 23"/>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3" name="TextBox 12"/>
          <p:cNvSpPr txBox="1"/>
          <p:nvPr/>
        </p:nvSpPr>
        <p:spPr>
          <a:xfrm>
            <a:off x="228600" y="994827"/>
            <a:ext cx="8686800" cy="1138773"/>
          </a:xfrm>
          <a:prstGeom prst="rect">
            <a:avLst/>
          </a:prstGeom>
          <a:noFill/>
        </p:spPr>
        <p:txBody>
          <a:bodyPr wrap="square" rtlCol="0">
            <a:spAutoFit/>
          </a:bodyPr>
          <a:lstStyle/>
          <a:p>
            <a:pPr algn="just"/>
            <a:r>
              <a:rPr lang="en-US" sz="2200" b="1" dirty="0">
                <a:latin typeface="Aharoni" panose="02010803020104030203" pitchFamily="2" charset="-79"/>
                <a:cs typeface="Aharoni" panose="02010803020104030203" pitchFamily="2" charset="-79"/>
              </a:rPr>
              <a:t>III. Regional program on food and water in the Sahel and the horn of Africa: regenerating </a:t>
            </a:r>
            <a:r>
              <a:rPr lang="en-US" sz="2200" b="1" dirty="0" err="1">
                <a:latin typeface="Aharoni" panose="02010803020104030203" pitchFamily="2" charset="-79"/>
                <a:cs typeface="Aharoni" panose="02010803020104030203" pitchFamily="2" charset="-79"/>
              </a:rPr>
              <a:t>dryland</a:t>
            </a:r>
            <a:r>
              <a:rPr lang="en-US" sz="2200" b="1" dirty="0">
                <a:latin typeface="Aharoni" panose="02010803020104030203" pitchFamily="2" charset="-79"/>
                <a:cs typeface="Aharoni" panose="02010803020104030203" pitchFamily="2" charset="-79"/>
              </a:rPr>
              <a:t> farming systems by creating an Evergreen Agriculture</a:t>
            </a:r>
            <a:r>
              <a:rPr lang="en-US" sz="2400" b="1" dirty="0">
                <a:solidFill>
                  <a:srgbClr val="0070C0"/>
                </a:solidFill>
                <a:latin typeface="Aharoni" panose="02010803020104030203" pitchFamily="2" charset="-79"/>
                <a:cs typeface="Aharoni" panose="02010803020104030203" pitchFamily="2" charset="-79"/>
              </a:rPr>
              <a:t> </a:t>
            </a:r>
            <a:r>
              <a:rPr lang="en-US" sz="2200" b="1" dirty="0" smtClean="0">
                <a:solidFill>
                  <a:srgbClr val="0070C0"/>
                </a:solidFill>
                <a:latin typeface="Aharoni" panose="02010803020104030203" pitchFamily="2" charset="-79"/>
                <a:cs typeface="Aharoni" panose="02010803020104030203" pitchFamily="2" charset="-79"/>
              </a:rPr>
              <a:t>(DGIS The </a:t>
            </a:r>
            <a:r>
              <a:rPr lang="en-US" sz="2200" b="1" dirty="0">
                <a:solidFill>
                  <a:srgbClr val="0070C0"/>
                </a:solidFill>
                <a:latin typeface="Aharoni" panose="02010803020104030203" pitchFamily="2" charset="-79"/>
                <a:cs typeface="Aharoni" panose="02010803020104030203" pitchFamily="2" charset="-79"/>
              </a:rPr>
              <a:t>Netherlands</a:t>
            </a:r>
            <a:r>
              <a:rPr lang="en-US" sz="2400" b="1" dirty="0">
                <a:solidFill>
                  <a:srgbClr val="0070C0"/>
                </a:solidFill>
                <a:latin typeface="Aharoni" panose="02010803020104030203" pitchFamily="2" charset="-79"/>
                <a:cs typeface="Aharoni" panose="02010803020104030203" pitchFamily="2" charset="-79"/>
              </a:rPr>
              <a:t>)</a:t>
            </a:r>
          </a:p>
        </p:txBody>
      </p:sp>
      <p:sp>
        <p:nvSpPr>
          <p:cNvPr id="14" name="TextBox 13"/>
          <p:cNvSpPr txBox="1"/>
          <p:nvPr/>
        </p:nvSpPr>
        <p:spPr>
          <a:xfrm>
            <a:off x="475013" y="2133600"/>
            <a:ext cx="8193974" cy="461665"/>
          </a:xfrm>
          <a:prstGeom prst="rect">
            <a:avLst/>
          </a:prstGeom>
          <a:noFill/>
        </p:spPr>
        <p:txBody>
          <a:bodyPr wrap="square" rtlCol="0">
            <a:spAutoFit/>
          </a:bodyPr>
          <a:lstStyle/>
          <a:p>
            <a:r>
              <a:rPr lang="en-US" sz="2400" b="1" dirty="0" smtClean="0">
                <a:solidFill>
                  <a:srgbClr val="FF0000"/>
                </a:solidFill>
                <a:latin typeface="Aharoni" panose="02010803020104030203" pitchFamily="2" charset="-79"/>
                <a:cs typeface="Aharoni" panose="02010803020104030203" pitchFamily="2" charset="-79"/>
              </a:rPr>
              <a:t>Overview </a:t>
            </a:r>
            <a:r>
              <a:rPr lang="en-US" sz="2400" b="1" dirty="0">
                <a:solidFill>
                  <a:srgbClr val="FF0000"/>
                </a:solidFill>
                <a:latin typeface="Aharoni" panose="02010803020104030203" pitchFamily="2" charset="-79"/>
                <a:cs typeface="Aharoni" panose="02010803020104030203" pitchFamily="2" charset="-79"/>
              </a:rPr>
              <a:t>of main activity areas of the project</a:t>
            </a:r>
          </a:p>
        </p:txBody>
      </p:sp>
      <p:pic>
        <p:nvPicPr>
          <p:cNvPr id="15" name="Picture 14"/>
          <p:cNvPicPr/>
          <p:nvPr/>
        </p:nvPicPr>
        <p:blipFill>
          <a:blip r:embed="rId2">
            <a:extLst>
              <a:ext uri="{28A0092B-C50C-407E-A947-70E740481C1C}">
                <a14:useLocalDpi xmlns:a14="http://schemas.microsoft.com/office/drawing/2010/main" val="0"/>
              </a:ext>
            </a:extLst>
          </a:blip>
          <a:stretch>
            <a:fillRect/>
          </a:stretch>
        </p:blipFill>
        <p:spPr>
          <a:xfrm>
            <a:off x="195618" y="2595265"/>
            <a:ext cx="4953000" cy="3429000"/>
          </a:xfrm>
          <a:prstGeom prst="rect">
            <a:avLst/>
          </a:prstGeom>
        </p:spPr>
      </p:pic>
      <p:sp>
        <p:nvSpPr>
          <p:cNvPr id="16" name="TextBox 15"/>
          <p:cNvSpPr txBox="1"/>
          <p:nvPr/>
        </p:nvSpPr>
        <p:spPr>
          <a:xfrm>
            <a:off x="5182737" y="3505200"/>
            <a:ext cx="3961263" cy="1938992"/>
          </a:xfrm>
          <a:prstGeom prst="rect">
            <a:avLst/>
          </a:prstGeom>
          <a:noFill/>
        </p:spPr>
        <p:txBody>
          <a:bodyPr wrap="square" rtlCol="0">
            <a:spAutoFit/>
          </a:bodyPr>
          <a:lstStyle/>
          <a:p>
            <a:r>
              <a:rPr lang="en-US" sz="2000" dirty="0" smtClean="0"/>
              <a:t>The programme is working in semi-arid areas of Mali, Burkina Faso, Niger</a:t>
            </a:r>
          </a:p>
          <a:p>
            <a:endParaRPr lang="en-US" sz="2000" dirty="0"/>
          </a:p>
          <a:p>
            <a:r>
              <a:rPr lang="en-US" sz="2000" dirty="0" smtClean="0"/>
              <a:t>Priority areas are the ones with red limits</a:t>
            </a:r>
            <a:endParaRPr lang="en-US" sz="2000" dirty="0"/>
          </a:p>
        </p:txBody>
      </p:sp>
    </p:spTree>
    <p:extLst>
      <p:ext uri="{BB962C8B-B14F-4D97-AF65-F5344CB8AC3E}">
        <p14:creationId xmlns:p14="http://schemas.microsoft.com/office/powerpoint/2010/main" val="52648674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32</a:t>
            </a:fld>
            <a:endParaRPr lang="en-US">
              <a:solidFill>
                <a:prstClr val="black">
                  <a:tint val="75000"/>
                </a:prstClr>
              </a:solidFill>
            </a:endParaRPr>
          </a:p>
        </p:txBody>
      </p:sp>
      <p:sp>
        <p:nvSpPr>
          <p:cNvPr id="33" name="Rectangle 2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34" name="Rectangle 23"/>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9" name="TextBox 8"/>
          <p:cNvSpPr txBox="1"/>
          <p:nvPr/>
        </p:nvSpPr>
        <p:spPr>
          <a:xfrm>
            <a:off x="546265" y="990600"/>
            <a:ext cx="8193974" cy="461665"/>
          </a:xfrm>
          <a:prstGeom prst="rect">
            <a:avLst/>
          </a:prstGeom>
          <a:noFill/>
        </p:spPr>
        <p:txBody>
          <a:bodyPr wrap="square" rtlCol="0">
            <a:spAutoFit/>
          </a:bodyPr>
          <a:lstStyle/>
          <a:p>
            <a:r>
              <a:rPr lang="en-US" sz="2400" b="1" dirty="0" smtClean="0">
                <a:solidFill>
                  <a:srgbClr val="FF0000"/>
                </a:solidFill>
                <a:latin typeface="Aharoni" panose="02010803020104030203" pitchFamily="2" charset="-79"/>
                <a:cs typeface="Aharoni" panose="02010803020104030203" pitchFamily="2" charset="-79"/>
              </a:rPr>
              <a:t>Overview </a:t>
            </a:r>
            <a:r>
              <a:rPr lang="en-US" sz="2400" b="1" dirty="0">
                <a:solidFill>
                  <a:srgbClr val="FF0000"/>
                </a:solidFill>
                <a:latin typeface="Aharoni" panose="02010803020104030203" pitchFamily="2" charset="-79"/>
                <a:cs typeface="Aharoni" panose="02010803020104030203" pitchFamily="2" charset="-79"/>
              </a:rPr>
              <a:t>of main activity areas of the project</a:t>
            </a:r>
          </a:p>
        </p:txBody>
      </p:sp>
      <p:graphicFrame>
        <p:nvGraphicFramePr>
          <p:cNvPr id="11" name="Table 10"/>
          <p:cNvGraphicFramePr>
            <a:graphicFrameLocks noGrp="1"/>
          </p:cNvGraphicFramePr>
          <p:nvPr>
            <p:extLst>
              <p:ext uri="{D42A27DB-BD31-4B8C-83A1-F6EECF244321}">
                <p14:modId xmlns:p14="http://schemas.microsoft.com/office/powerpoint/2010/main" val="3228934052"/>
              </p:ext>
            </p:extLst>
          </p:nvPr>
        </p:nvGraphicFramePr>
        <p:xfrm>
          <a:off x="685800" y="1452265"/>
          <a:ext cx="7032174" cy="253365"/>
        </p:xfrm>
        <a:graphic>
          <a:graphicData uri="http://schemas.openxmlformats.org/drawingml/2006/table">
            <a:tbl>
              <a:tblPr>
                <a:tableStyleId>{5C22544A-7EE6-4342-B048-85BDC9FD1C3A}</a:tableStyleId>
              </a:tblPr>
              <a:tblGrid>
                <a:gridCol w="7032174"/>
              </a:tblGrid>
              <a:tr h="190500">
                <a:tc>
                  <a:txBody>
                    <a:bodyPr/>
                    <a:lstStyle/>
                    <a:p>
                      <a:pPr algn="l" fontAlgn="t"/>
                      <a:r>
                        <a:rPr lang="en-US" sz="1600" b="1" u="none" strike="noStrike" dirty="0" smtClean="0">
                          <a:effectLst/>
                        </a:rPr>
                        <a:t>Outcome  </a:t>
                      </a:r>
                      <a:r>
                        <a:rPr lang="en-US" sz="1600" b="1" u="none" strike="noStrike" dirty="0">
                          <a:effectLst/>
                        </a:rPr>
                        <a:t>1: </a:t>
                      </a:r>
                      <a:r>
                        <a:rPr lang="en-US" sz="1600" b="1" u="none" strike="noStrike" dirty="0" smtClean="0">
                          <a:effectLst/>
                        </a:rPr>
                        <a:t>Improved water and food security</a:t>
                      </a:r>
                      <a:endParaRPr lang="en-US" sz="1600" b="1" i="0" u="none" strike="noStrike" dirty="0">
                        <a:solidFill>
                          <a:srgbClr val="000000"/>
                        </a:solidFill>
                        <a:effectLst/>
                        <a:latin typeface="Calibri"/>
                      </a:endParaRPr>
                    </a:p>
                  </a:txBody>
                  <a:tcPr marL="9525" marR="9525" marT="9525" marB="0"/>
                </a:tc>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3952568157"/>
              </p:ext>
            </p:extLst>
          </p:nvPr>
        </p:nvGraphicFramePr>
        <p:xfrm>
          <a:off x="1143000" y="1828800"/>
          <a:ext cx="6096000" cy="506730"/>
        </p:xfrm>
        <a:graphic>
          <a:graphicData uri="http://schemas.openxmlformats.org/drawingml/2006/table">
            <a:tbl>
              <a:tblPr>
                <a:tableStyleId>{5C22544A-7EE6-4342-B048-85BDC9FD1C3A}</a:tableStyleId>
              </a:tblPr>
              <a:tblGrid>
                <a:gridCol w="6096000"/>
              </a:tblGrid>
              <a:tr h="190500">
                <a:tc>
                  <a:txBody>
                    <a:bodyPr/>
                    <a:lstStyle/>
                    <a:p>
                      <a:pPr marL="285750" indent="-285750" algn="l" fontAlgn="t">
                        <a:buFont typeface="Arial" pitchFamily="34" charset="0"/>
                        <a:buChar char="•"/>
                      </a:pPr>
                      <a:r>
                        <a:rPr lang="en-US" sz="1600" u="none" strike="noStrike" dirty="0">
                          <a:effectLst/>
                        </a:rPr>
                        <a:t>Integrated on-farm water and soil management practiced</a:t>
                      </a:r>
                      <a:endParaRPr lang="en-US" sz="1600" b="0" i="0" u="none" strike="noStrike" dirty="0">
                        <a:solidFill>
                          <a:srgbClr val="000000"/>
                        </a:solidFill>
                        <a:effectLst/>
                        <a:latin typeface="Calibri"/>
                      </a:endParaRPr>
                    </a:p>
                  </a:txBody>
                  <a:tcPr marL="9525" marR="9525" marT="9525" marB="0"/>
                </a:tc>
              </a:tr>
              <a:tr h="190500">
                <a:tc>
                  <a:txBody>
                    <a:bodyPr/>
                    <a:lstStyle/>
                    <a:p>
                      <a:pPr marL="285750" indent="-285750" algn="l" fontAlgn="t">
                        <a:buFont typeface="Arial" pitchFamily="34" charset="0"/>
                        <a:buChar char="•"/>
                      </a:pPr>
                      <a:r>
                        <a:rPr lang="en-US" sz="1600" u="none" strike="noStrike" dirty="0" smtClean="0">
                          <a:effectLst/>
                        </a:rPr>
                        <a:t>Water </a:t>
                      </a:r>
                      <a:r>
                        <a:rPr lang="en-US" sz="1600" u="none" strike="noStrike" dirty="0">
                          <a:effectLst/>
                        </a:rPr>
                        <a:t>availability in the </a:t>
                      </a:r>
                      <a:r>
                        <a:rPr lang="en-US" sz="1600" u="none" strike="noStrike" dirty="0" smtClean="0">
                          <a:effectLst/>
                        </a:rPr>
                        <a:t>watershed secured</a:t>
                      </a:r>
                      <a:endParaRPr lang="en-US" sz="1600" b="0" i="0" u="none" strike="noStrike" dirty="0">
                        <a:solidFill>
                          <a:srgbClr val="000000"/>
                        </a:solidFill>
                        <a:effectLst/>
                        <a:latin typeface="Calibri"/>
                      </a:endParaRPr>
                    </a:p>
                  </a:txBody>
                  <a:tcPr marL="9525" marR="9525" marT="9525" marB="0"/>
                </a:tc>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912229727"/>
              </p:ext>
            </p:extLst>
          </p:nvPr>
        </p:nvGraphicFramePr>
        <p:xfrm>
          <a:off x="823775" y="2489835"/>
          <a:ext cx="7010400" cy="253365"/>
        </p:xfrm>
        <a:graphic>
          <a:graphicData uri="http://schemas.openxmlformats.org/drawingml/2006/table">
            <a:tbl>
              <a:tblPr>
                <a:tableStyleId>{5C22544A-7EE6-4342-B048-85BDC9FD1C3A}</a:tableStyleId>
              </a:tblPr>
              <a:tblGrid>
                <a:gridCol w="7010400"/>
              </a:tblGrid>
              <a:tr h="190500">
                <a:tc>
                  <a:txBody>
                    <a:bodyPr/>
                    <a:lstStyle/>
                    <a:p>
                      <a:pPr algn="l" fontAlgn="t"/>
                      <a:r>
                        <a:rPr lang="en-US" sz="1600" b="1" u="none" strike="noStrike" dirty="0" smtClean="0">
                          <a:effectLst/>
                        </a:rPr>
                        <a:t>Outcome 2</a:t>
                      </a:r>
                      <a:r>
                        <a:rPr lang="en-US" sz="1600" b="1" u="none" strike="noStrike" dirty="0">
                          <a:effectLst/>
                        </a:rPr>
                        <a:t>: </a:t>
                      </a:r>
                      <a:r>
                        <a:rPr lang="en-US" sz="1600" b="1" u="none" strike="noStrike" dirty="0" smtClean="0">
                          <a:effectLst/>
                        </a:rPr>
                        <a:t>Commercialization</a:t>
                      </a:r>
                      <a:r>
                        <a:rPr lang="en-US" sz="1600" b="1" u="none" strike="noStrike" baseline="0" dirty="0" smtClean="0">
                          <a:effectLst/>
                        </a:rPr>
                        <a:t> of the rural economy</a:t>
                      </a:r>
                      <a:endParaRPr lang="en-US" sz="1600" b="1" i="0" u="none" strike="noStrike" dirty="0">
                        <a:solidFill>
                          <a:srgbClr val="000000"/>
                        </a:solidFill>
                        <a:effectLst/>
                        <a:latin typeface="Calibri"/>
                      </a:endParaRPr>
                    </a:p>
                  </a:txBody>
                  <a:tcPr marL="9525" marR="9525" marT="9525" marB="0"/>
                </a:tc>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2288956046"/>
              </p:ext>
            </p:extLst>
          </p:nvPr>
        </p:nvGraphicFramePr>
        <p:xfrm>
          <a:off x="1143000" y="2895600"/>
          <a:ext cx="6019800" cy="994410"/>
        </p:xfrm>
        <a:graphic>
          <a:graphicData uri="http://schemas.openxmlformats.org/drawingml/2006/table">
            <a:tbl>
              <a:tblPr>
                <a:tableStyleId>{5C22544A-7EE6-4342-B048-85BDC9FD1C3A}</a:tableStyleId>
              </a:tblPr>
              <a:tblGrid>
                <a:gridCol w="6019800"/>
              </a:tblGrid>
              <a:tr h="371475">
                <a:tc>
                  <a:txBody>
                    <a:bodyPr/>
                    <a:lstStyle/>
                    <a:p>
                      <a:pPr marL="285750" indent="-285750" algn="l" fontAlgn="t">
                        <a:buFont typeface="Arial" pitchFamily="34" charset="0"/>
                        <a:buChar char="•"/>
                      </a:pPr>
                      <a:r>
                        <a:rPr lang="en-US" sz="1600" u="none" strike="noStrike" dirty="0">
                          <a:effectLst/>
                        </a:rPr>
                        <a:t>Increased participation of different categories of farmers in strengthened value chains of selected inputs and commodities </a:t>
                      </a:r>
                      <a:endParaRPr lang="en-US" sz="1600" b="0" i="0" u="none" strike="noStrike" dirty="0">
                        <a:solidFill>
                          <a:srgbClr val="000000"/>
                        </a:solidFill>
                        <a:effectLst/>
                        <a:latin typeface="Calibri"/>
                      </a:endParaRPr>
                    </a:p>
                  </a:txBody>
                  <a:tcPr marL="9525" marR="9525" marT="9525" marB="0"/>
                </a:tc>
              </a:tr>
              <a:tr h="323850">
                <a:tc>
                  <a:txBody>
                    <a:bodyPr/>
                    <a:lstStyle/>
                    <a:p>
                      <a:pPr marL="285750" indent="-285750" algn="l" fontAlgn="t">
                        <a:buFont typeface="Arial" pitchFamily="34" charset="0"/>
                        <a:buChar char="•"/>
                      </a:pPr>
                      <a:r>
                        <a:rPr lang="en-US" sz="1600" u="none" strike="noStrike" dirty="0">
                          <a:effectLst/>
                        </a:rPr>
                        <a:t>Access to credit and financial mechanisms by different categories of farmers improved</a:t>
                      </a:r>
                      <a:endParaRPr lang="en-US" sz="1600" b="0" i="0" u="none" strike="noStrike" dirty="0">
                        <a:solidFill>
                          <a:srgbClr val="000000"/>
                        </a:solidFill>
                        <a:effectLst/>
                        <a:latin typeface="Calibri"/>
                      </a:endParaRPr>
                    </a:p>
                  </a:txBody>
                  <a:tcPr marL="9525" marR="9525" marT="9525" marB="0"/>
                </a:tc>
              </a:tr>
            </a:tbl>
          </a:graphicData>
        </a:graphic>
      </p:graphicFrame>
      <p:graphicFrame>
        <p:nvGraphicFramePr>
          <p:cNvPr id="19" name="Table 18"/>
          <p:cNvGraphicFramePr>
            <a:graphicFrameLocks noGrp="1"/>
          </p:cNvGraphicFramePr>
          <p:nvPr>
            <p:extLst>
              <p:ext uri="{D42A27DB-BD31-4B8C-83A1-F6EECF244321}">
                <p14:modId xmlns:p14="http://schemas.microsoft.com/office/powerpoint/2010/main" val="2162855679"/>
              </p:ext>
            </p:extLst>
          </p:nvPr>
        </p:nvGraphicFramePr>
        <p:xfrm>
          <a:off x="802000" y="4038600"/>
          <a:ext cx="6970400" cy="497205"/>
        </p:xfrm>
        <a:graphic>
          <a:graphicData uri="http://schemas.openxmlformats.org/drawingml/2006/table">
            <a:tbl>
              <a:tblPr>
                <a:tableStyleId>{5C22544A-7EE6-4342-B048-85BDC9FD1C3A}</a:tableStyleId>
              </a:tblPr>
              <a:tblGrid>
                <a:gridCol w="6970400"/>
              </a:tblGrid>
              <a:tr h="190500">
                <a:tc>
                  <a:txBody>
                    <a:bodyPr/>
                    <a:lstStyle/>
                    <a:p>
                      <a:pPr algn="l" fontAlgn="t"/>
                      <a:r>
                        <a:rPr lang="en-US" sz="1600" b="1" u="none" strike="noStrike" dirty="0" smtClean="0">
                          <a:effectLst/>
                        </a:rPr>
                        <a:t>Outcome </a:t>
                      </a:r>
                      <a:r>
                        <a:rPr lang="en-US" sz="1600" b="1" u="none" strike="noStrike" dirty="0">
                          <a:effectLst/>
                        </a:rPr>
                        <a:t>3: Environment that enables increased water and food security and economic growth created</a:t>
                      </a:r>
                      <a:endParaRPr lang="en-US" sz="1600" b="1" i="0" u="none" strike="noStrike" dirty="0">
                        <a:solidFill>
                          <a:srgbClr val="000000"/>
                        </a:solidFill>
                        <a:effectLst/>
                        <a:latin typeface="Calibri"/>
                      </a:endParaRPr>
                    </a:p>
                  </a:txBody>
                  <a:tcPr marL="9525" marR="9525" marT="9525" marB="0"/>
                </a:tc>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3261947044"/>
              </p:ext>
            </p:extLst>
          </p:nvPr>
        </p:nvGraphicFramePr>
        <p:xfrm>
          <a:off x="1143000" y="4648200"/>
          <a:ext cx="6019800" cy="1318260"/>
        </p:xfrm>
        <a:graphic>
          <a:graphicData uri="http://schemas.openxmlformats.org/drawingml/2006/table">
            <a:tbl>
              <a:tblPr>
                <a:tableStyleId>{5C22544A-7EE6-4342-B048-85BDC9FD1C3A}</a:tableStyleId>
              </a:tblPr>
              <a:tblGrid>
                <a:gridCol w="6019800"/>
              </a:tblGrid>
              <a:tr h="323850">
                <a:tc>
                  <a:txBody>
                    <a:bodyPr/>
                    <a:lstStyle/>
                    <a:p>
                      <a:pPr marL="285750" indent="-285750" algn="l" fontAlgn="t">
                        <a:buFont typeface="Arial" pitchFamily="34" charset="0"/>
                        <a:buChar char="•"/>
                      </a:pPr>
                      <a:r>
                        <a:rPr lang="en-US" sz="1600" u="none" strike="noStrike" dirty="0">
                          <a:effectLst/>
                        </a:rPr>
                        <a:t>Policies adjusted to the interests of different categories of farmers</a:t>
                      </a:r>
                      <a:endParaRPr lang="en-US" sz="1600" b="0" i="0" u="none" strike="noStrike" dirty="0">
                        <a:solidFill>
                          <a:srgbClr val="000000"/>
                        </a:solidFill>
                        <a:effectLst/>
                        <a:latin typeface="Calibri"/>
                      </a:endParaRPr>
                    </a:p>
                  </a:txBody>
                  <a:tcPr marL="9525" marR="9525" marT="9525" marB="0"/>
                </a:tc>
              </a:tr>
              <a:tr h="485775">
                <a:tc>
                  <a:txBody>
                    <a:bodyPr/>
                    <a:lstStyle/>
                    <a:p>
                      <a:pPr marL="285750" indent="-285750" algn="l" fontAlgn="t">
                        <a:buFont typeface="Arial" pitchFamily="34" charset="0"/>
                        <a:buChar char="•"/>
                      </a:pPr>
                      <a:r>
                        <a:rPr lang="en-US" sz="1600" u="none" strike="noStrike" dirty="0">
                          <a:effectLst/>
                        </a:rPr>
                        <a:t>Institutional framework to upscale integrated water and soil management techniques and value chain development adapted to different categories of farmers</a:t>
                      </a:r>
                      <a:endParaRPr lang="en-US" sz="1600" b="0" i="0" u="none" strike="noStrike" dirty="0">
                        <a:solidFill>
                          <a:srgbClr val="000000"/>
                        </a:solidFill>
                        <a:effectLst/>
                        <a:latin typeface="Calibri"/>
                      </a:endParaRPr>
                    </a:p>
                  </a:txBody>
                  <a:tcPr marL="9525" marR="9525" marT="9525" marB="0"/>
                </a:tc>
              </a:tr>
              <a:tr h="190500">
                <a:tc>
                  <a:txBody>
                    <a:bodyPr/>
                    <a:lstStyle/>
                    <a:p>
                      <a:pPr marL="285750" indent="-285750" algn="l" fontAlgn="t">
                        <a:buFont typeface="Arial" pitchFamily="34" charset="0"/>
                        <a:buChar char="•"/>
                      </a:pPr>
                      <a:r>
                        <a:rPr lang="en-US" sz="1600" u="none" strike="noStrike" dirty="0">
                          <a:solidFill>
                            <a:srgbClr val="FF0000"/>
                          </a:solidFill>
                          <a:effectLst/>
                        </a:rPr>
                        <a:t>Inclusive and integrated approach developed and applied</a:t>
                      </a:r>
                      <a:endParaRPr lang="en-US" sz="1600" b="0" i="0" u="none" strike="noStrike" dirty="0">
                        <a:solidFill>
                          <a:srgbClr val="FF0000"/>
                        </a:solidFill>
                        <a:effectLst/>
                        <a:latin typeface="Calibri"/>
                      </a:endParaRPr>
                    </a:p>
                  </a:txBody>
                  <a:tcPr marL="9525" marR="9525" marT="9525" marB="0"/>
                </a:tc>
              </a:tr>
            </a:tbl>
          </a:graphicData>
        </a:graphic>
      </p:graphicFrame>
    </p:spTree>
    <p:extLst>
      <p:ext uri="{BB962C8B-B14F-4D97-AF65-F5344CB8AC3E}">
        <p14:creationId xmlns:p14="http://schemas.microsoft.com/office/powerpoint/2010/main" val="573145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33</a:t>
            </a:fld>
            <a:endParaRPr lang="en-US">
              <a:solidFill>
                <a:prstClr val="black">
                  <a:tint val="75000"/>
                </a:prstClr>
              </a:solidFill>
            </a:endParaRPr>
          </a:p>
        </p:txBody>
      </p:sp>
      <p:sp>
        <p:nvSpPr>
          <p:cNvPr id="33" name="Rectangle 2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34" name="Rectangle 23"/>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9" name="TextBox 8"/>
          <p:cNvSpPr txBox="1"/>
          <p:nvPr/>
        </p:nvSpPr>
        <p:spPr>
          <a:xfrm>
            <a:off x="152400" y="1447800"/>
            <a:ext cx="8839200" cy="4524315"/>
          </a:xfrm>
          <a:prstGeom prst="rect">
            <a:avLst/>
          </a:prstGeom>
          <a:noFill/>
        </p:spPr>
        <p:txBody>
          <a:bodyPr wrap="square" rtlCol="0">
            <a:spAutoFit/>
          </a:bodyPr>
          <a:lstStyle/>
          <a:p>
            <a:pPr marL="457200" indent="-457200">
              <a:buFont typeface="+mj-lt"/>
              <a:buAutoNum type="arabicPeriod"/>
            </a:pPr>
            <a:r>
              <a:rPr lang="en-US" sz="2400" dirty="0" smtClean="0">
                <a:latin typeface="Arial" panose="020B0604020202020204" pitchFamily="34" charset="0"/>
                <a:cs typeface="Arial" panose="020B0604020202020204" pitchFamily="34" charset="0"/>
              </a:rPr>
              <a:t>Increase </a:t>
            </a:r>
            <a:r>
              <a:rPr lang="en-US" sz="2400" dirty="0">
                <a:latin typeface="Arial" panose="020B0604020202020204" pitchFamily="34" charset="0"/>
                <a:cs typeface="Arial" panose="020B0604020202020204" pitchFamily="34" charset="0"/>
              </a:rPr>
              <a:t>in productivity </a:t>
            </a:r>
            <a:r>
              <a:rPr lang="en-US" sz="2400" dirty="0" smtClean="0">
                <a:latin typeface="Arial" panose="020B0604020202020204" pitchFamily="34" charset="0"/>
                <a:cs typeface="Arial" panose="020B0604020202020204" pitchFamily="34" charset="0"/>
              </a:rPr>
              <a:t> of </a:t>
            </a:r>
            <a:r>
              <a:rPr lang="en-US" sz="2400" dirty="0">
                <a:latin typeface="Arial" panose="020B0604020202020204" pitchFamily="34" charset="0"/>
                <a:cs typeface="Arial" panose="020B0604020202020204" pitchFamily="34" charset="0"/>
              </a:rPr>
              <a:t>tradable crops (both women and men’s crops)</a:t>
            </a:r>
          </a:p>
          <a:p>
            <a:pPr marL="457200" indent="-457200">
              <a:buFont typeface="+mj-lt"/>
              <a:buAutoNum type="arabicPeriod"/>
            </a:pPr>
            <a:r>
              <a:rPr lang="en-US" sz="2400" dirty="0" smtClean="0">
                <a:latin typeface="Arial" panose="020B0604020202020204" pitchFamily="34" charset="0"/>
                <a:cs typeface="Arial" panose="020B0604020202020204" pitchFamily="34" charset="0"/>
              </a:rPr>
              <a:t>Increase </a:t>
            </a:r>
            <a:r>
              <a:rPr lang="en-US" sz="2400" dirty="0">
                <a:latin typeface="Arial" panose="020B0604020202020204" pitchFamily="34" charset="0"/>
                <a:cs typeface="Arial" panose="020B0604020202020204" pitchFamily="34" charset="0"/>
              </a:rPr>
              <a:t>in productivity of staple </a:t>
            </a:r>
            <a:r>
              <a:rPr lang="en-US" sz="2400" dirty="0" smtClean="0">
                <a:latin typeface="Arial" panose="020B0604020202020204" pitchFamily="34" charset="0"/>
                <a:cs typeface="Arial" panose="020B0604020202020204" pitchFamily="34" charset="0"/>
              </a:rPr>
              <a:t>crops, </a:t>
            </a:r>
            <a:r>
              <a:rPr lang="en-US" sz="2400" dirty="0">
                <a:latin typeface="Arial" panose="020B0604020202020204" pitchFamily="34" charset="0"/>
                <a:cs typeface="Arial" panose="020B0604020202020204" pitchFamily="34" charset="0"/>
              </a:rPr>
              <a:t>(both women and men’s crops)</a:t>
            </a:r>
          </a:p>
          <a:p>
            <a:pPr marL="457200" indent="-457200">
              <a:buFont typeface="+mj-lt"/>
              <a:buAutoNum type="arabicPeriod"/>
            </a:pPr>
            <a:r>
              <a:rPr lang="en-US" sz="2400" dirty="0" smtClean="0">
                <a:latin typeface="Arial" panose="020B0604020202020204" pitchFamily="34" charset="0"/>
                <a:cs typeface="Arial" panose="020B0604020202020204" pitchFamily="34" charset="0"/>
              </a:rPr>
              <a:t>Improve water </a:t>
            </a:r>
            <a:r>
              <a:rPr lang="en-US" sz="2400" dirty="0">
                <a:latin typeface="Arial" panose="020B0604020202020204" pitchFamily="34" charset="0"/>
                <a:cs typeface="Arial" panose="020B0604020202020204" pitchFamily="34" charset="0"/>
              </a:rPr>
              <a:t>use </a:t>
            </a:r>
            <a:r>
              <a:rPr lang="en-US" sz="2400" dirty="0" smtClean="0">
                <a:latin typeface="Arial" panose="020B0604020202020204" pitchFamily="34" charset="0"/>
                <a:cs typeface="Arial" panose="020B0604020202020204" pitchFamily="34" charset="0"/>
              </a:rPr>
              <a:t>efficiency</a:t>
            </a:r>
            <a:endParaRPr lang="en-US" sz="2400" dirty="0">
              <a:latin typeface="Arial" panose="020B0604020202020204" pitchFamily="34" charset="0"/>
              <a:cs typeface="Arial" panose="020B0604020202020204" pitchFamily="34" charset="0"/>
            </a:endParaRPr>
          </a:p>
          <a:p>
            <a:pPr marL="457200" indent="-457200">
              <a:buFont typeface="+mj-lt"/>
              <a:buAutoNum type="arabicPeriod"/>
            </a:pPr>
            <a:r>
              <a:rPr lang="en-US" sz="2400" dirty="0" smtClean="0">
                <a:latin typeface="Arial" panose="020B0604020202020204" pitchFamily="34" charset="0"/>
                <a:cs typeface="Arial" panose="020B0604020202020204" pitchFamily="34" charset="0"/>
              </a:rPr>
              <a:t>Improve on-farm profits</a:t>
            </a:r>
          </a:p>
          <a:p>
            <a:pPr marL="457200" indent="-457200">
              <a:buFont typeface="+mj-lt"/>
              <a:buAutoNum type="arabicPeriod"/>
            </a:pPr>
            <a:r>
              <a:rPr lang="en-US" sz="2400" dirty="0" smtClean="0">
                <a:latin typeface="Arial" panose="020B0604020202020204" pitchFamily="34" charset="0"/>
                <a:cs typeface="Arial" panose="020B0604020202020204" pitchFamily="34" charset="0"/>
              </a:rPr>
              <a:t>Decrease </a:t>
            </a:r>
            <a:r>
              <a:rPr lang="en-US" sz="2400" dirty="0">
                <a:latin typeface="Arial" panose="020B0604020202020204" pitchFamily="34" charset="0"/>
                <a:cs typeface="Arial" panose="020B0604020202020204" pitchFamily="34" charset="0"/>
              </a:rPr>
              <a:t>in dependency on food aid </a:t>
            </a:r>
          </a:p>
          <a:p>
            <a:pPr marL="457200" indent="-457200">
              <a:buFont typeface="+mj-lt"/>
              <a:buAutoNum type="arabicPeriod"/>
            </a:pPr>
            <a:r>
              <a:rPr lang="en-US" sz="2400" dirty="0" smtClean="0">
                <a:latin typeface="Arial" panose="020B0604020202020204" pitchFamily="34" charset="0"/>
                <a:cs typeface="Arial" panose="020B0604020202020204" pitchFamily="34" charset="0"/>
              </a:rPr>
              <a:t>Decrease of </a:t>
            </a:r>
            <a:r>
              <a:rPr lang="en-US" sz="2400" dirty="0">
                <a:latin typeface="Arial" panose="020B0604020202020204" pitchFamily="34" charset="0"/>
                <a:cs typeface="Arial" panose="020B0604020202020204" pitchFamily="34" charset="0"/>
              </a:rPr>
              <a:t>the different marginalized categories of </a:t>
            </a:r>
            <a:r>
              <a:rPr lang="en-US" sz="2400" dirty="0" smtClean="0">
                <a:latin typeface="Arial" panose="020B0604020202020204" pitchFamily="34" charset="0"/>
                <a:cs typeface="Arial" panose="020B0604020202020204" pitchFamily="34" charset="0"/>
              </a:rPr>
              <a:t>people </a:t>
            </a:r>
            <a:r>
              <a:rPr lang="en-US" sz="2400" dirty="0">
                <a:latin typeface="Arial" panose="020B0604020202020204" pitchFamily="34" charset="0"/>
                <a:cs typeface="Arial" panose="020B0604020202020204" pitchFamily="34" charset="0"/>
              </a:rPr>
              <a:t>living under the poverty line</a:t>
            </a:r>
          </a:p>
          <a:p>
            <a:pPr marL="457200" indent="-457200">
              <a:buFont typeface="+mj-lt"/>
              <a:buAutoNum type="arabicPeriod"/>
            </a:pPr>
            <a:r>
              <a:rPr lang="en-US" sz="2400" dirty="0" smtClean="0">
                <a:latin typeface="Arial" panose="020B0604020202020204" pitchFamily="34" charset="0"/>
                <a:cs typeface="Arial" panose="020B0604020202020204" pitchFamily="34" charset="0"/>
              </a:rPr>
              <a:t>Increase in </a:t>
            </a:r>
            <a:r>
              <a:rPr lang="en-US" sz="2400" dirty="0">
                <a:latin typeface="Arial" panose="020B0604020202020204" pitchFamily="34" charset="0"/>
                <a:cs typeface="Arial" panose="020B0604020202020204" pitchFamily="34" charset="0"/>
              </a:rPr>
              <a:t>availability of nutritious food</a:t>
            </a:r>
          </a:p>
          <a:p>
            <a:pPr marL="457200" indent="-457200">
              <a:buFont typeface="+mj-lt"/>
              <a:buAutoNum type="arabicPeriod"/>
            </a:pPr>
            <a:r>
              <a:rPr lang="en-US" sz="2400" dirty="0" smtClean="0">
                <a:latin typeface="Arial" panose="020B0604020202020204" pitchFamily="34" charset="0"/>
                <a:cs typeface="Arial" panose="020B0604020202020204" pitchFamily="34" charset="0"/>
              </a:rPr>
              <a:t>Increase in </a:t>
            </a:r>
            <a:r>
              <a:rPr lang="en-US" sz="2400" dirty="0">
                <a:latin typeface="Arial" panose="020B0604020202020204" pitchFamily="34" charset="0"/>
                <a:cs typeface="Arial" panose="020B0604020202020204" pitchFamily="34" charset="0"/>
              </a:rPr>
              <a:t>consumption of nutritious food</a:t>
            </a:r>
          </a:p>
          <a:p>
            <a:pPr marL="457200" indent="-457200">
              <a:buFont typeface="+mj-lt"/>
              <a:buAutoNum type="arabicPeriod"/>
            </a:pPr>
            <a:r>
              <a:rPr lang="en-US" sz="2400" dirty="0" smtClean="0">
                <a:latin typeface="Arial" panose="020B0604020202020204" pitchFamily="34" charset="0"/>
                <a:cs typeface="Arial" panose="020B0604020202020204" pitchFamily="34" charset="0"/>
              </a:rPr>
              <a:t>Decrease the stunting levels of children </a:t>
            </a:r>
            <a:endParaRPr lang="en-US" sz="2400" dirty="0">
              <a:latin typeface="Arial" panose="020B0604020202020204" pitchFamily="34" charset="0"/>
              <a:cs typeface="Arial" panose="020B0604020202020204" pitchFamily="34" charset="0"/>
            </a:endParaRPr>
          </a:p>
        </p:txBody>
      </p:sp>
      <p:sp>
        <p:nvSpPr>
          <p:cNvPr id="10" name="TextBox 9"/>
          <p:cNvSpPr txBox="1"/>
          <p:nvPr/>
        </p:nvSpPr>
        <p:spPr>
          <a:xfrm>
            <a:off x="475013" y="986135"/>
            <a:ext cx="8193974" cy="461665"/>
          </a:xfrm>
          <a:prstGeom prst="rect">
            <a:avLst/>
          </a:prstGeom>
          <a:noFill/>
        </p:spPr>
        <p:txBody>
          <a:bodyPr wrap="square" rtlCol="0">
            <a:spAutoFit/>
          </a:bodyPr>
          <a:lstStyle/>
          <a:p>
            <a:r>
              <a:rPr lang="en-US" sz="2400" b="1" dirty="0" smtClean="0">
                <a:solidFill>
                  <a:srgbClr val="FF0000"/>
                </a:solidFill>
                <a:latin typeface="Aharoni" panose="02010803020104030203" pitchFamily="2" charset="-79"/>
                <a:cs typeface="Aharoni" panose="02010803020104030203" pitchFamily="2" charset="-79"/>
              </a:rPr>
              <a:t>Key </a:t>
            </a:r>
            <a:r>
              <a:rPr lang="en-US" sz="2400" b="1" dirty="0">
                <a:solidFill>
                  <a:srgbClr val="FF0000"/>
                </a:solidFill>
                <a:latin typeface="Aharoni" panose="02010803020104030203" pitchFamily="2" charset="-79"/>
                <a:cs typeface="Aharoni" panose="02010803020104030203" pitchFamily="2" charset="-79"/>
              </a:rPr>
              <a:t>long term impact indicators in the </a:t>
            </a:r>
            <a:r>
              <a:rPr lang="en-US" sz="2400" b="1" dirty="0" smtClean="0">
                <a:solidFill>
                  <a:srgbClr val="FF0000"/>
                </a:solidFill>
                <a:latin typeface="Aharoni" panose="02010803020104030203" pitchFamily="2" charset="-79"/>
                <a:cs typeface="Aharoni" panose="02010803020104030203" pitchFamily="2" charset="-79"/>
              </a:rPr>
              <a:t>project</a:t>
            </a:r>
            <a:endParaRPr lang="en-US" sz="2400" dirty="0">
              <a:solidFill>
                <a:srgbClr val="FF0000"/>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15548197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34</a:t>
            </a:fld>
            <a:endParaRPr lang="en-US">
              <a:solidFill>
                <a:prstClr val="black">
                  <a:tint val="75000"/>
                </a:prstClr>
              </a:solidFill>
            </a:endParaRPr>
          </a:p>
        </p:txBody>
      </p:sp>
      <p:sp>
        <p:nvSpPr>
          <p:cNvPr id="33" name="Rectangle 2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34" name="Rectangle 23"/>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 name="TextBox 6"/>
          <p:cNvSpPr txBox="1"/>
          <p:nvPr/>
        </p:nvSpPr>
        <p:spPr>
          <a:xfrm>
            <a:off x="152400" y="1785582"/>
            <a:ext cx="6096000" cy="3139321"/>
          </a:xfrm>
          <a:prstGeom prst="rect">
            <a:avLst/>
          </a:prstGeom>
          <a:noFill/>
        </p:spPr>
        <p:txBody>
          <a:bodyPr wrap="square" rtlCol="0">
            <a:spAutoFit/>
          </a:bodyPr>
          <a:lstStyle/>
          <a:p>
            <a:pPr marL="342900" indent="-342900">
              <a:buFont typeface="Courier New" panose="02070309020205020404" pitchFamily="49" charset="0"/>
              <a:buChar char="o"/>
            </a:pPr>
            <a:r>
              <a:rPr lang="en-US" sz="2200" dirty="0" smtClean="0">
                <a:latin typeface="Arial" panose="020B0604020202020204" pitchFamily="34" charset="0"/>
                <a:cs typeface="Arial" panose="020B0604020202020204" pitchFamily="34" charset="0"/>
              </a:rPr>
              <a:t>After </a:t>
            </a:r>
            <a:r>
              <a:rPr lang="en-US" sz="2200" dirty="0">
                <a:latin typeface="Arial" panose="020B0604020202020204" pitchFamily="34" charset="0"/>
                <a:cs typeface="Arial" panose="020B0604020202020204" pitchFamily="34" charset="0"/>
              </a:rPr>
              <a:t>5 years, about 500,000 hectares will be rehabilitated. </a:t>
            </a:r>
            <a:endParaRPr lang="en-US" sz="2200" dirty="0" smtClean="0">
              <a:latin typeface="Arial" panose="020B0604020202020204" pitchFamily="34" charset="0"/>
              <a:cs typeface="Arial" panose="020B0604020202020204" pitchFamily="34" charset="0"/>
            </a:endParaRPr>
          </a:p>
          <a:p>
            <a:pPr marL="342900" indent="-342900">
              <a:buFont typeface="Courier New" panose="02070309020205020404" pitchFamily="49" charset="0"/>
              <a:buChar char="o"/>
            </a:pPr>
            <a:endParaRPr lang="en-US" sz="2200" dirty="0">
              <a:latin typeface="Arial" panose="020B0604020202020204" pitchFamily="34" charset="0"/>
              <a:cs typeface="Arial" panose="020B0604020202020204" pitchFamily="34" charset="0"/>
            </a:endParaRPr>
          </a:p>
          <a:p>
            <a:pPr marL="342900" indent="-342900">
              <a:buFont typeface="Courier New" panose="02070309020205020404" pitchFamily="49" charset="0"/>
              <a:buChar char="o"/>
            </a:pPr>
            <a:r>
              <a:rPr lang="en-US" sz="2200" dirty="0" smtClean="0">
                <a:latin typeface="Arial" panose="020B0604020202020204" pitchFamily="34" charset="0"/>
                <a:cs typeface="Arial" panose="020B0604020202020204" pitchFamily="34" charset="0"/>
              </a:rPr>
              <a:t>Water </a:t>
            </a:r>
            <a:r>
              <a:rPr lang="en-US" sz="2200" dirty="0">
                <a:latin typeface="Arial" panose="020B0604020202020204" pitchFamily="34" charset="0"/>
                <a:cs typeface="Arial" panose="020B0604020202020204" pitchFamily="34" charset="0"/>
              </a:rPr>
              <a:t>productivity will be improved by 30% and the standard of living of about 70,000 farmers (male and female) will be improved</a:t>
            </a:r>
            <a:r>
              <a:rPr lang="en-US" sz="2200" dirty="0" smtClean="0">
                <a:latin typeface="Arial" panose="020B0604020202020204" pitchFamily="34" charset="0"/>
                <a:cs typeface="Arial" panose="020B0604020202020204" pitchFamily="34" charset="0"/>
              </a:rPr>
              <a:t>.</a:t>
            </a:r>
          </a:p>
          <a:p>
            <a:pPr marL="342900" indent="-342900">
              <a:buFont typeface="Courier New" panose="02070309020205020404" pitchFamily="49" charset="0"/>
              <a:buChar char="o"/>
            </a:pPr>
            <a:endParaRPr lang="en-US" sz="2200" dirty="0">
              <a:latin typeface="Arial" panose="020B0604020202020204" pitchFamily="34" charset="0"/>
              <a:cs typeface="Arial" panose="020B0604020202020204" pitchFamily="34" charset="0"/>
            </a:endParaRPr>
          </a:p>
          <a:p>
            <a:pPr marL="342900" indent="-342900">
              <a:buFont typeface="Courier New" panose="02070309020205020404" pitchFamily="49" charset="0"/>
              <a:buChar char="o"/>
            </a:pPr>
            <a:r>
              <a:rPr lang="en-US" sz="2200" dirty="0" smtClean="0">
                <a:latin typeface="Arial" panose="020B0604020202020204" pitchFamily="34" charset="0"/>
                <a:cs typeface="Arial" panose="020B0604020202020204" pitchFamily="34" charset="0"/>
              </a:rPr>
              <a:t>These impacts will result from intervening in about 140 villages in each country</a:t>
            </a:r>
            <a:endParaRPr lang="en-US" sz="2200" dirty="0">
              <a:latin typeface="Arial" panose="020B0604020202020204" pitchFamily="34" charset="0"/>
              <a:cs typeface="Arial" panose="020B0604020202020204" pitchFamily="34" charset="0"/>
            </a:endParaRPr>
          </a:p>
        </p:txBody>
      </p:sp>
      <p:sp>
        <p:nvSpPr>
          <p:cNvPr id="8" name="TextBox 7"/>
          <p:cNvSpPr txBox="1"/>
          <p:nvPr/>
        </p:nvSpPr>
        <p:spPr>
          <a:xfrm>
            <a:off x="381000" y="996202"/>
            <a:ext cx="4953001" cy="461665"/>
          </a:xfrm>
          <a:prstGeom prst="rect">
            <a:avLst/>
          </a:prstGeom>
          <a:noFill/>
        </p:spPr>
        <p:txBody>
          <a:bodyPr wrap="square" rtlCol="0">
            <a:spAutoFit/>
          </a:bodyPr>
          <a:lstStyle/>
          <a:p>
            <a:pPr algn="ctr"/>
            <a:r>
              <a:rPr lang="en-US" sz="2400" dirty="0">
                <a:solidFill>
                  <a:srgbClr val="FF0000"/>
                </a:solidFill>
                <a:latin typeface="Aharoni" panose="02010803020104030203" pitchFamily="2" charset="-79"/>
                <a:cs typeface="Aharoni" panose="02010803020104030203" pitchFamily="2" charset="-79"/>
              </a:rPr>
              <a:t>Provisionary </a:t>
            </a:r>
            <a:r>
              <a:rPr lang="en-US" sz="2400" dirty="0" smtClean="0">
                <a:solidFill>
                  <a:srgbClr val="FF0000"/>
                </a:solidFill>
                <a:latin typeface="Aharoni" panose="02010803020104030203" pitchFamily="2" charset="-79"/>
                <a:cs typeface="Aharoni" panose="02010803020104030203" pitchFamily="2" charset="-79"/>
              </a:rPr>
              <a:t>targets</a:t>
            </a:r>
            <a:endParaRPr lang="en-US" sz="2400" dirty="0">
              <a:solidFill>
                <a:srgbClr val="FF0000"/>
              </a:solidFill>
              <a:latin typeface="Aharoni" panose="02010803020104030203" pitchFamily="2" charset="-79"/>
              <a:cs typeface="Aharoni" panose="02010803020104030203" pitchFamily="2" charset="-79"/>
            </a:endParaRPr>
          </a:p>
        </p:txBody>
      </p:sp>
      <p:pic>
        <p:nvPicPr>
          <p:cNvPr id="11" name="Picture 5" descr="C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0601" y="3108570"/>
            <a:ext cx="2591474" cy="1683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DSCN5183s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7133" y="965986"/>
            <a:ext cx="2601180" cy="1952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7" descr="C:\ICRAF\Finlande\2013\Burkina Faso\Cassou photos mission1\IMG_629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88100" y="5091750"/>
            <a:ext cx="2524684" cy="1683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098845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35</a:t>
            </a:fld>
            <a:endParaRPr lang="en-US">
              <a:solidFill>
                <a:prstClr val="black">
                  <a:tint val="75000"/>
                </a:prstClr>
              </a:solidFill>
            </a:endParaRPr>
          </a:p>
        </p:txBody>
      </p:sp>
      <p:sp>
        <p:nvSpPr>
          <p:cNvPr id="33" name="Rectangle 2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34" name="Rectangle 23"/>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0" name="TextBox 9"/>
          <p:cNvSpPr txBox="1"/>
          <p:nvPr/>
        </p:nvSpPr>
        <p:spPr>
          <a:xfrm>
            <a:off x="292669" y="1447800"/>
            <a:ext cx="8483600" cy="4616648"/>
          </a:xfrm>
          <a:prstGeom prst="rect">
            <a:avLst/>
          </a:prstGeom>
          <a:noFill/>
        </p:spPr>
        <p:txBody>
          <a:bodyPr wrap="square" rtlCol="0">
            <a:spAutoFit/>
          </a:bodyPr>
          <a:lstStyle/>
          <a:p>
            <a:pPr marL="342900" indent="-342900">
              <a:buFont typeface="Courier New" panose="02070309020205020404" pitchFamily="49" charset="0"/>
              <a:buChar char="o"/>
            </a:pPr>
            <a:r>
              <a:rPr lang="en-US" dirty="0" smtClean="0">
                <a:latin typeface="Arial" panose="020B0604020202020204" pitchFamily="34" charset="0"/>
                <a:cs typeface="Arial" panose="020B0604020202020204" pitchFamily="34" charset="0"/>
              </a:rPr>
              <a:t>Development </a:t>
            </a:r>
            <a:r>
              <a:rPr lang="en-US" dirty="0">
                <a:latin typeface="Arial" panose="020B0604020202020204" pitchFamily="34" charset="0"/>
                <a:cs typeface="Arial" panose="020B0604020202020204" pitchFamily="34" charset="0"/>
              </a:rPr>
              <a:t>oriented </a:t>
            </a:r>
            <a:r>
              <a:rPr lang="en-US" dirty="0" smtClean="0">
                <a:latin typeface="Arial" panose="020B0604020202020204" pitchFamily="34" charset="0"/>
                <a:cs typeface="Arial" panose="020B0604020202020204" pitchFamily="34" charset="0"/>
              </a:rPr>
              <a:t>– An </a:t>
            </a:r>
            <a:r>
              <a:rPr lang="en-US" dirty="0">
                <a:latin typeface="Arial" panose="020B0604020202020204" pitchFamily="34" charset="0"/>
                <a:cs typeface="Arial" panose="020B0604020202020204" pitchFamily="34" charset="0"/>
              </a:rPr>
              <a:t>integrated approach </a:t>
            </a:r>
            <a:r>
              <a:rPr lang="en-US" dirty="0" smtClean="0">
                <a:latin typeface="Arial" panose="020B0604020202020204" pitchFamily="34" charset="0"/>
                <a:cs typeface="Arial" panose="020B0604020202020204" pitchFamily="34" charset="0"/>
              </a:rPr>
              <a:t>with a broad soil and water component and commercialization component</a:t>
            </a:r>
            <a:endParaRPr lang="en-US" dirty="0">
              <a:latin typeface="Arial" panose="020B0604020202020204" pitchFamily="34" charset="0"/>
              <a:cs typeface="Arial" panose="020B0604020202020204" pitchFamily="34" charset="0"/>
            </a:endParaRPr>
          </a:p>
          <a:p>
            <a:pPr marL="342900" indent="-342900">
              <a:buFont typeface="Courier New" panose="02070309020205020404" pitchFamily="49" charset="0"/>
              <a:buChar char="o"/>
            </a:pPr>
            <a:endParaRPr lang="en-US" sz="1200" dirty="0">
              <a:latin typeface="Arial" panose="020B0604020202020204" pitchFamily="34" charset="0"/>
              <a:cs typeface="Arial" panose="020B0604020202020204" pitchFamily="34" charset="0"/>
            </a:endParaRPr>
          </a:p>
          <a:p>
            <a:pPr marL="342900" indent="-342900">
              <a:buFont typeface="Courier New" panose="02070309020205020404" pitchFamily="49" charset="0"/>
              <a:buChar char="o"/>
            </a:pPr>
            <a:r>
              <a:rPr lang="en-US" dirty="0" smtClean="0">
                <a:latin typeface="Arial" panose="020B0604020202020204" pitchFamily="34" charset="0"/>
                <a:cs typeface="Arial" panose="020B0604020202020204" pitchFamily="34" charset="0"/>
              </a:rPr>
              <a:t>The approach is a “bottom up, farmer driven” program that service providers will respond to.</a:t>
            </a:r>
          </a:p>
          <a:p>
            <a:pPr marL="342900" indent="-342900">
              <a:buFont typeface="Courier New" panose="02070309020205020404" pitchFamily="49" charset="0"/>
              <a:buChar char="o"/>
            </a:pPr>
            <a:endParaRPr lang="en-US" sz="1200" dirty="0" smtClean="0">
              <a:latin typeface="Arial" panose="020B0604020202020204" pitchFamily="34" charset="0"/>
              <a:cs typeface="Arial" panose="020B0604020202020204" pitchFamily="34" charset="0"/>
            </a:endParaRPr>
          </a:p>
          <a:p>
            <a:pPr marL="342900" indent="-342900">
              <a:buFont typeface="Courier New" panose="02070309020205020404" pitchFamily="49" charset="0"/>
              <a:buChar char="o"/>
            </a:pPr>
            <a:r>
              <a:rPr lang="en-US" dirty="0" smtClean="0">
                <a:latin typeface="Arial" panose="020B0604020202020204" pitchFamily="34" charset="0"/>
                <a:cs typeface="Arial" panose="020B0604020202020204" pitchFamily="34" charset="0"/>
              </a:rPr>
              <a:t>An inclusive approach where the needs of all types of farmers including women, youth the poor can be addressed</a:t>
            </a:r>
          </a:p>
          <a:p>
            <a:pPr marL="342900" indent="-342900">
              <a:buFont typeface="Courier New" panose="02070309020205020404" pitchFamily="49" charset="0"/>
              <a:buChar char="o"/>
            </a:pPr>
            <a:endParaRPr lang="en-US" sz="1200" dirty="0" smtClean="0">
              <a:latin typeface="Arial" panose="020B0604020202020204" pitchFamily="34" charset="0"/>
              <a:cs typeface="Arial" panose="020B0604020202020204" pitchFamily="34" charset="0"/>
            </a:endParaRPr>
          </a:p>
          <a:p>
            <a:pPr marL="342900" indent="-342900">
              <a:buFont typeface="Courier New" panose="02070309020205020404" pitchFamily="49" charset="0"/>
              <a:buChar char="o"/>
            </a:pPr>
            <a:r>
              <a:rPr lang="en-US" dirty="0">
                <a:latin typeface="Arial" panose="020B0604020202020204" pitchFamily="34" charset="0"/>
                <a:cs typeface="Arial" panose="020B0604020202020204" pitchFamily="34" charset="0"/>
              </a:rPr>
              <a:t>Service providers are to be national organizations as much as possible with attention paid to building up capacity of farmer associations</a:t>
            </a:r>
          </a:p>
          <a:p>
            <a:pPr marL="342900" indent="-342900">
              <a:buFont typeface="Courier New" panose="02070309020205020404" pitchFamily="49" charset="0"/>
              <a:buChar char="o"/>
            </a:pPr>
            <a:endParaRPr lang="en-US" sz="1200" dirty="0">
              <a:latin typeface="Arial" panose="020B0604020202020204" pitchFamily="34" charset="0"/>
              <a:cs typeface="Arial" panose="020B0604020202020204" pitchFamily="34" charset="0"/>
            </a:endParaRPr>
          </a:p>
          <a:p>
            <a:pPr marL="342900" indent="-342900">
              <a:buFont typeface="Courier New" panose="02070309020205020404" pitchFamily="49" charset="0"/>
              <a:buChar char="o"/>
            </a:pPr>
            <a:r>
              <a:rPr lang="en-US" dirty="0">
                <a:latin typeface="Arial" panose="020B0604020202020204" pitchFamily="34" charset="0"/>
                <a:cs typeface="Arial" panose="020B0604020202020204" pitchFamily="34" charset="0"/>
              </a:rPr>
              <a:t>Interventions are meant to be sustainable </a:t>
            </a:r>
          </a:p>
          <a:p>
            <a:pPr marL="342900" indent="-342900">
              <a:buFont typeface="Courier New" panose="02070309020205020404" pitchFamily="49" charset="0"/>
              <a:buChar char="o"/>
            </a:pPr>
            <a:endParaRPr lang="en-US" sz="1200" dirty="0" smtClean="0">
              <a:latin typeface="Arial" panose="020B0604020202020204" pitchFamily="34" charset="0"/>
              <a:cs typeface="Arial" panose="020B0604020202020204" pitchFamily="34" charset="0"/>
            </a:endParaRPr>
          </a:p>
          <a:p>
            <a:pPr marL="342900" indent="-342900">
              <a:buFont typeface="Courier New" panose="02070309020205020404" pitchFamily="49" charset="0"/>
              <a:buChar char="o"/>
            </a:pPr>
            <a:r>
              <a:rPr lang="en-US" dirty="0" smtClean="0">
                <a:latin typeface="Arial" panose="020B0604020202020204" pitchFamily="34" charset="0"/>
                <a:cs typeface="Arial" panose="020B0604020202020204" pitchFamily="34" charset="0"/>
              </a:rPr>
              <a:t>International </a:t>
            </a:r>
            <a:r>
              <a:rPr lang="en-US" dirty="0">
                <a:latin typeface="Arial" panose="020B0604020202020204" pitchFamily="34" charset="0"/>
                <a:cs typeface="Arial" panose="020B0604020202020204" pitchFamily="34" charset="0"/>
              </a:rPr>
              <a:t>organizations playing mainly a capacity building role that is to lessen over time</a:t>
            </a:r>
          </a:p>
          <a:p>
            <a:pPr marL="342900" indent="-342900">
              <a:buFont typeface="Courier New" panose="02070309020205020404" pitchFamily="49" charset="0"/>
              <a:buChar char="o"/>
            </a:pPr>
            <a:endParaRPr lang="en-US" sz="1200" dirty="0" smtClean="0">
              <a:latin typeface="Arial" panose="020B0604020202020204" pitchFamily="34" charset="0"/>
              <a:cs typeface="Arial" panose="020B0604020202020204" pitchFamily="34" charset="0"/>
            </a:endParaRPr>
          </a:p>
          <a:p>
            <a:pPr marL="342900" indent="-342900">
              <a:buFont typeface="Courier New" panose="02070309020205020404" pitchFamily="49" charset="0"/>
              <a:buChar char="o"/>
            </a:pPr>
            <a:r>
              <a:rPr lang="en-US" dirty="0" smtClean="0">
                <a:latin typeface="Arial" panose="020B0604020202020204" pitchFamily="34" charset="0"/>
                <a:cs typeface="Arial" panose="020B0604020202020204" pitchFamily="34" charset="0"/>
              </a:rPr>
              <a:t>A </a:t>
            </a:r>
            <a:r>
              <a:rPr lang="en-US" dirty="0">
                <a:latin typeface="Arial" panose="020B0604020202020204" pitchFamily="34" charset="0"/>
                <a:cs typeface="Arial" panose="020B0604020202020204" pitchFamily="34" charset="0"/>
              </a:rPr>
              <a:t>first year (inception phase) helps to learn how to make this </a:t>
            </a:r>
            <a:r>
              <a:rPr lang="en-US" dirty="0" smtClean="0">
                <a:latin typeface="Arial" panose="020B0604020202020204" pitchFamily="34" charset="0"/>
                <a:cs typeface="Arial" panose="020B0604020202020204" pitchFamily="34" charset="0"/>
              </a:rPr>
              <a:t>work</a:t>
            </a:r>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621549" y="986135"/>
            <a:ext cx="7825839" cy="461665"/>
          </a:xfrm>
          <a:prstGeom prst="rect">
            <a:avLst/>
          </a:prstGeom>
          <a:noFill/>
        </p:spPr>
        <p:txBody>
          <a:bodyPr wrap="square" rtlCol="0">
            <a:spAutoFit/>
          </a:bodyPr>
          <a:lstStyle/>
          <a:p>
            <a:pPr algn="ctr"/>
            <a:r>
              <a:rPr lang="en-US" sz="2400" dirty="0">
                <a:solidFill>
                  <a:srgbClr val="FF0000"/>
                </a:solidFill>
                <a:latin typeface="Aharoni" panose="02010803020104030203" pitchFamily="2" charset="-79"/>
                <a:cs typeface="Aharoni" panose="02010803020104030203" pitchFamily="2" charset="-79"/>
              </a:rPr>
              <a:t>Key aspects of the </a:t>
            </a:r>
            <a:r>
              <a:rPr lang="en-US" sz="2400" dirty="0" smtClean="0">
                <a:solidFill>
                  <a:srgbClr val="FF0000"/>
                </a:solidFill>
                <a:latin typeface="Aharoni" panose="02010803020104030203" pitchFamily="2" charset="-79"/>
                <a:cs typeface="Aharoni" panose="02010803020104030203" pitchFamily="2" charset="-79"/>
              </a:rPr>
              <a:t>project</a:t>
            </a:r>
            <a:endParaRPr lang="en-US" sz="2400" dirty="0">
              <a:solidFill>
                <a:srgbClr val="FF0000"/>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2504559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36</a:t>
            </a:fld>
            <a:endParaRPr lang="en-US">
              <a:solidFill>
                <a:prstClr val="black">
                  <a:tint val="75000"/>
                </a:prstClr>
              </a:solidFill>
            </a:endParaRPr>
          </a:p>
        </p:txBody>
      </p:sp>
      <p:sp>
        <p:nvSpPr>
          <p:cNvPr id="33" name="Rectangle 2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34" name="Rectangle 23"/>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 name="TextBox 6"/>
          <p:cNvSpPr txBox="1"/>
          <p:nvPr/>
        </p:nvSpPr>
        <p:spPr>
          <a:xfrm>
            <a:off x="368135" y="1029066"/>
            <a:ext cx="8407730" cy="769441"/>
          </a:xfrm>
          <a:prstGeom prst="rect">
            <a:avLst/>
          </a:prstGeom>
          <a:noFill/>
        </p:spPr>
        <p:txBody>
          <a:bodyPr wrap="square" rtlCol="0">
            <a:spAutoFit/>
          </a:bodyPr>
          <a:lstStyle/>
          <a:p>
            <a:pPr algn="just"/>
            <a:r>
              <a:rPr lang="en-US" altLang="en-US" sz="2200" b="1" dirty="0">
                <a:latin typeface="Aharoni" panose="02010803020104030203" pitchFamily="2" charset="-79"/>
                <a:cs typeface="Aharoni" panose="02010803020104030203" pitchFamily="2" charset="-79"/>
              </a:rPr>
              <a:t>IV. Fodder trees species for enhancing production of the Sahelian Agroforestry systems</a:t>
            </a:r>
            <a:r>
              <a:rPr lang="en-US" sz="2200" b="1" dirty="0">
                <a:latin typeface="Aharoni" panose="02010803020104030203" pitchFamily="2" charset="-79"/>
                <a:cs typeface="Aharoni" panose="02010803020104030203" pitchFamily="2" charset="-79"/>
              </a:rPr>
              <a:t> </a:t>
            </a:r>
          </a:p>
        </p:txBody>
      </p:sp>
      <p:sp>
        <p:nvSpPr>
          <p:cNvPr id="8" name="Content Placeholder 2"/>
          <p:cNvSpPr txBox="1">
            <a:spLocks/>
          </p:cNvSpPr>
          <p:nvPr/>
        </p:nvSpPr>
        <p:spPr bwMode="auto">
          <a:xfrm>
            <a:off x="338565" y="1798507"/>
            <a:ext cx="8680862" cy="366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4000">
                <a:solidFill>
                  <a:schemeClr val="tx2"/>
                </a:solidFill>
                <a:latin typeface="Arial Black" pitchFamily="34" charset="0"/>
              </a:defRPr>
            </a:lvl1pPr>
            <a:lvl2pPr marL="742950" indent="-285750" eaLnBrk="0" hangingPunct="0">
              <a:defRPr sz="4000">
                <a:solidFill>
                  <a:schemeClr val="tx2"/>
                </a:solidFill>
                <a:latin typeface="Arial Black" pitchFamily="34" charset="0"/>
              </a:defRPr>
            </a:lvl2pPr>
            <a:lvl3pPr marL="1143000" indent="-228600" eaLnBrk="0" hangingPunct="0">
              <a:defRPr sz="4000">
                <a:solidFill>
                  <a:schemeClr val="tx2"/>
                </a:solidFill>
                <a:latin typeface="Arial Black" pitchFamily="34" charset="0"/>
              </a:defRPr>
            </a:lvl3pPr>
            <a:lvl4pPr marL="1600200" indent="-228600" eaLnBrk="0" hangingPunct="0">
              <a:defRPr sz="4000">
                <a:solidFill>
                  <a:schemeClr val="tx2"/>
                </a:solidFill>
                <a:latin typeface="Arial Black" pitchFamily="34" charset="0"/>
              </a:defRPr>
            </a:lvl4pPr>
            <a:lvl5pPr marL="2057400" indent="-228600" eaLnBrk="0" hangingPunct="0">
              <a:defRPr sz="4000">
                <a:solidFill>
                  <a:schemeClr val="tx2"/>
                </a:solidFill>
                <a:latin typeface="Arial Black" pitchFamily="34" charset="0"/>
              </a:defRPr>
            </a:lvl5pPr>
            <a:lvl6pPr marL="2514600" indent="-228600" algn="ctr" eaLnBrk="0" fontAlgn="base" hangingPunct="0">
              <a:spcBef>
                <a:spcPct val="0"/>
              </a:spcBef>
              <a:spcAft>
                <a:spcPct val="0"/>
              </a:spcAft>
              <a:defRPr sz="4000">
                <a:solidFill>
                  <a:schemeClr val="tx2"/>
                </a:solidFill>
                <a:latin typeface="Arial Black" pitchFamily="34" charset="0"/>
              </a:defRPr>
            </a:lvl6pPr>
            <a:lvl7pPr marL="2971800" indent="-228600" algn="ctr" eaLnBrk="0" fontAlgn="base" hangingPunct="0">
              <a:spcBef>
                <a:spcPct val="0"/>
              </a:spcBef>
              <a:spcAft>
                <a:spcPct val="0"/>
              </a:spcAft>
              <a:defRPr sz="4000">
                <a:solidFill>
                  <a:schemeClr val="tx2"/>
                </a:solidFill>
                <a:latin typeface="Arial Black" pitchFamily="34" charset="0"/>
              </a:defRPr>
            </a:lvl7pPr>
            <a:lvl8pPr marL="3429000" indent="-228600" algn="ctr" eaLnBrk="0" fontAlgn="base" hangingPunct="0">
              <a:spcBef>
                <a:spcPct val="0"/>
              </a:spcBef>
              <a:spcAft>
                <a:spcPct val="0"/>
              </a:spcAft>
              <a:defRPr sz="4000">
                <a:solidFill>
                  <a:schemeClr val="tx2"/>
                </a:solidFill>
                <a:latin typeface="Arial Black" pitchFamily="34" charset="0"/>
              </a:defRPr>
            </a:lvl8pPr>
            <a:lvl9pPr marL="3886200" indent="-228600" algn="ctr" eaLnBrk="0" fontAlgn="base" hangingPunct="0">
              <a:spcBef>
                <a:spcPct val="0"/>
              </a:spcBef>
              <a:spcAft>
                <a:spcPct val="0"/>
              </a:spcAft>
              <a:defRPr sz="4000">
                <a:solidFill>
                  <a:schemeClr val="tx2"/>
                </a:solidFill>
                <a:latin typeface="Arial Black" pitchFamily="34" charset="0"/>
              </a:defRPr>
            </a:lvl9pPr>
          </a:lstStyle>
          <a:p>
            <a:pPr eaLnBrk="1" hangingPunct="1">
              <a:spcBef>
                <a:spcPct val="20000"/>
              </a:spcBef>
              <a:buFont typeface="Courier New" panose="02070309020205020404" pitchFamily="49" charset="0"/>
              <a:buChar char="o"/>
            </a:pPr>
            <a:r>
              <a:rPr lang="en-US" altLang="en-US" sz="2000" dirty="0" smtClean="0">
                <a:solidFill>
                  <a:srgbClr val="000000"/>
                </a:solidFill>
                <a:effectLst/>
                <a:latin typeface="Arial" panose="020B0604020202020204" pitchFamily="34" charset="0"/>
                <a:cs typeface="Arial" panose="020B0604020202020204" pitchFamily="34" charset="0"/>
              </a:rPr>
              <a:t>Literature </a:t>
            </a:r>
            <a:r>
              <a:rPr lang="en-US" altLang="en-US" sz="2000" dirty="0">
                <a:solidFill>
                  <a:srgbClr val="000000"/>
                </a:solidFill>
                <a:effectLst/>
                <a:latin typeface="Arial" panose="020B0604020202020204" pitchFamily="34" charset="0"/>
                <a:cs typeface="Arial" panose="020B0604020202020204" pitchFamily="34" charset="0"/>
              </a:rPr>
              <a:t>review of animal feed systems in four Sahelian countries (Burkina Faso, Mali, Niger and Senegal</a:t>
            </a:r>
            <a:r>
              <a:rPr lang="en-US" altLang="en-US" sz="2000" dirty="0">
                <a:solidFill>
                  <a:srgbClr val="000000"/>
                </a:solidFill>
                <a:latin typeface="Arial" panose="020B0604020202020204" pitchFamily="34" charset="0"/>
                <a:cs typeface="Arial" panose="020B0604020202020204" pitchFamily="34" charset="0"/>
              </a:rPr>
              <a:t>): Bayala J., </a:t>
            </a:r>
            <a:r>
              <a:rPr lang="en-US" altLang="en-US" sz="2000" dirty="0" err="1">
                <a:solidFill>
                  <a:srgbClr val="000000"/>
                </a:solidFill>
                <a:latin typeface="Arial" panose="020B0604020202020204" pitchFamily="34" charset="0"/>
                <a:cs typeface="Arial" panose="020B0604020202020204" pitchFamily="34" charset="0"/>
              </a:rPr>
              <a:t>Ky</a:t>
            </a:r>
            <a:r>
              <a:rPr lang="en-US" altLang="en-US" sz="2000" dirty="0">
                <a:solidFill>
                  <a:srgbClr val="000000"/>
                </a:solidFill>
                <a:latin typeface="Arial" panose="020B0604020202020204" pitchFamily="34" charset="0"/>
                <a:cs typeface="Arial" panose="020B0604020202020204" pitchFamily="34" charset="0"/>
              </a:rPr>
              <a:t>-Dembélé C., Kalinganire A., Olivier A., Nantoumé H. 2014. A review of pasture and fodder production and productivity for small ruminants in the Sahel. Occasional Paper (ICRAF), ICRAF, Nairobi, Kenya </a:t>
            </a:r>
            <a:endParaRPr lang="en-US" altLang="en-US" sz="2000" dirty="0" smtClean="0">
              <a:solidFill>
                <a:srgbClr val="000000"/>
              </a:solidFill>
              <a:latin typeface="Arial" panose="020B0604020202020204" pitchFamily="34" charset="0"/>
              <a:cs typeface="Arial" panose="020B0604020202020204" pitchFamily="34" charset="0"/>
            </a:endParaRPr>
          </a:p>
          <a:p>
            <a:pPr eaLnBrk="1" hangingPunct="1">
              <a:spcBef>
                <a:spcPct val="20000"/>
              </a:spcBef>
              <a:buFont typeface="Courier New" panose="02070309020205020404" pitchFamily="49" charset="0"/>
              <a:buChar char="o"/>
            </a:pPr>
            <a:endParaRPr lang="en-US" altLang="en-US" sz="2000" dirty="0">
              <a:solidFill>
                <a:srgbClr val="000000"/>
              </a:solidFill>
              <a:effectLst/>
              <a:latin typeface="Arial" panose="020B0604020202020204" pitchFamily="34" charset="0"/>
              <a:cs typeface="Arial" panose="020B0604020202020204" pitchFamily="34" charset="0"/>
            </a:endParaRPr>
          </a:p>
          <a:p>
            <a:pPr algn="l" eaLnBrk="1" hangingPunct="1">
              <a:spcBef>
                <a:spcPct val="20000"/>
              </a:spcBef>
              <a:buFont typeface="Courier New" panose="02070309020205020404" pitchFamily="49" charset="0"/>
              <a:buChar char="o"/>
            </a:pPr>
            <a:r>
              <a:rPr lang="en-US" altLang="en-US" sz="2000" dirty="0">
                <a:solidFill>
                  <a:srgbClr val="000000"/>
                </a:solidFill>
                <a:effectLst/>
                <a:latin typeface="Arial" panose="020B0604020202020204" pitchFamily="34" charset="0"/>
                <a:cs typeface="Arial" panose="020B0604020202020204" pitchFamily="34" charset="0"/>
              </a:rPr>
              <a:t>Valorization of data and experiments of previous trials on fodder species </a:t>
            </a:r>
            <a:r>
              <a:rPr lang="en-US" altLang="en-US" sz="2000" dirty="0" smtClean="0">
                <a:solidFill>
                  <a:srgbClr val="000000"/>
                </a:solidFill>
                <a:effectLst/>
                <a:latin typeface="Arial" panose="020B0604020202020204" pitchFamily="34" charset="0"/>
                <a:cs typeface="Arial" panose="020B0604020202020204" pitchFamily="34" charset="0"/>
              </a:rPr>
              <a:t>management</a:t>
            </a:r>
          </a:p>
          <a:p>
            <a:pPr algn="l" eaLnBrk="1" hangingPunct="1">
              <a:spcBef>
                <a:spcPct val="20000"/>
              </a:spcBef>
              <a:buFont typeface="Courier New" panose="02070309020205020404" pitchFamily="49" charset="0"/>
              <a:buChar char="o"/>
            </a:pPr>
            <a:endParaRPr lang="en-US" altLang="en-US" sz="2000" dirty="0">
              <a:solidFill>
                <a:srgbClr val="000000"/>
              </a:solidFill>
              <a:effectLst/>
              <a:latin typeface="Arial" panose="020B0604020202020204" pitchFamily="34" charset="0"/>
              <a:cs typeface="Arial" panose="020B0604020202020204" pitchFamily="34" charset="0"/>
            </a:endParaRPr>
          </a:p>
          <a:p>
            <a:pPr algn="l" eaLnBrk="1" hangingPunct="1">
              <a:spcBef>
                <a:spcPct val="20000"/>
              </a:spcBef>
              <a:buFont typeface="Courier New" panose="02070309020205020404" pitchFamily="49" charset="0"/>
              <a:buChar char="o"/>
            </a:pPr>
            <a:r>
              <a:rPr lang="en-US" altLang="en-US" sz="2000" dirty="0">
                <a:solidFill>
                  <a:srgbClr val="000000"/>
                </a:solidFill>
                <a:effectLst/>
                <a:latin typeface="Arial" panose="020B0604020202020204" pitchFamily="34" charset="0"/>
                <a:cs typeface="Arial" panose="020B0604020202020204" pitchFamily="34" charset="0"/>
              </a:rPr>
              <a:t>Development of vegetative propagation techniques for 12 local fodder tree species</a:t>
            </a:r>
          </a:p>
        </p:txBody>
      </p:sp>
      <p:pic>
        <p:nvPicPr>
          <p:cNvPr id="9" name="Picture 2" descr="C:\Users\cdembele\Documents\Photo-Tony\403.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363" r="9546" b="19950"/>
          <a:stretch/>
        </p:blipFill>
        <p:spPr bwMode="auto">
          <a:xfrm>
            <a:off x="7537302" y="5462244"/>
            <a:ext cx="1606698" cy="1395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C:\Users\cdembele\Pictures\2012-11-17\004.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6567" b="15933"/>
          <a:stretch/>
        </p:blipFill>
        <p:spPr bwMode="auto">
          <a:xfrm>
            <a:off x="4855527" y="5464520"/>
            <a:ext cx="2681775" cy="1395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8" descr="C:\Users\cdembele\Documents\Photo-Tony\018.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0088" b="15797"/>
          <a:stretch/>
        </p:blipFill>
        <p:spPr bwMode="auto">
          <a:xfrm>
            <a:off x="-21609" y="5462244"/>
            <a:ext cx="2231409" cy="1395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C:\Users\cdembele\Pictures\2012-06-27\189CANON\IMG_5646.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12082"/>
          <a:stretch/>
        </p:blipFill>
        <p:spPr bwMode="auto">
          <a:xfrm>
            <a:off x="3221367" y="5462245"/>
            <a:ext cx="1635297" cy="1395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descr="C:\Users\cdembele\Pictures\2012-06-27\186CANON\IMG_5592.JPG"/>
          <p:cNvPicPr>
            <a:picLocks noChangeAspect="1" noChangeArrowheads="1"/>
          </p:cNvPicPr>
          <p:nvPr/>
        </p:nvPicPr>
        <p:blipFill rotWithShape="1">
          <a:blip r:embed="rId6">
            <a:extLst>
              <a:ext uri="{28A0092B-C50C-407E-A947-70E740481C1C}">
                <a14:useLocalDpi xmlns:a14="http://schemas.microsoft.com/office/drawing/2010/main" val="0"/>
              </a:ext>
            </a:extLst>
          </a:blip>
          <a:srcRect b="18409"/>
          <a:stretch/>
        </p:blipFill>
        <p:spPr bwMode="auto">
          <a:xfrm>
            <a:off x="1371600" y="5464520"/>
            <a:ext cx="1849767" cy="139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432973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37</a:t>
            </a:fld>
            <a:endParaRPr lang="en-US">
              <a:solidFill>
                <a:prstClr val="black">
                  <a:tint val="75000"/>
                </a:prstClr>
              </a:solidFill>
            </a:endParaRPr>
          </a:p>
        </p:txBody>
      </p:sp>
      <p:sp>
        <p:nvSpPr>
          <p:cNvPr id="33" name="Rectangle 2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solidFill>
                <a:prstClr val="black"/>
              </a:solidFill>
            </a:endParaRPr>
          </a:p>
        </p:txBody>
      </p:sp>
      <p:sp>
        <p:nvSpPr>
          <p:cNvPr id="34" name="Rectangle 23"/>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4" name="Espace réservé du contenu 2"/>
          <p:cNvSpPr txBox="1">
            <a:spLocks/>
          </p:cNvSpPr>
          <p:nvPr/>
        </p:nvSpPr>
        <p:spPr>
          <a:xfrm>
            <a:off x="279400" y="2286000"/>
            <a:ext cx="6311900" cy="3962400"/>
          </a:xfrm>
          <a:prstGeom prst="rect">
            <a:avLst/>
          </a:prstGeom>
        </p:spPr>
        <p:txBody>
          <a:bodyPr>
            <a:noAutofit/>
          </a:bodyPr>
          <a:lst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80000"/>
              </a:lnSpc>
            </a:pPr>
            <a:r>
              <a:rPr lang="en-US" sz="2500" dirty="0" smtClean="0"/>
              <a:t>Which value chain actors are involved and what are their respective roles (gender aspect)?</a:t>
            </a:r>
          </a:p>
          <a:p>
            <a:pPr>
              <a:lnSpc>
                <a:spcPct val="80000"/>
              </a:lnSpc>
            </a:pPr>
            <a:endParaRPr lang="en-US" sz="2500" dirty="0" smtClean="0"/>
          </a:p>
          <a:p>
            <a:pPr>
              <a:lnSpc>
                <a:spcPct val="80000"/>
              </a:lnSpc>
            </a:pPr>
            <a:r>
              <a:rPr lang="en-US" sz="2500" dirty="0" smtClean="0"/>
              <a:t>What are the profit generated from fodder trees and shrubs production and marketing, and how are theses profits distributed? </a:t>
            </a:r>
          </a:p>
          <a:p>
            <a:pPr>
              <a:lnSpc>
                <a:spcPct val="80000"/>
              </a:lnSpc>
            </a:pPr>
            <a:endParaRPr lang="en-US" sz="2500" dirty="0" smtClean="0"/>
          </a:p>
          <a:p>
            <a:pPr>
              <a:lnSpc>
                <a:spcPct val="80000"/>
              </a:lnSpc>
            </a:pPr>
            <a:r>
              <a:rPr lang="en-US" sz="2500" dirty="0" smtClean="0"/>
              <a:t>What are the farmers and breeders perceptions on fodder trees and shrubs availability and accessibility issues?</a:t>
            </a:r>
            <a:endParaRPr lang="en-US" sz="2500" dirty="0"/>
          </a:p>
        </p:txBody>
      </p:sp>
      <p:pic>
        <p:nvPicPr>
          <p:cNvPr id="1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05600" y="1083735"/>
            <a:ext cx="2362206" cy="18020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16" descr="C:\Users\jbinam\AppData\Local\Microsoft\Windows\Temporary Internet Files\Content.Outlook\55ZIJOL3\WP_20140207_002.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15131" y="2943225"/>
            <a:ext cx="2352675" cy="1733550"/>
          </a:xfrm>
          <a:prstGeom prst="rect">
            <a:avLst/>
          </a:prstGeom>
          <a:noFill/>
          <a:ln>
            <a:noFill/>
          </a:ln>
        </p:spPr>
      </p:pic>
      <p:pic>
        <p:nvPicPr>
          <p:cNvPr id="18" name="Picture 17" descr="C:\Users\jbinam\AppData\Local\Microsoft\Windows\Temporary Internet Files\Content.Outlook\55ZIJOL3\WP_20140207_004.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15131" y="4727575"/>
            <a:ext cx="2352676" cy="1647190"/>
          </a:xfrm>
          <a:prstGeom prst="rect">
            <a:avLst/>
          </a:prstGeom>
          <a:noFill/>
          <a:ln>
            <a:noFill/>
          </a:ln>
        </p:spPr>
      </p:pic>
      <p:sp>
        <p:nvSpPr>
          <p:cNvPr id="19" name="Titre 1"/>
          <p:cNvSpPr txBox="1">
            <a:spLocks/>
          </p:cNvSpPr>
          <p:nvPr/>
        </p:nvSpPr>
        <p:spPr>
          <a:xfrm>
            <a:off x="152400" y="1656160"/>
            <a:ext cx="6311900" cy="497682"/>
          </a:xfrm>
          <a:prstGeom prst="rect">
            <a:avLst/>
          </a:prstGeom>
        </p:spPr>
        <p:txBody>
          <a:bodyPr>
            <a:noAutofit/>
          </a:bodyPr>
          <a:lst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algn="l"/>
            <a:r>
              <a:rPr lang="en-GB" sz="2000" b="1" i="1" dirty="0" smtClean="0"/>
              <a:t>Key research questions to be addressed </a:t>
            </a:r>
            <a:endParaRPr lang="en-GB" sz="2000" b="1" i="1" dirty="0"/>
          </a:p>
        </p:txBody>
      </p:sp>
      <p:sp>
        <p:nvSpPr>
          <p:cNvPr id="20" name="Rectangle 19"/>
          <p:cNvSpPr/>
          <p:nvPr/>
        </p:nvSpPr>
        <p:spPr>
          <a:xfrm>
            <a:off x="279400" y="982950"/>
            <a:ext cx="6438900" cy="430887"/>
          </a:xfrm>
          <a:prstGeom prst="rect">
            <a:avLst/>
          </a:prstGeom>
        </p:spPr>
        <p:txBody>
          <a:bodyPr wrap="square">
            <a:spAutoFit/>
          </a:bodyPr>
          <a:lstStyle/>
          <a:p>
            <a:pPr lvl="0" algn="just" fontAlgn="auto">
              <a:spcAft>
                <a:spcPts val="0"/>
              </a:spcAft>
              <a:defRPr/>
            </a:pPr>
            <a:r>
              <a:rPr lang="en-US" sz="2200" b="1" dirty="0" smtClean="0">
                <a:solidFill>
                  <a:srgbClr val="FF0000"/>
                </a:solidFill>
                <a:latin typeface="Aharoni" panose="02010803020104030203" pitchFamily="2" charset="-79"/>
                <a:cs typeface="Aharoni" panose="02010803020104030203" pitchFamily="2" charset="-79"/>
              </a:rPr>
              <a:t>Survey on fodder </a:t>
            </a:r>
            <a:r>
              <a:rPr lang="en-US" sz="2200" b="1" dirty="0">
                <a:solidFill>
                  <a:srgbClr val="FF0000"/>
                </a:solidFill>
                <a:latin typeface="Aharoni" panose="02010803020104030203" pitchFamily="2" charset="-79"/>
                <a:cs typeface="Aharoni" panose="02010803020104030203" pitchFamily="2" charset="-79"/>
              </a:rPr>
              <a:t>trees and shrubs </a:t>
            </a:r>
            <a:r>
              <a:rPr lang="en-US" sz="2200" b="1" dirty="0" smtClean="0">
                <a:solidFill>
                  <a:srgbClr val="FF0000"/>
                </a:solidFill>
                <a:latin typeface="Aharoni" panose="02010803020104030203" pitchFamily="2" charset="-79"/>
                <a:cs typeface="Aharoni" panose="02010803020104030203" pitchFamily="2" charset="-79"/>
              </a:rPr>
              <a:t>marketing</a:t>
            </a:r>
            <a:endParaRPr lang="en-GB" sz="2200" b="1" dirty="0">
              <a:solidFill>
                <a:srgbClr val="FF0000"/>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4885983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38</a:t>
            </a:fld>
            <a:endParaRPr lang="en-US">
              <a:solidFill>
                <a:prstClr val="black">
                  <a:tint val="75000"/>
                </a:prstClr>
              </a:solidFill>
            </a:endParaRPr>
          </a:p>
        </p:txBody>
      </p:sp>
      <p:sp>
        <p:nvSpPr>
          <p:cNvPr id="7" name="Text Box 3"/>
          <p:cNvSpPr txBox="1">
            <a:spLocks noChangeArrowheads="1"/>
          </p:cNvSpPr>
          <p:nvPr/>
        </p:nvSpPr>
        <p:spPr bwMode="auto">
          <a:xfrm>
            <a:off x="1371600" y="914400"/>
            <a:ext cx="6481762" cy="553998"/>
          </a:xfrm>
          <a:prstGeom prst="rect">
            <a:avLst/>
          </a:prstGeom>
          <a:noFill/>
          <a:ln w="9525">
            <a:noFill/>
            <a:miter lim="800000"/>
            <a:headEnd/>
            <a:tailEnd/>
          </a:ln>
          <a:effectLst/>
        </p:spPr>
        <p:txBody>
          <a:bodyPr>
            <a:spAutoFit/>
          </a:bodyPr>
          <a:lstStyle/>
          <a:p>
            <a:pPr algn="ctr">
              <a:spcBef>
                <a:spcPct val="20000"/>
              </a:spcBef>
              <a:defRPr/>
            </a:pPr>
            <a:r>
              <a:rPr lang="en-GB" sz="3000" kern="0" dirty="0" smtClean="0">
                <a:solidFill>
                  <a:srgbClr val="800000"/>
                </a:solidFill>
                <a:latin typeface="Optima" pitchFamily="34" charset="0"/>
              </a:rPr>
              <a:t>Partnership </a:t>
            </a:r>
            <a:endParaRPr lang="en-US" sz="3200" kern="0" dirty="0">
              <a:solidFill>
                <a:srgbClr val="333399"/>
              </a:solidFill>
              <a:latin typeface="Optima" pitchFamily="34" charset="0"/>
            </a:endParaRPr>
          </a:p>
        </p:txBody>
      </p:sp>
      <p:sp>
        <p:nvSpPr>
          <p:cNvPr id="8" name="Rectangle 6"/>
          <p:cNvSpPr>
            <a:spLocks noChangeArrowheads="1"/>
          </p:cNvSpPr>
          <p:nvPr/>
        </p:nvSpPr>
        <p:spPr bwMode="auto">
          <a:xfrm>
            <a:off x="304800" y="1468398"/>
            <a:ext cx="8308975" cy="5256668"/>
          </a:xfrm>
          <a:prstGeom prst="rect">
            <a:avLst/>
          </a:prstGeom>
          <a:noFill/>
          <a:ln w="9525">
            <a:noFill/>
            <a:miter lim="800000"/>
            <a:headEnd/>
            <a:tailEnd/>
          </a:ln>
          <a:effectLst/>
        </p:spPr>
        <p:txBody>
          <a:bodyPr/>
          <a:lstStyle/>
          <a:p>
            <a:pPr>
              <a:spcBef>
                <a:spcPct val="20000"/>
              </a:spcBef>
            </a:pPr>
            <a:endParaRPr lang="en-US" sz="2400" kern="0" dirty="0">
              <a:solidFill>
                <a:prstClr val="black"/>
              </a:solidFill>
            </a:endParaRPr>
          </a:p>
        </p:txBody>
      </p:sp>
      <p:sp>
        <p:nvSpPr>
          <p:cNvPr id="3" name="Rectangle 2"/>
          <p:cNvSpPr/>
          <p:nvPr/>
        </p:nvSpPr>
        <p:spPr>
          <a:xfrm>
            <a:off x="152400" y="1449190"/>
            <a:ext cx="4724400" cy="2862322"/>
          </a:xfrm>
          <a:prstGeom prst="rect">
            <a:avLst/>
          </a:prstGeom>
        </p:spPr>
        <p:txBody>
          <a:bodyPr wrap="square">
            <a:spAutoFit/>
          </a:bodyPr>
          <a:lstStyle/>
          <a:p>
            <a:r>
              <a:rPr lang="fr-FR" b="1" dirty="0" smtClean="0"/>
              <a:t>NARS</a:t>
            </a:r>
          </a:p>
          <a:p>
            <a:r>
              <a:rPr lang="fr-FR" dirty="0" smtClean="0"/>
              <a:t>Institut </a:t>
            </a:r>
            <a:r>
              <a:rPr lang="fr-FR" dirty="0"/>
              <a:t>National de Recherche Agronomique du Niger (INRAN</a:t>
            </a:r>
            <a:r>
              <a:rPr lang="fr-FR" dirty="0" smtClean="0"/>
              <a:t>)</a:t>
            </a:r>
          </a:p>
          <a:p>
            <a:r>
              <a:rPr lang="fr-FR" dirty="0" err="1"/>
              <a:t>InInstitut</a:t>
            </a:r>
            <a:r>
              <a:rPr lang="fr-FR" dirty="0"/>
              <a:t> de l'Environnement et de Recherches </a:t>
            </a:r>
            <a:r>
              <a:rPr lang="fr-FR" dirty="0" smtClean="0"/>
              <a:t>Agricoles</a:t>
            </a:r>
          </a:p>
          <a:p>
            <a:r>
              <a:rPr lang="en-US" dirty="0" err="1"/>
              <a:t>Institut</a:t>
            </a:r>
            <a:r>
              <a:rPr lang="en-US" dirty="0"/>
              <a:t> </a:t>
            </a:r>
            <a:r>
              <a:rPr lang="en-US" dirty="0" err="1"/>
              <a:t>d'Economie</a:t>
            </a:r>
            <a:r>
              <a:rPr lang="en-US" dirty="0"/>
              <a:t> </a:t>
            </a:r>
            <a:r>
              <a:rPr lang="en-US" dirty="0" err="1"/>
              <a:t>Rurale</a:t>
            </a:r>
            <a:r>
              <a:rPr lang="en-US" dirty="0"/>
              <a:t> (IER</a:t>
            </a:r>
            <a:r>
              <a:rPr lang="en-US" dirty="0" smtClean="0"/>
              <a:t>)</a:t>
            </a:r>
            <a:r>
              <a:rPr lang="en-US" dirty="0"/>
              <a:t> </a:t>
            </a:r>
            <a:endParaRPr lang="en-US" dirty="0" smtClean="0"/>
          </a:p>
          <a:p>
            <a:r>
              <a:rPr lang="en-US" dirty="0"/>
              <a:t>CSIR-SARI</a:t>
            </a:r>
          </a:p>
          <a:p>
            <a:r>
              <a:rPr lang="en-US" dirty="0"/>
              <a:t>AGRHYMET</a:t>
            </a:r>
          </a:p>
          <a:p>
            <a:r>
              <a:rPr lang="en-US" dirty="0"/>
              <a:t>CDA-BUK</a:t>
            </a:r>
          </a:p>
          <a:p>
            <a:r>
              <a:rPr lang="en-US" dirty="0"/>
              <a:t>University of </a:t>
            </a:r>
            <a:r>
              <a:rPr lang="en-US" dirty="0" smtClean="0"/>
              <a:t>Niamey and </a:t>
            </a:r>
            <a:r>
              <a:rPr lang="en-US" dirty="0" err="1" smtClean="0"/>
              <a:t>Bobo</a:t>
            </a:r>
            <a:endParaRPr lang="en-US" dirty="0" smtClean="0"/>
          </a:p>
        </p:txBody>
      </p:sp>
      <p:sp>
        <p:nvSpPr>
          <p:cNvPr id="9" name="Rectangle 8"/>
          <p:cNvSpPr/>
          <p:nvPr/>
        </p:nvSpPr>
        <p:spPr>
          <a:xfrm>
            <a:off x="5257800" y="1557575"/>
            <a:ext cx="3733800" cy="3416320"/>
          </a:xfrm>
          <a:prstGeom prst="rect">
            <a:avLst/>
          </a:prstGeom>
        </p:spPr>
        <p:txBody>
          <a:bodyPr wrap="square">
            <a:spAutoFit/>
          </a:bodyPr>
          <a:lstStyle/>
          <a:p>
            <a:r>
              <a:rPr lang="en-US" b="1" dirty="0" smtClean="0"/>
              <a:t>NGOs</a:t>
            </a:r>
          </a:p>
          <a:p>
            <a:r>
              <a:rPr lang="en-US" dirty="0" smtClean="0"/>
              <a:t>Care </a:t>
            </a:r>
            <a:r>
              <a:rPr lang="en-US" dirty="0"/>
              <a:t>International au </a:t>
            </a:r>
            <a:r>
              <a:rPr lang="en-US" dirty="0" smtClean="0"/>
              <a:t>Niger</a:t>
            </a:r>
          </a:p>
          <a:p>
            <a:r>
              <a:rPr lang="en-US" dirty="0" smtClean="0"/>
              <a:t>World Vision</a:t>
            </a:r>
          </a:p>
          <a:p>
            <a:r>
              <a:rPr lang="en-US" dirty="0" smtClean="0"/>
              <a:t>Oxfam </a:t>
            </a:r>
            <a:r>
              <a:rPr lang="en-US" dirty="0" err="1" smtClean="0"/>
              <a:t>Novib</a:t>
            </a:r>
            <a:endParaRPr lang="en-US" dirty="0" smtClean="0"/>
          </a:p>
          <a:p>
            <a:r>
              <a:rPr lang="en-US" dirty="0" smtClean="0"/>
              <a:t>AMEDD</a:t>
            </a:r>
          </a:p>
          <a:p>
            <a:r>
              <a:rPr lang="en-US" dirty="0" smtClean="0"/>
              <a:t>Sahel Eco</a:t>
            </a:r>
          </a:p>
          <a:p>
            <a:r>
              <a:rPr lang="en-US" dirty="0" err="1" smtClean="0"/>
              <a:t>Reseau</a:t>
            </a:r>
            <a:r>
              <a:rPr lang="en-US" dirty="0" smtClean="0"/>
              <a:t> </a:t>
            </a:r>
            <a:r>
              <a:rPr lang="en-US" dirty="0" err="1" smtClean="0"/>
              <a:t>Marp</a:t>
            </a:r>
            <a:endParaRPr lang="en-US" dirty="0" smtClean="0"/>
          </a:p>
          <a:p>
            <a:r>
              <a:rPr lang="en-US" dirty="0" err="1" smtClean="0"/>
              <a:t>Karkara</a:t>
            </a:r>
            <a:endParaRPr lang="en-US" dirty="0" smtClean="0"/>
          </a:p>
          <a:p>
            <a:endParaRPr lang="en-US" dirty="0" smtClean="0"/>
          </a:p>
          <a:p>
            <a:endParaRPr lang="en-US" dirty="0" smtClean="0"/>
          </a:p>
          <a:p>
            <a:endParaRPr lang="en-US" dirty="0"/>
          </a:p>
          <a:p>
            <a:endParaRPr lang="en-US" dirty="0"/>
          </a:p>
        </p:txBody>
      </p:sp>
      <p:sp>
        <p:nvSpPr>
          <p:cNvPr id="10" name="Rectangle 9"/>
          <p:cNvSpPr/>
          <p:nvPr/>
        </p:nvSpPr>
        <p:spPr>
          <a:xfrm>
            <a:off x="152400" y="4419600"/>
            <a:ext cx="3733800" cy="1754326"/>
          </a:xfrm>
          <a:prstGeom prst="rect">
            <a:avLst/>
          </a:prstGeom>
        </p:spPr>
        <p:txBody>
          <a:bodyPr wrap="square">
            <a:spAutoFit/>
          </a:bodyPr>
          <a:lstStyle/>
          <a:p>
            <a:r>
              <a:rPr lang="en-US" b="1" dirty="0" smtClean="0"/>
              <a:t>Farmers Organization</a:t>
            </a:r>
          </a:p>
          <a:p>
            <a:r>
              <a:rPr lang="en-US" dirty="0" smtClean="0"/>
              <a:t>ROPPA</a:t>
            </a:r>
          </a:p>
          <a:p>
            <a:r>
              <a:rPr lang="en-US" dirty="0" err="1" smtClean="0"/>
              <a:t>Moriben</a:t>
            </a:r>
            <a:r>
              <a:rPr lang="en-US" dirty="0" smtClean="0"/>
              <a:t>-Niger</a:t>
            </a:r>
          </a:p>
          <a:p>
            <a:r>
              <a:rPr lang="en-US" dirty="0" smtClean="0"/>
              <a:t>FNUGN-Burkina Faso</a:t>
            </a:r>
          </a:p>
          <a:p>
            <a:r>
              <a:rPr lang="en-US" dirty="0" err="1" smtClean="0"/>
              <a:t>Reseau</a:t>
            </a:r>
            <a:r>
              <a:rPr lang="en-US" dirty="0" smtClean="0"/>
              <a:t> </a:t>
            </a:r>
            <a:r>
              <a:rPr lang="en-US" dirty="0" err="1" smtClean="0"/>
              <a:t>Bilital</a:t>
            </a:r>
            <a:r>
              <a:rPr lang="en-US" dirty="0" smtClean="0"/>
              <a:t> </a:t>
            </a:r>
            <a:r>
              <a:rPr lang="en-US" dirty="0" err="1" smtClean="0"/>
              <a:t>Manore</a:t>
            </a:r>
            <a:endParaRPr lang="en-US" dirty="0"/>
          </a:p>
          <a:p>
            <a:endParaRPr lang="en-US" dirty="0"/>
          </a:p>
        </p:txBody>
      </p:sp>
    </p:spTree>
    <p:extLst>
      <p:ext uri="{BB962C8B-B14F-4D97-AF65-F5344CB8AC3E}">
        <p14:creationId xmlns:p14="http://schemas.microsoft.com/office/powerpoint/2010/main" val="32554880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724400"/>
            <a:ext cx="6400800" cy="1219200"/>
          </a:xfrm>
        </p:spPr>
        <p:txBody>
          <a:bodyPr>
            <a:normAutofit lnSpcReduction="10000"/>
          </a:bodyPr>
          <a:lstStyle/>
          <a:p>
            <a:r>
              <a:rPr lang="en-US" sz="2500" b="1" dirty="0" smtClean="0">
                <a:solidFill>
                  <a:schemeClr val="tx1"/>
                </a:solidFill>
              </a:rPr>
              <a:t>CRP-DS Science and Implementation Workshop</a:t>
            </a:r>
          </a:p>
          <a:p>
            <a:r>
              <a:rPr lang="en-US" sz="2400" b="1" dirty="0" smtClean="0"/>
              <a:t>30</a:t>
            </a:r>
            <a:r>
              <a:rPr lang="en-US" sz="2400" b="1" baseline="30000" dirty="0" smtClean="0"/>
              <a:t>th  </a:t>
            </a:r>
            <a:r>
              <a:rPr lang="en-US" sz="2400" b="1" dirty="0" smtClean="0"/>
              <a:t>June – 4</a:t>
            </a:r>
            <a:r>
              <a:rPr lang="en-US" sz="2400" b="1" baseline="30000" dirty="0" smtClean="0"/>
              <a:t>th</a:t>
            </a:r>
            <a:r>
              <a:rPr lang="en-US" sz="2400" b="1" dirty="0" smtClean="0"/>
              <a:t> July, 2014</a:t>
            </a:r>
          </a:p>
          <a:p>
            <a:r>
              <a:rPr lang="en-US" sz="1900" dirty="0" smtClean="0"/>
              <a:t>Holiday Inn Hotel - Amman, Jordan </a:t>
            </a:r>
            <a:endParaRPr lang="en-US" sz="1900" dirty="0"/>
          </a:p>
        </p:txBody>
      </p:sp>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39</a:t>
            </a:fld>
            <a:endParaRPr lang="en-US">
              <a:solidFill>
                <a:prstClr val="black">
                  <a:tint val="75000"/>
                </a:prstClr>
              </a:solidFill>
            </a:endParaRPr>
          </a:p>
        </p:txBody>
      </p:sp>
      <p:sp>
        <p:nvSpPr>
          <p:cNvPr id="5" name="Title 4"/>
          <p:cNvSpPr>
            <a:spLocks noGrp="1"/>
          </p:cNvSpPr>
          <p:nvPr>
            <p:ph type="ctrTitle"/>
          </p:nvPr>
        </p:nvSpPr>
        <p:spPr>
          <a:xfrm>
            <a:off x="685800" y="2133600"/>
            <a:ext cx="7772400" cy="1470025"/>
          </a:xfrm>
        </p:spPr>
        <p:txBody>
          <a:bodyPr/>
          <a:lstStyle/>
          <a:p>
            <a:r>
              <a:rPr lang="en-US" dirty="0" smtClean="0"/>
              <a:t>ICARDA On-going activities in WAS&amp;DS</a:t>
            </a:r>
            <a:endParaRPr lang="en-US" dirty="0"/>
          </a:p>
        </p:txBody>
      </p:sp>
    </p:spTree>
    <p:extLst>
      <p:ext uri="{BB962C8B-B14F-4D97-AF65-F5344CB8AC3E}">
        <p14:creationId xmlns:p14="http://schemas.microsoft.com/office/powerpoint/2010/main" val="376446894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40</a:t>
            </a:fld>
            <a:endParaRPr lang="en-US">
              <a:solidFill>
                <a:prstClr val="black">
                  <a:tint val="75000"/>
                </a:prstClr>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1894993553"/>
              </p:ext>
            </p:extLst>
          </p:nvPr>
        </p:nvGraphicFramePr>
        <p:xfrm>
          <a:off x="107504" y="1291473"/>
          <a:ext cx="9036496" cy="4888656"/>
        </p:xfrm>
        <a:graphic>
          <a:graphicData uri="http://schemas.openxmlformats.org/drawingml/2006/table">
            <a:tbl>
              <a:tblPr firstRow="1" firstCol="1" bandRow="1">
                <a:tableStyleId>{5940675A-B579-460E-94D1-54222C63F5DA}</a:tableStyleId>
              </a:tblPr>
              <a:tblGrid>
                <a:gridCol w="439174"/>
                <a:gridCol w="2958522"/>
                <a:gridCol w="700957"/>
                <a:gridCol w="839188"/>
                <a:gridCol w="822055"/>
                <a:gridCol w="838200"/>
                <a:gridCol w="2438400"/>
              </a:tblGrid>
              <a:tr h="920213">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ea typeface="Calibri"/>
                          <a:cs typeface="Times New Roman"/>
                        </a:rPr>
                        <a:t>No.</a:t>
                      </a:r>
                    </a:p>
                  </a:txBody>
                  <a:tcPr marL="64168" marR="64168" marT="0" marB="0" anchor="ctr">
                    <a:solidFill>
                      <a:srgbClr val="CCFFCC"/>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rPr>
                        <a:t>CRP  WAS- DS</a:t>
                      </a:r>
                      <a:endParaRPr lang="en-US" sz="1600" b="1" dirty="0" smtClean="0">
                        <a:effectLst/>
                        <a:latin typeface="+mj-lt"/>
                        <a:ea typeface="Calibri"/>
                        <a:cs typeface="Times New Roman"/>
                      </a:endParaRPr>
                    </a:p>
                    <a:p>
                      <a:pPr marL="0" marR="0" algn="ctr">
                        <a:lnSpc>
                          <a:spcPct val="115000"/>
                        </a:lnSpc>
                        <a:spcBef>
                          <a:spcPts val="0"/>
                        </a:spcBef>
                        <a:spcAft>
                          <a:spcPts val="0"/>
                        </a:spcAft>
                      </a:pPr>
                      <a:r>
                        <a:rPr lang="en-US" sz="1600" b="1" dirty="0" smtClean="0">
                          <a:effectLst/>
                          <a:latin typeface="+mj-lt"/>
                        </a:rPr>
                        <a:t>Activity  </a:t>
                      </a:r>
                      <a:r>
                        <a:rPr lang="en-US" sz="1600" b="1" dirty="0">
                          <a:effectLst/>
                          <a:latin typeface="+mj-lt"/>
                        </a:rPr>
                        <a:t>Title</a:t>
                      </a:r>
                      <a:endParaRPr lang="en-US" sz="1600" b="1" dirty="0">
                        <a:effectLst/>
                        <a:latin typeface="+mj-lt"/>
                        <a:ea typeface="Calibri"/>
                        <a:cs typeface="Times New Roman"/>
                      </a:endParaRPr>
                    </a:p>
                  </a:txBody>
                  <a:tcPr marL="64168" marR="64168" marT="0" marB="0" anchor="ctr">
                    <a:solidFill>
                      <a:srgbClr val="CCFFCC"/>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rPr>
                        <a:t>CRP  WAS - DS</a:t>
                      </a:r>
                      <a:endParaRPr lang="en-US" sz="1600" b="1" dirty="0" smtClean="0">
                        <a:effectLst/>
                        <a:latin typeface="+mj-lt"/>
                        <a:ea typeface="Calibri"/>
                        <a:cs typeface="Times New Roman"/>
                      </a:endParaRPr>
                    </a:p>
                  </a:txBody>
                  <a:tcPr marL="64168" marR="64168" marT="0" marB="0" anchor="ctr">
                    <a:solidFill>
                      <a:srgbClr val="CCFFCC"/>
                    </a:solidFill>
                  </a:tcPr>
                </a:tc>
                <a:tc>
                  <a:txBody>
                    <a:bodyPr/>
                    <a:lstStyle/>
                    <a:p>
                      <a:pPr marL="0" marR="0" algn="ctr">
                        <a:lnSpc>
                          <a:spcPct val="115000"/>
                        </a:lnSpc>
                        <a:spcBef>
                          <a:spcPts val="0"/>
                        </a:spcBef>
                        <a:spcAft>
                          <a:spcPts val="0"/>
                        </a:spcAft>
                      </a:pPr>
                      <a:r>
                        <a:rPr lang="sv-SE" sz="1600" b="1" dirty="0" smtClean="0">
                          <a:effectLst/>
                          <a:latin typeface="+mj-lt"/>
                          <a:ea typeface="Calibri"/>
                          <a:cs typeface="Times New Roman"/>
                        </a:rPr>
                        <a:t>Research Phase</a:t>
                      </a:r>
                      <a:endParaRPr lang="en-US" sz="1600" b="1" dirty="0">
                        <a:effectLst/>
                        <a:latin typeface="+mj-lt"/>
                        <a:ea typeface="Calibri"/>
                        <a:cs typeface="Times New Roman"/>
                      </a:endParaRPr>
                    </a:p>
                  </a:txBody>
                  <a:tcPr marL="0" marR="0" marT="0" marB="0" anchor="ctr">
                    <a:solidFill>
                      <a:srgbClr val="CCFFCC"/>
                    </a:solidFill>
                  </a:tcPr>
                </a:tc>
                <a:tc>
                  <a:txBody>
                    <a:bodyPr/>
                    <a:lstStyle/>
                    <a:p>
                      <a:pPr marL="0" marR="0" algn="ctr">
                        <a:lnSpc>
                          <a:spcPct val="115000"/>
                        </a:lnSpc>
                        <a:spcBef>
                          <a:spcPts val="0"/>
                        </a:spcBef>
                        <a:spcAft>
                          <a:spcPts val="0"/>
                        </a:spcAft>
                      </a:pPr>
                      <a:r>
                        <a:rPr lang="en-US" sz="1600" b="1" dirty="0">
                          <a:effectLst/>
                          <a:latin typeface="+mj-lt"/>
                        </a:rPr>
                        <a:t>Activity Leader</a:t>
                      </a:r>
                      <a:endParaRPr lang="en-US" sz="1600" b="1" dirty="0">
                        <a:effectLst/>
                        <a:latin typeface="+mj-lt"/>
                        <a:ea typeface="Calibri"/>
                        <a:cs typeface="Times New Roman"/>
                      </a:endParaRPr>
                    </a:p>
                  </a:txBody>
                  <a:tcPr marL="0" marR="0" marT="0" marB="0" anchor="ctr">
                    <a:solidFill>
                      <a:srgbClr val="CCFFCC"/>
                    </a:solidFill>
                  </a:tcPr>
                </a:tc>
                <a:tc>
                  <a:txBody>
                    <a:bodyPr/>
                    <a:lstStyle/>
                    <a:p>
                      <a:pPr marL="0" marR="0" algn="ctr">
                        <a:lnSpc>
                          <a:spcPct val="115000"/>
                        </a:lnSpc>
                        <a:spcBef>
                          <a:spcPts val="0"/>
                        </a:spcBef>
                        <a:spcAft>
                          <a:spcPts val="0"/>
                        </a:spcAft>
                      </a:pPr>
                      <a:r>
                        <a:rPr lang="en-US" sz="1600" b="1">
                          <a:effectLst/>
                          <a:latin typeface="+mj-lt"/>
                        </a:rPr>
                        <a:t>IDO</a:t>
                      </a:r>
                      <a:endParaRPr lang="en-US" sz="1600" b="1">
                        <a:effectLst/>
                        <a:latin typeface="+mj-lt"/>
                        <a:ea typeface="Calibri"/>
                        <a:cs typeface="Times New Roman"/>
                      </a:endParaRPr>
                    </a:p>
                  </a:txBody>
                  <a:tcPr marL="64168" marR="64168" marT="0" marB="0" anchor="ctr">
                    <a:solidFill>
                      <a:srgbClr val="CCFFCC"/>
                    </a:solidFill>
                  </a:tcPr>
                </a:tc>
                <a:tc>
                  <a:txBody>
                    <a:bodyPr/>
                    <a:lstStyle/>
                    <a:p>
                      <a:pPr marL="0" marR="0" algn="ctr">
                        <a:lnSpc>
                          <a:spcPct val="115000"/>
                        </a:lnSpc>
                        <a:spcBef>
                          <a:spcPts val="0"/>
                        </a:spcBef>
                        <a:spcAft>
                          <a:spcPts val="0"/>
                        </a:spcAft>
                      </a:pPr>
                      <a:r>
                        <a:rPr lang="en-US" sz="1600" b="1" dirty="0">
                          <a:effectLst/>
                          <a:latin typeface="+mj-lt"/>
                        </a:rPr>
                        <a:t>IDO Output</a:t>
                      </a:r>
                      <a:endParaRPr lang="en-US" sz="1600" b="1" dirty="0">
                        <a:effectLst/>
                        <a:latin typeface="+mj-lt"/>
                        <a:ea typeface="Calibri"/>
                        <a:cs typeface="Times New Roman"/>
                      </a:endParaRPr>
                    </a:p>
                  </a:txBody>
                  <a:tcPr marL="64168" marR="64168" marT="0" marB="0" anchor="ctr">
                    <a:solidFill>
                      <a:srgbClr val="CCFFCC"/>
                    </a:solidFill>
                  </a:tcPr>
                </a:tc>
              </a:tr>
              <a:tr h="1652260">
                <a:tc>
                  <a:txBody>
                    <a:bodyPr/>
                    <a:lstStyle/>
                    <a:p>
                      <a:pPr marL="0" marR="0" algn="ctr">
                        <a:lnSpc>
                          <a:spcPct val="115000"/>
                        </a:lnSpc>
                        <a:spcBef>
                          <a:spcPts val="0"/>
                        </a:spcBef>
                        <a:spcAft>
                          <a:spcPts val="0"/>
                        </a:spcAft>
                      </a:pPr>
                      <a:r>
                        <a:rPr lang="en-US" sz="1600" b="1" dirty="0" smtClean="0">
                          <a:effectLst/>
                          <a:latin typeface="+mj-lt"/>
                          <a:ea typeface="Calibri"/>
                          <a:cs typeface="Times New Roman"/>
                        </a:rPr>
                        <a:t>1</a:t>
                      </a:r>
                      <a:endParaRPr lang="en-US" sz="1600" b="1" dirty="0">
                        <a:effectLst/>
                        <a:latin typeface="+mj-lt"/>
                        <a:ea typeface="Calibri"/>
                        <a:cs typeface="Times New Roman"/>
                      </a:endParaRPr>
                    </a:p>
                  </a:txBody>
                  <a:tcPr marL="64168" marR="64168"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Establishing innovative platforms at Kano for participatory wheat technology validation, demonstration and community based seed multiplication</a:t>
                      </a:r>
                      <a:endParaRPr lang="en-US" sz="1600" b="0" dirty="0">
                        <a:effectLst/>
                        <a:latin typeface="+mj-lt"/>
                        <a:ea typeface="Calibri"/>
                        <a:cs typeface="Times New Roman"/>
                      </a:endParaRPr>
                    </a:p>
                  </a:txBody>
                  <a:tcPr marL="64168" marR="64168"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KKM</a:t>
                      </a:r>
                      <a:endParaRPr lang="en-US" sz="1600" b="0" kern="1200" dirty="0" smtClean="0">
                        <a:solidFill>
                          <a:schemeClr val="tx1"/>
                        </a:solidFill>
                        <a:effectLst/>
                        <a:latin typeface="+mn-lt"/>
                        <a:ea typeface="Calibri"/>
                        <a:cs typeface="Times New Roman"/>
                      </a:endParaRPr>
                    </a:p>
                    <a:p>
                      <a:pPr marL="0" marR="0" algn="ctr">
                        <a:lnSpc>
                          <a:spcPct val="115000"/>
                        </a:lnSpc>
                        <a:spcBef>
                          <a:spcPts val="0"/>
                        </a:spcBef>
                        <a:spcAft>
                          <a:spcPts val="0"/>
                        </a:spcAft>
                      </a:pP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S. </a:t>
                      </a:r>
                      <a:r>
                        <a:rPr lang="en-US" sz="1600" b="0" kern="1200" dirty="0" err="1" smtClean="0">
                          <a:solidFill>
                            <a:schemeClr val="tx1"/>
                          </a:solidFill>
                          <a:effectLst/>
                          <a:latin typeface="+mn-lt"/>
                          <a:ea typeface="+mn-ea"/>
                          <a:cs typeface="+mn-cs"/>
                        </a:rPr>
                        <a:t>Assefa</a:t>
                      </a:r>
                      <a:endParaRPr lang="en-US" sz="1600" b="0" kern="1200" dirty="0" smtClean="0">
                        <a:solidFill>
                          <a:schemeClr val="tx1"/>
                        </a:solidFill>
                        <a:effectLst/>
                        <a:latin typeface="+mn-lt"/>
                        <a:ea typeface="Calibri"/>
                        <a:cs typeface="Times New Roman"/>
                      </a:endParaRPr>
                    </a:p>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IDO </a:t>
                      </a:r>
                      <a:r>
                        <a:rPr lang="en-US" sz="1600" b="0" kern="1200" smtClean="0">
                          <a:solidFill>
                            <a:schemeClr val="tx1"/>
                          </a:solidFill>
                          <a:effectLst/>
                          <a:latin typeface="+mn-lt"/>
                          <a:ea typeface="+mn-ea"/>
                          <a:cs typeface="+mn-cs"/>
                        </a:rPr>
                        <a:t>6 -1 </a:t>
                      </a:r>
                      <a:endParaRPr lang="en-US" sz="1600" b="0" kern="1200" dirty="0" smtClean="0">
                        <a:solidFill>
                          <a:schemeClr val="tx1"/>
                        </a:solidFill>
                        <a:effectLst/>
                        <a:latin typeface="+mn-lt"/>
                        <a:ea typeface="Calibri"/>
                        <a:cs typeface="Times New Roman"/>
                      </a:endParaRPr>
                    </a:p>
                    <a:p>
                      <a:pPr marL="0" marR="0">
                        <a:lnSpc>
                          <a:spcPct val="115000"/>
                        </a:lnSpc>
                        <a:spcBef>
                          <a:spcPts val="0"/>
                        </a:spcBef>
                        <a:spcAft>
                          <a:spcPts val="0"/>
                        </a:spcAft>
                      </a:pPr>
                      <a:endParaRPr lang="en-US" sz="1600" b="0" dirty="0">
                        <a:effectLst/>
                        <a:latin typeface="+mj-lt"/>
                        <a:ea typeface="Calibri"/>
                        <a:cs typeface="Times New Roman"/>
                      </a:endParaRPr>
                    </a:p>
                  </a:txBody>
                  <a:tcPr marL="64168" marR="64168"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 Innovative partnership models  for improved seed delivery and  technology transfer to local circumstances across scaling  domains</a:t>
                      </a:r>
                      <a:endParaRPr lang="en-US" sz="1600" b="0" dirty="0">
                        <a:effectLst/>
                        <a:latin typeface="+mj-lt"/>
                        <a:ea typeface="Calibri"/>
                        <a:cs typeface="Times New Roman"/>
                      </a:endParaRPr>
                    </a:p>
                  </a:txBody>
                  <a:tcPr marL="64168" marR="64168" marT="0" marB="0" anchor="ctr"/>
                </a:tc>
              </a:tr>
              <a:tr h="1135018">
                <a:tc>
                  <a:txBody>
                    <a:bodyPr/>
                    <a:lstStyle/>
                    <a:p>
                      <a:pPr marL="0" marR="0" algn="ctr">
                        <a:lnSpc>
                          <a:spcPct val="115000"/>
                        </a:lnSpc>
                        <a:spcBef>
                          <a:spcPts val="0"/>
                        </a:spcBef>
                        <a:spcAft>
                          <a:spcPts val="0"/>
                        </a:spcAft>
                      </a:pPr>
                      <a:r>
                        <a:rPr lang="en-US" sz="1600" b="1" dirty="0" smtClean="0">
                          <a:effectLst/>
                          <a:latin typeface="+mj-lt"/>
                          <a:ea typeface="Calibri"/>
                          <a:cs typeface="Times New Roman"/>
                        </a:rPr>
                        <a:t>2</a:t>
                      </a:r>
                      <a:endParaRPr lang="en-US" sz="1600" b="1" dirty="0">
                        <a:effectLst/>
                        <a:latin typeface="+mj-lt"/>
                        <a:ea typeface="Calibri"/>
                        <a:cs typeface="Times New Roman"/>
                      </a:endParaRPr>
                    </a:p>
                  </a:txBody>
                  <a:tcPr marL="64168" marR="64168" marT="0" marB="0" anchor="ctr"/>
                </a:tc>
                <a:tc>
                  <a:txBody>
                    <a:bodyPr/>
                    <a:lstStyle/>
                    <a:p>
                      <a:pPr marL="0" marR="0">
                        <a:lnSpc>
                          <a:spcPct val="115000"/>
                        </a:lnSpc>
                        <a:spcBef>
                          <a:spcPts val="0"/>
                        </a:spcBef>
                        <a:spcAft>
                          <a:spcPts val="0"/>
                        </a:spcAft>
                      </a:pPr>
                      <a:r>
                        <a:rPr lang="en-US" sz="1600" b="0" dirty="0">
                          <a:effectLst/>
                          <a:latin typeface="+mj-lt"/>
                        </a:rPr>
                        <a:t>Study of the effects of intensification on local </a:t>
                      </a:r>
                      <a:r>
                        <a:rPr lang="en-US" sz="1600" b="0" dirty="0" smtClean="0">
                          <a:effectLst/>
                          <a:latin typeface="+mj-lt"/>
                        </a:rPr>
                        <a:t>agro-biodiversity </a:t>
                      </a:r>
                      <a:r>
                        <a:rPr lang="en-US" sz="1600" b="0" dirty="0">
                          <a:effectLst/>
                          <a:latin typeface="+mj-lt"/>
                        </a:rPr>
                        <a:t>in West Africa</a:t>
                      </a: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r>
                        <a:rPr lang="en-US" sz="1600" b="0" dirty="0" smtClean="0">
                          <a:effectLst/>
                          <a:latin typeface="+mj-lt"/>
                        </a:rPr>
                        <a:t>KKM</a:t>
                      </a: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0" smtClean="0">
                        <a:effectLst/>
                        <a:latin typeface="+mj-lt"/>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800" b="0" smtClean="0">
                          <a:effectLst/>
                          <a:latin typeface="+mj-lt"/>
                        </a:rPr>
                        <a:t>A. Amri</a:t>
                      </a:r>
                      <a:endParaRPr lang="en-US" sz="1800" b="0" smtClean="0">
                        <a:effectLst/>
                        <a:latin typeface="+mj-lt"/>
                        <a:ea typeface="Calibri"/>
                        <a:cs typeface="Times New Roman"/>
                      </a:endParaRPr>
                    </a:p>
                    <a:p>
                      <a:endParaRPr lang="en-US" dirty="0"/>
                    </a:p>
                  </a:txBody>
                  <a:tcPr marL="64168" marR="64168" marT="0" marB="0" anchor="ctr"/>
                </a:tc>
                <a:tc>
                  <a:txBody>
                    <a:bodyPr/>
                    <a:lstStyle/>
                    <a:p>
                      <a:pPr marL="0" marR="0">
                        <a:lnSpc>
                          <a:spcPct val="115000"/>
                        </a:lnSpc>
                        <a:spcBef>
                          <a:spcPts val="0"/>
                        </a:spcBef>
                        <a:spcAft>
                          <a:spcPts val="0"/>
                        </a:spcAft>
                      </a:pPr>
                      <a:r>
                        <a:rPr lang="en-US" sz="1600" b="0" smtClean="0">
                          <a:effectLst/>
                          <a:latin typeface="+mj-lt"/>
                        </a:rPr>
                        <a:t>IDO </a:t>
                      </a:r>
                      <a:r>
                        <a:rPr lang="en-US" sz="1600" b="0" dirty="0">
                          <a:effectLst/>
                          <a:latin typeface="+mj-lt"/>
                        </a:rPr>
                        <a:t>1-2</a:t>
                      </a:r>
                      <a:endParaRPr lang="en-US" sz="1600" b="0" dirty="0">
                        <a:effectLst/>
                        <a:latin typeface="+mj-lt"/>
                        <a:ea typeface="Calibri"/>
                        <a:cs typeface="Times New Roman"/>
                      </a:endParaRPr>
                    </a:p>
                  </a:txBody>
                  <a:tcPr marL="64168" marR="64168" marT="0" marB="0" anchor="ctr"/>
                </a:tc>
                <a:tc>
                  <a:txBody>
                    <a:bodyPr/>
                    <a:lstStyle/>
                    <a:p>
                      <a:pPr marL="0" marR="0">
                        <a:lnSpc>
                          <a:spcPct val="115000"/>
                        </a:lnSpc>
                        <a:spcBef>
                          <a:spcPts val="0"/>
                        </a:spcBef>
                        <a:spcAft>
                          <a:spcPts val="0"/>
                        </a:spcAft>
                      </a:pPr>
                      <a:r>
                        <a:rPr lang="en-US" sz="1600" b="0" dirty="0" smtClean="0">
                          <a:effectLst/>
                          <a:latin typeface="+mj-lt"/>
                        </a:rPr>
                        <a:t>Information and Data on farming systems,</a:t>
                      </a:r>
                    </a:p>
                    <a:p>
                      <a:pPr marL="0" marR="0">
                        <a:lnSpc>
                          <a:spcPct val="115000"/>
                        </a:lnSpc>
                        <a:spcBef>
                          <a:spcPts val="0"/>
                        </a:spcBef>
                        <a:spcAft>
                          <a:spcPts val="0"/>
                        </a:spcAft>
                      </a:pPr>
                      <a:r>
                        <a:rPr lang="en-US" sz="1600" b="0" dirty="0" smtClean="0">
                          <a:effectLst/>
                          <a:latin typeface="+mj-lt"/>
                        </a:rPr>
                        <a:t> - Threats to agro-</a:t>
                      </a:r>
                      <a:br>
                        <a:rPr lang="en-US" sz="1600" b="0" dirty="0" smtClean="0">
                          <a:effectLst/>
                          <a:latin typeface="+mj-lt"/>
                        </a:rPr>
                      </a:br>
                      <a:r>
                        <a:rPr lang="en-US" sz="1600" b="0" dirty="0" smtClean="0">
                          <a:effectLst/>
                          <a:latin typeface="+mj-lt"/>
                        </a:rPr>
                        <a:t>    biodiversity</a:t>
                      </a:r>
                      <a:endParaRPr lang="en-US" sz="1600" b="0" dirty="0">
                        <a:effectLst/>
                        <a:latin typeface="+mj-lt"/>
                        <a:ea typeface="Calibri"/>
                        <a:cs typeface="Times New Roman"/>
                      </a:endParaRPr>
                    </a:p>
                  </a:txBody>
                  <a:tcPr marL="64168" marR="64168" marT="0" marB="0" anchor="ctr"/>
                </a:tc>
              </a:tr>
              <a:tr h="1150929">
                <a:tc>
                  <a:txBody>
                    <a:bodyPr/>
                    <a:lstStyle/>
                    <a:p>
                      <a:pPr marL="0" marR="0" algn="ctr">
                        <a:lnSpc>
                          <a:spcPct val="115000"/>
                        </a:lnSpc>
                        <a:spcBef>
                          <a:spcPts val="0"/>
                        </a:spcBef>
                        <a:spcAft>
                          <a:spcPts val="0"/>
                        </a:spcAft>
                      </a:pPr>
                      <a:r>
                        <a:rPr lang="en-US" sz="1600" b="1" dirty="0" smtClean="0">
                          <a:effectLst/>
                          <a:latin typeface="+mj-lt"/>
                          <a:ea typeface="Calibri"/>
                          <a:cs typeface="Times New Roman"/>
                        </a:rPr>
                        <a:t>3</a:t>
                      </a:r>
                      <a:endParaRPr lang="en-US" sz="1600" b="1" dirty="0">
                        <a:effectLst/>
                        <a:latin typeface="+mj-lt"/>
                        <a:ea typeface="Calibri"/>
                        <a:cs typeface="Times New Roman"/>
                      </a:endParaRPr>
                    </a:p>
                  </a:txBody>
                  <a:tcPr marL="64168" marR="64168"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0" dirty="0" smtClean="0">
                          <a:effectLst/>
                          <a:latin typeface="+mj-lt"/>
                        </a:rPr>
                        <a:t>Land Use Land Cover change Mapping for </a:t>
                      </a:r>
                      <a:r>
                        <a:rPr lang="en-US" sz="1600" b="0" dirty="0" err="1" smtClean="0">
                          <a:effectLst/>
                          <a:latin typeface="+mj-lt"/>
                        </a:rPr>
                        <a:t>Dryland</a:t>
                      </a:r>
                      <a:r>
                        <a:rPr lang="en-US" sz="1600" b="0" dirty="0" smtClean="0">
                          <a:effectLst/>
                          <a:latin typeface="+mj-lt"/>
                        </a:rPr>
                        <a:t> Systems sites in the West African Sahel and Dry Savannas region</a:t>
                      </a:r>
                      <a:endParaRPr lang="en-US" sz="1600" b="1"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r>
                        <a:rPr lang="en-US" sz="1600" b="0" dirty="0" smtClean="0">
                          <a:effectLst/>
                          <a:latin typeface="+mj-lt"/>
                        </a:rPr>
                        <a:t>KKM,</a:t>
                      </a:r>
                    </a:p>
                    <a:p>
                      <a:pPr marL="0" marR="0" algn="ctr">
                        <a:lnSpc>
                          <a:spcPct val="115000"/>
                        </a:lnSpc>
                        <a:spcBef>
                          <a:spcPts val="0"/>
                        </a:spcBef>
                        <a:spcAft>
                          <a:spcPts val="0"/>
                        </a:spcAft>
                      </a:pPr>
                      <a:r>
                        <a:rPr lang="en-US" sz="1600" b="0" dirty="0" smtClean="0">
                          <a:effectLst/>
                          <a:latin typeface="+mj-lt"/>
                          <a:ea typeface="Calibri"/>
                          <a:cs typeface="Times New Roman"/>
                        </a:rPr>
                        <a:t>WBC</a:t>
                      </a:r>
                    </a:p>
                  </a:txBody>
                  <a:tcPr marL="64168" marR="64168" marT="0" marB="0" anchor="ctr"/>
                </a:tc>
                <a:tc>
                  <a:txBody>
                    <a:bodyPr/>
                    <a:lstStyle/>
                    <a:p>
                      <a:pPr marL="0" marR="0" algn="ctr">
                        <a:lnSpc>
                          <a:spcPct val="115000"/>
                        </a:lnSpc>
                        <a:spcBef>
                          <a:spcPts val="0"/>
                        </a:spcBef>
                        <a:spcAft>
                          <a:spcPts val="0"/>
                        </a:spcAft>
                      </a:pP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r>
                        <a:rPr lang="en-US" sz="1600" b="0" dirty="0" smtClean="0">
                          <a:effectLst/>
                          <a:latin typeface="+mj-lt"/>
                        </a:rPr>
                        <a:t>C</a:t>
                      </a:r>
                      <a:r>
                        <a:rPr lang="en-US" sz="1600" b="0" dirty="0">
                          <a:effectLst/>
                          <a:latin typeface="+mj-lt"/>
                        </a:rPr>
                        <a:t>. </a:t>
                      </a:r>
                      <a:r>
                        <a:rPr lang="en-US" sz="1600" b="0" dirty="0" err="1">
                          <a:effectLst/>
                          <a:latin typeface="+mj-lt"/>
                        </a:rPr>
                        <a:t>Biradar</a:t>
                      </a:r>
                      <a:endParaRPr lang="en-US" sz="1600" b="0" dirty="0">
                        <a:effectLst/>
                        <a:latin typeface="+mj-lt"/>
                        <a:ea typeface="Calibri"/>
                        <a:cs typeface="Times New Roman"/>
                      </a:endParaRPr>
                    </a:p>
                  </a:txBody>
                  <a:tcPr marL="0" marR="0" marT="0" marB="0" anchor="ctr"/>
                </a:tc>
                <a:tc>
                  <a:txBody>
                    <a:bodyPr/>
                    <a:lstStyle/>
                    <a:p>
                      <a:pPr marL="0" marR="0">
                        <a:lnSpc>
                          <a:spcPct val="115000"/>
                        </a:lnSpc>
                        <a:spcBef>
                          <a:spcPts val="0"/>
                        </a:spcBef>
                        <a:spcAft>
                          <a:spcPts val="0"/>
                        </a:spcAft>
                      </a:pPr>
                      <a:r>
                        <a:rPr lang="en-US" sz="1600" b="0" dirty="0">
                          <a:effectLst/>
                          <a:latin typeface="+mj-lt"/>
                        </a:rPr>
                        <a:t>IDO 1- 2</a:t>
                      </a:r>
                    </a:p>
                    <a:p>
                      <a:pPr marL="0" marR="0">
                        <a:lnSpc>
                          <a:spcPct val="115000"/>
                        </a:lnSpc>
                        <a:spcBef>
                          <a:spcPts val="0"/>
                        </a:spcBef>
                        <a:spcAft>
                          <a:spcPts val="0"/>
                        </a:spcAft>
                      </a:pPr>
                      <a:r>
                        <a:rPr lang="en-US" sz="1600" b="0" dirty="0">
                          <a:effectLst/>
                          <a:latin typeface="+mj-lt"/>
                        </a:rPr>
                        <a:t>IDO 4- 2</a:t>
                      </a:r>
                    </a:p>
                    <a:p>
                      <a:pPr marL="0" marR="0">
                        <a:lnSpc>
                          <a:spcPct val="115000"/>
                        </a:lnSpc>
                        <a:spcBef>
                          <a:spcPts val="0"/>
                        </a:spcBef>
                        <a:spcAft>
                          <a:spcPts val="0"/>
                        </a:spcAft>
                      </a:pPr>
                      <a:r>
                        <a:rPr lang="en-US" sz="1600" b="0" dirty="0">
                          <a:effectLst/>
                          <a:latin typeface="+mj-lt"/>
                        </a:rPr>
                        <a:t> </a:t>
                      </a:r>
                      <a:endParaRPr lang="en-US" sz="1600" b="0" dirty="0">
                        <a:effectLst/>
                        <a:latin typeface="+mj-lt"/>
                        <a:ea typeface="Calibri"/>
                        <a:cs typeface="Times New Roman"/>
                      </a:endParaRPr>
                    </a:p>
                  </a:txBody>
                  <a:tcPr marL="64168" marR="64168" marT="0" marB="0" anchor="ctr"/>
                </a:tc>
                <a:tc>
                  <a:txBody>
                    <a:bodyPr/>
                    <a:lstStyle/>
                    <a:p>
                      <a:pPr marL="0" marR="0">
                        <a:lnSpc>
                          <a:spcPct val="115000"/>
                        </a:lnSpc>
                        <a:spcBef>
                          <a:spcPts val="0"/>
                        </a:spcBef>
                        <a:spcAft>
                          <a:spcPts val="0"/>
                        </a:spcAft>
                      </a:pPr>
                      <a:r>
                        <a:rPr lang="en-US" sz="1600" b="0" dirty="0" smtClean="0">
                          <a:effectLst/>
                          <a:latin typeface="+mj-lt"/>
                        </a:rPr>
                        <a:t>- Decadal dynamics </a:t>
                      </a:r>
                      <a:r>
                        <a:rPr lang="en-US" sz="1600" b="0" dirty="0">
                          <a:effectLst/>
                          <a:latin typeface="+mj-lt"/>
                        </a:rPr>
                        <a:t>of the land use and land </a:t>
                      </a:r>
                      <a:r>
                        <a:rPr lang="en-US" sz="1600" b="0" dirty="0" smtClean="0">
                          <a:effectLst/>
                          <a:latin typeface="+mj-lt"/>
                        </a:rPr>
                        <a:t>cover </a:t>
                      </a:r>
                      <a:r>
                        <a:rPr lang="en-US" sz="1600" b="0" dirty="0">
                          <a:effectLst/>
                          <a:latin typeface="+mj-lt"/>
                        </a:rPr>
                        <a:t>baseline for action </a:t>
                      </a:r>
                      <a:r>
                        <a:rPr lang="en-US" sz="1600" b="0" dirty="0" smtClean="0">
                          <a:effectLst/>
                          <a:latin typeface="+mj-lt"/>
                        </a:rPr>
                        <a:t>sites</a:t>
                      </a:r>
                      <a:endParaRPr lang="en-US" sz="1600" b="0" dirty="0">
                        <a:effectLst/>
                        <a:latin typeface="+mj-lt"/>
                        <a:ea typeface="Calibri"/>
                        <a:cs typeface="Times New Roman"/>
                      </a:endParaRPr>
                    </a:p>
                  </a:txBody>
                  <a:tcPr marL="64168" marR="64168" marT="0" marB="0" anchor="ctr"/>
                </a:tc>
              </a:tr>
            </a:tbl>
          </a:graphicData>
        </a:graphic>
      </p:graphicFrame>
      <p:sp>
        <p:nvSpPr>
          <p:cNvPr id="2" name="Rectangle 1"/>
          <p:cNvSpPr/>
          <p:nvPr/>
        </p:nvSpPr>
        <p:spPr>
          <a:xfrm>
            <a:off x="5254" y="865963"/>
            <a:ext cx="9138745"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Activities </a:t>
            </a:r>
            <a:r>
              <a:rPr lang="en-US" sz="2000" b="1" i="1" dirty="0" smtClean="0">
                <a:solidFill>
                  <a:schemeClr val="tx2">
                    <a:lumMod val="60000"/>
                    <a:lumOff val="40000"/>
                  </a:schemeClr>
                </a:solidFill>
              </a:rPr>
              <a:t>ICARDA</a:t>
            </a:r>
            <a:endParaRPr lang="en-US" sz="2000" b="1" i="1" dirty="0">
              <a:solidFill>
                <a:schemeClr val="tx2">
                  <a:lumMod val="60000"/>
                  <a:lumOff val="40000"/>
                </a:schemeClr>
              </a:solidFill>
            </a:endParaRPr>
          </a:p>
        </p:txBody>
      </p:sp>
    </p:spTree>
    <p:extLst>
      <p:ext uri="{BB962C8B-B14F-4D97-AF65-F5344CB8AC3E}">
        <p14:creationId xmlns:p14="http://schemas.microsoft.com/office/powerpoint/2010/main" val="419834798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41</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2885207689"/>
              </p:ext>
            </p:extLst>
          </p:nvPr>
        </p:nvGraphicFramePr>
        <p:xfrm>
          <a:off x="107503" y="1052736"/>
          <a:ext cx="9036497" cy="5688632"/>
        </p:xfrm>
        <a:graphic>
          <a:graphicData uri="http://schemas.openxmlformats.org/drawingml/2006/table">
            <a:tbl>
              <a:tblPr/>
              <a:tblGrid>
                <a:gridCol w="2369470"/>
                <a:gridCol w="6667027"/>
              </a:tblGrid>
              <a:tr h="571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mn-lt"/>
                          <a:cs typeface="Arial" pitchFamily="34" charset="0"/>
                        </a:rPr>
                        <a:t>Activity</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2014/15</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5117619">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1</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Establishing innovative platforms for participatory wheat technology validation demonstration and community based seed multiplication</a:t>
                      </a:r>
                      <a:endParaRPr lang="en-US" sz="2000" b="0" kern="1200" dirty="0" smtClean="0">
                        <a:solidFill>
                          <a:schemeClr val="tx1"/>
                        </a:solidFill>
                        <a:effectLst/>
                        <a:latin typeface="+mn-lt"/>
                        <a:ea typeface="Calibri"/>
                        <a:cs typeface="Times New Roman"/>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Conduct R4D activities for technology validation, on-farm demonstration and dissemination ;</a:t>
                      </a:r>
                    </a:p>
                    <a:p>
                      <a:pPr marL="342900" lvl="0" indent="-342900">
                        <a:buFont typeface="Wingdings" pitchFamily="2" charset="2"/>
                        <a:buChar char="§"/>
                      </a:pPr>
                      <a:r>
                        <a:rPr lang="en-US" sz="1800" kern="1200" dirty="0" smtClean="0">
                          <a:solidFill>
                            <a:schemeClr val="tx1"/>
                          </a:solidFill>
                          <a:effectLst/>
                          <a:latin typeface="+mn-lt"/>
                          <a:ea typeface="+mn-ea"/>
                          <a:cs typeface="+mn-cs"/>
                        </a:rPr>
                        <a:t> Establish functional community-based farmers’ seed multiplication and supply (3 IP sites in Kano, 1 IP</a:t>
                      </a:r>
                      <a:r>
                        <a:rPr lang="en-US" sz="1800" kern="1200" baseline="0" dirty="0" smtClean="0">
                          <a:solidFill>
                            <a:schemeClr val="tx1"/>
                          </a:solidFill>
                          <a:effectLst/>
                          <a:latin typeface="+mn-lt"/>
                          <a:ea typeface="+mn-ea"/>
                          <a:cs typeface="+mn-cs"/>
                        </a:rPr>
                        <a:t> in </a:t>
                      </a:r>
                      <a:r>
                        <a:rPr lang="en-US" sz="1800" kern="1200" baseline="0" dirty="0" err="1" smtClean="0">
                          <a:solidFill>
                            <a:schemeClr val="tx1"/>
                          </a:solidFill>
                          <a:effectLst/>
                          <a:latin typeface="+mn-lt"/>
                          <a:ea typeface="+mn-ea"/>
                          <a:cs typeface="+mn-cs"/>
                        </a:rPr>
                        <a:t>Maradi</a:t>
                      </a:r>
                      <a:r>
                        <a:rPr lang="en-US" sz="1800" kern="1200" baseline="0" dirty="0" smtClean="0">
                          <a:solidFill>
                            <a:schemeClr val="tx1"/>
                          </a:solidFill>
                          <a:effectLst/>
                          <a:latin typeface="+mn-lt"/>
                          <a:ea typeface="+mn-ea"/>
                          <a:cs typeface="+mn-cs"/>
                        </a:rPr>
                        <a:t>)</a:t>
                      </a:r>
                      <a:r>
                        <a:rPr lang="en-US" sz="1800" kern="1200" dirty="0" smtClean="0">
                          <a:solidFill>
                            <a:schemeClr val="tx1"/>
                          </a:solidFill>
                          <a:effectLst/>
                          <a:latin typeface="+mn-lt"/>
                          <a:ea typeface="+mn-ea"/>
                          <a:cs typeface="+mn-cs"/>
                        </a:rPr>
                        <a:t> ;</a:t>
                      </a:r>
                    </a:p>
                    <a:p>
                      <a:pPr marL="342900" lvl="0" indent="-342900">
                        <a:buFont typeface="Wingdings" pitchFamily="2" charset="2"/>
                        <a:buChar char="§"/>
                      </a:pPr>
                      <a:r>
                        <a:rPr lang="en-US" sz="1800" kern="1200" dirty="0" smtClean="0">
                          <a:solidFill>
                            <a:schemeClr val="tx1"/>
                          </a:solidFill>
                          <a:effectLst/>
                          <a:latin typeface="+mn-lt"/>
                          <a:ea typeface="+mn-ea"/>
                          <a:cs typeface="+mn-cs"/>
                        </a:rPr>
                        <a:t> Organize training  on IAR4D and innovation systems approaches for wheat value chain </a:t>
                      </a:r>
                    </a:p>
                    <a:p>
                      <a:pPr marL="342900" lvl="0" indent="-342900">
                        <a:buFont typeface="Wingdings" pitchFamily="2" charset="2"/>
                        <a:buChar char="§"/>
                      </a:pPr>
                      <a:r>
                        <a:rPr lang="en-US" sz="1800" kern="1200" dirty="0" smtClean="0">
                          <a:solidFill>
                            <a:schemeClr val="tx1"/>
                          </a:solidFill>
                          <a:effectLst/>
                          <a:latin typeface="+mn-lt"/>
                          <a:ea typeface="+mn-ea"/>
                          <a:cs typeface="+mn-cs"/>
                        </a:rPr>
                        <a:t> Organize training </a:t>
                      </a:r>
                      <a:r>
                        <a:rPr lang="en-US" sz="1800" kern="1200" baseline="0" dirty="0" smtClean="0">
                          <a:solidFill>
                            <a:schemeClr val="tx1"/>
                          </a:solidFill>
                          <a:effectLst/>
                          <a:latin typeface="+mn-lt"/>
                          <a:ea typeface="+mn-ea"/>
                          <a:cs typeface="+mn-cs"/>
                        </a:rPr>
                        <a:t>on quality seed production and management of certified seed </a:t>
                      </a:r>
                      <a:r>
                        <a:rPr lang="en-US" sz="1800" kern="1200" dirty="0" smtClean="0">
                          <a:solidFill>
                            <a:schemeClr val="tx1"/>
                          </a:solidFill>
                          <a:effectLst/>
                          <a:latin typeface="+mn-lt"/>
                          <a:ea typeface="+mn-ea"/>
                          <a:cs typeface="+mn-cs"/>
                        </a:rPr>
                        <a:t>for seed producing farmers and</a:t>
                      </a:r>
                      <a:r>
                        <a:rPr lang="en-US" sz="1800" kern="1200" baseline="0" dirty="0" smtClean="0">
                          <a:solidFill>
                            <a:schemeClr val="tx1"/>
                          </a:solidFill>
                          <a:effectLst/>
                          <a:latin typeface="+mn-lt"/>
                          <a:ea typeface="+mn-ea"/>
                          <a:cs typeface="+mn-cs"/>
                        </a:rPr>
                        <a:t> stakeholders</a:t>
                      </a:r>
                    </a:p>
                    <a:p>
                      <a:r>
                        <a:rPr lang="en-US" sz="1800" b="1" kern="1200" dirty="0" smtClean="0">
                          <a:solidFill>
                            <a:schemeClr val="tx1"/>
                          </a:solidFill>
                          <a:effectLst/>
                          <a:latin typeface="+mn-lt"/>
                          <a:ea typeface="+mn-ea"/>
                          <a:cs typeface="+mn-cs"/>
                        </a:rPr>
                        <a:t> </a:t>
                      </a: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Establishing and operationalizing three innovative platforms (3 IP sites in Kano, 1 IP in </a:t>
                      </a:r>
                      <a:r>
                        <a:rPr lang="en-US" sz="1800" kern="1200" dirty="0" err="1" smtClean="0">
                          <a:solidFill>
                            <a:schemeClr val="tx1"/>
                          </a:solidFill>
                          <a:effectLst/>
                          <a:latin typeface="+mn-lt"/>
                          <a:ea typeface="+mn-ea"/>
                          <a:cs typeface="+mn-cs"/>
                        </a:rPr>
                        <a:t>Maradi</a:t>
                      </a:r>
                      <a:r>
                        <a:rPr lang="en-US" sz="1800" kern="1200" dirty="0" smtClean="0">
                          <a:solidFill>
                            <a:schemeClr val="tx1"/>
                          </a:solidFill>
                          <a:effectLst/>
                          <a:latin typeface="+mn-lt"/>
                          <a:ea typeface="+mn-ea"/>
                          <a:cs typeface="+mn-cs"/>
                        </a:rPr>
                        <a:t>) for wheat technology demonstration, seed production and promotion along the value chain</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Setting a functional and sustainable community based farmers’ seed multiplication and supply in the IP sites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kern="1200" dirty="0" smtClean="0">
                          <a:solidFill>
                            <a:srgbClr val="FF0000"/>
                          </a:solidFill>
                          <a:effectLst/>
                          <a:latin typeface="+mn-lt"/>
                          <a:ea typeface="+mn-ea"/>
                          <a:cs typeface="+mn-cs"/>
                        </a:rPr>
                        <a:t>Area and Sites:- </a:t>
                      </a:r>
                      <a:r>
                        <a:rPr lang="en-US" sz="1800" kern="1200" dirty="0" smtClean="0">
                          <a:solidFill>
                            <a:schemeClr val="tx1"/>
                          </a:solidFill>
                          <a:effectLst/>
                          <a:latin typeface="+mn-lt"/>
                          <a:ea typeface="+mn-ea"/>
                          <a:cs typeface="+mn-cs"/>
                        </a:rPr>
                        <a:t>Kano-</a:t>
                      </a:r>
                      <a:r>
                        <a:rPr lang="en-US" sz="1800" kern="1200" dirty="0" err="1" smtClean="0">
                          <a:solidFill>
                            <a:schemeClr val="tx1"/>
                          </a:solidFill>
                          <a:effectLst/>
                          <a:latin typeface="+mn-lt"/>
                          <a:ea typeface="+mn-ea"/>
                          <a:cs typeface="+mn-cs"/>
                        </a:rPr>
                        <a:t>Katsina</a:t>
                      </a:r>
                      <a:r>
                        <a:rPr lang="en-US" sz="1800" kern="1200" dirty="0" smtClean="0">
                          <a:solidFill>
                            <a:schemeClr val="tx1"/>
                          </a:solidFill>
                          <a:effectLst/>
                          <a:latin typeface="+mn-lt"/>
                          <a:ea typeface="+mn-ea"/>
                          <a:cs typeface="+mn-cs"/>
                        </a:rPr>
                        <a:t>-</a:t>
                      </a:r>
                      <a:r>
                        <a:rPr lang="en-US" sz="1800" kern="1200" dirty="0" err="1" smtClean="0">
                          <a:solidFill>
                            <a:schemeClr val="tx1"/>
                          </a:solidFill>
                          <a:effectLst/>
                          <a:latin typeface="+mn-lt"/>
                          <a:ea typeface="+mn-ea"/>
                          <a:cs typeface="+mn-cs"/>
                        </a:rPr>
                        <a:t>Maradi</a:t>
                      </a:r>
                      <a:r>
                        <a:rPr lang="en-US" sz="1800" kern="1200" dirty="0" smtClean="0">
                          <a:solidFill>
                            <a:schemeClr val="tx1"/>
                          </a:solidFill>
                          <a:effectLst/>
                          <a:latin typeface="+mn-lt"/>
                          <a:ea typeface="+mn-ea"/>
                          <a:cs typeface="+mn-cs"/>
                        </a:rPr>
                        <a:t> (KKM)</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8813863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42</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3796884136"/>
              </p:ext>
            </p:extLst>
          </p:nvPr>
        </p:nvGraphicFramePr>
        <p:xfrm>
          <a:off x="1" y="1196752"/>
          <a:ext cx="9144000" cy="5710568"/>
        </p:xfrm>
        <a:graphic>
          <a:graphicData uri="http://schemas.openxmlformats.org/drawingml/2006/table">
            <a:tbl>
              <a:tblPr/>
              <a:tblGrid>
                <a:gridCol w="2323922"/>
                <a:gridCol w="6820078"/>
              </a:tblGrid>
              <a:tr h="67371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mn-lt"/>
                          <a:cs typeface="Arial" pitchFamily="34" charset="0"/>
                        </a:rPr>
                        <a:t>Activity</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2014/15</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5036850">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normalizeH="0" baseline="0" dirty="0" smtClean="0">
                          <a:ln>
                            <a:noFill/>
                          </a:ln>
                          <a:solidFill>
                            <a:schemeClr val="tx1"/>
                          </a:solidFill>
                          <a:effectLst/>
                          <a:latin typeface="+mj-lt"/>
                          <a:ea typeface="+mn-ea"/>
                          <a:cs typeface="Arial" pitchFamily="34" charset="0"/>
                        </a:rPr>
                        <a:t>2.</a:t>
                      </a:r>
                      <a:r>
                        <a:rPr lang="en-US" sz="2000" b="0" kern="1200" dirty="0" smtClean="0">
                          <a:solidFill>
                            <a:schemeClr val="tx1"/>
                          </a:solidFill>
                          <a:effectLst/>
                          <a:latin typeface="+mj-lt"/>
                          <a:ea typeface="+mn-ea"/>
                          <a:cs typeface="+mn-cs"/>
                        </a:rPr>
                        <a:t> Study of the effects of intensification on local agro-biodiversity in West Africa</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rgbClr val="FF0000"/>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rgbClr val="FF0000"/>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kumimoji="0" lang="en-US" sz="2000" b="1" i="0" u="none" strike="noStrike" kern="1200" cap="none" spc="0" normalizeH="0" baseline="0" noProof="0" dirty="0" smtClean="0">
                          <a:ln>
                            <a:noFill/>
                          </a:ln>
                          <a:solidFill>
                            <a:srgbClr val="FF0000"/>
                          </a:solidFill>
                          <a:effectLst/>
                          <a:uLnTx/>
                          <a:uFillTx/>
                          <a:latin typeface="+mn-lt"/>
                          <a:ea typeface="+mn-ea"/>
                          <a:cs typeface="+mn-cs"/>
                        </a:rPr>
                        <a:t>Key activities:</a:t>
                      </a: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1800" kern="1200" dirty="0" smtClean="0">
                          <a:solidFill>
                            <a:schemeClr val="tx1"/>
                          </a:solidFill>
                          <a:effectLst/>
                          <a:latin typeface="+mn-lt"/>
                          <a:ea typeface="+mn-ea"/>
                          <a:cs typeface="+mn-cs"/>
                        </a:rPr>
                        <a:t>Undertake farming systems surveys for the aspects related to local </a:t>
                      </a:r>
                      <a:r>
                        <a:rPr lang="en-US" sz="1800" kern="1200" dirty="0" err="1" smtClean="0">
                          <a:solidFill>
                            <a:schemeClr val="tx1"/>
                          </a:solidFill>
                          <a:effectLst/>
                          <a:latin typeface="+mn-lt"/>
                          <a:ea typeface="+mn-ea"/>
                          <a:cs typeface="+mn-cs"/>
                        </a:rPr>
                        <a:t>agrobiodiversity</a:t>
                      </a:r>
                      <a:r>
                        <a:rPr lang="en-US" sz="1800" kern="1200" dirty="0" smtClean="0">
                          <a:solidFill>
                            <a:schemeClr val="tx1"/>
                          </a:solidFill>
                          <a:effectLst/>
                          <a:latin typeface="+mn-lt"/>
                          <a:ea typeface="+mn-ea"/>
                          <a:cs typeface="+mn-cs"/>
                        </a:rPr>
                        <a:t> in terms of extent, uses, threats; </a:t>
                      </a: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1800" kern="1200" dirty="0" smtClean="0">
                          <a:solidFill>
                            <a:schemeClr val="tx1"/>
                          </a:solidFill>
                          <a:effectLst/>
                          <a:latin typeface="+mn-lt"/>
                          <a:ea typeface="+mn-ea"/>
                          <a:cs typeface="+mn-cs"/>
                        </a:rPr>
                        <a:t>Organize workshop with key stakeholders to discuss technological, socio-economic, institutional and policy options for </a:t>
                      </a:r>
                      <a:r>
                        <a:rPr lang="en-US" sz="1800" i="1" kern="1200" dirty="0" smtClean="0">
                          <a:solidFill>
                            <a:schemeClr val="tx1"/>
                          </a:solidFill>
                          <a:effectLst/>
                          <a:latin typeface="+mn-lt"/>
                          <a:ea typeface="+mn-ea"/>
                          <a:cs typeface="+mn-cs"/>
                        </a:rPr>
                        <a:t>in situ</a:t>
                      </a:r>
                      <a:r>
                        <a:rPr lang="en-US" sz="1800" kern="1200" dirty="0" smtClean="0">
                          <a:solidFill>
                            <a:schemeClr val="tx1"/>
                          </a:solidFill>
                          <a:effectLst/>
                          <a:latin typeface="+mn-lt"/>
                          <a:ea typeface="+mn-ea"/>
                          <a:cs typeface="+mn-cs"/>
                        </a:rPr>
                        <a:t> conservation of </a:t>
                      </a:r>
                      <a:r>
                        <a:rPr lang="en-US" sz="1800" kern="1200" dirty="0" err="1" smtClean="0">
                          <a:solidFill>
                            <a:schemeClr val="tx1"/>
                          </a:solidFill>
                          <a:effectLst/>
                          <a:latin typeface="+mn-lt"/>
                          <a:ea typeface="+mn-ea"/>
                          <a:cs typeface="+mn-cs"/>
                        </a:rPr>
                        <a:t>dryland</a:t>
                      </a:r>
                      <a:r>
                        <a:rPr lang="en-US" sz="1800" kern="1200" dirty="0" smtClean="0">
                          <a:solidFill>
                            <a:schemeClr val="tx1"/>
                          </a:solidFill>
                          <a:effectLst/>
                          <a:latin typeface="+mn-lt"/>
                          <a:ea typeface="+mn-ea"/>
                          <a:cs typeface="+mn-cs"/>
                        </a:rPr>
                        <a:t> </a:t>
                      </a:r>
                      <a:r>
                        <a:rPr lang="en-US" sz="1800" kern="1200" dirty="0" err="1" smtClean="0">
                          <a:solidFill>
                            <a:schemeClr val="tx1"/>
                          </a:solidFill>
                          <a:effectLst/>
                          <a:latin typeface="+mn-lt"/>
                          <a:ea typeface="+mn-ea"/>
                          <a:cs typeface="+mn-cs"/>
                        </a:rPr>
                        <a:t>agrobiodiversity</a:t>
                      </a:r>
                      <a:r>
                        <a:rPr lang="en-US" sz="1800" kern="1200" dirty="0" smtClean="0">
                          <a:solidFill>
                            <a:schemeClr val="tx1"/>
                          </a:solidFill>
                          <a:effectLst/>
                          <a:latin typeface="+mn-lt"/>
                          <a:ea typeface="+mn-ea"/>
                          <a:cs typeface="+mn-cs"/>
                        </a:rPr>
                        <a:t>;</a:t>
                      </a: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1800" kern="1200" dirty="0" smtClean="0">
                          <a:solidFill>
                            <a:schemeClr val="tx1"/>
                          </a:solidFill>
                          <a:effectLst/>
                          <a:latin typeface="+mn-lt"/>
                          <a:ea typeface="+mn-ea"/>
                          <a:cs typeface="+mn-cs"/>
                        </a:rPr>
                        <a:t> Provide training on approaches for promoting </a:t>
                      </a:r>
                      <a:r>
                        <a:rPr lang="en-US" sz="1800" i="1" kern="1200" dirty="0" smtClean="0">
                          <a:solidFill>
                            <a:schemeClr val="tx1"/>
                          </a:solidFill>
                          <a:effectLst/>
                          <a:latin typeface="+mn-lt"/>
                          <a:ea typeface="+mn-ea"/>
                          <a:cs typeface="+mn-cs"/>
                        </a:rPr>
                        <a:t>in situ</a:t>
                      </a:r>
                      <a:r>
                        <a:rPr lang="en-US" sz="1800" kern="1200" dirty="0" smtClean="0">
                          <a:solidFill>
                            <a:schemeClr val="tx1"/>
                          </a:solidFill>
                          <a:effectLst/>
                          <a:latin typeface="+mn-lt"/>
                          <a:ea typeface="+mn-ea"/>
                          <a:cs typeface="+mn-cs"/>
                        </a:rPr>
                        <a:t> conservation.</a:t>
                      </a: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
                        <a:tabLst/>
                        <a:defRPr/>
                      </a:pPr>
                      <a:r>
                        <a:rPr lang="en-US" sz="1800" kern="1200" dirty="0" smtClean="0">
                          <a:solidFill>
                            <a:schemeClr val="tx1"/>
                          </a:solidFill>
                          <a:effectLst/>
                          <a:latin typeface="+mn-lt"/>
                          <a:ea typeface="+mn-ea"/>
                          <a:cs typeface="+mn-cs"/>
                        </a:rPr>
                        <a:t> Write a report on status and threats to local </a:t>
                      </a:r>
                      <a:r>
                        <a:rPr lang="en-US" sz="1800" kern="1200" dirty="0" err="1" smtClean="0">
                          <a:solidFill>
                            <a:schemeClr val="tx1"/>
                          </a:solidFill>
                          <a:effectLst/>
                          <a:latin typeface="+mn-lt"/>
                          <a:ea typeface="+mn-ea"/>
                          <a:cs typeface="+mn-cs"/>
                        </a:rPr>
                        <a:t>agrobiodiversity</a:t>
                      </a: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000000"/>
                          </a:solidFill>
                          <a:effectLst/>
                          <a:uLnTx/>
                          <a:uFillTx/>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0000"/>
                          </a:solidFill>
                          <a:effectLst/>
                          <a:uLnTx/>
                          <a:uFillTx/>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Report on status and threats to local agro-biodiversity</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 Capacity building through training the trainers in the area of in situ conservation of </a:t>
                      </a:r>
                      <a:r>
                        <a:rPr lang="en-US" sz="1800" kern="1200" dirty="0" err="1" smtClean="0">
                          <a:solidFill>
                            <a:schemeClr val="tx1"/>
                          </a:solidFill>
                          <a:effectLst/>
                          <a:latin typeface="+mn-lt"/>
                          <a:ea typeface="+mn-ea"/>
                          <a:cs typeface="+mn-cs"/>
                        </a:rPr>
                        <a:t>dryland</a:t>
                      </a:r>
                      <a:r>
                        <a:rPr lang="en-US" sz="1800" kern="1200" dirty="0" smtClean="0">
                          <a:solidFill>
                            <a:schemeClr val="tx1"/>
                          </a:solidFill>
                          <a:effectLst/>
                          <a:latin typeface="+mn-lt"/>
                          <a:ea typeface="+mn-ea"/>
                          <a:cs typeface="+mn-cs"/>
                        </a:rPr>
                        <a:t> </a:t>
                      </a:r>
                      <a:r>
                        <a:rPr lang="en-US" sz="1800" kern="1200" dirty="0" err="1" smtClean="0">
                          <a:solidFill>
                            <a:schemeClr val="tx1"/>
                          </a:solidFill>
                          <a:effectLst/>
                          <a:latin typeface="+mn-lt"/>
                          <a:ea typeface="+mn-ea"/>
                          <a:cs typeface="+mn-cs"/>
                        </a:rPr>
                        <a:t>agrobiodiversity</a:t>
                      </a:r>
                      <a:r>
                        <a:rPr lang="en-US" sz="1800" kern="1200" dirty="0" smtClean="0">
                          <a:solidFill>
                            <a:schemeClr val="tx1"/>
                          </a:solidFill>
                          <a:effectLst/>
                          <a:latin typeface="+mn-lt"/>
                          <a:ea typeface="+mn-ea"/>
                          <a:cs typeface="+mn-cs"/>
                        </a:rPr>
                        <a:t> </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endParaRPr kumimoji="0" lang="en-US" sz="1800" b="1"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kumimoji="0" lang="en-US" sz="1800" b="1" i="0" u="none" strike="noStrike" kern="1200" cap="none" spc="0" normalizeH="0" baseline="0" noProof="0" dirty="0" smtClean="0">
                          <a:ln>
                            <a:noFill/>
                          </a:ln>
                          <a:solidFill>
                            <a:srgbClr val="FF0000"/>
                          </a:solidFill>
                          <a:effectLst/>
                          <a:uLnTx/>
                          <a:uFillTx/>
                          <a:latin typeface="+mn-lt"/>
                          <a:ea typeface="+mn-ea"/>
                          <a:cs typeface="+mn-cs"/>
                        </a:rPr>
                        <a:t>Area and Sites:- </a:t>
                      </a:r>
                      <a:r>
                        <a:rPr kumimoji="0" lang="en-US" sz="1800" b="0" i="0" u="none" strike="noStrike" kern="1200" cap="none" spc="0" normalizeH="0" baseline="0" noProof="0" dirty="0" smtClean="0">
                          <a:ln>
                            <a:noFill/>
                          </a:ln>
                          <a:solidFill>
                            <a:srgbClr val="000000"/>
                          </a:solidFill>
                          <a:effectLst/>
                          <a:uLnTx/>
                          <a:uFillTx/>
                          <a:latin typeface="+mn-lt"/>
                          <a:ea typeface="+mn-ea"/>
                          <a:cs typeface="+mn-cs"/>
                        </a:rPr>
                        <a:t>Kano-</a:t>
                      </a:r>
                      <a:r>
                        <a:rPr kumimoji="0" lang="en-US" sz="1800" b="0" i="0" u="none" strike="noStrike" kern="1200" cap="none" spc="0" normalizeH="0" baseline="0" noProof="0" dirty="0" err="1" smtClean="0">
                          <a:ln>
                            <a:noFill/>
                          </a:ln>
                          <a:solidFill>
                            <a:srgbClr val="000000"/>
                          </a:solidFill>
                          <a:effectLst/>
                          <a:uLnTx/>
                          <a:uFillTx/>
                          <a:latin typeface="+mn-lt"/>
                          <a:ea typeface="+mn-ea"/>
                          <a:cs typeface="+mn-cs"/>
                        </a:rPr>
                        <a:t>Katsina</a:t>
                      </a:r>
                      <a:r>
                        <a:rPr kumimoji="0" lang="en-US" sz="1800" b="0" i="0" u="none" strike="noStrike" kern="1200" cap="none" spc="0" normalizeH="0" baseline="0" noProof="0" dirty="0" smtClean="0">
                          <a:ln>
                            <a:noFill/>
                          </a:ln>
                          <a:solidFill>
                            <a:srgbClr val="000000"/>
                          </a:solidFill>
                          <a:effectLst/>
                          <a:uLnTx/>
                          <a:uFillTx/>
                          <a:latin typeface="+mn-lt"/>
                          <a:ea typeface="+mn-ea"/>
                          <a:cs typeface="+mn-cs"/>
                        </a:rPr>
                        <a:t>-</a:t>
                      </a:r>
                      <a:r>
                        <a:rPr kumimoji="0" lang="en-US" sz="1800" b="0" i="0" u="none" strike="noStrike" kern="1200" cap="none" spc="0" normalizeH="0" baseline="0" noProof="0" dirty="0" err="1" smtClean="0">
                          <a:ln>
                            <a:noFill/>
                          </a:ln>
                          <a:solidFill>
                            <a:srgbClr val="000000"/>
                          </a:solidFill>
                          <a:effectLst/>
                          <a:uLnTx/>
                          <a:uFillTx/>
                          <a:latin typeface="+mn-lt"/>
                          <a:ea typeface="+mn-ea"/>
                          <a:cs typeface="+mn-cs"/>
                        </a:rPr>
                        <a:t>Maradi</a:t>
                      </a:r>
                      <a:r>
                        <a:rPr kumimoji="0" lang="en-US" sz="1800" b="0" i="0" u="none" strike="noStrike" kern="1200" cap="none" spc="0" normalizeH="0" baseline="0" noProof="0" dirty="0" smtClean="0">
                          <a:ln>
                            <a:noFill/>
                          </a:ln>
                          <a:solidFill>
                            <a:srgbClr val="000000"/>
                          </a:solidFill>
                          <a:effectLst/>
                          <a:uLnTx/>
                          <a:uFillTx/>
                          <a:latin typeface="+mn-lt"/>
                          <a:ea typeface="+mn-ea"/>
                          <a:cs typeface="+mn-cs"/>
                        </a:rPr>
                        <a:t> (KKM)</a:t>
                      </a:r>
                      <a:endParaRPr lang="en-US" sz="18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6380856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43</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2298625540"/>
              </p:ext>
            </p:extLst>
          </p:nvPr>
        </p:nvGraphicFramePr>
        <p:xfrm>
          <a:off x="1" y="901692"/>
          <a:ext cx="9036496" cy="5966692"/>
        </p:xfrm>
        <a:graphic>
          <a:graphicData uri="http://schemas.openxmlformats.org/drawingml/2006/table">
            <a:tbl>
              <a:tblPr/>
              <a:tblGrid>
                <a:gridCol w="1981199"/>
                <a:gridCol w="7055297"/>
              </a:tblGrid>
              <a:tr h="50544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mn-lt"/>
                          <a:cs typeface="Arial" pitchFamily="34" charset="0"/>
                        </a:rPr>
                        <a:t>Activity</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2014/15</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5448540">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2000" b="0" kern="1200" dirty="0" smtClean="0">
                          <a:solidFill>
                            <a:schemeClr val="tx1"/>
                          </a:solidFill>
                          <a:effectLst/>
                          <a:latin typeface="+mn-lt"/>
                          <a:ea typeface="+mn-ea"/>
                          <a:cs typeface="+mn-cs"/>
                        </a:rPr>
                        <a:t>3.</a:t>
                      </a:r>
                      <a:r>
                        <a:rPr lang="en-US" sz="2000" b="0" kern="1200" baseline="0" dirty="0" smtClean="0">
                          <a:solidFill>
                            <a:schemeClr val="tx1"/>
                          </a:solidFill>
                          <a:effectLst/>
                          <a:latin typeface="+mn-lt"/>
                          <a:ea typeface="+mn-ea"/>
                          <a:cs typeface="+mn-cs"/>
                        </a:rPr>
                        <a:t> </a:t>
                      </a:r>
                      <a:r>
                        <a:rPr lang="en-US" sz="2000" b="0" kern="1200" dirty="0" smtClean="0">
                          <a:solidFill>
                            <a:schemeClr val="tx1"/>
                          </a:solidFill>
                          <a:effectLst/>
                          <a:latin typeface="+mj-lt"/>
                          <a:ea typeface="+mn-ea"/>
                          <a:cs typeface="+mn-cs"/>
                        </a:rPr>
                        <a:t>Land Use Land Cover change Mapping for </a:t>
                      </a:r>
                      <a:r>
                        <a:rPr lang="en-US" sz="2000" b="0" kern="1200" dirty="0" err="1" smtClean="0">
                          <a:solidFill>
                            <a:schemeClr val="tx1"/>
                          </a:solidFill>
                          <a:effectLst/>
                          <a:latin typeface="+mj-lt"/>
                          <a:ea typeface="+mn-ea"/>
                          <a:cs typeface="+mn-cs"/>
                        </a:rPr>
                        <a:t>Dryland</a:t>
                      </a:r>
                      <a:r>
                        <a:rPr lang="en-US" sz="2000" b="0" kern="1200" dirty="0" smtClean="0">
                          <a:solidFill>
                            <a:schemeClr val="tx1"/>
                          </a:solidFill>
                          <a:effectLst/>
                          <a:latin typeface="+mj-lt"/>
                          <a:ea typeface="+mn-ea"/>
                          <a:cs typeface="+mn-cs"/>
                        </a:rPr>
                        <a:t> Systems sites in the West African Sahel and Dry Savannas region</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0" fontAlgn="auto" latinLnBrk="0" hangingPunct="0">
                        <a:lnSpc>
                          <a:spcPct val="100000"/>
                        </a:lnSpc>
                        <a:spcBef>
                          <a:spcPts val="0"/>
                        </a:spcBef>
                        <a:spcAft>
                          <a:spcPts val="0"/>
                        </a:spcAft>
                        <a:buClrTx/>
                        <a:buSzTx/>
                        <a:buFont typeface="Arial" pitchFamily="34" charset="0"/>
                        <a:buNone/>
                        <a:tabLst>
                          <a:tab pos="4500563" algn="l"/>
                        </a:tabLst>
                        <a:defRPr/>
                      </a:pPr>
                      <a:r>
                        <a:rPr kumimoji="0" lang="en-US" sz="1800" b="1" i="0" u="none" strike="noStrike" kern="1200" cap="none" spc="0" normalizeH="0" baseline="0" noProof="0" dirty="0" smtClean="0">
                          <a:ln>
                            <a:noFill/>
                          </a:ln>
                          <a:solidFill>
                            <a:srgbClr val="FF0000"/>
                          </a:solidFill>
                          <a:effectLst/>
                          <a:uLnTx/>
                          <a:uFillTx/>
                          <a:latin typeface="+mn-lt"/>
                          <a:ea typeface="+mn-ea"/>
                          <a:cs typeface="+mn-cs"/>
                        </a:rPr>
                        <a:t>Key activities:</a:t>
                      </a:r>
                    </a:p>
                    <a:p>
                      <a:pPr marL="0" marR="0" indent="0" algn="just" defTabSz="914400" rtl="0" eaLnBrk="0" fontAlgn="auto" latinLnBrk="0" hangingPunct="0">
                        <a:lnSpc>
                          <a:spcPct val="100000"/>
                        </a:lnSpc>
                        <a:spcBef>
                          <a:spcPts val="0"/>
                        </a:spcBef>
                        <a:spcAft>
                          <a:spcPts val="0"/>
                        </a:spcAft>
                        <a:buClrTx/>
                        <a:buSzTx/>
                        <a:buFont typeface="Arial" pitchFamily="34" charset="0"/>
                        <a:buChar char="•"/>
                        <a:tabLst>
                          <a:tab pos="4500563" algn="l"/>
                        </a:tabLst>
                        <a:defRPr/>
                      </a:pPr>
                      <a:r>
                        <a:rPr lang="en-US" sz="1800" kern="1200" dirty="0" smtClean="0">
                          <a:solidFill>
                            <a:schemeClr val="tx1"/>
                          </a:solidFill>
                          <a:effectLst/>
                          <a:latin typeface="+mn-lt"/>
                          <a:ea typeface="+mn-ea"/>
                          <a:cs typeface="+mn-cs"/>
                        </a:rPr>
                        <a:t> Collection of appropriate data (e.g., ground truth, statistical, ancillary info, etc.); </a:t>
                      </a:r>
                    </a:p>
                    <a:p>
                      <a:pPr marL="0" marR="0" indent="0" algn="just" defTabSz="914400" rtl="0" eaLnBrk="0" fontAlgn="auto" latinLnBrk="0" hangingPunct="0">
                        <a:lnSpc>
                          <a:spcPct val="100000"/>
                        </a:lnSpc>
                        <a:spcBef>
                          <a:spcPts val="0"/>
                        </a:spcBef>
                        <a:spcAft>
                          <a:spcPts val="0"/>
                        </a:spcAft>
                        <a:buClrTx/>
                        <a:buSzTx/>
                        <a:buFont typeface="Arial" pitchFamily="34" charset="0"/>
                        <a:buChar char="•"/>
                        <a:tabLst>
                          <a:tab pos="4500563" algn="l"/>
                        </a:tabLst>
                        <a:defRPr/>
                      </a:pPr>
                      <a:r>
                        <a:rPr lang="en-US" sz="1800" kern="1200" dirty="0" smtClean="0">
                          <a:solidFill>
                            <a:schemeClr val="tx1"/>
                          </a:solidFill>
                          <a:effectLst/>
                          <a:latin typeface="+mn-lt"/>
                          <a:ea typeface="+mn-ea"/>
                          <a:cs typeface="+mn-cs"/>
                        </a:rPr>
                        <a:t> C</a:t>
                      </a:r>
                      <a:r>
                        <a:rPr lang="fr-BE" sz="1800" kern="1200" dirty="0" err="1" smtClean="0">
                          <a:solidFill>
                            <a:schemeClr val="tx1"/>
                          </a:solidFill>
                          <a:effectLst/>
                          <a:latin typeface="+mn-lt"/>
                          <a:ea typeface="+mn-ea"/>
                          <a:cs typeface="+mn-cs"/>
                        </a:rPr>
                        <a:t>ollection</a:t>
                      </a:r>
                      <a:r>
                        <a:rPr lang="fr-BE" sz="1800" kern="1200" dirty="0" smtClean="0">
                          <a:solidFill>
                            <a:schemeClr val="tx1"/>
                          </a:solidFill>
                          <a:effectLst/>
                          <a:latin typeface="+mn-lt"/>
                          <a:ea typeface="+mn-ea"/>
                          <a:cs typeface="+mn-cs"/>
                        </a:rPr>
                        <a:t> of </a:t>
                      </a:r>
                      <a:r>
                        <a:rPr lang="fr-BE" sz="1800" kern="1200" dirty="0" err="1" smtClean="0">
                          <a:solidFill>
                            <a:schemeClr val="tx1"/>
                          </a:solidFill>
                          <a:effectLst/>
                          <a:latin typeface="+mn-lt"/>
                          <a:ea typeface="+mn-ea"/>
                          <a:cs typeface="+mn-cs"/>
                        </a:rPr>
                        <a:t>appropriate</a:t>
                      </a:r>
                      <a:r>
                        <a:rPr lang="fr-BE" sz="1800" kern="1200" dirty="0" smtClean="0">
                          <a:solidFill>
                            <a:schemeClr val="tx1"/>
                          </a:solidFill>
                          <a:effectLst/>
                          <a:latin typeface="+mn-lt"/>
                          <a:ea typeface="+mn-ea"/>
                          <a:cs typeface="+mn-cs"/>
                        </a:rPr>
                        <a:t> satellites images (</a:t>
                      </a:r>
                      <a:r>
                        <a:rPr lang="fr-BE" sz="1800" kern="1200" dirty="0" err="1" smtClean="0">
                          <a:solidFill>
                            <a:schemeClr val="tx1"/>
                          </a:solidFill>
                          <a:effectLst/>
                          <a:latin typeface="+mn-lt"/>
                          <a:ea typeface="+mn-ea"/>
                          <a:cs typeface="+mn-cs"/>
                        </a:rPr>
                        <a:t>e.g</a:t>
                      </a:r>
                      <a:r>
                        <a:rPr lang="fr-BE" sz="1800" kern="1200" dirty="0" smtClean="0">
                          <a:solidFill>
                            <a:schemeClr val="tx1"/>
                          </a:solidFill>
                          <a:effectLst/>
                          <a:latin typeface="+mn-lt"/>
                          <a:ea typeface="+mn-ea"/>
                          <a:cs typeface="+mn-cs"/>
                        </a:rPr>
                        <a:t>., </a:t>
                      </a:r>
                      <a:r>
                        <a:rPr lang="fr-BE" sz="1800" kern="1200" dirty="0" err="1" smtClean="0">
                          <a:solidFill>
                            <a:schemeClr val="tx1"/>
                          </a:solidFill>
                          <a:effectLst/>
                          <a:latin typeface="+mn-lt"/>
                          <a:ea typeface="+mn-ea"/>
                          <a:cs typeface="+mn-cs"/>
                        </a:rPr>
                        <a:t>Landsat</a:t>
                      </a:r>
                      <a:r>
                        <a:rPr lang="fr-BE" sz="1800" kern="1200" dirty="0" smtClean="0">
                          <a:solidFill>
                            <a:schemeClr val="tx1"/>
                          </a:solidFill>
                          <a:effectLst/>
                          <a:latin typeface="+mn-lt"/>
                          <a:ea typeface="+mn-ea"/>
                          <a:cs typeface="+mn-cs"/>
                        </a:rPr>
                        <a:t>, CORONA, </a:t>
                      </a:r>
                      <a:r>
                        <a:rPr lang="fr-BE" sz="1800" kern="1200" dirty="0" err="1" smtClean="0">
                          <a:solidFill>
                            <a:schemeClr val="tx1"/>
                          </a:solidFill>
                          <a:effectLst/>
                          <a:latin typeface="+mn-lt"/>
                          <a:ea typeface="+mn-ea"/>
                          <a:cs typeface="+mn-cs"/>
                        </a:rPr>
                        <a:t>etc</a:t>
                      </a:r>
                      <a:r>
                        <a:rPr lang="fr-BE" sz="1800" kern="1200" dirty="0" smtClean="0">
                          <a:solidFill>
                            <a:schemeClr val="tx1"/>
                          </a:solidFill>
                          <a:effectLst/>
                          <a:latin typeface="+mn-lt"/>
                          <a:ea typeface="+mn-ea"/>
                          <a:cs typeface="+mn-cs"/>
                        </a:rPr>
                        <a:t>);</a:t>
                      </a:r>
                    </a:p>
                    <a:p>
                      <a:pPr marL="0" marR="0" indent="0" algn="just" defTabSz="914400" rtl="0" eaLnBrk="0" fontAlgn="auto" latinLnBrk="0" hangingPunct="0">
                        <a:lnSpc>
                          <a:spcPct val="100000"/>
                        </a:lnSpc>
                        <a:spcBef>
                          <a:spcPts val="0"/>
                        </a:spcBef>
                        <a:spcAft>
                          <a:spcPts val="0"/>
                        </a:spcAft>
                        <a:buClrTx/>
                        <a:buSzTx/>
                        <a:buFont typeface="Arial" pitchFamily="34" charset="0"/>
                        <a:buChar char="•"/>
                        <a:tabLst>
                          <a:tab pos="4500563" algn="l"/>
                        </a:tabLst>
                        <a:defRPr/>
                      </a:pPr>
                      <a:r>
                        <a:rPr lang="fr-BE" sz="1800" kern="1200" dirty="0" smtClean="0">
                          <a:solidFill>
                            <a:schemeClr val="tx1"/>
                          </a:solidFill>
                          <a:effectLst/>
                          <a:latin typeface="+mn-lt"/>
                          <a:ea typeface="+mn-ea"/>
                          <a:cs typeface="+mn-cs"/>
                        </a:rPr>
                        <a:t> </a:t>
                      </a:r>
                      <a:r>
                        <a:rPr lang="en-US" sz="1800" kern="1200" dirty="0" smtClean="0">
                          <a:solidFill>
                            <a:schemeClr val="tx1"/>
                          </a:solidFill>
                          <a:effectLst/>
                          <a:latin typeface="+mn-lt"/>
                          <a:ea typeface="+mn-ea"/>
                          <a:cs typeface="+mn-cs"/>
                        </a:rPr>
                        <a:t>definition of classes of land-use and land-cover (e.g., classification scheme);</a:t>
                      </a:r>
                    </a:p>
                    <a:p>
                      <a:pPr marL="0" marR="0" indent="0" algn="just" defTabSz="914400" rtl="0" eaLnBrk="0" fontAlgn="auto" latinLnBrk="0" hangingPunct="0">
                        <a:lnSpc>
                          <a:spcPct val="100000"/>
                        </a:lnSpc>
                        <a:spcBef>
                          <a:spcPts val="0"/>
                        </a:spcBef>
                        <a:spcAft>
                          <a:spcPts val="0"/>
                        </a:spcAft>
                        <a:buClrTx/>
                        <a:buSzTx/>
                        <a:buFont typeface="Arial" pitchFamily="34" charset="0"/>
                        <a:buChar char="•"/>
                        <a:tabLst>
                          <a:tab pos="4500563" algn="l"/>
                        </a:tabLst>
                        <a:defRPr/>
                      </a:pPr>
                      <a:r>
                        <a:rPr lang="en-US" sz="1800" kern="1200" dirty="0" smtClean="0">
                          <a:solidFill>
                            <a:schemeClr val="tx1"/>
                          </a:solidFill>
                          <a:effectLst/>
                          <a:latin typeface="+mn-lt"/>
                          <a:ea typeface="+mn-ea"/>
                          <a:cs typeface="+mn-cs"/>
                        </a:rPr>
                        <a:t> Definition of categories of land-use and land-cover change (e.g., major LULC types);</a:t>
                      </a:r>
                    </a:p>
                    <a:p>
                      <a:pPr marL="0" marR="0" indent="0" algn="just" defTabSz="914400" rtl="0" eaLnBrk="0" fontAlgn="auto" latinLnBrk="0" hangingPunct="0">
                        <a:lnSpc>
                          <a:spcPct val="100000"/>
                        </a:lnSpc>
                        <a:spcBef>
                          <a:spcPts val="0"/>
                        </a:spcBef>
                        <a:spcAft>
                          <a:spcPts val="0"/>
                        </a:spcAft>
                        <a:buClrTx/>
                        <a:buSzTx/>
                        <a:buFont typeface="Arial" pitchFamily="34" charset="0"/>
                        <a:buChar char="•"/>
                        <a:tabLst>
                          <a:tab pos="4500563" algn="l"/>
                        </a:tabLst>
                        <a:defRPr/>
                      </a:pPr>
                      <a:r>
                        <a:rPr lang="en-US" sz="1800" kern="1200" dirty="0" smtClean="0">
                          <a:solidFill>
                            <a:schemeClr val="tx1"/>
                          </a:solidFill>
                          <a:effectLst/>
                          <a:latin typeface="+mn-lt"/>
                          <a:ea typeface="+mn-ea"/>
                          <a:cs typeface="+mn-cs"/>
                        </a:rPr>
                        <a:t> Training of LULC surveyors (field data, geo-referenced field photos); </a:t>
                      </a:r>
                    </a:p>
                    <a:p>
                      <a:pPr marL="0" marR="0" indent="0" algn="just" defTabSz="914400" rtl="0" eaLnBrk="0" fontAlgn="auto" latinLnBrk="0" hangingPunct="0">
                        <a:lnSpc>
                          <a:spcPct val="100000"/>
                        </a:lnSpc>
                        <a:spcBef>
                          <a:spcPts val="0"/>
                        </a:spcBef>
                        <a:spcAft>
                          <a:spcPts val="0"/>
                        </a:spcAft>
                        <a:buClrTx/>
                        <a:buSzTx/>
                        <a:buFont typeface="Arial" pitchFamily="34" charset="0"/>
                        <a:buChar char="•"/>
                        <a:tabLst>
                          <a:tab pos="4500563" algn="l"/>
                        </a:tabLst>
                        <a:defRPr/>
                      </a:pPr>
                      <a:r>
                        <a:rPr lang="en-US" sz="1800" kern="1200" dirty="0" smtClean="0">
                          <a:solidFill>
                            <a:schemeClr val="tx1"/>
                          </a:solidFill>
                          <a:effectLst/>
                          <a:latin typeface="+mn-lt"/>
                          <a:ea typeface="+mn-ea"/>
                          <a:cs typeface="+mn-cs"/>
                        </a:rPr>
                        <a:t> Analysis of historical land-use and land-cover change; map accuracy assessment;</a:t>
                      </a:r>
                    </a:p>
                    <a:p>
                      <a:pPr marL="0" marR="0" indent="0" algn="just" defTabSz="914400" rtl="0" eaLnBrk="0" fontAlgn="auto" latinLnBrk="0" hangingPunct="0">
                        <a:lnSpc>
                          <a:spcPct val="100000"/>
                        </a:lnSpc>
                        <a:spcBef>
                          <a:spcPts val="0"/>
                        </a:spcBef>
                        <a:spcAft>
                          <a:spcPts val="0"/>
                        </a:spcAft>
                        <a:buClrTx/>
                        <a:buSzTx/>
                        <a:buFont typeface="Arial" pitchFamily="34" charset="0"/>
                        <a:buChar char="•"/>
                        <a:tabLst>
                          <a:tab pos="4500563" algn="l"/>
                        </a:tabLst>
                        <a:defRPr/>
                      </a:pPr>
                      <a:r>
                        <a:rPr lang="en-US" sz="1800" kern="1200" dirty="0" smtClean="0">
                          <a:solidFill>
                            <a:schemeClr val="tx1"/>
                          </a:solidFill>
                          <a:effectLst/>
                          <a:latin typeface="+mn-lt"/>
                          <a:ea typeface="+mn-ea"/>
                          <a:cs typeface="+mn-cs"/>
                        </a:rPr>
                        <a:t> Preparation of report based on  analysis and methodologies.</a:t>
                      </a:r>
                    </a:p>
                    <a:p>
                      <a:pPr marL="0" marR="0" lvl="0" indent="0" algn="just" defTabSz="914400" rtl="0" eaLnBrk="0" fontAlgn="auto" latinLnBrk="0" hangingPunct="0">
                        <a:lnSpc>
                          <a:spcPct val="100000"/>
                        </a:lnSpc>
                        <a:spcBef>
                          <a:spcPts val="0"/>
                        </a:spcBef>
                        <a:spcAft>
                          <a:spcPts val="0"/>
                        </a:spcAft>
                        <a:buClrTx/>
                        <a:buSzTx/>
                        <a:buFont typeface="Arial" pitchFamily="34" charset="0"/>
                        <a:buNone/>
                        <a:tabLst>
                          <a:tab pos="4500563" algn="l"/>
                        </a:tabLst>
                        <a:defRPr/>
                      </a:pPr>
                      <a:r>
                        <a:rPr kumimoji="0" lang="en-US" sz="1800" b="1" i="0" u="none" strike="noStrike" kern="1200" cap="none" spc="0" normalizeH="0" baseline="0" noProof="0" dirty="0" smtClean="0">
                          <a:ln>
                            <a:noFill/>
                          </a:ln>
                          <a:solidFill>
                            <a:srgbClr val="FF0000"/>
                          </a:solidFill>
                          <a:effectLst/>
                          <a:uLnTx/>
                          <a:uFillTx/>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Report with</a:t>
                      </a:r>
                      <a:r>
                        <a:rPr lang="en-US" sz="1800" kern="1200" baseline="0" dirty="0" smtClean="0">
                          <a:solidFill>
                            <a:schemeClr val="tx1"/>
                          </a:solidFill>
                          <a:effectLst/>
                          <a:latin typeface="+mn-lt"/>
                          <a:ea typeface="+mn-ea"/>
                          <a:cs typeface="+mn-cs"/>
                        </a:rPr>
                        <a:t> </a:t>
                      </a:r>
                      <a:r>
                        <a:rPr lang="en-US" sz="1800" kern="1200" dirty="0" smtClean="0">
                          <a:solidFill>
                            <a:schemeClr val="tx1"/>
                          </a:solidFill>
                          <a:effectLst/>
                          <a:latin typeface="+mn-lt"/>
                          <a:ea typeface="+mn-ea"/>
                          <a:cs typeface="+mn-cs"/>
                        </a:rPr>
                        <a:t>Map of land use land cover change survey, including an annex detailing data sources and methods used for pre-processing, data classification, and classification accuracy</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kumimoji="0" lang="en-US" sz="1800" b="1" i="0" u="none" strike="noStrike" kern="1200" cap="none" spc="0" normalizeH="0" baseline="0" noProof="0" dirty="0" smtClean="0">
                          <a:ln>
                            <a:noFill/>
                          </a:ln>
                          <a:solidFill>
                            <a:srgbClr val="FF0000"/>
                          </a:solidFill>
                          <a:effectLst/>
                          <a:uLnTx/>
                          <a:uFillTx/>
                          <a:latin typeface="+mn-lt"/>
                          <a:ea typeface="+mn-ea"/>
                          <a:cs typeface="+mn-cs"/>
                        </a:rPr>
                        <a:t>Area and Sites:- </a:t>
                      </a:r>
                      <a:r>
                        <a:rPr kumimoji="0" lang="en-US" sz="1800" b="0" i="0" u="none" strike="noStrike" kern="1200" cap="none" spc="0" normalizeH="0" baseline="0" noProof="0" dirty="0" smtClean="0">
                          <a:ln>
                            <a:noFill/>
                          </a:ln>
                          <a:solidFill>
                            <a:srgbClr val="000000"/>
                          </a:solidFill>
                          <a:effectLst/>
                          <a:uLnTx/>
                          <a:uFillTx/>
                          <a:latin typeface="+mn-lt"/>
                          <a:ea typeface="+mn-ea"/>
                          <a:cs typeface="+mn-cs"/>
                        </a:rPr>
                        <a:t>Kano-</a:t>
                      </a:r>
                      <a:r>
                        <a:rPr kumimoji="0" lang="en-US" sz="1800" b="0" i="0" u="none" strike="noStrike" kern="1200" cap="none" spc="0" normalizeH="0" baseline="0" noProof="0" dirty="0" err="1" smtClean="0">
                          <a:ln>
                            <a:noFill/>
                          </a:ln>
                          <a:solidFill>
                            <a:srgbClr val="000000"/>
                          </a:solidFill>
                          <a:effectLst/>
                          <a:uLnTx/>
                          <a:uFillTx/>
                          <a:latin typeface="+mn-lt"/>
                          <a:ea typeface="+mn-ea"/>
                          <a:cs typeface="+mn-cs"/>
                        </a:rPr>
                        <a:t>Katsina</a:t>
                      </a:r>
                      <a:r>
                        <a:rPr kumimoji="0" lang="en-US" sz="1800" b="0" i="0" u="none" strike="noStrike" kern="1200" cap="none" spc="0" normalizeH="0" baseline="0" noProof="0" dirty="0" smtClean="0">
                          <a:ln>
                            <a:noFill/>
                          </a:ln>
                          <a:solidFill>
                            <a:srgbClr val="000000"/>
                          </a:solidFill>
                          <a:effectLst/>
                          <a:uLnTx/>
                          <a:uFillTx/>
                          <a:latin typeface="+mn-lt"/>
                          <a:ea typeface="+mn-ea"/>
                          <a:cs typeface="+mn-cs"/>
                        </a:rPr>
                        <a:t>-</a:t>
                      </a:r>
                      <a:r>
                        <a:rPr kumimoji="0" lang="en-US" sz="1800" b="0" i="0" u="none" strike="noStrike" kern="1200" cap="none" spc="0" normalizeH="0" baseline="0" noProof="0" dirty="0" err="1" smtClean="0">
                          <a:ln>
                            <a:noFill/>
                          </a:ln>
                          <a:solidFill>
                            <a:srgbClr val="000000"/>
                          </a:solidFill>
                          <a:effectLst/>
                          <a:uLnTx/>
                          <a:uFillTx/>
                          <a:latin typeface="+mn-lt"/>
                          <a:ea typeface="+mn-ea"/>
                          <a:cs typeface="+mn-cs"/>
                        </a:rPr>
                        <a:t>Maradi</a:t>
                      </a:r>
                      <a:r>
                        <a:rPr kumimoji="0" lang="en-US" sz="1800" b="0" i="0" u="none" strike="noStrike" kern="1200" cap="none" spc="0" normalizeH="0" baseline="0" noProof="0" dirty="0" smtClean="0">
                          <a:ln>
                            <a:noFill/>
                          </a:ln>
                          <a:solidFill>
                            <a:srgbClr val="000000"/>
                          </a:solidFill>
                          <a:effectLst/>
                          <a:uLnTx/>
                          <a:uFillTx/>
                          <a:latin typeface="+mn-lt"/>
                          <a:ea typeface="+mn-ea"/>
                          <a:cs typeface="+mn-cs"/>
                        </a:rPr>
                        <a:t> (KKM)</a:t>
                      </a:r>
                      <a:br>
                        <a:rPr kumimoji="0" lang="en-US" sz="1800" b="0" i="0" u="none" strike="noStrike" kern="1200" cap="none" spc="0" normalizeH="0" baseline="0" noProof="0" dirty="0" smtClean="0">
                          <a:ln>
                            <a:noFill/>
                          </a:ln>
                          <a:solidFill>
                            <a:srgbClr val="000000"/>
                          </a:solidFill>
                          <a:effectLst/>
                          <a:uLnTx/>
                          <a:uFillTx/>
                          <a:latin typeface="+mn-lt"/>
                          <a:ea typeface="+mn-ea"/>
                          <a:cs typeface="+mn-cs"/>
                        </a:rPr>
                      </a:br>
                      <a:r>
                        <a:rPr kumimoji="0" lang="en-US" sz="1800" b="0" i="0" u="none" strike="noStrike" kern="1200" cap="none" spc="0" normalizeH="0" baseline="0" noProof="0" dirty="0" smtClean="0">
                          <a:ln>
                            <a:noFill/>
                          </a:ln>
                          <a:solidFill>
                            <a:srgbClr val="000000"/>
                          </a:solidFill>
                          <a:effectLst/>
                          <a:uLnTx/>
                          <a:uFillTx/>
                          <a:latin typeface="+mn-lt"/>
                          <a:ea typeface="+mn-ea"/>
                          <a:cs typeface="+mn-cs"/>
                        </a:rPr>
                        <a:t>                           </a:t>
                      </a:r>
                      <a:r>
                        <a:rPr kumimoji="0" lang="en-US" sz="1800" b="1" i="0" u="none" strike="noStrike" kern="1200" cap="none" spc="0" normalizeH="0" baseline="0" noProof="0" dirty="0" smtClean="0">
                          <a:ln>
                            <a:noFill/>
                          </a:ln>
                          <a:solidFill>
                            <a:srgbClr val="FF0000"/>
                          </a:solidFill>
                          <a:effectLst/>
                          <a:uLnTx/>
                          <a:uFillTx/>
                          <a:latin typeface="+mn-lt"/>
                          <a:ea typeface="+mn-ea"/>
                          <a:cs typeface="+mn-cs"/>
                        </a:rPr>
                        <a:t>:- </a:t>
                      </a:r>
                      <a:r>
                        <a:rPr kumimoji="0" lang="en-US" sz="1800" b="0" i="0" u="none" strike="noStrike" kern="1200" cap="none" spc="0" normalizeH="0" baseline="0" noProof="0" dirty="0" smtClean="0">
                          <a:ln>
                            <a:noFill/>
                          </a:ln>
                          <a:solidFill>
                            <a:srgbClr val="000000"/>
                          </a:solidFill>
                          <a:effectLst/>
                          <a:uLnTx/>
                          <a:uFillTx/>
                          <a:latin typeface="+mn-lt"/>
                          <a:ea typeface="+mn-ea"/>
                          <a:cs typeface="+mn-cs"/>
                        </a:rPr>
                        <a:t>Kano-</a:t>
                      </a:r>
                      <a:r>
                        <a:rPr kumimoji="0" lang="en-US" sz="1800" b="0" i="0" u="none" strike="noStrike" kern="1200" cap="none" spc="0" normalizeH="0" baseline="0" noProof="0" dirty="0" err="1" smtClean="0">
                          <a:ln>
                            <a:noFill/>
                          </a:ln>
                          <a:solidFill>
                            <a:srgbClr val="000000"/>
                          </a:solidFill>
                          <a:effectLst/>
                          <a:uLnTx/>
                          <a:uFillTx/>
                          <a:latin typeface="+mn-lt"/>
                          <a:ea typeface="+mn-ea"/>
                          <a:cs typeface="+mn-cs"/>
                        </a:rPr>
                        <a:t>Katsina</a:t>
                      </a:r>
                      <a:r>
                        <a:rPr kumimoji="0" lang="en-US" sz="1800" b="0" i="0" u="none" strike="noStrike" kern="1200" cap="none" spc="0" normalizeH="0" baseline="0" noProof="0" dirty="0" smtClean="0">
                          <a:ln>
                            <a:noFill/>
                          </a:ln>
                          <a:solidFill>
                            <a:srgbClr val="000000"/>
                          </a:solidFill>
                          <a:effectLst/>
                          <a:uLnTx/>
                          <a:uFillTx/>
                          <a:latin typeface="+mn-lt"/>
                          <a:ea typeface="+mn-ea"/>
                          <a:cs typeface="+mn-cs"/>
                        </a:rPr>
                        <a:t>-</a:t>
                      </a:r>
                      <a:r>
                        <a:rPr kumimoji="0" lang="en-US" sz="1800" b="0" i="0" u="none" strike="noStrike" kern="1200" cap="none" spc="0" normalizeH="0" baseline="0" noProof="0" dirty="0" err="1" smtClean="0">
                          <a:ln>
                            <a:noFill/>
                          </a:ln>
                          <a:solidFill>
                            <a:srgbClr val="000000"/>
                          </a:solidFill>
                          <a:effectLst/>
                          <a:uLnTx/>
                          <a:uFillTx/>
                          <a:latin typeface="+mn-lt"/>
                          <a:ea typeface="+mn-ea"/>
                          <a:cs typeface="+mn-cs"/>
                        </a:rPr>
                        <a:t>Maradi</a:t>
                      </a:r>
                      <a:r>
                        <a:rPr kumimoji="0" lang="en-US" sz="1800" b="0" i="0" u="none" strike="noStrike" kern="1200" cap="none" spc="0" normalizeH="0" baseline="0" noProof="0" dirty="0" smtClean="0">
                          <a:ln>
                            <a:noFill/>
                          </a:ln>
                          <a:solidFill>
                            <a:srgbClr val="000000"/>
                          </a:solidFill>
                          <a:effectLst/>
                          <a:uLnTx/>
                          <a:uFillTx/>
                          <a:latin typeface="+mn-lt"/>
                          <a:ea typeface="+mn-ea"/>
                          <a:cs typeface="+mn-cs"/>
                        </a:rPr>
                        <a:t> (WBC)</a:t>
                      </a:r>
                      <a:endParaRPr lang="en-US" sz="20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8813863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44</a:t>
            </a:fld>
            <a:endParaRPr lang="en-US">
              <a:solidFill>
                <a:prstClr val="black">
                  <a:tint val="75000"/>
                </a:prstClr>
              </a:solidFill>
            </a:endParaRPr>
          </a:p>
        </p:txBody>
      </p:sp>
      <p:sp>
        <p:nvSpPr>
          <p:cNvPr id="6" name="Rectangle 5"/>
          <p:cNvSpPr/>
          <p:nvPr/>
        </p:nvSpPr>
        <p:spPr>
          <a:xfrm>
            <a:off x="1066800" y="909935"/>
            <a:ext cx="4800600" cy="461665"/>
          </a:xfrm>
          <a:prstGeom prst="rect">
            <a:avLst/>
          </a:prstGeom>
        </p:spPr>
        <p:txBody>
          <a:bodyPr wrap="square">
            <a:spAutoFit/>
          </a:bodyPr>
          <a:lstStyle/>
          <a:p>
            <a:pPr marL="342900" indent="-342900" algn="ctr" fontAlgn="base">
              <a:spcBef>
                <a:spcPct val="0"/>
              </a:spcBef>
              <a:spcAft>
                <a:spcPct val="0"/>
              </a:spcAft>
              <a:defRPr/>
            </a:pPr>
            <a:r>
              <a:rPr lang="en-US" sz="2400" b="1" i="1" dirty="0">
                <a:solidFill>
                  <a:prstClr val="black"/>
                </a:solidFill>
              </a:rPr>
              <a:t>Partners &amp; Stakeholders</a:t>
            </a:r>
          </a:p>
        </p:txBody>
      </p:sp>
      <p:graphicFrame>
        <p:nvGraphicFramePr>
          <p:cNvPr id="7" name="Group 53"/>
          <p:cNvGraphicFramePr>
            <a:graphicFrameLocks/>
          </p:cNvGraphicFramePr>
          <p:nvPr>
            <p:extLst>
              <p:ext uri="{D42A27DB-BD31-4B8C-83A1-F6EECF244321}">
                <p14:modId xmlns:p14="http://schemas.microsoft.com/office/powerpoint/2010/main" val="1966994126"/>
              </p:ext>
            </p:extLst>
          </p:nvPr>
        </p:nvGraphicFramePr>
        <p:xfrm>
          <a:off x="21771" y="1389018"/>
          <a:ext cx="9144000" cy="5164182"/>
        </p:xfrm>
        <a:graphic>
          <a:graphicData uri="http://schemas.openxmlformats.org/drawingml/2006/table">
            <a:tbl>
              <a:tblPr/>
              <a:tblGrid>
                <a:gridCol w="2569029"/>
                <a:gridCol w="6574971"/>
              </a:tblGrid>
              <a:tr h="38504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mn-lt"/>
                          <a:cs typeface="Arial" pitchFamily="34" charset="0"/>
                        </a:rPr>
                        <a:t>Activity</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000" b="1" i="1" dirty="0" smtClean="0">
                          <a:latin typeface="+mn-lt"/>
                        </a:rPr>
                        <a:t>Partners &amp; Stakeholders</a:t>
                      </a:r>
                      <a:endParaRPr kumimoji="0" lang="en-US" sz="20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162192">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1400" b="1" kern="1200" dirty="0" smtClean="0">
                          <a:solidFill>
                            <a:schemeClr val="tx1"/>
                          </a:solidFill>
                          <a:effectLst/>
                          <a:latin typeface="Tahoma" pitchFamily="34" charset="0"/>
                          <a:ea typeface="Tahoma" pitchFamily="34" charset="0"/>
                          <a:cs typeface="Tahoma" pitchFamily="34" charset="0"/>
                        </a:rPr>
                        <a:t>1. Establishing innovative platforms for participatory wheat technology validation demonstration and community based seed multiplication</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lvl="0"/>
                      <a:r>
                        <a:rPr lang="en-US" sz="1400" b="1" kern="1200" dirty="0" smtClean="0">
                          <a:solidFill>
                            <a:schemeClr val="tx1"/>
                          </a:solidFill>
                          <a:effectLst/>
                          <a:latin typeface="Tahoma" pitchFamily="34" charset="0"/>
                          <a:ea typeface="Tahoma" pitchFamily="34" charset="0"/>
                          <a:cs typeface="Tahoma" pitchFamily="34" charset="0"/>
                        </a:rPr>
                        <a:t>- - LCRI, Nigeria</a:t>
                      </a:r>
                      <a:r>
                        <a:rPr lang="en-US" sz="1400" kern="1200" dirty="0" smtClean="0">
                          <a:solidFill>
                            <a:schemeClr val="tx1"/>
                          </a:solidFill>
                          <a:effectLst/>
                          <a:latin typeface="Tahoma" pitchFamily="34" charset="0"/>
                          <a:ea typeface="Tahoma" pitchFamily="34" charset="0"/>
                          <a:cs typeface="Tahoma" pitchFamily="34" charset="0"/>
                        </a:rPr>
                        <a:t>: Contribute to establish IP sites and research center managed breeder and basic seed multiplication</a:t>
                      </a:r>
                    </a:p>
                    <a:p>
                      <a:pPr lvl="0"/>
                      <a:r>
                        <a:rPr lang="en-US" sz="1400" b="1" kern="1200" dirty="0" smtClean="0">
                          <a:solidFill>
                            <a:schemeClr val="tx1"/>
                          </a:solidFill>
                          <a:effectLst/>
                          <a:latin typeface="Tahoma" pitchFamily="34" charset="0"/>
                          <a:ea typeface="Tahoma" pitchFamily="34" charset="0"/>
                          <a:cs typeface="Tahoma" pitchFamily="34" charset="0"/>
                        </a:rPr>
                        <a:t>- Zaria </a:t>
                      </a:r>
                      <a:r>
                        <a:rPr lang="en-US" sz="1400" b="1" kern="1200" dirty="0" err="1" smtClean="0">
                          <a:solidFill>
                            <a:schemeClr val="tx1"/>
                          </a:solidFill>
                          <a:effectLst/>
                          <a:latin typeface="Tahoma" pitchFamily="34" charset="0"/>
                          <a:ea typeface="Tahoma" pitchFamily="34" charset="0"/>
                          <a:cs typeface="Tahoma" pitchFamily="34" charset="0"/>
                        </a:rPr>
                        <a:t>Universitym</a:t>
                      </a:r>
                      <a:r>
                        <a:rPr lang="en-US" sz="1400" b="1" kern="1200" dirty="0" smtClean="0">
                          <a:solidFill>
                            <a:schemeClr val="tx1"/>
                          </a:solidFill>
                          <a:effectLst/>
                          <a:latin typeface="Tahoma" pitchFamily="34" charset="0"/>
                          <a:ea typeface="Tahoma" pitchFamily="34" charset="0"/>
                          <a:cs typeface="Tahoma" pitchFamily="34" charset="0"/>
                        </a:rPr>
                        <a:t> Nigeria: </a:t>
                      </a:r>
                      <a:r>
                        <a:rPr lang="en-US" sz="1400" kern="1200" dirty="0" smtClean="0">
                          <a:solidFill>
                            <a:schemeClr val="tx1"/>
                          </a:solidFill>
                          <a:effectLst/>
                          <a:latin typeface="Tahoma" pitchFamily="34" charset="0"/>
                          <a:ea typeface="Tahoma" pitchFamily="34" charset="0"/>
                          <a:cs typeface="Tahoma" pitchFamily="34" charset="0"/>
                        </a:rPr>
                        <a:t>contributes to establish and operationalize IP sites and community based farmers’ seed multiplication in Kano IP sites</a:t>
                      </a:r>
                    </a:p>
                    <a:p>
                      <a:pPr lvl="0"/>
                      <a:r>
                        <a:rPr lang="en-US" sz="1400" b="1" kern="1200" dirty="0" smtClean="0">
                          <a:solidFill>
                            <a:schemeClr val="tx1"/>
                          </a:solidFill>
                          <a:effectLst/>
                          <a:latin typeface="Tahoma" pitchFamily="34" charset="0"/>
                          <a:ea typeface="Tahoma" pitchFamily="34" charset="0"/>
                          <a:cs typeface="Tahoma" pitchFamily="34" charset="0"/>
                        </a:rPr>
                        <a:t>- SG-</a:t>
                      </a:r>
                      <a:r>
                        <a:rPr lang="en-US" sz="1400" kern="1200" dirty="0" smtClean="0">
                          <a:solidFill>
                            <a:schemeClr val="tx1"/>
                          </a:solidFill>
                          <a:effectLst/>
                          <a:latin typeface="Tahoma" pitchFamily="34" charset="0"/>
                          <a:ea typeface="Tahoma" pitchFamily="34" charset="0"/>
                          <a:cs typeface="Tahoma" pitchFamily="34" charset="0"/>
                        </a:rPr>
                        <a:t>2000-Nigeria: Contributes to community based farmers’ seed production in Kano IP sites</a:t>
                      </a:r>
                    </a:p>
                    <a:p>
                      <a:pPr lvl="0"/>
                      <a:r>
                        <a:rPr lang="en-US" sz="1400" b="1" kern="1200" dirty="0" smtClean="0">
                          <a:solidFill>
                            <a:schemeClr val="tx1"/>
                          </a:solidFill>
                          <a:effectLst/>
                          <a:latin typeface="Tahoma" pitchFamily="34" charset="0"/>
                          <a:ea typeface="Tahoma" pitchFamily="34" charset="0"/>
                          <a:cs typeface="Tahoma" pitchFamily="34" charset="0"/>
                        </a:rPr>
                        <a:t>- IER-Mali</a:t>
                      </a:r>
                      <a:r>
                        <a:rPr lang="en-US" sz="1400" kern="1200" dirty="0" smtClean="0">
                          <a:solidFill>
                            <a:schemeClr val="tx1"/>
                          </a:solidFill>
                          <a:effectLst/>
                          <a:latin typeface="Tahoma" pitchFamily="34" charset="0"/>
                          <a:ea typeface="Tahoma" pitchFamily="34" charset="0"/>
                          <a:cs typeface="Tahoma" pitchFamily="34" charset="0"/>
                        </a:rPr>
                        <a:t>: Contributes to participatory technology validation, on-farm and demonstration</a:t>
                      </a:r>
                    </a:p>
                    <a:p>
                      <a:pPr lvl="0"/>
                      <a:r>
                        <a:rPr lang="en-US" sz="1400" b="1" kern="1200" dirty="0" smtClean="0">
                          <a:solidFill>
                            <a:schemeClr val="tx1"/>
                          </a:solidFill>
                          <a:effectLst/>
                          <a:latin typeface="Tahoma" pitchFamily="34" charset="0"/>
                          <a:ea typeface="Tahoma" pitchFamily="34" charset="0"/>
                          <a:cs typeface="Tahoma" pitchFamily="34" charset="0"/>
                        </a:rPr>
                        <a:t>- INRAN-Niger</a:t>
                      </a:r>
                      <a:r>
                        <a:rPr lang="en-US" sz="1400" kern="1200" dirty="0" smtClean="0">
                          <a:solidFill>
                            <a:schemeClr val="tx1"/>
                          </a:solidFill>
                          <a:effectLst/>
                          <a:latin typeface="Tahoma" pitchFamily="34" charset="0"/>
                          <a:ea typeface="Tahoma" pitchFamily="34" charset="0"/>
                          <a:cs typeface="Tahoma" pitchFamily="34" charset="0"/>
                        </a:rPr>
                        <a:t>: Contributes to participatory technology validation, on-farm and demonstration</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02729">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normalizeH="0" baseline="0" dirty="0" smtClean="0">
                          <a:ln>
                            <a:noFill/>
                          </a:ln>
                          <a:solidFill>
                            <a:schemeClr val="tx1"/>
                          </a:solidFill>
                          <a:effectLst/>
                          <a:latin typeface="Tahoma" pitchFamily="34" charset="0"/>
                          <a:ea typeface="Tahoma" pitchFamily="34" charset="0"/>
                          <a:cs typeface="Tahoma" pitchFamily="34" charset="0"/>
                        </a:rPr>
                        <a:t>2.</a:t>
                      </a:r>
                      <a:r>
                        <a:rPr lang="en-US" sz="1400" b="1" kern="1200" dirty="0" smtClean="0">
                          <a:solidFill>
                            <a:schemeClr val="tx1"/>
                          </a:solidFill>
                          <a:effectLst/>
                          <a:latin typeface="Tahoma" pitchFamily="34" charset="0"/>
                          <a:ea typeface="Tahoma" pitchFamily="34" charset="0"/>
                          <a:cs typeface="Tahoma" pitchFamily="34" charset="0"/>
                        </a:rPr>
                        <a:t> Study of the effects of intensification on local agro-biodiversity in West Africa</a:t>
                      </a:r>
                      <a:endParaRPr kumimoji="0" lang="en-US" sz="1400" b="1" i="0" u="none" strike="noStrike" cap="none" normalizeH="0" baseline="0" dirty="0" smtClean="0">
                        <a:ln>
                          <a:noFill/>
                        </a:ln>
                        <a:solidFill>
                          <a:srgbClr val="3333FF"/>
                        </a:solidFill>
                        <a:effectLst/>
                        <a:latin typeface="Tahoma" pitchFamily="34" charset="0"/>
                        <a:ea typeface="Tahoma" pitchFamily="34" charset="0"/>
                        <a:cs typeface="Tahoma"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171450" indent="-171450">
                        <a:buFontTx/>
                        <a:buChar char="-"/>
                      </a:pPr>
                      <a:r>
                        <a:rPr lang="en-US" sz="1400" b="1" kern="1200" dirty="0" err="1" smtClean="0">
                          <a:solidFill>
                            <a:schemeClr val="tx1"/>
                          </a:solidFill>
                          <a:effectLst/>
                          <a:latin typeface="Tahoma" pitchFamily="34" charset="0"/>
                          <a:ea typeface="Tahoma" pitchFamily="34" charset="0"/>
                          <a:cs typeface="Tahoma" pitchFamily="34" charset="0"/>
                        </a:rPr>
                        <a:t>Bioversity</a:t>
                      </a:r>
                      <a:r>
                        <a:rPr lang="en-US" sz="1400" b="1" kern="1200" dirty="0" smtClean="0">
                          <a:solidFill>
                            <a:schemeClr val="tx1"/>
                          </a:solidFill>
                          <a:effectLst/>
                          <a:latin typeface="Tahoma" pitchFamily="34" charset="0"/>
                          <a:ea typeface="Tahoma" pitchFamily="34" charset="0"/>
                          <a:cs typeface="Tahoma" pitchFamily="34" charset="0"/>
                        </a:rPr>
                        <a:t> International</a:t>
                      </a:r>
                      <a:r>
                        <a:rPr lang="en-US" sz="1400" kern="1200" dirty="0" smtClean="0">
                          <a:solidFill>
                            <a:schemeClr val="tx1"/>
                          </a:solidFill>
                          <a:effectLst/>
                          <a:latin typeface="Tahoma" pitchFamily="34" charset="0"/>
                          <a:ea typeface="Tahoma" pitchFamily="34" charset="0"/>
                          <a:cs typeface="Tahoma" pitchFamily="34" charset="0"/>
                        </a:rPr>
                        <a:t>: Contributes to workshop on options for in situ conservation</a:t>
                      </a:r>
                    </a:p>
                    <a:p>
                      <a:pPr marL="0" indent="0">
                        <a:buFontTx/>
                        <a:buNone/>
                      </a:pPr>
                      <a:r>
                        <a:rPr lang="en-US" sz="1400" kern="1200" dirty="0" smtClean="0">
                          <a:solidFill>
                            <a:schemeClr val="tx1"/>
                          </a:solidFill>
                          <a:effectLst/>
                          <a:latin typeface="Tahoma" pitchFamily="34" charset="0"/>
                          <a:ea typeface="Tahoma" pitchFamily="34" charset="0"/>
                          <a:cs typeface="Tahoma" pitchFamily="34" charset="0"/>
                        </a:rPr>
                        <a:t>- </a:t>
                      </a:r>
                      <a:r>
                        <a:rPr lang="en-US" sz="1400" b="1" kern="1200" dirty="0" smtClean="0">
                          <a:solidFill>
                            <a:schemeClr val="tx1"/>
                          </a:solidFill>
                          <a:effectLst/>
                          <a:latin typeface="Tahoma" pitchFamily="34" charset="0"/>
                          <a:ea typeface="Tahoma" pitchFamily="34" charset="0"/>
                          <a:cs typeface="Tahoma" pitchFamily="34" charset="0"/>
                        </a:rPr>
                        <a:t>- Zaria University, Nigeria:</a:t>
                      </a:r>
                      <a:r>
                        <a:rPr lang="en-US" sz="1400" b="1" kern="1200" baseline="0" dirty="0" smtClean="0">
                          <a:solidFill>
                            <a:schemeClr val="tx1"/>
                          </a:solidFill>
                          <a:effectLst/>
                          <a:latin typeface="Tahoma" pitchFamily="34" charset="0"/>
                          <a:ea typeface="Tahoma" pitchFamily="34" charset="0"/>
                          <a:cs typeface="Tahoma" pitchFamily="34" charset="0"/>
                        </a:rPr>
                        <a:t> </a:t>
                      </a:r>
                      <a:r>
                        <a:rPr lang="en-US" sz="1400" b="0" kern="1200" baseline="0" dirty="0" smtClean="0">
                          <a:solidFill>
                            <a:schemeClr val="tx1"/>
                          </a:solidFill>
                          <a:effectLst/>
                          <a:latin typeface="Tahoma" pitchFamily="34" charset="0"/>
                          <a:ea typeface="Tahoma" pitchFamily="34" charset="0"/>
                          <a:cs typeface="Tahoma" pitchFamily="34" charset="0"/>
                        </a:rPr>
                        <a:t>P</a:t>
                      </a:r>
                      <a:r>
                        <a:rPr lang="en-US" sz="1400" kern="1200" dirty="0" smtClean="0">
                          <a:solidFill>
                            <a:schemeClr val="tx1"/>
                          </a:solidFill>
                          <a:effectLst/>
                          <a:latin typeface="Tahoma" pitchFamily="34" charset="0"/>
                          <a:ea typeface="Tahoma" pitchFamily="34" charset="0"/>
                          <a:cs typeface="Tahoma" pitchFamily="34" charset="0"/>
                        </a:rPr>
                        <a:t>articipate in the surveys</a:t>
                      </a:r>
                      <a:endParaRPr lang="en-US" sz="1400" dirty="0">
                        <a:latin typeface="Tahoma" pitchFamily="34" charset="0"/>
                        <a:ea typeface="Tahoma" pitchFamily="34" charset="0"/>
                        <a:cs typeface="Tahoma"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40189">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1400" b="1" kern="1200" dirty="0" smtClean="0">
                          <a:solidFill>
                            <a:schemeClr val="tx1"/>
                          </a:solidFill>
                          <a:effectLst/>
                          <a:latin typeface="Tahoma" pitchFamily="34" charset="0"/>
                          <a:ea typeface="Tahoma" pitchFamily="34" charset="0"/>
                          <a:cs typeface="Tahoma" pitchFamily="34" charset="0"/>
                        </a:rPr>
                        <a:t> Land Use Land Cover change Mapping for </a:t>
                      </a:r>
                      <a:r>
                        <a:rPr lang="en-US" sz="1400" b="1" kern="1200" dirty="0" err="1" smtClean="0">
                          <a:solidFill>
                            <a:schemeClr val="tx1"/>
                          </a:solidFill>
                          <a:effectLst/>
                          <a:latin typeface="Tahoma" pitchFamily="34" charset="0"/>
                          <a:ea typeface="Tahoma" pitchFamily="34" charset="0"/>
                          <a:cs typeface="Tahoma" pitchFamily="34" charset="0"/>
                        </a:rPr>
                        <a:t>Dryland</a:t>
                      </a:r>
                      <a:r>
                        <a:rPr lang="en-US" sz="1400" b="1" kern="1200" dirty="0" smtClean="0">
                          <a:solidFill>
                            <a:schemeClr val="tx1"/>
                          </a:solidFill>
                          <a:effectLst/>
                          <a:latin typeface="Tahoma" pitchFamily="34" charset="0"/>
                          <a:ea typeface="Tahoma" pitchFamily="34" charset="0"/>
                          <a:cs typeface="Tahoma" pitchFamily="34" charset="0"/>
                        </a:rPr>
                        <a:t> Systems sites in the West African Sahel and Dry Savannas region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1" i="0" u="none" strike="noStrike" cap="none" normalizeH="0" baseline="0" dirty="0" smtClean="0">
                        <a:ln>
                          <a:noFill/>
                        </a:ln>
                        <a:solidFill>
                          <a:srgbClr val="3333FF"/>
                        </a:solidFill>
                        <a:effectLst/>
                        <a:latin typeface="Tahoma" pitchFamily="34" charset="0"/>
                        <a:ea typeface="Tahoma" pitchFamily="34" charset="0"/>
                        <a:cs typeface="Tahoma"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lvl="0"/>
                      <a:r>
                        <a:rPr lang="en-US" sz="1400" b="1" kern="1200" dirty="0" smtClean="0">
                          <a:solidFill>
                            <a:schemeClr val="tx1"/>
                          </a:solidFill>
                          <a:effectLst/>
                          <a:latin typeface="Tahoma" pitchFamily="34" charset="0"/>
                          <a:ea typeface="Tahoma" pitchFamily="34" charset="0"/>
                          <a:cs typeface="Tahoma" pitchFamily="34" charset="0"/>
                        </a:rPr>
                        <a:t>ICRISAT</a:t>
                      </a:r>
                      <a:r>
                        <a:rPr lang="en-US" sz="1400" kern="1200" dirty="0" smtClean="0">
                          <a:solidFill>
                            <a:schemeClr val="tx1"/>
                          </a:solidFill>
                          <a:effectLst/>
                          <a:latin typeface="Tahoma" pitchFamily="34" charset="0"/>
                          <a:ea typeface="Tahoma" pitchFamily="34" charset="0"/>
                          <a:cs typeface="Tahoma" pitchFamily="34" charset="0"/>
                        </a:rPr>
                        <a:t>:– Coordinate the consultancy, and paper writing.</a:t>
                      </a:r>
                    </a:p>
                    <a:p>
                      <a:pPr lvl="0"/>
                      <a:r>
                        <a:rPr lang="en-US" sz="1400" b="1" kern="1200" dirty="0" err="1" smtClean="0">
                          <a:solidFill>
                            <a:schemeClr val="tx1"/>
                          </a:solidFill>
                          <a:effectLst/>
                          <a:latin typeface="Tahoma" pitchFamily="34" charset="0"/>
                          <a:ea typeface="Tahoma" pitchFamily="34" charset="0"/>
                          <a:cs typeface="Tahoma" pitchFamily="34" charset="0"/>
                        </a:rPr>
                        <a:t>Wageningen</a:t>
                      </a:r>
                      <a:r>
                        <a:rPr lang="en-US" sz="1400" b="1" kern="1200" dirty="0" smtClean="0">
                          <a:solidFill>
                            <a:schemeClr val="tx1"/>
                          </a:solidFill>
                          <a:effectLst/>
                          <a:latin typeface="Tahoma" pitchFamily="34" charset="0"/>
                          <a:ea typeface="Tahoma" pitchFamily="34" charset="0"/>
                          <a:cs typeface="Tahoma" pitchFamily="34" charset="0"/>
                        </a:rPr>
                        <a:t> University</a:t>
                      </a:r>
                      <a:r>
                        <a:rPr lang="en-US" sz="1400" kern="1200" dirty="0" smtClean="0">
                          <a:solidFill>
                            <a:schemeClr val="tx1"/>
                          </a:solidFill>
                          <a:effectLst/>
                          <a:latin typeface="Tahoma" pitchFamily="34" charset="0"/>
                          <a:ea typeface="Tahoma" pitchFamily="34" charset="0"/>
                          <a:cs typeface="Tahoma" pitchFamily="34" charset="0"/>
                        </a:rPr>
                        <a:t>: Provide inputs to paper writing and support for training event.</a:t>
                      </a:r>
                    </a:p>
                    <a:p>
                      <a:r>
                        <a:rPr lang="en-US" sz="1400" b="1" kern="1200" dirty="0" smtClean="0">
                          <a:solidFill>
                            <a:schemeClr val="tx1"/>
                          </a:solidFill>
                          <a:effectLst/>
                          <a:latin typeface="Tahoma" pitchFamily="34" charset="0"/>
                          <a:ea typeface="Tahoma" pitchFamily="34" charset="0"/>
                          <a:cs typeface="Tahoma" pitchFamily="34" charset="0"/>
                        </a:rPr>
                        <a:t>AGRHYMET</a:t>
                      </a:r>
                      <a:r>
                        <a:rPr lang="en-US" sz="1400" kern="1200" dirty="0" smtClean="0">
                          <a:solidFill>
                            <a:schemeClr val="tx1"/>
                          </a:solidFill>
                          <a:effectLst/>
                          <a:latin typeface="Tahoma" pitchFamily="34" charset="0"/>
                          <a:ea typeface="Tahoma" pitchFamily="34" charset="0"/>
                          <a:cs typeface="Tahoma" pitchFamily="34" charset="0"/>
                        </a:rPr>
                        <a:t>: Responsible for field survey administration, land use land cover change analyses and mapping, and final report production</a:t>
                      </a:r>
                      <a:endParaRPr lang="en-US" sz="1400" dirty="0">
                        <a:latin typeface="Tahoma" pitchFamily="34" charset="0"/>
                        <a:ea typeface="Tahoma" pitchFamily="34" charset="0"/>
                        <a:cs typeface="Tahoma"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48219110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724400"/>
            <a:ext cx="6400800" cy="1219200"/>
          </a:xfrm>
        </p:spPr>
        <p:txBody>
          <a:bodyPr>
            <a:normAutofit lnSpcReduction="10000"/>
          </a:bodyPr>
          <a:lstStyle/>
          <a:p>
            <a:r>
              <a:rPr lang="en-US" sz="2500" b="1" dirty="0" smtClean="0">
                <a:solidFill>
                  <a:schemeClr val="tx1"/>
                </a:solidFill>
              </a:rPr>
              <a:t>CRP-DS Science and Implementation Workshop</a:t>
            </a:r>
          </a:p>
          <a:p>
            <a:r>
              <a:rPr lang="en-US" sz="2400" b="1" dirty="0" smtClean="0"/>
              <a:t>30</a:t>
            </a:r>
            <a:r>
              <a:rPr lang="en-US" sz="2400" b="1" baseline="30000" dirty="0" smtClean="0"/>
              <a:t>th  </a:t>
            </a:r>
            <a:r>
              <a:rPr lang="en-US" sz="2400" b="1" dirty="0" smtClean="0"/>
              <a:t>June – 4</a:t>
            </a:r>
            <a:r>
              <a:rPr lang="en-US" sz="2400" b="1" baseline="30000" dirty="0" smtClean="0"/>
              <a:t>th</a:t>
            </a:r>
            <a:r>
              <a:rPr lang="en-US" sz="2400" b="1" dirty="0" smtClean="0"/>
              <a:t> July, 2014</a:t>
            </a:r>
          </a:p>
          <a:p>
            <a:r>
              <a:rPr lang="en-US" sz="1900" dirty="0" smtClean="0"/>
              <a:t>Holiday Inn Hotel - Amman, Jordan </a:t>
            </a:r>
            <a:endParaRPr lang="en-US" sz="1900" dirty="0"/>
          </a:p>
        </p:txBody>
      </p:sp>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45</a:t>
            </a:fld>
            <a:endParaRPr lang="en-US">
              <a:solidFill>
                <a:prstClr val="black">
                  <a:tint val="75000"/>
                </a:prstClr>
              </a:solidFill>
            </a:endParaRPr>
          </a:p>
        </p:txBody>
      </p:sp>
      <p:sp>
        <p:nvSpPr>
          <p:cNvPr id="5" name="Title 4"/>
          <p:cNvSpPr>
            <a:spLocks noGrp="1"/>
          </p:cNvSpPr>
          <p:nvPr>
            <p:ph type="ctrTitle"/>
          </p:nvPr>
        </p:nvSpPr>
        <p:spPr>
          <a:xfrm>
            <a:off x="685800" y="2133600"/>
            <a:ext cx="7772400" cy="1470025"/>
          </a:xfrm>
        </p:spPr>
        <p:txBody>
          <a:bodyPr/>
          <a:lstStyle/>
          <a:p>
            <a:r>
              <a:rPr lang="en-US" dirty="0" smtClean="0"/>
              <a:t>CIP On-going activities in WAS&amp;DS</a:t>
            </a:r>
            <a:endParaRPr lang="en-US" dirty="0"/>
          </a:p>
        </p:txBody>
      </p:sp>
    </p:spTree>
    <p:extLst>
      <p:ext uri="{BB962C8B-B14F-4D97-AF65-F5344CB8AC3E}">
        <p14:creationId xmlns:p14="http://schemas.microsoft.com/office/powerpoint/2010/main" val="224761189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46</a:t>
            </a:fld>
            <a:endParaRPr lang="en-US">
              <a:solidFill>
                <a:prstClr val="black">
                  <a:tint val="75000"/>
                </a:prstClr>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626614161"/>
              </p:ext>
            </p:extLst>
          </p:nvPr>
        </p:nvGraphicFramePr>
        <p:xfrm>
          <a:off x="107504" y="1447800"/>
          <a:ext cx="9036496" cy="3974553"/>
        </p:xfrm>
        <a:graphic>
          <a:graphicData uri="http://schemas.openxmlformats.org/drawingml/2006/table">
            <a:tbl>
              <a:tblPr firstRow="1" firstCol="1" bandRow="1">
                <a:tableStyleId>{5940675A-B579-460E-94D1-54222C63F5DA}</a:tableStyleId>
              </a:tblPr>
              <a:tblGrid>
                <a:gridCol w="439174"/>
                <a:gridCol w="2958522"/>
                <a:gridCol w="700957"/>
                <a:gridCol w="839188"/>
                <a:gridCol w="822055"/>
                <a:gridCol w="838200"/>
                <a:gridCol w="2438400"/>
              </a:tblGrid>
              <a:tr h="920213">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ea typeface="Calibri"/>
                          <a:cs typeface="Times New Roman"/>
                        </a:rPr>
                        <a:t>No.</a:t>
                      </a:r>
                    </a:p>
                  </a:txBody>
                  <a:tcPr marL="64168" marR="64168" marT="0" marB="0" anchor="ctr">
                    <a:solidFill>
                      <a:srgbClr val="CCFFCC"/>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rPr>
                        <a:t>CRP  WAS- DS</a:t>
                      </a:r>
                      <a:endParaRPr lang="en-US" sz="1600" b="1" dirty="0" smtClean="0">
                        <a:effectLst/>
                        <a:latin typeface="+mj-lt"/>
                        <a:ea typeface="Calibri"/>
                        <a:cs typeface="Times New Roman"/>
                      </a:endParaRPr>
                    </a:p>
                    <a:p>
                      <a:pPr marL="0" marR="0" algn="ctr">
                        <a:lnSpc>
                          <a:spcPct val="115000"/>
                        </a:lnSpc>
                        <a:spcBef>
                          <a:spcPts val="0"/>
                        </a:spcBef>
                        <a:spcAft>
                          <a:spcPts val="0"/>
                        </a:spcAft>
                      </a:pPr>
                      <a:r>
                        <a:rPr lang="en-US" sz="1600" b="1" dirty="0" smtClean="0">
                          <a:effectLst/>
                          <a:latin typeface="+mj-lt"/>
                        </a:rPr>
                        <a:t>Activity  </a:t>
                      </a:r>
                      <a:r>
                        <a:rPr lang="en-US" sz="1600" b="1" dirty="0">
                          <a:effectLst/>
                          <a:latin typeface="+mj-lt"/>
                        </a:rPr>
                        <a:t>Title</a:t>
                      </a:r>
                      <a:endParaRPr lang="en-US" sz="1600" b="1" dirty="0">
                        <a:effectLst/>
                        <a:latin typeface="+mj-lt"/>
                        <a:ea typeface="Calibri"/>
                        <a:cs typeface="Times New Roman"/>
                      </a:endParaRPr>
                    </a:p>
                  </a:txBody>
                  <a:tcPr marL="64168" marR="64168" marT="0" marB="0" anchor="ctr">
                    <a:solidFill>
                      <a:srgbClr val="CCFFCC"/>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rPr>
                        <a:t>CRP  WAS - DS</a:t>
                      </a:r>
                      <a:endParaRPr lang="en-US" sz="1600" b="1" dirty="0" smtClean="0">
                        <a:effectLst/>
                        <a:latin typeface="+mj-lt"/>
                        <a:ea typeface="Calibri"/>
                        <a:cs typeface="Times New Roman"/>
                      </a:endParaRPr>
                    </a:p>
                  </a:txBody>
                  <a:tcPr marL="64168" marR="64168" marT="0" marB="0" anchor="ctr">
                    <a:solidFill>
                      <a:srgbClr val="CCFFCC"/>
                    </a:solidFill>
                  </a:tcPr>
                </a:tc>
                <a:tc>
                  <a:txBody>
                    <a:bodyPr/>
                    <a:lstStyle/>
                    <a:p>
                      <a:pPr marL="0" marR="0" algn="ctr">
                        <a:lnSpc>
                          <a:spcPct val="115000"/>
                        </a:lnSpc>
                        <a:spcBef>
                          <a:spcPts val="0"/>
                        </a:spcBef>
                        <a:spcAft>
                          <a:spcPts val="0"/>
                        </a:spcAft>
                      </a:pPr>
                      <a:r>
                        <a:rPr lang="sv-SE" sz="1600" b="1" dirty="0" smtClean="0">
                          <a:effectLst/>
                          <a:latin typeface="+mj-lt"/>
                          <a:ea typeface="Calibri"/>
                          <a:cs typeface="Times New Roman"/>
                        </a:rPr>
                        <a:t>Research Phase</a:t>
                      </a:r>
                      <a:endParaRPr lang="en-US" sz="1600" b="1" dirty="0">
                        <a:effectLst/>
                        <a:latin typeface="+mj-lt"/>
                        <a:ea typeface="Calibri"/>
                        <a:cs typeface="Times New Roman"/>
                      </a:endParaRPr>
                    </a:p>
                  </a:txBody>
                  <a:tcPr marL="0" marR="0" marT="0" marB="0" anchor="ctr">
                    <a:solidFill>
                      <a:srgbClr val="CCFFCC"/>
                    </a:solidFill>
                  </a:tcPr>
                </a:tc>
                <a:tc>
                  <a:txBody>
                    <a:bodyPr/>
                    <a:lstStyle/>
                    <a:p>
                      <a:pPr marL="0" marR="0" algn="ctr">
                        <a:lnSpc>
                          <a:spcPct val="115000"/>
                        </a:lnSpc>
                        <a:spcBef>
                          <a:spcPts val="0"/>
                        </a:spcBef>
                        <a:spcAft>
                          <a:spcPts val="0"/>
                        </a:spcAft>
                      </a:pPr>
                      <a:r>
                        <a:rPr lang="en-US" sz="1600" b="1" dirty="0">
                          <a:effectLst/>
                          <a:latin typeface="+mj-lt"/>
                        </a:rPr>
                        <a:t>Activity Leader</a:t>
                      </a:r>
                      <a:endParaRPr lang="en-US" sz="1600" b="1" dirty="0">
                        <a:effectLst/>
                        <a:latin typeface="+mj-lt"/>
                        <a:ea typeface="Calibri"/>
                        <a:cs typeface="Times New Roman"/>
                      </a:endParaRPr>
                    </a:p>
                  </a:txBody>
                  <a:tcPr marL="0" marR="0" marT="0" marB="0" anchor="ctr">
                    <a:solidFill>
                      <a:srgbClr val="CCFFCC"/>
                    </a:solidFill>
                  </a:tcPr>
                </a:tc>
                <a:tc>
                  <a:txBody>
                    <a:bodyPr/>
                    <a:lstStyle/>
                    <a:p>
                      <a:pPr marL="0" marR="0" algn="ctr">
                        <a:lnSpc>
                          <a:spcPct val="115000"/>
                        </a:lnSpc>
                        <a:spcBef>
                          <a:spcPts val="0"/>
                        </a:spcBef>
                        <a:spcAft>
                          <a:spcPts val="0"/>
                        </a:spcAft>
                      </a:pPr>
                      <a:r>
                        <a:rPr lang="en-US" sz="1600" b="1">
                          <a:effectLst/>
                          <a:latin typeface="+mj-lt"/>
                        </a:rPr>
                        <a:t>IDO</a:t>
                      </a:r>
                      <a:endParaRPr lang="en-US" sz="1600" b="1">
                        <a:effectLst/>
                        <a:latin typeface="+mj-lt"/>
                        <a:ea typeface="Calibri"/>
                        <a:cs typeface="Times New Roman"/>
                      </a:endParaRPr>
                    </a:p>
                  </a:txBody>
                  <a:tcPr marL="64168" marR="64168" marT="0" marB="0" anchor="ctr">
                    <a:solidFill>
                      <a:srgbClr val="CCFFCC"/>
                    </a:solidFill>
                  </a:tcPr>
                </a:tc>
                <a:tc>
                  <a:txBody>
                    <a:bodyPr/>
                    <a:lstStyle/>
                    <a:p>
                      <a:pPr marL="0" marR="0" algn="ctr">
                        <a:lnSpc>
                          <a:spcPct val="115000"/>
                        </a:lnSpc>
                        <a:spcBef>
                          <a:spcPts val="0"/>
                        </a:spcBef>
                        <a:spcAft>
                          <a:spcPts val="0"/>
                        </a:spcAft>
                      </a:pPr>
                      <a:r>
                        <a:rPr lang="en-US" sz="1600" b="1" dirty="0">
                          <a:effectLst/>
                          <a:latin typeface="+mj-lt"/>
                        </a:rPr>
                        <a:t>IDO Output</a:t>
                      </a:r>
                      <a:endParaRPr lang="en-US" sz="1600" b="1" dirty="0">
                        <a:effectLst/>
                        <a:latin typeface="+mj-lt"/>
                        <a:ea typeface="Calibri"/>
                        <a:cs typeface="Times New Roman"/>
                      </a:endParaRPr>
                    </a:p>
                  </a:txBody>
                  <a:tcPr marL="64168" marR="64168" marT="0" marB="0" anchor="ctr">
                    <a:solidFill>
                      <a:srgbClr val="CCFFCC"/>
                    </a:solidFill>
                  </a:tcPr>
                </a:tc>
              </a:tr>
              <a:tr h="1652260">
                <a:tc>
                  <a:txBody>
                    <a:bodyPr/>
                    <a:lstStyle/>
                    <a:p>
                      <a:pPr marL="0" marR="0" algn="ctr">
                        <a:lnSpc>
                          <a:spcPct val="115000"/>
                        </a:lnSpc>
                        <a:spcBef>
                          <a:spcPts val="0"/>
                        </a:spcBef>
                        <a:spcAft>
                          <a:spcPts val="0"/>
                        </a:spcAft>
                      </a:pPr>
                      <a:r>
                        <a:rPr lang="en-US" sz="1600" b="1" dirty="0" smtClean="0">
                          <a:effectLst/>
                          <a:latin typeface="+mj-lt"/>
                          <a:ea typeface="Calibri"/>
                          <a:cs typeface="Times New Roman"/>
                        </a:rPr>
                        <a:t>1</a:t>
                      </a:r>
                      <a:endParaRPr lang="en-US" sz="1600" b="1" dirty="0">
                        <a:effectLst/>
                        <a:latin typeface="+mj-lt"/>
                        <a:ea typeface="Calibri"/>
                        <a:cs typeface="Times New Roman"/>
                      </a:endParaRPr>
                    </a:p>
                  </a:txBody>
                  <a:tcPr marL="64168" marR="64168"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Establish reference situation / baselines for the action sites to support systems approaches</a:t>
                      </a:r>
                      <a:endParaRPr lang="en-US" sz="1600" b="0" dirty="0">
                        <a:effectLst/>
                        <a:latin typeface="+mj-lt"/>
                        <a:ea typeface="Calibri"/>
                        <a:cs typeface="Times New Roman"/>
                      </a:endParaRPr>
                    </a:p>
                  </a:txBody>
                  <a:tcPr marL="64168" marR="64168"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KKM</a:t>
                      </a:r>
                      <a:endParaRPr lang="en-US" sz="1600" b="0" kern="1200" dirty="0" smtClean="0">
                        <a:solidFill>
                          <a:schemeClr val="tx1"/>
                        </a:solidFill>
                        <a:effectLst/>
                        <a:latin typeface="+mn-lt"/>
                        <a:ea typeface="Calibri"/>
                        <a:cs typeface="Times New Roman"/>
                      </a:endParaRPr>
                    </a:p>
                    <a:p>
                      <a:pPr marL="0" marR="0" algn="ctr">
                        <a:lnSpc>
                          <a:spcPct val="115000"/>
                        </a:lnSpc>
                        <a:spcBef>
                          <a:spcPts val="0"/>
                        </a:spcBef>
                        <a:spcAft>
                          <a:spcPts val="0"/>
                        </a:spcAft>
                      </a:pP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E. Carey</a:t>
                      </a:r>
                      <a:endParaRPr lang="en-US" sz="1600" b="0" kern="1200" dirty="0" smtClean="0">
                        <a:solidFill>
                          <a:schemeClr val="tx1"/>
                        </a:solidFill>
                        <a:effectLst/>
                        <a:latin typeface="+mn-lt"/>
                        <a:ea typeface="Calibri"/>
                        <a:cs typeface="Times New Roman"/>
                      </a:endParaRPr>
                    </a:p>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IDO </a:t>
                      </a:r>
                      <a:r>
                        <a:rPr lang="en-US" sz="1600" b="0" kern="1200" smtClean="0">
                          <a:solidFill>
                            <a:schemeClr val="tx1"/>
                          </a:solidFill>
                          <a:effectLst/>
                          <a:latin typeface="+mn-lt"/>
                          <a:ea typeface="+mn-ea"/>
                          <a:cs typeface="+mn-cs"/>
                        </a:rPr>
                        <a:t>6 -1 </a:t>
                      </a:r>
                      <a:endParaRPr lang="en-US" sz="1600" b="0" kern="1200" dirty="0" smtClean="0">
                        <a:solidFill>
                          <a:schemeClr val="tx1"/>
                        </a:solidFill>
                        <a:effectLst/>
                        <a:latin typeface="+mn-lt"/>
                        <a:ea typeface="Calibri"/>
                        <a:cs typeface="Times New Roman"/>
                      </a:endParaRPr>
                    </a:p>
                    <a:p>
                      <a:pPr marL="0" marR="0">
                        <a:lnSpc>
                          <a:spcPct val="115000"/>
                        </a:lnSpc>
                        <a:spcBef>
                          <a:spcPts val="0"/>
                        </a:spcBef>
                        <a:spcAft>
                          <a:spcPts val="0"/>
                        </a:spcAft>
                      </a:pPr>
                      <a:endParaRPr lang="en-US" sz="1600" b="0" dirty="0">
                        <a:effectLst/>
                        <a:latin typeface="+mj-lt"/>
                        <a:ea typeface="Calibri"/>
                        <a:cs typeface="Times New Roman"/>
                      </a:endParaRPr>
                    </a:p>
                  </a:txBody>
                  <a:tcPr marL="64168" marR="64168"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Appropriate </a:t>
                      </a:r>
                      <a:r>
                        <a:rPr lang="en-US" sz="1600" b="0" kern="1200" dirty="0" err="1" smtClean="0">
                          <a:solidFill>
                            <a:schemeClr val="tx1"/>
                          </a:solidFill>
                          <a:effectLst/>
                          <a:latin typeface="+mn-lt"/>
                          <a:ea typeface="+mn-ea"/>
                          <a:cs typeface="+mn-cs"/>
                        </a:rPr>
                        <a:t>sweetpotato</a:t>
                      </a:r>
                      <a:r>
                        <a:rPr lang="en-US" sz="1600" b="0" kern="1200" dirty="0" smtClean="0">
                          <a:solidFill>
                            <a:schemeClr val="tx1"/>
                          </a:solidFill>
                          <a:effectLst/>
                          <a:latin typeface="+mn-lt"/>
                          <a:ea typeface="+mn-ea"/>
                          <a:cs typeface="+mn-cs"/>
                        </a:rPr>
                        <a:t> AR4D interventions</a:t>
                      </a:r>
                      <a:endParaRPr lang="en-US" sz="1600" b="0" dirty="0">
                        <a:effectLst/>
                        <a:latin typeface="+mj-lt"/>
                        <a:ea typeface="Calibri"/>
                        <a:cs typeface="Times New Roman"/>
                      </a:endParaRPr>
                    </a:p>
                  </a:txBody>
                  <a:tcPr marL="64168" marR="64168" marT="0" marB="0" anchor="ctr"/>
                </a:tc>
              </a:tr>
              <a:tr h="1135018">
                <a:tc>
                  <a:txBody>
                    <a:bodyPr/>
                    <a:lstStyle/>
                    <a:p>
                      <a:pPr marL="0" marR="0" algn="ctr">
                        <a:lnSpc>
                          <a:spcPct val="115000"/>
                        </a:lnSpc>
                        <a:spcBef>
                          <a:spcPts val="0"/>
                        </a:spcBef>
                        <a:spcAft>
                          <a:spcPts val="0"/>
                        </a:spcAft>
                      </a:pPr>
                      <a:r>
                        <a:rPr lang="en-US" sz="1600" b="1" dirty="0" smtClean="0">
                          <a:effectLst/>
                          <a:latin typeface="+mj-lt"/>
                          <a:ea typeface="Calibri"/>
                          <a:cs typeface="Times New Roman"/>
                        </a:rPr>
                        <a:t>2</a:t>
                      </a:r>
                      <a:endParaRPr lang="en-US" sz="1600" b="1" dirty="0">
                        <a:effectLst/>
                        <a:latin typeface="+mj-lt"/>
                        <a:ea typeface="Calibri"/>
                        <a:cs typeface="Times New Roman"/>
                      </a:endParaRPr>
                    </a:p>
                  </a:txBody>
                  <a:tcPr marL="64168" marR="64168" marT="0" marB="0" anchor="ctr"/>
                </a:tc>
                <a:tc>
                  <a:txBody>
                    <a:bodyPr/>
                    <a:lstStyle/>
                    <a:p>
                      <a:pPr marL="0" marR="0">
                        <a:lnSpc>
                          <a:spcPct val="115000"/>
                        </a:lnSpc>
                        <a:spcBef>
                          <a:spcPts val="0"/>
                        </a:spcBef>
                        <a:spcAft>
                          <a:spcPts val="0"/>
                        </a:spcAft>
                      </a:pPr>
                      <a:r>
                        <a:rPr lang="en-US" sz="1600" b="0" dirty="0" smtClean="0">
                          <a:effectLst/>
                          <a:latin typeface="+mj-lt"/>
                        </a:rPr>
                        <a:t>Promote local and regional knowledge generation and exchange for scaling up and out of promising intensification options and strategies</a:t>
                      </a: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r>
                        <a:rPr lang="en-US" sz="1600" b="0" dirty="0" smtClean="0">
                          <a:effectLst/>
                          <a:latin typeface="+mj-lt"/>
                        </a:rPr>
                        <a:t>KKM</a:t>
                      </a: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0" dirty="0" smtClean="0">
                        <a:effectLst/>
                        <a:latin typeface="+mj-lt"/>
                      </a:endParaRPr>
                    </a:p>
                    <a:p>
                      <a:pPr marL="0" marR="0" indent="0" algn="ctr"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E. Carey</a:t>
                      </a:r>
                    </a:p>
                    <a:p>
                      <a:endParaRPr lang="en-US" dirty="0"/>
                    </a:p>
                  </a:txBody>
                  <a:tcPr marL="64168" marR="64168" marT="0" marB="0" anchor="ctr"/>
                </a:tc>
                <a:tc>
                  <a:txBody>
                    <a:bodyPr/>
                    <a:lstStyle/>
                    <a:p>
                      <a:pPr marL="0" marR="0">
                        <a:lnSpc>
                          <a:spcPct val="115000"/>
                        </a:lnSpc>
                        <a:spcBef>
                          <a:spcPts val="0"/>
                        </a:spcBef>
                        <a:spcAft>
                          <a:spcPts val="0"/>
                        </a:spcAft>
                      </a:pPr>
                      <a:r>
                        <a:rPr lang="en-US" sz="1600" b="0" smtClean="0">
                          <a:effectLst/>
                          <a:latin typeface="+mj-lt"/>
                        </a:rPr>
                        <a:t>IDO </a:t>
                      </a:r>
                      <a:r>
                        <a:rPr lang="en-US" sz="1600" b="0" dirty="0">
                          <a:effectLst/>
                          <a:latin typeface="+mj-lt"/>
                        </a:rPr>
                        <a:t>1-2</a:t>
                      </a:r>
                      <a:endParaRPr lang="en-US" sz="1600" b="0" dirty="0">
                        <a:effectLst/>
                        <a:latin typeface="+mj-lt"/>
                        <a:ea typeface="Calibri"/>
                        <a:cs typeface="Times New Roman"/>
                      </a:endParaRPr>
                    </a:p>
                  </a:txBody>
                  <a:tcPr marL="64168" marR="64168" marT="0" marB="0" anchor="ctr"/>
                </a:tc>
                <a:tc>
                  <a:txBody>
                    <a:bodyPr/>
                    <a:lstStyle/>
                    <a:p>
                      <a:pPr marL="0" marR="0">
                        <a:lnSpc>
                          <a:spcPct val="115000"/>
                        </a:lnSpc>
                        <a:spcBef>
                          <a:spcPts val="0"/>
                        </a:spcBef>
                        <a:spcAft>
                          <a:spcPts val="0"/>
                        </a:spcAft>
                      </a:pPr>
                      <a:r>
                        <a:rPr lang="en-US" sz="1600" b="0" dirty="0" smtClean="0">
                          <a:effectLst/>
                          <a:latin typeface="+mj-lt"/>
                        </a:rPr>
                        <a:t>Information and Data on farming systems,</a:t>
                      </a:r>
                    </a:p>
                    <a:p>
                      <a:pPr marL="0" marR="0">
                        <a:lnSpc>
                          <a:spcPct val="115000"/>
                        </a:lnSpc>
                        <a:spcBef>
                          <a:spcPts val="0"/>
                        </a:spcBef>
                        <a:spcAft>
                          <a:spcPts val="0"/>
                        </a:spcAft>
                      </a:pPr>
                      <a:r>
                        <a:rPr lang="en-US" sz="1600" b="0" dirty="0" smtClean="0">
                          <a:effectLst/>
                          <a:latin typeface="+mj-lt"/>
                        </a:rPr>
                        <a:t> - Threats to agro-</a:t>
                      </a:r>
                      <a:br>
                        <a:rPr lang="en-US" sz="1600" b="0" dirty="0" smtClean="0">
                          <a:effectLst/>
                          <a:latin typeface="+mj-lt"/>
                        </a:rPr>
                      </a:br>
                      <a:r>
                        <a:rPr lang="en-US" sz="1600" b="0" dirty="0" smtClean="0">
                          <a:effectLst/>
                          <a:latin typeface="+mj-lt"/>
                        </a:rPr>
                        <a:t>    biodiversity</a:t>
                      </a:r>
                      <a:endParaRPr lang="en-US" sz="1600" b="0" dirty="0">
                        <a:effectLst/>
                        <a:latin typeface="+mj-lt"/>
                        <a:ea typeface="Calibri"/>
                        <a:cs typeface="Times New Roman"/>
                      </a:endParaRPr>
                    </a:p>
                  </a:txBody>
                  <a:tcPr marL="64168" marR="64168" marT="0" marB="0" anchor="ctr"/>
                </a:tc>
              </a:tr>
            </a:tbl>
          </a:graphicData>
        </a:graphic>
      </p:graphicFrame>
      <p:sp>
        <p:nvSpPr>
          <p:cNvPr id="2" name="Rectangle 1"/>
          <p:cNvSpPr/>
          <p:nvPr/>
        </p:nvSpPr>
        <p:spPr>
          <a:xfrm>
            <a:off x="5254" y="865963"/>
            <a:ext cx="9138745"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Activities </a:t>
            </a:r>
            <a:r>
              <a:rPr lang="en-US" sz="2000" b="1" i="1" dirty="0" smtClean="0">
                <a:solidFill>
                  <a:srgbClr val="1F497D">
                    <a:lumMod val="60000"/>
                    <a:lumOff val="40000"/>
                  </a:srgbClr>
                </a:solidFill>
              </a:rPr>
              <a:t>CIP</a:t>
            </a:r>
            <a:endParaRPr lang="en-US" sz="2000" b="1" i="1" dirty="0">
              <a:solidFill>
                <a:srgbClr val="1F497D">
                  <a:lumMod val="60000"/>
                  <a:lumOff val="40000"/>
                </a:srgbClr>
              </a:solidFill>
            </a:endParaRPr>
          </a:p>
        </p:txBody>
      </p:sp>
    </p:spTree>
    <p:extLst>
      <p:ext uri="{BB962C8B-B14F-4D97-AF65-F5344CB8AC3E}">
        <p14:creationId xmlns:p14="http://schemas.microsoft.com/office/powerpoint/2010/main" val="267263609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47</a:t>
            </a:fld>
            <a:endParaRPr lang="en-US">
              <a:solidFill>
                <a:prstClr val="black">
                  <a:tint val="75000"/>
                </a:prstClr>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2680648091"/>
              </p:ext>
            </p:extLst>
          </p:nvPr>
        </p:nvGraphicFramePr>
        <p:xfrm>
          <a:off x="76200" y="1280199"/>
          <a:ext cx="9036496" cy="4815801"/>
        </p:xfrm>
        <a:graphic>
          <a:graphicData uri="http://schemas.openxmlformats.org/drawingml/2006/table">
            <a:tbl>
              <a:tblPr firstRow="1" firstCol="1" bandRow="1">
                <a:tableStyleId>{5940675A-B579-460E-94D1-54222C63F5DA}</a:tableStyleId>
              </a:tblPr>
              <a:tblGrid>
                <a:gridCol w="439174"/>
                <a:gridCol w="2304026"/>
                <a:gridCol w="914400"/>
                <a:gridCol w="838200"/>
                <a:gridCol w="914400"/>
                <a:gridCol w="609600"/>
                <a:gridCol w="3016696"/>
              </a:tblGrid>
              <a:tr h="920213">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ea typeface="Calibri"/>
                          <a:cs typeface="Times New Roman"/>
                        </a:rPr>
                        <a:t>No.</a:t>
                      </a:r>
                    </a:p>
                  </a:txBody>
                  <a:tcPr marL="64168" marR="64168" marT="0" marB="0" anchor="ctr">
                    <a:solidFill>
                      <a:srgbClr val="CCFFCC"/>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rPr>
                        <a:t>CRP  WAS- DS</a:t>
                      </a:r>
                      <a:endParaRPr lang="en-US" sz="1600" b="1" dirty="0" smtClean="0">
                        <a:effectLst/>
                        <a:latin typeface="+mj-lt"/>
                        <a:ea typeface="Calibri"/>
                        <a:cs typeface="Times New Roman"/>
                      </a:endParaRPr>
                    </a:p>
                    <a:p>
                      <a:pPr marL="0" marR="0" algn="ctr">
                        <a:lnSpc>
                          <a:spcPct val="115000"/>
                        </a:lnSpc>
                        <a:spcBef>
                          <a:spcPts val="0"/>
                        </a:spcBef>
                        <a:spcAft>
                          <a:spcPts val="0"/>
                        </a:spcAft>
                      </a:pPr>
                      <a:r>
                        <a:rPr lang="en-US" sz="1600" b="1" dirty="0" smtClean="0">
                          <a:effectLst/>
                          <a:latin typeface="+mj-lt"/>
                        </a:rPr>
                        <a:t>Activity  </a:t>
                      </a:r>
                      <a:r>
                        <a:rPr lang="en-US" sz="1600" b="1" dirty="0">
                          <a:effectLst/>
                          <a:latin typeface="+mj-lt"/>
                        </a:rPr>
                        <a:t>Title</a:t>
                      </a:r>
                      <a:endParaRPr lang="en-US" sz="1600" b="1" dirty="0">
                        <a:effectLst/>
                        <a:latin typeface="+mj-lt"/>
                        <a:ea typeface="Calibri"/>
                        <a:cs typeface="Times New Roman"/>
                      </a:endParaRPr>
                    </a:p>
                  </a:txBody>
                  <a:tcPr marL="64168" marR="64168" marT="0" marB="0" anchor="ctr">
                    <a:solidFill>
                      <a:srgbClr val="CCFFCC"/>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rPr>
                        <a:t>CRP  WAS - DS</a:t>
                      </a:r>
                      <a:endParaRPr lang="en-US" sz="1600" b="1" dirty="0" smtClean="0">
                        <a:effectLst/>
                        <a:latin typeface="+mj-lt"/>
                        <a:ea typeface="Calibri"/>
                        <a:cs typeface="Times New Roman"/>
                      </a:endParaRPr>
                    </a:p>
                  </a:txBody>
                  <a:tcPr marL="64168" marR="64168" marT="0" marB="0" anchor="ctr">
                    <a:solidFill>
                      <a:srgbClr val="CCFFCC"/>
                    </a:solidFill>
                  </a:tcPr>
                </a:tc>
                <a:tc>
                  <a:txBody>
                    <a:bodyPr/>
                    <a:lstStyle/>
                    <a:p>
                      <a:pPr marL="0" marR="0" algn="ctr">
                        <a:lnSpc>
                          <a:spcPct val="115000"/>
                        </a:lnSpc>
                        <a:spcBef>
                          <a:spcPts val="0"/>
                        </a:spcBef>
                        <a:spcAft>
                          <a:spcPts val="0"/>
                        </a:spcAft>
                      </a:pPr>
                      <a:r>
                        <a:rPr lang="sv-SE" sz="1600" b="1" dirty="0" smtClean="0">
                          <a:effectLst/>
                          <a:latin typeface="+mj-lt"/>
                          <a:ea typeface="Calibri"/>
                          <a:cs typeface="Times New Roman"/>
                        </a:rPr>
                        <a:t>Research Phase</a:t>
                      </a:r>
                      <a:endParaRPr lang="en-US" sz="1600" b="1" dirty="0">
                        <a:effectLst/>
                        <a:latin typeface="+mj-lt"/>
                        <a:ea typeface="Calibri"/>
                        <a:cs typeface="Times New Roman"/>
                      </a:endParaRPr>
                    </a:p>
                  </a:txBody>
                  <a:tcPr marL="0" marR="0" marT="0" marB="0" anchor="ctr">
                    <a:solidFill>
                      <a:srgbClr val="CCFFCC"/>
                    </a:solidFill>
                  </a:tcPr>
                </a:tc>
                <a:tc>
                  <a:txBody>
                    <a:bodyPr/>
                    <a:lstStyle/>
                    <a:p>
                      <a:pPr marL="0" marR="0" algn="ctr">
                        <a:lnSpc>
                          <a:spcPct val="115000"/>
                        </a:lnSpc>
                        <a:spcBef>
                          <a:spcPts val="0"/>
                        </a:spcBef>
                        <a:spcAft>
                          <a:spcPts val="0"/>
                        </a:spcAft>
                      </a:pPr>
                      <a:r>
                        <a:rPr lang="en-US" sz="1600" b="1" dirty="0">
                          <a:effectLst/>
                          <a:latin typeface="+mj-lt"/>
                        </a:rPr>
                        <a:t>Activity Leader</a:t>
                      </a:r>
                      <a:endParaRPr lang="en-US" sz="1600" b="1" dirty="0">
                        <a:effectLst/>
                        <a:latin typeface="+mj-lt"/>
                        <a:ea typeface="Calibri"/>
                        <a:cs typeface="Times New Roman"/>
                      </a:endParaRPr>
                    </a:p>
                  </a:txBody>
                  <a:tcPr marL="0" marR="0" marT="0" marB="0" anchor="ctr">
                    <a:solidFill>
                      <a:srgbClr val="CCFFCC"/>
                    </a:solidFill>
                  </a:tcPr>
                </a:tc>
                <a:tc>
                  <a:txBody>
                    <a:bodyPr/>
                    <a:lstStyle/>
                    <a:p>
                      <a:pPr marL="0" marR="0" algn="ctr">
                        <a:lnSpc>
                          <a:spcPct val="115000"/>
                        </a:lnSpc>
                        <a:spcBef>
                          <a:spcPts val="0"/>
                        </a:spcBef>
                        <a:spcAft>
                          <a:spcPts val="0"/>
                        </a:spcAft>
                      </a:pPr>
                      <a:r>
                        <a:rPr lang="en-US" sz="1600" b="1">
                          <a:effectLst/>
                          <a:latin typeface="+mj-lt"/>
                        </a:rPr>
                        <a:t>IDO</a:t>
                      </a:r>
                      <a:endParaRPr lang="en-US" sz="1600" b="1">
                        <a:effectLst/>
                        <a:latin typeface="+mj-lt"/>
                        <a:ea typeface="Calibri"/>
                        <a:cs typeface="Times New Roman"/>
                      </a:endParaRPr>
                    </a:p>
                  </a:txBody>
                  <a:tcPr marL="64168" marR="64168" marT="0" marB="0" anchor="ctr">
                    <a:solidFill>
                      <a:srgbClr val="CCFFCC"/>
                    </a:solidFill>
                  </a:tcPr>
                </a:tc>
                <a:tc>
                  <a:txBody>
                    <a:bodyPr/>
                    <a:lstStyle/>
                    <a:p>
                      <a:pPr marL="0" marR="0" algn="ctr">
                        <a:lnSpc>
                          <a:spcPct val="115000"/>
                        </a:lnSpc>
                        <a:spcBef>
                          <a:spcPts val="0"/>
                        </a:spcBef>
                        <a:spcAft>
                          <a:spcPts val="0"/>
                        </a:spcAft>
                      </a:pPr>
                      <a:r>
                        <a:rPr lang="en-US" sz="1600" b="1" dirty="0">
                          <a:effectLst/>
                          <a:latin typeface="+mj-lt"/>
                        </a:rPr>
                        <a:t>IDO Output</a:t>
                      </a:r>
                      <a:endParaRPr lang="en-US" sz="1600" b="1" dirty="0">
                        <a:effectLst/>
                        <a:latin typeface="+mj-lt"/>
                        <a:ea typeface="Calibri"/>
                        <a:cs typeface="Times New Roman"/>
                      </a:endParaRPr>
                    </a:p>
                  </a:txBody>
                  <a:tcPr marL="64168" marR="64168" marT="0" marB="0" anchor="ctr">
                    <a:solidFill>
                      <a:srgbClr val="CCFFCC"/>
                    </a:solidFill>
                  </a:tcPr>
                </a:tc>
              </a:tr>
              <a:tr h="1652260">
                <a:tc>
                  <a:txBody>
                    <a:bodyPr/>
                    <a:lstStyle/>
                    <a:p>
                      <a:pPr marL="0" marR="0" algn="ctr">
                        <a:lnSpc>
                          <a:spcPct val="115000"/>
                        </a:lnSpc>
                        <a:spcBef>
                          <a:spcPts val="0"/>
                        </a:spcBef>
                        <a:spcAft>
                          <a:spcPts val="0"/>
                        </a:spcAft>
                      </a:pPr>
                      <a:r>
                        <a:rPr lang="en-US" sz="1600" b="1" dirty="0" smtClean="0">
                          <a:effectLst/>
                          <a:latin typeface="+mj-lt"/>
                          <a:ea typeface="Calibri"/>
                          <a:cs typeface="Times New Roman"/>
                        </a:rPr>
                        <a:t>1</a:t>
                      </a:r>
                      <a:endParaRPr lang="en-US" sz="1600" b="1" dirty="0">
                        <a:effectLst/>
                        <a:latin typeface="+mj-lt"/>
                        <a:ea typeface="Calibri"/>
                        <a:cs typeface="Times New Roman"/>
                      </a:endParaRPr>
                    </a:p>
                  </a:txBody>
                  <a:tcPr marL="64168" marR="64168"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Capacity building </a:t>
                      </a:r>
                      <a:endParaRPr lang="en-US" sz="1600" b="0" dirty="0">
                        <a:effectLst/>
                        <a:latin typeface="+mj-lt"/>
                        <a:ea typeface="Calibri"/>
                        <a:cs typeface="Times New Roman"/>
                      </a:endParaRPr>
                    </a:p>
                  </a:txBody>
                  <a:tcPr marL="64168" marR="64168"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KKM</a:t>
                      </a:r>
                      <a:endParaRPr lang="en-US" sz="1600" b="0" kern="1200" dirty="0" smtClean="0">
                        <a:solidFill>
                          <a:schemeClr val="tx1"/>
                        </a:solidFill>
                        <a:effectLst/>
                        <a:latin typeface="+mn-lt"/>
                        <a:ea typeface="Calibri"/>
                        <a:cs typeface="Times New Roman"/>
                      </a:endParaRPr>
                    </a:p>
                    <a:p>
                      <a:pPr marL="0" marR="0" algn="ctr">
                        <a:lnSpc>
                          <a:spcPct val="115000"/>
                        </a:lnSpc>
                        <a:spcBef>
                          <a:spcPts val="0"/>
                        </a:spcBef>
                        <a:spcAft>
                          <a:spcPts val="0"/>
                        </a:spcAft>
                      </a:pP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E. Carey</a:t>
                      </a:r>
                      <a:endParaRPr lang="en-US" sz="1600" b="0" kern="1200" dirty="0" smtClean="0">
                        <a:solidFill>
                          <a:schemeClr val="tx1"/>
                        </a:solidFill>
                        <a:effectLst/>
                        <a:latin typeface="+mn-lt"/>
                        <a:ea typeface="Calibri"/>
                        <a:cs typeface="Times New Roman"/>
                      </a:endParaRPr>
                    </a:p>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IDO </a:t>
                      </a:r>
                      <a:r>
                        <a:rPr lang="en-US" sz="1600" b="0" kern="1200" smtClean="0">
                          <a:solidFill>
                            <a:schemeClr val="tx1"/>
                          </a:solidFill>
                          <a:effectLst/>
                          <a:latin typeface="+mn-lt"/>
                          <a:ea typeface="+mn-ea"/>
                          <a:cs typeface="+mn-cs"/>
                        </a:rPr>
                        <a:t>6 -1 </a:t>
                      </a:r>
                      <a:endParaRPr lang="en-US" sz="1600" b="0" kern="1200" dirty="0" smtClean="0">
                        <a:solidFill>
                          <a:schemeClr val="tx1"/>
                        </a:solidFill>
                        <a:effectLst/>
                        <a:latin typeface="+mn-lt"/>
                        <a:ea typeface="Calibri"/>
                        <a:cs typeface="Times New Roman"/>
                      </a:endParaRPr>
                    </a:p>
                    <a:p>
                      <a:pPr marL="0" marR="0">
                        <a:lnSpc>
                          <a:spcPct val="115000"/>
                        </a:lnSpc>
                        <a:spcBef>
                          <a:spcPts val="0"/>
                        </a:spcBef>
                        <a:spcAft>
                          <a:spcPts val="0"/>
                        </a:spcAft>
                      </a:pPr>
                      <a:endParaRPr lang="en-US" sz="1600" b="0" dirty="0">
                        <a:effectLst/>
                        <a:latin typeface="+mj-lt"/>
                        <a:ea typeface="Calibri"/>
                        <a:cs typeface="Times New Roman"/>
                      </a:endParaRPr>
                    </a:p>
                  </a:txBody>
                  <a:tcPr marL="64168" marR="64168"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Training of trainers from francophone benchmark sites and surrounding region on </a:t>
                      </a:r>
                      <a:r>
                        <a:rPr lang="en-US" sz="1600" b="0" kern="1200" dirty="0" err="1" smtClean="0">
                          <a:solidFill>
                            <a:schemeClr val="tx1"/>
                          </a:solidFill>
                          <a:effectLst/>
                          <a:latin typeface="+mn-lt"/>
                          <a:ea typeface="+mn-ea"/>
                          <a:cs typeface="+mn-cs"/>
                        </a:rPr>
                        <a:t>sweetpotato</a:t>
                      </a:r>
                      <a:r>
                        <a:rPr lang="en-US" sz="1600" b="0" kern="1200" dirty="0" smtClean="0">
                          <a:solidFill>
                            <a:schemeClr val="tx1"/>
                          </a:solidFill>
                          <a:effectLst/>
                          <a:latin typeface="+mn-lt"/>
                          <a:ea typeface="+mn-ea"/>
                          <a:cs typeface="+mn-cs"/>
                        </a:rPr>
                        <a:t> </a:t>
                      </a:r>
                      <a:endParaRPr lang="en-US" sz="1600" b="0" dirty="0">
                        <a:effectLst/>
                        <a:latin typeface="+mj-lt"/>
                        <a:ea typeface="Calibri"/>
                        <a:cs typeface="Times New Roman"/>
                      </a:endParaRPr>
                    </a:p>
                  </a:txBody>
                  <a:tcPr marL="64168" marR="64168" marT="0" marB="0" anchor="ctr"/>
                </a:tc>
              </a:tr>
              <a:tr h="1135018">
                <a:tc>
                  <a:txBody>
                    <a:bodyPr/>
                    <a:lstStyle/>
                    <a:p>
                      <a:pPr marL="0" marR="0" algn="ctr">
                        <a:lnSpc>
                          <a:spcPct val="115000"/>
                        </a:lnSpc>
                        <a:spcBef>
                          <a:spcPts val="0"/>
                        </a:spcBef>
                        <a:spcAft>
                          <a:spcPts val="0"/>
                        </a:spcAft>
                      </a:pPr>
                      <a:r>
                        <a:rPr lang="en-US" sz="1600" b="1" dirty="0" smtClean="0">
                          <a:effectLst/>
                          <a:latin typeface="+mj-lt"/>
                          <a:ea typeface="Calibri"/>
                          <a:cs typeface="Times New Roman"/>
                        </a:rPr>
                        <a:t>2</a:t>
                      </a:r>
                      <a:endParaRPr lang="en-US" sz="1600" b="1" dirty="0">
                        <a:effectLst/>
                        <a:latin typeface="+mj-lt"/>
                        <a:ea typeface="Calibri"/>
                        <a:cs typeface="Times New Roman"/>
                      </a:endParaRPr>
                    </a:p>
                  </a:txBody>
                  <a:tcPr marL="64168" marR="64168" marT="0" marB="0" anchor="ctr"/>
                </a:tc>
                <a:tc>
                  <a:txBody>
                    <a:bodyPr/>
                    <a:lstStyle/>
                    <a:p>
                      <a:pPr marL="0" marR="0">
                        <a:lnSpc>
                          <a:spcPct val="115000"/>
                        </a:lnSpc>
                        <a:spcBef>
                          <a:spcPts val="0"/>
                        </a:spcBef>
                        <a:spcAft>
                          <a:spcPts val="0"/>
                        </a:spcAft>
                      </a:pPr>
                      <a:r>
                        <a:rPr lang="en-US" sz="1600" b="0" dirty="0" smtClean="0">
                          <a:effectLst/>
                          <a:latin typeface="+mj-lt"/>
                        </a:rPr>
                        <a:t>Gender oriented promotion</a:t>
                      </a:r>
                      <a:r>
                        <a:rPr lang="en-US" sz="1600" b="0" baseline="0" dirty="0" smtClean="0">
                          <a:effectLst/>
                          <a:latin typeface="+mj-lt"/>
                        </a:rPr>
                        <a:t> of OFSPA</a:t>
                      </a: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r>
                        <a:rPr lang="en-US" sz="1600" b="0" dirty="0" smtClean="0">
                          <a:effectLst/>
                          <a:latin typeface="+mj-lt"/>
                        </a:rPr>
                        <a:t>WBS, KKM</a:t>
                      </a: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b="0" dirty="0" smtClean="0">
                        <a:effectLst/>
                        <a:latin typeface="+mj-lt"/>
                      </a:endParaRPr>
                    </a:p>
                    <a:p>
                      <a:pPr marL="0" marR="0" indent="0" algn="ctr"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E. Carey</a:t>
                      </a:r>
                    </a:p>
                    <a:p>
                      <a:endParaRPr lang="en-US" dirty="0"/>
                    </a:p>
                  </a:txBody>
                  <a:tcPr marL="64168" marR="64168" marT="0" marB="0" anchor="ctr"/>
                </a:tc>
                <a:tc>
                  <a:txBody>
                    <a:bodyPr/>
                    <a:lstStyle/>
                    <a:p>
                      <a:pPr marL="0" marR="0">
                        <a:lnSpc>
                          <a:spcPct val="115000"/>
                        </a:lnSpc>
                        <a:spcBef>
                          <a:spcPts val="0"/>
                        </a:spcBef>
                        <a:spcAft>
                          <a:spcPts val="0"/>
                        </a:spcAft>
                      </a:pPr>
                      <a:r>
                        <a:rPr lang="en-US" sz="1600" b="0" dirty="0" smtClean="0">
                          <a:effectLst/>
                          <a:latin typeface="+mj-lt"/>
                        </a:rPr>
                        <a:t>IDO </a:t>
                      </a:r>
                      <a:r>
                        <a:rPr lang="en-US" sz="1600" b="0" dirty="0">
                          <a:effectLst/>
                          <a:latin typeface="+mj-lt"/>
                        </a:rPr>
                        <a:t>1-2</a:t>
                      </a:r>
                      <a:endParaRPr lang="en-US" sz="1600" b="0" dirty="0">
                        <a:effectLst/>
                        <a:latin typeface="+mj-lt"/>
                        <a:ea typeface="Calibri"/>
                        <a:cs typeface="Times New Roman"/>
                      </a:endParaRPr>
                    </a:p>
                  </a:txBody>
                  <a:tcPr marL="64168" marR="64168" marT="0" marB="0" anchor="ctr"/>
                </a:tc>
                <a:tc>
                  <a:txBody>
                    <a:bodyPr/>
                    <a:lstStyle/>
                    <a:p>
                      <a:pPr marL="0" marR="0">
                        <a:lnSpc>
                          <a:spcPct val="115000"/>
                        </a:lnSpc>
                        <a:spcBef>
                          <a:spcPts val="0"/>
                        </a:spcBef>
                        <a:spcAft>
                          <a:spcPts val="0"/>
                        </a:spcAft>
                      </a:pPr>
                      <a:r>
                        <a:rPr lang="en-US" sz="1600" b="0" dirty="0" smtClean="0">
                          <a:effectLst/>
                          <a:latin typeface="+mj-lt"/>
                        </a:rPr>
                        <a:t>- Engendered research and extension agenda implemented through innovation platform at local level</a:t>
                      </a:r>
                    </a:p>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baseline="0" dirty="0" smtClean="0">
                          <a:solidFill>
                            <a:schemeClr val="tx1"/>
                          </a:solidFill>
                          <a:effectLst/>
                          <a:latin typeface="+mn-lt"/>
                          <a:ea typeface="+mn-ea"/>
                          <a:cs typeface="+mn-cs"/>
                        </a:rPr>
                        <a:t>- Action research priority planning at benchmark site level with gender perspective </a:t>
                      </a:r>
                      <a:endParaRPr lang="en-US" sz="1600" b="0" kern="1200" dirty="0" smtClean="0">
                        <a:solidFill>
                          <a:schemeClr val="tx1"/>
                        </a:solidFill>
                        <a:effectLst/>
                        <a:latin typeface="+mn-lt"/>
                        <a:ea typeface="Calibri"/>
                        <a:cs typeface="Times New Roman"/>
                      </a:endParaRPr>
                    </a:p>
                    <a:p>
                      <a:pPr marL="0" marR="0">
                        <a:lnSpc>
                          <a:spcPct val="115000"/>
                        </a:lnSpc>
                        <a:spcBef>
                          <a:spcPts val="0"/>
                        </a:spcBef>
                        <a:spcAft>
                          <a:spcPts val="0"/>
                        </a:spcAft>
                      </a:pPr>
                      <a:endParaRPr lang="en-US" sz="1600" b="0" dirty="0">
                        <a:effectLst/>
                        <a:latin typeface="+mj-lt"/>
                        <a:ea typeface="Calibri"/>
                        <a:cs typeface="Times New Roman"/>
                      </a:endParaRPr>
                    </a:p>
                  </a:txBody>
                  <a:tcPr marL="64168" marR="64168" marT="0" marB="0" anchor="ctr"/>
                </a:tc>
              </a:tr>
            </a:tbl>
          </a:graphicData>
        </a:graphic>
      </p:graphicFrame>
      <p:sp>
        <p:nvSpPr>
          <p:cNvPr id="2" name="Rectangle 1"/>
          <p:cNvSpPr/>
          <p:nvPr/>
        </p:nvSpPr>
        <p:spPr>
          <a:xfrm>
            <a:off x="5254" y="865963"/>
            <a:ext cx="9138745"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Activities </a:t>
            </a:r>
            <a:r>
              <a:rPr lang="en-US" sz="2000" b="1" i="1" dirty="0" smtClean="0">
                <a:solidFill>
                  <a:srgbClr val="1F497D">
                    <a:lumMod val="60000"/>
                    <a:lumOff val="40000"/>
                  </a:srgbClr>
                </a:solidFill>
              </a:rPr>
              <a:t>CIP</a:t>
            </a:r>
            <a:endParaRPr lang="en-US" sz="2000" b="1" i="1" dirty="0">
              <a:solidFill>
                <a:srgbClr val="1F497D">
                  <a:lumMod val="60000"/>
                  <a:lumOff val="40000"/>
                </a:srgbClr>
              </a:solidFill>
            </a:endParaRPr>
          </a:p>
        </p:txBody>
      </p:sp>
    </p:spTree>
    <p:extLst>
      <p:ext uri="{BB962C8B-B14F-4D97-AF65-F5344CB8AC3E}">
        <p14:creationId xmlns:p14="http://schemas.microsoft.com/office/powerpoint/2010/main" val="321140922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48</a:t>
            </a:fld>
            <a:endParaRPr lang="en-US">
              <a:solidFill>
                <a:prstClr val="black">
                  <a:tint val="75000"/>
                </a:prstClr>
              </a:solidFill>
            </a:endParaRPr>
          </a:p>
        </p:txBody>
      </p:sp>
      <p:pic>
        <p:nvPicPr>
          <p:cNvPr id="5" name="Picture 10" descr="caratula ppt SASHA 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8" y="914400"/>
            <a:ext cx="9138062" cy="5052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962400" y="1143000"/>
            <a:ext cx="4572000" cy="3185487"/>
          </a:xfrm>
          <a:prstGeom prst="rect">
            <a:avLst/>
          </a:prstGeom>
        </p:spPr>
        <p:txBody>
          <a:bodyPr>
            <a:spAutoFit/>
          </a:bodyPr>
          <a:lstStyle/>
          <a:p>
            <a:pPr algn="ctr">
              <a:spcBef>
                <a:spcPct val="50000"/>
              </a:spcBef>
              <a:defRPr/>
            </a:pPr>
            <a:r>
              <a:rPr lang="en-US" sz="3600" dirty="0">
                <a:solidFill>
                  <a:srgbClr val="7030A0"/>
                </a:solidFill>
              </a:rPr>
              <a:t>Jumpstarting OFSP in W. Africa through Diversified Markets</a:t>
            </a:r>
            <a:br>
              <a:rPr lang="en-US" sz="3600" dirty="0">
                <a:solidFill>
                  <a:srgbClr val="7030A0"/>
                </a:solidFill>
              </a:rPr>
            </a:br>
            <a:r>
              <a:rPr lang="en-US" sz="3600" dirty="0">
                <a:solidFill>
                  <a:srgbClr val="7030A0"/>
                </a:solidFill>
              </a:rPr>
              <a:t> </a:t>
            </a:r>
            <a:r>
              <a:rPr lang="en-US" sz="3600" b="1" dirty="0">
                <a:solidFill>
                  <a:srgbClr val="7030A0"/>
                </a:solidFill>
              </a:rPr>
              <a:t>Ghana, Nigeria and Burkina Faso</a:t>
            </a:r>
            <a:endParaRPr lang="en-US" sz="3600" b="1" dirty="0">
              <a:solidFill>
                <a:srgbClr val="7030A0"/>
              </a:solidFill>
              <a:cs typeface="Times New Roman" pitchFamily="18" charset="0"/>
            </a:endParaRPr>
          </a:p>
          <a:p>
            <a:pPr algn="ctr">
              <a:spcBef>
                <a:spcPct val="50000"/>
              </a:spcBef>
              <a:defRPr/>
            </a:pPr>
            <a:endParaRPr lang="en-US" sz="1400" b="1" dirty="0">
              <a:solidFill>
                <a:srgbClr val="49228E"/>
              </a:solidFill>
              <a:cs typeface="Times New Roman" pitchFamily="18" charset="0"/>
            </a:endParaRPr>
          </a:p>
        </p:txBody>
      </p:sp>
      <p:sp>
        <p:nvSpPr>
          <p:cNvPr id="7" name="Text Box 13"/>
          <p:cNvSpPr txBox="1">
            <a:spLocks noChangeArrowheads="1"/>
          </p:cNvSpPr>
          <p:nvPr/>
        </p:nvSpPr>
        <p:spPr bwMode="auto">
          <a:xfrm>
            <a:off x="4222750" y="5334000"/>
            <a:ext cx="42672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eaLnBrk="1" hangingPunct="1">
              <a:spcBef>
                <a:spcPct val="50000"/>
              </a:spcBef>
            </a:pPr>
            <a:r>
              <a:rPr lang="en-US" altLang="fr-FR" sz="1000" b="1" dirty="0">
                <a:solidFill>
                  <a:srgbClr val="FAD16A"/>
                </a:solidFill>
              </a:rPr>
              <a:t>SWEETPOTATO  ACTION FOR SECURITY AND HEALTH IN AFRICA</a:t>
            </a:r>
          </a:p>
        </p:txBody>
      </p:sp>
      <p:pic>
        <p:nvPicPr>
          <p:cNvPr id="8" name="Picture 7"/>
          <p:cNvPicPr/>
          <p:nvPr/>
        </p:nvPicPr>
        <p:blipFill rotWithShape="1">
          <a:blip r:embed="rId3"/>
          <a:srcRect l="61628" t="23010" r="26599" b="63308"/>
          <a:stretch/>
        </p:blipFill>
        <p:spPr bwMode="auto">
          <a:xfrm>
            <a:off x="5257800" y="3889169"/>
            <a:ext cx="2590800" cy="123347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8892857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49</a:t>
            </a:fld>
            <a:endParaRPr lang="en-US">
              <a:solidFill>
                <a:prstClr val="black">
                  <a:tint val="75000"/>
                </a:prstClr>
              </a:solidFill>
            </a:endParaRPr>
          </a:p>
        </p:txBody>
      </p:sp>
      <p:sp>
        <p:nvSpPr>
          <p:cNvPr id="9" name="Rectangle 8"/>
          <p:cNvSpPr/>
          <p:nvPr/>
        </p:nvSpPr>
        <p:spPr>
          <a:xfrm>
            <a:off x="4191000" y="1143000"/>
            <a:ext cx="4572000" cy="1107996"/>
          </a:xfrm>
          <a:prstGeom prst="rect">
            <a:avLst/>
          </a:prstGeom>
        </p:spPr>
        <p:txBody>
          <a:bodyPr wrap="square">
            <a:spAutoFit/>
          </a:bodyPr>
          <a:lstStyle/>
          <a:p>
            <a:r>
              <a:rPr lang="en-US" altLang="fr-FR" sz="2400" dirty="0">
                <a:ea typeface="ＭＳ Ｐゴシック" charset="0"/>
              </a:rPr>
              <a:t>P</a:t>
            </a:r>
            <a:r>
              <a:rPr lang="en-US" altLang="fr-FR" sz="2400" dirty="0" smtClean="0">
                <a:ea typeface="ＭＳ Ｐゴシック" charset="0"/>
              </a:rPr>
              <a:t>roject </a:t>
            </a:r>
            <a:r>
              <a:rPr lang="en-US" altLang="fr-FR" sz="2400" dirty="0">
                <a:ea typeface="ＭＳ Ｐゴシック" charset="0"/>
              </a:rPr>
              <a:t>targeting selected areas of Ghana, Nigeria and Burkina Faso</a:t>
            </a:r>
          </a:p>
          <a:p>
            <a:endParaRPr lang="en-US" dirty="0"/>
          </a:p>
        </p:txBody>
      </p:sp>
      <p:sp>
        <p:nvSpPr>
          <p:cNvPr id="10" name="Rectangle 9"/>
          <p:cNvSpPr/>
          <p:nvPr/>
        </p:nvSpPr>
        <p:spPr>
          <a:xfrm>
            <a:off x="4343400" y="2567069"/>
            <a:ext cx="4572000" cy="3046988"/>
          </a:xfrm>
          <a:prstGeom prst="rect">
            <a:avLst/>
          </a:prstGeom>
        </p:spPr>
        <p:txBody>
          <a:bodyPr>
            <a:spAutoFit/>
          </a:bodyPr>
          <a:lstStyle/>
          <a:p>
            <a:pPr algn="just"/>
            <a:r>
              <a:rPr lang="en-US" sz="2400" b="1" dirty="0">
                <a:ea typeface="ＭＳ Ｐゴシック" charset="0"/>
              </a:rPr>
              <a:t>Key Concept: </a:t>
            </a:r>
            <a:r>
              <a:rPr lang="en-US" sz="2400" dirty="0">
                <a:ea typeface="ＭＳ Ｐゴシック" charset="0"/>
              </a:rPr>
              <a:t>The International Potato Center (CIP) and partners will work in Ghana, Nigeria and Burkina Faso to test the hypothesis that it is possible to simultaneously develop value chains for OFSP and maximize nutritional benefits to vulnerable populations</a:t>
            </a:r>
            <a:endParaRPr lang="en-US" sz="2400" dirty="0"/>
          </a:p>
        </p:txBody>
      </p:sp>
      <p:pic>
        <p:nvPicPr>
          <p:cNvPr id="11" name="Picture 10" descr="MOTHER AND CHILD JOINT LOGO FINAL 20091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1115291"/>
            <a:ext cx="3542331" cy="4876800"/>
          </a:xfrm>
          <a:prstGeom prst="rect">
            <a:avLst/>
          </a:prstGeom>
        </p:spPr>
      </p:pic>
    </p:spTree>
    <p:extLst>
      <p:ext uri="{BB962C8B-B14F-4D97-AF65-F5344CB8AC3E}">
        <p14:creationId xmlns:p14="http://schemas.microsoft.com/office/powerpoint/2010/main" val="316764162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50</a:t>
            </a:fld>
            <a:endParaRPr lang="en-US">
              <a:solidFill>
                <a:prstClr val="black">
                  <a:tint val="75000"/>
                </a:prstClr>
              </a:solidFill>
            </a:endParaRPr>
          </a:p>
        </p:txBody>
      </p:sp>
      <p:pic>
        <p:nvPicPr>
          <p:cNvPr id="5" name="Picture 2" descr="C:\Users\ADOFO001\Documents\CSIR-CRI SWEETPOTATO RESEARCH PROGRAMME\SWEETPOTATO_JNAA\SWEETPOTATO 2012\TED Info\IMG_34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2484" y="4003796"/>
            <a:ext cx="3672916" cy="2282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ctrTitle"/>
          </p:nvPr>
        </p:nvSpPr>
        <p:spPr>
          <a:xfrm>
            <a:off x="685800" y="838200"/>
            <a:ext cx="7772400" cy="762001"/>
          </a:xfrm>
        </p:spPr>
        <p:txBody>
          <a:bodyPr/>
          <a:lstStyle/>
          <a:p>
            <a:r>
              <a:rPr lang="en-US" altLang="fr-FR" dirty="0"/>
              <a:t>Major Outcomes</a:t>
            </a:r>
            <a:endParaRPr lang="en-US" dirty="0"/>
          </a:p>
        </p:txBody>
      </p:sp>
      <p:sp>
        <p:nvSpPr>
          <p:cNvPr id="7" name="Rectangle 6"/>
          <p:cNvSpPr/>
          <p:nvPr/>
        </p:nvSpPr>
        <p:spPr>
          <a:xfrm>
            <a:off x="304800" y="1618595"/>
            <a:ext cx="4572000" cy="4401205"/>
          </a:xfrm>
          <a:prstGeom prst="rect">
            <a:avLst/>
          </a:prstGeom>
        </p:spPr>
        <p:txBody>
          <a:bodyPr>
            <a:spAutoFit/>
          </a:bodyPr>
          <a:lstStyle/>
          <a:p>
            <a:pPr marL="514350" indent="-514350" algn="just">
              <a:buFontTx/>
              <a:buAutoNum type="arabicPeriod"/>
            </a:pPr>
            <a:r>
              <a:rPr lang="en-US" altLang="fr-FR" sz="2000" dirty="0"/>
              <a:t>Institutional and other diversified market opportunities for OFSP developed in project pilot areas in Ghana, Nigeria, and Burkina Faso. </a:t>
            </a:r>
          </a:p>
          <a:p>
            <a:pPr marL="514350" indent="-514350" algn="just">
              <a:buFontTx/>
              <a:buAutoNum type="arabicPeriod"/>
            </a:pPr>
            <a:r>
              <a:rPr lang="en-US" altLang="fr-FR" sz="2000" dirty="0"/>
              <a:t>Commercial seed system functioning in target areas and capable of expanding in response to increased demand. </a:t>
            </a:r>
          </a:p>
          <a:p>
            <a:pPr marL="514350" indent="-514350" algn="just">
              <a:buFontTx/>
              <a:buAutoNum type="arabicPeriod"/>
            </a:pPr>
            <a:r>
              <a:rPr lang="en-US" altLang="fr-FR" sz="2000" dirty="0"/>
              <a:t>Most at-risk households and individuals in target areas have increased vitamin A intakes. </a:t>
            </a:r>
          </a:p>
          <a:p>
            <a:pPr marL="514350" indent="-514350" algn="just">
              <a:buFontTx/>
              <a:buAutoNum type="arabicPeriod"/>
            </a:pPr>
            <a:r>
              <a:rPr lang="en-US" altLang="fr-FR" sz="2000" dirty="0"/>
              <a:t>Commercial </a:t>
            </a:r>
            <a:r>
              <a:rPr lang="en-US" altLang="fr-FR" sz="2000" dirty="0" err="1"/>
              <a:t>sweetpotato</a:t>
            </a:r>
            <a:r>
              <a:rPr lang="en-US" altLang="fr-FR" sz="2000" dirty="0"/>
              <a:t> seed and root farmers are benefitting from participation in OFSP value chains</a:t>
            </a:r>
            <a:endParaRPr lang="en-US" sz="2000" dirty="0"/>
          </a:p>
        </p:txBody>
      </p:sp>
      <p:pic>
        <p:nvPicPr>
          <p:cNvPr id="8" name="Picture 7" descr="IMG_497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42485" y="1563491"/>
            <a:ext cx="3672916" cy="2440305"/>
          </a:xfrm>
          <a:prstGeom prst="rect">
            <a:avLst/>
          </a:prstGeom>
        </p:spPr>
      </p:pic>
    </p:spTree>
    <p:extLst>
      <p:ext uri="{BB962C8B-B14F-4D97-AF65-F5344CB8AC3E}">
        <p14:creationId xmlns:p14="http://schemas.microsoft.com/office/powerpoint/2010/main" val="47921162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51</a:t>
            </a:fld>
            <a:endParaRPr lang="en-US">
              <a:solidFill>
                <a:prstClr val="black">
                  <a:tint val="75000"/>
                </a:prstClr>
              </a:solidFill>
            </a:endParaRPr>
          </a:p>
        </p:txBody>
      </p:sp>
      <p:sp>
        <p:nvSpPr>
          <p:cNvPr id="6" name="Rectangle 5"/>
          <p:cNvSpPr/>
          <p:nvPr/>
        </p:nvSpPr>
        <p:spPr>
          <a:xfrm>
            <a:off x="885859" y="838200"/>
            <a:ext cx="7534370" cy="646331"/>
          </a:xfrm>
          <a:prstGeom prst="rect">
            <a:avLst/>
          </a:prstGeom>
        </p:spPr>
        <p:txBody>
          <a:bodyPr wrap="none">
            <a:spAutoFit/>
          </a:bodyPr>
          <a:lstStyle/>
          <a:p>
            <a:pPr algn="ctr">
              <a:spcBef>
                <a:spcPct val="0"/>
              </a:spcBef>
            </a:pPr>
            <a:r>
              <a:rPr lang="en-US" altLang="fr-FR" sz="3600" b="1" dirty="0" smtClean="0"/>
              <a:t>Interactions </a:t>
            </a:r>
            <a:r>
              <a:rPr lang="en-US" altLang="fr-FR" sz="3600" b="1" dirty="0"/>
              <a:t>among value chain actors </a:t>
            </a:r>
            <a:endParaRPr lang="en-US" sz="3600" dirty="0">
              <a:solidFill>
                <a:prstClr val="black"/>
              </a:solidFill>
            </a:endParaRPr>
          </a:p>
        </p:txBody>
      </p:sp>
      <p:pic>
        <p:nvPicPr>
          <p:cNvPr id="5" name="Picture 3"/>
          <p:cNvPicPr>
            <a:picLocks noChangeAspect="1"/>
          </p:cNvPicPr>
          <p:nvPr/>
        </p:nvPicPr>
        <p:blipFill rotWithShape="1">
          <a:blip r:embed="rId2">
            <a:extLst>
              <a:ext uri="{28A0092B-C50C-407E-A947-70E740481C1C}">
                <a14:useLocalDpi xmlns:a14="http://schemas.microsoft.com/office/drawing/2010/main" val="0"/>
              </a:ext>
            </a:extLst>
          </a:blip>
          <a:srcRect l="1429" t="5953" b="3421"/>
          <a:stretch/>
        </p:blipFill>
        <p:spPr bwMode="auto">
          <a:xfrm>
            <a:off x="359228" y="1397917"/>
            <a:ext cx="8175172" cy="546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048002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52</a:t>
            </a:fld>
            <a:endParaRPr lang="en-US">
              <a:solidFill>
                <a:prstClr val="black">
                  <a:tint val="75000"/>
                </a:prstClr>
              </a:solidFill>
            </a:endParaRPr>
          </a:p>
        </p:txBody>
      </p:sp>
      <p:graphicFrame>
        <p:nvGraphicFramePr>
          <p:cNvPr id="5" name="Content Placeholder 6"/>
          <p:cNvGraphicFramePr>
            <a:graphicFrameLocks/>
          </p:cNvGraphicFramePr>
          <p:nvPr>
            <p:extLst>
              <p:ext uri="{D42A27DB-BD31-4B8C-83A1-F6EECF244321}">
                <p14:modId xmlns:p14="http://schemas.microsoft.com/office/powerpoint/2010/main" val="179250822"/>
              </p:ext>
            </p:extLst>
          </p:nvPr>
        </p:nvGraphicFramePr>
        <p:xfrm>
          <a:off x="152400" y="1584990"/>
          <a:ext cx="8839201" cy="4663410"/>
        </p:xfrm>
        <a:graphic>
          <a:graphicData uri="http://schemas.openxmlformats.org/drawingml/2006/table">
            <a:tbl>
              <a:tblPr firstRow="1" bandRow="1">
                <a:tableStyleId>{F5AB1C69-6EDB-4FF4-983F-18BD219EF322}</a:tableStyleId>
              </a:tblPr>
              <a:tblGrid>
                <a:gridCol w="2133600"/>
                <a:gridCol w="2894567"/>
                <a:gridCol w="1601234"/>
                <a:gridCol w="2209800"/>
              </a:tblGrid>
              <a:tr h="640070">
                <a:tc>
                  <a:txBody>
                    <a:bodyPr/>
                    <a:lstStyle/>
                    <a:p>
                      <a:r>
                        <a:rPr lang="en-US" sz="1800" u="none" strike="noStrike" kern="1200" baseline="0" dirty="0" smtClean="0"/>
                        <a:t>Region/State (District/Province) </a:t>
                      </a:r>
                      <a:endParaRPr lang="en-US" sz="1800" b="0" i="0" u="none" strike="noStrike" kern="1200" baseline="0" dirty="0" smtClean="0">
                        <a:solidFill>
                          <a:srgbClr val="000000"/>
                        </a:solidFill>
                        <a:latin typeface="+mn-lt"/>
                        <a:ea typeface="+mn-ea"/>
                        <a:cs typeface="+mn-cs"/>
                      </a:endParaRPr>
                    </a:p>
                  </a:txBody>
                  <a:tcPr marT="45715" marB="45715"/>
                </a:tc>
                <a:tc>
                  <a:txBody>
                    <a:bodyPr/>
                    <a:lstStyle/>
                    <a:p>
                      <a:r>
                        <a:rPr lang="en-US" sz="1800" u="none" strike="noStrike" kern="1200" baseline="0" dirty="0" smtClean="0"/>
                        <a:t>Activity (Outcome) </a:t>
                      </a:r>
                    </a:p>
                    <a:p>
                      <a:endParaRPr lang="en-US" sz="1800" dirty="0">
                        <a:solidFill>
                          <a:srgbClr val="000000"/>
                        </a:solidFill>
                      </a:endParaRPr>
                    </a:p>
                  </a:txBody>
                  <a:tcPr marT="45715" marB="45715"/>
                </a:tc>
                <a:tc>
                  <a:txBody>
                    <a:bodyPr/>
                    <a:lstStyle/>
                    <a:p>
                      <a:r>
                        <a:rPr lang="en-US" sz="1800" u="none" strike="noStrike" kern="1200" baseline="0" dirty="0" smtClean="0"/>
                        <a:t> Partner </a:t>
                      </a:r>
                    </a:p>
                    <a:p>
                      <a:r>
                        <a:rPr lang="en-US" sz="1800" u="none" strike="noStrike" kern="1200" baseline="0" dirty="0" smtClean="0"/>
                        <a:t> </a:t>
                      </a:r>
                      <a:endParaRPr lang="en-US" sz="1800" b="0" i="0" u="none" strike="noStrike" kern="1200" baseline="0" dirty="0" smtClean="0">
                        <a:solidFill>
                          <a:srgbClr val="000000"/>
                        </a:solidFill>
                        <a:latin typeface="+mn-lt"/>
                        <a:ea typeface="+mn-ea"/>
                        <a:cs typeface="+mn-cs"/>
                      </a:endParaRPr>
                    </a:p>
                  </a:txBody>
                  <a:tcPr marT="45715" marB="45715"/>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u="none" strike="noStrike" kern="1200" baseline="0" dirty="0" smtClean="0"/>
                        <a:t>Linked Projects/Program* </a:t>
                      </a:r>
                      <a:endParaRPr lang="en-US" sz="1800" b="0" i="0" u="none" strike="noStrike" kern="1200" baseline="0" dirty="0" smtClean="0">
                        <a:solidFill>
                          <a:srgbClr val="000000"/>
                        </a:solidFill>
                        <a:latin typeface="+mn-lt"/>
                        <a:ea typeface="+mn-ea"/>
                        <a:cs typeface="+mn-cs"/>
                      </a:endParaRPr>
                    </a:p>
                  </a:txBody>
                  <a:tcPr marT="45715" marB="45715"/>
                </a:tc>
              </a:tr>
              <a:tr h="1810661">
                <a:tc>
                  <a:txBody>
                    <a:bodyPr/>
                    <a:lstStyle/>
                    <a:p>
                      <a:r>
                        <a:rPr lang="en-US" sz="1800" u="none" strike="noStrike" kern="1200" baseline="0" dirty="0" smtClean="0"/>
                        <a:t>Upper East (</a:t>
                      </a:r>
                      <a:r>
                        <a:rPr lang="en-US" sz="1800" u="none" strike="noStrike" kern="1200" baseline="0" dirty="0" err="1" smtClean="0"/>
                        <a:t>Pusiga</a:t>
                      </a:r>
                      <a:r>
                        <a:rPr lang="en-US" sz="1800" u="none" strike="noStrike" kern="1200" baseline="0" dirty="0" smtClean="0"/>
                        <a:t>, </a:t>
                      </a:r>
                      <a:r>
                        <a:rPr lang="en-US" sz="1800" u="none" strike="noStrike" kern="1200" baseline="0" dirty="0" err="1" smtClean="0"/>
                        <a:t>Binduri</a:t>
                      </a:r>
                      <a:r>
                        <a:rPr lang="en-US" sz="1800" u="none" strike="noStrike" kern="1200" baseline="0" dirty="0" smtClean="0"/>
                        <a:t>, </a:t>
                      </a:r>
                      <a:r>
                        <a:rPr lang="en-US" sz="1800" u="none" strike="noStrike" kern="1200" baseline="0" dirty="0" err="1" smtClean="0"/>
                        <a:t>Bawku</a:t>
                      </a:r>
                      <a:r>
                        <a:rPr lang="en-US" sz="1800" u="none" strike="noStrike" kern="1200" baseline="0" dirty="0" smtClean="0"/>
                        <a:t> Municipal, </a:t>
                      </a:r>
                      <a:r>
                        <a:rPr lang="en-US" sz="1800" u="none" strike="noStrike" kern="1200" baseline="0" dirty="0" err="1" smtClean="0"/>
                        <a:t>Kassena-Nankana</a:t>
                      </a:r>
                      <a:r>
                        <a:rPr lang="en-US" sz="1800" u="none" strike="noStrike" kern="1200" baseline="0" dirty="0" smtClean="0"/>
                        <a:t> East, </a:t>
                      </a:r>
                      <a:r>
                        <a:rPr lang="en-US" sz="1800" u="none" strike="noStrike" kern="1200" baseline="0" dirty="0" err="1" smtClean="0"/>
                        <a:t>Kassena-Nankana</a:t>
                      </a:r>
                      <a:r>
                        <a:rPr lang="en-US" sz="1800" u="none" strike="noStrike" kern="1200" baseline="0" dirty="0" smtClean="0"/>
                        <a:t> West) </a:t>
                      </a:r>
                      <a:endParaRPr lang="en-US" sz="1800" b="0" i="0" u="none" strike="noStrike" kern="1200" baseline="0" dirty="0" smtClean="0">
                        <a:solidFill>
                          <a:schemeClr val="dk1"/>
                        </a:solidFill>
                        <a:latin typeface="+mn-lt"/>
                        <a:ea typeface="+mn-ea"/>
                        <a:cs typeface="+mn-cs"/>
                      </a:endParaRPr>
                    </a:p>
                  </a:txBody>
                  <a:tcPr marT="45715" marB="45715"/>
                </a:tc>
                <a:tc>
                  <a:txBody>
                    <a:bodyPr/>
                    <a:lstStyle/>
                    <a:p>
                      <a:r>
                        <a:rPr lang="en-US" sz="1800" u="none" strike="noStrike" kern="1200" baseline="0" dirty="0" smtClean="0"/>
                        <a:t>Market development, nutrition, and utilization training; production, storage, business skills, credit access (1, 3, 4); </a:t>
                      </a:r>
                    </a:p>
                    <a:p>
                      <a:r>
                        <a:rPr lang="en-US" sz="1800" u="none" strike="noStrike" kern="1200" baseline="0" dirty="0" smtClean="0"/>
                        <a:t>QDPM system and seed multiplication (2) </a:t>
                      </a:r>
                      <a:endParaRPr lang="en-US" sz="1800" b="0" i="0" u="none" strike="noStrike" kern="1200" baseline="0" dirty="0" smtClean="0">
                        <a:solidFill>
                          <a:schemeClr val="dk1"/>
                        </a:solidFill>
                        <a:latin typeface="+mn-lt"/>
                        <a:ea typeface="+mn-ea"/>
                        <a:cs typeface="+mn-cs"/>
                      </a:endParaRPr>
                    </a:p>
                  </a:txBody>
                  <a:tcPr marT="45715" marB="45715"/>
                </a:tc>
                <a:tc>
                  <a:txBody>
                    <a:bodyPr/>
                    <a:lstStyle/>
                    <a:p>
                      <a:r>
                        <a:rPr lang="en-US" sz="1800" u="none" strike="noStrike" kern="1200" baseline="0" dirty="0" err="1" smtClean="0"/>
                        <a:t>iDE</a:t>
                      </a:r>
                      <a:r>
                        <a:rPr lang="en-US" sz="1800" u="none" strike="noStrike" kern="1200" baseline="0" dirty="0" smtClean="0"/>
                        <a:t>-Ghana; </a:t>
                      </a:r>
                      <a:r>
                        <a:rPr lang="en-US" sz="1800" u="none" strike="noStrike" kern="1200" baseline="0" dirty="0" err="1" smtClean="0"/>
                        <a:t>MoFA</a:t>
                      </a:r>
                      <a:endParaRPr lang="en-US" sz="1800" b="0" i="0" u="none" strike="noStrike" kern="1200" baseline="0" dirty="0" smtClean="0">
                        <a:solidFill>
                          <a:schemeClr val="dk1"/>
                        </a:solidFill>
                        <a:latin typeface="+mn-lt"/>
                        <a:ea typeface="+mn-ea"/>
                        <a:cs typeface="+mn-cs"/>
                      </a:endParaRPr>
                    </a:p>
                  </a:txBody>
                  <a:tcPr marT="45715" marB="45715"/>
                </a:tc>
                <a:tc>
                  <a:txBody>
                    <a:bodyPr/>
                    <a:lstStyle/>
                    <a:p>
                      <a:r>
                        <a:rPr lang="en-US" sz="1800" u="none" strike="noStrike" kern="1200" baseline="0" dirty="0" smtClean="0"/>
                        <a:t>FRI; on-farm storage research project (CIP)</a:t>
                      </a:r>
                      <a:endParaRPr lang="en-US" sz="1800" b="0" i="0" u="none" strike="noStrike" kern="1200" baseline="0" dirty="0" smtClean="0">
                        <a:solidFill>
                          <a:schemeClr val="dk1"/>
                        </a:solidFill>
                        <a:latin typeface="+mn-lt"/>
                        <a:ea typeface="+mn-ea"/>
                        <a:cs typeface="+mn-cs"/>
                      </a:endParaRPr>
                    </a:p>
                  </a:txBody>
                  <a:tcPr marT="45715" marB="45715"/>
                </a:tc>
              </a:tr>
              <a:tr h="1810661">
                <a:tc>
                  <a:txBody>
                    <a:bodyPr/>
                    <a:lstStyle/>
                    <a:p>
                      <a:r>
                        <a:rPr lang="en-US" sz="1800" u="none" strike="noStrike" kern="1200" baseline="0" dirty="0" smtClean="0"/>
                        <a:t>Northern (</a:t>
                      </a:r>
                      <a:r>
                        <a:rPr lang="en-US" sz="1800" u="none" strike="noStrike" kern="1200" baseline="0" dirty="0" err="1" smtClean="0"/>
                        <a:t>Tolon</a:t>
                      </a:r>
                      <a:r>
                        <a:rPr lang="en-US" sz="1800" u="none" strike="noStrike" kern="1200" baseline="0" dirty="0" smtClean="0"/>
                        <a:t>, </a:t>
                      </a:r>
                      <a:r>
                        <a:rPr lang="en-US" sz="1800" u="none" strike="noStrike" kern="1200" baseline="0" dirty="0" err="1" smtClean="0"/>
                        <a:t>Kumbungu</a:t>
                      </a:r>
                      <a:r>
                        <a:rPr lang="en-US" sz="1800" u="none" strike="noStrike" kern="1200" baseline="0" dirty="0" smtClean="0"/>
                        <a:t>) </a:t>
                      </a:r>
                      <a:endParaRPr lang="en-US" sz="1800" b="0" i="0" u="none" strike="noStrike" kern="1200" baseline="0" dirty="0" smtClean="0">
                        <a:solidFill>
                          <a:schemeClr val="dk1"/>
                        </a:solidFill>
                        <a:latin typeface="+mn-lt"/>
                        <a:ea typeface="+mn-ea"/>
                        <a:cs typeface="+mn-cs"/>
                      </a:endParaRPr>
                    </a:p>
                  </a:txBody>
                  <a:tcPr marT="45715" marB="45715"/>
                </a:tc>
                <a:tc>
                  <a:txBody>
                    <a:bodyPr/>
                    <a:lstStyle/>
                    <a:p>
                      <a:r>
                        <a:rPr lang="en-US" sz="1800" u="none" strike="noStrike" kern="1200" baseline="0" dirty="0" smtClean="0"/>
                        <a:t>Market development, nutrition, and utilization training; production, storage, business skills, credit access (1, 3, 4); QDPM system and seed multiplication (2)</a:t>
                      </a:r>
                      <a:endParaRPr lang="en-US" sz="1800" b="0" i="0" u="none" strike="noStrike" kern="1200" baseline="0" dirty="0" smtClean="0">
                        <a:solidFill>
                          <a:schemeClr val="dk1"/>
                        </a:solidFill>
                        <a:latin typeface="+mn-lt"/>
                        <a:ea typeface="+mn-ea"/>
                        <a:cs typeface="+mn-cs"/>
                      </a:endParaRPr>
                    </a:p>
                  </a:txBody>
                  <a:tcPr marT="45715" marB="45715"/>
                </a:tc>
                <a:tc>
                  <a:txBody>
                    <a:bodyPr/>
                    <a:lstStyle/>
                    <a:p>
                      <a:r>
                        <a:rPr lang="en-US" sz="1800" u="none" strike="noStrike" kern="1200" baseline="0" dirty="0" smtClean="0"/>
                        <a:t>Association of Church-based Development Projects (ACDEP); NGOs; MOFA </a:t>
                      </a:r>
                    </a:p>
                    <a:p>
                      <a:r>
                        <a:rPr lang="en-US" sz="1800" u="none" strike="noStrike" kern="1200" baseline="0" dirty="0" smtClean="0"/>
                        <a:t>  </a:t>
                      </a:r>
                      <a:endParaRPr lang="en-US" sz="1800" b="0" i="0" u="none" strike="noStrike" kern="1200" baseline="0" dirty="0" smtClean="0">
                        <a:solidFill>
                          <a:schemeClr val="dk1"/>
                        </a:solidFill>
                        <a:latin typeface="+mn-lt"/>
                        <a:ea typeface="+mn-ea"/>
                        <a:cs typeface="+mn-cs"/>
                      </a:endParaRPr>
                    </a:p>
                  </a:txBody>
                  <a:tcPr marT="45715" marB="45715"/>
                </a:tc>
                <a:tc>
                  <a:txBody>
                    <a:bodyPr/>
                    <a:lstStyle/>
                    <a:p>
                      <a:r>
                        <a:rPr lang="en-US" sz="1800" u="none" strike="noStrike" kern="1200" baseline="0" dirty="0" smtClean="0"/>
                        <a:t>FRI; CGIAR Research Program on </a:t>
                      </a:r>
                      <a:r>
                        <a:rPr lang="en-US" sz="1800" u="none" strike="noStrike" kern="1200" baseline="0" dirty="0" err="1" smtClean="0"/>
                        <a:t>Dryland</a:t>
                      </a:r>
                      <a:r>
                        <a:rPr lang="en-US" sz="1800" u="none" strike="noStrike" kern="1200" baseline="0" dirty="0" smtClean="0"/>
                        <a:t> Systems benchmark site; SASHA </a:t>
                      </a:r>
                      <a:endParaRPr lang="en-US" sz="1800" b="0" i="0" u="none" strike="noStrike" kern="1200" baseline="0" dirty="0" smtClean="0">
                        <a:solidFill>
                          <a:schemeClr val="dk1"/>
                        </a:solidFill>
                        <a:latin typeface="+mn-lt"/>
                        <a:ea typeface="+mn-ea"/>
                        <a:cs typeface="+mn-cs"/>
                      </a:endParaRPr>
                    </a:p>
                  </a:txBody>
                  <a:tcPr marT="45715" marB="45715"/>
                </a:tc>
              </a:tr>
            </a:tbl>
          </a:graphicData>
        </a:graphic>
      </p:graphicFrame>
      <p:sp>
        <p:nvSpPr>
          <p:cNvPr id="6" name="Rectangle 5"/>
          <p:cNvSpPr/>
          <p:nvPr/>
        </p:nvSpPr>
        <p:spPr>
          <a:xfrm>
            <a:off x="1762282" y="914400"/>
            <a:ext cx="5781518" cy="646331"/>
          </a:xfrm>
          <a:prstGeom prst="rect">
            <a:avLst/>
          </a:prstGeom>
        </p:spPr>
        <p:txBody>
          <a:bodyPr wrap="none">
            <a:spAutoFit/>
          </a:bodyPr>
          <a:lstStyle/>
          <a:p>
            <a:pPr algn="ctr">
              <a:spcBef>
                <a:spcPct val="0"/>
              </a:spcBef>
            </a:pPr>
            <a:r>
              <a:rPr lang="en-US" altLang="fr-FR" sz="3600" dirty="0">
                <a:latin typeface="+mj-lt"/>
                <a:ea typeface="+mj-ea"/>
                <a:cs typeface="+mj-cs"/>
              </a:rPr>
              <a:t>Targets and Partners in Ghana</a:t>
            </a:r>
            <a:endParaRPr lang="en-US" sz="3600" dirty="0">
              <a:latin typeface="+mj-lt"/>
              <a:ea typeface="+mj-ea"/>
              <a:cs typeface="+mj-cs"/>
            </a:endParaRPr>
          </a:p>
        </p:txBody>
      </p:sp>
    </p:spTree>
    <p:extLst>
      <p:ext uri="{BB962C8B-B14F-4D97-AF65-F5344CB8AC3E}">
        <p14:creationId xmlns:p14="http://schemas.microsoft.com/office/powerpoint/2010/main" val="106545749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53</a:t>
            </a:fld>
            <a:endParaRPr lang="en-US">
              <a:solidFill>
                <a:prstClr val="black">
                  <a:tint val="75000"/>
                </a:prstClr>
              </a:solidFill>
            </a:endParaRPr>
          </a:p>
        </p:txBody>
      </p:sp>
      <p:sp>
        <p:nvSpPr>
          <p:cNvPr id="6" name="Rectangle 5"/>
          <p:cNvSpPr/>
          <p:nvPr/>
        </p:nvSpPr>
        <p:spPr>
          <a:xfrm>
            <a:off x="1762282" y="914400"/>
            <a:ext cx="5781518" cy="646331"/>
          </a:xfrm>
          <a:prstGeom prst="rect">
            <a:avLst/>
          </a:prstGeom>
        </p:spPr>
        <p:txBody>
          <a:bodyPr wrap="none">
            <a:spAutoFit/>
          </a:bodyPr>
          <a:lstStyle/>
          <a:p>
            <a:pPr algn="ctr">
              <a:spcBef>
                <a:spcPct val="0"/>
              </a:spcBef>
            </a:pPr>
            <a:r>
              <a:rPr lang="en-US" altLang="fr-FR" sz="3600" dirty="0">
                <a:solidFill>
                  <a:prstClr val="black"/>
                </a:solidFill>
              </a:rPr>
              <a:t>Targets and Partners in Ghana</a:t>
            </a:r>
            <a:endParaRPr lang="en-US" sz="3600" dirty="0">
              <a:solidFill>
                <a:prstClr val="black"/>
              </a:solidFill>
            </a:endParaRPr>
          </a:p>
        </p:txBody>
      </p:sp>
      <p:graphicFrame>
        <p:nvGraphicFramePr>
          <p:cNvPr id="7" name="Content Placeholder 6"/>
          <p:cNvGraphicFramePr>
            <a:graphicFrameLocks/>
          </p:cNvGraphicFramePr>
          <p:nvPr>
            <p:extLst>
              <p:ext uri="{D42A27DB-BD31-4B8C-83A1-F6EECF244321}">
                <p14:modId xmlns:p14="http://schemas.microsoft.com/office/powerpoint/2010/main" val="3671253922"/>
              </p:ext>
            </p:extLst>
          </p:nvPr>
        </p:nvGraphicFramePr>
        <p:xfrm>
          <a:off x="76201" y="1493858"/>
          <a:ext cx="8991598" cy="5533374"/>
        </p:xfrm>
        <a:graphic>
          <a:graphicData uri="http://schemas.openxmlformats.org/drawingml/2006/table">
            <a:tbl>
              <a:tblPr firstRow="1" bandRow="1">
                <a:tableStyleId>{F5AB1C69-6EDB-4FF4-983F-18BD219EF322}</a:tableStyleId>
              </a:tblPr>
              <a:tblGrid>
                <a:gridCol w="1523999"/>
                <a:gridCol w="2819400"/>
                <a:gridCol w="2057400"/>
                <a:gridCol w="2590799"/>
              </a:tblGrid>
              <a:tr h="935460">
                <a:tc>
                  <a:txBody>
                    <a:bodyPr/>
                    <a:lstStyle/>
                    <a:p>
                      <a:r>
                        <a:rPr lang="en-US" sz="1800" u="none" strike="noStrike" kern="1200" baseline="0" dirty="0" smtClean="0"/>
                        <a:t>Region/State (District/Province) </a:t>
                      </a:r>
                      <a:endParaRPr lang="en-US" sz="1800" dirty="0">
                        <a:solidFill>
                          <a:srgbClr val="000000"/>
                        </a:solidFill>
                      </a:endParaRPr>
                    </a:p>
                  </a:txBody>
                  <a:tcPr marT="45699" marB="45699"/>
                </a:tc>
                <a:tc>
                  <a:txBody>
                    <a:bodyPr/>
                    <a:lstStyle/>
                    <a:p>
                      <a:r>
                        <a:rPr lang="en-US" sz="1800" u="none" strike="noStrike" kern="1200" baseline="0" dirty="0" smtClean="0"/>
                        <a:t>Activity (Outcome) </a:t>
                      </a:r>
                    </a:p>
                    <a:p>
                      <a:endParaRPr lang="en-US" sz="1800" dirty="0">
                        <a:solidFill>
                          <a:srgbClr val="000000"/>
                        </a:solidFill>
                      </a:endParaRPr>
                    </a:p>
                  </a:txBody>
                  <a:tcPr marT="45699" marB="45699"/>
                </a:tc>
                <a:tc>
                  <a:txBody>
                    <a:bodyPr/>
                    <a:lstStyle/>
                    <a:p>
                      <a:r>
                        <a:rPr lang="en-US" sz="1800" u="none" strike="noStrike" kern="1200" baseline="0" dirty="0" smtClean="0"/>
                        <a:t> Partner </a:t>
                      </a:r>
                    </a:p>
                    <a:p>
                      <a:r>
                        <a:rPr lang="en-US" sz="1800" u="none" strike="noStrike" kern="1200" baseline="0" dirty="0" smtClean="0"/>
                        <a:t> </a:t>
                      </a:r>
                    </a:p>
                    <a:p>
                      <a:endParaRPr lang="en-US" sz="1800" dirty="0">
                        <a:solidFill>
                          <a:srgbClr val="000000"/>
                        </a:solidFill>
                      </a:endParaRPr>
                    </a:p>
                  </a:txBody>
                  <a:tcPr marT="45699" marB="45699"/>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u="none" strike="noStrike" kern="1200" baseline="0" dirty="0" smtClean="0"/>
                        <a:t>Linked Projects/Program* </a:t>
                      </a:r>
                    </a:p>
                    <a:p>
                      <a:endParaRPr lang="en-US" sz="1800" dirty="0">
                        <a:solidFill>
                          <a:srgbClr val="000000"/>
                        </a:solidFill>
                      </a:endParaRPr>
                    </a:p>
                  </a:txBody>
                  <a:tcPr marT="45699" marB="45699"/>
                </a:tc>
              </a:tr>
              <a:tr h="344114">
                <a:tc>
                  <a:txBody>
                    <a:bodyPr/>
                    <a:lstStyle/>
                    <a:p>
                      <a:r>
                        <a:rPr lang="en-US" sz="1800" u="none" strike="noStrike" kern="1200" baseline="0" dirty="0" smtClean="0"/>
                        <a:t>Both regions </a:t>
                      </a:r>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Product refinement (1) </a:t>
                      </a:r>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UDS</a:t>
                      </a:r>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SASHA</a:t>
                      </a:r>
                      <a:endParaRPr lang="en-US" sz="1800" b="0" i="0" u="none" strike="noStrike" kern="1200" baseline="0" dirty="0" smtClean="0">
                        <a:solidFill>
                          <a:schemeClr val="dk1"/>
                        </a:solidFill>
                        <a:latin typeface="+mn-lt"/>
                        <a:ea typeface="+mn-ea"/>
                        <a:cs typeface="+mn-cs"/>
                      </a:endParaRPr>
                    </a:p>
                  </a:txBody>
                  <a:tcPr marT="45699" marB="45699"/>
                </a:tc>
              </a:tr>
              <a:tr h="93382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u="none" strike="noStrike" kern="1200" baseline="0" dirty="0" smtClean="0"/>
                        <a:t>Both regions </a:t>
                      </a:r>
                    </a:p>
                    <a:p>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Pathogen-free breeder and foundation seed; seed maintenance trials (2) </a:t>
                      </a:r>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CSIR-SARI; CSIR-CRI </a:t>
                      </a:r>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WAAPP; Ghana Grains Development Board; SASHA </a:t>
                      </a:r>
                      <a:endParaRPr lang="en-US" sz="1800" b="0" i="0" u="none" strike="noStrike" kern="1200" baseline="0" dirty="0" smtClean="0">
                        <a:solidFill>
                          <a:schemeClr val="dk1"/>
                        </a:solidFill>
                        <a:latin typeface="+mn-lt"/>
                        <a:ea typeface="+mn-ea"/>
                        <a:cs typeface="+mn-cs"/>
                      </a:endParaRPr>
                    </a:p>
                  </a:txBody>
                  <a:tcPr marT="45699" marB="45699"/>
                </a:tc>
              </a:tr>
              <a:tr h="96434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u="none" strike="noStrike" kern="1200" baseline="0" dirty="0" smtClean="0"/>
                        <a:t>Both regions </a:t>
                      </a:r>
                    </a:p>
                    <a:p>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Integration of nutrition education into community health planning and services</a:t>
                      </a:r>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Ghana Health Service </a:t>
                      </a:r>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SASHA </a:t>
                      </a:r>
                      <a:endParaRPr lang="en-US" sz="1800" b="0" i="0" u="none" strike="noStrike" kern="1200" baseline="0" dirty="0" smtClean="0">
                        <a:solidFill>
                          <a:schemeClr val="dk1"/>
                        </a:solidFill>
                        <a:latin typeface="+mn-lt"/>
                        <a:ea typeface="+mn-ea"/>
                        <a:cs typeface="+mn-cs"/>
                      </a:endParaRPr>
                    </a:p>
                  </a:txBody>
                  <a:tcPr marT="45699" marB="45699"/>
                </a:tc>
              </a:tr>
              <a:tr h="1195334">
                <a:tc>
                  <a:txBody>
                    <a:bodyPr/>
                    <a:lstStyle/>
                    <a:p>
                      <a:r>
                        <a:rPr lang="en-US" sz="1800" u="none" strike="noStrike" kern="1200" baseline="0" dirty="0" smtClean="0"/>
                        <a:t>Both regions </a:t>
                      </a:r>
                    </a:p>
                    <a:p>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Capacity building (all) </a:t>
                      </a:r>
                    </a:p>
                    <a:p>
                      <a:r>
                        <a:rPr lang="en-US" sz="1800" u="none" strike="noStrike" kern="1200" baseline="0" dirty="0" smtClean="0"/>
                        <a:t>  </a:t>
                      </a:r>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err="1" smtClean="0"/>
                        <a:t>iDE</a:t>
                      </a:r>
                      <a:r>
                        <a:rPr lang="en-US" sz="1800" u="none" strike="noStrike" kern="1200" baseline="0" dirty="0" smtClean="0"/>
                        <a:t>-Ghana, SARI, MOFA, Ghana Health Service </a:t>
                      </a:r>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Reaching Agents of Change (RAC) sweetpotato course ARMTI, Ilorin, Nigeria </a:t>
                      </a:r>
                      <a:endParaRPr lang="en-US" sz="1800" b="0" i="0" u="none" strike="noStrike" kern="1200" baseline="0" dirty="0" smtClean="0">
                        <a:solidFill>
                          <a:schemeClr val="dk1"/>
                        </a:solidFill>
                        <a:latin typeface="+mn-lt"/>
                        <a:ea typeface="+mn-ea"/>
                        <a:cs typeface="+mn-cs"/>
                      </a:endParaRPr>
                    </a:p>
                  </a:txBody>
                  <a:tcPr marT="45699" marB="45699"/>
                </a:tc>
              </a:tr>
              <a:tr h="61868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u="none" strike="noStrike" kern="1200" baseline="0" dirty="0" smtClean="0"/>
                        <a:t>Both regions </a:t>
                      </a:r>
                    </a:p>
                    <a:p>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Gender-sensitive monitoring &amp; evaluation (M&amp;E) (all)</a:t>
                      </a:r>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smtClean="0"/>
                        <a:t>CSIR-SARI; </a:t>
                      </a:r>
                      <a:r>
                        <a:rPr lang="en-US" sz="1800" u="none" strike="noStrike" kern="1200" baseline="0" dirty="0" err="1" smtClean="0"/>
                        <a:t>esoko</a:t>
                      </a:r>
                      <a:endParaRPr lang="en-US" sz="1800" b="0" i="0" u="none" strike="noStrike" kern="1200" baseline="0" dirty="0" smtClean="0">
                        <a:solidFill>
                          <a:schemeClr val="dk1"/>
                        </a:solidFill>
                        <a:latin typeface="+mn-lt"/>
                        <a:ea typeface="+mn-ea"/>
                        <a:cs typeface="+mn-cs"/>
                      </a:endParaRPr>
                    </a:p>
                  </a:txBody>
                  <a:tcPr marT="45699" marB="45699"/>
                </a:tc>
                <a:tc>
                  <a:txBody>
                    <a:bodyPr/>
                    <a:lstStyle/>
                    <a:p>
                      <a:r>
                        <a:rPr lang="en-US" sz="1800" u="none" strike="noStrike" kern="1200" baseline="0" dirty="0" err="1" smtClean="0"/>
                        <a:t>Dryland</a:t>
                      </a:r>
                      <a:r>
                        <a:rPr lang="en-US" sz="1800" u="none" strike="noStrike" kern="1200" baseline="0" dirty="0" smtClean="0"/>
                        <a:t> Systems</a:t>
                      </a:r>
                      <a:endParaRPr lang="en-US" sz="1800" b="0" i="0" u="none" strike="noStrike" kern="1200" baseline="0" dirty="0" smtClean="0">
                        <a:solidFill>
                          <a:schemeClr val="dk1"/>
                        </a:solidFill>
                        <a:latin typeface="+mn-lt"/>
                        <a:ea typeface="+mn-ea"/>
                        <a:cs typeface="+mn-cs"/>
                      </a:endParaRPr>
                    </a:p>
                  </a:txBody>
                  <a:tcPr marT="45699" marB="45699"/>
                </a:tc>
              </a:tr>
            </a:tbl>
          </a:graphicData>
        </a:graphic>
      </p:graphicFrame>
    </p:spTree>
    <p:extLst>
      <p:ext uri="{BB962C8B-B14F-4D97-AF65-F5344CB8AC3E}">
        <p14:creationId xmlns:p14="http://schemas.microsoft.com/office/powerpoint/2010/main" val="200313124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54</a:t>
            </a:fld>
            <a:endParaRPr lang="en-US">
              <a:solidFill>
                <a:prstClr val="black">
                  <a:tint val="75000"/>
                </a:prstClr>
              </a:solidFill>
            </a:endParaRPr>
          </a:p>
        </p:txBody>
      </p:sp>
      <p:sp>
        <p:nvSpPr>
          <p:cNvPr id="6" name="Rectangle 5"/>
          <p:cNvSpPr/>
          <p:nvPr/>
        </p:nvSpPr>
        <p:spPr>
          <a:xfrm>
            <a:off x="1180168" y="914400"/>
            <a:ext cx="6945749" cy="646331"/>
          </a:xfrm>
          <a:prstGeom prst="rect">
            <a:avLst/>
          </a:prstGeom>
        </p:spPr>
        <p:txBody>
          <a:bodyPr wrap="none">
            <a:spAutoFit/>
          </a:bodyPr>
          <a:lstStyle/>
          <a:p>
            <a:pPr algn="ctr">
              <a:spcBef>
                <a:spcPct val="0"/>
              </a:spcBef>
            </a:pPr>
            <a:r>
              <a:rPr lang="en-US" altLang="fr-FR" sz="3600" dirty="0">
                <a:solidFill>
                  <a:prstClr val="black"/>
                </a:solidFill>
              </a:rPr>
              <a:t>Targets and Partners in </a:t>
            </a:r>
            <a:r>
              <a:rPr lang="en-US" altLang="fr-FR" sz="3600" dirty="0" smtClean="0">
                <a:solidFill>
                  <a:prstClr val="black"/>
                </a:solidFill>
              </a:rPr>
              <a:t>Burkina Faso</a:t>
            </a:r>
            <a:endParaRPr lang="en-US" sz="3600" dirty="0">
              <a:solidFill>
                <a:prstClr val="black"/>
              </a:solidFill>
            </a:endParaRPr>
          </a:p>
        </p:txBody>
      </p:sp>
      <p:graphicFrame>
        <p:nvGraphicFramePr>
          <p:cNvPr id="5" name="Content Placeholder 6"/>
          <p:cNvGraphicFramePr>
            <a:graphicFrameLocks/>
          </p:cNvGraphicFramePr>
          <p:nvPr>
            <p:extLst>
              <p:ext uri="{D42A27DB-BD31-4B8C-83A1-F6EECF244321}">
                <p14:modId xmlns:p14="http://schemas.microsoft.com/office/powerpoint/2010/main" val="3023053824"/>
              </p:ext>
            </p:extLst>
          </p:nvPr>
        </p:nvGraphicFramePr>
        <p:xfrm>
          <a:off x="76200" y="1600200"/>
          <a:ext cx="9067801" cy="5029200"/>
        </p:xfrm>
        <a:graphic>
          <a:graphicData uri="http://schemas.openxmlformats.org/drawingml/2006/table">
            <a:tbl>
              <a:tblPr firstRow="1" bandRow="1">
                <a:tableStyleId>{69C7853C-536D-4A76-A0AE-DD22124D55A5}</a:tableStyleId>
              </a:tblPr>
              <a:tblGrid>
                <a:gridCol w="1981200"/>
                <a:gridCol w="3200400"/>
                <a:gridCol w="1619251"/>
                <a:gridCol w="2266950"/>
              </a:tblGrid>
              <a:tr h="1145716">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dirty="0" smtClean="0">
                          <a:ln>
                            <a:noFill/>
                          </a:ln>
                          <a:effectLst/>
                        </a:rPr>
                        <a:t>Region/State (District/Province)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fr-FR" sz="1800" b="1" i="0" u="none" strike="noStrike" cap="none" normalizeH="0" baseline="0" dirty="0" smtClean="0">
                        <a:ln>
                          <a:noFill/>
                        </a:ln>
                        <a:solidFill>
                          <a:srgbClr val="000000"/>
                        </a:solidFill>
                        <a:effectLst/>
                        <a:latin typeface="Arial" pitchFamily="34" charset="0"/>
                        <a:ea typeface="ＭＳ Ｐゴシック" pitchFamily="34" charset="-128"/>
                      </a:endParaRPr>
                    </a:p>
                  </a:txBody>
                  <a:tcPr marT="45714" marB="45714" horzOverflow="overflow"/>
                </a:tc>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dirty="0" smtClean="0">
                          <a:ln>
                            <a:noFill/>
                          </a:ln>
                          <a:effectLst/>
                        </a:rPr>
                        <a:t>Activity (Outcome)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fr-FR" sz="1800" b="1" i="0" u="none" strike="noStrike" cap="none" normalizeH="0" baseline="0" dirty="0" smtClean="0">
                        <a:ln>
                          <a:noFill/>
                        </a:ln>
                        <a:solidFill>
                          <a:srgbClr val="000000"/>
                        </a:solidFill>
                        <a:effectLst/>
                        <a:latin typeface="Arial" pitchFamily="34" charset="0"/>
                        <a:ea typeface="ＭＳ Ｐゴシック" pitchFamily="34" charset="-128"/>
                      </a:endParaRPr>
                    </a:p>
                  </a:txBody>
                  <a:tcPr marT="45714" marB="45714" horzOverflow="overflow"/>
                </a:tc>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dirty="0" smtClean="0">
                          <a:ln>
                            <a:noFill/>
                          </a:ln>
                          <a:effectLst/>
                        </a:rPr>
                        <a:t> Partner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dirty="0" smtClean="0">
                          <a:ln>
                            <a:noFill/>
                          </a:ln>
                          <a:effectLst/>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fr-FR" sz="1800" b="1" i="0" u="none" strike="noStrike" cap="none" normalizeH="0" baseline="0" dirty="0" smtClean="0">
                        <a:ln>
                          <a:noFill/>
                        </a:ln>
                        <a:solidFill>
                          <a:srgbClr val="000000"/>
                        </a:solidFill>
                        <a:effectLst/>
                        <a:latin typeface="Arial" pitchFamily="34" charset="0"/>
                        <a:ea typeface="ＭＳ Ｐゴシック" pitchFamily="34" charset="-128"/>
                      </a:endParaRPr>
                    </a:p>
                  </a:txBody>
                  <a:tcPr marT="45714" marB="45714" horzOverflow="overflow"/>
                </a:tc>
                <a:tc>
                  <a:txBody>
                    <a:bodyPr/>
                    <a:lstStyle>
                      <a:lvl1pPr defTabSz="457200" eaLnBrk="0" hangingPunct="0">
                        <a:spcBef>
                          <a:spcPct val="20000"/>
                        </a:spcBef>
                        <a:defRPr sz="2800">
                          <a:solidFill>
                            <a:schemeClr val="tx1"/>
                          </a:solidFill>
                          <a:latin typeface="Arial" pitchFamily="34" charset="0"/>
                          <a:ea typeface="ＭＳ Ｐゴシック" pitchFamily="34" charset="-128"/>
                        </a:defRPr>
                      </a:lvl1pPr>
                      <a:lvl2pPr marL="742950" indent="-285750" defTabSz="457200" eaLnBrk="0" hangingPunct="0">
                        <a:spcBef>
                          <a:spcPct val="20000"/>
                        </a:spcBef>
                        <a:defRPr sz="2400">
                          <a:solidFill>
                            <a:schemeClr val="tx1"/>
                          </a:solidFill>
                          <a:latin typeface="Arial" pitchFamily="34" charset="0"/>
                          <a:ea typeface="ＭＳ Ｐゴシック" pitchFamily="34" charset="-128"/>
                        </a:defRPr>
                      </a:lvl2pPr>
                      <a:lvl3pPr marL="1143000" indent="-228600" defTabSz="457200" eaLnBrk="0" hangingPunct="0">
                        <a:spcBef>
                          <a:spcPct val="20000"/>
                        </a:spcBef>
                        <a:defRPr sz="2000">
                          <a:solidFill>
                            <a:schemeClr val="tx1"/>
                          </a:solidFill>
                          <a:latin typeface="Arial" pitchFamily="34" charset="0"/>
                          <a:ea typeface="ＭＳ Ｐゴシック" pitchFamily="34" charset="-128"/>
                        </a:defRPr>
                      </a:lvl3pPr>
                      <a:lvl4pPr marL="1600200" indent="-228600" defTabSz="457200" eaLnBrk="0" hangingPunct="0">
                        <a:spcBef>
                          <a:spcPct val="20000"/>
                        </a:spcBef>
                        <a:defRPr>
                          <a:solidFill>
                            <a:schemeClr val="tx1"/>
                          </a:solidFill>
                          <a:latin typeface="Arial" pitchFamily="34" charset="0"/>
                          <a:ea typeface="ＭＳ Ｐゴシック" pitchFamily="34" charset="-128"/>
                        </a:defRPr>
                      </a:lvl4pPr>
                      <a:lvl5pPr marL="2057400" indent="-228600" defTabSz="457200" eaLnBrk="0" hangingPunct="0">
                        <a:spcBef>
                          <a:spcPct val="20000"/>
                        </a:spcBef>
                        <a:defRPr>
                          <a:solidFill>
                            <a:schemeClr val="tx1"/>
                          </a:solidFill>
                          <a:latin typeface="Arial" pitchFamily="34" charset="0"/>
                          <a:ea typeface="ＭＳ Ｐゴシック" pitchFamily="34" charset="-128"/>
                        </a:defRPr>
                      </a:lvl5pPr>
                      <a:lvl6pPr marL="2514600" indent="-228600" defTabSz="4572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defTabSz="4572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defTabSz="4572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defTabSz="4572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dirty="0" smtClean="0">
                          <a:ln>
                            <a:noFill/>
                          </a:ln>
                          <a:effectLst/>
                        </a:rPr>
                        <a:t>Linked Projects/Program* </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fr-FR" sz="1800" b="1" i="0" u="none" strike="noStrike" cap="none" normalizeH="0" baseline="0" dirty="0" smtClean="0">
                        <a:ln>
                          <a:noFill/>
                        </a:ln>
                        <a:solidFill>
                          <a:srgbClr val="000000"/>
                        </a:solidFill>
                        <a:effectLst/>
                        <a:latin typeface="Arial" pitchFamily="34" charset="0"/>
                        <a:ea typeface="ＭＳ Ｐゴシック" pitchFamily="34" charset="-128"/>
                      </a:endParaRPr>
                    </a:p>
                  </a:txBody>
                  <a:tcPr marT="45714" marB="45714" horzOverflow="overflow"/>
                </a:tc>
              </a:tr>
              <a:tr h="2011668">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Hauts-Bassins (Kenedougou, Houet)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  </a:t>
                      </a:r>
                      <a:endParaRPr kumimoji="0" lang="en-US" altLang="fr-FR" sz="1800" b="0" i="0" u="none" strike="noStrike" cap="none" normalizeH="0" baseline="0" smtClean="0">
                        <a:ln>
                          <a:noFill/>
                        </a:ln>
                        <a:solidFill>
                          <a:srgbClr val="000000"/>
                        </a:solidFill>
                        <a:effectLst/>
                        <a:latin typeface="Arial" pitchFamily="34" charset="0"/>
                        <a:ea typeface="ＭＳ Ｐゴシック" pitchFamily="34" charset="-128"/>
                      </a:endParaRPr>
                    </a:p>
                  </a:txBody>
                  <a:tcPr marT="45714" marB="45714" horzOverflow="overflow"/>
                </a:tc>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dirty="0" smtClean="0">
                          <a:ln>
                            <a:noFill/>
                          </a:ln>
                          <a:effectLst/>
                        </a:rPr>
                        <a:t>Market development, nutrition, and utilization training; production, storage, business skills, credit access (1, 3, 4); QDPM system, seed multiplication (2) </a:t>
                      </a:r>
                      <a:endParaRPr kumimoji="0" lang="en-US" altLang="fr-FR" sz="1800" b="0" i="0" u="none" strike="noStrike" cap="none" normalizeH="0" baseline="0" dirty="0" smtClean="0">
                        <a:ln>
                          <a:noFill/>
                        </a:ln>
                        <a:solidFill>
                          <a:srgbClr val="000000"/>
                        </a:solidFill>
                        <a:effectLst/>
                        <a:latin typeface="Arial" pitchFamily="34" charset="0"/>
                        <a:ea typeface="ＭＳ Ｐゴシック" pitchFamily="34" charset="-128"/>
                      </a:endParaRPr>
                    </a:p>
                  </a:txBody>
                  <a:tcPr marT="45714" marB="45714" horzOverflow="overflow"/>
                </a:tc>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INERA; MOA;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iDE-Burkina Faso </a:t>
                      </a:r>
                      <a:endParaRPr kumimoji="0" lang="en-US" altLang="fr-FR" sz="1800" b="0" i="0" u="none" strike="noStrike" cap="none" normalizeH="0" baseline="0" smtClean="0">
                        <a:ln>
                          <a:noFill/>
                        </a:ln>
                        <a:solidFill>
                          <a:srgbClr val="000000"/>
                        </a:solidFill>
                        <a:effectLst/>
                        <a:latin typeface="Arial" pitchFamily="34" charset="0"/>
                        <a:ea typeface="ＭＳ Ｐゴシック" pitchFamily="34" charset="-128"/>
                      </a:endParaRPr>
                    </a:p>
                  </a:txBody>
                  <a:tcPr marT="45714" marB="45714" horzOverflow="overflow"/>
                </a:tc>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FRI;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Dryland Systems benchmark site </a:t>
                      </a:r>
                      <a:endParaRPr kumimoji="0" lang="en-US" altLang="fr-FR" sz="1800" b="0" i="0" u="none" strike="noStrike" cap="none" normalizeH="0" baseline="0" smtClean="0">
                        <a:ln>
                          <a:noFill/>
                        </a:ln>
                        <a:solidFill>
                          <a:srgbClr val="000000"/>
                        </a:solidFill>
                        <a:effectLst/>
                        <a:latin typeface="Arial" pitchFamily="34" charset="0"/>
                        <a:ea typeface="ＭＳ Ｐゴシック" pitchFamily="34" charset="-128"/>
                      </a:endParaRPr>
                    </a:p>
                  </a:txBody>
                  <a:tcPr marT="45714" marB="45714" horzOverflow="overflow"/>
                </a:tc>
              </a:tr>
              <a:tr h="935908">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Kenedougou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  </a:t>
                      </a:r>
                      <a:endParaRPr kumimoji="0" lang="en-US" altLang="fr-FR" sz="1800" b="0" i="0" u="none" strike="noStrike" cap="none" normalizeH="0" baseline="0" smtClean="0">
                        <a:ln>
                          <a:noFill/>
                        </a:ln>
                        <a:solidFill>
                          <a:srgbClr val="000000"/>
                        </a:solidFill>
                        <a:effectLst/>
                        <a:latin typeface="Arial" pitchFamily="34" charset="0"/>
                        <a:ea typeface="ＭＳ Ｐゴシック" pitchFamily="34" charset="-128"/>
                      </a:endParaRPr>
                    </a:p>
                  </a:txBody>
                  <a:tcPr marT="45714" marB="45714" horzOverflow="overflow"/>
                </a:tc>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dirty="0" smtClean="0">
                          <a:ln>
                            <a:noFill/>
                          </a:ln>
                          <a:effectLst/>
                        </a:rPr>
                        <a:t>Links to </a:t>
                      </a:r>
                      <a:r>
                        <a:rPr kumimoji="0" lang="en-US" altLang="fr-FR" sz="1800" u="none" strike="noStrike" cap="none" normalizeH="0" baseline="0" dirty="0" err="1" smtClean="0">
                          <a:ln>
                            <a:noFill/>
                          </a:ln>
                          <a:effectLst/>
                        </a:rPr>
                        <a:t>Dafani</a:t>
                      </a:r>
                      <a:r>
                        <a:rPr kumimoji="0" lang="en-US" altLang="fr-FR" sz="1800" u="none" strike="noStrike" cap="none" normalizeH="0" baseline="0" dirty="0" smtClean="0">
                          <a:ln>
                            <a:noFill/>
                          </a:ln>
                          <a:effectLst/>
                        </a:rPr>
                        <a:t> S.A. juice factory, </a:t>
                      </a:r>
                      <a:r>
                        <a:rPr kumimoji="0" lang="en-US" altLang="fr-FR" sz="1800" u="none" strike="noStrike" cap="none" normalizeH="0" baseline="0" dirty="0" err="1" smtClean="0">
                          <a:ln>
                            <a:noFill/>
                          </a:ln>
                          <a:effectLst/>
                        </a:rPr>
                        <a:t>Orodada</a:t>
                      </a:r>
                      <a:r>
                        <a:rPr kumimoji="0" lang="en-US" altLang="fr-FR" sz="1800" u="none" strike="noStrike" cap="none" normalizeH="0" baseline="0" dirty="0" smtClean="0">
                          <a:ln>
                            <a:noFill/>
                          </a:ln>
                          <a:effectLst/>
                        </a:rPr>
                        <a:t> (1)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dirty="0" smtClean="0">
                          <a:ln>
                            <a:noFill/>
                          </a:ln>
                          <a:effectLst/>
                        </a:rPr>
                        <a:t>  </a:t>
                      </a:r>
                      <a:endParaRPr kumimoji="0" lang="en-US" altLang="fr-FR" sz="1800" b="0" i="0" u="none" strike="noStrike" cap="none" normalizeH="0" baseline="0" dirty="0" smtClean="0">
                        <a:ln>
                          <a:noFill/>
                        </a:ln>
                        <a:solidFill>
                          <a:srgbClr val="000000"/>
                        </a:solidFill>
                        <a:effectLst/>
                        <a:latin typeface="Arial" pitchFamily="34" charset="0"/>
                        <a:ea typeface="ＭＳ Ｐゴシック" pitchFamily="34" charset="-128"/>
                      </a:endParaRPr>
                    </a:p>
                  </a:txBody>
                  <a:tcPr marT="45714" marB="45714" horzOverflow="overflow"/>
                </a:tc>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MOA; FGs </a:t>
                      </a:r>
                      <a:endParaRPr kumimoji="0" lang="en-US" altLang="fr-FR" sz="1800" b="0" i="0" u="none" strike="noStrike" cap="none" normalizeH="0" baseline="0" smtClean="0">
                        <a:ln>
                          <a:noFill/>
                        </a:ln>
                        <a:solidFill>
                          <a:srgbClr val="000000"/>
                        </a:solidFill>
                        <a:effectLst/>
                        <a:latin typeface="Arial" pitchFamily="34" charset="0"/>
                        <a:ea typeface="ＭＳ Ｐゴシック" pitchFamily="34" charset="-128"/>
                      </a:endParaRPr>
                    </a:p>
                  </a:txBody>
                  <a:tcPr marT="45714" marB="45714" horzOverflow="overflow"/>
                </a:tc>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SASHA </a:t>
                      </a:r>
                      <a:endParaRPr kumimoji="0" lang="en-US" altLang="fr-FR" sz="1800" b="0" i="0" u="none" strike="noStrike" cap="none" normalizeH="0" baseline="0" smtClean="0">
                        <a:ln>
                          <a:noFill/>
                        </a:ln>
                        <a:solidFill>
                          <a:srgbClr val="000000"/>
                        </a:solidFill>
                        <a:effectLst/>
                        <a:latin typeface="Arial" pitchFamily="34" charset="0"/>
                        <a:ea typeface="ＭＳ Ｐゴシック" pitchFamily="34" charset="-128"/>
                      </a:endParaRPr>
                    </a:p>
                  </a:txBody>
                  <a:tcPr marT="45714" marB="45714" horzOverflow="overflow"/>
                </a:tc>
              </a:tr>
              <a:tr h="935908">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Houet Province </a:t>
                      </a:r>
                      <a:endParaRPr kumimoji="0" lang="en-US" altLang="fr-FR" sz="1800" b="0" i="0" u="none" strike="noStrike" cap="none" normalizeH="0" baseline="0" smtClean="0">
                        <a:ln>
                          <a:noFill/>
                        </a:ln>
                        <a:solidFill>
                          <a:srgbClr val="000000"/>
                        </a:solidFill>
                        <a:effectLst/>
                        <a:latin typeface="Arial" pitchFamily="34" charset="0"/>
                        <a:ea typeface="ＭＳ Ｐゴシック" pitchFamily="34" charset="-128"/>
                      </a:endParaRPr>
                    </a:p>
                  </a:txBody>
                  <a:tcPr marT="45714" marB="45714" horzOverflow="overflow"/>
                </a:tc>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Foundation seed multiplication and on-farm demonstrations (2) </a:t>
                      </a:r>
                      <a:endParaRPr kumimoji="0" lang="en-US" altLang="fr-FR" sz="1800" b="0" i="0" u="none" strike="noStrike" cap="none" normalizeH="0" baseline="0" smtClean="0">
                        <a:ln>
                          <a:noFill/>
                        </a:ln>
                        <a:solidFill>
                          <a:srgbClr val="000000"/>
                        </a:solidFill>
                        <a:effectLst/>
                        <a:latin typeface="Arial" pitchFamily="34" charset="0"/>
                        <a:ea typeface="ＭＳ Ｐゴシック" pitchFamily="34" charset="-128"/>
                      </a:endParaRPr>
                    </a:p>
                  </a:txBody>
                  <a:tcPr marT="45714" marB="45714" horzOverflow="overflow"/>
                </a:tc>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smtClean="0">
                          <a:ln>
                            <a:noFill/>
                          </a:ln>
                          <a:effectLst/>
                        </a:rPr>
                        <a:t>INERA–Farako Ba; Nafaso</a:t>
                      </a:r>
                      <a:endParaRPr kumimoji="0" lang="en-US" altLang="fr-FR" sz="1800" b="0" i="0" u="none" strike="noStrike" cap="none" normalizeH="0" baseline="0" smtClean="0">
                        <a:ln>
                          <a:noFill/>
                        </a:ln>
                        <a:solidFill>
                          <a:srgbClr val="000000"/>
                        </a:solidFill>
                        <a:effectLst/>
                        <a:latin typeface="Arial" pitchFamily="34" charset="0"/>
                        <a:ea typeface="ＭＳ Ｐゴシック" pitchFamily="34" charset="-128"/>
                      </a:endParaRPr>
                    </a:p>
                  </a:txBody>
                  <a:tcPr marT="45714" marB="45714" horzOverflow="overflow"/>
                </a:tc>
                <a:tc>
                  <a:txBody>
                    <a:bodyPr/>
                    <a:lstStyle>
                      <a:lvl1pPr eaLnBrk="0" hangingPunct="0">
                        <a:spcBef>
                          <a:spcPct val="20000"/>
                        </a:spcBef>
                        <a:defRPr sz="2800">
                          <a:solidFill>
                            <a:schemeClr val="tx1"/>
                          </a:solidFill>
                          <a:latin typeface="Arial" pitchFamily="34" charset="0"/>
                          <a:ea typeface="ＭＳ Ｐゴシック" pitchFamily="34" charset="-128"/>
                        </a:defRPr>
                      </a:lvl1pPr>
                      <a:lvl2pPr marL="742950" indent="-285750" eaLnBrk="0" hangingPunct="0">
                        <a:spcBef>
                          <a:spcPct val="20000"/>
                        </a:spcBef>
                        <a:defRPr sz="2400">
                          <a:solidFill>
                            <a:schemeClr val="tx1"/>
                          </a:solidFill>
                          <a:latin typeface="Arial" pitchFamily="34" charset="0"/>
                          <a:ea typeface="ＭＳ Ｐゴシック" pitchFamily="34" charset="-128"/>
                        </a:defRPr>
                      </a:lvl2pPr>
                      <a:lvl3pPr marL="1143000" indent="-228600" eaLnBrk="0" hangingPunct="0">
                        <a:spcBef>
                          <a:spcPct val="20000"/>
                        </a:spcBef>
                        <a:defRPr sz="2000">
                          <a:solidFill>
                            <a:schemeClr val="tx1"/>
                          </a:solidFill>
                          <a:latin typeface="Arial" pitchFamily="34" charset="0"/>
                          <a:ea typeface="ＭＳ Ｐゴシック" pitchFamily="34" charset="-128"/>
                        </a:defRPr>
                      </a:lvl3pPr>
                      <a:lvl4pPr marL="1600200" indent="-228600" eaLnBrk="0" hangingPunct="0">
                        <a:spcBef>
                          <a:spcPct val="20000"/>
                        </a:spcBef>
                        <a:defRPr>
                          <a:solidFill>
                            <a:schemeClr val="tx1"/>
                          </a:solidFill>
                          <a:latin typeface="Arial" pitchFamily="34" charset="0"/>
                          <a:ea typeface="ＭＳ Ｐゴシック" pitchFamily="34" charset="-128"/>
                        </a:defRPr>
                      </a:lvl4pPr>
                      <a:lvl5pPr marL="2057400" indent="-228600" eaLnBrk="0" hangingPunct="0">
                        <a:spcBef>
                          <a:spcPct val="20000"/>
                        </a:spcBef>
                        <a:defRPr>
                          <a:solidFill>
                            <a:schemeClr val="tx1"/>
                          </a:solidFill>
                          <a:latin typeface="Arial" pitchFamily="34" charset="0"/>
                          <a:ea typeface="ＭＳ Ｐゴシック" pitchFamily="34" charset="-128"/>
                        </a:defRPr>
                      </a:lvl5pPr>
                      <a:lvl6pPr marL="2514600" indent="-228600" eaLnBrk="0" fontAlgn="base" hangingPunct="0">
                        <a:spcBef>
                          <a:spcPct val="2000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2000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2000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20000"/>
                        </a:spcBef>
                        <a:spcAft>
                          <a:spcPct val="0"/>
                        </a:spcAft>
                        <a:defRPr>
                          <a:solidFill>
                            <a:schemeClr val="tx1"/>
                          </a:solidFill>
                          <a:latin typeface="Arial" pitchFamily="34" charset="0"/>
                          <a:ea typeface="ＭＳ Ｐゴシック"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fr-FR" sz="1800" u="none" strike="noStrike" cap="none" normalizeH="0" baseline="0" dirty="0" smtClean="0">
                          <a:ln>
                            <a:noFill/>
                          </a:ln>
                          <a:effectLst/>
                        </a:rPr>
                        <a:t>Alliance for a Green Revolution in Africa (AGRA) </a:t>
                      </a:r>
                      <a:endParaRPr kumimoji="0" lang="en-US" altLang="fr-FR" sz="1800" b="0" i="0" u="none" strike="noStrike" cap="none" normalizeH="0" baseline="0" dirty="0" smtClean="0">
                        <a:ln>
                          <a:noFill/>
                        </a:ln>
                        <a:solidFill>
                          <a:srgbClr val="000000"/>
                        </a:solidFill>
                        <a:effectLst/>
                        <a:latin typeface="Arial" pitchFamily="34" charset="0"/>
                        <a:ea typeface="ＭＳ Ｐゴシック" pitchFamily="34" charset="-128"/>
                      </a:endParaRPr>
                    </a:p>
                  </a:txBody>
                  <a:tcPr marT="45714" marB="45714" horzOverflow="overflow"/>
                </a:tc>
              </a:tr>
            </a:tbl>
          </a:graphicData>
        </a:graphic>
      </p:graphicFrame>
    </p:spTree>
    <p:extLst>
      <p:ext uri="{BB962C8B-B14F-4D97-AF65-F5344CB8AC3E}">
        <p14:creationId xmlns:p14="http://schemas.microsoft.com/office/powerpoint/2010/main" val="220342490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55</a:t>
            </a:fld>
            <a:endParaRPr lang="en-US">
              <a:solidFill>
                <a:prstClr val="black">
                  <a:tint val="75000"/>
                </a:prstClr>
              </a:solidFill>
            </a:endParaRPr>
          </a:p>
        </p:txBody>
      </p:sp>
      <p:sp>
        <p:nvSpPr>
          <p:cNvPr id="6" name="Rectangle 5"/>
          <p:cNvSpPr/>
          <p:nvPr/>
        </p:nvSpPr>
        <p:spPr>
          <a:xfrm>
            <a:off x="1704096" y="914400"/>
            <a:ext cx="5897897" cy="646331"/>
          </a:xfrm>
          <a:prstGeom prst="rect">
            <a:avLst/>
          </a:prstGeom>
        </p:spPr>
        <p:txBody>
          <a:bodyPr wrap="none">
            <a:spAutoFit/>
          </a:bodyPr>
          <a:lstStyle/>
          <a:p>
            <a:pPr algn="ctr">
              <a:spcBef>
                <a:spcPct val="0"/>
              </a:spcBef>
            </a:pPr>
            <a:r>
              <a:rPr lang="en-US" altLang="fr-FR" sz="3600" dirty="0">
                <a:solidFill>
                  <a:prstClr val="black"/>
                </a:solidFill>
              </a:rPr>
              <a:t>Targets and Partners in </a:t>
            </a:r>
            <a:r>
              <a:rPr lang="en-US" altLang="fr-FR" sz="3600" dirty="0" smtClean="0">
                <a:solidFill>
                  <a:prstClr val="black"/>
                </a:solidFill>
              </a:rPr>
              <a:t>Nigeria</a:t>
            </a:r>
            <a:endParaRPr lang="en-US" sz="3600" dirty="0">
              <a:solidFill>
                <a:prstClr val="black"/>
              </a:solidFill>
            </a:endParaRPr>
          </a:p>
        </p:txBody>
      </p:sp>
      <p:graphicFrame>
        <p:nvGraphicFramePr>
          <p:cNvPr id="7" name="Content Placeholder 6"/>
          <p:cNvGraphicFramePr>
            <a:graphicFrameLocks/>
          </p:cNvGraphicFramePr>
          <p:nvPr>
            <p:extLst>
              <p:ext uri="{D42A27DB-BD31-4B8C-83A1-F6EECF244321}">
                <p14:modId xmlns:p14="http://schemas.microsoft.com/office/powerpoint/2010/main" val="3142672024"/>
              </p:ext>
            </p:extLst>
          </p:nvPr>
        </p:nvGraphicFramePr>
        <p:xfrm>
          <a:off x="76199" y="1685204"/>
          <a:ext cx="8991602" cy="4639396"/>
        </p:xfrm>
        <a:graphic>
          <a:graphicData uri="http://schemas.openxmlformats.org/drawingml/2006/table">
            <a:tbl>
              <a:tblPr firstRow="1" bandRow="1">
                <a:tableStyleId>{F5AB1C69-6EDB-4FF4-983F-18BD219EF322}</a:tableStyleId>
              </a:tblPr>
              <a:tblGrid>
                <a:gridCol w="1981201"/>
                <a:gridCol w="3352800"/>
                <a:gridCol w="1409700"/>
                <a:gridCol w="2247901"/>
              </a:tblGrid>
              <a:tr h="801470">
                <a:tc>
                  <a:txBody>
                    <a:bodyPr/>
                    <a:lstStyle/>
                    <a:p>
                      <a:r>
                        <a:rPr lang="en-US" sz="1800" u="none" strike="noStrike" kern="1200" baseline="0" dirty="0" smtClean="0"/>
                        <a:t>Region/State (District/Province) </a:t>
                      </a:r>
                      <a:endParaRPr lang="en-US" sz="1800" b="0" i="0" u="none" strike="noStrike" kern="1200" baseline="0" dirty="0" smtClean="0">
                        <a:solidFill>
                          <a:srgbClr val="000000"/>
                        </a:solidFill>
                        <a:latin typeface="+mn-lt"/>
                        <a:ea typeface="+mn-ea"/>
                        <a:cs typeface="+mn-cs"/>
                      </a:endParaRPr>
                    </a:p>
                  </a:txBody>
                  <a:tcPr marT="45723" marB="45723"/>
                </a:tc>
                <a:tc>
                  <a:txBody>
                    <a:bodyPr/>
                    <a:lstStyle/>
                    <a:p>
                      <a:r>
                        <a:rPr lang="en-US" sz="1800" u="none" strike="noStrike" kern="1200" baseline="0" dirty="0" smtClean="0"/>
                        <a:t>Activity (Outcome) </a:t>
                      </a:r>
                      <a:endParaRPr lang="en-US" sz="1800" b="0" i="0" u="none" strike="noStrike" kern="1200" baseline="0" dirty="0" smtClean="0">
                        <a:solidFill>
                          <a:srgbClr val="000000"/>
                        </a:solidFill>
                        <a:latin typeface="+mn-lt"/>
                        <a:ea typeface="+mn-ea"/>
                        <a:cs typeface="+mn-cs"/>
                      </a:endParaRPr>
                    </a:p>
                  </a:txBody>
                  <a:tcPr marT="45723" marB="45723"/>
                </a:tc>
                <a:tc>
                  <a:txBody>
                    <a:bodyPr/>
                    <a:lstStyle/>
                    <a:p>
                      <a:r>
                        <a:rPr lang="en-US" sz="1800" u="none" strike="noStrike" kern="1200" baseline="0" dirty="0" smtClean="0"/>
                        <a:t> Partner </a:t>
                      </a:r>
                    </a:p>
                    <a:p>
                      <a:r>
                        <a:rPr lang="en-US" sz="1800" u="none" strike="noStrike" kern="1200" baseline="0" dirty="0" smtClean="0"/>
                        <a:t> </a:t>
                      </a:r>
                      <a:endParaRPr lang="en-US" sz="1800" b="0" i="0" u="none" strike="noStrike" kern="1200" baseline="0" dirty="0" smtClean="0">
                        <a:solidFill>
                          <a:srgbClr val="000000"/>
                        </a:solidFill>
                        <a:latin typeface="+mn-lt"/>
                        <a:ea typeface="+mn-ea"/>
                        <a:cs typeface="+mn-cs"/>
                      </a:endParaRPr>
                    </a:p>
                  </a:txBody>
                  <a:tcPr marT="45723" marB="45723"/>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u="none" strike="noStrike" kern="1200" baseline="0" dirty="0" smtClean="0"/>
                        <a:t>Linked Projects/Program* </a:t>
                      </a:r>
                      <a:endParaRPr lang="en-US" sz="1800" b="0" i="0" u="none" strike="noStrike" kern="1200" baseline="0" dirty="0" smtClean="0">
                        <a:solidFill>
                          <a:srgbClr val="000000"/>
                        </a:solidFill>
                        <a:latin typeface="+mn-lt"/>
                        <a:ea typeface="+mn-ea"/>
                        <a:cs typeface="+mn-cs"/>
                      </a:endParaRPr>
                    </a:p>
                  </a:txBody>
                  <a:tcPr marT="45723" marB="45723"/>
                </a:tc>
              </a:tr>
              <a:tr h="1657286">
                <a:tc>
                  <a:txBody>
                    <a:bodyPr/>
                    <a:lstStyle/>
                    <a:p>
                      <a:r>
                        <a:rPr lang="en-US" sz="1800" u="none" strike="noStrike" kern="1200" baseline="0" dirty="0" err="1" smtClean="0"/>
                        <a:t>Kwara</a:t>
                      </a:r>
                      <a:r>
                        <a:rPr lang="en-US" sz="1800" u="none" strike="noStrike" kern="1200" baseline="0" dirty="0" smtClean="0"/>
                        <a:t> State (</a:t>
                      </a:r>
                      <a:r>
                        <a:rPr lang="en-US" sz="1800" u="none" strike="noStrike" kern="1200" baseline="0" dirty="0" err="1" smtClean="0"/>
                        <a:t>Irepodun</a:t>
                      </a:r>
                      <a:r>
                        <a:rPr lang="en-US" sz="1800" u="none" strike="noStrike" kern="1200" baseline="0" dirty="0" smtClean="0"/>
                        <a:t> and Offa LGA) </a:t>
                      </a:r>
                      <a:endParaRPr lang="en-US" sz="1800" b="0" i="0" u="none" strike="noStrike" kern="1200" baseline="0" dirty="0" smtClean="0">
                        <a:solidFill>
                          <a:schemeClr val="dk1"/>
                        </a:solidFill>
                        <a:latin typeface="+mn-lt"/>
                        <a:ea typeface="+mn-ea"/>
                        <a:cs typeface="+mn-cs"/>
                      </a:endParaRPr>
                    </a:p>
                  </a:txBody>
                  <a:tcPr marT="45723" marB="45723"/>
                </a:tc>
                <a:tc>
                  <a:txBody>
                    <a:bodyPr/>
                    <a:lstStyle/>
                    <a:p>
                      <a:r>
                        <a:rPr lang="en-US" sz="1800" u="none" strike="noStrike" kern="1200" baseline="0" dirty="0" smtClean="0"/>
                        <a:t>Market development, nutrition, and utilization; production, storage, business skills (1, 3, 4); QDPM system and seed multiplication (2)</a:t>
                      </a:r>
                      <a:endParaRPr lang="en-US" sz="1800" b="0" i="0" u="none" strike="noStrike" kern="1200" baseline="0" dirty="0" smtClean="0">
                        <a:solidFill>
                          <a:schemeClr val="dk1"/>
                        </a:solidFill>
                        <a:latin typeface="+mn-lt"/>
                        <a:ea typeface="+mn-ea"/>
                        <a:cs typeface="+mn-cs"/>
                      </a:endParaRPr>
                    </a:p>
                  </a:txBody>
                  <a:tcPr marT="45723" marB="45723"/>
                </a:tc>
                <a:tc>
                  <a:txBody>
                    <a:bodyPr/>
                    <a:lstStyle/>
                    <a:p>
                      <a:r>
                        <a:rPr lang="en-US" sz="1800" u="none" strike="noStrike" kern="1200" baseline="0" dirty="0" smtClean="0"/>
                        <a:t>NRCRI, Agricultural Development </a:t>
                      </a:r>
                      <a:r>
                        <a:rPr lang="en-US" sz="1800" u="none" strike="noStrike" kern="1200" baseline="0" dirty="0" err="1" smtClean="0"/>
                        <a:t>Programme</a:t>
                      </a:r>
                      <a:endParaRPr lang="en-US" sz="1800" b="0" i="0" u="none" strike="noStrike" kern="1200" baseline="0" dirty="0" smtClean="0">
                        <a:solidFill>
                          <a:schemeClr val="dk1"/>
                        </a:solidFill>
                        <a:latin typeface="+mn-lt"/>
                        <a:ea typeface="+mn-ea"/>
                        <a:cs typeface="+mn-cs"/>
                      </a:endParaRPr>
                    </a:p>
                  </a:txBody>
                  <a:tcPr marT="45723" marB="45723"/>
                </a:tc>
                <a:tc>
                  <a:txBody>
                    <a:bodyPr/>
                    <a:lstStyle/>
                    <a:p>
                      <a:r>
                        <a:rPr lang="en-US" sz="1800" u="none" strike="noStrike" kern="1200" baseline="0" dirty="0" smtClean="0"/>
                        <a:t>FMARD, Rainbow Project + ??</a:t>
                      </a:r>
                    </a:p>
                    <a:p>
                      <a:endParaRPr lang="en-US" sz="1800" dirty="0"/>
                    </a:p>
                  </a:txBody>
                  <a:tcPr marT="45723" marB="45723"/>
                </a:tc>
              </a:tr>
              <a:tr h="2180640">
                <a:tc>
                  <a:txBody>
                    <a:bodyPr/>
                    <a:lstStyle/>
                    <a:p>
                      <a:r>
                        <a:rPr lang="en-US" sz="1800" u="none" strike="noStrike" kern="1200" baseline="0" dirty="0" err="1" smtClean="0"/>
                        <a:t>Osun</a:t>
                      </a:r>
                      <a:r>
                        <a:rPr lang="en-US" sz="1800" u="none" strike="noStrike" kern="1200" baseline="0" dirty="0" smtClean="0"/>
                        <a:t> State (</a:t>
                      </a:r>
                      <a:r>
                        <a:rPr lang="en-US" sz="1800" u="none" strike="noStrike" kern="1200" baseline="0" dirty="0" err="1" smtClean="0"/>
                        <a:t>Odo-Otin</a:t>
                      </a:r>
                      <a:r>
                        <a:rPr lang="en-US" sz="1800" u="none" strike="noStrike" kern="1200" baseline="0" dirty="0" smtClean="0"/>
                        <a:t>, </a:t>
                      </a:r>
                      <a:r>
                        <a:rPr lang="en-US" sz="1800" u="none" strike="noStrike" kern="1200" baseline="0" dirty="0" err="1" smtClean="0"/>
                        <a:t>Osogbo</a:t>
                      </a:r>
                      <a:r>
                        <a:rPr lang="en-US" sz="1800" u="none" strike="noStrike" kern="1200" baseline="0" dirty="0" smtClean="0"/>
                        <a:t>+? LGA) </a:t>
                      </a:r>
                    </a:p>
                    <a:p>
                      <a:r>
                        <a:rPr lang="en-US" sz="1800" u="none" strike="noStrike" kern="1200" baseline="0" dirty="0" smtClean="0"/>
                        <a:t> </a:t>
                      </a:r>
                      <a:endParaRPr lang="en-US" sz="1800" b="0" i="0" u="none" strike="noStrike" kern="1200" baseline="0" dirty="0" smtClean="0">
                        <a:solidFill>
                          <a:schemeClr val="dk1"/>
                        </a:solidFill>
                        <a:latin typeface="+mn-lt"/>
                        <a:ea typeface="+mn-ea"/>
                        <a:cs typeface="+mn-cs"/>
                      </a:endParaRPr>
                    </a:p>
                  </a:txBody>
                  <a:tcPr marT="45723" marB="45723"/>
                </a:tc>
                <a:tc>
                  <a:txBody>
                    <a:bodyPr/>
                    <a:lstStyle/>
                    <a:p>
                      <a:r>
                        <a:rPr lang="en-US" sz="1800" u="none" strike="noStrike" kern="1200" baseline="0" dirty="0" smtClean="0"/>
                        <a:t>Linkages to school feeding program; nutrition and utilization training; production, storage, business skills, and credit access (1, 3, 4); QDPM system and seed multiplication (2) </a:t>
                      </a:r>
                      <a:endParaRPr lang="en-US" sz="1800" dirty="0"/>
                    </a:p>
                  </a:txBody>
                  <a:tcPr marT="45723" marB="45723"/>
                </a:tc>
                <a:tc>
                  <a:txBody>
                    <a:bodyPr/>
                    <a:lstStyle/>
                    <a:p>
                      <a:r>
                        <a:rPr lang="en-US" sz="1800" u="none" strike="noStrike" kern="1200" baseline="0" dirty="0" smtClean="0"/>
                        <a:t>Partnership for Child Development (PCD), NRCRI, ADP </a:t>
                      </a:r>
                    </a:p>
                    <a:p>
                      <a:r>
                        <a:rPr lang="en-US" sz="1800" u="none" strike="noStrike" kern="1200" baseline="0" dirty="0" smtClean="0"/>
                        <a:t>  </a:t>
                      </a:r>
                    </a:p>
                    <a:p>
                      <a:endParaRPr lang="en-US" sz="1800" dirty="0"/>
                    </a:p>
                  </a:txBody>
                  <a:tcPr marT="45723" marB="45723"/>
                </a:tc>
                <a:tc>
                  <a:txBody>
                    <a:bodyPr/>
                    <a:lstStyle/>
                    <a:p>
                      <a:r>
                        <a:rPr lang="en-US" sz="1800" u="none" strike="noStrike" kern="1200" baseline="0" dirty="0" smtClean="0"/>
                        <a:t>FMARD Rainbow Project; QIIP; CGIAR Research Program on </a:t>
                      </a:r>
                      <a:r>
                        <a:rPr lang="en-US" sz="1800" u="none" strike="noStrike" kern="1200" baseline="0" dirty="0" err="1" smtClean="0"/>
                        <a:t>HumidTropics</a:t>
                      </a:r>
                      <a:r>
                        <a:rPr lang="en-US" sz="1800" u="none" strike="noStrike" kern="1200" baseline="0" dirty="0" smtClean="0"/>
                        <a:t> benchmark site </a:t>
                      </a:r>
                      <a:endParaRPr lang="en-US" sz="1800" b="0" i="0" u="none" strike="noStrike" kern="1200" baseline="0" dirty="0" smtClean="0">
                        <a:solidFill>
                          <a:schemeClr val="dk1"/>
                        </a:solidFill>
                        <a:latin typeface="+mn-lt"/>
                        <a:ea typeface="+mn-ea"/>
                        <a:cs typeface="+mn-cs"/>
                      </a:endParaRPr>
                    </a:p>
                  </a:txBody>
                  <a:tcPr marT="45723" marB="45723"/>
                </a:tc>
              </a:tr>
            </a:tbl>
          </a:graphicData>
        </a:graphic>
      </p:graphicFrame>
    </p:spTree>
    <p:extLst>
      <p:ext uri="{BB962C8B-B14F-4D97-AF65-F5344CB8AC3E}">
        <p14:creationId xmlns:p14="http://schemas.microsoft.com/office/powerpoint/2010/main" val="58403308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724400"/>
            <a:ext cx="6400800" cy="1219200"/>
          </a:xfrm>
        </p:spPr>
        <p:txBody>
          <a:bodyPr>
            <a:normAutofit lnSpcReduction="10000"/>
          </a:bodyPr>
          <a:lstStyle/>
          <a:p>
            <a:r>
              <a:rPr lang="en-US" sz="2500" b="1" dirty="0" smtClean="0">
                <a:solidFill>
                  <a:schemeClr val="tx1"/>
                </a:solidFill>
              </a:rPr>
              <a:t>CRP-DS Science and Implementation Workshop</a:t>
            </a:r>
          </a:p>
          <a:p>
            <a:r>
              <a:rPr lang="en-US" sz="2400" b="1" dirty="0" smtClean="0"/>
              <a:t>30</a:t>
            </a:r>
            <a:r>
              <a:rPr lang="en-US" sz="2400" b="1" baseline="30000" dirty="0" smtClean="0"/>
              <a:t>th  </a:t>
            </a:r>
            <a:r>
              <a:rPr lang="en-US" sz="2400" b="1" dirty="0" smtClean="0"/>
              <a:t>June – 4</a:t>
            </a:r>
            <a:r>
              <a:rPr lang="en-US" sz="2400" b="1" baseline="30000" dirty="0" smtClean="0"/>
              <a:t>th</a:t>
            </a:r>
            <a:r>
              <a:rPr lang="en-US" sz="2400" b="1" dirty="0" smtClean="0"/>
              <a:t> July, 2014</a:t>
            </a:r>
          </a:p>
          <a:p>
            <a:r>
              <a:rPr lang="en-US" sz="1900" dirty="0" smtClean="0"/>
              <a:t>Holiday Inn Hotel - Amman, Jordan </a:t>
            </a:r>
            <a:endParaRPr lang="en-US" sz="1900" dirty="0"/>
          </a:p>
        </p:txBody>
      </p:sp>
      <p:sp>
        <p:nvSpPr>
          <p:cNvPr id="4" name="Slide Number Placeholder 3"/>
          <p:cNvSpPr>
            <a:spLocks noGrp="1"/>
          </p:cNvSpPr>
          <p:nvPr>
            <p:ph type="sldNum" sz="quarter" idx="12"/>
          </p:nvPr>
        </p:nvSpPr>
        <p:spPr/>
        <p:txBody>
          <a:bodyPr/>
          <a:lstStyle/>
          <a:p>
            <a:fld id="{DED37CF9-E3DB-4575-88B6-05549807FEBA}" type="slidenum">
              <a:rPr lang="en-US" smtClean="0"/>
              <a:t>56</a:t>
            </a:fld>
            <a:endParaRPr lang="en-US"/>
          </a:p>
        </p:txBody>
      </p:sp>
      <p:sp>
        <p:nvSpPr>
          <p:cNvPr id="5" name="Title 4"/>
          <p:cNvSpPr>
            <a:spLocks noGrp="1"/>
          </p:cNvSpPr>
          <p:nvPr>
            <p:ph type="ctrTitle"/>
          </p:nvPr>
        </p:nvSpPr>
        <p:spPr>
          <a:xfrm>
            <a:off x="685800" y="2133600"/>
            <a:ext cx="7772400" cy="1470025"/>
          </a:xfrm>
        </p:spPr>
        <p:txBody>
          <a:bodyPr/>
          <a:lstStyle/>
          <a:p>
            <a:r>
              <a:rPr lang="en-US" dirty="0" smtClean="0"/>
              <a:t>BIOVERSITY On-going activities in WAS&amp;DS</a:t>
            </a:r>
            <a:endParaRPr lang="en-US" dirty="0"/>
          </a:p>
        </p:txBody>
      </p:sp>
    </p:spTree>
    <p:extLst>
      <p:ext uri="{BB962C8B-B14F-4D97-AF65-F5344CB8AC3E}">
        <p14:creationId xmlns:p14="http://schemas.microsoft.com/office/powerpoint/2010/main" val="224761189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57</a:t>
            </a:fld>
            <a:endParaRPr lang="en-US">
              <a:solidFill>
                <a:prstClr val="black">
                  <a:tint val="75000"/>
                </a:prstClr>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2174198437"/>
              </p:ext>
            </p:extLst>
          </p:nvPr>
        </p:nvGraphicFramePr>
        <p:xfrm>
          <a:off x="107504" y="1634011"/>
          <a:ext cx="9036496" cy="4004789"/>
        </p:xfrm>
        <a:graphic>
          <a:graphicData uri="http://schemas.openxmlformats.org/drawingml/2006/table">
            <a:tbl>
              <a:tblPr firstRow="1" firstCol="1" bandRow="1">
                <a:tableStyleId>{5940675A-B579-460E-94D1-54222C63F5DA}</a:tableStyleId>
              </a:tblPr>
              <a:tblGrid>
                <a:gridCol w="439174"/>
                <a:gridCol w="2958522"/>
                <a:gridCol w="700957"/>
                <a:gridCol w="823043"/>
                <a:gridCol w="838200"/>
                <a:gridCol w="838200"/>
                <a:gridCol w="2438400"/>
              </a:tblGrid>
              <a:tr h="920213">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ea typeface="Calibri"/>
                          <a:cs typeface="Times New Roman"/>
                        </a:rPr>
                        <a:t>No.</a:t>
                      </a:r>
                    </a:p>
                  </a:txBody>
                  <a:tcPr marL="64168" marR="64168" marT="0" marB="0" anchor="ctr">
                    <a:solidFill>
                      <a:srgbClr val="CCFFCC"/>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rPr>
                        <a:t>CRP  WAS- DS</a:t>
                      </a:r>
                      <a:endParaRPr lang="en-US" sz="1600" b="1" dirty="0" smtClean="0">
                        <a:effectLst/>
                        <a:latin typeface="+mj-lt"/>
                        <a:ea typeface="Calibri"/>
                        <a:cs typeface="Times New Roman"/>
                      </a:endParaRPr>
                    </a:p>
                    <a:p>
                      <a:pPr marL="0" marR="0" algn="ctr">
                        <a:lnSpc>
                          <a:spcPct val="115000"/>
                        </a:lnSpc>
                        <a:spcBef>
                          <a:spcPts val="0"/>
                        </a:spcBef>
                        <a:spcAft>
                          <a:spcPts val="0"/>
                        </a:spcAft>
                      </a:pPr>
                      <a:r>
                        <a:rPr lang="en-US" sz="1600" b="1" dirty="0" smtClean="0">
                          <a:effectLst/>
                          <a:latin typeface="+mj-lt"/>
                        </a:rPr>
                        <a:t>Activity  </a:t>
                      </a:r>
                      <a:r>
                        <a:rPr lang="en-US" sz="1600" b="1" dirty="0">
                          <a:effectLst/>
                          <a:latin typeface="+mj-lt"/>
                        </a:rPr>
                        <a:t>Title</a:t>
                      </a:r>
                      <a:endParaRPr lang="en-US" sz="1600" b="1" dirty="0">
                        <a:effectLst/>
                        <a:latin typeface="+mj-lt"/>
                        <a:ea typeface="Calibri"/>
                        <a:cs typeface="Times New Roman"/>
                      </a:endParaRPr>
                    </a:p>
                  </a:txBody>
                  <a:tcPr marL="64168" marR="64168" marT="0" marB="0" anchor="ctr">
                    <a:solidFill>
                      <a:srgbClr val="CCFFCC"/>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rPr>
                        <a:t>CRP  WAS - DS</a:t>
                      </a:r>
                      <a:endParaRPr lang="en-US" sz="1600" b="1" dirty="0" smtClean="0">
                        <a:effectLst/>
                        <a:latin typeface="+mj-lt"/>
                        <a:ea typeface="Calibri"/>
                        <a:cs typeface="Times New Roman"/>
                      </a:endParaRPr>
                    </a:p>
                  </a:txBody>
                  <a:tcPr marL="64168" marR="64168" marT="0" marB="0" anchor="ctr">
                    <a:solidFill>
                      <a:srgbClr val="CCFFCC"/>
                    </a:solidFill>
                  </a:tcPr>
                </a:tc>
                <a:tc>
                  <a:txBody>
                    <a:bodyPr/>
                    <a:lstStyle/>
                    <a:p>
                      <a:pPr marL="0" marR="0" algn="ctr">
                        <a:lnSpc>
                          <a:spcPct val="115000"/>
                        </a:lnSpc>
                        <a:spcBef>
                          <a:spcPts val="0"/>
                        </a:spcBef>
                        <a:spcAft>
                          <a:spcPts val="0"/>
                        </a:spcAft>
                      </a:pPr>
                      <a:r>
                        <a:rPr lang="sv-SE" sz="1600" b="1" dirty="0" smtClean="0">
                          <a:effectLst/>
                          <a:latin typeface="+mj-lt"/>
                          <a:ea typeface="Calibri"/>
                          <a:cs typeface="Times New Roman"/>
                        </a:rPr>
                        <a:t>Research Phase</a:t>
                      </a:r>
                      <a:endParaRPr lang="en-US" sz="1600" b="1" dirty="0">
                        <a:effectLst/>
                        <a:latin typeface="+mj-lt"/>
                        <a:ea typeface="Calibri"/>
                        <a:cs typeface="Times New Roman"/>
                      </a:endParaRPr>
                    </a:p>
                  </a:txBody>
                  <a:tcPr marL="0" marR="0" marT="0" marB="0" anchor="ctr">
                    <a:solidFill>
                      <a:srgbClr val="CCFFCC"/>
                    </a:solidFill>
                  </a:tcPr>
                </a:tc>
                <a:tc>
                  <a:txBody>
                    <a:bodyPr/>
                    <a:lstStyle/>
                    <a:p>
                      <a:pPr marL="0" marR="0" algn="ctr">
                        <a:lnSpc>
                          <a:spcPct val="115000"/>
                        </a:lnSpc>
                        <a:spcBef>
                          <a:spcPts val="0"/>
                        </a:spcBef>
                        <a:spcAft>
                          <a:spcPts val="0"/>
                        </a:spcAft>
                      </a:pPr>
                      <a:r>
                        <a:rPr lang="en-US" sz="1600" b="1" dirty="0">
                          <a:effectLst/>
                          <a:latin typeface="+mj-lt"/>
                        </a:rPr>
                        <a:t>Activity Leader</a:t>
                      </a:r>
                      <a:endParaRPr lang="en-US" sz="1600" b="1" dirty="0">
                        <a:effectLst/>
                        <a:latin typeface="+mj-lt"/>
                        <a:ea typeface="Calibri"/>
                        <a:cs typeface="Times New Roman"/>
                      </a:endParaRPr>
                    </a:p>
                  </a:txBody>
                  <a:tcPr marL="0" marR="0" marT="0" marB="0" anchor="ctr">
                    <a:solidFill>
                      <a:srgbClr val="CCFFCC"/>
                    </a:solidFill>
                  </a:tcPr>
                </a:tc>
                <a:tc>
                  <a:txBody>
                    <a:bodyPr/>
                    <a:lstStyle/>
                    <a:p>
                      <a:pPr marL="0" marR="0" algn="ctr">
                        <a:lnSpc>
                          <a:spcPct val="115000"/>
                        </a:lnSpc>
                        <a:spcBef>
                          <a:spcPts val="0"/>
                        </a:spcBef>
                        <a:spcAft>
                          <a:spcPts val="0"/>
                        </a:spcAft>
                      </a:pPr>
                      <a:r>
                        <a:rPr lang="en-US" sz="1600" b="1">
                          <a:effectLst/>
                          <a:latin typeface="+mj-lt"/>
                        </a:rPr>
                        <a:t>IDO</a:t>
                      </a:r>
                      <a:endParaRPr lang="en-US" sz="1600" b="1">
                        <a:effectLst/>
                        <a:latin typeface="+mj-lt"/>
                        <a:ea typeface="Calibri"/>
                        <a:cs typeface="Times New Roman"/>
                      </a:endParaRPr>
                    </a:p>
                  </a:txBody>
                  <a:tcPr marL="64168" marR="64168" marT="0" marB="0" anchor="ctr">
                    <a:solidFill>
                      <a:srgbClr val="CCFFCC"/>
                    </a:solidFill>
                  </a:tcPr>
                </a:tc>
                <a:tc>
                  <a:txBody>
                    <a:bodyPr/>
                    <a:lstStyle/>
                    <a:p>
                      <a:pPr marL="0" marR="0" algn="ctr">
                        <a:lnSpc>
                          <a:spcPct val="115000"/>
                        </a:lnSpc>
                        <a:spcBef>
                          <a:spcPts val="0"/>
                        </a:spcBef>
                        <a:spcAft>
                          <a:spcPts val="0"/>
                        </a:spcAft>
                      </a:pPr>
                      <a:r>
                        <a:rPr lang="en-US" sz="1600" b="1" dirty="0">
                          <a:effectLst/>
                          <a:latin typeface="+mj-lt"/>
                        </a:rPr>
                        <a:t>IDO Output</a:t>
                      </a:r>
                      <a:endParaRPr lang="en-US" sz="1600" b="1" dirty="0">
                        <a:effectLst/>
                        <a:latin typeface="+mj-lt"/>
                        <a:ea typeface="Calibri"/>
                        <a:cs typeface="Times New Roman"/>
                      </a:endParaRPr>
                    </a:p>
                  </a:txBody>
                  <a:tcPr marL="64168" marR="64168" marT="0" marB="0" anchor="ctr">
                    <a:solidFill>
                      <a:srgbClr val="CCFFCC"/>
                    </a:solidFill>
                  </a:tcPr>
                </a:tc>
              </a:tr>
              <a:tr h="1652260">
                <a:tc>
                  <a:txBody>
                    <a:bodyPr/>
                    <a:lstStyle/>
                    <a:p>
                      <a:pPr marL="0" marR="0" algn="ctr">
                        <a:lnSpc>
                          <a:spcPct val="115000"/>
                        </a:lnSpc>
                        <a:spcBef>
                          <a:spcPts val="0"/>
                        </a:spcBef>
                        <a:spcAft>
                          <a:spcPts val="0"/>
                        </a:spcAft>
                      </a:pPr>
                      <a:r>
                        <a:rPr lang="en-US" sz="1600" b="1" dirty="0" smtClean="0">
                          <a:effectLst/>
                          <a:latin typeface="+mj-lt"/>
                          <a:ea typeface="Calibri"/>
                          <a:cs typeface="Times New Roman"/>
                        </a:rPr>
                        <a:t>1</a:t>
                      </a:r>
                      <a:endParaRPr lang="en-US" sz="1600" b="1" dirty="0">
                        <a:effectLst/>
                        <a:latin typeface="+mj-lt"/>
                        <a:ea typeface="Calibri"/>
                        <a:cs typeface="Times New Roman"/>
                      </a:endParaRPr>
                    </a:p>
                  </a:txBody>
                  <a:tcPr marL="64168" marR="64168" marT="0" marB="0" anchor="ctr"/>
                </a:tc>
                <a:tc>
                  <a:txBody>
                    <a:bodyPr/>
                    <a:lstStyle/>
                    <a:p>
                      <a:pPr marL="0" indent="0">
                        <a:buFont typeface="Arial" panose="020B0604020202020204" pitchFamily="34" charset="0"/>
                        <a:buNone/>
                      </a:pPr>
                      <a:r>
                        <a:rPr lang="en-US" sz="1600" dirty="0" smtClean="0"/>
                        <a:t>Agricultural biodiversity (ABD) assessment</a:t>
                      </a:r>
                    </a:p>
                  </a:txBody>
                  <a:tcPr marL="64168" marR="64168"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WBS</a:t>
                      </a:r>
                      <a:endParaRPr lang="en-US" sz="1600" b="0" kern="1200" dirty="0" smtClean="0">
                        <a:solidFill>
                          <a:schemeClr val="tx1"/>
                        </a:solidFill>
                        <a:effectLst/>
                        <a:latin typeface="+mn-lt"/>
                        <a:ea typeface="Calibri"/>
                        <a:cs typeface="Times New Roman"/>
                      </a:endParaRPr>
                    </a:p>
                    <a:p>
                      <a:pPr marL="0" marR="0" algn="ctr">
                        <a:lnSpc>
                          <a:spcPct val="115000"/>
                        </a:lnSpc>
                        <a:spcBef>
                          <a:spcPts val="0"/>
                        </a:spcBef>
                        <a:spcAft>
                          <a:spcPts val="0"/>
                        </a:spcAft>
                      </a:pP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Raymond Vodouhe, Mauricio Bellon</a:t>
                      </a:r>
                    </a:p>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IDO 2 </a:t>
                      </a:r>
                      <a:endParaRPr lang="en-US" sz="1600" b="0" kern="1200" dirty="0" smtClean="0">
                        <a:solidFill>
                          <a:schemeClr val="tx1"/>
                        </a:solidFill>
                        <a:effectLst/>
                        <a:latin typeface="+mn-lt"/>
                        <a:ea typeface="Calibri"/>
                        <a:cs typeface="Times New Roman"/>
                      </a:endParaRPr>
                    </a:p>
                    <a:p>
                      <a:pPr marL="0" marR="0">
                        <a:lnSpc>
                          <a:spcPct val="115000"/>
                        </a:lnSpc>
                        <a:spcBef>
                          <a:spcPts val="0"/>
                        </a:spcBef>
                        <a:spcAft>
                          <a:spcPts val="0"/>
                        </a:spcAft>
                      </a:pPr>
                      <a:endParaRPr lang="en-US" sz="1600" b="0" dirty="0">
                        <a:effectLst/>
                        <a:latin typeface="+mj-lt"/>
                        <a:ea typeface="Calibri"/>
                        <a:cs typeface="Times New Roman"/>
                      </a:endParaRPr>
                    </a:p>
                  </a:txBody>
                  <a:tcPr marL="64168" marR="64168"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Tested methodology to assess ABD applied and disseminated; understanding of the role of ABD in household livelihoods; entry points to apply interventions to improve livelihoods identified; increased capacity of local partners to carry out this type of work.</a:t>
                      </a:r>
                      <a:endParaRPr lang="en-US" sz="1600" b="0" dirty="0">
                        <a:effectLst/>
                        <a:latin typeface="+mj-lt"/>
                        <a:ea typeface="Calibri"/>
                        <a:cs typeface="Times New Roman"/>
                      </a:endParaRPr>
                    </a:p>
                  </a:txBody>
                  <a:tcPr marL="64168" marR="64168" marT="0" marB="0" anchor="ctr"/>
                </a:tc>
              </a:tr>
            </a:tbl>
          </a:graphicData>
        </a:graphic>
      </p:graphicFrame>
      <p:sp>
        <p:nvSpPr>
          <p:cNvPr id="2" name="Rectangle 1"/>
          <p:cNvSpPr/>
          <p:nvPr/>
        </p:nvSpPr>
        <p:spPr>
          <a:xfrm>
            <a:off x="5254" y="865963"/>
            <a:ext cx="9138745"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Activities </a:t>
            </a:r>
            <a:r>
              <a:rPr lang="en-US" sz="2000" b="1" i="1" dirty="0" smtClean="0">
                <a:solidFill>
                  <a:srgbClr val="1F497D">
                    <a:lumMod val="60000"/>
                    <a:lumOff val="40000"/>
                  </a:srgbClr>
                </a:solidFill>
              </a:rPr>
              <a:t>BIOVERSITY</a:t>
            </a:r>
            <a:endParaRPr lang="en-US" sz="2000" b="1" i="1" dirty="0">
              <a:solidFill>
                <a:srgbClr val="1F497D">
                  <a:lumMod val="60000"/>
                  <a:lumOff val="40000"/>
                </a:srgbClr>
              </a:solidFill>
            </a:endParaRPr>
          </a:p>
        </p:txBody>
      </p:sp>
    </p:spTree>
    <p:extLst>
      <p:ext uri="{BB962C8B-B14F-4D97-AF65-F5344CB8AC3E}">
        <p14:creationId xmlns:p14="http://schemas.microsoft.com/office/powerpoint/2010/main" val="42797793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58</a:t>
            </a:fld>
            <a:endParaRPr lang="en-US">
              <a:solidFill>
                <a:prstClr val="black">
                  <a:tint val="75000"/>
                </a:prstClr>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3918080341"/>
              </p:ext>
            </p:extLst>
          </p:nvPr>
        </p:nvGraphicFramePr>
        <p:xfrm>
          <a:off x="107504" y="1862611"/>
          <a:ext cx="9036496" cy="4004789"/>
        </p:xfrm>
        <a:graphic>
          <a:graphicData uri="http://schemas.openxmlformats.org/drawingml/2006/table">
            <a:tbl>
              <a:tblPr firstRow="1" firstCol="1" bandRow="1">
                <a:tableStyleId>{5940675A-B579-460E-94D1-54222C63F5DA}</a:tableStyleId>
              </a:tblPr>
              <a:tblGrid>
                <a:gridCol w="439174"/>
                <a:gridCol w="2958522"/>
                <a:gridCol w="700957"/>
                <a:gridCol w="839188"/>
                <a:gridCol w="974455"/>
                <a:gridCol w="685800"/>
                <a:gridCol w="2438400"/>
              </a:tblGrid>
              <a:tr h="920213">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ea typeface="Calibri"/>
                          <a:cs typeface="Times New Roman"/>
                        </a:rPr>
                        <a:t>No.</a:t>
                      </a:r>
                    </a:p>
                  </a:txBody>
                  <a:tcPr marL="64168" marR="64168" marT="0" marB="0" anchor="ctr">
                    <a:solidFill>
                      <a:srgbClr val="CCFFCC"/>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rPr>
                        <a:t>CRP  WAS- DS</a:t>
                      </a:r>
                      <a:endParaRPr lang="en-US" sz="1600" b="1" dirty="0" smtClean="0">
                        <a:effectLst/>
                        <a:latin typeface="+mj-lt"/>
                        <a:ea typeface="Calibri"/>
                        <a:cs typeface="Times New Roman"/>
                      </a:endParaRPr>
                    </a:p>
                    <a:p>
                      <a:pPr marL="0" marR="0" algn="ctr">
                        <a:lnSpc>
                          <a:spcPct val="115000"/>
                        </a:lnSpc>
                        <a:spcBef>
                          <a:spcPts val="0"/>
                        </a:spcBef>
                        <a:spcAft>
                          <a:spcPts val="0"/>
                        </a:spcAft>
                      </a:pPr>
                      <a:r>
                        <a:rPr lang="en-US" sz="1600" b="1" dirty="0" smtClean="0">
                          <a:effectLst/>
                          <a:latin typeface="+mj-lt"/>
                        </a:rPr>
                        <a:t>Activity  </a:t>
                      </a:r>
                      <a:r>
                        <a:rPr lang="en-US" sz="1600" b="1" dirty="0">
                          <a:effectLst/>
                          <a:latin typeface="+mj-lt"/>
                        </a:rPr>
                        <a:t>Title</a:t>
                      </a:r>
                      <a:endParaRPr lang="en-US" sz="1600" b="1" dirty="0">
                        <a:effectLst/>
                        <a:latin typeface="+mj-lt"/>
                        <a:ea typeface="Calibri"/>
                        <a:cs typeface="Times New Roman"/>
                      </a:endParaRPr>
                    </a:p>
                  </a:txBody>
                  <a:tcPr marL="64168" marR="64168" marT="0" marB="0" anchor="ctr">
                    <a:solidFill>
                      <a:srgbClr val="CCFFCC"/>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effectLst/>
                          <a:latin typeface="+mj-lt"/>
                        </a:rPr>
                        <a:t>CRP  WAS - DS</a:t>
                      </a:r>
                      <a:endParaRPr lang="en-US" sz="1600" b="1" dirty="0" smtClean="0">
                        <a:effectLst/>
                        <a:latin typeface="+mj-lt"/>
                        <a:ea typeface="Calibri"/>
                        <a:cs typeface="Times New Roman"/>
                      </a:endParaRPr>
                    </a:p>
                  </a:txBody>
                  <a:tcPr marL="64168" marR="64168" marT="0" marB="0" anchor="ctr">
                    <a:solidFill>
                      <a:srgbClr val="CCFFCC"/>
                    </a:solidFill>
                  </a:tcPr>
                </a:tc>
                <a:tc>
                  <a:txBody>
                    <a:bodyPr/>
                    <a:lstStyle/>
                    <a:p>
                      <a:pPr marL="0" marR="0" algn="ctr">
                        <a:lnSpc>
                          <a:spcPct val="115000"/>
                        </a:lnSpc>
                        <a:spcBef>
                          <a:spcPts val="0"/>
                        </a:spcBef>
                        <a:spcAft>
                          <a:spcPts val="0"/>
                        </a:spcAft>
                      </a:pPr>
                      <a:r>
                        <a:rPr lang="sv-SE" sz="1600" b="1" dirty="0" smtClean="0">
                          <a:effectLst/>
                          <a:latin typeface="+mj-lt"/>
                          <a:ea typeface="Calibri"/>
                          <a:cs typeface="Times New Roman"/>
                        </a:rPr>
                        <a:t>Research Phase</a:t>
                      </a:r>
                      <a:endParaRPr lang="en-US" sz="1600" b="1" dirty="0">
                        <a:effectLst/>
                        <a:latin typeface="+mj-lt"/>
                        <a:ea typeface="Calibri"/>
                        <a:cs typeface="Times New Roman"/>
                      </a:endParaRPr>
                    </a:p>
                  </a:txBody>
                  <a:tcPr marL="0" marR="0" marT="0" marB="0" anchor="ctr">
                    <a:solidFill>
                      <a:srgbClr val="CCFFCC"/>
                    </a:solidFill>
                  </a:tcPr>
                </a:tc>
                <a:tc>
                  <a:txBody>
                    <a:bodyPr/>
                    <a:lstStyle/>
                    <a:p>
                      <a:pPr marL="0" marR="0" algn="ctr">
                        <a:lnSpc>
                          <a:spcPct val="115000"/>
                        </a:lnSpc>
                        <a:spcBef>
                          <a:spcPts val="0"/>
                        </a:spcBef>
                        <a:spcAft>
                          <a:spcPts val="0"/>
                        </a:spcAft>
                      </a:pPr>
                      <a:r>
                        <a:rPr lang="en-US" sz="1600" b="1" dirty="0">
                          <a:effectLst/>
                          <a:latin typeface="+mj-lt"/>
                        </a:rPr>
                        <a:t>Activity Leader</a:t>
                      </a:r>
                      <a:endParaRPr lang="en-US" sz="1600" b="1" dirty="0">
                        <a:effectLst/>
                        <a:latin typeface="+mj-lt"/>
                        <a:ea typeface="Calibri"/>
                        <a:cs typeface="Times New Roman"/>
                      </a:endParaRPr>
                    </a:p>
                  </a:txBody>
                  <a:tcPr marL="0" marR="0" marT="0" marB="0" anchor="ctr">
                    <a:solidFill>
                      <a:srgbClr val="CCFFCC"/>
                    </a:solidFill>
                  </a:tcPr>
                </a:tc>
                <a:tc>
                  <a:txBody>
                    <a:bodyPr/>
                    <a:lstStyle/>
                    <a:p>
                      <a:pPr marL="0" marR="0" algn="ctr">
                        <a:lnSpc>
                          <a:spcPct val="115000"/>
                        </a:lnSpc>
                        <a:spcBef>
                          <a:spcPts val="0"/>
                        </a:spcBef>
                        <a:spcAft>
                          <a:spcPts val="0"/>
                        </a:spcAft>
                      </a:pPr>
                      <a:r>
                        <a:rPr lang="en-US" sz="1600" b="1">
                          <a:effectLst/>
                          <a:latin typeface="+mj-lt"/>
                        </a:rPr>
                        <a:t>IDO</a:t>
                      </a:r>
                      <a:endParaRPr lang="en-US" sz="1600" b="1">
                        <a:effectLst/>
                        <a:latin typeface="+mj-lt"/>
                        <a:ea typeface="Calibri"/>
                        <a:cs typeface="Times New Roman"/>
                      </a:endParaRPr>
                    </a:p>
                  </a:txBody>
                  <a:tcPr marL="64168" marR="64168" marT="0" marB="0" anchor="ctr">
                    <a:solidFill>
                      <a:srgbClr val="CCFFCC"/>
                    </a:solidFill>
                  </a:tcPr>
                </a:tc>
                <a:tc>
                  <a:txBody>
                    <a:bodyPr/>
                    <a:lstStyle/>
                    <a:p>
                      <a:pPr marL="0" marR="0" algn="ctr">
                        <a:lnSpc>
                          <a:spcPct val="115000"/>
                        </a:lnSpc>
                        <a:spcBef>
                          <a:spcPts val="0"/>
                        </a:spcBef>
                        <a:spcAft>
                          <a:spcPts val="0"/>
                        </a:spcAft>
                      </a:pPr>
                      <a:r>
                        <a:rPr lang="en-US" sz="1600" b="1" dirty="0">
                          <a:effectLst/>
                          <a:latin typeface="+mj-lt"/>
                        </a:rPr>
                        <a:t>IDO Output</a:t>
                      </a:r>
                      <a:endParaRPr lang="en-US" sz="1600" b="1" dirty="0">
                        <a:effectLst/>
                        <a:latin typeface="+mj-lt"/>
                        <a:ea typeface="Calibri"/>
                        <a:cs typeface="Times New Roman"/>
                      </a:endParaRPr>
                    </a:p>
                  </a:txBody>
                  <a:tcPr marL="64168" marR="64168" marT="0" marB="0" anchor="ctr">
                    <a:solidFill>
                      <a:srgbClr val="CCFFCC"/>
                    </a:solidFill>
                  </a:tcPr>
                </a:tc>
              </a:tr>
              <a:tr h="1652260">
                <a:tc>
                  <a:txBody>
                    <a:bodyPr/>
                    <a:lstStyle/>
                    <a:p>
                      <a:pPr marL="0" marR="0" algn="ctr">
                        <a:lnSpc>
                          <a:spcPct val="115000"/>
                        </a:lnSpc>
                        <a:spcBef>
                          <a:spcPts val="0"/>
                        </a:spcBef>
                        <a:spcAft>
                          <a:spcPts val="0"/>
                        </a:spcAft>
                      </a:pPr>
                      <a:r>
                        <a:rPr lang="en-US" sz="1600" b="1" dirty="0" smtClean="0">
                          <a:effectLst/>
                          <a:latin typeface="+mj-lt"/>
                          <a:ea typeface="Calibri"/>
                          <a:cs typeface="Times New Roman"/>
                        </a:rPr>
                        <a:t>1</a:t>
                      </a:r>
                      <a:endParaRPr lang="en-US" sz="1600" b="1" dirty="0">
                        <a:effectLst/>
                        <a:latin typeface="+mj-lt"/>
                        <a:ea typeface="Calibri"/>
                        <a:cs typeface="Times New Roman"/>
                      </a:endParaRPr>
                    </a:p>
                  </a:txBody>
                  <a:tcPr marL="64168" marR="64168" marT="0" marB="0" anchor="ctr"/>
                </a:tc>
                <a:tc>
                  <a:txBody>
                    <a:bodyPr/>
                    <a:lstStyle/>
                    <a:p>
                      <a:pPr marL="0" indent="0">
                        <a:buFont typeface="Arial" panose="020B0604020202020204" pitchFamily="34" charset="0"/>
                        <a:buNone/>
                      </a:pPr>
                      <a:r>
                        <a:rPr lang="en-US" sz="1600" dirty="0" smtClean="0"/>
                        <a:t>Seed systems and community management of ABD</a:t>
                      </a:r>
                      <a:endParaRPr lang="en-US" sz="1600" dirty="0"/>
                    </a:p>
                  </a:txBody>
                  <a:tcPr marL="64168" marR="64168"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KKM</a:t>
                      </a:r>
                      <a:endParaRPr lang="en-US" sz="1600" b="0" kern="1200" dirty="0" smtClean="0">
                        <a:solidFill>
                          <a:schemeClr val="tx1"/>
                        </a:solidFill>
                        <a:effectLst/>
                        <a:latin typeface="+mn-lt"/>
                        <a:ea typeface="Calibri"/>
                        <a:cs typeface="Times New Roman"/>
                      </a:endParaRPr>
                    </a:p>
                    <a:p>
                      <a:pPr marL="0" marR="0" algn="ctr">
                        <a:lnSpc>
                          <a:spcPct val="115000"/>
                        </a:lnSpc>
                        <a:spcBef>
                          <a:spcPts val="0"/>
                        </a:spcBef>
                        <a:spcAft>
                          <a:spcPts val="0"/>
                        </a:spcAft>
                      </a:pPr>
                      <a:r>
                        <a:rPr lang="en-US" sz="1600" b="0" dirty="0" smtClean="0">
                          <a:effectLst/>
                          <a:latin typeface="+mj-lt"/>
                          <a:ea typeface="Calibri"/>
                          <a:cs typeface="Times New Roman"/>
                        </a:rPr>
                        <a:t>WBS</a:t>
                      </a: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Raymond Vodouhe, Mauricio Bellon</a:t>
                      </a:r>
                    </a:p>
                  </a:txBody>
                  <a:tcPr marL="0" marR="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IDO</a:t>
                      </a:r>
                      <a:r>
                        <a:rPr lang="en-US" sz="1600" b="0" kern="1200" baseline="0" dirty="0" smtClean="0">
                          <a:solidFill>
                            <a:schemeClr val="tx1"/>
                          </a:solidFill>
                          <a:effectLst/>
                          <a:latin typeface="+mn-lt"/>
                          <a:ea typeface="+mn-ea"/>
                          <a:cs typeface="+mn-cs"/>
                        </a:rPr>
                        <a:t> 2</a:t>
                      </a:r>
                      <a:r>
                        <a:rPr lang="en-US" sz="1600" b="0" kern="1200" dirty="0" smtClean="0">
                          <a:solidFill>
                            <a:schemeClr val="tx1"/>
                          </a:solidFill>
                          <a:effectLst/>
                          <a:latin typeface="+mn-lt"/>
                          <a:ea typeface="+mn-ea"/>
                          <a:cs typeface="+mn-cs"/>
                        </a:rPr>
                        <a:t> </a:t>
                      </a:r>
                      <a:endParaRPr lang="en-US" sz="1600" b="0" kern="1200" dirty="0" smtClean="0">
                        <a:solidFill>
                          <a:schemeClr val="tx1"/>
                        </a:solidFill>
                        <a:effectLst/>
                        <a:latin typeface="+mn-lt"/>
                        <a:ea typeface="Calibri"/>
                        <a:cs typeface="Times New Roman"/>
                      </a:endParaRPr>
                    </a:p>
                    <a:p>
                      <a:pPr marL="0" marR="0">
                        <a:lnSpc>
                          <a:spcPct val="115000"/>
                        </a:lnSpc>
                        <a:spcBef>
                          <a:spcPts val="0"/>
                        </a:spcBef>
                        <a:spcAft>
                          <a:spcPts val="0"/>
                        </a:spcAft>
                      </a:pPr>
                      <a:endParaRPr lang="en-US" sz="1600" b="0" dirty="0">
                        <a:effectLst/>
                        <a:latin typeface="+mj-lt"/>
                        <a:ea typeface="Calibri"/>
                        <a:cs typeface="Times New Roman"/>
                      </a:endParaRPr>
                    </a:p>
                  </a:txBody>
                  <a:tcPr marL="64168" marR="64168"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Characterization of the seed system used by target farmers, farmers and farmers' organization trained in improved seed production techniques</a:t>
                      </a:r>
                      <a:endParaRPr lang="en-US" sz="1600" b="0" dirty="0">
                        <a:effectLst/>
                        <a:latin typeface="+mj-lt"/>
                        <a:ea typeface="Calibri"/>
                        <a:cs typeface="Times New Roman"/>
                      </a:endParaRPr>
                    </a:p>
                  </a:txBody>
                  <a:tcPr marL="64168" marR="64168" marT="0" marB="0" anchor="ctr"/>
                </a:tc>
              </a:tr>
              <a:tr h="1135018">
                <a:tc>
                  <a:txBody>
                    <a:bodyPr/>
                    <a:lstStyle/>
                    <a:p>
                      <a:pPr marL="0" marR="0" algn="ctr">
                        <a:lnSpc>
                          <a:spcPct val="115000"/>
                        </a:lnSpc>
                        <a:spcBef>
                          <a:spcPts val="0"/>
                        </a:spcBef>
                        <a:spcAft>
                          <a:spcPts val="0"/>
                        </a:spcAft>
                      </a:pPr>
                      <a:r>
                        <a:rPr lang="en-US" sz="1600" b="1" dirty="0" smtClean="0">
                          <a:effectLst/>
                          <a:latin typeface="+mj-lt"/>
                          <a:ea typeface="Calibri"/>
                          <a:cs typeface="Times New Roman"/>
                        </a:rPr>
                        <a:t>2</a:t>
                      </a:r>
                      <a:endParaRPr lang="en-US" sz="1600" b="1" dirty="0">
                        <a:effectLst/>
                        <a:latin typeface="+mj-lt"/>
                        <a:ea typeface="Calibri"/>
                        <a:cs typeface="Times New Roman"/>
                      </a:endParaRPr>
                    </a:p>
                  </a:txBody>
                  <a:tcPr marL="64168" marR="64168" marT="0" marB="0" anchor="ctr"/>
                </a:tc>
                <a:tc>
                  <a:txBody>
                    <a:bodyPr/>
                    <a:lstStyle/>
                    <a:p>
                      <a:pPr marL="0" marR="0">
                        <a:lnSpc>
                          <a:spcPct val="115000"/>
                        </a:lnSpc>
                        <a:spcBef>
                          <a:spcPts val="0"/>
                        </a:spcBef>
                        <a:spcAft>
                          <a:spcPts val="0"/>
                        </a:spcAft>
                      </a:pPr>
                      <a:r>
                        <a:rPr lang="en-US" sz="1600" b="0" dirty="0" smtClean="0">
                          <a:effectLst/>
                          <a:latin typeface="+mj-lt"/>
                        </a:rPr>
                        <a:t>Dietary Diversity Assessment (West Africa)</a:t>
                      </a: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r>
                        <a:rPr lang="en-US" sz="1600" b="0" dirty="0" smtClean="0">
                          <a:effectLst/>
                          <a:latin typeface="+mj-lt"/>
                        </a:rPr>
                        <a:t>KKM</a:t>
                      </a:r>
                      <a:endParaRPr lang="en-US" sz="1600" b="0" dirty="0">
                        <a:effectLst/>
                        <a:latin typeface="+mj-lt"/>
                        <a:ea typeface="Calibri"/>
                        <a:cs typeface="Times New Roman"/>
                      </a:endParaRPr>
                    </a:p>
                  </a:txBody>
                  <a:tcPr marL="64168" marR="64168" marT="0" marB="0" anchor="ctr"/>
                </a:tc>
                <a:tc>
                  <a:txBody>
                    <a:bodyPr/>
                    <a:lstStyle/>
                    <a:p>
                      <a:pPr marL="0" marR="0" algn="ctr">
                        <a:lnSpc>
                          <a:spcPct val="115000"/>
                        </a:lnSpc>
                        <a:spcBef>
                          <a:spcPts val="0"/>
                        </a:spcBef>
                        <a:spcAft>
                          <a:spcPts val="0"/>
                        </a:spcAft>
                      </a:pPr>
                      <a:endParaRPr lang="en-US" sz="1600" b="0" dirty="0">
                        <a:effectLst/>
                        <a:latin typeface="+mj-lt"/>
                        <a:ea typeface="Calibri"/>
                        <a:cs typeface="Times New Roman"/>
                      </a:endParaRPr>
                    </a:p>
                  </a:txBody>
                  <a:tcPr marL="0" marR="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0" kern="1200" dirty="0" smtClean="0">
                          <a:solidFill>
                            <a:schemeClr val="tx1"/>
                          </a:solidFill>
                          <a:effectLst/>
                          <a:latin typeface="+mn-lt"/>
                          <a:ea typeface="+mn-ea"/>
                          <a:cs typeface="+mn-cs"/>
                        </a:rPr>
                        <a:t>Raymond Vodouhe, Mauricio Bellon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800" b="0" dirty="0" smtClean="0">
                        <a:effectLst/>
                        <a:latin typeface="+mj-lt"/>
                      </a:endParaRPr>
                    </a:p>
                  </a:txBody>
                  <a:tcPr marL="64168" marR="64168" marT="0" marB="0" anchor="ctr"/>
                </a:tc>
                <a:tc>
                  <a:txBody>
                    <a:bodyPr/>
                    <a:lstStyle/>
                    <a:p>
                      <a:pPr marL="0" marR="0">
                        <a:lnSpc>
                          <a:spcPct val="115000"/>
                        </a:lnSpc>
                        <a:spcBef>
                          <a:spcPts val="0"/>
                        </a:spcBef>
                        <a:spcAft>
                          <a:spcPts val="0"/>
                        </a:spcAft>
                      </a:pPr>
                      <a:r>
                        <a:rPr lang="en-US" sz="1600" b="0" dirty="0" smtClean="0">
                          <a:effectLst/>
                          <a:latin typeface="+mj-lt"/>
                        </a:rPr>
                        <a:t>IDO 3</a:t>
                      </a:r>
                      <a:endParaRPr lang="en-US" sz="1600" b="0" dirty="0">
                        <a:effectLst/>
                        <a:latin typeface="+mj-lt"/>
                        <a:ea typeface="Calibri"/>
                        <a:cs typeface="Times New Roman"/>
                      </a:endParaRPr>
                    </a:p>
                  </a:txBody>
                  <a:tcPr marL="64168" marR="64168" marT="0" marB="0" anchor="ctr"/>
                </a:tc>
                <a:tc>
                  <a:txBody>
                    <a:bodyPr/>
                    <a:lstStyle/>
                    <a:p>
                      <a:pPr marL="53975" marR="0" indent="-53975">
                        <a:lnSpc>
                          <a:spcPct val="115000"/>
                        </a:lnSpc>
                        <a:spcBef>
                          <a:spcPts val="0"/>
                        </a:spcBef>
                        <a:spcAft>
                          <a:spcPts val="0"/>
                        </a:spcAft>
                        <a:buFontTx/>
                        <a:buChar char="-"/>
                      </a:pPr>
                      <a:r>
                        <a:rPr lang="en-US" sz="1600" b="0" dirty="0" smtClean="0">
                          <a:effectLst/>
                          <a:latin typeface="+mj-lt"/>
                        </a:rPr>
                        <a:t>Inventory of the foods available to households</a:t>
                      </a:r>
                    </a:p>
                    <a:p>
                      <a:pPr marL="53975" marR="0" indent="-53975">
                        <a:lnSpc>
                          <a:spcPct val="115000"/>
                        </a:lnSpc>
                        <a:spcBef>
                          <a:spcPts val="0"/>
                        </a:spcBef>
                        <a:spcAft>
                          <a:spcPts val="0"/>
                        </a:spcAft>
                        <a:buFontTx/>
                        <a:buChar char="-"/>
                      </a:pPr>
                      <a:r>
                        <a:rPr lang="en-US" sz="1600" b="0" dirty="0" smtClean="0">
                          <a:effectLst/>
                          <a:latin typeface="+mj-lt"/>
                        </a:rPr>
                        <a:t>characterization of the dietary diversity consumed by women and children.</a:t>
                      </a:r>
                      <a:endParaRPr lang="en-US" sz="1600" b="0" dirty="0">
                        <a:effectLst/>
                        <a:latin typeface="+mj-lt"/>
                        <a:ea typeface="Calibri"/>
                        <a:cs typeface="Times New Roman"/>
                      </a:endParaRPr>
                    </a:p>
                  </a:txBody>
                  <a:tcPr marL="64168" marR="64168" marT="0" marB="0" anchor="ctr"/>
                </a:tc>
              </a:tr>
            </a:tbl>
          </a:graphicData>
        </a:graphic>
      </p:graphicFrame>
      <p:sp>
        <p:nvSpPr>
          <p:cNvPr id="2" name="Rectangle 1"/>
          <p:cNvSpPr/>
          <p:nvPr/>
        </p:nvSpPr>
        <p:spPr>
          <a:xfrm>
            <a:off x="5254" y="865963"/>
            <a:ext cx="9138745"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Activities </a:t>
            </a:r>
            <a:r>
              <a:rPr lang="en-US" sz="2000" b="1" i="1" dirty="0">
                <a:solidFill>
                  <a:srgbClr val="1F497D">
                    <a:lumMod val="60000"/>
                    <a:lumOff val="40000"/>
                  </a:srgbClr>
                </a:solidFill>
              </a:rPr>
              <a:t>BIOVERSITY</a:t>
            </a:r>
          </a:p>
        </p:txBody>
      </p:sp>
    </p:spTree>
    <p:extLst>
      <p:ext uri="{BB962C8B-B14F-4D97-AF65-F5344CB8AC3E}">
        <p14:creationId xmlns:p14="http://schemas.microsoft.com/office/powerpoint/2010/main" val="277197499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ZoneTexte 38"/>
          <p:cNvSpPr txBox="1"/>
          <p:nvPr/>
        </p:nvSpPr>
        <p:spPr>
          <a:xfrm>
            <a:off x="0" y="1066800"/>
            <a:ext cx="400110" cy="2057400"/>
          </a:xfrm>
          <a:prstGeom prst="rect">
            <a:avLst/>
          </a:prstGeom>
          <a:noFill/>
        </p:spPr>
        <p:txBody>
          <a:bodyPr vert="vert270" wrap="square" rtlCol="0">
            <a:spAutoFit/>
          </a:bodyPr>
          <a:lstStyle/>
          <a:p>
            <a:pPr algn="ctr"/>
            <a:r>
              <a:rPr lang="fr-FR" sz="1400" dirty="0" err="1" smtClean="0">
                <a:solidFill>
                  <a:srgbClr val="5F604B"/>
                </a:solidFill>
              </a:rPr>
              <a:t>Household</a:t>
            </a:r>
            <a:r>
              <a:rPr lang="fr-FR" sz="1400" dirty="0" smtClean="0">
                <a:solidFill>
                  <a:srgbClr val="5F604B"/>
                </a:solidFill>
              </a:rPr>
              <a:t>  &amp;  </a:t>
            </a:r>
            <a:r>
              <a:rPr lang="fr-FR" sz="1400" dirty="0" err="1" smtClean="0">
                <a:solidFill>
                  <a:srgbClr val="5F604B"/>
                </a:solidFill>
              </a:rPr>
              <a:t>individual</a:t>
            </a:r>
            <a:endParaRPr lang="en-US" sz="1400" dirty="0">
              <a:solidFill>
                <a:srgbClr val="5F604B"/>
              </a:solidFill>
            </a:endParaRPr>
          </a:p>
        </p:txBody>
      </p:sp>
      <p:grpSp>
        <p:nvGrpSpPr>
          <p:cNvPr id="2" name="Group 37"/>
          <p:cNvGrpSpPr/>
          <p:nvPr/>
        </p:nvGrpSpPr>
        <p:grpSpPr>
          <a:xfrm>
            <a:off x="0" y="152400"/>
            <a:ext cx="9003280" cy="6556375"/>
            <a:chOff x="0" y="152400"/>
            <a:chExt cx="9003280" cy="6556375"/>
          </a:xfrm>
        </p:grpSpPr>
        <p:grpSp>
          <p:nvGrpSpPr>
            <p:cNvPr id="3" name="Group 29"/>
            <p:cNvGrpSpPr>
              <a:grpSpLocks/>
            </p:cNvGrpSpPr>
            <p:nvPr/>
          </p:nvGrpSpPr>
          <p:grpSpPr bwMode="auto">
            <a:xfrm>
              <a:off x="304800" y="1371600"/>
              <a:ext cx="8698480" cy="4913313"/>
              <a:chOff x="228600" y="1371600"/>
              <a:chExt cx="8699068" cy="4913531"/>
            </a:xfrm>
          </p:grpSpPr>
          <p:sp>
            <p:nvSpPr>
              <p:cNvPr id="5126" name="TextBox 2"/>
              <p:cNvSpPr txBox="1">
                <a:spLocks noChangeArrowheads="1"/>
              </p:cNvSpPr>
              <p:nvPr/>
            </p:nvSpPr>
            <p:spPr bwMode="auto">
              <a:xfrm>
                <a:off x="3733800" y="2286000"/>
                <a:ext cx="1979613" cy="369888"/>
              </a:xfrm>
              <a:prstGeom prst="rect">
                <a:avLst/>
              </a:prstGeom>
              <a:noFill/>
              <a:ln w="9525">
                <a:noFill/>
                <a:miter lim="800000"/>
                <a:headEnd/>
                <a:tailEnd/>
              </a:ln>
            </p:spPr>
            <p:txBody>
              <a:bodyPr wrap="none">
                <a:spAutoFit/>
              </a:bodyPr>
              <a:lstStyle/>
              <a:p>
                <a:r>
                  <a:rPr lang="en-US" b="1" dirty="0">
                    <a:solidFill>
                      <a:srgbClr val="5F604B"/>
                    </a:solidFill>
                    <a:latin typeface="Calibri" pitchFamily="34" charset="0"/>
                  </a:rPr>
                  <a:t>Dietary diversity</a:t>
                </a:r>
              </a:p>
            </p:txBody>
          </p:sp>
          <p:sp>
            <p:nvSpPr>
              <p:cNvPr id="5127" name="TextBox 3"/>
              <p:cNvSpPr txBox="1">
                <a:spLocks noChangeArrowheads="1"/>
              </p:cNvSpPr>
              <p:nvPr/>
            </p:nvSpPr>
            <p:spPr bwMode="auto">
              <a:xfrm>
                <a:off x="1066800" y="4953000"/>
                <a:ext cx="2095500" cy="369888"/>
              </a:xfrm>
              <a:prstGeom prst="rect">
                <a:avLst/>
              </a:prstGeom>
              <a:noFill/>
              <a:ln w="9525">
                <a:noFill/>
                <a:miter lim="800000"/>
                <a:headEnd/>
                <a:tailEnd/>
              </a:ln>
            </p:spPr>
            <p:txBody>
              <a:bodyPr wrap="none">
                <a:spAutoFit/>
              </a:bodyPr>
              <a:lstStyle/>
              <a:p>
                <a:r>
                  <a:rPr lang="en-US" b="1">
                    <a:solidFill>
                      <a:srgbClr val="5F604B"/>
                    </a:solidFill>
                    <a:latin typeface="Calibri" pitchFamily="34" charset="0"/>
                  </a:rPr>
                  <a:t>On-farm diversity</a:t>
                </a:r>
              </a:p>
            </p:txBody>
          </p:sp>
          <p:sp>
            <p:nvSpPr>
              <p:cNvPr id="5128" name="TextBox 4"/>
              <p:cNvSpPr txBox="1">
                <a:spLocks noChangeArrowheads="1"/>
              </p:cNvSpPr>
              <p:nvPr/>
            </p:nvSpPr>
            <p:spPr bwMode="auto">
              <a:xfrm>
                <a:off x="6096000" y="4953000"/>
                <a:ext cx="1941513" cy="369888"/>
              </a:xfrm>
              <a:prstGeom prst="rect">
                <a:avLst/>
              </a:prstGeom>
              <a:noFill/>
              <a:ln w="9525">
                <a:noFill/>
                <a:miter lim="800000"/>
                <a:headEnd/>
                <a:tailEnd/>
              </a:ln>
            </p:spPr>
            <p:txBody>
              <a:bodyPr wrap="none">
                <a:spAutoFit/>
              </a:bodyPr>
              <a:lstStyle/>
              <a:p>
                <a:r>
                  <a:rPr lang="en-US" b="1">
                    <a:solidFill>
                      <a:srgbClr val="5F604B"/>
                    </a:solidFill>
                    <a:latin typeface="Calibri" pitchFamily="34" charset="0"/>
                  </a:rPr>
                  <a:t>Market diversity</a:t>
                </a:r>
              </a:p>
            </p:txBody>
          </p:sp>
          <p:cxnSp>
            <p:nvCxnSpPr>
              <p:cNvPr id="7" name="Straight Arrow Connector 6"/>
              <p:cNvCxnSpPr/>
              <p:nvPr/>
            </p:nvCxnSpPr>
            <p:spPr>
              <a:xfrm flipV="1">
                <a:off x="2438550" y="2819464"/>
                <a:ext cx="1752719" cy="2057491"/>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9" name="Straight Arrow Connector 8"/>
              <p:cNvCxnSpPr>
                <a:endCxn id="5128" idx="1"/>
              </p:cNvCxnSpPr>
              <p:nvPr/>
            </p:nvCxnSpPr>
            <p:spPr>
              <a:xfrm flipV="1">
                <a:off x="3124396" y="5137317"/>
                <a:ext cx="2972001" cy="5556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flipH="1" flipV="1">
                <a:off x="5029525" y="2819464"/>
                <a:ext cx="1600308" cy="213369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5132" name="TextBox 19"/>
              <p:cNvSpPr txBox="1">
                <a:spLocks noChangeArrowheads="1"/>
              </p:cNvSpPr>
              <p:nvPr/>
            </p:nvSpPr>
            <p:spPr bwMode="auto">
              <a:xfrm>
                <a:off x="1752600" y="3200400"/>
                <a:ext cx="1829603" cy="369332"/>
              </a:xfrm>
              <a:prstGeom prst="rect">
                <a:avLst/>
              </a:prstGeom>
              <a:noFill/>
              <a:ln w="9525">
                <a:noFill/>
                <a:miter lim="800000"/>
                <a:headEnd/>
                <a:tailEnd/>
              </a:ln>
            </p:spPr>
            <p:txBody>
              <a:bodyPr wrap="none">
                <a:spAutoFit/>
              </a:bodyPr>
              <a:lstStyle/>
              <a:p>
                <a:r>
                  <a:rPr lang="en-US">
                    <a:solidFill>
                      <a:srgbClr val="5F604B"/>
                    </a:solidFill>
                    <a:latin typeface="Calibri" pitchFamily="34" charset="0"/>
                  </a:rPr>
                  <a:t>Self-consumption</a:t>
                </a:r>
              </a:p>
            </p:txBody>
          </p:sp>
          <p:sp>
            <p:nvSpPr>
              <p:cNvPr id="5133" name="TextBox 20"/>
              <p:cNvSpPr txBox="1">
                <a:spLocks noChangeArrowheads="1"/>
              </p:cNvSpPr>
              <p:nvPr/>
            </p:nvSpPr>
            <p:spPr bwMode="auto">
              <a:xfrm>
                <a:off x="4343400" y="5334000"/>
                <a:ext cx="646113" cy="369888"/>
              </a:xfrm>
              <a:prstGeom prst="rect">
                <a:avLst/>
              </a:prstGeom>
              <a:noFill/>
              <a:ln w="9525">
                <a:noFill/>
                <a:miter lim="800000"/>
                <a:headEnd/>
                <a:tailEnd/>
              </a:ln>
            </p:spPr>
            <p:txBody>
              <a:bodyPr wrap="none">
                <a:spAutoFit/>
              </a:bodyPr>
              <a:lstStyle/>
              <a:p>
                <a:r>
                  <a:rPr lang="en-US">
                    <a:solidFill>
                      <a:srgbClr val="5F604B"/>
                    </a:solidFill>
                    <a:latin typeface="Calibri" pitchFamily="34" charset="0"/>
                  </a:rPr>
                  <a:t>Sale</a:t>
                </a:r>
              </a:p>
            </p:txBody>
          </p:sp>
          <p:sp>
            <p:nvSpPr>
              <p:cNvPr id="5134" name="TextBox 21"/>
              <p:cNvSpPr txBox="1">
                <a:spLocks noChangeArrowheads="1"/>
              </p:cNvSpPr>
              <p:nvPr/>
            </p:nvSpPr>
            <p:spPr bwMode="auto">
              <a:xfrm>
                <a:off x="5791200" y="3200400"/>
                <a:ext cx="1158875" cy="369888"/>
              </a:xfrm>
              <a:prstGeom prst="rect">
                <a:avLst/>
              </a:prstGeom>
              <a:noFill/>
              <a:ln w="9525">
                <a:noFill/>
                <a:miter lim="800000"/>
                <a:headEnd/>
                <a:tailEnd/>
              </a:ln>
            </p:spPr>
            <p:txBody>
              <a:bodyPr wrap="none">
                <a:spAutoFit/>
              </a:bodyPr>
              <a:lstStyle/>
              <a:p>
                <a:r>
                  <a:rPr lang="en-US">
                    <a:solidFill>
                      <a:srgbClr val="5F604B"/>
                    </a:solidFill>
                    <a:latin typeface="Calibri" pitchFamily="34" charset="0"/>
                  </a:rPr>
                  <a:t>Purchase</a:t>
                </a:r>
              </a:p>
            </p:txBody>
          </p:sp>
          <p:sp>
            <p:nvSpPr>
              <p:cNvPr id="5135" name="TextBox 22"/>
              <p:cNvSpPr txBox="1">
                <a:spLocks noChangeArrowheads="1"/>
              </p:cNvSpPr>
              <p:nvPr/>
            </p:nvSpPr>
            <p:spPr bwMode="auto">
              <a:xfrm>
                <a:off x="6553200" y="5638800"/>
                <a:ext cx="881652" cy="369332"/>
              </a:xfrm>
              <a:prstGeom prst="rect">
                <a:avLst/>
              </a:prstGeom>
              <a:noFill/>
              <a:ln w="9525">
                <a:noFill/>
                <a:miter lim="800000"/>
                <a:headEnd/>
                <a:tailEnd/>
              </a:ln>
            </p:spPr>
            <p:txBody>
              <a:bodyPr wrap="none">
                <a:spAutoFit/>
              </a:bodyPr>
              <a:lstStyle/>
              <a:p>
                <a:r>
                  <a:rPr lang="en-US">
                    <a:solidFill>
                      <a:srgbClr val="5F604B"/>
                    </a:solidFill>
                    <a:latin typeface="Calibri" pitchFamily="34" charset="0"/>
                  </a:rPr>
                  <a:t>Income</a:t>
                </a:r>
              </a:p>
            </p:txBody>
          </p:sp>
          <p:sp>
            <p:nvSpPr>
              <p:cNvPr id="5136" name="TextBox 23"/>
              <p:cNvSpPr txBox="1">
                <a:spLocks noChangeArrowheads="1"/>
              </p:cNvSpPr>
              <p:nvPr/>
            </p:nvSpPr>
            <p:spPr bwMode="auto">
              <a:xfrm>
                <a:off x="3124200" y="1371600"/>
                <a:ext cx="3131370" cy="369332"/>
              </a:xfrm>
              <a:prstGeom prst="rect">
                <a:avLst/>
              </a:prstGeom>
              <a:noFill/>
              <a:ln w="9525">
                <a:noFill/>
                <a:miter lim="800000"/>
                <a:headEnd/>
                <a:tailEnd/>
              </a:ln>
            </p:spPr>
            <p:txBody>
              <a:bodyPr wrap="none">
                <a:spAutoFit/>
              </a:bodyPr>
              <a:lstStyle/>
              <a:p>
                <a:r>
                  <a:rPr lang="en-US" dirty="0">
                    <a:solidFill>
                      <a:srgbClr val="5F604B"/>
                    </a:solidFill>
                    <a:latin typeface="Calibri" pitchFamily="34" charset="0"/>
                  </a:rPr>
                  <a:t>Food security &amp; dietary quality</a:t>
                </a:r>
              </a:p>
            </p:txBody>
          </p:sp>
          <p:sp>
            <p:nvSpPr>
              <p:cNvPr id="5137" name="TextBox 24"/>
              <p:cNvSpPr txBox="1">
                <a:spLocks noChangeArrowheads="1"/>
              </p:cNvSpPr>
              <p:nvPr/>
            </p:nvSpPr>
            <p:spPr bwMode="auto">
              <a:xfrm>
                <a:off x="762000" y="5638800"/>
                <a:ext cx="2667000" cy="646331"/>
              </a:xfrm>
              <a:prstGeom prst="rect">
                <a:avLst/>
              </a:prstGeom>
              <a:noFill/>
              <a:ln w="9525">
                <a:noFill/>
                <a:miter lim="800000"/>
                <a:headEnd/>
                <a:tailEnd/>
              </a:ln>
            </p:spPr>
            <p:txBody>
              <a:bodyPr>
                <a:spAutoFit/>
              </a:bodyPr>
              <a:lstStyle/>
              <a:p>
                <a:pPr algn="ctr"/>
                <a:r>
                  <a:rPr lang="en-US" dirty="0">
                    <a:solidFill>
                      <a:srgbClr val="5F604B"/>
                    </a:solidFill>
                    <a:latin typeface="Calibri" pitchFamily="34" charset="0"/>
                  </a:rPr>
                  <a:t>Ecosystem &amp; Evolutionary</a:t>
                </a:r>
              </a:p>
              <a:p>
                <a:pPr algn="ctr"/>
                <a:r>
                  <a:rPr lang="en-US" dirty="0">
                    <a:solidFill>
                      <a:srgbClr val="5F604B"/>
                    </a:solidFill>
                    <a:latin typeface="Calibri" pitchFamily="34" charset="0"/>
                  </a:rPr>
                  <a:t>Services</a:t>
                </a:r>
              </a:p>
            </p:txBody>
          </p:sp>
          <p:cxnSp>
            <p:nvCxnSpPr>
              <p:cNvPr id="16" name="Straight Arrow Connector 15"/>
              <p:cNvCxnSpPr/>
              <p:nvPr/>
            </p:nvCxnSpPr>
            <p:spPr>
              <a:xfrm flipH="1">
                <a:off x="2971986" y="3352888"/>
                <a:ext cx="1295488" cy="14478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4953320" y="3276685"/>
                <a:ext cx="1143077" cy="14478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3505422" y="4876956"/>
                <a:ext cx="2209950" cy="7620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 name="Right Arrow 18"/>
              <p:cNvSpPr/>
              <p:nvPr/>
            </p:nvSpPr>
            <p:spPr>
              <a:xfrm rot="16200000">
                <a:off x="4419889" y="1905020"/>
                <a:ext cx="457220" cy="3048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1" name="Right Arrow 20"/>
              <p:cNvSpPr/>
              <p:nvPr/>
            </p:nvSpPr>
            <p:spPr>
              <a:xfrm rot="5400000">
                <a:off x="1790810" y="5296071"/>
                <a:ext cx="381017" cy="3048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2" name="Right Arrow 21"/>
              <p:cNvSpPr/>
              <p:nvPr/>
            </p:nvSpPr>
            <p:spPr>
              <a:xfrm rot="5400000">
                <a:off x="6820351" y="5372274"/>
                <a:ext cx="381017" cy="3048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5" name="Right Arrow 24"/>
              <p:cNvSpPr/>
              <p:nvPr/>
            </p:nvSpPr>
            <p:spPr>
              <a:xfrm rot="10800000">
                <a:off x="5791576" y="2438447"/>
                <a:ext cx="1447898" cy="46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5145" name="TextBox 25"/>
              <p:cNvSpPr txBox="1">
                <a:spLocks noChangeArrowheads="1"/>
              </p:cNvSpPr>
              <p:nvPr/>
            </p:nvSpPr>
            <p:spPr bwMode="auto">
              <a:xfrm>
                <a:off x="7315679" y="2209837"/>
                <a:ext cx="1524000" cy="646360"/>
              </a:xfrm>
              <a:prstGeom prst="rect">
                <a:avLst/>
              </a:prstGeom>
              <a:noFill/>
              <a:ln w="9525">
                <a:noFill/>
                <a:miter lim="800000"/>
                <a:headEnd/>
                <a:tailEnd/>
              </a:ln>
            </p:spPr>
            <p:txBody>
              <a:bodyPr>
                <a:spAutoFit/>
              </a:bodyPr>
              <a:lstStyle/>
              <a:p>
                <a:r>
                  <a:rPr lang="en-US" dirty="0" smtClean="0">
                    <a:solidFill>
                      <a:srgbClr val="5F604B"/>
                    </a:solidFill>
                  </a:rPr>
                  <a:t>Influencing factors</a:t>
                </a:r>
                <a:endParaRPr lang="en-US" dirty="0">
                  <a:solidFill>
                    <a:srgbClr val="5F604B"/>
                  </a:solidFill>
                </a:endParaRPr>
              </a:p>
            </p:txBody>
          </p:sp>
          <p:sp>
            <p:nvSpPr>
              <p:cNvPr id="27" name="Right Arrow 26"/>
              <p:cNvSpPr/>
              <p:nvPr/>
            </p:nvSpPr>
            <p:spPr>
              <a:xfrm rot="7932906">
                <a:off x="6989443" y="4418941"/>
                <a:ext cx="1447864" cy="4604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5147" name="Rectangle 27"/>
              <p:cNvSpPr>
                <a:spLocks noChangeArrowheads="1"/>
              </p:cNvSpPr>
              <p:nvPr/>
            </p:nvSpPr>
            <p:spPr bwMode="auto">
              <a:xfrm>
                <a:off x="7010859" y="3505295"/>
                <a:ext cx="1916809" cy="369348"/>
              </a:xfrm>
              <a:prstGeom prst="rect">
                <a:avLst/>
              </a:prstGeom>
              <a:noFill/>
              <a:ln w="9525">
                <a:noFill/>
                <a:miter lim="800000"/>
                <a:headEnd/>
                <a:tailEnd/>
              </a:ln>
            </p:spPr>
            <p:txBody>
              <a:bodyPr wrap="none">
                <a:spAutoFit/>
              </a:bodyPr>
              <a:lstStyle/>
              <a:p>
                <a:r>
                  <a:rPr lang="en-US" dirty="0" smtClean="0">
                    <a:solidFill>
                      <a:srgbClr val="5F604B"/>
                    </a:solidFill>
                  </a:rPr>
                  <a:t>Influencing factors</a:t>
                </a:r>
                <a:endParaRPr lang="en-US" dirty="0">
                  <a:solidFill>
                    <a:srgbClr val="5F604B"/>
                  </a:solidFill>
                </a:endParaRPr>
              </a:p>
            </p:txBody>
          </p:sp>
          <p:sp>
            <p:nvSpPr>
              <p:cNvPr id="29" name="Right Arrow 28"/>
              <p:cNvSpPr/>
              <p:nvPr/>
            </p:nvSpPr>
            <p:spPr>
              <a:xfrm rot="3051535">
                <a:off x="741415" y="4364170"/>
                <a:ext cx="1447864" cy="4445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5149" name="Rectangle 30"/>
              <p:cNvSpPr>
                <a:spLocks noChangeArrowheads="1"/>
              </p:cNvSpPr>
              <p:nvPr/>
            </p:nvSpPr>
            <p:spPr bwMode="auto">
              <a:xfrm>
                <a:off x="228600" y="3505295"/>
                <a:ext cx="1916809" cy="369348"/>
              </a:xfrm>
              <a:prstGeom prst="rect">
                <a:avLst/>
              </a:prstGeom>
              <a:noFill/>
              <a:ln w="9525">
                <a:noFill/>
                <a:miter lim="800000"/>
                <a:headEnd/>
                <a:tailEnd/>
              </a:ln>
            </p:spPr>
            <p:txBody>
              <a:bodyPr wrap="none">
                <a:spAutoFit/>
              </a:bodyPr>
              <a:lstStyle/>
              <a:p>
                <a:r>
                  <a:rPr lang="en-US" dirty="0" smtClean="0">
                    <a:solidFill>
                      <a:srgbClr val="5F604B"/>
                    </a:solidFill>
                  </a:rPr>
                  <a:t>Influencing factors</a:t>
                </a:r>
                <a:endParaRPr lang="en-US" dirty="0">
                  <a:solidFill>
                    <a:srgbClr val="5F604B"/>
                  </a:solidFill>
                </a:endParaRPr>
              </a:p>
            </p:txBody>
          </p:sp>
        </p:grpSp>
        <p:cxnSp>
          <p:nvCxnSpPr>
            <p:cNvPr id="32" name="Straight Arrow Connector 31"/>
            <p:cNvCxnSpPr/>
            <p:nvPr/>
          </p:nvCxnSpPr>
          <p:spPr>
            <a:xfrm>
              <a:off x="6781800" y="6553200"/>
              <a:ext cx="11430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125" name="TextBox 33"/>
            <p:cNvSpPr txBox="1">
              <a:spLocks noChangeArrowheads="1"/>
            </p:cNvSpPr>
            <p:nvPr/>
          </p:nvSpPr>
          <p:spPr bwMode="auto">
            <a:xfrm>
              <a:off x="5334000" y="6400800"/>
              <a:ext cx="1408113" cy="307975"/>
            </a:xfrm>
            <a:prstGeom prst="rect">
              <a:avLst/>
            </a:prstGeom>
            <a:noFill/>
            <a:ln w="9525">
              <a:noFill/>
              <a:miter lim="800000"/>
              <a:headEnd/>
              <a:tailEnd/>
            </a:ln>
          </p:spPr>
          <p:txBody>
            <a:bodyPr wrap="none">
              <a:spAutoFit/>
            </a:bodyPr>
            <a:lstStyle/>
            <a:p>
              <a:r>
                <a:rPr lang="en-US" sz="1400" dirty="0">
                  <a:solidFill>
                    <a:srgbClr val="5F604B"/>
                  </a:solidFill>
                </a:rPr>
                <a:t>Information flow</a:t>
              </a:r>
            </a:p>
          </p:txBody>
        </p:sp>
        <p:sp>
          <p:nvSpPr>
            <p:cNvPr id="31" name="TextBox 23"/>
            <p:cNvSpPr txBox="1">
              <a:spLocks noChangeArrowheads="1"/>
            </p:cNvSpPr>
            <p:nvPr/>
          </p:nvSpPr>
          <p:spPr bwMode="auto">
            <a:xfrm>
              <a:off x="3232191" y="392668"/>
              <a:ext cx="2635209" cy="369332"/>
            </a:xfrm>
            <a:prstGeom prst="rect">
              <a:avLst/>
            </a:prstGeom>
            <a:noFill/>
            <a:ln w="9525">
              <a:noFill/>
              <a:miter lim="800000"/>
              <a:headEnd/>
              <a:tailEnd/>
            </a:ln>
          </p:spPr>
          <p:txBody>
            <a:bodyPr wrap="none">
              <a:spAutoFit/>
            </a:bodyPr>
            <a:lstStyle/>
            <a:p>
              <a:r>
                <a:rPr lang="en-US" dirty="0" smtClean="0">
                  <a:solidFill>
                    <a:srgbClr val="5F604B"/>
                  </a:solidFill>
                  <a:latin typeface="Calibri" pitchFamily="34" charset="0"/>
                </a:rPr>
                <a:t>Nutrition &amp; Health status</a:t>
              </a:r>
              <a:endParaRPr lang="en-US" dirty="0">
                <a:solidFill>
                  <a:srgbClr val="5F604B"/>
                </a:solidFill>
                <a:latin typeface="Calibri" pitchFamily="34" charset="0"/>
              </a:endParaRPr>
            </a:p>
          </p:txBody>
        </p:sp>
        <p:sp>
          <p:nvSpPr>
            <p:cNvPr id="33" name="Right Arrow 18"/>
            <p:cNvSpPr/>
            <p:nvPr/>
          </p:nvSpPr>
          <p:spPr bwMode="auto">
            <a:xfrm rot="16200000">
              <a:off x="4495800" y="914400"/>
              <a:ext cx="457199"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34" name="Accolade ouvrante 33"/>
            <p:cNvSpPr/>
            <p:nvPr/>
          </p:nvSpPr>
          <p:spPr>
            <a:xfrm>
              <a:off x="304800" y="3200400"/>
              <a:ext cx="76200" cy="32004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5F604B"/>
                </a:solidFill>
              </a:endParaRPr>
            </a:p>
          </p:txBody>
        </p:sp>
        <p:sp>
          <p:nvSpPr>
            <p:cNvPr id="35" name="Accolade ouvrante 34"/>
            <p:cNvSpPr/>
            <p:nvPr/>
          </p:nvSpPr>
          <p:spPr>
            <a:xfrm>
              <a:off x="304800" y="1295400"/>
              <a:ext cx="45719" cy="16002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5F604B"/>
                </a:solidFill>
              </a:endParaRPr>
            </a:p>
          </p:txBody>
        </p:sp>
        <p:sp>
          <p:nvSpPr>
            <p:cNvPr id="36" name="Accolade ouvrante 35"/>
            <p:cNvSpPr/>
            <p:nvPr/>
          </p:nvSpPr>
          <p:spPr>
            <a:xfrm>
              <a:off x="304800" y="228600"/>
              <a:ext cx="76200" cy="6096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rgbClr val="5F604B"/>
                </a:solidFill>
              </a:endParaRPr>
            </a:p>
          </p:txBody>
        </p:sp>
        <p:sp>
          <p:nvSpPr>
            <p:cNvPr id="37" name="ZoneTexte 36"/>
            <p:cNvSpPr txBox="1"/>
            <p:nvPr/>
          </p:nvSpPr>
          <p:spPr>
            <a:xfrm>
              <a:off x="0" y="3752433"/>
              <a:ext cx="400110" cy="2114967"/>
            </a:xfrm>
            <a:prstGeom prst="rect">
              <a:avLst/>
            </a:prstGeom>
            <a:noFill/>
          </p:spPr>
          <p:txBody>
            <a:bodyPr vert="vert270" wrap="square" rtlCol="0">
              <a:spAutoFit/>
            </a:bodyPr>
            <a:lstStyle/>
            <a:p>
              <a:pPr algn="ctr"/>
              <a:r>
                <a:rPr lang="fr-FR" sz="1400" dirty="0" err="1" smtClean="0">
                  <a:solidFill>
                    <a:srgbClr val="5F604B"/>
                  </a:solidFill>
                </a:rPr>
                <a:t>Household</a:t>
              </a:r>
              <a:r>
                <a:rPr lang="fr-FR" sz="1400" dirty="0" smtClean="0">
                  <a:solidFill>
                    <a:srgbClr val="5F604B"/>
                  </a:solidFill>
                </a:rPr>
                <a:t>  &amp;  </a:t>
              </a:r>
              <a:r>
                <a:rPr lang="fr-FR" sz="1400" dirty="0" err="1" smtClean="0">
                  <a:solidFill>
                    <a:srgbClr val="5F604B"/>
                  </a:solidFill>
                </a:rPr>
                <a:t>community</a:t>
              </a:r>
              <a:endParaRPr lang="en-US" sz="1400" dirty="0">
                <a:solidFill>
                  <a:srgbClr val="5F604B"/>
                </a:solidFill>
              </a:endParaRPr>
            </a:p>
          </p:txBody>
        </p:sp>
        <p:sp>
          <p:nvSpPr>
            <p:cNvPr id="40" name="ZoneTexte 39"/>
            <p:cNvSpPr txBox="1"/>
            <p:nvPr/>
          </p:nvSpPr>
          <p:spPr>
            <a:xfrm>
              <a:off x="0" y="152400"/>
              <a:ext cx="400110" cy="838200"/>
            </a:xfrm>
            <a:prstGeom prst="rect">
              <a:avLst/>
            </a:prstGeom>
            <a:noFill/>
          </p:spPr>
          <p:txBody>
            <a:bodyPr vert="vert270" wrap="square" rtlCol="0">
              <a:spAutoFit/>
            </a:bodyPr>
            <a:lstStyle/>
            <a:p>
              <a:pPr algn="ctr"/>
              <a:r>
                <a:rPr lang="fr-FR" sz="1400" dirty="0" err="1" smtClean="0">
                  <a:solidFill>
                    <a:srgbClr val="5F604B"/>
                  </a:solidFill>
                </a:rPr>
                <a:t>individual</a:t>
              </a:r>
              <a:endParaRPr lang="en-US" sz="1400" dirty="0">
                <a:solidFill>
                  <a:srgbClr val="5F604B"/>
                </a:solidFill>
              </a:endParaRPr>
            </a:p>
          </p:txBody>
        </p:sp>
      </p:grpSp>
    </p:spTree>
    <p:extLst>
      <p:ext uri="{BB962C8B-B14F-4D97-AF65-F5344CB8AC3E}">
        <p14:creationId xmlns:p14="http://schemas.microsoft.com/office/powerpoint/2010/main" val="375368459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60</a:t>
            </a:fld>
            <a:endParaRPr lang="en-US">
              <a:solidFill>
                <a:prstClr val="black">
                  <a:tint val="75000"/>
                </a:prstClr>
              </a:solidFill>
            </a:endParaRPr>
          </a:p>
        </p:txBody>
      </p:sp>
      <p:sp>
        <p:nvSpPr>
          <p:cNvPr id="2" name="Rectangle 1"/>
          <p:cNvSpPr/>
          <p:nvPr/>
        </p:nvSpPr>
        <p:spPr>
          <a:xfrm>
            <a:off x="2819400" y="990600"/>
            <a:ext cx="3554178" cy="646331"/>
          </a:xfrm>
          <a:prstGeom prst="rect">
            <a:avLst/>
          </a:prstGeom>
        </p:spPr>
        <p:txBody>
          <a:bodyPr wrap="none">
            <a:spAutoFit/>
          </a:bodyPr>
          <a:lstStyle/>
          <a:p>
            <a:r>
              <a:rPr lang="en-US" sz="3600" b="1" dirty="0"/>
              <a:t>General objective</a:t>
            </a:r>
          </a:p>
        </p:txBody>
      </p:sp>
      <p:sp>
        <p:nvSpPr>
          <p:cNvPr id="77" name="Content Placeholder 4"/>
          <p:cNvSpPr txBox="1">
            <a:spLocks/>
          </p:cNvSpPr>
          <p:nvPr/>
        </p:nvSpPr>
        <p:spPr>
          <a:xfrm>
            <a:off x="461033" y="2144123"/>
            <a:ext cx="8530565" cy="3494677"/>
          </a:xfrm>
          <a:prstGeom prst="rect">
            <a:avLst/>
          </a:prstGeom>
        </p:spPr>
        <p:txBody>
          <a:bodyPr/>
          <a:lstStyle>
            <a:lvl1pPr marL="0" indent="0" algn="l" defTabSz="914400" rtl="0" eaLnBrk="1" latinLnBrk="0" hangingPunct="1">
              <a:lnSpc>
                <a:spcPct val="100000"/>
              </a:lnSpc>
              <a:spcBef>
                <a:spcPts val="1200"/>
              </a:spcBef>
              <a:spcAft>
                <a:spcPts val="0"/>
              </a:spcAft>
              <a:buClr>
                <a:schemeClr val="tx1"/>
              </a:buClr>
              <a:buSzPct val="80000"/>
              <a:buFont typeface="Arial" pitchFamily="34" charset="0"/>
              <a:buNone/>
              <a:tabLst>
                <a:tab pos="1828800" algn="l"/>
              </a:tabLst>
              <a:defRPr sz="2600" b="0" kern="1200">
                <a:solidFill>
                  <a:schemeClr val="tx1"/>
                </a:solidFill>
                <a:latin typeface="+mj-lt"/>
                <a:ea typeface="+mn-ea"/>
                <a:cs typeface="Arial" pitchFamily="34" charset="0"/>
              </a:defRPr>
            </a:lvl1pPr>
            <a:lvl2pPr marL="457200" indent="0" algn="l" defTabSz="914400" rtl="0" eaLnBrk="1" latinLnBrk="0" hangingPunct="1">
              <a:lnSpc>
                <a:spcPct val="100000"/>
              </a:lnSpc>
              <a:spcBef>
                <a:spcPts val="624"/>
              </a:spcBef>
              <a:spcAft>
                <a:spcPts val="0"/>
              </a:spcAft>
              <a:buClr>
                <a:schemeClr val="tx1"/>
              </a:buClr>
              <a:buSzPct val="80000"/>
              <a:buFont typeface="Arial" pitchFamily="34" charset="0"/>
              <a:buNone/>
              <a:tabLst>
                <a:tab pos="1828800" algn="l"/>
              </a:tabLst>
              <a:defRPr sz="2400" kern="1200">
                <a:solidFill>
                  <a:schemeClr val="tx1"/>
                </a:solidFill>
                <a:latin typeface="+mj-lt"/>
                <a:ea typeface="+mn-ea"/>
                <a:cs typeface="Arial" pitchFamily="34" charset="0"/>
              </a:defRPr>
            </a:lvl2pPr>
            <a:lvl3pPr marL="688975" indent="0" algn="l" defTabSz="914400" rtl="0" eaLnBrk="1" latinLnBrk="0" hangingPunct="1">
              <a:lnSpc>
                <a:spcPct val="100000"/>
              </a:lnSpc>
              <a:spcBef>
                <a:spcPts val="576"/>
              </a:spcBef>
              <a:spcAft>
                <a:spcPts val="0"/>
              </a:spcAft>
              <a:buClr>
                <a:schemeClr val="tx1"/>
              </a:buClr>
              <a:buSzPct val="80000"/>
              <a:buFont typeface="Arial" pitchFamily="34" charset="0"/>
              <a:buNone/>
              <a:tabLst>
                <a:tab pos="1828800" algn="l"/>
              </a:tabLst>
              <a:defRPr sz="2000" kern="1200" baseline="0">
                <a:solidFill>
                  <a:schemeClr val="tx1"/>
                </a:solidFill>
                <a:latin typeface="+mj-lt"/>
                <a:ea typeface="+mn-ea"/>
                <a:cs typeface="Arial" pitchFamily="34" charset="0"/>
              </a:defRPr>
            </a:lvl3pPr>
            <a:lvl4pPr marL="914400" indent="0" algn="l" defTabSz="914400" rtl="0" eaLnBrk="1" latinLnBrk="0" hangingPunct="1">
              <a:lnSpc>
                <a:spcPct val="100000"/>
              </a:lnSpc>
              <a:spcBef>
                <a:spcPts val="528"/>
              </a:spcBef>
              <a:spcAft>
                <a:spcPts val="0"/>
              </a:spcAft>
              <a:buClr>
                <a:schemeClr val="tx1"/>
              </a:buClr>
              <a:buSzPct val="80000"/>
              <a:buFont typeface="Arial" pitchFamily="34" charset="0"/>
              <a:buNone/>
              <a:tabLst>
                <a:tab pos="1828800" algn="l"/>
              </a:tabLst>
              <a:defRPr sz="1800" kern="1200" baseline="0">
                <a:solidFill>
                  <a:schemeClr val="tx1"/>
                </a:solidFill>
                <a:latin typeface="+mj-lt"/>
                <a:ea typeface="+mn-ea"/>
                <a:cs typeface="Arial" pitchFamily="34" charset="0"/>
              </a:defRPr>
            </a:lvl4pPr>
            <a:lvl5pPr marL="1146175" indent="0" algn="l" defTabSz="914400" rtl="0" eaLnBrk="1" latinLnBrk="0" hangingPunct="1">
              <a:lnSpc>
                <a:spcPct val="100000"/>
              </a:lnSpc>
              <a:spcBef>
                <a:spcPts val="480"/>
              </a:spcBef>
              <a:spcAft>
                <a:spcPts val="0"/>
              </a:spcAft>
              <a:buClr>
                <a:schemeClr val="tx1"/>
              </a:buClr>
              <a:buSzPct val="80000"/>
              <a:buFont typeface="Arial" pitchFamily="34" charset="0"/>
              <a:buNone/>
              <a:tabLst>
                <a:tab pos="1828800" algn="l"/>
              </a:tabLst>
              <a:defRPr sz="1600" kern="1200" baseline="0">
                <a:solidFill>
                  <a:schemeClr val="tx1"/>
                </a:solidFill>
                <a:latin typeface="+mj-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0"/>
              </a:spcAft>
              <a:buClr>
                <a:srgbClr val="5F604B"/>
              </a:buClr>
              <a:buSzPct val="80000"/>
              <a:buFont typeface="Arial" pitchFamily="34" charset="0"/>
              <a:buNone/>
              <a:tabLst>
                <a:tab pos="1828800" algn="l"/>
              </a:tabLst>
              <a:defRPr/>
            </a:pPr>
            <a:r>
              <a:rPr kumimoji="0" lang="en-US" sz="2600" b="0" i="0" u="none" strike="noStrike" kern="1200" cap="none" spc="0" normalizeH="0" baseline="0" noProof="0" dirty="0" smtClean="0">
                <a:ln>
                  <a:noFill/>
                </a:ln>
                <a:effectLst/>
                <a:uLnTx/>
                <a:uFillTx/>
                <a:latin typeface="Arial Narrow"/>
                <a:ea typeface="+mn-ea"/>
                <a:cs typeface="Arial" pitchFamily="34" charset="0"/>
              </a:rPr>
              <a:t>to characterize these three dimensions of ABD </a:t>
            </a:r>
          </a:p>
          <a:p>
            <a:pPr marL="457200" marR="0" lvl="1" indent="0" algn="l" defTabSz="914400" rtl="0" eaLnBrk="1" fontAlgn="auto" latinLnBrk="0" hangingPunct="1">
              <a:lnSpc>
                <a:spcPct val="100000"/>
              </a:lnSpc>
              <a:spcBef>
                <a:spcPts val="624"/>
              </a:spcBef>
              <a:spcAft>
                <a:spcPts val="0"/>
              </a:spcAft>
              <a:buClr>
                <a:srgbClr val="5F604B"/>
              </a:buClr>
              <a:buSzPct val="80000"/>
              <a:buFont typeface="Arial" pitchFamily="34" charset="0"/>
              <a:buNone/>
              <a:tabLst>
                <a:tab pos="1828800" algn="l"/>
              </a:tabLst>
              <a:defRPr/>
            </a:pPr>
            <a:r>
              <a:rPr kumimoji="0" lang="en-US" sz="2400" b="0" i="0" u="none" strike="noStrike" kern="1200" cap="none" spc="0" normalizeH="0" baseline="0" noProof="0" dirty="0" smtClean="0">
                <a:ln>
                  <a:noFill/>
                </a:ln>
                <a:effectLst/>
                <a:uLnTx/>
                <a:uFillTx/>
                <a:latin typeface="Arial Narrow"/>
                <a:ea typeface="+mn-ea"/>
                <a:cs typeface="Arial" pitchFamily="34" charset="0"/>
              </a:rPr>
              <a:t>the elements and relationships involved </a:t>
            </a:r>
          </a:p>
          <a:p>
            <a:pPr marL="457200" marR="0" lvl="1" indent="0" algn="l" defTabSz="914400" rtl="0" eaLnBrk="1" fontAlgn="auto" latinLnBrk="0" hangingPunct="1">
              <a:lnSpc>
                <a:spcPct val="100000"/>
              </a:lnSpc>
              <a:spcBef>
                <a:spcPts val="624"/>
              </a:spcBef>
              <a:spcAft>
                <a:spcPts val="0"/>
              </a:spcAft>
              <a:buClr>
                <a:srgbClr val="5F604B"/>
              </a:buClr>
              <a:buSzPct val="80000"/>
              <a:buFont typeface="Arial" pitchFamily="34" charset="0"/>
              <a:buNone/>
              <a:tabLst>
                <a:tab pos="1828800" algn="l"/>
              </a:tabLst>
              <a:defRPr/>
            </a:pPr>
            <a:r>
              <a:rPr kumimoji="0" lang="en-US" sz="2400" b="0" i="0" u="none" strike="noStrike" kern="1200" cap="none" spc="0" normalizeH="0" baseline="0" noProof="0" dirty="0" smtClean="0">
                <a:ln>
                  <a:noFill/>
                </a:ln>
                <a:effectLst/>
                <a:uLnTx/>
                <a:uFillTx/>
                <a:latin typeface="Arial Narrow"/>
                <a:ea typeface="+mn-ea"/>
                <a:cs typeface="Arial" pitchFamily="34" charset="0"/>
              </a:rPr>
              <a:t>the exogenous factors that influence them </a:t>
            </a:r>
          </a:p>
          <a:p>
            <a:pPr marL="457200" marR="0" lvl="1" indent="0" algn="l" defTabSz="914400" rtl="0" eaLnBrk="1" fontAlgn="auto" latinLnBrk="0" hangingPunct="1">
              <a:lnSpc>
                <a:spcPct val="100000"/>
              </a:lnSpc>
              <a:spcBef>
                <a:spcPts val="624"/>
              </a:spcBef>
              <a:spcAft>
                <a:spcPts val="0"/>
              </a:spcAft>
              <a:buClr>
                <a:srgbClr val="5F604B"/>
              </a:buClr>
              <a:buSzPct val="80000"/>
              <a:buFont typeface="Arial" pitchFamily="34" charset="0"/>
              <a:buNone/>
              <a:tabLst>
                <a:tab pos="1828800" algn="l"/>
              </a:tabLst>
              <a:defRPr/>
            </a:pPr>
            <a:r>
              <a:rPr kumimoji="0" lang="en-US" sz="2400" b="0" i="0" u="none" strike="noStrike" kern="1200" cap="none" spc="0" normalizeH="0" baseline="0" noProof="0" dirty="0" smtClean="0">
                <a:ln>
                  <a:noFill/>
                </a:ln>
                <a:effectLst/>
                <a:uLnTx/>
                <a:uFillTx/>
                <a:latin typeface="Arial Narrow"/>
                <a:ea typeface="+mn-ea"/>
                <a:cs typeface="Arial" pitchFamily="34" charset="0"/>
              </a:rPr>
              <a:t>as the basis for analyzing the roles of ABD in the lives and livelihoods of rural populations</a:t>
            </a:r>
          </a:p>
          <a:p>
            <a:pPr marL="457200" marR="0" lvl="1" indent="0" algn="l" defTabSz="914400" rtl="0" eaLnBrk="1" fontAlgn="auto" latinLnBrk="0" hangingPunct="1">
              <a:lnSpc>
                <a:spcPct val="100000"/>
              </a:lnSpc>
              <a:spcBef>
                <a:spcPts val="624"/>
              </a:spcBef>
              <a:spcAft>
                <a:spcPts val="0"/>
              </a:spcAft>
              <a:buClr>
                <a:srgbClr val="5F604B"/>
              </a:buClr>
              <a:buSzPct val="80000"/>
              <a:buFont typeface="Arial" pitchFamily="34" charset="0"/>
              <a:buNone/>
              <a:tabLst>
                <a:tab pos="1828800" algn="l"/>
              </a:tabLst>
              <a:defRPr/>
            </a:pPr>
            <a:r>
              <a:rPr kumimoji="0" lang="en-US" sz="2400" b="0" i="0" u="none" strike="noStrike" kern="1200" cap="none" spc="0" normalizeH="0" baseline="0" noProof="0" dirty="0" smtClean="0">
                <a:ln>
                  <a:noFill/>
                </a:ln>
                <a:effectLst/>
                <a:uLnTx/>
                <a:uFillTx/>
                <a:latin typeface="Arial Narrow"/>
                <a:ea typeface="+mn-ea"/>
                <a:cs typeface="Arial" pitchFamily="34" charset="0"/>
              </a:rPr>
              <a:t> to identify entry points for designing and implementing interventions that contribute to improve their well-being</a:t>
            </a:r>
            <a:endParaRPr kumimoji="0" lang="en-US" sz="2400" b="0" i="0" u="none" strike="noStrike" kern="1200" cap="none" spc="0" normalizeH="0" baseline="0" noProof="0" dirty="0">
              <a:ln>
                <a:noFill/>
              </a:ln>
              <a:effectLst/>
              <a:uLnTx/>
              <a:uFillTx/>
              <a:latin typeface="Arial Narrow"/>
              <a:ea typeface="+mn-ea"/>
              <a:cs typeface="Arial" pitchFamily="34" charset="0"/>
            </a:endParaRPr>
          </a:p>
        </p:txBody>
      </p:sp>
    </p:spTree>
    <p:extLst>
      <p:ext uri="{BB962C8B-B14F-4D97-AF65-F5344CB8AC3E}">
        <p14:creationId xmlns:p14="http://schemas.microsoft.com/office/powerpoint/2010/main" val="271413978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61</a:t>
            </a:fld>
            <a:endParaRPr lang="en-US">
              <a:solidFill>
                <a:prstClr val="black">
                  <a:tint val="75000"/>
                </a:prstClr>
              </a:solidFill>
            </a:endParaRPr>
          </a:p>
        </p:txBody>
      </p:sp>
      <p:sp>
        <p:nvSpPr>
          <p:cNvPr id="2" name="Rectangle 1"/>
          <p:cNvSpPr/>
          <p:nvPr/>
        </p:nvSpPr>
        <p:spPr>
          <a:xfrm>
            <a:off x="2819400" y="990600"/>
            <a:ext cx="3511410" cy="646331"/>
          </a:xfrm>
          <a:prstGeom prst="rect">
            <a:avLst/>
          </a:prstGeom>
        </p:spPr>
        <p:txBody>
          <a:bodyPr wrap="none">
            <a:spAutoFit/>
          </a:bodyPr>
          <a:lstStyle/>
          <a:p>
            <a:r>
              <a:rPr lang="en-US" sz="3600" b="1" dirty="0" smtClean="0">
                <a:solidFill>
                  <a:prstClr val="black"/>
                </a:solidFill>
              </a:rPr>
              <a:t>Specific </a:t>
            </a:r>
            <a:r>
              <a:rPr lang="en-US" sz="3600" b="1" dirty="0">
                <a:solidFill>
                  <a:prstClr val="black"/>
                </a:solidFill>
              </a:rPr>
              <a:t>objective</a:t>
            </a:r>
          </a:p>
        </p:txBody>
      </p:sp>
      <p:sp>
        <p:nvSpPr>
          <p:cNvPr id="77" name="Content Placeholder 4"/>
          <p:cNvSpPr txBox="1">
            <a:spLocks/>
          </p:cNvSpPr>
          <p:nvPr/>
        </p:nvSpPr>
        <p:spPr>
          <a:xfrm>
            <a:off x="228600" y="1981200"/>
            <a:ext cx="8823276" cy="3962400"/>
          </a:xfrm>
          <a:prstGeom prst="rect">
            <a:avLst/>
          </a:prstGeom>
        </p:spPr>
        <p:txBody>
          <a:bodyPr/>
          <a:lstStyle>
            <a:lvl1pPr marL="0" indent="0" algn="l" defTabSz="914400" rtl="0" eaLnBrk="1" latinLnBrk="0" hangingPunct="1">
              <a:lnSpc>
                <a:spcPct val="100000"/>
              </a:lnSpc>
              <a:spcBef>
                <a:spcPts val="1200"/>
              </a:spcBef>
              <a:spcAft>
                <a:spcPts val="0"/>
              </a:spcAft>
              <a:buClr>
                <a:schemeClr val="tx1"/>
              </a:buClr>
              <a:buSzPct val="80000"/>
              <a:buFont typeface="Arial" pitchFamily="34" charset="0"/>
              <a:buNone/>
              <a:tabLst>
                <a:tab pos="1828800" algn="l"/>
              </a:tabLst>
              <a:defRPr sz="2600" b="0" kern="1200">
                <a:solidFill>
                  <a:schemeClr val="tx1"/>
                </a:solidFill>
                <a:latin typeface="+mj-lt"/>
                <a:ea typeface="+mn-ea"/>
                <a:cs typeface="Arial" pitchFamily="34" charset="0"/>
              </a:defRPr>
            </a:lvl1pPr>
            <a:lvl2pPr marL="457200" indent="0" algn="l" defTabSz="914400" rtl="0" eaLnBrk="1" latinLnBrk="0" hangingPunct="1">
              <a:lnSpc>
                <a:spcPct val="100000"/>
              </a:lnSpc>
              <a:spcBef>
                <a:spcPts val="624"/>
              </a:spcBef>
              <a:spcAft>
                <a:spcPts val="0"/>
              </a:spcAft>
              <a:buClr>
                <a:schemeClr val="tx1"/>
              </a:buClr>
              <a:buSzPct val="80000"/>
              <a:buFont typeface="Arial" pitchFamily="34" charset="0"/>
              <a:buNone/>
              <a:tabLst>
                <a:tab pos="1828800" algn="l"/>
              </a:tabLst>
              <a:defRPr sz="2400" kern="1200">
                <a:solidFill>
                  <a:schemeClr val="tx1"/>
                </a:solidFill>
                <a:latin typeface="+mj-lt"/>
                <a:ea typeface="+mn-ea"/>
                <a:cs typeface="Arial" pitchFamily="34" charset="0"/>
              </a:defRPr>
            </a:lvl2pPr>
            <a:lvl3pPr marL="688975" indent="0" algn="l" defTabSz="914400" rtl="0" eaLnBrk="1" latinLnBrk="0" hangingPunct="1">
              <a:lnSpc>
                <a:spcPct val="100000"/>
              </a:lnSpc>
              <a:spcBef>
                <a:spcPts val="576"/>
              </a:spcBef>
              <a:spcAft>
                <a:spcPts val="0"/>
              </a:spcAft>
              <a:buClr>
                <a:schemeClr val="tx1"/>
              </a:buClr>
              <a:buSzPct val="80000"/>
              <a:buFont typeface="Arial" pitchFamily="34" charset="0"/>
              <a:buNone/>
              <a:tabLst>
                <a:tab pos="1828800" algn="l"/>
              </a:tabLst>
              <a:defRPr sz="2000" kern="1200" baseline="0">
                <a:solidFill>
                  <a:schemeClr val="tx1"/>
                </a:solidFill>
                <a:latin typeface="+mj-lt"/>
                <a:ea typeface="+mn-ea"/>
                <a:cs typeface="Arial" pitchFamily="34" charset="0"/>
              </a:defRPr>
            </a:lvl3pPr>
            <a:lvl4pPr marL="914400" indent="0" algn="l" defTabSz="914400" rtl="0" eaLnBrk="1" latinLnBrk="0" hangingPunct="1">
              <a:lnSpc>
                <a:spcPct val="100000"/>
              </a:lnSpc>
              <a:spcBef>
                <a:spcPts val="528"/>
              </a:spcBef>
              <a:spcAft>
                <a:spcPts val="0"/>
              </a:spcAft>
              <a:buClr>
                <a:schemeClr val="tx1"/>
              </a:buClr>
              <a:buSzPct val="80000"/>
              <a:buFont typeface="Arial" pitchFamily="34" charset="0"/>
              <a:buNone/>
              <a:tabLst>
                <a:tab pos="1828800" algn="l"/>
              </a:tabLst>
              <a:defRPr sz="1800" kern="1200" baseline="0">
                <a:solidFill>
                  <a:schemeClr val="tx1"/>
                </a:solidFill>
                <a:latin typeface="+mj-lt"/>
                <a:ea typeface="+mn-ea"/>
                <a:cs typeface="Arial" pitchFamily="34" charset="0"/>
              </a:defRPr>
            </a:lvl4pPr>
            <a:lvl5pPr marL="1146175" indent="0" algn="l" defTabSz="914400" rtl="0" eaLnBrk="1" latinLnBrk="0" hangingPunct="1">
              <a:lnSpc>
                <a:spcPct val="100000"/>
              </a:lnSpc>
              <a:spcBef>
                <a:spcPts val="480"/>
              </a:spcBef>
              <a:spcAft>
                <a:spcPts val="0"/>
              </a:spcAft>
              <a:buClr>
                <a:schemeClr val="tx1"/>
              </a:buClr>
              <a:buSzPct val="80000"/>
              <a:buFont typeface="Arial" pitchFamily="34" charset="0"/>
              <a:buNone/>
              <a:tabLst>
                <a:tab pos="1828800" algn="l"/>
              </a:tabLst>
              <a:defRPr sz="1600" kern="1200" baseline="0">
                <a:solidFill>
                  <a:schemeClr val="tx1"/>
                </a:solidFill>
                <a:latin typeface="+mj-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en-GB" dirty="0"/>
              <a:t>To identify and quantify the number of </a:t>
            </a:r>
            <a:r>
              <a:rPr lang="en-GB" i="1" dirty="0"/>
              <a:t>all</a:t>
            </a:r>
            <a:r>
              <a:rPr lang="en-GB" dirty="0"/>
              <a:t> useful plant and animal species (including fish) at the household-level that are: </a:t>
            </a:r>
          </a:p>
          <a:p>
            <a:pPr marL="914400" lvl="1" indent="-514350">
              <a:buFont typeface="+mj-lt"/>
              <a:buAutoNum type="alphaLcParenR"/>
              <a:defRPr/>
            </a:pPr>
            <a:r>
              <a:rPr lang="en-GB" dirty="0"/>
              <a:t>grown on farm and home garden, or collected from the wild</a:t>
            </a:r>
          </a:p>
          <a:p>
            <a:pPr marL="914400" lvl="1" indent="-514350">
              <a:buFont typeface="+mj-lt"/>
              <a:buAutoNum type="alphaLcParenR"/>
              <a:defRPr/>
            </a:pPr>
            <a:r>
              <a:rPr lang="en-GB" dirty="0"/>
              <a:t>consumed as part of the diet by mothers and children</a:t>
            </a:r>
          </a:p>
          <a:p>
            <a:pPr marL="914400" lvl="1" indent="-514350">
              <a:buFont typeface="+mj-lt"/>
              <a:buAutoNum type="alphaLcParenR"/>
              <a:defRPr/>
            </a:pPr>
            <a:r>
              <a:rPr lang="en-GB" dirty="0"/>
              <a:t>purchased and sold</a:t>
            </a:r>
          </a:p>
          <a:p>
            <a:pPr marL="914400" lvl="1" indent="-514350">
              <a:buFont typeface="+mj-lt"/>
              <a:buAutoNum type="alphaLcParenR"/>
              <a:defRPr/>
            </a:pPr>
            <a:endParaRPr lang="en-GB" dirty="0"/>
          </a:p>
          <a:p>
            <a:pPr marL="914400" lvl="1" indent="-514350">
              <a:defRPr/>
            </a:pPr>
            <a:r>
              <a:rPr lang="en-GB" sz="3000" dirty="0"/>
              <a:t>Including both domesticated and wild species</a:t>
            </a:r>
          </a:p>
          <a:p>
            <a:pPr marL="914400" lvl="1" indent="-514350">
              <a:defRPr/>
            </a:pPr>
            <a:r>
              <a:rPr lang="en-GB" sz="3000" dirty="0"/>
              <a:t>For each species the number of varieties/breeds</a:t>
            </a:r>
          </a:p>
        </p:txBody>
      </p:sp>
    </p:spTree>
    <p:extLst>
      <p:ext uri="{BB962C8B-B14F-4D97-AF65-F5344CB8AC3E}">
        <p14:creationId xmlns:p14="http://schemas.microsoft.com/office/powerpoint/2010/main" val="186720226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62</a:t>
            </a:fld>
            <a:endParaRPr lang="en-US">
              <a:solidFill>
                <a:prstClr val="black">
                  <a:tint val="75000"/>
                </a:prstClr>
              </a:solidFill>
            </a:endParaRPr>
          </a:p>
        </p:txBody>
      </p:sp>
      <p:sp>
        <p:nvSpPr>
          <p:cNvPr id="2" name="Rectangle 1"/>
          <p:cNvSpPr/>
          <p:nvPr/>
        </p:nvSpPr>
        <p:spPr>
          <a:xfrm>
            <a:off x="2819400" y="990600"/>
            <a:ext cx="2771977" cy="646331"/>
          </a:xfrm>
          <a:prstGeom prst="rect">
            <a:avLst/>
          </a:prstGeom>
        </p:spPr>
        <p:txBody>
          <a:bodyPr wrap="none">
            <a:spAutoFit/>
          </a:bodyPr>
          <a:lstStyle/>
          <a:p>
            <a:r>
              <a:rPr lang="en-US" sz="3600" b="1" dirty="0" smtClean="0">
                <a:solidFill>
                  <a:prstClr val="black"/>
                </a:solidFill>
              </a:rPr>
              <a:t>Methodology</a:t>
            </a:r>
            <a:endParaRPr lang="en-US" sz="3600" b="1" dirty="0">
              <a:solidFill>
                <a:prstClr val="black"/>
              </a:solidFill>
            </a:endParaRPr>
          </a:p>
        </p:txBody>
      </p:sp>
      <p:sp>
        <p:nvSpPr>
          <p:cNvPr id="77" name="Content Placeholder 4"/>
          <p:cNvSpPr txBox="1">
            <a:spLocks/>
          </p:cNvSpPr>
          <p:nvPr/>
        </p:nvSpPr>
        <p:spPr>
          <a:xfrm>
            <a:off x="228600" y="1676400"/>
            <a:ext cx="8823276" cy="4343400"/>
          </a:xfrm>
          <a:prstGeom prst="rect">
            <a:avLst/>
          </a:prstGeom>
        </p:spPr>
        <p:txBody>
          <a:bodyPr/>
          <a:lstStyle>
            <a:lvl1pPr marL="0" indent="0" algn="l" defTabSz="914400" rtl="0" eaLnBrk="1" latinLnBrk="0" hangingPunct="1">
              <a:lnSpc>
                <a:spcPct val="100000"/>
              </a:lnSpc>
              <a:spcBef>
                <a:spcPts val="1200"/>
              </a:spcBef>
              <a:spcAft>
                <a:spcPts val="0"/>
              </a:spcAft>
              <a:buClr>
                <a:schemeClr val="tx1"/>
              </a:buClr>
              <a:buSzPct val="80000"/>
              <a:buFont typeface="Arial" pitchFamily="34" charset="0"/>
              <a:buNone/>
              <a:tabLst>
                <a:tab pos="1828800" algn="l"/>
              </a:tabLst>
              <a:defRPr sz="2600" b="0" kern="1200">
                <a:solidFill>
                  <a:schemeClr val="tx1"/>
                </a:solidFill>
                <a:latin typeface="+mj-lt"/>
                <a:ea typeface="+mn-ea"/>
                <a:cs typeface="Arial" pitchFamily="34" charset="0"/>
              </a:defRPr>
            </a:lvl1pPr>
            <a:lvl2pPr marL="457200" indent="0" algn="l" defTabSz="914400" rtl="0" eaLnBrk="1" latinLnBrk="0" hangingPunct="1">
              <a:lnSpc>
                <a:spcPct val="100000"/>
              </a:lnSpc>
              <a:spcBef>
                <a:spcPts val="624"/>
              </a:spcBef>
              <a:spcAft>
                <a:spcPts val="0"/>
              </a:spcAft>
              <a:buClr>
                <a:schemeClr val="tx1"/>
              </a:buClr>
              <a:buSzPct val="80000"/>
              <a:buFont typeface="Arial" pitchFamily="34" charset="0"/>
              <a:buNone/>
              <a:tabLst>
                <a:tab pos="1828800" algn="l"/>
              </a:tabLst>
              <a:defRPr sz="2400" kern="1200">
                <a:solidFill>
                  <a:schemeClr val="tx1"/>
                </a:solidFill>
                <a:latin typeface="+mj-lt"/>
                <a:ea typeface="+mn-ea"/>
                <a:cs typeface="Arial" pitchFamily="34" charset="0"/>
              </a:defRPr>
            </a:lvl2pPr>
            <a:lvl3pPr marL="688975" indent="0" algn="l" defTabSz="914400" rtl="0" eaLnBrk="1" latinLnBrk="0" hangingPunct="1">
              <a:lnSpc>
                <a:spcPct val="100000"/>
              </a:lnSpc>
              <a:spcBef>
                <a:spcPts val="576"/>
              </a:spcBef>
              <a:spcAft>
                <a:spcPts val="0"/>
              </a:spcAft>
              <a:buClr>
                <a:schemeClr val="tx1"/>
              </a:buClr>
              <a:buSzPct val="80000"/>
              <a:buFont typeface="Arial" pitchFamily="34" charset="0"/>
              <a:buNone/>
              <a:tabLst>
                <a:tab pos="1828800" algn="l"/>
              </a:tabLst>
              <a:defRPr sz="2000" kern="1200" baseline="0">
                <a:solidFill>
                  <a:schemeClr val="tx1"/>
                </a:solidFill>
                <a:latin typeface="+mj-lt"/>
                <a:ea typeface="+mn-ea"/>
                <a:cs typeface="Arial" pitchFamily="34" charset="0"/>
              </a:defRPr>
            </a:lvl3pPr>
            <a:lvl4pPr marL="914400" indent="0" algn="l" defTabSz="914400" rtl="0" eaLnBrk="1" latinLnBrk="0" hangingPunct="1">
              <a:lnSpc>
                <a:spcPct val="100000"/>
              </a:lnSpc>
              <a:spcBef>
                <a:spcPts val="528"/>
              </a:spcBef>
              <a:spcAft>
                <a:spcPts val="0"/>
              </a:spcAft>
              <a:buClr>
                <a:schemeClr val="tx1"/>
              </a:buClr>
              <a:buSzPct val="80000"/>
              <a:buFont typeface="Arial" pitchFamily="34" charset="0"/>
              <a:buNone/>
              <a:tabLst>
                <a:tab pos="1828800" algn="l"/>
              </a:tabLst>
              <a:defRPr sz="1800" kern="1200" baseline="0">
                <a:solidFill>
                  <a:schemeClr val="tx1"/>
                </a:solidFill>
                <a:latin typeface="+mj-lt"/>
                <a:ea typeface="+mn-ea"/>
                <a:cs typeface="Arial" pitchFamily="34" charset="0"/>
              </a:defRPr>
            </a:lvl4pPr>
            <a:lvl5pPr marL="1146175" indent="0" algn="l" defTabSz="914400" rtl="0" eaLnBrk="1" latinLnBrk="0" hangingPunct="1">
              <a:lnSpc>
                <a:spcPct val="100000"/>
              </a:lnSpc>
              <a:spcBef>
                <a:spcPts val="480"/>
              </a:spcBef>
              <a:spcAft>
                <a:spcPts val="0"/>
              </a:spcAft>
              <a:buClr>
                <a:schemeClr val="tx1"/>
              </a:buClr>
              <a:buSzPct val="80000"/>
              <a:buFont typeface="Arial" pitchFamily="34" charset="0"/>
              <a:buNone/>
              <a:tabLst>
                <a:tab pos="1828800" algn="l"/>
              </a:tabLst>
              <a:defRPr sz="1600" kern="1200" baseline="0">
                <a:solidFill>
                  <a:schemeClr val="tx1"/>
                </a:solidFill>
                <a:latin typeface="+mj-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a:buFont typeface="Arial" panose="020B0604020202020204" pitchFamily="34" charset="0"/>
              <a:buChar char="•"/>
            </a:pPr>
            <a:r>
              <a:rPr lang="en-US" sz="3200" dirty="0"/>
              <a:t>Ethno-biological survey</a:t>
            </a:r>
          </a:p>
          <a:p>
            <a:pPr marL="457200" indent="-457200">
              <a:buFont typeface="Arial" panose="020B0604020202020204" pitchFamily="34" charset="0"/>
              <a:buChar char="•"/>
            </a:pPr>
            <a:r>
              <a:rPr lang="en-US" sz="3200" dirty="0"/>
              <a:t>Focus group discussion </a:t>
            </a:r>
          </a:p>
          <a:p>
            <a:pPr marL="1146175" lvl="2" indent="-457200">
              <a:buFont typeface="Wingdings" panose="05000000000000000000" pitchFamily="2" charset="2"/>
              <a:buChar char="ü"/>
            </a:pPr>
            <a:r>
              <a:rPr lang="en-US" sz="2800" dirty="0"/>
              <a:t>Elicit as much diversity as possible, particularly at the tail of the distribution</a:t>
            </a:r>
          </a:p>
          <a:p>
            <a:pPr marL="1146175" lvl="2" indent="-457200">
              <a:buFont typeface="Wingdings" panose="05000000000000000000" pitchFamily="2" charset="2"/>
              <a:buChar char="ü"/>
            </a:pPr>
            <a:r>
              <a:rPr lang="en-US" sz="2800" dirty="0"/>
              <a:t>Male and female groups</a:t>
            </a:r>
          </a:p>
          <a:p>
            <a:pPr marL="457200" indent="-457200">
              <a:buFont typeface="Arial" panose="020B0604020202020204" pitchFamily="34" charset="0"/>
              <a:buChar char="•"/>
            </a:pPr>
            <a:r>
              <a:rPr lang="en-US" sz="3200" dirty="0"/>
              <a:t>Questionnaire to a random sample of households in villages targeted by the CRP</a:t>
            </a:r>
          </a:p>
        </p:txBody>
      </p:sp>
    </p:spTree>
    <p:extLst>
      <p:ext uri="{BB962C8B-B14F-4D97-AF65-F5344CB8AC3E}">
        <p14:creationId xmlns:p14="http://schemas.microsoft.com/office/powerpoint/2010/main" val="114277148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63</a:t>
            </a:fld>
            <a:endParaRPr lang="en-US">
              <a:solidFill>
                <a:prstClr val="black">
                  <a:tint val="75000"/>
                </a:prstClr>
              </a:solidFill>
            </a:endParaRPr>
          </a:p>
        </p:txBody>
      </p:sp>
      <p:sp>
        <p:nvSpPr>
          <p:cNvPr id="5" name="Title 1"/>
          <p:cNvSpPr txBox="1">
            <a:spLocks/>
          </p:cNvSpPr>
          <p:nvPr/>
        </p:nvSpPr>
        <p:spPr>
          <a:xfrm>
            <a:off x="228600" y="1066800"/>
            <a:ext cx="8915400" cy="28575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a:solidFill>
                  <a:prstClr val="black"/>
                </a:solidFill>
                <a:latin typeface="+mn-lt"/>
                <a:ea typeface="+mn-ea"/>
                <a:cs typeface="+mn-cs"/>
              </a:rPr>
              <a:t>Results FDG-Mali: village of </a:t>
            </a:r>
            <a:r>
              <a:rPr lang="en-US" sz="3200" b="1" dirty="0" err="1">
                <a:solidFill>
                  <a:prstClr val="black"/>
                </a:solidFill>
                <a:latin typeface="+mn-lt"/>
                <a:ea typeface="+mn-ea"/>
                <a:cs typeface="+mn-cs"/>
              </a:rPr>
              <a:t>N’Goutjina</a:t>
            </a:r>
            <a:r>
              <a:rPr lang="en-US" sz="3200" b="1" dirty="0">
                <a:solidFill>
                  <a:prstClr val="black"/>
                </a:solidFill>
                <a:latin typeface="+mn-lt"/>
                <a:ea typeface="+mn-ea"/>
                <a:cs typeface="+mn-cs"/>
              </a:rPr>
              <a:t>-male group</a:t>
            </a:r>
          </a:p>
        </p:txBody>
      </p:sp>
      <p:graphicFrame>
        <p:nvGraphicFramePr>
          <p:cNvPr id="6" name="Table 5"/>
          <p:cNvGraphicFramePr>
            <a:graphicFrameLocks noGrp="1"/>
          </p:cNvGraphicFramePr>
          <p:nvPr>
            <p:extLst>
              <p:ext uri="{D42A27DB-BD31-4B8C-83A1-F6EECF244321}">
                <p14:modId xmlns:p14="http://schemas.microsoft.com/office/powerpoint/2010/main" val="3120962642"/>
              </p:ext>
            </p:extLst>
          </p:nvPr>
        </p:nvGraphicFramePr>
        <p:xfrm>
          <a:off x="228600" y="1718118"/>
          <a:ext cx="8686799" cy="4149282"/>
        </p:xfrm>
        <a:graphic>
          <a:graphicData uri="http://schemas.openxmlformats.org/drawingml/2006/table">
            <a:tbl>
              <a:tblPr/>
              <a:tblGrid>
                <a:gridCol w="1828800"/>
                <a:gridCol w="2471896"/>
                <a:gridCol w="1244393"/>
                <a:gridCol w="792611"/>
                <a:gridCol w="792611"/>
                <a:gridCol w="791813"/>
                <a:gridCol w="764675"/>
              </a:tblGrid>
              <a:tr h="458534">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spcBef>
                          <a:spcPts val="0"/>
                        </a:spcBef>
                        <a:spcAft>
                          <a:spcPts val="0"/>
                        </a:spcAft>
                        <a:tabLst>
                          <a:tab pos="3418840" algn="l"/>
                        </a:tabLst>
                      </a:pPr>
                      <a:r>
                        <a:rPr lang="en-US" sz="1600" b="1" noProof="0" dirty="0" smtClean="0">
                          <a:latin typeface="Times New Roman"/>
                          <a:ea typeface="Times New Roman"/>
                        </a:rPr>
                        <a:t>Village</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spcBef>
                          <a:spcPts val="0"/>
                        </a:spcBef>
                        <a:spcAft>
                          <a:spcPts val="0"/>
                        </a:spcAft>
                        <a:tabLst>
                          <a:tab pos="3418840" algn="l"/>
                        </a:tabLst>
                      </a:pPr>
                      <a:r>
                        <a:rPr lang="en-US" sz="1600" b="1" noProof="0" dirty="0" smtClean="0">
                          <a:latin typeface="Times New Roman"/>
                          <a:ea typeface="Times New Roman"/>
                        </a:rPr>
                        <a:t>Type</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600" b="1" noProof="0" dirty="0" smtClean="0">
                          <a:latin typeface="Times New Roman"/>
                          <a:ea typeface="Times New Roman"/>
                        </a:rPr>
                        <a:t>Total</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600" b="1" noProof="0" dirty="0" smtClean="0">
                          <a:latin typeface="Times New Roman"/>
                          <a:ea typeface="Times New Roman"/>
                        </a:rPr>
                        <a:t>Cell</a:t>
                      </a:r>
                    </a:p>
                    <a:p>
                      <a:pPr marL="0" marR="0" algn="ctr">
                        <a:spcBef>
                          <a:spcPts val="0"/>
                        </a:spcBef>
                        <a:spcAft>
                          <a:spcPts val="0"/>
                        </a:spcAft>
                        <a:tabLst>
                          <a:tab pos="3418840" algn="l"/>
                        </a:tabLst>
                      </a:pPr>
                      <a:r>
                        <a:rPr lang="en-US" sz="1600" b="1" noProof="0" dirty="0" smtClean="0">
                          <a:latin typeface="Times New Roman"/>
                          <a:ea typeface="Times New Roman"/>
                        </a:rPr>
                        <a:t>1</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600" b="1" noProof="0" dirty="0" smtClean="0">
                          <a:latin typeface="Times New Roman"/>
                          <a:ea typeface="Times New Roman"/>
                        </a:rPr>
                        <a:t>Cell</a:t>
                      </a:r>
                    </a:p>
                    <a:p>
                      <a:pPr marL="0" marR="0" algn="ctr">
                        <a:spcBef>
                          <a:spcPts val="0"/>
                        </a:spcBef>
                        <a:spcAft>
                          <a:spcPts val="0"/>
                        </a:spcAft>
                        <a:tabLst>
                          <a:tab pos="3418840" algn="l"/>
                        </a:tabLst>
                      </a:pPr>
                      <a:r>
                        <a:rPr lang="en-US" sz="1600" b="1" noProof="0" dirty="0" smtClean="0">
                          <a:latin typeface="Times New Roman"/>
                          <a:ea typeface="Times New Roman"/>
                        </a:rPr>
                        <a:t> 2</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600" b="1" noProof="0" smtClean="0">
                          <a:latin typeface="Times New Roman"/>
                          <a:ea typeface="Times New Roman"/>
                        </a:rPr>
                        <a:t>Cell</a:t>
                      </a:r>
                    </a:p>
                    <a:p>
                      <a:pPr marL="0" marR="0" algn="ctr">
                        <a:spcBef>
                          <a:spcPts val="0"/>
                        </a:spcBef>
                        <a:spcAft>
                          <a:spcPts val="0"/>
                        </a:spcAft>
                        <a:tabLst>
                          <a:tab pos="3418840" algn="l"/>
                        </a:tabLst>
                      </a:pPr>
                      <a:r>
                        <a:rPr lang="en-US" sz="1600" b="1" noProof="0" smtClean="0">
                          <a:latin typeface="Times New Roman"/>
                          <a:ea typeface="Times New Roman"/>
                        </a:rPr>
                        <a:t> 3</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600" b="1" noProof="0" smtClean="0">
                          <a:latin typeface="Times New Roman"/>
                          <a:ea typeface="Times New Roman"/>
                        </a:rPr>
                        <a:t>Cell</a:t>
                      </a:r>
                    </a:p>
                    <a:p>
                      <a:pPr marL="0" marR="0" algn="ctr">
                        <a:spcBef>
                          <a:spcPts val="0"/>
                        </a:spcBef>
                        <a:spcAft>
                          <a:spcPts val="0"/>
                        </a:spcAft>
                        <a:tabLst>
                          <a:tab pos="3418840" algn="l"/>
                        </a:tabLst>
                      </a:pPr>
                      <a:r>
                        <a:rPr lang="en-US" sz="1600" b="1" noProof="0" smtClean="0">
                          <a:latin typeface="Times New Roman"/>
                          <a:ea typeface="Times New Roman"/>
                        </a:rPr>
                        <a:t> 4</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229267">
                <a:tc rowSpan="9">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spcBef>
                          <a:spcPts val="0"/>
                        </a:spcBef>
                        <a:spcAft>
                          <a:spcPts val="0"/>
                        </a:spcAft>
                        <a:tabLst>
                          <a:tab pos="3418840" algn="l"/>
                        </a:tabLst>
                      </a:pPr>
                      <a:endParaRPr lang="en-US" sz="1600" b="1" noProof="0" dirty="0" smtClean="0">
                        <a:latin typeface="Times New Roman"/>
                        <a:ea typeface="Times New Roman"/>
                      </a:endParaRPr>
                    </a:p>
                    <a:p>
                      <a:pPr marL="0" marR="0">
                        <a:spcBef>
                          <a:spcPts val="0"/>
                        </a:spcBef>
                        <a:spcAft>
                          <a:spcPts val="0"/>
                        </a:spcAft>
                      </a:pPr>
                      <a:r>
                        <a:rPr lang="en-US" sz="1600" b="1" noProof="0" dirty="0" err="1" smtClean="0">
                          <a:latin typeface="Times New Roman"/>
                          <a:ea typeface="Times New Roman"/>
                        </a:rPr>
                        <a:t>N’Goutjina</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spcBef>
                          <a:spcPts val="0"/>
                        </a:spcBef>
                        <a:spcAft>
                          <a:spcPts val="0"/>
                        </a:spcAft>
                        <a:tabLst>
                          <a:tab pos="3418840" algn="l"/>
                        </a:tabLst>
                      </a:pPr>
                      <a:r>
                        <a:rPr lang="en-US" sz="1600" b="1" noProof="0" smtClean="0">
                          <a:latin typeface="Times New Roman"/>
                          <a:ea typeface="Times New Roman"/>
                        </a:rPr>
                        <a:t>Annual</a:t>
                      </a:r>
                      <a:r>
                        <a:rPr lang="en-US" sz="1600" b="1" baseline="0" noProof="0" smtClean="0">
                          <a:latin typeface="Times New Roman"/>
                          <a:ea typeface="Times New Roman"/>
                        </a:rPr>
                        <a:t> plant species</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31</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5</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3</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11</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12</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458534">
                <a:tc vMerge="1">
                  <a:txBody>
                    <a:bodyPr/>
                    <a:lstStyle/>
                    <a:p>
                      <a:endParaRPr lang="en-US"/>
                    </a:p>
                  </a:txBody>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spcBef>
                          <a:spcPts val="0"/>
                        </a:spcBef>
                        <a:spcAft>
                          <a:spcPts val="0"/>
                        </a:spcAft>
                        <a:tabLst>
                          <a:tab pos="3418840" algn="l"/>
                        </a:tabLst>
                      </a:pPr>
                      <a:r>
                        <a:rPr lang="en-US" sz="1600" b="1" noProof="0" smtClean="0">
                          <a:latin typeface="Times New Roman"/>
                          <a:ea typeface="Times New Roman"/>
                        </a:rPr>
                        <a:t>Perennial plant species-agro-forestry</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25</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11</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2</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0</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12</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458534">
                <a:tc vMerge="1">
                  <a:txBody>
                    <a:bodyPr/>
                    <a:lstStyle/>
                    <a:p>
                      <a:endParaRPr lang="en-US"/>
                    </a:p>
                  </a:txBody>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spcBef>
                          <a:spcPts val="0"/>
                        </a:spcBef>
                        <a:spcAft>
                          <a:spcPts val="0"/>
                        </a:spcAft>
                        <a:tabLst>
                          <a:tab pos="3418840" algn="l"/>
                        </a:tabLst>
                      </a:pPr>
                      <a:r>
                        <a:rPr lang="en-US" sz="1600" b="1" noProof="0" smtClean="0">
                          <a:latin typeface="Times New Roman"/>
                          <a:ea typeface="Times New Roman"/>
                        </a:rPr>
                        <a:t>Wild and semi-domesticated</a:t>
                      </a:r>
                      <a:r>
                        <a:rPr lang="en-US" sz="1600" b="1" baseline="0" noProof="0" smtClean="0">
                          <a:latin typeface="Times New Roman"/>
                          <a:ea typeface="Times New Roman"/>
                        </a:rPr>
                        <a:t> plant species</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29</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12</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2</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12</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3</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229267">
                <a:tc vMerge="1">
                  <a:txBody>
                    <a:bodyPr/>
                    <a:lstStyle/>
                    <a:p>
                      <a:endParaRPr lang="en-US"/>
                    </a:p>
                  </a:txBody>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spcBef>
                          <a:spcPts val="0"/>
                        </a:spcBef>
                        <a:spcAft>
                          <a:spcPts val="0"/>
                        </a:spcAft>
                        <a:tabLst>
                          <a:tab pos="3418840" algn="l"/>
                        </a:tabLst>
                      </a:pPr>
                      <a:r>
                        <a:rPr lang="en-US" sz="1600" b="1" noProof="0" smtClean="0">
                          <a:latin typeface="Times New Roman"/>
                          <a:ea typeface="Times New Roman"/>
                        </a:rPr>
                        <a:t>Varieties of Sweetpotatoe</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3</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0</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0</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0</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3</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458534">
                <a:tc vMerge="1">
                  <a:txBody>
                    <a:bodyPr/>
                    <a:lstStyle/>
                    <a:p>
                      <a:endParaRPr lang="en-US"/>
                    </a:p>
                  </a:txBody>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spcBef>
                          <a:spcPts val="0"/>
                        </a:spcBef>
                        <a:spcAft>
                          <a:spcPts val="0"/>
                        </a:spcAft>
                        <a:tabLst>
                          <a:tab pos="3418840" algn="l"/>
                        </a:tabLst>
                      </a:pPr>
                      <a:r>
                        <a:rPr lang="en-US" sz="1600" b="1" noProof="0" smtClean="0">
                          <a:latin typeface="Times New Roman"/>
                          <a:ea typeface="Times New Roman"/>
                        </a:rPr>
                        <a:t>Domestic animals</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10</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2</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0</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5</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3</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229267">
                <a:tc vMerge="1">
                  <a:txBody>
                    <a:bodyPr/>
                    <a:lstStyle/>
                    <a:p>
                      <a:endParaRPr lang="en-US"/>
                    </a:p>
                  </a:txBody>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spcBef>
                          <a:spcPts val="0"/>
                        </a:spcBef>
                        <a:spcAft>
                          <a:spcPts val="0"/>
                        </a:spcAft>
                        <a:tabLst>
                          <a:tab pos="3418840" algn="l"/>
                        </a:tabLst>
                      </a:pPr>
                      <a:r>
                        <a:rPr lang="en-US" sz="1600" b="1" noProof="0" smtClean="0">
                          <a:latin typeface="Times New Roman"/>
                          <a:ea typeface="Times New Roman"/>
                        </a:rPr>
                        <a:t>Wild</a:t>
                      </a:r>
                      <a:r>
                        <a:rPr lang="en-US" sz="1600" b="1" baseline="0" noProof="0" smtClean="0">
                          <a:latin typeface="Times New Roman"/>
                          <a:ea typeface="Times New Roman"/>
                        </a:rPr>
                        <a:t> Animals</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11</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2</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2</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7</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0</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458534">
                <a:tc vMerge="1">
                  <a:txBody>
                    <a:bodyPr/>
                    <a:lstStyle/>
                    <a:p>
                      <a:endParaRPr lang="en-US"/>
                    </a:p>
                  </a:txBody>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spcBef>
                          <a:spcPts val="0"/>
                        </a:spcBef>
                        <a:spcAft>
                          <a:spcPts val="0"/>
                        </a:spcAft>
                        <a:tabLst>
                          <a:tab pos="3418840" algn="l"/>
                        </a:tabLst>
                      </a:pPr>
                      <a:r>
                        <a:rPr lang="en-US" sz="1600" b="1" noProof="0" smtClean="0">
                          <a:latin typeface="Times New Roman"/>
                          <a:ea typeface="Times New Roman"/>
                        </a:rPr>
                        <a:t>Fish</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6</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0</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1</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2</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0</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458534">
                <a:tc vMerge="1">
                  <a:txBody>
                    <a:bodyPr/>
                    <a:lstStyle/>
                    <a:p>
                      <a:endParaRPr lang="en-US"/>
                    </a:p>
                  </a:txBody>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spcBef>
                          <a:spcPts val="0"/>
                        </a:spcBef>
                        <a:spcAft>
                          <a:spcPts val="0"/>
                        </a:spcAft>
                        <a:tabLst>
                          <a:tab pos="3418840" algn="l"/>
                        </a:tabLst>
                      </a:pPr>
                      <a:r>
                        <a:rPr lang="en-US" sz="1600" b="1" noProof="0" smtClean="0">
                          <a:latin typeface="Times New Roman"/>
                          <a:ea typeface="Times New Roman"/>
                        </a:rPr>
                        <a:t>Species and products sold</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30</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6</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5</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4</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15</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r h="458534">
                <a:tc vMerge="1">
                  <a:txBody>
                    <a:bodyPr/>
                    <a:lstStyle/>
                    <a:p>
                      <a:endParaRPr lang="en-US"/>
                    </a:p>
                  </a:txBody>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spcBef>
                          <a:spcPts val="0"/>
                        </a:spcBef>
                        <a:spcAft>
                          <a:spcPts val="0"/>
                        </a:spcAft>
                        <a:tabLst>
                          <a:tab pos="3418840" algn="l"/>
                        </a:tabLst>
                      </a:pPr>
                      <a:r>
                        <a:rPr lang="en-US" sz="1600" b="1" noProof="0" smtClean="0">
                          <a:latin typeface="Times New Roman"/>
                          <a:ea typeface="Times New Roman"/>
                        </a:rPr>
                        <a:t>Species and products bought</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32</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13</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0</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smtClean="0">
                          <a:latin typeface="Times New Roman"/>
                          <a:ea typeface="Times New Roman"/>
                        </a:rPr>
                        <a:t>2</a:t>
                      </a:r>
                      <a:endParaRPr lang="en-US" sz="20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Narrow"/>
                        </a:defRPr>
                      </a:lvl1pPr>
                      <a:lvl2pPr marL="457200" algn="l" defTabSz="914400" rtl="0" eaLnBrk="1" latinLnBrk="0" hangingPunct="1">
                        <a:defRPr sz="1800" kern="1200">
                          <a:solidFill>
                            <a:schemeClr val="tx1"/>
                          </a:solidFill>
                          <a:latin typeface="Arial Narrow"/>
                        </a:defRPr>
                      </a:lvl2pPr>
                      <a:lvl3pPr marL="914400" algn="l" defTabSz="914400" rtl="0" eaLnBrk="1" latinLnBrk="0" hangingPunct="1">
                        <a:defRPr sz="1800" kern="1200">
                          <a:solidFill>
                            <a:schemeClr val="tx1"/>
                          </a:solidFill>
                          <a:latin typeface="Arial Narrow"/>
                        </a:defRPr>
                      </a:lvl3pPr>
                      <a:lvl4pPr marL="1371600" algn="l" defTabSz="914400" rtl="0" eaLnBrk="1" latinLnBrk="0" hangingPunct="1">
                        <a:defRPr sz="1800" kern="1200">
                          <a:solidFill>
                            <a:schemeClr val="tx1"/>
                          </a:solidFill>
                          <a:latin typeface="Arial Narrow"/>
                        </a:defRPr>
                      </a:lvl4pPr>
                      <a:lvl5pPr marL="1828800" algn="l" defTabSz="914400" rtl="0" eaLnBrk="1" latinLnBrk="0" hangingPunct="1">
                        <a:defRPr sz="1800" kern="1200">
                          <a:solidFill>
                            <a:schemeClr val="tx1"/>
                          </a:solidFill>
                          <a:latin typeface="Arial Narrow"/>
                        </a:defRPr>
                      </a:lvl5pPr>
                      <a:lvl6pPr marL="2286000" algn="l" defTabSz="914400" rtl="0" eaLnBrk="1" latinLnBrk="0" hangingPunct="1">
                        <a:defRPr sz="1800" kern="1200">
                          <a:solidFill>
                            <a:schemeClr val="tx1"/>
                          </a:solidFill>
                          <a:latin typeface="Arial Narrow"/>
                        </a:defRPr>
                      </a:lvl6pPr>
                      <a:lvl7pPr marL="2743200" algn="l" defTabSz="914400" rtl="0" eaLnBrk="1" latinLnBrk="0" hangingPunct="1">
                        <a:defRPr sz="1800" kern="1200">
                          <a:solidFill>
                            <a:schemeClr val="tx1"/>
                          </a:solidFill>
                          <a:latin typeface="Arial Narrow"/>
                        </a:defRPr>
                      </a:lvl7pPr>
                      <a:lvl8pPr marL="3200400" algn="l" defTabSz="914400" rtl="0" eaLnBrk="1" latinLnBrk="0" hangingPunct="1">
                        <a:defRPr sz="1800" kern="1200">
                          <a:solidFill>
                            <a:schemeClr val="tx1"/>
                          </a:solidFill>
                          <a:latin typeface="Arial Narrow"/>
                        </a:defRPr>
                      </a:lvl8pPr>
                      <a:lvl9pPr marL="3657600" algn="l" defTabSz="914400" rtl="0" eaLnBrk="1" latinLnBrk="0" hangingPunct="1">
                        <a:defRPr sz="1800" kern="1200">
                          <a:solidFill>
                            <a:schemeClr val="tx1"/>
                          </a:solidFill>
                          <a:latin typeface="Arial Narrow"/>
                        </a:defRPr>
                      </a:lvl9pPr>
                    </a:lstStyle>
                    <a:p>
                      <a:pPr marL="0" marR="0" algn="ctr">
                        <a:spcBef>
                          <a:spcPts val="0"/>
                        </a:spcBef>
                        <a:spcAft>
                          <a:spcPts val="0"/>
                        </a:spcAft>
                        <a:tabLst>
                          <a:tab pos="3418840" algn="l"/>
                        </a:tabLst>
                      </a:pPr>
                      <a:r>
                        <a:rPr lang="en-US" sz="1800" b="1" noProof="0" dirty="0" smtClean="0">
                          <a:latin typeface="Times New Roman"/>
                          <a:ea typeface="Times New Roman"/>
                        </a:rPr>
                        <a:t>17</a:t>
                      </a:r>
                      <a:endParaRPr lang="en-US" sz="20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107057632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64</a:t>
            </a:fld>
            <a:endParaRPr lang="en-US">
              <a:solidFill>
                <a:prstClr val="black">
                  <a:tint val="75000"/>
                </a:prstClr>
              </a:solidFill>
            </a:endParaRPr>
          </a:p>
        </p:txBody>
      </p:sp>
      <p:sp>
        <p:nvSpPr>
          <p:cNvPr id="5" name="Title 1"/>
          <p:cNvSpPr txBox="1">
            <a:spLocks/>
          </p:cNvSpPr>
          <p:nvPr/>
        </p:nvSpPr>
        <p:spPr>
          <a:xfrm>
            <a:off x="0" y="1066800"/>
            <a:ext cx="9144000" cy="28575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a:solidFill>
                  <a:prstClr val="black"/>
                </a:solidFill>
              </a:rPr>
              <a:t>Results FDG-Mali: village of </a:t>
            </a:r>
            <a:r>
              <a:rPr lang="en-US" sz="3200" b="1" dirty="0" err="1" smtClean="0">
                <a:solidFill>
                  <a:prstClr val="black"/>
                </a:solidFill>
              </a:rPr>
              <a:t>N’Goutjina</a:t>
            </a:r>
            <a:r>
              <a:rPr lang="en-US" sz="3200" b="1" dirty="0" smtClean="0">
                <a:solidFill>
                  <a:prstClr val="black"/>
                </a:solidFill>
              </a:rPr>
              <a:t>-Female </a:t>
            </a:r>
            <a:r>
              <a:rPr lang="en-US" sz="3200" b="1" dirty="0">
                <a:solidFill>
                  <a:prstClr val="black"/>
                </a:solidFill>
              </a:rPr>
              <a:t>group</a:t>
            </a:r>
          </a:p>
        </p:txBody>
      </p:sp>
      <p:graphicFrame>
        <p:nvGraphicFramePr>
          <p:cNvPr id="7" name="Table 6"/>
          <p:cNvGraphicFramePr>
            <a:graphicFrameLocks noGrp="1"/>
          </p:cNvGraphicFramePr>
          <p:nvPr>
            <p:extLst>
              <p:ext uri="{D42A27DB-BD31-4B8C-83A1-F6EECF244321}">
                <p14:modId xmlns:p14="http://schemas.microsoft.com/office/powerpoint/2010/main" val="489570478"/>
              </p:ext>
            </p:extLst>
          </p:nvPr>
        </p:nvGraphicFramePr>
        <p:xfrm>
          <a:off x="228600" y="1655824"/>
          <a:ext cx="8762999" cy="4211576"/>
        </p:xfrm>
        <a:graphic>
          <a:graphicData uri="http://schemas.openxmlformats.org/drawingml/2006/table">
            <a:tbl>
              <a:tblPr/>
              <a:tblGrid>
                <a:gridCol w="1676400"/>
                <a:gridCol w="2662022"/>
                <a:gridCol w="1255309"/>
                <a:gridCol w="799564"/>
                <a:gridCol w="799564"/>
                <a:gridCol w="798758"/>
                <a:gridCol w="771382"/>
              </a:tblGrid>
              <a:tr h="458534">
                <a:tc>
                  <a:txBody>
                    <a:bodyPr/>
                    <a:lstStyle/>
                    <a:p>
                      <a:pPr marL="0" marR="0">
                        <a:spcBef>
                          <a:spcPts val="0"/>
                        </a:spcBef>
                        <a:spcAft>
                          <a:spcPts val="0"/>
                        </a:spcAft>
                        <a:tabLst>
                          <a:tab pos="3418840" algn="l"/>
                        </a:tabLst>
                      </a:pPr>
                      <a:r>
                        <a:rPr lang="en-US" sz="1600" b="1" noProof="0" dirty="0" smtClean="0">
                          <a:latin typeface="Times New Roman"/>
                          <a:ea typeface="Times New Roman"/>
                        </a:rPr>
                        <a:t>Village</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418840" algn="l"/>
                        </a:tabLst>
                      </a:pPr>
                      <a:r>
                        <a:rPr lang="en-US" sz="1600" b="1" noProof="0" dirty="0" smtClean="0">
                          <a:latin typeface="Times New Roman"/>
                          <a:ea typeface="Times New Roman"/>
                        </a:rPr>
                        <a:t>Type</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en-US" sz="1600" b="1" noProof="0" dirty="0" smtClean="0">
                          <a:latin typeface="Times New Roman"/>
                          <a:ea typeface="Times New Roman"/>
                        </a:rPr>
                        <a:t>Total</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en-US" sz="1600" b="1" noProof="0" dirty="0" smtClean="0">
                          <a:latin typeface="Times New Roman"/>
                          <a:ea typeface="Times New Roman"/>
                        </a:rPr>
                        <a:t>Cell</a:t>
                      </a:r>
                    </a:p>
                    <a:p>
                      <a:pPr marL="0" marR="0" algn="ctr">
                        <a:spcBef>
                          <a:spcPts val="0"/>
                        </a:spcBef>
                        <a:spcAft>
                          <a:spcPts val="0"/>
                        </a:spcAft>
                        <a:tabLst>
                          <a:tab pos="3418840" algn="l"/>
                        </a:tabLst>
                      </a:pPr>
                      <a:r>
                        <a:rPr lang="en-US" sz="1600" b="1" noProof="0" dirty="0" smtClean="0">
                          <a:latin typeface="Times New Roman"/>
                          <a:ea typeface="Times New Roman"/>
                        </a:rPr>
                        <a:t>1</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en-US" sz="1600" b="1" noProof="0" dirty="0" smtClean="0">
                          <a:latin typeface="Times New Roman"/>
                          <a:ea typeface="Times New Roman"/>
                        </a:rPr>
                        <a:t>Cell</a:t>
                      </a:r>
                    </a:p>
                    <a:p>
                      <a:pPr marL="0" marR="0" algn="ctr">
                        <a:spcBef>
                          <a:spcPts val="0"/>
                        </a:spcBef>
                        <a:spcAft>
                          <a:spcPts val="0"/>
                        </a:spcAft>
                        <a:tabLst>
                          <a:tab pos="3418840" algn="l"/>
                        </a:tabLst>
                      </a:pPr>
                      <a:r>
                        <a:rPr lang="en-US" sz="1600" b="1" noProof="0" dirty="0" smtClean="0">
                          <a:latin typeface="Times New Roman"/>
                          <a:ea typeface="Times New Roman"/>
                        </a:rPr>
                        <a:t> 2</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en-US" sz="1600" b="1" noProof="0" dirty="0" smtClean="0">
                          <a:latin typeface="Times New Roman"/>
                          <a:ea typeface="Times New Roman"/>
                        </a:rPr>
                        <a:t>Cell</a:t>
                      </a:r>
                    </a:p>
                    <a:p>
                      <a:pPr marL="0" marR="0" algn="ctr">
                        <a:spcBef>
                          <a:spcPts val="0"/>
                        </a:spcBef>
                        <a:spcAft>
                          <a:spcPts val="0"/>
                        </a:spcAft>
                        <a:tabLst>
                          <a:tab pos="3418840" algn="l"/>
                        </a:tabLst>
                      </a:pPr>
                      <a:r>
                        <a:rPr lang="en-US" sz="1600" b="1" noProof="0" dirty="0" smtClean="0">
                          <a:latin typeface="Times New Roman"/>
                          <a:ea typeface="Times New Roman"/>
                        </a:rPr>
                        <a:t> 3</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en-US" sz="1600" b="1" noProof="0" dirty="0" smtClean="0">
                          <a:latin typeface="Times New Roman"/>
                          <a:ea typeface="Times New Roman"/>
                        </a:rPr>
                        <a:t>Cell</a:t>
                      </a:r>
                    </a:p>
                    <a:p>
                      <a:pPr marL="0" marR="0" algn="ctr">
                        <a:spcBef>
                          <a:spcPts val="0"/>
                        </a:spcBef>
                        <a:spcAft>
                          <a:spcPts val="0"/>
                        </a:spcAft>
                        <a:tabLst>
                          <a:tab pos="3418840" algn="l"/>
                        </a:tabLst>
                      </a:pPr>
                      <a:r>
                        <a:rPr lang="en-US" sz="1600" b="1" noProof="0" dirty="0" smtClean="0">
                          <a:latin typeface="Times New Roman"/>
                          <a:ea typeface="Times New Roman"/>
                        </a:rPr>
                        <a:t> 4</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9267">
                <a:tc rowSpan="9">
                  <a:txBody>
                    <a:bodyPr/>
                    <a:lstStyle/>
                    <a:p>
                      <a:pPr marL="0" marR="0">
                        <a:spcBef>
                          <a:spcPts val="0"/>
                        </a:spcBef>
                        <a:spcAft>
                          <a:spcPts val="0"/>
                        </a:spcAft>
                        <a:tabLst>
                          <a:tab pos="3418840" algn="l"/>
                        </a:tabLst>
                      </a:pPr>
                      <a:endParaRPr lang="en-US" sz="1600" b="1" noProof="0" dirty="0" smtClean="0">
                        <a:latin typeface="Times New Roman"/>
                        <a:ea typeface="Times New Roman"/>
                      </a:endParaRPr>
                    </a:p>
                    <a:p>
                      <a:pPr marL="0" marR="0">
                        <a:spcBef>
                          <a:spcPts val="0"/>
                        </a:spcBef>
                        <a:spcAft>
                          <a:spcPts val="0"/>
                        </a:spcAft>
                      </a:pPr>
                      <a:r>
                        <a:rPr lang="en-US" sz="1600" b="1" noProof="0" dirty="0" err="1" smtClean="0">
                          <a:latin typeface="Times New Roman"/>
                          <a:ea typeface="Times New Roman"/>
                        </a:rPr>
                        <a:t>N’Goutjina</a:t>
                      </a:r>
                      <a:endParaRPr lang="en-US" sz="1800" b="1" noProof="0" dirty="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418840" algn="l"/>
                        </a:tabLst>
                      </a:pPr>
                      <a:r>
                        <a:rPr lang="en-US" sz="1600" b="1" noProof="0" smtClean="0">
                          <a:latin typeface="Times New Roman"/>
                          <a:ea typeface="Times New Roman"/>
                        </a:rPr>
                        <a:t>Annual</a:t>
                      </a:r>
                      <a:r>
                        <a:rPr lang="en-US" sz="1600" b="1" baseline="0" noProof="0" smtClean="0">
                          <a:latin typeface="Times New Roman"/>
                          <a:ea typeface="Times New Roman"/>
                        </a:rPr>
                        <a:t> plant species</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31</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8</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2</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9</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14</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8534">
                <a:tc vMerge="1">
                  <a:txBody>
                    <a:bodyPr/>
                    <a:lstStyle/>
                    <a:p>
                      <a:endParaRPr lang="en-US"/>
                    </a:p>
                  </a:txBody>
                  <a:tcPr/>
                </a:tc>
                <a:tc>
                  <a:txBody>
                    <a:bodyPr/>
                    <a:lstStyle/>
                    <a:p>
                      <a:pPr marL="0" marR="0">
                        <a:spcBef>
                          <a:spcPts val="0"/>
                        </a:spcBef>
                        <a:spcAft>
                          <a:spcPts val="0"/>
                        </a:spcAft>
                        <a:tabLst>
                          <a:tab pos="3418840" algn="l"/>
                        </a:tabLst>
                      </a:pPr>
                      <a:r>
                        <a:rPr lang="en-US" sz="1600" b="1" noProof="0" smtClean="0">
                          <a:latin typeface="Times New Roman"/>
                          <a:ea typeface="Times New Roman"/>
                        </a:rPr>
                        <a:t>Perennial plant species-agro-forestry</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15</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0</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2</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2</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12</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8534">
                <a:tc vMerge="1">
                  <a:txBody>
                    <a:bodyPr/>
                    <a:lstStyle/>
                    <a:p>
                      <a:endParaRPr lang="en-US"/>
                    </a:p>
                  </a:txBody>
                  <a:tcPr/>
                </a:tc>
                <a:tc>
                  <a:txBody>
                    <a:bodyPr/>
                    <a:lstStyle/>
                    <a:p>
                      <a:pPr marL="0" marR="0">
                        <a:spcBef>
                          <a:spcPts val="0"/>
                        </a:spcBef>
                        <a:spcAft>
                          <a:spcPts val="0"/>
                        </a:spcAft>
                        <a:tabLst>
                          <a:tab pos="3418840" algn="l"/>
                        </a:tabLst>
                      </a:pPr>
                      <a:r>
                        <a:rPr lang="en-US" sz="1600" b="1" noProof="0" smtClean="0">
                          <a:latin typeface="Times New Roman"/>
                          <a:ea typeface="Times New Roman"/>
                        </a:rPr>
                        <a:t>Wild and semi-domesticated</a:t>
                      </a:r>
                      <a:r>
                        <a:rPr lang="en-US" sz="1600" b="1" baseline="0" noProof="0" smtClean="0">
                          <a:latin typeface="Times New Roman"/>
                          <a:ea typeface="Times New Roman"/>
                        </a:rPr>
                        <a:t> plant species</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11</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7</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1</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1</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2</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9267">
                <a:tc vMerge="1">
                  <a:txBody>
                    <a:bodyPr/>
                    <a:lstStyle/>
                    <a:p>
                      <a:endParaRPr lang="en-US"/>
                    </a:p>
                  </a:txBody>
                  <a:tcPr/>
                </a:tc>
                <a:tc>
                  <a:txBody>
                    <a:bodyPr/>
                    <a:lstStyle/>
                    <a:p>
                      <a:pPr marL="0" marR="0">
                        <a:spcBef>
                          <a:spcPts val="0"/>
                        </a:spcBef>
                        <a:spcAft>
                          <a:spcPts val="0"/>
                        </a:spcAft>
                        <a:tabLst>
                          <a:tab pos="3418840" algn="l"/>
                        </a:tabLst>
                      </a:pPr>
                      <a:r>
                        <a:rPr lang="en-US" sz="1600" b="1" noProof="0" smtClean="0">
                          <a:latin typeface="Times New Roman"/>
                          <a:ea typeface="Times New Roman"/>
                        </a:rPr>
                        <a:t>Varieties of Sweetpotatoe</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2</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0</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0</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0</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2</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8534">
                <a:tc vMerge="1">
                  <a:txBody>
                    <a:bodyPr/>
                    <a:lstStyle/>
                    <a:p>
                      <a:endParaRPr lang="en-US"/>
                    </a:p>
                  </a:txBody>
                  <a:tcPr/>
                </a:tc>
                <a:tc>
                  <a:txBody>
                    <a:bodyPr/>
                    <a:lstStyle/>
                    <a:p>
                      <a:pPr marL="0" marR="0">
                        <a:spcBef>
                          <a:spcPts val="0"/>
                        </a:spcBef>
                        <a:spcAft>
                          <a:spcPts val="0"/>
                        </a:spcAft>
                        <a:tabLst>
                          <a:tab pos="3418840" algn="l"/>
                        </a:tabLst>
                      </a:pPr>
                      <a:r>
                        <a:rPr lang="en-US" sz="1600" b="1" noProof="0" smtClean="0">
                          <a:latin typeface="Times New Roman"/>
                          <a:ea typeface="Times New Roman"/>
                        </a:rPr>
                        <a:t>Domestic animals</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10</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0</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1</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6</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4</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9267">
                <a:tc vMerge="1">
                  <a:txBody>
                    <a:bodyPr/>
                    <a:lstStyle/>
                    <a:p>
                      <a:endParaRPr lang="en-US"/>
                    </a:p>
                  </a:txBody>
                  <a:tcPr/>
                </a:tc>
                <a:tc>
                  <a:txBody>
                    <a:bodyPr/>
                    <a:lstStyle/>
                    <a:p>
                      <a:pPr marL="0" marR="0">
                        <a:spcBef>
                          <a:spcPts val="0"/>
                        </a:spcBef>
                        <a:spcAft>
                          <a:spcPts val="0"/>
                        </a:spcAft>
                        <a:tabLst>
                          <a:tab pos="3418840" algn="l"/>
                        </a:tabLst>
                      </a:pPr>
                      <a:r>
                        <a:rPr lang="en-US" sz="1600" b="1" noProof="0" smtClean="0">
                          <a:latin typeface="Times New Roman"/>
                          <a:ea typeface="Times New Roman"/>
                        </a:rPr>
                        <a:t>Wild</a:t>
                      </a:r>
                      <a:r>
                        <a:rPr lang="en-US" sz="1600" b="1" baseline="0" noProof="0" smtClean="0">
                          <a:latin typeface="Times New Roman"/>
                          <a:ea typeface="Times New Roman"/>
                        </a:rPr>
                        <a:t> Animals</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8</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0</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2</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0</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6</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8534">
                <a:tc vMerge="1">
                  <a:txBody>
                    <a:bodyPr/>
                    <a:lstStyle/>
                    <a:p>
                      <a:endParaRPr lang="en-US"/>
                    </a:p>
                  </a:txBody>
                  <a:tcPr/>
                </a:tc>
                <a:tc>
                  <a:txBody>
                    <a:bodyPr/>
                    <a:lstStyle/>
                    <a:p>
                      <a:pPr marL="0" marR="0">
                        <a:spcBef>
                          <a:spcPts val="0"/>
                        </a:spcBef>
                        <a:spcAft>
                          <a:spcPts val="0"/>
                        </a:spcAft>
                        <a:tabLst>
                          <a:tab pos="3418840" algn="l"/>
                        </a:tabLst>
                      </a:pPr>
                      <a:r>
                        <a:rPr lang="en-US" sz="1600" b="1" noProof="0" smtClean="0">
                          <a:latin typeface="Times New Roman"/>
                          <a:ea typeface="Times New Roman"/>
                        </a:rPr>
                        <a:t>Fish</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5</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0</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0</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1</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2</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8534">
                <a:tc vMerge="1">
                  <a:txBody>
                    <a:bodyPr/>
                    <a:lstStyle/>
                    <a:p>
                      <a:endParaRPr lang="en-US"/>
                    </a:p>
                  </a:txBody>
                  <a:tcPr/>
                </a:tc>
                <a:tc>
                  <a:txBody>
                    <a:bodyPr/>
                    <a:lstStyle/>
                    <a:p>
                      <a:pPr marL="0" marR="0">
                        <a:spcBef>
                          <a:spcPts val="0"/>
                        </a:spcBef>
                        <a:spcAft>
                          <a:spcPts val="0"/>
                        </a:spcAft>
                        <a:tabLst>
                          <a:tab pos="3418840" algn="l"/>
                        </a:tabLst>
                      </a:pPr>
                      <a:r>
                        <a:rPr lang="en-US" sz="1600" b="1" noProof="0" smtClean="0">
                          <a:latin typeface="Times New Roman"/>
                          <a:ea typeface="Times New Roman"/>
                        </a:rPr>
                        <a:t>Species and products sold</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29</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6</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1</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13</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9</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8534">
                <a:tc vMerge="1">
                  <a:txBody>
                    <a:bodyPr/>
                    <a:lstStyle/>
                    <a:p>
                      <a:endParaRPr lang="en-US"/>
                    </a:p>
                  </a:txBody>
                  <a:tcPr/>
                </a:tc>
                <a:tc>
                  <a:txBody>
                    <a:bodyPr/>
                    <a:lstStyle/>
                    <a:p>
                      <a:pPr marL="0" marR="0">
                        <a:spcBef>
                          <a:spcPts val="0"/>
                        </a:spcBef>
                        <a:spcAft>
                          <a:spcPts val="0"/>
                        </a:spcAft>
                        <a:tabLst>
                          <a:tab pos="3418840" algn="l"/>
                        </a:tabLst>
                      </a:pPr>
                      <a:r>
                        <a:rPr lang="en-US" sz="1600" b="1" noProof="0" smtClean="0">
                          <a:latin typeface="Times New Roman"/>
                          <a:ea typeface="Times New Roman"/>
                        </a:rPr>
                        <a:t>Species and products bought</a:t>
                      </a:r>
                      <a:endParaRPr lang="en-US" sz="1800" b="1" noProof="0">
                        <a:latin typeface="Times New Roman"/>
                        <a:ea typeface="Times New Roman"/>
                      </a:endParaRPr>
                    </a:p>
                  </a:txBody>
                  <a:tcPr marL="52251" marR="522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27</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15</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a:latin typeface="Times New Roman"/>
                          <a:ea typeface="Times New Roman"/>
                        </a:rPr>
                        <a:t>0</a:t>
                      </a:r>
                      <a:endParaRPr lang="en-US" sz="3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5</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3418840" algn="l"/>
                        </a:tabLst>
                      </a:pPr>
                      <a:r>
                        <a:rPr lang="fr-FR" sz="2000" dirty="0">
                          <a:latin typeface="Times New Roman"/>
                          <a:ea typeface="Times New Roman"/>
                        </a:rPr>
                        <a:t>7</a:t>
                      </a:r>
                      <a:endParaRPr lang="en-US" sz="3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7364080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65</a:t>
            </a:fld>
            <a:endParaRPr lang="en-US">
              <a:solidFill>
                <a:prstClr val="black">
                  <a:tint val="75000"/>
                </a:prstClr>
              </a:solidFill>
            </a:endParaRPr>
          </a:p>
        </p:txBody>
      </p:sp>
      <p:graphicFrame>
        <p:nvGraphicFramePr>
          <p:cNvPr id="8" name="Content Placeholder 3"/>
          <p:cNvGraphicFramePr>
            <a:graphicFrameLocks/>
          </p:cNvGraphicFramePr>
          <p:nvPr>
            <p:extLst>
              <p:ext uri="{D42A27DB-BD31-4B8C-83A1-F6EECF244321}">
                <p14:modId xmlns:p14="http://schemas.microsoft.com/office/powerpoint/2010/main" val="4241243503"/>
              </p:ext>
            </p:extLst>
          </p:nvPr>
        </p:nvGraphicFramePr>
        <p:xfrm>
          <a:off x="2667000" y="1219200"/>
          <a:ext cx="3581400" cy="304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ontent Placeholder 3"/>
          <p:cNvGraphicFramePr>
            <a:graphicFrameLocks/>
          </p:cNvGraphicFramePr>
          <p:nvPr>
            <p:extLst>
              <p:ext uri="{D42A27DB-BD31-4B8C-83A1-F6EECF244321}">
                <p14:modId xmlns:p14="http://schemas.microsoft.com/office/powerpoint/2010/main" val="2387700710"/>
              </p:ext>
            </p:extLst>
          </p:nvPr>
        </p:nvGraphicFramePr>
        <p:xfrm>
          <a:off x="152400" y="1295400"/>
          <a:ext cx="8686800" cy="48006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Content Placeholder 3"/>
          <p:cNvGraphicFramePr>
            <a:graphicFrameLocks/>
          </p:cNvGraphicFramePr>
          <p:nvPr>
            <p:extLst>
              <p:ext uri="{D42A27DB-BD31-4B8C-83A1-F6EECF244321}">
                <p14:modId xmlns:p14="http://schemas.microsoft.com/office/powerpoint/2010/main" val="3578641697"/>
              </p:ext>
            </p:extLst>
          </p:nvPr>
        </p:nvGraphicFramePr>
        <p:xfrm>
          <a:off x="5410200" y="3124200"/>
          <a:ext cx="3581400" cy="27432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89751208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66</a:t>
            </a:fld>
            <a:endParaRPr lang="en-US">
              <a:solidFill>
                <a:prstClr val="black">
                  <a:tint val="75000"/>
                </a:prstClr>
              </a:solidFill>
            </a:endParaRPr>
          </a:p>
        </p:txBody>
      </p:sp>
      <p:sp>
        <p:nvSpPr>
          <p:cNvPr id="2" name="Rectangle 1"/>
          <p:cNvSpPr/>
          <p:nvPr/>
        </p:nvSpPr>
        <p:spPr>
          <a:xfrm>
            <a:off x="0" y="1003447"/>
            <a:ext cx="9144000" cy="1046440"/>
          </a:xfrm>
          <a:prstGeom prst="rect">
            <a:avLst/>
          </a:prstGeom>
        </p:spPr>
        <p:txBody>
          <a:bodyPr wrap="square">
            <a:spAutoFit/>
          </a:bodyPr>
          <a:lstStyle/>
          <a:p>
            <a:pPr algn="just"/>
            <a:r>
              <a:rPr lang="en-US" sz="3100" b="1" dirty="0" smtClean="0"/>
              <a:t>Seed </a:t>
            </a:r>
            <a:r>
              <a:rPr lang="en-US" sz="3100" b="1" dirty="0"/>
              <a:t>systems and Community </a:t>
            </a:r>
            <a:r>
              <a:rPr lang="en-US" sz="3100" b="1" dirty="0" smtClean="0"/>
              <a:t>Management </a:t>
            </a:r>
            <a:r>
              <a:rPr lang="en-US" sz="3100" b="1" dirty="0"/>
              <a:t>of </a:t>
            </a:r>
            <a:r>
              <a:rPr lang="en-US" sz="3100" b="1" dirty="0" smtClean="0"/>
              <a:t>Agricultural Biodiversity in </a:t>
            </a:r>
            <a:r>
              <a:rPr lang="en-US" sz="3100" b="1" dirty="0"/>
              <a:t>Burkina Faso, Mali </a:t>
            </a:r>
            <a:r>
              <a:rPr lang="en-US" sz="3100" b="1" dirty="0" smtClean="0"/>
              <a:t>&amp; Niger</a:t>
            </a:r>
            <a:endParaRPr lang="en-US" sz="3100" b="1" dirty="0"/>
          </a:p>
        </p:txBody>
      </p:sp>
      <p:sp>
        <p:nvSpPr>
          <p:cNvPr id="5" name="Content Placeholder 2"/>
          <p:cNvSpPr txBox="1">
            <a:spLocks/>
          </p:cNvSpPr>
          <p:nvPr/>
        </p:nvSpPr>
        <p:spPr>
          <a:xfrm>
            <a:off x="190500" y="2209800"/>
            <a:ext cx="8763000" cy="3429000"/>
          </a:xfrm>
          <a:prstGeom prst="rect">
            <a:avLst/>
          </a:prstGeom>
        </p:spPr>
        <p:txBody>
          <a:bodyPr/>
          <a:lstStyle>
            <a:lvl1pPr marL="231775" indent="-231775" algn="l" defTabSz="914400" rtl="0" eaLnBrk="1" latinLnBrk="0" hangingPunct="1">
              <a:lnSpc>
                <a:spcPct val="100000"/>
              </a:lnSpc>
              <a:spcBef>
                <a:spcPts val="1200"/>
              </a:spcBef>
              <a:spcAft>
                <a:spcPts val="0"/>
              </a:spcAft>
              <a:buClr>
                <a:schemeClr val="tx1"/>
              </a:buClr>
              <a:buSzPct val="80000"/>
              <a:buFont typeface="Arial" pitchFamily="34" charset="0"/>
              <a:buChar char="•"/>
              <a:defRPr sz="2600" b="0" kern="1200">
                <a:solidFill>
                  <a:schemeClr val="tx1"/>
                </a:solidFill>
                <a:latin typeface="Arial" pitchFamily="34" charset="0"/>
                <a:ea typeface="+mn-ea"/>
                <a:cs typeface="Arial" pitchFamily="34" charset="0"/>
              </a:defRPr>
            </a:lvl1pPr>
            <a:lvl2pPr marL="457200" indent="-231775" algn="l" defTabSz="914400" rtl="0" eaLnBrk="1" latinLnBrk="0" hangingPunct="1">
              <a:lnSpc>
                <a:spcPct val="100000"/>
              </a:lnSpc>
              <a:spcBef>
                <a:spcPts val="624"/>
              </a:spcBef>
              <a:spcAft>
                <a:spcPts val="0"/>
              </a:spcAft>
              <a:buClr>
                <a:schemeClr val="tx1"/>
              </a:buClr>
              <a:buSzPct val="80000"/>
              <a:buFont typeface="Arial" pitchFamily="34" charset="0"/>
              <a:buChar char="–"/>
              <a:defRPr sz="2400" kern="1200">
                <a:solidFill>
                  <a:srgbClr val="000000"/>
                </a:solidFill>
                <a:latin typeface="Arial" pitchFamily="34" charset="0"/>
                <a:ea typeface="+mn-ea"/>
                <a:cs typeface="Arial" pitchFamily="34" charset="0"/>
              </a:defRPr>
            </a:lvl2pPr>
            <a:lvl3pPr marL="688975" indent="-231775" algn="l" defTabSz="914400" rtl="0" eaLnBrk="1" latinLnBrk="0" hangingPunct="1">
              <a:lnSpc>
                <a:spcPct val="100000"/>
              </a:lnSpc>
              <a:spcBef>
                <a:spcPts val="576"/>
              </a:spcBef>
              <a:spcAft>
                <a:spcPts val="0"/>
              </a:spcAft>
              <a:buClr>
                <a:schemeClr val="tx1"/>
              </a:buClr>
              <a:buSzPct val="80000"/>
              <a:buFont typeface="Arial" pitchFamily="34" charset="0"/>
              <a:buChar char="•"/>
              <a:defRPr sz="2000" kern="1200" baseline="0">
                <a:solidFill>
                  <a:srgbClr val="000000"/>
                </a:solidFill>
                <a:latin typeface="Arial" pitchFamily="34" charset="0"/>
                <a:ea typeface="+mn-ea"/>
                <a:cs typeface="Arial" pitchFamily="34" charset="0"/>
              </a:defRPr>
            </a:lvl3pPr>
            <a:lvl4pPr marL="914400" indent="-225425" algn="l" defTabSz="914400" rtl="0" eaLnBrk="1" latinLnBrk="0" hangingPunct="1">
              <a:lnSpc>
                <a:spcPct val="100000"/>
              </a:lnSpc>
              <a:spcBef>
                <a:spcPts val="528"/>
              </a:spcBef>
              <a:spcAft>
                <a:spcPts val="0"/>
              </a:spcAft>
              <a:buClr>
                <a:schemeClr val="tx1"/>
              </a:buClr>
              <a:buSzPct val="80000"/>
              <a:buFont typeface="Arial" pitchFamily="34" charset="0"/>
              <a:buChar char="–"/>
              <a:defRPr sz="1800" kern="1200" baseline="0">
                <a:solidFill>
                  <a:srgbClr val="000000"/>
                </a:solidFill>
                <a:latin typeface="Arial" pitchFamily="34" charset="0"/>
                <a:ea typeface="+mn-ea"/>
                <a:cs typeface="Arial" pitchFamily="34" charset="0"/>
              </a:defRPr>
            </a:lvl4pPr>
            <a:lvl5pPr marL="1146175" indent="-231775" algn="l" defTabSz="914400" rtl="0" eaLnBrk="1" latinLnBrk="0" hangingPunct="1">
              <a:lnSpc>
                <a:spcPct val="100000"/>
              </a:lnSpc>
              <a:spcBef>
                <a:spcPts val="480"/>
              </a:spcBef>
              <a:spcAft>
                <a:spcPts val="0"/>
              </a:spcAft>
              <a:buClr>
                <a:schemeClr val="tx1"/>
              </a:buClr>
              <a:buSzPct val="80000"/>
              <a:buFont typeface="Arial" pitchFamily="34" charset="0"/>
              <a:buChar char="•"/>
              <a:defRPr sz="1600" kern="1200" baseline="0">
                <a:solidFill>
                  <a:srgbClr val="000000"/>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31775" marR="0" lvl="0" indent="-231775" algn="l" defTabSz="914400" rtl="0" eaLnBrk="1" fontAlgn="auto" latinLnBrk="0" hangingPunct="1">
              <a:lnSpc>
                <a:spcPct val="100000"/>
              </a:lnSpc>
              <a:spcBef>
                <a:spcPts val="1200"/>
              </a:spcBef>
              <a:spcAft>
                <a:spcPts val="0"/>
              </a:spcAft>
              <a:buClr>
                <a:srgbClr val="5F604B"/>
              </a:buClr>
              <a:buSzPct val="80000"/>
              <a:buFont typeface="Arial" pitchFamily="34" charset="0"/>
              <a:buChar char="•"/>
              <a:tabLst/>
              <a:defRPr/>
            </a:pPr>
            <a:r>
              <a:rPr kumimoji="0" lang="en-US" sz="2600" b="0" i="0" u="none" strike="noStrike" kern="1200" cap="none" spc="0" normalizeH="0" baseline="0" noProof="0" dirty="0" smtClean="0">
                <a:ln>
                  <a:noFill/>
                </a:ln>
                <a:effectLst/>
                <a:uLnTx/>
                <a:uFillTx/>
                <a:latin typeface="Arial" pitchFamily="34" charset="0"/>
                <a:ea typeface="+mn-ea"/>
                <a:cs typeface="Arial" pitchFamily="34" charset="0"/>
              </a:rPr>
              <a:t>An effective seed system is the basis for productive agricultural systems</a:t>
            </a:r>
          </a:p>
          <a:p>
            <a:pPr marL="231775" marR="0" lvl="0" indent="-231775" algn="l" defTabSz="914400" rtl="0" eaLnBrk="1" fontAlgn="auto" latinLnBrk="0" hangingPunct="1">
              <a:lnSpc>
                <a:spcPct val="100000"/>
              </a:lnSpc>
              <a:spcBef>
                <a:spcPts val="1200"/>
              </a:spcBef>
              <a:spcAft>
                <a:spcPts val="0"/>
              </a:spcAft>
              <a:buClr>
                <a:srgbClr val="5F604B"/>
              </a:buClr>
              <a:buSzPct val="80000"/>
              <a:buFont typeface="Arial" pitchFamily="34" charset="0"/>
              <a:buChar char="•"/>
              <a:tabLst/>
              <a:defRPr/>
            </a:pPr>
            <a:r>
              <a:rPr kumimoji="0" lang="en-US" sz="2600" b="0" i="0" u="none" strike="noStrike" kern="1200" cap="none" spc="0" normalizeH="0" baseline="0" noProof="0" dirty="0" smtClean="0">
                <a:ln>
                  <a:noFill/>
                </a:ln>
                <a:effectLst/>
                <a:uLnTx/>
                <a:uFillTx/>
                <a:latin typeface="Arial" pitchFamily="34" charset="0"/>
                <a:ea typeface="+mn-ea"/>
                <a:cs typeface="Arial" pitchFamily="34" charset="0"/>
              </a:rPr>
              <a:t>Farmers need seeds (varieties and planting materials) that are adapted to their production systems, social and cultural environments, as well as existing market channels. </a:t>
            </a:r>
          </a:p>
          <a:p>
            <a:pPr marL="231775" marR="0" lvl="0" indent="-231775" algn="l" defTabSz="914400" rtl="0" eaLnBrk="1" fontAlgn="auto" latinLnBrk="0" hangingPunct="1">
              <a:lnSpc>
                <a:spcPct val="100000"/>
              </a:lnSpc>
              <a:spcBef>
                <a:spcPts val="1200"/>
              </a:spcBef>
              <a:spcAft>
                <a:spcPts val="0"/>
              </a:spcAft>
              <a:buClr>
                <a:srgbClr val="5F604B"/>
              </a:buClr>
              <a:buSzPct val="80000"/>
              <a:buFont typeface="Arial" pitchFamily="34" charset="0"/>
              <a:buChar char="•"/>
              <a:tabLst/>
              <a:defRPr/>
            </a:pPr>
            <a:r>
              <a:rPr kumimoji="0" lang="en-US" sz="2600" b="0" i="0" u="none" strike="noStrike" kern="1200" cap="none" spc="0" normalizeH="0" baseline="0" noProof="0" dirty="0" smtClean="0">
                <a:ln>
                  <a:noFill/>
                </a:ln>
                <a:effectLst/>
                <a:uLnTx/>
                <a:uFillTx/>
                <a:latin typeface="Arial" pitchFamily="34" charset="0"/>
                <a:ea typeface="+mn-ea"/>
                <a:cs typeface="Arial" pitchFamily="34" charset="0"/>
              </a:rPr>
              <a:t>The sources of seed can be formal or informal.</a:t>
            </a:r>
          </a:p>
        </p:txBody>
      </p:sp>
    </p:spTree>
    <p:extLst>
      <p:ext uri="{BB962C8B-B14F-4D97-AF65-F5344CB8AC3E}">
        <p14:creationId xmlns:p14="http://schemas.microsoft.com/office/powerpoint/2010/main" val="71314798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67</a:t>
            </a:fld>
            <a:endParaRPr lang="en-US">
              <a:solidFill>
                <a:prstClr val="black">
                  <a:tint val="75000"/>
                </a:prstClr>
              </a:solidFill>
            </a:endParaRPr>
          </a:p>
        </p:txBody>
      </p:sp>
      <p:pic>
        <p:nvPicPr>
          <p:cNvPr id="6" name="Picture 3" descr="C:\Users\RVodouhe\Desktop\Mes Photos\0003\DSCN0243.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3865" y="990599"/>
            <a:ext cx="4622296" cy="346711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RVodouhe\Desktop\Mes Photos\0003\DSCN0228.JPG"/>
          <p:cNvPicPr>
            <a:picLocks noChangeAspect="1" noChangeArrowheads="1"/>
          </p:cNvPicPr>
          <p:nvPr/>
        </p:nvPicPr>
        <p:blipFill>
          <a:blip r:embed="rId4" cstate="email">
            <a:extLst>
              <a:ext uri="{28A0092B-C50C-407E-A947-70E740481C1C}">
                <a14:useLocalDpi xmlns:a14="http://schemas.microsoft.com/office/drawing/2010/main" val="0"/>
              </a:ext>
            </a:extLst>
          </a:blip>
          <a:stretch>
            <a:fillRect/>
          </a:stretch>
        </p:blipFill>
        <p:spPr bwMode="auto">
          <a:xfrm>
            <a:off x="4656161" y="3347113"/>
            <a:ext cx="4369304" cy="3278124"/>
          </a:xfrm>
          <a:prstGeom prst="rect">
            <a:avLst/>
          </a:prstGeom>
          <a:noFill/>
          <a:extLst>
            <a:ext uri="{909E8E84-426E-40DD-AFC4-6F175D3DCCD1}">
              <a14:hiddenFill xmlns:a14="http://schemas.microsoft.com/office/drawing/2010/main">
                <a:solidFill>
                  <a:srgbClr val="FFFFFF"/>
                </a:solidFill>
              </a14:hiddenFill>
            </a:ext>
          </a:extLst>
        </p:spPr>
      </p:pic>
      <p:sp>
        <p:nvSpPr>
          <p:cNvPr id="3" name="Curved Down Arrow 2"/>
          <p:cNvSpPr/>
          <p:nvPr/>
        </p:nvSpPr>
        <p:spPr>
          <a:xfrm>
            <a:off x="3962400" y="2895600"/>
            <a:ext cx="1524000" cy="99060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6146296" y="1264384"/>
            <a:ext cx="2997704" cy="1631216"/>
          </a:xfrm>
          <a:prstGeom prst="rect">
            <a:avLst/>
          </a:prstGeom>
          <a:noFill/>
        </p:spPr>
        <p:txBody>
          <a:bodyPr wrap="square" rtlCol="0">
            <a:spAutoFit/>
          </a:bodyPr>
          <a:lstStyle/>
          <a:p>
            <a:r>
              <a:rPr lang="en-US" sz="2000" b="1" dirty="0" smtClean="0">
                <a:solidFill>
                  <a:prstClr val="black"/>
                </a:solidFill>
              </a:rPr>
              <a:t>Traditional </a:t>
            </a:r>
            <a:r>
              <a:rPr lang="en-US" sz="2000" b="1" dirty="0">
                <a:solidFill>
                  <a:prstClr val="black"/>
                </a:solidFill>
              </a:rPr>
              <a:t>Seed systems: </a:t>
            </a:r>
            <a:r>
              <a:rPr lang="en-US" sz="2000" b="1" dirty="0" smtClean="0">
                <a:solidFill>
                  <a:prstClr val="black"/>
                </a:solidFill>
              </a:rPr>
              <a:t>meets 95 </a:t>
            </a:r>
            <a:r>
              <a:rPr lang="en-US" sz="2000" b="1" dirty="0">
                <a:solidFill>
                  <a:prstClr val="black"/>
                </a:solidFill>
              </a:rPr>
              <a:t>to 100% seed demand </a:t>
            </a:r>
            <a:r>
              <a:rPr lang="en-US" sz="2000" b="1" dirty="0" smtClean="0">
                <a:solidFill>
                  <a:prstClr val="black"/>
                </a:solidFill>
              </a:rPr>
              <a:t>but is poorly </a:t>
            </a:r>
            <a:r>
              <a:rPr lang="en-US" sz="2000" b="1" dirty="0">
                <a:solidFill>
                  <a:prstClr val="black"/>
                </a:solidFill>
              </a:rPr>
              <a:t>correlated with production </a:t>
            </a:r>
            <a:r>
              <a:rPr lang="fr-FR" sz="2000" dirty="0">
                <a:solidFill>
                  <a:prstClr val="black"/>
                </a:solidFill>
              </a:rPr>
              <a:t>(r=0,269)</a:t>
            </a:r>
            <a:endParaRPr lang="en-US" sz="2000" b="1" dirty="0">
              <a:solidFill>
                <a:prstClr val="black"/>
              </a:solidFill>
            </a:endParaRPr>
          </a:p>
        </p:txBody>
      </p:sp>
      <p:sp>
        <p:nvSpPr>
          <p:cNvPr id="10" name="TextBox 9"/>
          <p:cNvSpPr txBox="1"/>
          <p:nvPr/>
        </p:nvSpPr>
        <p:spPr>
          <a:xfrm>
            <a:off x="-1" y="4648200"/>
            <a:ext cx="3417791" cy="1077218"/>
          </a:xfrm>
          <a:prstGeom prst="rect">
            <a:avLst/>
          </a:prstGeom>
          <a:noFill/>
        </p:spPr>
        <p:txBody>
          <a:bodyPr wrap="square" rtlCol="0">
            <a:spAutoFit/>
          </a:bodyPr>
          <a:lstStyle/>
          <a:p>
            <a:r>
              <a:rPr lang="en-US" sz="1600" b="1" dirty="0">
                <a:solidFill>
                  <a:prstClr val="black"/>
                </a:solidFill>
              </a:rPr>
              <a:t>Formal seed systems covers only 1 to 5% of seed demand but is highly correlated with productivity/ production (r</a:t>
            </a:r>
            <a:r>
              <a:rPr lang="fr-FR" sz="1600" b="1" dirty="0">
                <a:solidFill>
                  <a:prstClr val="black"/>
                </a:solidFill>
              </a:rPr>
              <a:t>=0,931** &amp; r=0,607**)</a:t>
            </a:r>
            <a:endParaRPr lang="en-US" sz="1600" b="1" dirty="0">
              <a:solidFill>
                <a:prstClr val="black"/>
              </a:solidFill>
            </a:endParaRPr>
          </a:p>
        </p:txBody>
      </p:sp>
      <p:sp>
        <p:nvSpPr>
          <p:cNvPr id="11" name="TextBox 10"/>
          <p:cNvSpPr txBox="1"/>
          <p:nvPr/>
        </p:nvSpPr>
        <p:spPr>
          <a:xfrm>
            <a:off x="2198591" y="1073884"/>
            <a:ext cx="2438400" cy="381000"/>
          </a:xfrm>
          <a:prstGeom prst="rect">
            <a:avLst/>
          </a:prstGeom>
          <a:noFill/>
        </p:spPr>
        <p:txBody>
          <a:bodyPr wrap="square" rtlCol="0">
            <a:spAutoFit/>
          </a:bodyPr>
          <a:lstStyle/>
          <a:p>
            <a:r>
              <a:rPr lang="en-US" dirty="0" smtClean="0"/>
              <a:t>Burkina, Mali, Niger</a:t>
            </a:r>
            <a:endParaRPr lang="en-US" dirty="0"/>
          </a:p>
        </p:txBody>
      </p:sp>
      <p:sp>
        <p:nvSpPr>
          <p:cNvPr id="12" name="Right Arrow 11"/>
          <p:cNvSpPr/>
          <p:nvPr/>
        </p:nvSpPr>
        <p:spPr>
          <a:xfrm>
            <a:off x="3417791" y="4876800"/>
            <a:ext cx="1238370" cy="310009"/>
          </a:xfrm>
          <a:prstGeom prst="rightArrow">
            <a:avLst/>
          </a:prstGeom>
          <a:solidFill>
            <a:srgbClr val="CCCC00"/>
          </a:solidFill>
          <a:ln>
            <a:solidFill>
              <a:srgbClr val="CCC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prstClr val="white"/>
              </a:solidFill>
            </a:endParaRPr>
          </a:p>
        </p:txBody>
      </p:sp>
      <p:sp>
        <p:nvSpPr>
          <p:cNvPr id="13" name="Right Arrow 12"/>
          <p:cNvSpPr/>
          <p:nvPr/>
        </p:nvSpPr>
        <p:spPr>
          <a:xfrm rot="10800000">
            <a:off x="4656161" y="1924986"/>
            <a:ext cx="1449424" cy="310009"/>
          </a:xfrm>
          <a:prstGeom prst="rightArrow">
            <a:avLst/>
          </a:prstGeom>
          <a:solidFill>
            <a:srgbClr val="CCCC00"/>
          </a:solidFill>
          <a:ln>
            <a:solidFill>
              <a:srgbClr val="CCC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prstClr val="white"/>
              </a:solidFill>
            </a:endParaRPr>
          </a:p>
        </p:txBody>
      </p:sp>
    </p:spTree>
    <p:extLst>
      <p:ext uri="{BB962C8B-B14F-4D97-AF65-F5344CB8AC3E}">
        <p14:creationId xmlns:p14="http://schemas.microsoft.com/office/powerpoint/2010/main" val="165871670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68</a:t>
            </a:fld>
            <a:endParaRPr lang="en-US">
              <a:solidFill>
                <a:prstClr val="black">
                  <a:tint val="75000"/>
                </a:prstClr>
              </a:solidFill>
            </a:endParaRPr>
          </a:p>
        </p:txBody>
      </p:sp>
      <p:pic>
        <p:nvPicPr>
          <p:cNvPr id="7"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03845" y="3502660"/>
            <a:ext cx="3682355" cy="2898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descr="C:\Users\RVodouhe\Desktop\Mes Photos\0007\DSCN0674.JPG"/>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203845" y="1089881"/>
            <a:ext cx="3682355" cy="276176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C:\Users\RVodouhe\Desktop\Mes Photos\New folder\DSC00041.JPG"/>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4783799" y="1110021"/>
            <a:ext cx="3903001" cy="292725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RVodouhe\Desktop\From old Laptop\From Mes documents\IFAD Burkina Faso, Mali and Niger\Photos TAG 696\TAG 696-Visite de terrain 2005\CD et formation TAG 696\DSC00474.JPG"/>
          <p:cNvPicPr>
            <a:picLocks noChangeAspect="1" noChangeArrowheads="1"/>
          </p:cNvPicPr>
          <p:nvPr/>
        </p:nvPicPr>
        <p:blipFill>
          <a:blip r:embed="rId6" cstate="print"/>
          <a:srcRect/>
          <a:stretch>
            <a:fillRect/>
          </a:stretch>
        </p:blipFill>
        <p:spPr bwMode="auto">
          <a:xfrm>
            <a:off x="4783799" y="3679226"/>
            <a:ext cx="3903001" cy="2741247"/>
          </a:xfrm>
          <a:prstGeom prst="rect">
            <a:avLst/>
          </a:prstGeom>
          <a:noFill/>
        </p:spPr>
      </p:pic>
      <p:sp>
        <p:nvSpPr>
          <p:cNvPr id="10" name="TextBox 9"/>
          <p:cNvSpPr txBox="1"/>
          <p:nvPr/>
        </p:nvSpPr>
        <p:spPr>
          <a:xfrm>
            <a:off x="239102" y="3444844"/>
            <a:ext cx="5323498" cy="400110"/>
          </a:xfrm>
          <a:prstGeom prst="rect">
            <a:avLst/>
          </a:prstGeom>
          <a:solidFill>
            <a:schemeClr val="bg1"/>
          </a:solidFill>
        </p:spPr>
        <p:txBody>
          <a:bodyPr vert="horz" wrap="square" lIns="91440" tIns="45720" rIns="91440" bIns="45720" rtlCol="0" anchor="ctr">
            <a:spAutoFit/>
          </a:bodyPr>
          <a:lstStyle/>
          <a:p>
            <a:pPr>
              <a:spcBef>
                <a:spcPct val="0"/>
              </a:spcBef>
            </a:pPr>
            <a:r>
              <a:rPr lang="en-US" sz="2000" b="1" spc="-100" dirty="0">
                <a:solidFill>
                  <a:prstClr val="black"/>
                </a:solidFill>
              </a:rPr>
              <a:t>Initiate new </a:t>
            </a:r>
            <a:r>
              <a:rPr lang="en-US" sz="2000" b="1" spc="-100" dirty="0" smtClean="0">
                <a:solidFill>
                  <a:prstClr val="black"/>
                </a:solidFill>
              </a:rPr>
              <a:t>partnership and platforms </a:t>
            </a:r>
            <a:r>
              <a:rPr lang="en-US" sz="2000" b="1" spc="-100" dirty="0">
                <a:solidFill>
                  <a:prstClr val="black"/>
                </a:solidFill>
              </a:rPr>
              <a:t>among actors</a:t>
            </a:r>
          </a:p>
        </p:txBody>
      </p:sp>
      <p:sp>
        <p:nvSpPr>
          <p:cNvPr id="12" name="TextBox 11"/>
          <p:cNvSpPr txBox="1"/>
          <p:nvPr/>
        </p:nvSpPr>
        <p:spPr>
          <a:xfrm>
            <a:off x="443552" y="6381690"/>
            <a:ext cx="7427916" cy="400110"/>
          </a:xfrm>
          <a:prstGeom prst="rect">
            <a:avLst/>
          </a:prstGeom>
          <a:solidFill>
            <a:schemeClr val="bg1"/>
          </a:solidFill>
        </p:spPr>
        <p:txBody>
          <a:bodyPr wrap="square" rtlCol="0">
            <a:spAutoFit/>
          </a:bodyPr>
          <a:lstStyle/>
          <a:p>
            <a:r>
              <a:rPr lang="en-US" sz="2000" b="1" dirty="0" smtClean="0">
                <a:solidFill>
                  <a:prstClr val="black"/>
                </a:solidFill>
              </a:rPr>
              <a:t>Adapting local and  national legislations  to existing context</a:t>
            </a:r>
          </a:p>
        </p:txBody>
      </p:sp>
      <p:sp>
        <p:nvSpPr>
          <p:cNvPr id="6" name="Title 1"/>
          <p:cNvSpPr txBox="1">
            <a:spLocks/>
          </p:cNvSpPr>
          <p:nvPr/>
        </p:nvSpPr>
        <p:spPr>
          <a:xfrm>
            <a:off x="1261910" y="959977"/>
            <a:ext cx="5791200" cy="461665"/>
          </a:xfrm>
          <a:prstGeom prst="rect">
            <a:avLst/>
          </a:prstGeom>
          <a:solidFill>
            <a:schemeClr val="bg1"/>
          </a:solidFill>
        </p:spPr>
        <p:txBody>
          <a:bodyPr vert="horz" wrap="square"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dirty="0" smtClean="0">
                <a:solidFill>
                  <a:prstClr val="black"/>
                </a:solidFill>
                <a:latin typeface="+mn-lt"/>
                <a:ea typeface="+mn-ea"/>
                <a:cs typeface="+mn-cs"/>
              </a:rPr>
              <a:t>Empowering local communities</a:t>
            </a:r>
            <a:endParaRPr lang="en-US" sz="2400" b="1" dirty="0">
              <a:solidFill>
                <a:prstClr val="black"/>
              </a:solidFill>
              <a:latin typeface="+mn-lt"/>
              <a:ea typeface="+mn-ea"/>
              <a:cs typeface="+mn-cs"/>
            </a:endParaRPr>
          </a:p>
        </p:txBody>
      </p:sp>
    </p:spTree>
    <p:extLst>
      <p:ext uri="{BB962C8B-B14F-4D97-AF65-F5344CB8AC3E}">
        <p14:creationId xmlns:p14="http://schemas.microsoft.com/office/powerpoint/2010/main" val="182775753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69</a:t>
            </a:fld>
            <a:endParaRPr lang="en-US">
              <a:solidFill>
                <a:prstClr val="black">
                  <a:tint val="75000"/>
                </a:prstClr>
              </a:solidFill>
            </a:endParaRPr>
          </a:p>
        </p:txBody>
      </p:sp>
      <p:sp>
        <p:nvSpPr>
          <p:cNvPr id="13" name="Rectangle 12"/>
          <p:cNvSpPr/>
          <p:nvPr/>
        </p:nvSpPr>
        <p:spPr>
          <a:xfrm>
            <a:off x="2362200" y="838200"/>
            <a:ext cx="4876801" cy="569387"/>
          </a:xfrm>
          <a:prstGeom prst="rect">
            <a:avLst/>
          </a:prstGeom>
        </p:spPr>
        <p:txBody>
          <a:bodyPr wrap="square">
            <a:spAutoFit/>
          </a:bodyPr>
          <a:lstStyle/>
          <a:p>
            <a:pPr algn="just"/>
            <a:r>
              <a:rPr lang="en-US" sz="3100" b="1" dirty="0" smtClean="0"/>
              <a:t>Achievements / Results</a:t>
            </a:r>
            <a:endParaRPr lang="en-US" sz="3100" b="1" dirty="0"/>
          </a:p>
        </p:txBody>
      </p:sp>
      <p:sp>
        <p:nvSpPr>
          <p:cNvPr id="2" name="Rectangle 1"/>
          <p:cNvSpPr/>
          <p:nvPr/>
        </p:nvSpPr>
        <p:spPr>
          <a:xfrm>
            <a:off x="99270" y="1371600"/>
            <a:ext cx="8892330" cy="2862322"/>
          </a:xfrm>
          <a:prstGeom prst="rect">
            <a:avLst/>
          </a:prstGeom>
        </p:spPr>
        <p:txBody>
          <a:bodyPr wrap="square">
            <a:spAutoFit/>
          </a:bodyPr>
          <a:lstStyle/>
          <a:p>
            <a:r>
              <a:rPr lang="en-US" sz="2000" b="1" dirty="0">
                <a:solidFill>
                  <a:prstClr val="black"/>
                </a:solidFill>
              </a:rPr>
              <a:t>Farmers selected </a:t>
            </a:r>
            <a:r>
              <a:rPr lang="en-US" sz="2000" b="1" dirty="0" smtClean="0">
                <a:solidFill>
                  <a:prstClr val="black"/>
                </a:solidFill>
              </a:rPr>
              <a:t>sorghum and millet </a:t>
            </a:r>
            <a:r>
              <a:rPr lang="en-US" sz="2000" b="1" dirty="0">
                <a:solidFill>
                  <a:prstClr val="black"/>
                </a:solidFill>
              </a:rPr>
              <a:t>varieties in </a:t>
            </a:r>
            <a:r>
              <a:rPr lang="en-US" sz="2000" b="1" dirty="0" smtClean="0">
                <a:solidFill>
                  <a:prstClr val="black"/>
                </a:solidFill>
              </a:rPr>
              <a:t>Mali</a:t>
            </a:r>
          </a:p>
          <a:p>
            <a:r>
              <a:rPr lang="en-US" sz="2000" dirty="0" smtClean="0"/>
              <a:t>Strengthened </a:t>
            </a:r>
            <a:r>
              <a:rPr lang="en-US" sz="2000" dirty="0"/>
              <a:t>collaboration among seed actors </a:t>
            </a:r>
            <a:endParaRPr lang="en-US" sz="2000" dirty="0" smtClean="0"/>
          </a:p>
          <a:p>
            <a:r>
              <a:rPr lang="fr-FR" sz="2000" dirty="0"/>
              <a:t>Major </a:t>
            </a:r>
            <a:r>
              <a:rPr lang="fr-FR" sz="2000" dirty="0" err="1"/>
              <a:t>constraints</a:t>
            </a:r>
            <a:r>
              <a:rPr lang="fr-FR" sz="2000" dirty="0"/>
              <a:t> to </a:t>
            </a:r>
            <a:r>
              <a:rPr lang="fr-FR" sz="2000" dirty="0" err="1"/>
              <a:t>seed</a:t>
            </a:r>
            <a:r>
              <a:rPr lang="fr-FR" sz="2000" dirty="0"/>
              <a:t> </a:t>
            </a:r>
            <a:r>
              <a:rPr lang="fr-FR" sz="2000" dirty="0" err="1"/>
              <a:t>sector</a:t>
            </a:r>
            <a:r>
              <a:rPr lang="fr-FR" sz="2000" dirty="0"/>
              <a:t> are </a:t>
            </a:r>
            <a:r>
              <a:rPr lang="fr-FR" sz="2000" dirty="0" err="1"/>
              <a:t>examined</a:t>
            </a:r>
            <a:r>
              <a:rPr lang="fr-FR" sz="2000" dirty="0"/>
              <a:t>. </a:t>
            </a:r>
            <a:endParaRPr lang="fr-FR" sz="2000" dirty="0" smtClean="0"/>
          </a:p>
          <a:p>
            <a:pPr marL="800100" lvl="1" indent="-342900">
              <a:buFontTx/>
              <a:buChar char="-"/>
            </a:pPr>
            <a:r>
              <a:rPr lang="fr-FR" sz="2000" dirty="0" smtClean="0"/>
              <a:t>It </a:t>
            </a:r>
            <a:r>
              <a:rPr lang="fr-FR" sz="2000" dirty="0" err="1"/>
              <a:t>was</a:t>
            </a:r>
            <a:r>
              <a:rPr lang="fr-FR" sz="2000" dirty="0"/>
              <a:t> </a:t>
            </a:r>
            <a:r>
              <a:rPr lang="fr-FR" sz="2000" dirty="0" err="1"/>
              <a:t>noted</a:t>
            </a:r>
            <a:r>
              <a:rPr lang="fr-FR" sz="2000" dirty="0"/>
              <a:t> </a:t>
            </a:r>
            <a:r>
              <a:rPr lang="fr-FR" sz="2000" dirty="0" err="1"/>
              <a:t>that</a:t>
            </a:r>
            <a:r>
              <a:rPr lang="fr-FR" sz="2000" dirty="0"/>
              <a:t> </a:t>
            </a:r>
            <a:r>
              <a:rPr lang="fr-FR" sz="2000" dirty="0" err="1"/>
              <a:t>formal</a:t>
            </a:r>
            <a:r>
              <a:rPr lang="fr-FR" sz="2000" dirty="0"/>
              <a:t> and </a:t>
            </a:r>
            <a:r>
              <a:rPr lang="fr-FR" sz="2000" dirty="0" err="1"/>
              <a:t>informal</a:t>
            </a:r>
            <a:r>
              <a:rPr lang="fr-FR" sz="2000" dirty="0"/>
              <a:t> </a:t>
            </a:r>
            <a:r>
              <a:rPr lang="fr-FR" sz="2000" dirty="0" err="1"/>
              <a:t>seed</a:t>
            </a:r>
            <a:r>
              <a:rPr lang="fr-FR" sz="2000" dirty="0"/>
              <a:t> </a:t>
            </a:r>
            <a:r>
              <a:rPr lang="fr-FR" sz="2000" dirty="0" err="1"/>
              <a:t>systems</a:t>
            </a:r>
            <a:r>
              <a:rPr lang="fr-FR" sz="2000" dirty="0"/>
              <a:t> are </a:t>
            </a:r>
            <a:r>
              <a:rPr lang="fr-FR" sz="2000" dirty="0" err="1"/>
              <a:t>complementary</a:t>
            </a:r>
            <a:r>
              <a:rPr lang="fr-FR" sz="2000" dirty="0"/>
              <a:t> </a:t>
            </a:r>
            <a:endParaRPr lang="fr-FR" sz="2000" dirty="0" smtClean="0"/>
          </a:p>
          <a:p>
            <a:pPr lvl="1"/>
            <a:r>
              <a:rPr lang="fr-FR" sz="2000" dirty="0" smtClean="0"/>
              <a:t>and </a:t>
            </a:r>
            <a:r>
              <a:rPr lang="fr-FR" sz="2000" dirty="0" err="1"/>
              <a:t>should</a:t>
            </a:r>
            <a:r>
              <a:rPr lang="fr-FR" sz="2000" dirty="0"/>
              <a:t> </a:t>
            </a:r>
            <a:r>
              <a:rPr lang="fr-FR" sz="2000" dirty="0" err="1"/>
              <a:t>both</a:t>
            </a:r>
            <a:r>
              <a:rPr lang="fr-FR" sz="2000" dirty="0"/>
              <a:t> </a:t>
            </a:r>
            <a:r>
              <a:rPr lang="fr-FR" sz="2000" dirty="0" err="1"/>
              <a:t>benefit</a:t>
            </a:r>
            <a:r>
              <a:rPr lang="fr-FR" sz="2000" dirty="0"/>
              <a:t> </a:t>
            </a:r>
            <a:r>
              <a:rPr lang="fr-FR" sz="2000" dirty="0" err="1"/>
              <a:t>from</a:t>
            </a:r>
            <a:r>
              <a:rPr lang="fr-FR" sz="2000" dirty="0"/>
              <a:t> </a:t>
            </a:r>
            <a:r>
              <a:rPr lang="fr-FR" sz="2000" dirty="0" err="1"/>
              <a:t>government</a:t>
            </a:r>
            <a:r>
              <a:rPr lang="fr-FR" sz="2000" dirty="0"/>
              <a:t> and </a:t>
            </a:r>
            <a:r>
              <a:rPr lang="fr-FR" sz="2000" dirty="0" err="1"/>
              <a:t>development</a:t>
            </a:r>
            <a:r>
              <a:rPr lang="fr-FR" sz="2000" dirty="0"/>
              <a:t> </a:t>
            </a:r>
            <a:r>
              <a:rPr lang="fr-FR" sz="2000" dirty="0" err="1"/>
              <a:t>aids</a:t>
            </a:r>
            <a:r>
              <a:rPr lang="fr-FR" sz="2000" dirty="0"/>
              <a:t>. </a:t>
            </a:r>
            <a:endParaRPr lang="fr-FR" sz="2000" dirty="0" smtClean="0"/>
          </a:p>
          <a:p>
            <a:pPr marL="800100" lvl="1" indent="-342900">
              <a:buFontTx/>
              <a:buChar char="-"/>
            </a:pPr>
            <a:r>
              <a:rPr lang="fr-FR" sz="2000" dirty="0" err="1" smtClean="0"/>
              <a:t>Current</a:t>
            </a:r>
            <a:r>
              <a:rPr lang="fr-FR" sz="2000" dirty="0" smtClean="0"/>
              <a:t> </a:t>
            </a:r>
            <a:r>
              <a:rPr lang="fr-FR" sz="2000" dirty="0" err="1"/>
              <a:t>laws</a:t>
            </a:r>
            <a:r>
              <a:rPr lang="fr-FR" sz="2000" dirty="0"/>
              <a:t> are not </a:t>
            </a:r>
            <a:r>
              <a:rPr lang="fr-FR" sz="2000" dirty="0" err="1"/>
              <a:t>conducive</a:t>
            </a:r>
            <a:r>
              <a:rPr lang="fr-FR" sz="2000" dirty="0"/>
              <a:t> to local </a:t>
            </a:r>
            <a:r>
              <a:rPr lang="fr-FR" sz="2000" dirty="0" err="1" smtClean="0"/>
              <a:t>seeds</a:t>
            </a:r>
            <a:endParaRPr lang="en-US" sz="2000" dirty="0"/>
          </a:p>
          <a:p>
            <a:pPr marL="0" lvl="1"/>
            <a:r>
              <a:rPr lang="en-US" sz="2000" b="1" dirty="0">
                <a:solidFill>
                  <a:prstClr val="black"/>
                </a:solidFill>
              </a:rPr>
              <a:t>Training of farmers on seed multiplication in </a:t>
            </a:r>
            <a:r>
              <a:rPr lang="en-US" sz="2000" b="1" dirty="0" smtClean="0">
                <a:solidFill>
                  <a:prstClr val="black"/>
                </a:solidFill>
              </a:rPr>
              <a:t>Mali (</a:t>
            </a:r>
            <a:r>
              <a:rPr lang="fr-FR" sz="2000" dirty="0" smtClean="0"/>
              <a:t>46  </a:t>
            </a:r>
            <a:r>
              <a:rPr lang="fr-FR" sz="2000" dirty="0" err="1"/>
              <a:t>farmers</a:t>
            </a:r>
            <a:r>
              <a:rPr lang="fr-FR" sz="2000" dirty="0"/>
              <a:t> </a:t>
            </a:r>
            <a:r>
              <a:rPr lang="fr-FR" sz="2000" dirty="0" err="1" smtClean="0"/>
              <a:t>including</a:t>
            </a:r>
            <a:r>
              <a:rPr lang="fr-FR" sz="2000" dirty="0" smtClean="0"/>
              <a:t> </a:t>
            </a:r>
            <a:r>
              <a:rPr lang="fr-FR" sz="2000" dirty="0"/>
              <a:t>6 </a:t>
            </a:r>
            <a:r>
              <a:rPr lang="fr-FR" sz="2000" dirty="0" err="1"/>
              <a:t>women</a:t>
            </a:r>
            <a:r>
              <a:rPr lang="fr-FR" sz="2000" dirty="0"/>
              <a:t> </a:t>
            </a:r>
            <a:endParaRPr lang="fr-FR" sz="2000" dirty="0" smtClean="0"/>
          </a:p>
          <a:p>
            <a:pPr marL="0" lvl="1"/>
            <a:r>
              <a:rPr lang="fr-FR" sz="2000" dirty="0" err="1" smtClean="0"/>
              <a:t>farmers</a:t>
            </a:r>
            <a:r>
              <a:rPr lang="fr-FR" sz="2000" dirty="0" smtClean="0"/>
              <a:t> </a:t>
            </a:r>
            <a:r>
              <a:rPr lang="fr-FR" sz="2000" dirty="0" err="1" smtClean="0"/>
              <a:t>trained</a:t>
            </a:r>
            <a:r>
              <a:rPr lang="fr-FR" sz="2000" dirty="0" smtClean="0"/>
              <a:t> on </a:t>
            </a:r>
            <a:r>
              <a:rPr lang="fr-FR" sz="2000" dirty="0" err="1"/>
              <a:t>seed</a:t>
            </a:r>
            <a:r>
              <a:rPr lang="fr-FR" sz="2000" dirty="0"/>
              <a:t> </a:t>
            </a:r>
            <a:r>
              <a:rPr lang="fr-FR" sz="2000" dirty="0" smtClean="0"/>
              <a:t>multiplication, 20 </a:t>
            </a:r>
            <a:r>
              <a:rPr lang="fr-FR" sz="2000" dirty="0" err="1"/>
              <a:t>other</a:t>
            </a:r>
            <a:r>
              <a:rPr lang="fr-FR" sz="2000" dirty="0"/>
              <a:t> </a:t>
            </a:r>
            <a:r>
              <a:rPr lang="fr-FR" sz="2000" dirty="0" err="1"/>
              <a:t>farmers</a:t>
            </a:r>
            <a:r>
              <a:rPr lang="fr-FR" sz="2000" dirty="0"/>
              <a:t> </a:t>
            </a:r>
            <a:r>
              <a:rPr lang="fr-FR" sz="2000" dirty="0" err="1"/>
              <a:t>including</a:t>
            </a:r>
            <a:r>
              <a:rPr lang="fr-FR" sz="2000" dirty="0"/>
              <a:t> 9 </a:t>
            </a:r>
            <a:r>
              <a:rPr lang="fr-FR" sz="2000" dirty="0" err="1"/>
              <a:t>women</a:t>
            </a:r>
            <a:r>
              <a:rPr lang="fr-FR" sz="2000" dirty="0"/>
              <a:t> </a:t>
            </a:r>
            <a:endParaRPr lang="fr-FR" sz="2000" dirty="0" smtClean="0"/>
          </a:p>
          <a:p>
            <a:pPr marL="0" lvl="1"/>
            <a:r>
              <a:rPr lang="fr-FR" sz="2000" dirty="0" err="1" smtClean="0"/>
              <a:t>trained</a:t>
            </a:r>
            <a:r>
              <a:rPr lang="fr-FR" sz="2000" dirty="0" smtClean="0"/>
              <a:t> </a:t>
            </a:r>
            <a:r>
              <a:rPr lang="fr-FR" sz="2000" dirty="0"/>
              <a:t>on </a:t>
            </a:r>
            <a:r>
              <a:rPr lang="fr-FR" sz="2000" dirty="0" err="1"/>
              <a:t>seed</a:t>
            </a:r>
            <a:r>
              <a:rPr lang="fr-FR" sz="2000" dirty="0"/>
              <a:t> conservation, packaging and on </a:t>
            </a:r>
            <a:r>
              <a:rPr lang="fr-FR" sz="2000" b="1" u="sng" dirty="0" err="1">
                <a:solidFill>
                  <a:srgbClr val="FF0000"/>
                </a:solidFill>
              </a:rPr>
              <a:t>seed</a:t>
            </a:r>
            <a:r>
              <a:rPr lang="fr-FR" sz="2000" b="1" u="sng" dirty="0">
                <a:solidFill>
                  <a:srgbClr val="FF0000"/>
                </a:solidFill>
              </a:rPr>
              <a:t> business plan </a:t>
            </a:r>
            <a:r>
              <a:rPr lang="fr-FR" sz="2000" b="1" u="sng" dirty="0" err="1" smtClean="0">
                <a:solidFill>
                  <a:srgbClr val="FF0000"/>
                </a:solidFill>
              </a:rPr>
              <a:t>development</a:t>
            </a:r>
            <a:endParaRPr lang="en-US" sz="2000" b="1" u="sng" dirty="0">
              <a:solidFill>
                <a:srgbClr val="FF0000"/>
              </a:solidFill>
            </a:endParaRPr>
          </a:p>
        </p:txBody>
      </p:sp>
      <p:pic>
        <p:nvPicPr>
          <p:cNvPr id="14" name="Picture 2"/>
          <p:cNvPicPr>
            <a:picLocks noChangeAspect="1"/>
          </p:cNvPicPr>
          <p:nvPr/>
        </p:nvPicPr>
        <p:blipFill rotWithShape="1">
          <a:blip r:embed="rId3">
            <a:extLst>
              <a:ext uri="{28A0092B-C50C-407E-A947-70E740481C1C}">
                <a14:useLocalDpi xmlns:a14="http://schemas.microsoft.com/office/drawing/2010/main" val="0"/>
              </a:ext>
            </a:extLst>
          </a:blip>
          <a:srcRect t="8612"/>
          <a:stretch/>
        </p:blipFill>
        <p:spPr bwMode="auto">
          <a:xfrm>
            <a:off x="6895317" y="4244454"/>
            <a:ext cx="2248683" cy="2613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p:cNvPicPr>
            <a:picLocks noChangeAspect="1"/>
          </p:cNvPicPr>
          <p:nvPr/>
        </p:nvPicPr>
        <p:blipFill rotWithShape="1">
          <a:blip r:embed="rId4">
            <a:extLst>
              <a:ext uri="{28A0092B-C50C-407E-A947-70E740481C1C}">
                <a14:useLocalDpi xmlns:a14="http://schemas.microsoft.com/office/drawing/2010/main" val="0"/>
              </a:ext>
            </a:extLst>
          </a:blip>
          <a:srcRect t="24927" b="11646"/>
          <a:stretch/>
        </p:blipFill>
        <p:spPr bwMode="auto">
          <a:xfrm>
            <a:off x="4430990" y="4244454"/>
            <a:ext cx="2464327" cy="2613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
          <p:cNvPicPr>
            <a:picLocks noChangeAspect="1"/>
          </p:cNvPicPr>
          <p:nvPr/>
        </p:nvPicPr>
        <p:blipFill rotWithShape="1">
          <a:blip r:embed="rId5">
            <a:extLst>
              <a:ext uri="{28A0092B-C50C-407E-A947-70E740481C1C}">
                <a14:useLocalDpi xmlns:a14="http://schemas.microsoft.com/office/drawing/2010/main" val="0"/>
              </a:ext>
            </a:extLst>
          </a:blip>
          <a:srcRect t="8084" b="6126"/>
          <a:stretch/>
        </p:blipFill>
        <p:spPr bwMode="auto">
          <a:xfrm>
            <a:off x="2144870" y="4244454"/>
            <a:ext cx="2286120" cy="2613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rotWithShape="1">
          <a:blip r:embed="rId6" cstate="print">
            <a:extLst>
              <a:ext uri="{28A0092B-C50C-407E-A947-70E740481C1C}">
                <a14:useLocalDpi xmlns:a14="http://schemas.microsoft.com/office/drawing/2010/main" val="0"/>
              </a:ext>
            </a:extLst>
          </a:blip>
          <a:srcRect t="8612"/>
          <a:stretch/>
        </p:blipFill>
        <p:spPr>
          <a:xfrm>
            <a:off x="0" y="4244454"/>
            <a:ext cx="2144870" cy="2613546"/>
          </a:xfrm>
          <a:prstGeom prst="rect">
            <a:avLst/>
          </a:prstGeom>
        </p:spPr>
      </p:pic>
    </p:spTree>
    <p:extLst>
      <p:ext uri="{BB962C8B-B14F-4D97-AF65-F5344CB8AC3E}">
        <p14:creationId xmlns:p14="http://schemas.microsoft.com/office/powerpoint/2010/main" val="87465578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70</a:t>
            </a:fld>
            <a:endParaRPr lang="en-US">
              <a:solidFill>
                <a:prstClr val="black">
                  <a:tint val="75000"/>
                </a:prstClr>
              </a:solidFill>
            </a:endParaRPr>
          </a:p>
        </p:txBody>
      </p:sp>
      <p:sp>
        <p:nvSpPr>
          <p:cNvPr id="7" name="Text Box 3"/>
          <p:cNvSpPr txBox="1">
            <a:spLocks noChangeArrowheads="1"/>
          </p:cNvSpPr>
          <p:nvPr/>
        </p:nvSpPr>
        <p:spPr bwMode="auto">
          <a:xfrm>
            <a:off x="1371600" y="914400"/>
            <a:ext cx="6481762" cy="553998"/>
          </a:xfrm>
          <a:prstGeom prst="rect">
            <a:avLst/>
          </a:prstGeom>
          <a:noFill/>
          <a:ln w="9525">
            <a:noFill/>
            <a:miter lim="800000"/>
            <a:headEnd/>
            <a:tailEnd/>
          </a:ln>
          <a:effectLst/>
        </p:spPr>
        <p:txBody>
          <a:bodyPr>
            <a:spAutoFit/>
          </a:bodyPr>
          <a:lstStyle/>
          <a:p>
            <a:pPr algn="ctr">
              <a:spcBef>
                <a:spcPct val="20000"/>
              </a:spcBef>
              <a:defRPr/>
            </a:pPr>
            <a:r>
              <a:rPr lang="en-GB" sz="3000" kern="0" dirty="0" smtClean="0">
                <a:solidFill>
                  <a:srgbClr val="800000"/>
                </a:solidFill>
                <a:latin typeface="Optima" pitchFamily="34" charset="0"/>
              </a:rPr>
              <a:t>Partnership </a:t>
            </a:r>
            <a:endParaRPr lang="en-US" sz="3200" kern="0" dirty="0">
              <a:solidFill>
                <a:srgbClr val="333399"/>
              </a:solidFill>
              <a:latin typeface="Optima" pitchFamily="34" charset="0"/>
            </a:endParaRPr>
          </a:p>
        </p:txBody>
      </p:sp>
      <p:sp>
        <p:nvSpPr>
          <p:cNvPr id="8" name="Rectangle 6"/>
          <p:cNvSpPr>
            <a:spLocks noChangeArrowheads="1"/>
          </p:cNvSpPr>
          <p:nvPr/>
        </p:nvSpPr>
        <p:spPr bwMode="auto">
          <a:xfrm>
            <a:off x="304800" y="1468398"/>
            <a:ext cx="8308975" cy="5256668"/>
          </a:xfrm>
          <a:prstGeom prst="rect">
            <a:avLst/>
          </a:prstGeom>
          <a:noFill/>
          <a:ln w="9525">
            <a:noFill/>
            <a:miter lim="800000"/>
            <a:headEnd/>
            <a:tailEnd/>
          </a:ln>
          <a:effectLst/>
        </p:spPr>
        <p:txBody>
          <a:bodyPr/>
          <a:lstStyle/>
          <a:p>
            <a:pPr>
              <a:spcBef>
                <a:spcPct val="20000"/>
              </a:spcBef>
            </a:pPr>
            <a:endParaRPr lang="en-US" sz="2400" kern="0" dirty="0">
              <a:solidFill>
                <a:prstClr val="black"/>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1308357754"/>
              </p:ext>
            </p:extLst>
          </p:nvPr>
        </p:nvGraphicFramePr>
        <p:xfrm>
          <a:off x="230981" y="1905000"/>
          <a:ext cx="8763000" cy="2926080"/>
        </p:xfrm>
        <a:graphic>
          <a:graphicData uri="http://schemas.openxmlformats.org/drawingml/2006/table">
            <a:tbl>
              <a:tblPr firstRow="1" bandRow="1">
                <a:tableStyleId>{F5AB1C69-6EDB-4FF4-983F-18BD219EF322}</a:tableStyleId>
              </a:tblPr>
              <a:tblGrid>
                <a:gridCol w="4494213"/>
                <a:gridCol w="4268787"/>
              </a:tblGrid>
              <a:tr h="370840">
                <a:tc>
                  <a:txBody>
                    <a:bodyPr/>
                    <a:lstStyle/>
                    <a:p>
                      <a:r>
                        <a:rPr lang="en-US" dirty="0" smtClean="0"/>
                        <a:t>Activity</a:t>
                      </a:r>
                      <a:endParaRPr lang="en-US" dirty="0"/>
                    </a:p>
                  </a:txBody>
                  <a:tcPr/>
                </a:tc>
                <a:tc>
                  <a:txBody>
                    <a:bodyPr/>
                    <a:lstStyle/>
                    <a:p>
                      <a:r>
                        <a:rPr lang="en-US" dirty="0" smtClean="0"/>
                        <a:t>Partner</a:t>
                      </a:r>
                      <a:endParaRPr lang="en-US" dirty="0"/>
                    </a:p>
                  </a:txBody>
                  <a:tcPr/>
                </a:tc>
              </a:tr>
              <a:tr h="1000760">
                <a:tc>
                  <a:txBody>
                    <a:bodyPr/>
                    <a:lstStyle/>
                    <a:p>
                      <a:pPr marL="0" indent="0">
                        <a:buFont typeface="Arial" panose="020B0604020202020204" pitchFamily="34" charset="0"/>
                        <a:buNone/>
                      </a:pPr>
                      <a:r>
                        <a:rPr lang="en-US" sz="1800" dirty="0" smtClean="0"/>
                        <a:t>Agricultural biodiversity (ABD) assessment</a:t>
                      </a:r>
                    </a:p>
                  </a:txBody>
                  <a:tcPr/>
                </a:tc>
                <a:tc>
                  <a:txBody>
                    <a:bodyPr/>
                    <a:lstStyle/>
                    <a:p>
                      <a:r>
                        <a:rPr lang="en-US" dirty="0" err="1" smtClean="0"/>
                        <a:t>Institut</a:t>
                      </a:r>
                      <a:r>
                        <a:rPr lang="en-US" dirty="0" smtClean="0"/>
                        <a:t> </a:t>
                      </a:r>
                      <a:r>
                        <a:rPr lang="en-US" dirty="0" err="1" smtClean="0"/>
                        <a:t>d’Economie</a:t>
                      </a:r>
                      <a:r>
                        <a:rPr lang="en-US" dirty="0" smtClean="0"/>
                        <a:t> </a:t>
                      </a:r>
                      <a:r>
                        <a:rPr lang="en-US" dirty="0" err="1" smtClean="0"/>
                        <a:t>Rurale</a:t>
                      </a:r>
                      <a:r>
                        <a:rPr lang="en-US" dirty="0" smtClean="0"/>
                        <a:t> (IER)-Mali, Plant Genetic Resources Institute-Ghana, Crop Research Institute Kumasi-Ghana</a:t>
                      </a:r>
                      <a:endParaRPr lang="en-US" dirty="0"/>
                    </a:p>
                  </a:txBody>
                  <a:tcPr/>
                </a:tc>
              </a:tr>
              <a:tr h="370840">
                <a:tc>
                  <a:txBody>
                    <a:bodyPr/>
                    <a:lstStyle/>
                    <a:p>
                      <a:pPr marL="0" indent="0">
                        <a:buFont typeface="Arial" panose="020B0604020202020204" pitchFamily="34" charset="0"/>
                        <a:buNone/>
                      </a:pPr>
                      <a:r>
                        <a:rPr lang="en-US" sz="1800" dirty="0" smtClean="0"/>
                        <a:t>Seed systems and community management of ABD</a:t>
                      </a:r>
                      <a:endParaRPr lang="en-US" sz="1800" dirty="0"/>
                    </a:p>
                  </a:txBody>
                  <a:tcPr/>
                </a:tc>
                <a:tc>
                  <a:txBody>
                    <a:bodyPr/>
                    <a:lstStyle/>
                    <a:p>
                      <a:r>
                        <a:rPr lang="en-US" dirty="0" smtClean="0"/>
                        <a:t>IER-Mali</a:t>
                      </a:r>
                    </a:p>
                    <a:p>
                      <a:r>
                        <a:rPr lang="en-US" dirty="0" smtClean="0"/>
                        <a:t>INRAN-Niger</a:t>
                      </a:r>
                    </a:p>
                    <a:p>
                      <a:r>
                        <a:rPr lang="en-US" dirty="0" smtClean="0"/>
                        <a:t>INERA-Burkina Faso</a:t>
                      </a:r>
                      <a:endParaRPr lang="en-US" dirty="0"/>
                    </a:p>
                  </a:txBody>
                  <a:tcPr/>
                </a:tc>
              </a:tr>
              <a:tr h="370840">
                <a:tc>
                  <a:txBody>
                    <a:bodyPr/>
                    <a:lstStyle/>
                    <a:p>
                      <a:pPr marL="0" marR="0">
                        <a:lnSpc>
                          <a:spcPct val="115000"/>
                        </a:lnSpc>
                        <a:spcBef>
                          <a:spcPts val="0"/>
                        </a:spcBef>
                        <a:spcAft>
                          <a:spcPts val="0"/>
                        </a:spcAft>
                      </a:pPr>
                      <a:r>
                        <a:rPr lang="en-US" sz="1800" kern="1200" dirty="0" smtClean="0">
                          <a:effectLst/>
                        </a:rPr>
                        <a:t>Dietary Diversity Assessment (West Africa)</a:t>
                      </a:r>
                      <a:endParaRPr lang="en-US" sz="1800" b="0" kern="1200" dirty="0">
                        <a:solidFill>
                          <a:schemeClr val="dk1"/>
                        </a:solidFill>
                        <a:effectLst/>
                        <a:latin typeface="+mn-lt"/>
                        <a:ea typeface="Calibri"/>
                        <a:cs typeface="Times New Roman"/>
                      </a:endParaRPr>
                    </a:p>
                  </a:txBody>
                  <a:tcPr/>
                </a:tc>
                <a:tc>
                  <a:txBody>
                    <a:bodyPr/>
                    <a:lstStyle/>
                    <a:p>
                      <a:r>
                        <a:rPr lang="en-US" dirty="0" smtClean="0"/>
                        <a:t>INERA Burkina Faso;</a:t>
                      </a:r>
                      <a:r>
                        <a:rPr lang="en-US" baseline="0" dirty="0" smtClean="0"/>
                        <a:t> AMEDD, Mali; Animal Research Institute, Ghana.</a:t>
                      </a:r>
                      <a:endParaRPr lang="en-US" dirty="0"/>
                    </a:p>
                  </a:txBody>
                  <a:tcPr/>
                </a:tc>
              </a:tr>
            </a:tbl>
          </a:graphicData>
        </a:graphic>
      </p:graphicFrame>
    </p:spTree>
    <p:extLst>
      <p:ext uri="{BB962C8B-B14F-4D97-AF65-F5344CB8AC3E}">
        <p14:creationId xmlns:p14="http://schemas.microsoft.com/office/powerpoint/2010/main" val="418891293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724400"/>
            <a:ext cx="6400800" cy="1219200"/>
          </a:xfrm>
        </p:spPr>
        <p:txBody>
          <a:bodyPr>
            <a:normAutofit lnSpcReduction="10000"/>
          </a:bodyPr>
          <a:lstStyle/>
          <a:p>
            <a:r>
              <a:rPr lang="en-US" sz="2500" b="1" dirty="0" smtClean="0">
                <a:solidFill>
                  <a:schemeClr val="tx1"/>
                </a:solidFill>
              </a:rPr>
              <a:t>CRP-DS Science and Implementation Workshop</a:t>
            </a:r>
          </a:p>
          <a:p>
            <a:r>
              <a:rPr lang="en-US" sz="2400" b="1" dirty="0" smtClean="0"/>
              <a:t>30</a:t>
            </a:r>
            <a:r>
              <a:rPr lang="en-US" sz="2400" b="1" baseline="30000" dirty="0" smtClean="0"/>
              <a:t>th  </a:t>
            </a:r>
            <a:r>
              <a:rPr lang="en-US" sz="2400" b="1" dirty="0" smtClean="0"/>
              <a:t>June – 4</a:t>
            </a:r>
            <a:r>
              <a:rPr lang="en-US" sz="2400" b="1" baseline="30000" dirty="0" smtClean="0"/>
              <a:t>th</a:t>
            </a:r>
            <a:r>
              <a:rPr lang="en-US" sz="2400" b="1" dirty="0" smtClean="0"/>
              <a:t> July, 2014</a:t>
            </a:r>
          </a:p>
          <a:p>
            <a:r>
              <a:rPr lang="en-US" sz="1900" dirty="0" smtClean="0"/>
              <a:t>Holiday Inn Hotel - Amman, Jordan </a:t>
            </a:r>
            <a:endParaRPr lang="en-US" sz="1900" dirty="0"/>
          </a:p>
        </p:txBody>
      </p:sp>
      <p:sp>
        <p:nvSpPr>
          <p:cNvPr id="4" name="Slide Number Placeholder 3"/>
          <p:cNvSpPr>
            <a:spLocks noGrp="1"/>
          </p:cNvSpPr>
          <p:nvPr>
            <p:ph type="sldNum" sz="quarter" idx="12"/>
          </p:nvPr>
        </p:nvSpPr>
        <p:spPr/>
        <p:txBody>
          <a:bodyPr/>
          <a:lstStyle/>
          <a:p>
            <a:fld id="{DED37CF9-E3DB-4575-88B6-05549807FEBA}" type="slidenum">
              <a:rPr lang="en-US" smtClean="0"/>
              <a:t>71</a:t>
            </a:fld>
            <a:endParaRPr lang="en-US"/>
          </a:p>
        </p:txBody>
      </p:sp>
      <p:sp>
        <p:nvSpPr>
          <p:cNvPr id="5" name="Title 4"/>
          <p:cNvSpPr>
            <a:spLocks noGrp="1"/>
          </p:cNvSpPr>
          <p:nvPr>
            <p:ph type="ctrTitle"/>
          </p:nvPr>
        </p:nvSpPr>
        <p:spPr>
          <a:xfrm>
            <a:off x="685800" y="2133600"/>
            <a:ext cx="7772400" cy="1470025"/>
          </a:xfrm>
        </p:spPr>
        <p:txBody>
          <a:bodyPr/>
          <a:lstStyle/>
          <a:p>
            <a:r>
              <a:rPr lang="en-US" dirty="0" smtClean="0"/>
              <a:t>IWMI On-going activities in WAS&amp;DS</a:t>
            </a:r>
            <a:endParaRPr lang="en-US" dirty="0"/>
          </a:p>
        </p:txBody>
      </p:sp>
    </p:spTree>
    <p:extLst>
      <p:ext uri="{BB962C8B-B14F-4D97-AF65-F5344CB8AC3E}">
        <p14:creationId xmlns:p14="http://schemas.microsoft.com/office/powerpoint/2010/main" val="144191630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72</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2647250255"/>
              </p:ext>
            </p:extLst>
          </p:nvPr>
        </p:nvGraphicFramePr>
        <p:xfrm>
          <a:off x="107503" y="1052736"/>
          <a:ext cx="9036497" cy="5688632"/>
        </p:xfrm>
        <a:graphic>
          <a:graphicData uri="http://schemas.openxmlformats.org/drawingml/2006/table">
            <a:tbl>
              <a:tblPr/>
              <a:tblGrid>
                <a:gridCol w="2369470"/>
                <a:gridCol w="6667027"/>
              </a:tblGrid>
              <a:tr h="571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mn-lt"/>
                          <a:cs typeface="Arial" pitchFamily="34" charset="0"/>
                        </a:rPr>
                        <a:t>Activity</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511761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1</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ESTABLISH REFERENCE SITUATION / BASELINES for the action sites to support systems approaches</a:t>
                      </a:r>
                    </a:p>
                    <a:p>
                      <a:pPr marL="0" marR="0" indent="0" algn="l" defTabSz="914400" rtl="0" eaLnBrk="1" fontAlgn="auto" latinLnBrk="0" hangingPunct="1">
                        <a:lnSpc>
                          <a:spcPct val="115000"/>
                        </a:lnSpc>
                        <a:spcBef>
                          <a:spcPts val="0"/>
                        </a:spcBef>
                        <a:spcAft>
                          <a:spcPts val="0"/>
                        </a:spcAft>
                        <a:buClrTx/>
                        <a:buSzTx/>
                        <a:buFontTx/>
                        <a:buNone/>
                        <a:tabLst/>
                        <a:defRPr/>
                      </a:pPr>
                      <a:endParaRPr lang="en-US" sz="2000" b="0" kern="1200" dirty="0" smtClean="0">
                        <a:solidFill>
                          <a:schemeClr val="tx1"/>
                        </a:solidFill>
                        <a:effectLst/>
                        <a:latin typeface="+mn-lt"/>
                        <a:ea typeface="Calibri"/>
                        <a:cs typeface="Times New Roman"/>
                      </a:endParaRP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Calibri"/>
                          <a:cs typeface="Times New Roman"/>
                        </a:rPr>
                        <a:t>IDOs:</a:t>
                      </a:r>
                      <a:r>
                        <a:rPr lang="en-US" sz="2000" b="0" kern="1200" baseline="0" dirty="0" smtClean="0">
                          <a:solidFill>
                            <a:schemeClr val="tx1"/>
                          </a:solidFill>
                          <a:effectLst/>
                          <a:latin typeface="+mn-lt"/>
                          <a:ea typeface="Calibri"/>
                          <a:cs typeface="Times New Roman"/>
                        </a:rPr>
                        <a:t> 1</a:t>
                      </a:r>
                      <a:endParaRPr lang="en-US" sz="2000" b="0" kern="1200" dirty="0" smtClean="0">
                        <a:solidFill>
                          <a:schemeClr val="tx1"/>
                        </a:solidFill>
                        <a:effectLst/>
                        <a:latin typeface="+mn-lt"/>
                        <a:ea typeface="Calibri"/>
                        <a:cs typeface="Times New Roman"/>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Characterize farmer understanding, skills and aspirations in farm and business planning and meeting agronomic and financial objectives</a:t>
                      </a:r>
                    </a:p>
                    <a:p>
                      <a:r>
                        <a:rPr lang="en-US" sz="1800" b="1" kern="1200" dirty="0" smtClean="0">
                          <a:solidFill>
                            <a:schemeClr val="tx1"/>
                          </a:solidFill>
                          <a:effectLst/>
                          <a:latin typeface="+mn-lt"/>
                          <a:ea typeface="+mn-ea"/>
                          <a:cs typeface="+mn-cs"/>
                        </a:rPr>
                        <a:t> </a:t>
                      </a: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Survey instrument designed and executed. Results </a:t>
                      </a:r>
                      <a:r>
                        <a:rPr lang="en-US" sz="1800" kern="1200" dirty="0" err="1" smtClean="0">
                          <a:solidFill>
                            <a:schemeClr val="tx1"/>
                          </a:solidFill>
                          <a:effectLst/>
                          <a:latin typeface="+mn-lt"/>
                          <a:ea typeface="+mn-ea"/>
                          <a:cs typeface="+mn-cs"/>
                        </a:rPr>
                        <a:t>submited</a:t>
                      </a:r>
                      <a:r>
                        <a:rPr lang="en-US" sz="1800" kern="1200" dirty="0" smtClean="0">
                          <a:solidFill>
                            <a:schemeClr val="tx1"/>
                          </a:solidFill>
                          <a:effectLst/>
                          <a:latin typeface="+mn-lt"/>
                          <a:ea typeface="+mn-ea"/>
                          <a:cs typeface="+mn-cs"/>
                        </a:rPr>
                        <a:t> for internal review.</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2000" b="1" kern="1200" dirty="0" smtClean="0">
                          <a:solidFill>
                            <a:srgbClr val="FF0000"/>
                          </a:solidFill>
                          <a:effectLst/>
                          <a:latin typeface="+mn-lt"/>
                          <a:ea typeface="+mn-ea"/>
                          <a:cs typeface="+mn-cs"/>
                        </a:rPr>
                        <a:t>Area and Sites:</a:t>
                      </a:r>
                      <a:r>
                        <a:rPr lang="en-US" sz="2000" b="1" kern="1200" baseline="0" dirty="0" smtClean="0">
                          <a:solidFill>
                            <a:srgbClr val="FF0000"/>
                          </a:solidFill>
                          <a:effectLst/>
                          <a:latin typeface="+mn-lt"/>
                          <a:ea typeface="+mn-ea"/>
                          <a:cs typeface="+mn-cs"/>
                        </a:rPr>
                        <a:t> </a:t>
                      </a:r>
                      <a:r>
                        <a:rPr lang="en-US" sz="1800" kern="1200" dirty="0" smtClean="0">
                          <a:solidFill>
                            <a:schemeClr val="tx1"/>
                          </a:solidFill>
                          <a:effectLst/>
                          <a:latin typeface="+mn-lt"/>
                          <a:ea typeface="+mn-ea"/>
                          <a:cs typeface="+mn-cs"/>
                        </a:rPr>
                        <a:t>(KKM), </a:t>
                      </a:r>
                      <a:r>
                        <a:rPr lang="en-US" sz="1800" kern="1200" dirty="0" err="1" smtClean="0">
                          <a:solidFill>
                            <a:schemeClr val="tx1"/>
                          </a:solidFill>
                          <a:effectLst/>
                          <a:latin typeface="+mn-lt"/>
                          <a:ea typeface="+mn-ea"/>
                          <a:cs typeface="+mn-cs"/>
                        </a:rPr>
                        <a:t>Wa-Bobo-Sikasso</a:t>
                      </a:r>
                      <a:endParaRPr lang="en-US"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1800" b="1" kern="1200" dirty="0" smtClean="0">
                          <a:solidFill>
                            <a:schemeClr val="tx1"/>
                          </a:solidFill>
                          <a:effectLst/>
                          <a:latin typeface="+mn-lt"/>
                          <a:ea typeface="+mn-ea"/>
                          <a:cs typeface="+mn-cs"/>
                        </a:rPr>
                        <a:t>Partners</a:t>
                      </a:r>
                    </a:p>
                    <a:p>
                      <a:r>
                        <a:rPr lang="en-US" sz="1800" dirty="0" smtClean="0">
                          <a:solidFill>
                            <a:prstClr val="black"/>
                          </a:solidFill>
                        </a:rPr>
                        <a:t>CSIR-SARI</a:t>
                      </a:r>
                    </a:p>
                    <a:p>
                      <a:r>
                        <a:rPr lang="en-US" sz="1800" dirty="0" smtClean="0">
                          <a:solidFill>
                            <a:prstClr val="black"/>
                          </a:solidFill>
                        </a:rPr>
                        <a:t>University of Kumasi</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8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65933777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73</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2753993018"/>
              </p:ext>
            </p:extLst>
          </p:nvPr>
        </p:nvGraphicFramePr>
        <p:xfrm>
          <a:off x="107503" y="1052736"/>
          <a:ext cx="9036497" cy="5688632"/>
        </p:xfrm>
        <a:graphic>
          <a:graphicData uri="http://schemas.openxmlformats.org/drawingml/2006/table">
            <a:tbl>
              <a:tblPr/>
              <a:tblGrid>
                <a:gridCol w="2369470"/>
                <a:gridCol w="6667027"/>
              </a:tblGrid>
              <a:tr h="5710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mn-lt"/>
                          <a:cs typeface="Arial" pitchFamily="34" charset="0"/>
                        </a:rPr>
                        <a:t>Activity</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511761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2</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Assess and monitor biomass and resource flow in the action sites</a:t>
                      </a:r>
                    </a:p>
                    <a:p>
                      <a:pPr marL="0" marR="0" indent="0" algn="l" defTabSz="914400" rtl="0" eaLnBrk="1" fontAlgn="auto" latinLnBrk="0" hangingPunct="1">
                        <a:lnSpc>
                          <a:spcPct val="115000"/>
                        </a:lnSpc>
                        <a:spcBef>
                          <a:spcPts val="0"/>
                        </a:spcBef>
                        <a:spcAft>
                          <a:spcPts val="0"/>
                        </a:spcAft>
                        <a:buClrTx/>
                        <a:buSzTx/>
                        <a:buFontTx/>
                        <a:buNone/>
                        <a:tabLst/>
                        <a:defRPr/>
                      </a:pPr>
                      <a:endParaRPr lang="en-US" sz="2000" b="0" kern="1200" dirty="0" smtClean="0">
                        <a:solidFill>
                          <a:schemeClr val="tx1"/>
                        </a:solidFill>
                        <a:effectLst/>
                        <a:latin typeface="+mn-lt"/>
                        <a:ea typeface="Calibri"/>
                        <a:cs typeface="Times New Roman"/>
                      </a:endParaRP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Calibri"/>
                          <a:cs typeface="Times New Roman"/>
                        </a:rPr>
                        <a:t>IDOs:</a:t>
                      </a:r>
                      <a:r>
                        <a:rPr lang="en-US" sz="2000" b="0" kern="1200" baseline="0" dirty="0" smtClean="0">
                          <a:solidFill>
                            <a:schemeClr val="tx1"/>
                          </a:solidFill>
                          <a:effectLst/>
                          <a:latin typeface="+mn-lt"/>
                          <a:ea typeface="Calibri"/>
                          <a:cs typeface="Times New Roman"/>
                        </a:rPr>
                        <a:t> 1</a:t>
                      </a:r>
                      <a:endParaRPr lang="en-US" sz="2000" b="0" kern="1200" dirty="0" smtClean="0">
                        <a:solidFill>
                          <a:schemeClr val="tx1"/>
                        </a:solidFill>
                        <a:effectLst/>
                        <a:latin typeface="+mn-lt"/>
                        <a:ea typeface="Calibri"/>
                        <a:cs typeface="Times New Roman"/>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Understanding the role of trees in surface and subsurface carbon fluxes, hydrology, microclimate and soil fertility protection at </a:t>
                      </a:r>
                      <a:r>
                        <a:rPr lang="en-US" sz="1800" kern="1200" dirty="0" err="1" smtClean="0">
                          <a:solidFill>
                            <a:schemeClr val="tx1"/>
                          </a:solidFill>
                          <a:effectLst/>
                          <a:latin typeface="+mn-lt"/>
                          <a:ea typeface="+mn-ea"/>
                          <a:cs typeface="+mn-cs"/>
                        </a:rPr>
                        <a:t>hillslope</a:t>
                      </a:r>
                      <a:r>
                        <a:rPr lang="en-US" sz="1800" kern="1200" dirty="0" smtClean="0">
                          <a:solidFill>
                            <a:schemeClr val="tx1"/>
                          </a:solidFill>
                          <a:effectLst/>
                          <a:latin typeface="+mn-lt"/>
                          <a:ea typeface="+mn-ea"/>
                          <a:cs typeface="+mn-cs"/>
                        </a:rPr>
                        <a:t> to landscape scales</a:t>
                      </a:r>
                    </a:p>
                    <a:p>
                      <a:pPr marL="342900" lvl="0" indent="-342900">
                        <a:buFont typeface="Wingdings" pitchFamily="2" charset="2"/>
                        <a:buChar char="§"/>
                      </a:pPr>
                      <a:endParaRPr lang="en-US" sz="1800" b="1" kern="1200" dirty="0" smtClean="0">
                        <a:solidFill>
                          <a:schemeClr val="tx1"/>
                        </a:solidFill>
                        <a:effectLst/>
                        <a:latin typeface="+mn-lt"/>
                        <a:ea typeface="+mn-ea"/>
                        <a:cs typeface="+mn-cs"/>
                      </a:endParaRPr>
                    </a:p>
                    <a:p>
                      <a:pPr marL="342900" lvl="0" indent="-342900">
                        <a:buFont typeface="Wingdings" pitchFamily="2" charset="2"/>
                        <a:buChar char="§"/>
                      </a:pPr>
                      <a:r>
                        <a:rPr lang="en-US" sz="1800" b="1" kern="1200" dirty="0" smtClean="0">
                          <a:solidFill>
                            <a:schemeClr val="tx1"/>
                          </a:solidFill>
                          <a:effectLst/>
                          <a:latin typeface="+mn-lt"/>
                          <a:ea typeface="+mn-ea"/>
                          <a:cs typeface="+mn-cs"/>
                        </a:rPr>
                        <a:t> </a:t>
                      </a: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1. Conceptual and empirical models of tree distribution in inland valleys and intervening ridges in agriculturally developed and virgin land submitted for review as conference paper. </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2. Model (conceptual or otherwise) describing ridge, </a:t>
                      </a:r>
                      <a:r>
                        <a:rPr lang="en-US" sz="1800" kern="1200" dirty="0" err="1" smtClean="0">
                          <a:solidFill>
                            <a:schemeClr val="tx1"/>
                          </a:solidFill>
                          <a:effectLst/>
                          <a:latin typeface="+mn-lt"/>
                          <a:ea typeface="+mn-ea"/>
                          <a:cs typeface="+mn-cs"/>
                        </a:rPr>
                        <a:t>hillslope</a:t>
                      </a:r>
                      <a:r>
                        <a:rPr lang="en-US" sz="1800" kern="1200" dirty="0" smtClean="0">
                          <a:solidFill>
                            <a:schemeClr val="tx1"/>
                          </a:solidFill>
                          <a:effectLst/>
                          <a:latin typeface="+mn-lt"/>
                          <a:ea typeface="+mn-ea"/>
                          <a:cs typeface="+mn-cs"/>
                        </a:rPr>
                        <a:t> and inland valley processes as conference paper. </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3. </a:t>
                      </a:r>
                      <a:r>
                        <a:rPr lang="en-US" sz="1800" kern="1200" dirty="0" err="1" smtClean="0">
                          <a:solidFill>
                            <a:schemeClr val="tx1"/>
                          </a:solidFill>
                          <a:effectLst/>
                          <a:latin typeface="+mn-lt"/>
                          <a:ea typeface="+mn-ea"/>
                          <a:cs typeface="+mn-cs"/>
                        </a:rPr>
                        <a:t>Spatio</a:t>
                      </a:r>
                      <a:r>
                        <a:rPr lang="en-US" sz="1800" kern="1200" dirty="0" smtClean="0">
                          <a:solidFill>
                            <a:schemeClr val="tx1"/>
                          </a:solidFill>
                          <a:effectLst/>
                          <a:latin typeface="+mn-lt"/>
                          <a:ea typeface="+mn-ea"/>
                          <a:cs typeface="+mn-cs"/>
                        </a:rPr>
                        <a:t>-temporal datasets and empirical relationships on tree-crop species combinations from field to catchment / </a:t>
                      </a:r>
                      <a:r>
                        <a:rPr lang="en-US" sz="1800" kern="1200" dirty="0" err="1" smtClean="0">
                          <a:solidFill>
                            <a:schemeClr val="tx1"/>
                          </a:solidFill>
                          <a:effectLst/>
                          <a:latin typeface="+mn-lt"/>
                          <a:ea typeface="+mn-ea"/>
                          <a:cs typeface="+mn-cs"/>
                        </a:rPr>
                        <a:t>lanscape</a:t>
                      </a:r>
                      <a:r>
                        <a:rPr lang="en-US" sz="1800" kern="1200" dirty="0" smtClean="0">
                          <a:solidFill>
                            <a:schemeClr val="tx1"/>
                          </a:solidFill>
                          <a:effectLst/>
                          <a:latin typeface="+mn-lt"/>
                          <a:ea typeface="+mn-ea"/>
                          <a:cs typeface="+mn-cs"/>
                        </a:rPr>
                        <a:t> scales developed and reviewed internally..</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2000" b="1" kern="1200" dirty="0" smtClean="0">
                          <a:solidFill>
                            <a:srgbClr val="FF0000"/>
                          </a:solidFill>
                          <a:effectLst/>
                          <a:latin typeface="+mn-lt"/>
                          <a:ea typeface="+mn-ea"/>
                          <a:cs typeface="+mn-cs"/>
                        </a:rPr>
                        <a:t>Area and Sites:</a:t>
                      </a:r>
                      <a:r>
                        <a:rPr lang="en-US" sz="2000" b="1" kern="1200" baseline="0" dirty="0" smtClean="0">
                          <a:solidFill>
                            <a:srgbClr val="FF0000"/>
                          </a:solidFill>
                          <a:effectLst/>
                          <a:latin typeface="+mn-lt"/>
                          <a:ea typeface="+mn-ea"/>
                          <a:cs typeface="+mn-cs"/>
                        </a:rPr>
                        <a:t>  </a:t>
                      </a:r>
                      <a:r>
                        <a:rPr lang="en-US" sz="1800" kern="1200" dirty="0" err="1" smtClean="0">
                          <a:solidFill>
                            <a:schemeClr val="tx1"/>
                          </a:solidFill>
                          <a:effectLst/>
                          <a:latin typeface="+mn-lt"/>
                          <a:ea typeface="+mn-ea"/>
                          <a:cs typeface="+mn-cs"/>
                        </a:rPr>
                        <a:t>Wa-Bobo-Sikasso</a:t>
                      </a:r>
                      <a:endParaRPr lang="en-US" sz="18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21551731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74</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2231506998"/>
              </p:ext>
            </p:extLst>
          </p:nvPr>
        </p:nvGraphicFramePr>
        <p:xfrm>
          <a:off x="107503" y="1052736"/>
          <a:ext cx="9036497" cy="4541504"/>
        </p:xfrm>
        <a:graphic>
          <a:graphicData uri="http://schemas.openxmlformats.org/drawingml/2006/table">
            <a:tbl>
              <a:tblPr/>
              <a:tblGrid>
                <a:gridCol w="2369470"/>
                <a:gridCol w="6667027"/>
              </a:tblGrid>
              <a:tr h="39914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mn-lt"/>
                          <a:cs typeface="Arial" pitchFamily="34" charset="0"/>
                        </a:rPr>
                        <a:t>Activity</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3577315">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2</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Assess and monitor biomass and resource flow in the action sites</a:t>
                      </a:r>
                    </a:p>
                    <a:p>
                      <a:pPr marL="0" marR="0" indent="0" algn="l" defTabSz="914400" rtl="0" eaLnBrk="1" fontAlgn="auto" latinLnBrk="0" hangingPunct="1">
                        <a:lnSpc>
                          <a:spcPct val="115000"/>
                        </a:lnSpc>
                        <a:spcBef>
                          <a:spcPts val="0"/>
                        </a:spcBef>
                        <a:spcAft>
                          <a:spcPts val="0"/>
                        </a:spcAft>
                        <a:buClrTx/>
                        <a:buSzTx/>
                        <a:buFontTx/>
                        <a:buNone/>
                        <a:tabLst/>
                        <a:defRPr/>
                      </a:pPr>
                      <a:endParaRPr lang="en-US" sz="2000" b="0" kern="1200" dirty="0" smtClean="0">
                        <a:solidFill>
                          <a:schemeClr val="tx1"/>
                        </a:solidFill>
                        <a:effectLst/>
                        <a:latin typeface="+mn-lt"/>
                        <a:ea typeface="Calibri"/>
                        <a:cs typeface="Times New Roman"/>
                      </a:endParaRP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Calibri"/>
                          <a:cs typeface="Times New Roman"/>
                        </a:rPr>
                        <a:t>IDOs:</a:t>
                      </a:r>
                      <a:r>
                        <a:rPr lang="en-US" sz="2000" b="0" kern="1200" baseline="0" dirty="0" smtClean="0">
                          <a:solidFill>
                            <a:schemeClr val="tx1"/>
                          </a:solidFill>
                          <a:effectLst/>
                          <a:latin typeface="+mn-lt"/>
                          <a:ea typeface="Calibri"/>
                          <a:cs typeface="Times New Roman"/>
                        </a:rPr>
                        <a:t> 1</a:t>
                      </a:r>
                      <a:endParaRPr lang="en-US" sz="2000" b="0" kern="1200" dirty="0" smtClean="0">
                        <a:solidFill>
                          <a:schemeClr val="tx1"/>
                        </a:solidFill>
                        <a:effectLst/>
                        <a:latin typeface="+mn-lt"/>
                        <a:ea typeface="Calibri"/>
                        <a:cs typeface="Times New Roman"/>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Yield mapping of field crops to locate and help </a:t>
                      </a:r>
                      <a:r>
                        <a:rPr lang="en-US" sz="1800" kern="1200" dirty="0" err="1" smtClean="0">
                          <a:solidFill>
                            <a:schemeClr val="tx1"/>
                          </a:solidFill>
                          <a:effectLst/>
                          <a:latin typeface="+mn-lt"/>
                          <a:ea typeface="+mn-ea"/>
                          <a:cs typeface="+mn-cs"/>
                        </a:rPr>
                        <a:t>identifiy</a:t>
                      </a:r>
                      <a:r>
                        <a:rPr lang="en-US" sz="1800" kern="1200" dirty="0" smtClean="0">
                          <a:solidFill>
                            <a:schemeClr val="tx1"/>
                          </a:solidFill>
                          <a:effectLst/>
                          <a:latin typeface="+mn-lt"/>
                          <a:ea typeface="+mn-ea"/>
                          <a:cs typeface="+mn-cs"/>
                        </a:rPr>
                        <a:t> the causes of variability and </a:t>
                      </a:r>
                      <a:r>
                        <a:rPr lang="en-US" sz="1800" kern="1200" dirty="0" err="1" smtClean="0">
                          <a:solidFill>
                            <a:schemeClr val="tx1"/>
                          </a:solidFill>
                          <a:effectLst/>
                          <a:latin typeface="+mn-lt"/>
                          <a:ea typeface="+mn-ea"/>
                          <a:cs typeface="+mn-cs"/>
                        </a:rPr>
                        <a:t>capitalise</a:t>
                      </a:r>
                      <a:r>
                        <a:rPr lang="en-US" sz="1800" kern="1200" dirty="0" smtClean="0">
                          <a:solidFill>
                            <a:schemeClr val="tx1"/>
                          </a:solidFill>
                          <a:effectLst/>
                          <a:latin typeface="+mn-lt"/>
                          <a:ea typeface="+mn-ea"/>
                          <a:cs typeface="+mn-cs"/>
                        </a:rPr>
                        <a:t> on the causes of increases.</a:t>
                      </a:r>
                    </a:p>
                    <a:p>
                      <a:pPr marL="342900" lvl="0" indent="-342900">
                        <a:buFont typeface="Wingdings" pitchFamily="2" charset="2"/>
                        <a:buChar char="§"/>
                      </a:pPr>
                      <a:endParaRPr lang="en-US" sz="1800" b="1" kern="1200" dirty="0" smtClean="0">
                        <a:solidFill>
                          <a:schemeClr val="tx1"/>
                        </a:solidFill>
                        <a:effectLst/>
                        <a:latin typeface="+mn-lt"/>
                        <a:ea typeface="+mn-ea"/>
                        <a:cs typeface="+mn-cs"/>
                      </a:endParaRPr>
                    </a:p>
                    <a:p>
                      <a:pPr marL="0" lvl="0" indent="0">
                        <a:buFont typeface="Wingdings" pitchFamily="2" charset="2"/>
                        <a:buNone/>
                      </a:pP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Characterization and reporting of main sources of variation published as a journal article</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800" kern="1200" dirty="0" smtClean="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2000" b="1" kern="1200" dirty="0" smtClean="0">
                          <a:solidFill>
                            <a:srgbClr val="FF0000"/>
                          </a:solidFill>
                          <a:effectLst/>
                          <a:latin typeface="+mn-lt"/>
                          <a:ea typeface="+mn-ea"/>
                          <a:cs typeface="+mn-cs"/>
                        </a:rPr>
                        <a:t>Area and Sites:</a:t>
                      </a:r>
                      <a:r>
                        <a:rPr lang="en-US" sz="2000" b="1" kern="1200" baseline="0" dirty="0" smtClean="0">
                          <a:solidFill>
                            <a:srgbClr val="FF0000"/>
                          </a:solidFill>
                          <a:effectLst/>
                          <a:latin typeface="+mn-lt"/>
                          <a:ea typeface="+mn-ea"/>
                          <a:cs typeface="+mn-cs"/>
                        </a:rPr>
                        <a:t>  </a:t>
                      </a:r>
                      <a:r>
                        <a:rPr lang="en-US" sz="1800" kern="1200" dirty="0" err="1" smtClean="0">
                          <a:solidFill>
                            <a:schemeClr val="tx1"/>
                          </a:solidFill>
                          <a:effectLst/>
                          <a:latin typeface="+mn-lt"/>
                          <a:ea typeface="+mn-ea"/>
                          <a:cs typeface="+mn-cs"/>
                        </a:rPr>
                        <a:t>Wa-Bobo-Sikasso</a:t>
                      </a: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1800" b="1" kern="1200" dirty="0" smtClean="0">
                          <a:solidFill>
                            <a:schemeClr val="tx1"/>
                          </a:solidFill>
                          <a:effectLst/>
                          <a:latin typeface="+mn-lt"/>
                          <a:ea typeface="+mn-ea"/>
                          <a:cs typeface="+mn-cs"/>
                        </a:rPr>
                        <a:t>Partners</a:t>
                      </a:r>
                    </a:p>
                    <a:p>
                      <a:r>
                        <a:rPr lang="en-US" sz="1800" dirty="0" smtClean="0">
                          <a:solidFill>
                            <a:prstClr val="black"/>
                          </a:solidFill>
                        </a:rPr>
                        <a:t>CSIR-SARI</a:t>
                      </a:r>
                    </a:p>
                    <a:p>
                      <a:r>
                        <a:rPr lang="en-US" sz="1800" dirty="0" smtClean="0">
                          <a:solidFill>
                            <a:prstClr val="black"/>
                          </a:solidFill>
                        </a:rPr>
                        <a:t>University of Kumasi</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8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06301840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75</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2543691149"/>
              </p:ext>
            </p:extLst>
          </p:nvPr>
        </p:nvGraphicFramePr>
        <p:xfrm>
          <a:off x="107503" y="1052736"/>
          <a:ext cx="9036497" cy="5364464"/>
        </p:xfrm>
        <a:graphic>
          <a:graphicData uri="http://schemas.openxmlformats.org/drawingml/2006/table">
            <a:tbl>
              <a:tblPr/>
              <a:tblGrid>
                <a:gridCol w="2369470"/>
                <a:gridCol w="6667027"/>
              </a:tblGrid>
              <a:tr h="39914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mn-lt"/>
                          <a:cs typeface="Arial" pitchFamily="34" charset="0"/>
                        </a:rPr>
                        <a:t>Activity</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3577315">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3</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Induce intensification and improve resource use efficiency through on-farm testing and evaluation of technologies</a:t>
                      </a:r>
                    </a:p>
                    <a:p>
                      <a:pPr marL="0" marR="0" indent="0" algn="l" defTabSz="914400" rtl="0" eaLnBrk="1" fontAlgn="auto" latinLnBrk="0" hangingPunct="1">
                        <a:lnSpc>
                          <a:spcPct val="115000"/>
                        </a:lnSpc>
                        <a:spcBef>
                          <a:spcPts val="0"/>
                        </a:spcBef>
                        <a:spcAft>
                          <a:spcPts val="0"/>
                        </a:spcAft>
                        <a:buClrTx/>
                        <a:buSzTx/>
                        <a:buFontTx/>
                        <a:buNone/>
                        <a:tabLst/>
                        <a:defRPr/>
                      </a:pPr>
                      <a:endParaRPr lang="en-US" sz="2000" b="0" kern="1200" dirty="0" smtClean="0">
                        <a:solidFill>
                          <a:schemeClr val="tx1"/>
                        </a:solidFill>
                        <a:effectLst/>
                        <a:latin typeface="+mn-lt"/>
                        <a:ea typeface="Calibri"/>
                        <a:cs typeface="Times New Roman"/>
                      </a:endParaRP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Calibri"/>
                          <a:cs typeface="Times New Roman"/>
                        </a:rPr>
                        <a:t>IDOs:</a:t>
                      </a:r>
                      <a:r>
                        <a:rPr lang="en-US" sz="2000" b="0" kern="1200" baseline="0" dirty="0" smtClean="0">
                          <a:solidFill>
                            <a:schemeClr val="tx1"/>
                          </a:solidFill>
                          <a:effectLst/>
                          <a:latin typeface="+mn-lt"/>
                          <a:ea typeface="Calibri"/>
                          <a:cs typeface="Times New Roman"/>
                        </a:rPr>
                        <a:t> 1</a:t>
                      </a:r>
                      <a:endParaRPr lang="en-US" sz="2000" b="0" kern="1200" dirty="0" smtClean="0">
                        <a:solidFill>
                          <a:schemeClr val="tx1"/>
                        </a:solidFill>
                        <a:effectLst/>
                        <a:latin typeface="+mn-lt"/>
                        <a:ea typeface="Calibri"/>
                        <a:cs typeface="Times New Roman"/>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1.  Africa RISING farming systems experiments with the following treatments: 1) 'typical' or control; 2) best-bet options applied as informed by farmers and experts; 3) best-bet options applied from (2) that are economically viable </a:t>
                      </a:r>
                    </a:p>
                    <a:p>
                      <a:pPr marL="342900" lvl="0" indent="-342900">
                        <a:buFont typeface="Wingdings" pitchFamily="2" charset="2"/>
                        <a:buChar char="§"/>
                      </a:pPr>
                      <a:r>
                        <a:rPr lang="en-US" sz="1800" kern="1200" dirty="0" smtClean="0">
                          <a:solidFill>
                            <a:schemeClr val="tx1"/>
                          </a:solidFill>
                          <a:effectLst/>
                          <a:latin typeface="+mn-lt"/>
                          <a:ea typeface="+mn-ea"/>
                          <a:cs typeface="+mn-cs"/>
                        </a:rPr>
                        <a:t>2. Mechanization options for human, animal and tractor propelled operations. New designs of simple and robust implements.</a:t>
                      </a:r>
                      <a:endParaRPr lang="en-US" sz="1800" b="1" kern="1200" dirty="0" smtClean="0">
                        <a:solidFill>
                          <a:schemeClr val="tx1"/>
                        </a:solidFill>
                        <a:effectLst/>
                        <a:latin typeface="+mn-lt"/>
                        <a:ea typeface="+mn-ea"/>
                        <a:cs typeface="+mn-cs"/>
                      </a:endParaRPr>
                    </a:p>
                    <a:p>
                      <a:pPr marL="0" lvl="0" indent="0">
                        <a:buFont typeface="Wingdings" pitchFamily="2" charset="2"/>
                        <a:buNone/>
                      </a:pP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Farm scale experiments conducted 2. Prototype implements undergoing on-farm trials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2000" b="1" kern="1200" dirty="0" smtClean="0">
                          <a:solidFill>
                            <a:srgbClr val="FF0000"/>
                          </a:solidFill>
                          <a:effectLst/>
                          <a:latin typeface="+mn-lt"/>
                          <a:ea typeface="+mn-ea"/>
                          <a:cs typeface="+mn-cs"/>
                        </a:rPr>
                        <a:t>Area and Sites:</a:t>
                      </a:r>
                      <a:r>
                        <a:rPr lang="en-US" sz="2000" b="1" kern="1200" baseline="0" dirty="0" smtClean="0">
                          <a:solidFill>
                            <a:srgbClr val="FF0000"/>
                          </a:solidFill>
                          <a:effectLst/>
                          <a:latin typeface="+mn-lt"/>
                          <a:ea typeface="+mn-ea"/>
                          <a:cs typeface="+mn-cs"/>
                        </a:rPr>
                        <a:t>  </a:t>
                      </a:r>
                      <a:r>
                        <a:rPr lang="en-US" sz="1800" kern="1200" dirty="0" err="1" smtClean="0">
                          <a:solidFill>
                            <a:schemeClr val="tx1"/>
                          </a:solidFill>
                          <a:effectLst/>
                          <a:latin typeface="+mn-lt"/>
                          <a:ea typeface="+mn-ea"/>
                          <a:cs typeface="+mn-cs"/>
                        </a:rPr>
                        <a:t>Wa-Bobo-Sikasso</a:t>
                      </a: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1800" b="1" kern="1200" dirty="0" smtClean="0">
                          <a:solidFill>
                            <a:schemeClr val="tx1"/>
                          </a:solidFill>
                          <a:effectLst/>
                          <a:latin typeface="+mn-lt"/>
                          <a:ea typeface="+mn-ea"/>
                          <a:cs typeface="+mn-cs"/>
                        </a:rPr>
                        <a:t>Partners</a:t>
                      </a:r>
                    </a:p>
                    <a:p>
                      <a:r>
                        <a:rPr lang="en-US" sz="1800" dirty="0" smtClean="0">
                          <a:solidFill>
                            <a:prstClr val="black"/>
                          </a:solidFill>
                        </a:rPr>
                        <a:t>CSIR-SARI</a:t>
                      </a:r>
                    </a:p>
                    <a:p>
                      <a:r>
                        <a:rPr lang="en-US" sz="1800" dirty="0" smtClean="0">
                          <a:solidFill>
                            <a:prstClr val="black"/>
                          </a:solidFill>
                        </a:rPr>
                        <a:t>University of Kumasi</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8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14661338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76</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3519553407"/>
              </p:ext>
            </p:extLst>
          </p:nvPr>
        </p:nvGraphicFramePr>
        <p:xfrm>
          <a:off x="107503" y="1052736"/>
          <a:ext cx="9036497" cy="4678664"/>
        </p:xfrm>
        <a:graphic>
          <a:graphicData uri="http://schemas.openxmlformats.org/drawingml/2006/table">
            <a:tbl>
              <a:tblPr/>
              <a:tblGrid>
                <a:gridCol w="2369470"/>
                <a:gridCol w="6667027"/>
              </a:tblGrid>
              <a:tr h="39914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mn-lt"/>
                          <a:cs typeface="Arial" pitchFamily="34" charset="0"/>
                        </a:rPr>
                        <a:t>Activity</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3577315">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4</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Facilitate effective linkage and knowledge exchange among different actors for improved system productivity and better market access</a:t>
                      </a:r>
                      <a:endParaRPr lang="en-US" sz="2000" b="0" kern="1200" dirty="0" smtClean="0">
                        <a:solidFill>
                          <a:schemeClr val="tx1"/>
                        </a:solidFill>
                        <a:effectLst/>
                        <a:latin typeface="+mn-lt"/>
                        <a:ea typeface="Calibri"/>
                        <a:cs typeface="Times New Roman"/>
                      </a:endParaRP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Calibri"/>
                          <a:cs typeface="Times New Roman"/>
                        </a:rPr>
                        <a:t>IDOs:</a:t>
                      </a:r>
                      <a:r>
                        <a:rPr lang="en-US" sz="2000" b="0" kern="1200" baseline="0" dirty="0" smtClean="0">
                          <a:solidFill>
                            <a:schemeClr val="tx1"/>
                          </a:solidFill>
                          <a:effectLst/>
                          <a:latin typeface="+mn-lt"/>
                          <a:ea typeface="Calibri"/>
                          <a:cs typeface="Times New Roman"/>
                        </a:rPr>
                        <a:t> 1-6</a:t>
                      </a:r>
                      <a:endParaRPr lang="en-US" sz="2000" b="0" kern="1200" dirty="0" smtClean="0">
                        <a:solidFill>
                          <a:schemeClr val="tx1"/>
                        </a:solidFill>
                        <a:effectLst/>
                        <a:latin typeface="+mn-lt"/>
                        <a:ea typeface="Calibri"/>
                        <a:cs typeface="Times New Roman"/>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smtClean="0">
                          <a:solidFill>
                            <a:schemeClr val="tx1"/>
                          </a:solidFill>
                          <a:effectLst/>
                          <a:latin typeface="+mn-lt"/>
                          <a:ea typeface="+mn-ea"/>
                          <a:cs typeface="+mn-cs"/>
                        </a:rPr>
                        <a:t>Smart phone apps for basic agronomy, basic water balance,  forming market linkages and accessing market information</a:t>
                      </a:r>
                    </a:p>
                    <a:p>
                      <a:pPr marL="342900" lvl="0" indent="-342900">
                        <a:buFont typeface="Wingdings" pitchFamily="2" charset="2"/>
                        <a:buChar char="§"/>
                      </a:pPr>
                      <a:endParaRPr lang="en-US" sz="1800" b="1" kern="1200" dirty="0" smtClean="0">
                        <a:solidFill>
                          <a:schemeClr val="tx1"/>
                        </a:solidFill>
                        <a:effectLst/>
                        <a:latin typeface="+mn-lt"/>
                        <a:ea typeface="+mn-ea"/>
                        <a:cs typeface="+mn-cs"/>
                      </a:endParaRPr>
                    </a:p>
                    <a:p>
                      <a:pPr marL="0" lvl="0" indent="0">
                        <a:buFont typeface="Wingdings" pitchFamily="2" charset="2"/>
                        <a:buNone/>
                      </a:pP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New apps beta tested</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endParaRPr lang="en-US" sz="1800" b="1"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2000" b="1" kern="1200" dirty="0" smtClean="0">
                          <a:solidFill>
                            <a:srgbClr val="FF0000"/>
                          </a:solidFill>
                          <a:effectLst/>
                          <a:latin typeface="+mn-lt"/>
                          <a:ea typeface="+mn-ea"/>
                          <a:cs typeface="+mn-cs"/>
                        </a:rPr>
                        <a:t>Area and Sites: </a:t>
                      </a:r>
                      <a:r>
                        <a:rPr lang="en-US" sz="2000" kern="1200" dirty="0" err="1" smtClean="0">
                          <a:solidFill>
                            <a:schemeClr val="tx1"/>
                          </a:solidFill>
                          <a:effectLst/>
                          <a:latin typeface="+mn-lt"/>
                          <a:ea typeface="+mn-ea"/>
                          <a:cs typeface="+mn-cs"/>
                        </a:rPr>
                        <a:t>Wa-Bobo-Sikasso</a:t>
                      </a:r>
                      <a:endParaRPr lang="en-US" sz="20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2000" b="1"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2000" b="1"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2000" b="1" kern="1200" dirty="0" smtClean="0">
                          <a:solidFill>
                            <a:schemeClr val="tx1"/>
                          </a:solidFill>
                          <a:effectLst/>
                          <a:latin typeface="+mn-lt"/>
                          <a:ea typeface="+mn-ea"/>
                          <a:cs typeface="+mn-cs"/>
                        </a:rPr>
                        <a:t>Partners</a:t>
                      </a:r>
                    </a:p>
                    <a:p>
                      <a:r>
                        <a:rPr lang="en-US" sz="2000" dirty="0" smtClean="0">
                          <a:solidFill>
                            <a:prstClr val="black"/>
                          </a:solidFill>
                        </a:rPr>
                        <a:t>CSIR-SARI</a:t>
                      </a:r>
                    </a:p>
                    <a:p>
                      <a:r>
                        <a:rPr lang="en-US" sz="2000" dirty="0" smtClean="0">
                          <a:solidFill>
                            <a:prstClr val="black"/>
                          </a:solidFill>
                        </a:rPr>
                        <a:t>University of Kumasi</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407742529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solidFill>
                  <a:prstClr val="black">
                    <a:tint val="75000"/>
                  </a:prstClr>
                </a:solidFill>
              </a:rPr>
              <a:pPr/>
              <a:t>77</a:t>
            </a:fld>
            <a:endParaRPr lang="en-US">
              <a:solidFill>
                <a:prstClr val="black">
                  <a:tint val="75000"/>
                </a:prstClr>
              </a:solidFill>
            </a:endParaRPr>
          </a:p>
        </p:txBody>
      </p:sp>
      <p:sp>
        <p:nvSpPr>
          <p:cNvPr id="2" name="Rectangle 1"/>
          <p:cNvSpPr/>
          <p:nvPr/>
        </p:nvSpPr>
        <p:spPr>
          <a:xfrm>
            <a:off x="609600" y="1066018"/>
            <a:ext cx="8382000" cy="400110"/>
          </a:xfrm>
          <a:prstGeom prst="rect">
            <a:avLst/>
          </a:prstGeom>
        </p:spPr>
        <p:txBody>
          <a:bodyPr wrap="square">
            <a:spAutoFit/>
          </a:bodyPr>
          <a:lstStyle/>
          <a:p>
            <a:r>
              <a:rPr lang="en-US" sz="2000" b="1" i="1" dirty="0">
                <a:solidFill>
                  <a:prstClr val="black"/>
                </a:solidFill>
              </a:rPr>
              <a:t>CRP </a:t>
            </a:r>
            <a:r>
              <a:rPr lang="en-US" sz="2000" b="1" i="1" dirty="0" err="1">
                <a:solidFill>
                  <a:prstClr val="black"/>
                </a:solidFill>
              </a:rPr>
              <a:t>Dryland</a:t>
            </a:r>
            <a:r>
              <a:rPr lang="en-US" sz="2000" b="1" i="1" dirty="0">
                <a:solidFill>
                  <a:prstClr val="black"/>
                </a:solidFill>
              </a:rPr>
              <a:t> Systems – West Africa </a:t>
            </a:r>
            <a:r>
              <a:rPr lang="en-US" sz="2000" b="1" i="1" dirty="0" smtClean="0">
                <a:solidFill>
                  <a:prstClr val="black"/>
                </a:solidFill>
              </a:rPr>
              <a:t> implementing CG Centre </a:t>
            </a:r>
            <a:r>
              <a:rPr lang="en-US" sz="2000" b="1" i="1" dirty="0">
                <a:solidFill>
                  <a:prstClr val="black"/>
                </a:solidFill>
              </a:rPr>
              <a:t>Activities</a:t>
            </a:r>
          </a:p>
        </p:txBody>
      </p:sp>
      <p:graphicFrame>
        <p:nvGraphicFramePr>
          <p:cNvPr id="6" name="Group 53"/>
          <p:cNvGraphicFramePr>
            <a:graphicFrameLocks/>
          </p:cNvGraphicFramePr>
          <p:nvPr>
            <p:extLst>
              <p:ext uri="{D42A27DB-BD31-4B8C-83A1-F6EECF244321}">
                <p14:modId xmlns:p14="http://schemas.microsoft.com/office/powerpoint/2010/main" val="3642665478"/>
              </p:ext>
            </p:extLst>
          </p:nvPr>
        </p:nvGraphicFramePr>
        <p:xfrm>
          <a:off x="107503" y="1052736"/>
          <a:ext cx="9036497" cy="5029184"/>
        </p:xfrm>
        <a:graphic>
          <a:graphicData uri="http://schemas.openxmlformats.org/drawingml/2006/table">
            <a:tbl>
              <a:tblPr/>
              <a:tblGrid>
                <a:gridCol w="2369470"/>
                <a:gridCol w="6667027"/>
              </a:tblGrid>
              <a:tr h="39914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mn-lt"/>
                          <a:cs typeface="Arial" pitchFamily="34" charset="0"/>
                        </a:rPr>
                        <a:t>Activity</a:t>
                      </a: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lang="en-US" sz="2400" b="1" i="1" dirty="0" smtClean="0">
                          <a:latin typeface="+mn-lt"/>
                        </a:rPr>
                        <a:t>Progress towards outputs &amp; IDOs, 2014</a:t>
                      </a:r>
                      <a:endParaRPr kumimoji="0" lang="en-US" sz="2400" b="1" i="0" u="none" strike="noStrike" cap="none" normalizeH="0" baseline="0" dirty="0" smtClean="0">
                        <a:ln>
                          <a:noFill/>
                        </a:ln>
                        <a:solidFill>
                          <a:schemeClr val="tx1"/>
                        </a:solidFill>
                        <a:effectLst/>
                        <a:latin typeface="+mn-lt"/>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3577315">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kumimoji="0" lang="en-US" sz="2000" b="1" i="0" u="none" strike="noStrike" cap="none" normalizeH="0" baseline="0" dirty="0" smtClean="0">
                          <a:ln>
                            <a:noFill/>
                          </a:ln>
                          <a:solidFill>
                            <a:srgbClr val="3333FF"/>
                          </a:solidFill>
                          <a:effectLst/>
                          <a:latin typeface="Arial" pitchFamily="34" charset="0"/>
                          <a:cs typeface="Arial" pitchFamily="34" charset="0"/>
                        </a:rPr>
                        <a:t>5</a:t>
                      </a:r>
                      <a:r>
                        <a:rPr kumimoji="0" lang="en-US" sz="2000" b="0" i="0" u="none" strike="noStrike" cap="none" normalizeH="0" baseline="0" dirty="0" smtClean="0">
                          <a:ln>
                            <a:noFill/>
                          </a:ln>
                          <a:solidFill>
                            <a:srgbClr val="3333FF"/>
                          </a:solidFill>
                          <a:effectLst/>
                          <a:latin typeface="Arial" pitchFamily="34" charset="0"/>
                          <a:cs typeface="Arial" pitchFamily="34" charset="0"/>
                        </a:rPr>
                        <a:t>. </a:t>
                      </a:r>
                      <a:r>
                        <a:rPr lang="en-US" sz="2000" b="0" kern="1200" dirty="0" smtClean="0">
                          <a:solidFill>
                            <a:schemeClr val="tx1"/>
                          </a:solidFill>
                          <a:effectLst/>
                          <a:latin typeface="+mn-lt"/>
                          <a:ea typeface="+mn-ea"/>
                          <a:cs typeface="+mn-cs"/>
                        </a:rPr>
                        <a:t>Promote local and regional knowledge generation and exchange for scaling up and out of promising intensification options and strategies</a:t>
                      </a:r>
                    </a:p>
                    <a:p>
                      <a:pPr marL="0" marR="0" indent="0" algn="l" defTabSz="914400" rtl="0" eaLnBrk="1" fontAlgn="auto" latinLnBrk="0" hangingPunct="1">
                        <a:lnSpc>
                          <a:spcPct val="115000"/>
                        </a:lnSpc>
                        <a:spcBef>
                          <a:spcPts val="0"/>
                        </a:spcBef>
                        <a:spcAft>
                          <a:spcPts val="0"/>
                        </a:spcAft>
                        <a:buClrTx/>
                        <a:buSzTx/>
                        <a:buFontTx/>
                        <a:buNone/>
                        <a:tabLst/>
                        <a:defRPr/>
                      </a:pPr>
                      <a:r>
                        <a:rPr lang="en-US" sz="2000" b="0" kern="1200" dirty="0" smtClean="0">
                          <a:solidFill>
                            <a:schemeClr val="tx1"/>
                          </a:solidFill>
                          <a:effectLst/>
                          <a:latin typeface="+mn-lt"/>
                          <a:ea typeface="Calibri"/>
                          <a:cs typeface="Times New Roman"/>
                        </a:rPr>
                        <a:t>IDOs:</a:t>
                      </a:r>
                      <a:r>
                        <a:rPr lang="en-US" sz="2000" b="0" kern="1200" baseline="0" dirty="0" smtClean="0">
                          <a:solidFill>
                            <a:schemeClr val="tx1"/>
                          </a:solidFill>
                          <a:effectLst/>
                          <a:latin typeface="+mn-lt"/>
                          <a:ea typeface="Calibri"/>
                          <a:cs typeface="Times New Roman"/>
                        </a:rPr>
                        <a:t> 1-6</a:t>
                      </a:r>
                      <a:endParaRPr lang="en-US" sz="2000" b="0" kern="1200" dirty="0" smtClean="0">
                        <a:solidFill>
                          <a:schemeClr val="tx1"/>
                        </a:solidFill>
                        <a:effectLst/>
                        <a:latin typeface="+mn-lt"/>
                        <a:ea typeface="Calibri"/>
                        <a:cs typeface="Times New Roman"/>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2000" b="0" kern="1200" dirty="0" smtClean="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cap="none" normalizeH="0" baseline="0" dirty="0" smtClean="0">
                        <a:ln>
                          <a:noFill/>
                        </a:ln>
                        <a:solidFill>
                          <a:srgbClr val="3333FF"/>
                        </a:solidFill>
                        <a:effectLst/>
                        <a:latin typeface="Arial" pitchFamily="34" charset="0"/>
                        <a:cs typeface="Arial" pitchFamily="34" charset="0"/>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lvl="0" indent="0">
                        <a:buFont typeface="Wingdings" pitchFamily="2" charset="2"/>
                        <a:buNone/>
                      </a:pPr>
                      <a:r>
                        <a:rPr lang="en-US" sz="2000" b="1" kern="1200" dirty="0" smtClean="0">
                          <a:solidFill>
                            <a:srgbClr val="FF0000"/>
                          </a:solidFill>
                          <a:effectLst/>
                          <a:latin typeface="+mn-lt"/>
                          <a:ea typeface="+mn-ea"/>
                          <a:cs typeface="+mn-cs"/>
                        </a:rPr>
                        <a:t>Key activities:</a:t>
                      </a:r>
                    </a:p>
                    <a:p>
                      <a:pPr marL="342900" lvl="0" indent="-342900">
                        <a:buFont typeface="Wingdings" pitchFamily="2" charset="2"/>
                        <a:buChar char="§"/>
                      </a:pPr>
                      <a:r>
                        <a:rPr lang="en-US" sz="1800" kern="1200" dirty="0" err="1" smtClean="0">
                          <a:solidFill>
                            <a:schemeClr val="tx1"/>
                          </a:solidFill>
                          <a:effectLst/>
                          <a:latin typeface="+mn-lt"/>
                          <a:ea typeface="+mn-ea"/>
                          <a:cs typeface="+mn-cs"/>
                        </a:rPr>
                        <a:t>Coodinated</a:t>
                      </a:r>
                      <a:r>
                        <a:rPr lang="en-US" sz="1800" kern="1200" dirty="0" smtClean="0">
                          <a:solidFill>
                            <a:schemeClr val="tx1"/>
                          </a:solidFill>
                          <a:effectLst/>
                          <a:latin typeface="+mn-lt"/>
                          <a:ea typeface="+mn-ea"/>
                          <a:cs typeface="+mn-cs"/>
                        </a:rPr>
                        <a:t> catchment, district, regional and farmer to farmer bus tours for </a:t>
                      </a:r>
                      <a:r>
                        <a:rPr lang="en-US" sz="1800" kern="1200" dirty="0" err="1" smtClean="0">
                          <a:solidFill>
                            <a:schemeClr val="tx1"/>
                          </a:solidFill>
                          <a:effectLst/>
                          <a:latin typeface="+mn-lt"/>
                          <a:ea typeface="+mn-ea"/>
                          <a:cs typeface="+mn-cs"/>
                        </a:rPr>
                        <a:t>familiarisation</a:t>
                      </a:r>
                      <a:r>
                        <a:rPr lang="en-US" sz="1800" kern="1200" dirty="0" smtClean="0">
                          <a:solidFill>
                            <a:schemeClr val="tx1"/>
                          </a:solidFill>
                          <a:effectLst/>
                          <a:latin typeface="+mn-lt"/>
                          <a:ea typeface="+mn-ea"/>
                          <a:cs typeface="+mn-cs"/>
                        </a:rPr>
                        <a:t> and exchange on local, catchment and landscape processes, ecosystem services and farming options and strategies.</a:t>
                      </a:r>
                    </a:p>
                    <a:p>
                      <a:pPr marL="342900" lvl="0" indent="-342900">
                        <a:buFont typeface="Wingdings" pitchFamily="2" charset="2"/>
                        <a:buChar char="§"/>
                      </a:pPr>
                      <a:endParaRPr lang="en-US" sz="1800" b="1" kern="1200" dirty="0" smtClean="0">
                        <a:solidFill>
                          <a:schemeClr val="tx1"/>
                        </a:solidFill>
                        <a:effectLst/>
                        <a:latin typeface="+mn-lt"/>
                        <a:ea typeface="+mn-ea"/>
                        <a:cs typeface="+mn-cs"/>
                      </a:endParaRPr>
                    </a:p>
                    <a:p>
                      <a:pPr marL="0" lvl="0" indent="0">
                        <a:buFont typeface="Wingdings" pitchFamily="2" charset="2"/>
                        <a:buNone/>
                      </a:pPr>
                      <a:r>
                        <a:rPr lang="en-US" sz="2000" b="1" kern="1200" dirty="0" smtClean="0">
                          <a:solidFill>
                            <a:srgbClr val="FF0000"/>
                          </a:solidFill>
                          <a:effectLst/>
                          <a:latin typeface="+mn-lt"/>
                          <a:ea typeface="+mn-ea"/>
                          <a:cs typeface="+mn-cs"/>
                        </a:rPr>
                        <a:t>Expected Outputs</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US" sz="1800" kern="1200" dirty="0" smtClean="0">
                          <a:solidFill>
                            <a:schemeClr val="tx1"/>
                          </a:solidFill>
                          <a:effectLst/>
                          <a:latin typeface="+mn-lt"/>
                          <a:ea typeface="+mn-ea"/>
                          <a:cs typeface="+mn-cs"/>
                        </a:rPr>
                        <a:t>Tours and field days conducted.</a:t>
                      </a:r>
                      <a:endParaRPr lang="en-US" sz="1800" b="1"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2000" b="1" kern="1200" dirty="0" smtClean="0">
                          <a:solidFill>
                            <a:srgbClr val="FF0000"/>
                          </a:solidFill>
                          <a:effectLst/>
                          <a:latin typeface="+mn-lt"/>
                          <a:ea typeface="+mn-ea"/>
                          <a:cs typeface="+mn-cs"/>
                        </a:rPr>
                        <a:t>Area and Sites:</a:t>
                      </a:r>
                      <a:r>
                        <a:rPr lang="en-US" sz="2000" b="1" kern="1200" baseline="0" dirty="0" smtClean="0">
                          <a:solidFill>
                            <a:srgbClr val="FF0000"/>
                          </a:solidFill>
                          <a:effectLst/>
                          <a:latin typeface="+mn-lt"/>
                          <a:ea typeface="+mn-ea"/>
                          <a:cs typeface="+mn-cs"/>
                        </a:rPr>
                        <a:t>  </a:t>
                      </a:r>
                      <a:r>
                        <a:rPr lang="en-US" sz="1800" kern="1200" dirty="0" err="1" smtClean="0">
                          <a:solidFill>
                            <a:schemeClr val="tx1"/>
                          </a:solidFill>
                          <a:effectLst/>
                          <a:latin typeface="+mn-lt"/>
                          <a:ea typeface="+mn-ea"/>
                          <a:cs typeface="+mn-cs"/>
                        </a:rPr>
                        <a:t>Wa-Bobo-Sikasso</a:t>
                      </a: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1800" b="1" kern="1200" dirty="0" smtClean="0">
                          <a:solidFill>
                            <a:schemeClr val="tx1"/>
                          </a:solidFill>
                          <a:effectLst/>
                          <a:latin typeface="+mn-lt"/>
                          <a:ea typeface="+mn-ea"/>
                          <a:cs typeface="+mn-cs"/>
                        </a:rPr>
                        <a:t>Partners</a:t>
                      </a:r>
                    </a:p>
                    <a:p>
                      <a:r>
                        <a:rPr lang="en-US" dirty="0" smtClean="0">
                          <a:solidFill>
                            <a:prstClr val="black"/>
                          </a:solidFill>
                        </a:rPr>
                        <a:t>CSIR-SARI</a:t>
                      </a:r>
                    </a:p>
                    <a:p>
                      <a:r>
                        <a:rPr lang="en-US" dirty="0" smtClean="0">
                          <a:solidFill>
                            <a:prstClr val="black"/>
                          </a:solidFill>
                        </a:rPr>
                        <a:t>University of Kumasi</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8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800" kern="1200" dirty="0" smtClean="0">
                        <a:solidFill>
                          <a:schemeClr val="tx1"/>
                        </a:solidFill>
                        <a:effectLst/>
                        <a:latin typeface="+mn-lt"/>
                        <a:ea typeface="+mn-ea"/>
                        <a:cs typeface="+mn-cs"/>
                      </a:endParaRPr>
                    </a:p>
                  </a:txBody>
                  <a:tcPr marL="91439" marR="91439"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78194273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D37CF9-E3DB-4575-88B6-05549807FEBA}" type="slidenum">
              <a:rPr lang="en-US" smtClean="0"/>
              <a:t>78</a:t>
            </a:fld>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990600"/>
            <a:ext cx="3429000" cy="4993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8"/>
          <p:cNvSpPr txBox="1">
            <a:spLocks noChangeArrowheads="1"/>
          </p:cNvSpPr>
          <p:nvPr/>
        </p:nvSpPr>
        <p:spPr bwMode="auto">
          <a:xfrm>
            <a:off x="803285" y="2895600"/>
            <a:ext cx="39592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pPr>
            <a:r>
              <a:rPr lang="en-IN" sz="5400" b="1" i="1" dirty="0" smtClean="0">
                <a:latin typeface="Calibri" pitchFamily="34" charset="0"/>
              </a:rPr>
              <a:t>Thank you!</a:t>
            </a:r>
            <a:endParaRPr lang="en-IN" sz="5400" i="1" dirty="0" smtClean="0">
              <a:latin typeface="Calibri" pitchFamily="34" charset="0"/>
            </a:endParaRPr>
          </a:p>
        </p:txBody>
      </p:sp>
    </p:spTree>
    <p:extLst>
      <p:ext uri="{BB962C8B-B14F-4D97-AF65-F5344CB8AC3E}">
        <p14:creationId xmlns:p14="http://schemas.microsoft.com/office/powerpoint/2010/main" val="28331315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MASTER_4x3_Template">
  <a:themeElements>
    <a:clrScheme name="Bioversity International">
      <a:dk1>
        <a:srgbClr val="5F604B"/>
      </a:dk1>
      <a:lt1>
        <a:srgbClr val="FFFFFF"/>
      </a:lt1>
      <a:dk2>
        <a:srgbClr val="FFAF1E"/>
      </a:dk2>
      <a:lt2>
        <a:srgbClr val="7AB800"/>
      </a:lt2>
      <a:accent1>
        <a:srgbClr val="C1D82F"/>
      </a:accent1>
      <a:accent2>
        <a:srgbClr val="5F604B"/>
      </a:accent2>
      <a:accent3>
        <a:srgbClr val="FFAF1E"/>
      </a:accent3>
      <a:accent4>
        <a:srgbClr val="DEE2E5"/>
      </a:accent4>
      <a:accent5>
        <a:srgbClr val="5F604B"/>
      </a:accent5>
      <a:accent6>
        <a:srgbClr val="2F8927"/>
      </a:accent6>
      <a:hlink>
        <a:srgbClr val="003580"/>
      </a:hlink>
      <a:folHlink>
        <a:srgbClr val="000000"/>
      </a:folHlink>
    </a:clrScheme>
    <a:fontScheme name="Bioversity ppt fon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47453B">
            <a:alpha val="84706"/>
          </a:srgb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defRPr sz="3000" b="1" dirty="0" smtClean="0">
            <a:solidFill>
              <a:schemeClr val="bg1">
                <a:lumMod val="85000"/>
              </a:schemeClr>
            </a:solidFill>
            <a:latin typeface="Calibri" pitchFamily="34" charset="0"/>
            <a:cs typeface="Calibri" pitchFamily="34" charset="0"/>
          </a:defRPr>
        </a:defPPr>
      </a:lstStyle>
    </a:txDef>
  </a:objectDefaults>
  <a:extraClrScheme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ioversity International">
    <a:dk1>
      <a:srgbClr val="5F604B"/>
    </a:dk1>
    <a:lt1>
      <a:srgbClr val="FFFFFF"/>
    </a:lt1>
    <a:dk2>
      <a:srgbClr val="FFAF1E"/>
    </a:dk2>
    <a:lt2>
      <a:srgbClr val="7AB800"/>
    </a:lt2>
    <a:accent1>
      <a:srgbClr val="C1D82F"/>
    </a:accent1>
    <a:accent2>
      <a:srgbClr val="5F604B"/>
    </a:accent2>
    <a:accent3>
      <a:srgbClr val="FFAF1E"/>
    </a:accent3>
    <a:accent4>
      <a:srgbClr val="DEE2E5"/>
    </a:accent4>
    <a:accent5>
      <a:srgbClr val="5F604B"/>
    </a:accent5>
    <a:accent6>
      <a:srgbClr val="2F8927"/>
    </a:accent6>
    <a:hlink>
      <a:srgbClr val="003580"/>
    </a:hlink>
    <a:folHlink>
      <a:srgbClr val="000000"/>
    </a:folHlink>
  </a:clrScheme>
  <a:fontScheme name="Bioversity ppt fon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Bioversity International">
    <a:dk1>
      <a:srgbClr val="5F604B"/>
    </a:dk1>
    <a:lt1>
      <a:srgbClr val="FFFFFF"/>
    </a:lt1>
    <a:dk2>
      <a:srgbClr val="FFAF1E"/>
    </a:dk2>
    <a:lt2>
      <a:srgbClr val="7AB800"/>
    </a:lt2>
    <a:accent1>
      <a:srgbClr val="C1D82F"/>
    </a:accent1>
    <a:accent2>
      <a:srgbClr val="5F604B"/>
    </a:accent2>
    <a:accent3>
      <a:srgbClr val="FFAF1E"/>
    </a:accent3>
    <a:accent4>
      <a:srgbClr val="DEE2E5"/>
    </a:accent4>
    <a:accent5>
      <a:srgbClr val="5F604B"/>
    </a:accent5>
    <a:accent6>
      <a:srgbClr val="2F8927"/>
    </a:accent6>
    <a:hlink>
      <a:srgbClr val="003580"/>
    </a:hlink>
    <a:folHlink>
      <a:srgbClr val="000000"/>
    </a:folHlink>
  </a:clrScheme>
  <a:fontScheme name="Bioversity ppt fon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Bioversity International">
    <a:dk1>
      <a:srgbClr val="5F604B"/>
    </a:dk1>
    <a:lt1>
      <a:srgbClr val="FFFFFF"/>
    </a:lt1>
    <a:dk2>
      <a:srgbClr val="FFAF1E"/>
    </a:dk2>
    <a:lt2>
      <a:srgbClr val="7AB800"/>
    </a:lt2>
    <a:accent1>
      <a:srgbClr val="C1D82F"/>
    </a:accent1>
    <a:accent2>
      <a:srgbClr val="5F604B"/>
    </a:accent2>
    <a:accent3>
      <a:srgbClr val="FFAF1E"/>
    </a:accent3>
    <a:accent4>
      <a:srgbClr val="DEE2E5"/>
    </a:accent4>
    <a:accent5>
      <a:srgbClr val="5F604B"/>
    </a:accent5>
    <a:accent6>
      <a:srgbClr val="2F8927"/>
    </a:accent6>
    <a:hlink>
      <a:srgbClr val="003580"/>
    </a:hlink>
    <a:folHlink>
      <a:srgbClr val="000000"/>
    </a:folHlink>
  </a:clrScheme>
  <a:fontScheme name="Bioversity ppt fon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1775</TotalTime>
  <Words>6475</Words>
  <Application>Microsoft Office PowerPoint</Application>
  <PresentationFormat>On-screen Show (4:3)</PresentationFormat>
  <Paragraphs>1065</Paragraphs>
  <Slides>78</Slides>
  <Notes>11</Notes>
  <HiddenSlides>0</HiddenSlides>
  <MMClips>0</MMClips>
  <ScaleCrop>false</ScaleCrop>
  <HeadingPairs>
    <vt:vector size="4" baseType="variant">
      <vt:variant>
        <vt:lpstr>Theme</vt:lpstr>
      </vt:variant>
      <vt:variant>
        <vt:i4>8</vt:i4>
      </vt:variant>
      <vt:variant>
        <vt:lpstr>Slide Titles</vt:lpstr>
      </vt:variant>
      <vt:variant>
        <vt:i4>78</vt:i4>
      </vt:variant>
    </vt:vector>
  </HeadingPairs>
  <TitlesOfParts>
    <vt:vector size="86" baseType="lpstr">
      <vt:lpstr>Office Theme</vt:lpstr>
      <vt:lpstr>1_Office Theme</vt:lpstr>
      <vt:lpstr>2_Office Theme</vt:lpstr>
      <vt:lpstr>3_Office Theme</vt:lpstr>
      <vt:lpstr>4_Office Theme</vt:lpstr>
      <vt:lpstr>5_Office Theme</vt:lpstr>
      <vt:lpstr>1_MASTER_4x3_Template</vt:lpstr>
      <vt:lpstr>6_Office Theme</vt:lpstr>
      <vt:lpstr>West African Sahel &amp; Dry Savanna  Ongoing activities  Patrice Savadogo et al. Joint Agroforestry System Scientist (ICRAF / ICRISAT)</vt:lpstr>
      <vt:lpstr>Outline</vt:lpstr>
      <vt:lpstr>PowerPoint Presentation</vt:lpstr>
      <vt:lpstr>PowerPoint Presentation</vt:lpstr>
      <vt:lpstr>Targeted categories of production systems</vt:lpstr>
      <vt:lpstr>ICRISAT On-going activities in WAS&amp;DS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ILRI On-going activities in WAS&amp;DS</vt:lpstr>
      <vt:lpstr>PowerPoint Presentation</vt:lpstr>
      <vt:lpstr>PowerPoint Presentation</vt:lpstr>
      <vt:lpstr>PowerPoint Presentation</vt:lpstr>
      <vt:lpstr>PowerPoint Presentation</vt:lpstr>
      <vt:lpstr>ICRAF On-going activities in WAS&amp;DS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ICARDA On-going activities in WAS&amp;DS</vt:lpstr>
      <vt:lpstr>PowerPoint Presentation</vt:lpstr>
      <vt:lpstr>PowerPoint Presentation</vt:lpstr>
      <vt:lpstr>PowerPoint Presentation</vt:lpstr>
      <vt:lpstr>PowerPoint Presentation</vt:lpstr>
      <vt:lpstr>PowerPoint Presentation</vt:lpstr>
      <vt:lpstr>CIP On-going activities in WAS&amp;DS</vt:lpstr>
      <vt:lpstr>PowerPoint Presentation</vt:lpstr>
      <vt:lpstr>PowerPoint Presentation</vt:lpstr>
      <vt:lpstr>PowerPoint Presentation</vt:lpstr>
      <vt:lpstr>PowerPoint Presentation</vt:lpstr>
      <vt:lpstr>Major Outcomes</vt:lpstr>
      <vt:lpstr>PowerPoint Presentation</vt:lpstr>
      <vt:lpstr>PowerPoint Presentation</vt:lpstr>
      <vt:lpstr>PowerPoint Presentation</vt:lpstr>
      <vt:lpstr>PowerPoint Presentation</vt:lpstr>
      <vt:lpstr>PowerPoint Presentation</vt:lpstr>
      <vt:lpstr>BIOVERSITY On-going activities in WAS&amp;DS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IWMI On-going activities in WAS&amp;DS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ICARDA</dc:creator>
  <cp:lastModifiedBy>Patrice Savadogo</cp:lastModifiedBy>
  <cp:revision>89</cp:revision>
  <dcterms:created xsi:type="dcterms:W3CDTF">2014-03-24T21:14:37Z</dcterms:created>
  <dcterms:modified xsi:type="dcterms:W3CDTF">2014-06-30T11:22:03Z</dcterms:modified>
</cp:coreProperties>
</file>