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chart3.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bookmarkIdSeed="8">
  <p:sldMasterIdLst>
    <p:sldMasterId id="2147483702" r:id="rId1"/>
  </p:sldMasterIdLst>
  <p:notesMasterIdLst>
    <p:notesMasterId r:id="rId31"/>
  </p:notesMasterIdLst>
  <p:sldIdLst>
    <p:sldId id="267" r:id="rId2"/>
    <p:sldId id="401" r:id="rId3"/>
    <p:sldId id="402" r:id="rId4"/>
    <p:sldId id="421" r:id="rId5"/>
    <p:sldId id="420" r:id="rId6"/>
    <p:sldId id="419" r:id="rId7"/>
    <p:sldId id="418" r:id="rId8"/>
    <p:sldId id="427" r:id="rId9"/>
    <p:sldId id="422" r:id="rId10"/>
    <p:sldId id="424" r:id="rId11"/>
    <p:sldId id="425" r:id="rId12"/>
    <p:sldId id="423" r:id="rId13"/>
    <p:sldId id="426" r:id="rId14"/>
    <p:sldId id="403" r:id="rId15"/>
    <p:sldId id="414" r:id="rId16"/>
    <p:sldId id="404" r:id="rId17"/>
    <p:sldId id="417" r:id="rId18"/>
    <p:sldId id="395" r:id="rId19"/>
    <p:sldId id="406" r:id="rId20"/>
    <p:sldId id="407" r:id="rId21"/>
    <p:sldId id="408" r:id="rId22"/>
    <p:sldId id="393" r:id="rId23"/>
    <p:sldId id="410" r:id="rId24"/>
    <p:sldId id="409" r:id="rId25"/>
    <p:sldId id="411" r:id="rId26"/>
    <p:sldId id="412" r:id="rId27"/>
    <p:sldId id="413" r:id="rId28"/>
    <p:sldId id="428" r:id="rId29"/>
    <p:sldId id="285"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51" userDrawn="1">
          <p15:clr>
            <a:srgbClr val="A4A3A4"/>
          </p15:clr>
        </p15:guide>
        <p15:guide id="2" pos="287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F8F8"/>
    <a:srgbClr val="FF4428"/>
    <a:srgbClr val="FFFFFF"/>
    <a:srgbClr val="644A00"/>
    <a:srgbClr val="CC9900"/>
    <a:srgbClr val="E8943C"/>
    <a:srgbClr val="D26900"/>
    <a:srgbClr val="85895D"/>
    <a:srgbClr val="554E43"/>
    <a:srgbClr val="8084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26" autoAdjust="0"/>
    <p:restoredTop sz="91274" autoAdjust="0"/>
  </p:normalViewPr>
  <p:slideViewPr>
    <p:cSldViewPr snapToGrid="0">
      <p:cViewPr varScale="1">
        <p:scale>
          <a:sx n="77" d="100"/>
          <a:sy n="77" d="100"/>
        </p:scale>
        <p:origin x="62" y="62"/>
      </p:cViewPr>
      <p:guideLst>
        <p:guide orient="horz" pos="2251"/>
        <p:guide pos="2879"/>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oleObject" Target="file:///D:\ICARDA\2014\Jordan\Copy%20of%20Ram%20soundness%20examination.xls"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1" Type="http://schemas.openxmlformats.org/officeDocument/2006/relationships/oleObject" Target="file:///D:\ICARDA\2014\Jordan\Copy%20of%20Ram%20soundness%20examination.xls"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D:\ICARDA\2014\Jordan\Copy%20of%20Ram%20soundness%20examination.xls"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smoothMarker"/>
        <c:varyColors val="0"/>
        <c:ser>
          <c:idx val="0"/>
          <c:order val="0"/>
          <c:tx>
            <c:strRef>
              <c:f>Sheet1!$E$15</c:f>
              <c:strCache>
                <c:ptCount val="1"/>
                <c:pt idx="0">
                  <c:v> Scrotal circumference</c:v>
                </c:pt>
              </c:strCache>
            </c:strRef>
          </c:tx>
          <c:spPr>
            <a:ln w="38100" cap="rnd">
              <a:solidFill>
                <a:schemeClr val="accent1">
                  <a:lumMod val="75000"/>
                </a:schemeClr>
              </a:solidFill>
              <a:round/>
            </a:ln>
            <a:effectLst>
              <a:outerShdw blurRad="50800" dist="38100" dir="2700000" algn="tl" rotWithShape="0">
                <a:prstClr val="black">
                  <a:alpha val="40000"/>
                </a:prstClr>
              </a:outerShdw>
            </a:effectLst>
          </c:spPr>
          <c:marker>
            <c:symbol val="circle"/>
            <c:size val="9"/>
            <c:spPr>
              <a:solidFill>
                <a:schemeClr val="accent5">
                  <a:lumMod val="40000"/>
                  <a:lumOff val="60000"/>
                </a:schemeClr>
              </a:solidFill>
              <a:ln w="38100">
                <a:solidFill>
                  <a:schemeClr val="accent1">
                    <a:lumMod val="75000"/>
                  </a:schemeClr>
                </a:solidFill>
              </a:ln>
              <a:effectLst>
                <a:outerShdw blurRad="50800" dist="38100" dir="2700000" algn="tl" rotWithShape="0">
                  <a:prstClr val="black">
                    <a:alpha val="40000"/>
                  </a:prstClr>
                </a:outerShdw>
              </a:effectLst>
            </c:spPr>
          </c:marker>
          <c:trendline>
            <c:spPr>
              <a:ln w="28575" cap="rnd">
                <a:solidFill>
                  <a:srgbClr val="FF0000"/>
                </a:solidFill>
                <a:prstDash val="sysDot"/>
              </a:ln>
              <a:effectLst>
                <a:outerShdw blurRad="50800" dist="38100" dir="2700000" algn="tl" rotWithShape="0">
                  <a:prstClr val="black">
                    <a:alpha val="40000"/>
                  </a:prstClr>
                </a:outerShdw>
              </a:effectLst>
            </c:spPr>
            <c:trendlineType val="poly"/>
            <c:order val="3"/>
            <c:dispRSqr val="1"/>
            <c:dispEq val="1"/>
            <c:trendlineLbl>
              <c:layout>
                <c:manualLayout>
                  <c:x val="4.4808432404456922E-2"/>
                  <c:y val="0.15826432256312789"/>
                </c:manualLayout>
              </c:layout>
              <c:numFmt formatCode="General" sourceLinked="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trendlineLbl>
          </c:trendline>
          <c:xVal>
            <c:numRef>
              <c:f>Sheet1!$D$16:$D$24</c:f>
              <c:numCache>
                <c:formatCode>General</c:formatCode>
                <c:ptCount val="9"/>
                <c:pt idx="0">
                  <c:v>0.6</c:v>
                </c:pt>
                <c:pt idx="1">
                  <c:v>1</c:v>
                </c:pt>
                <c:pt idx="2">
                  <c:v>1.5</c:v>
                </c:pt>
                <c:pt idx="3">
                  <c:v>2</c:v>
                </c:pt>
                <c:pt idx="4">
                  <c:v>2.5</c:v>
                </c:pt>
                <c:pt idx="5">
                  <c:v>3</c:v>
                </c:pt>
                <c:pt idx="6">
                  <c:v>4</c:v>
                </c:pt>
                <c:pt idx="7">
                  <c:v>5</c:v>
                </c:pt>
                <c:pt idx="8">
                  <c:v>6</c:v>
                </c:pt>
              </c:numCache>
            </c:numRef>
          </c:xVal>
          <c:yVal>
            <c:numRef>
              <c:f>Sheet1!$E$16:$E$24</c:f>
              <c:numCache>
                <c:formatCode>General</c:formatCode>
                <c:ptCount val="9"/>
                <c:pt idx="0">
                  <c:v>27.3741661</c:v>
                </c:pt>
                <c:pt idx="1">
                  <c:v>33.3831749</c:v>
                </c:pt>
                <c:pt idx="2">
                  <c:v>34.218009700000003</c:v>
                </c:pt>
                <c:pt idx="3">
                  <c:v>33.718009700000003</c:v>
                </c:pt>
                <c:pt idx="4">
                  <c:v>35.374166099999997</c:v>
                </c:pt>
                <c:pt idx="5">
                  <c:v>35.212128999999997</c:v>
                </c:pt>
                <c:pt idx="6">
                  <c:v>37.975883000000003</c:v>
                </c:pt>
                <c:pt idx="7">
                  <c:v>36.874166099999997</c:v>
                </c:pt>
                <c:pt idx="8">
                  <c:v>36.268222399999999</c:v>
                </c:pt>
              </c:numCache>
            </c:numRef>
          </c:yVal>
          <c:smooth val="1"/>
        </c:ser>
        <c:dLbls>
          <c:showLegendKey val="0"/>
          <c:showVal val="0"/>
          <c:showCatName val="0"/>
          <c:showSerName val="0"/>
          <c:showPercent val="0"/>
          <c:showBubbleSize val="0"/>
        </c:dLbls>
        <c:axId val="-412793232"/>
        <c:axId val="-412794864"/>
      </c:scatterChart>
      <c:valAx>
        <c:axId val="-412793232"/>
        <c:scaling>
          <c:orientation val="minMax"/>
        </c:scaling>
        <c:delete val="0"/>
        <c:axPos val="b"/>
        <c:title>
          <c:tx>
            <c:rich>
              <a:bodyPr rot="0" spcFirstLastPara="1" vertOverflow="ellipsis" vert="horz" wrap="square" anchor="ctr" anchorCtr="1"/>
              <a:lstStyle/>
              <a:p>
                <a:pPr>
                  <a:defRPr sz="1800" b="1" i="0" u="none" strike="noStrike" kern="1200" baseline="0">
                    <a:solidFill>
                      <a:schemeClr val="tx1">
                        <a:lumMod val="65000"/>
                        <a:lumOff val="35000"/>
                      </a:schemeClr>
                    </a:solidFill>
                    <a:latin typeface="+mn-lt"/>
                    <a:ea typeface="+mn-ea"/>
                    <a:cs typeface="+mn-cs"/>
                  </a:defRPr>
                </a:pPr>
                <a:r>
                  <a:rPr lang="en-US" b="1"/>
                  <a:t>Age</a:t>
                </a:r>
              </a:p>
            </c:rich>
          </c:tx>
          <c:layout/>
          <c:overlay val="0"/>
          <c:spPr>
            <a:noFill/>
            <a:ln>
              <a:noFill/>
            </a:ln>
            <a:effectLst/>
          </c:spPr>
          <c:txPr>
            <a:bodyPr rot="0" spcFirstLastPara="1" vertOverflow="ellipsis" vert="horz" wrap="square" anchor="ctr" anchorCtr="1"/>
            <a:lstStyle/>
            <a:p>
              <a:pPr>
                <a:defRPr sz="1800" b="1"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412794864"/>
        <c:crosses val="autoZero"/>
        <c:crossBetween val="midCat"/>
      </c:valAx>
      <c:valAx>
        <c:axId val="-412794864"/>
        <c:scaling>
          <c:orientation val="minMax"/>
          <c:min val="2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1" i="0" u="none" strike="noStrike" kern="1200" baseline="0">
                    <a:solidFill>
                      <a:schemeClr val="tx1">
                        <a:lumMod val="65000"/>
                        <a:lumOff val="35000"/>
                      </a:schemeClr>
                    </a:solidFill>
                    <a:latin typeface="+mn-lt"/>
                    <a:ea typeface="+mn-ea"/>
                    <a:cs typeface="+mn-cs"/>
                  </a:defRPr>
                </a:pPr>
                <a:r>
                  <a:rPr lang="en-US" b="1"/>
                  <a:t> Scrotal circumference (cm)</a:t>
                </a:r>
              </a:p>
            </c:rich>
          </c:tx>
          <c:layout/>
          <c:overlay val="0"/>
          <c:spPr>
            <a:noFill/>
            <a:ln>
              <a:noFill/>
            </a:ln>
            <a:effectLst/>
          </c:spPr>
          <c:txPr>
            <a:bodyPr rot="-5400000" spcFirstLastPara="1" vertOverflow="ellipsis" vert="horz" wrap="square" anchor="ctr" anchorCtr="1"/>
            <a:lstStyle/>
            <a:p>
              <a:pPr>
                <a:defRPr sz="1800" b="1"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412793232"/>
        <c:crosses val="autoZero"/>
        <c:crossBetween val="midCat"/>
      </c:valAx>
      <c:spPr>
        <a:noFill/>
        <a:ln>
          <a:noFill/>
        </a:ln>
        <a:effectLst/>
      </c:spPr>
    </c:plotArea>
    <c:plotVisOnly val="1"/>
    <c:dispBlanksAs val="gap"/>
    <c:showDLblsOverMax val="0"/>
  </c:chart>
  <c:spPr>
    <a:noFill/>
    <a:ln>
      <a:noFill/>
    </a:ln>
    <a:effectLst/>
  </c:spPr>
  <c:txPr>
    <a:bodyPr/>
    <a:lstStyle/>
    <a:p>
      <a:pPr>
        <a:defRPr sz="1800"/>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Sheet1!$T$20</c:f>
              <c:strCache>
                <c:ptCount val="1"/>
                <c:pt idx="0">
                  <c:v>In breeding problems</c:v>
                </c:pt>
              </c:strCache>
            </c:strRef>
          </c:tx>
          <c:spPr>
            <a:gradFill rotWithShape="1">
              <a:gsLst>
                <a:gs pos="0">
                  <a:schemeClr val="accent5">
                    <a:shade val="63000"/>
                    <a:satMod val="110000"/>
                  </a:schemeClr>
                </a:gs>
                <a:gs pos="30000">
                  <a:schemeClr val="accent5">
                    <a:shade val="90000"/>
                    <a:satMod val="120000"/>
                  </a:schemeClr>
                </a:gs>
                <a:gs pos="45000">
                  <a:schemeClr val="accent5">
                    <a:shade val="100000"/>
                    <a:satMod val="128000"/>
                  </a:schemeClr>
                </a:gs>
                <a:gs pos="55000">
                  <a:schemeClr val="accent5">
                    <a:shade val="100000"/>
                    <a:satMod val="128000"/>
                  </a:schemeClr>
                </a:gs>
                <a:gs pos="73000">
                  <a:schemeClr val="accent5">
                    <a:shade val="90000"/>
                    <a:satMod val="120000"/>
                  </a:schemeClr>
                </a:gs>
                <a:gs pos="100000">
                  <a:schemeClr val="accent5">
                    <a:shade val="63000"/>
                    <a:satMod val="110000"/>
                  </a:schemeClr>
                </a:gs>
              </a:gsLst>
              <a:lin ang="950000" scaled="1"/>
            </a:gradFill>
            <a:ln>
              <a:noFill/>
            </a:ln>
            <a:effectLst>
              <a:outerShdw blurRad="57150" dist="38100" dir="5400000" algn="br" rotWithShape="0">
                <a:srgbClr val="000000">
                  <a:alpha val="57000"/>
                </a:srgbClr>
              </a:outerShdw>
            </a:effectLst>
            <a:scene3d>
              <a:camera prst="orthographicFront">
                <a:rot lat="0" lon="0" rev="0"/>
              </a:camera>
              <a:lightRig rig="twoPt" dir="t">
                <a:rot lat="0" lon="0" rev="1800000"/>
              </a:lightRig>
            </a:scene3d>
            <a:sp3d>
              <a:bevelT w="44450" h="31750" prst="coolSlant"/>
            </a:sp3d>
          </c:spPr>
          <c:invertIfNegative val="0"/>
          <c:dPt>
            <c:idx val="0"/>
            <c:invertIfNegative val="0"/>
            <c:bubble3D val="0"/>
            <c:spPr>
              <a:gradFill rotWithShape="1">
                <a:gsLst>
                  <a:gs pos="0">
                    <a:schemeClr val="accent6">
                      <a:shade val="63000"/>
                      <a:satMod val="110000"/>
                    </a:schemeClr>
                  </a:gs>
                  <a:gs pos="30000">
                    <a:schemeClr val="accent6">
                      <a:shade val="90000"/>
                      <a:satMod val="120000"/>
                    </a:schemeClr>
                  </a:gs>
                  <a:gs pos="45000">
                    <a:schemeClr val="accent6">
                      <a:shade val="100000"/>
                      <a:satMod val="128000"/>
                    </a:schemeClr>
                  </a:gs>
                  <a:gs pos="55000">
                    <a:schemeClr val="accent6">
                      <a:shade val="100000"/>
                      <a:satMod val="128000"/>
                    </a:schemeClr>
                  </a:gs>
                  <a:gs pos="73000">
                    <a:schemeClr val="accent6">
                      <a:shade val="90000"/>
                      <a:satMod val="120000"/>
                    </a:schemeClr>
                  </a:gs>
                  <a:gs pos="100000">
                    <a:schemeClr val="accent6">
                      <a:shade val="63000"/>
                      <a:satMod val="110000"/>
                    </a:schemeClr>
                  </a:gs>
                </a:gsLst>
                <a:lin ang="950000" scaled="1"/>
              </a:gradFill>
              <a:ln>
                <a:noFill/>
              </a:ln>
              <a:effectLst>
                <a:outerShdw blurRad="57150" dist="38100" dir="5400000" algn="br" rotWithShape="0">
                  <a:srgbClr val="000000">
                    <a:alpha val="57000"/>
                  </a:srgbClr>
                </a:outerShdw>
              </a:effectLst>
              <a:scene3d>
                <a:camera prst="orthographicFront">
                  <a:rot lat="0" lon="0" rev="0"/>
                </a:camera>
                <a:lightRig rig="twoPt" dir="t">
                  <a:rot lat="0" lon="0" rev="1800000"/>
                </a:lightRig>
              </a:scene3d>
              <a:sp3d>
                <a:bevelT w="44450" h="31750" prst="coolSlant"/>
              </a:sp3d>
            </c:spPr>
          </c:dPt>
          <c:dPt>
            <c:idx val="1"/>
            <c:invertIfNegative val="0"/>
            <c:bubble3D val="0"/>
          </c:dPt>
          <c:dPt>
            <c:idx val="2"/>
            <c:invertIfNegative val="0"/>
            <c:bubble3D val="0"/>
            <c:spPr>
              <a:gradFill rotWithShape="1">
                <a:gsLst>
                  <a:gs pos="0">
                    <a:schemeClr val="accent6">
                      <a:shade val="63000"/>
                      <a:satMod val="110000"/>
                    </a:schemeClr>
                  </a:gs>
                  <a:gs pos="30000">
                    <a:schemeClr val="accent6">
                      <a:shade val="90000"/>
                      <a:satMod val="120000"/>
                    </a:schemeClr>
                  </a:gs>
                  <a:gs pos="45000">
                    <a:schemeClr val="accent6">
                      <a:shade val="100000"/>
                      <a:satMod val="128000"/>
                    </a:schemeClr>
                  </a:gs>
                  <a:gs pos="55000">
                    <a:schemeClr val="accent6">
                      <a:shade val="100000"/>
                      <a:satMod val="128000"/>
                    </a:schemeClr>
                  </a:gs>
                  <a:gs pos="73000">
                    <a:schemeClr val="accent6">
                      <a:shade val="90000"/>
                      <a:satMod val="120000"/>
                    </a:schemeClr>
                  </a:gs>
                  <a:gs pos="100000">
                    <a:schemeClr val="accent6">
                      <a:shade val="63000"/>
                      <a:satMod val="110000"/>
                    </a:schemeClr>
                  </a:gs>
                </a:gsLst>
                <a:lin ang="950000" scaled="1"/>
              </a:gradFill>
              <a:ln>
                <a:noFill/>
              </a:ln>
              <a:effectLst>
                <a:outerShdw blurRad="57150" dist="38100" dir="5400000" algn="br" rotWithShape="0">
                  <a:srgbClr val="000000">
                    <a:alpha val="57000"/>
                  </a:srgbClr>
                </a:outerShdw>
              </a:effectLst>
              <a:scene3d>
                <a:camera prst="orthographicFront">
                  <a:rot lat="0" lon="0" rev="0"/>
                </a:camera>
                <a:lightRig rig="twoPt" dir="t">
                  <a:rot lat="0" lon="0" rev="1800000"/>
                </a:lightRig>
              </a:scene3d>
              <a:sp3d>
                <a:bevelT w="44450" h="31750" prst="coolSlant"/>
              </a:sp3d>
            </c:spPr>
          </c:dPt>
          <c:cat>
            <c:strRef>
              <c:f>Sheet1!$S$21:$S$23</c:f>
              <c:strCache>
                <c:ptCount val="3"/>
                <c:pt idx="0">
                  <c:v>In breeding</c:v>
                </c:pt>
                <c:pt idx="1">
                  <c:v>No in breeding</c:v>
                </c:pt>
                <c:pt idx="2">
                  <c:v>Not sure</c:v>
                </c:pt>
              </c:strCache>
            </c:strRef>
          </c:cat>
          <c:val>
            <c:numRef>
              <c:f>Sheet1!$T$21:$T$23</c:f>
              <c:numCache>
                <c:formatCode>General</c:formatCode>
                <c:ptCount val="3"/>
                <c:pt idx="0">
                  <c:v>21</c:v>
                </c:pt>
                <c:pt idx="1">
                  <c:v>34</c:v>
                </c:pt>
                <c:pt idx="2">
                  <c:v>3</c:v>
                </c:pt>
              </c:numCache>
            </c:numRef>
          </c:val>
        </c:ser>
        <c:dLbls>
          <c:showLegendKey val="0"/>
          <c:showVal val="0"/>
          <c:showCatName val="0"/>
          <c:showSerName val="0"/>
          <c:showPercent val="0"/>
          <c:showBubbleSize val="0"/>
        </c:dLbls>
        <c:gapWidth val="100"/>
        <c:axId val="-412792688"/>
        <c:axId val="-412799760"/>
      </c:barChart>
      <c:catAx>
        <c:axId val="-412792688"/>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412799760"/>
        <c:crosses val="autoZero"/>
        <c:auto val="1"/>
        <c:lblAlgn val="ctr"/>
        <c:lblOffset val="100"/>
        <c:noMultiLvlLbl val="0"/>
      </c:catAx>
      <c:valAx>
        <c:axId val="-41279976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412792688"/>
        <c:crosses val="autoZero"/>
        <c:crossBetween val="between"/>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Sheet1!$H$32</c:f>
              <c:strCache>
                <c:ptCount val="1"/>
                <c:pt idx="0">
                  <c:v>Frequency %</c:v>
                </c:pt>
              </c:strCache>
            </c:strRef>
          </c:tx>
          <c:spPr>
            <a:gradFill rotWithShape="1">
              <a:gsLst>
                <a:gs pos="0">
                  <a:schemeClr val="accent6">
                    <a:shade val="63000"/>
                    <a:satMod val="110000"/>
                  </a:schemeClr>
                </a:gs>
                <a:gs pos="30000">
                  <a:schemeClr val="accent6">
                    <a:shade val="90000"/>
                    <a:satMod val="120000"/>
                  </a:schemeClr>
                </a:gs>
                <a:gs pos="45000">
                  <a:schemeClr val="accent6">
                    <a:shade val="100000"/>
                    <a:satMod val="128000"/>
                  </a:schemeClr>
                </a:gs>
                <a:gs pos="55000">
                  <a:schemeClr val="accent6">
                    <a:shade val="100000"/>
                    <a:satMod val="128000"/>
                  </a:schemeClr>
                </a:gs>
                <a:gs pos="73000">
                  <a:schemeClr val="accent6">
                    <a:shade val="90000"/>
                    <a:satMod val="120000"/>
                  </a:schemeClr>
                </a:gs>
                <a:gs pos="100000">
                  <a:schemeClr val="accent6">
                    <a:shade val="63000"/>
                    <a:satMod val="110000"/>
                  </a:schemeClr>
                </a:gs>
              </a:gsLst>
              <a:lin ang="950000" scaled="1"/>
            </a:gradFill>
            <a:ln>
              <a:noFill/>
            </a:ln>
            <a:effectLst>
              <a:outerShdw blurRad="57150" dist="38100" dir="5400000" algn="br" rotWithShape="0">
                <a:srgbClr val="000000">
                  <a:alpha val="57000"/>
                </a:srgbClr>
              </a:outerShdw>
            </a:effectLst>
            <a:scene3d>
              <a:camera prst="orthographicFront">
                <a:rot lat="0" lon="0" rev="0"/>
              </a:camera>
              <a:lightRig rig="twoPt" dir="t">
                <a:rot lat="0" lon="0" rev="1800000"/>
              </a:lightRig>
            </a:scene3d>
            <a:sp3d>
              <a:bevelT w="44450" h="31750" prst="coolSlant"/>
            </a:sp3d>
          </c:spPr>
          <c:invertIfNegative val="0"/>
          <c:dPt>
            <c:idx val="0"/>
            <c:invertIfNegative val="0"/>
            <c:bubble3D val="0"/>
          </c:dPt>
          <c:dPt>
            <c:idx val="1"/>
            <c:invertIfNegative val="0"/>
            <c:bubble3D val="0"/>
            <c:spPr>
              <a:gradFill rotWithShape="1">
                <a:gsLst>
                  <a:gs pos="0">
                    <a:schemeClr val="accent6">
                      <a:shade val="63000"/>
                      <a:satMod val="110000"/>
                    </a:schemeClr>
                  </a:gs>
                  <a:gs pos="30000">
                    <a:schemeClr val="accent6">
                      <a:shade val="90000"/>
                      <a:satMod val="120000"/>
                    </a:schemeClr>
                  </a:gs>
                  <a:gs pos="45000">
                    <a:schemeClr val="accent6">
                      <a:shade val="100000"/>
                      <a:satMod val="128000"/>
                    </a:schemeClr>
                  </a:gs>
                  <a:gs pos="55000">
                    <a:schemeClr val="accent6">
                      <a:shade val="100000"/>
                      <a:satMod val="128000"/>
                    </a:schemeClr>
                  </a:gs>
                  <a:gs pos="73000">
                    <a:schemeClr val="accent6">
                      <a:shade val="90000"/>
                      <a:satMod val="120000"/>
                    </a:schemeClr>
                  </a:gs>
                  <a:gs pos="100000">
                    <a:schemeClr val="accent6">
                      <a:shade val="63000"/>
                      <a:satMod val="110000"/>
                    </a:schemeClr>
                  </a:gs>
                </a:gsLst>
                <a:lin ang="950000" scaled="1"/>
              </a:gradFill>
              <a:ln>
                <a:noFill/>
              </a:ln>
              <a:effectLst>
                <a:outerShdw blurRad="57150" dist="38100" dir="5400000" algn="br" rotWithShape="0">
                  <a:srgbClr val="000000">
                    <a:alpha val="57000"/>
                  </a:srgbClr>
                </a:outerShdw>
              </a:effectLst>
              <a:scene3d>
                <a:camera prst="orthographicFront">
                  <a:rot lat="0" lon="0" rev="0"/>
                </a:camera>
                <a:lightRig rig="twoPt" dir="t">
                  <a:rot lat="0" lon="0" rev="1800000"/>
                </a:lightRig>
              </a:scene3d>
              <a:sp3d>
                <a:bevelT w="44450" h="31750" prst="coolSlant"/>
              </a:sp3d>
            </c:spPr>
          </c:dPt>
          <c:dPt>
            <c:idx val="2"/>
            <c:invertIfNegative val="0"/>
            <c:bubble3D val="0"/>
            <c:spPr>
              <a:gradFill rotWithShape="1">
                <a:gsLst>
                  <a:gs pos="0">
                    <a:schemeClr val="accent5">
                      <a:shade val="63000"/>
                      <a:satMod val="110000"/>
                    </a:schemeClr>
                  </a:gs>
                  <a:gs pos="30000">
                    <a:schemeClr val="accent5">
                      <a:shade val="90000"/>
                      <a:satMod val="120000"/>
                    </a:schemeClr>
                  </a:gs>
                  <a:gs pos="45000">
                    <a:schemeClr val="accent5">
                      <a:shade val="100000"/>
                      <a:satMod val="128000"/>
                    </a:schemeClr>
                  </a:gs>
                  <a:gs pos="55000">
                    <a:schemeClr val="accent5">
                      <a:shade val="100000"/>
                      <a:satMod val="128000"/>
                    </a:schemeClr>
                  </a:gs>
                  <a:gs pos="73000">
                    <a:schemeClr val="accent5">
                      <a:shade val="90000"/>
                      <a:satMod val="120000"/>
                    </a:schemeClr>
                  </a:gs>
                  <a:gs pos="100000">
                    <a:schemeClr val="accent5">
                      <a:shade val="63000"/>
                      <a:satMod val="110000"/>
                    </a:schemeClr>
                  </a:gs>
                </a:gsLst>
                <a:lin ang="950000" scaled="1"/>
              </a:gradFill>
              <a:ln>
                <a:noFill/>
              </a:ln>
              <a:effectLst>
                <a:outerShdw blurRad="57150" dist="38100" dir="5400000" algn="br" rotWithShape="0">
                  <a:srgbClr val="000000">
                    <a:alpha val="57000"/>
                  </a:srgbClr>
                </a:outerShdw>
              </a:effectLst>
              <a:scene3d>
                <a:camera prst="orthographicFront">
                  <a:rot lat="0" lon="0" rev="0"/>
                </a:camera>
                <a:lightRig rig="twoPt" dir="t">
                  <a:rot lat="0" lon="0" rev="1800000"/>
                </a:lightRig>
              </a:scene3d>
              <a:sp3d>
                <a:bevelT w="44450" h="31750" prst="coolSlant"/>
              </a:sp3d>
            </c:spPr>
          </c:dPt>
          <c:cat>
            <c:numRef>
              <c:f>Sheet1!$G$33:$G$35</c:f>
              <c:numCache>
                <c:formatCode>General</c:formatCode>
                <c:ptCount val="3"/>
                <c:pt idx="0">
                  <c:v>2</c:v>
                </c:pt>
                <c:pt idx="1">
                  <c:v>3</c:v>
                </c:pt>
                <c:pt idx="2">
                  <c:v>4</c:v>
                </c:pt>
              </c:numCache>
            </c:numRef>
          </c:cat>
          <c:val>
            <c:numRef>
              <c:f>Sheet1!$H$33:$H$35</c:f>
              <c:numCache>
                <c:formatCode>General</c:formatCode>
                <c:ptCount val="3"/>
                <c:pt idx="0">
                  <c:v>27.586206896551726</c:v>
                </c:pt>
                <c:pt idx="1">
                  <c:v>60.344827586206904</c:v>
                </c:pt>
                <c:pt idx="2">
                  <c:v>12.068965517241381</c:v>
                </c:pt>
              </c:numCache>
            </c:numRef>
          </c:val>
        </c:ser>
        <c:dLbls>
          <c:showLegendKey val="0"/>
          <c:showVal val="0"/>
          <c:showCatName val="0"/>
          <c:showSerName val="0"/>
          <c:showPercent val="0"/>
          <c:showBubbleSize val="0"/>
        </c:dLbls>
        <c:gapWidth val="150"/>
        <c:axId val="-412797040"/>
        <c:axId val="-416870896"/>
      </c:barChart>
      <c:catAx>
        <c:axId val="-412797040"/>
        <c:scaling>
          <c:orientation val="minMax"/>
        </c:scaling>
        <c:delete val="0"/>
        <c:axPos val="b"/>
        <c:title>
          <c:tx>
            <c:rich>
              <a:bodyPr rot="0" spcFirstLastPara="1" vertOverflow="ellipsis" vert="horz" wrap="square" anchor="ctr" anchorCtr="1"/>
              <a:lstStyle/>
              <a:p>
                <a:pPr>
                  <a:defRPr sz="1400" b="0" i="0" u="none" strike="noStrike" kern="1200" cap="all" baseline="0">
                    <a:solidFill>
                      <a:schemeClr val="tx1">
                        <a:lumMod val="50000"/>
                        <a:lumOff val="50000"/>
                      </a:schemeClr>
                    </a:solidFill>
                    <a:latin typeface="+mn-lt"/>
                    <a:ea typeface="+mn-ea"/>
                    <a:cs typeface="+mn-cs"/>
                  </a:defRPr>
                </a:pPr>
                <a:r>
                  <a:rPr lang="en-US" sz="1400"/>
                  <a:t>Body score</a:t>
                </a:r>
              </a:p>
            </c:rich>
          </c:tx>
          <c:layout/>
          <c:overlay val="0"/>
          <c:spPr>
            <a:noFill/>
            <a:ln>
              <a:noFill/>
            </a:ln>
            <a:effectLst/>
          </c:sp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50000"/>
                    <a:lumOff val="50000"/>
                  </a:schemeClr>
                </a:solidFill>
                <a:latin typeface="+mn-lt"/>
                <a:ea typeface="+mn-ea"/>
                <a:cs typeface="+mn-cs"/>
              </a:defRPr>
            </a:pPr>
            <a:endParaRPr lang="en-US"/>
          </a:p>
        </c:txPr>
        <c:crossAx val="-416870896"/>
        <c:crosses val="autoZero"/>
        <c:auto val="1"/>
        <c:lblAlgn val="ctr"/>
        <c:lblOffset val="100"/>
        <c:noMultiLvlLbl val="0"/>
      </c:catAx>
      <c:valAx>
        <c:axId val="-41687089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400" b="0" i="0" u="none" strike="noStrike" kern="1200" cap="all" baseline="0">
                    <a:solidFill>
                      <a:schemeClr val="tx1">
                        <a:lumMod val="50000"/>
                        <a:lumOff val="50000"/>
                      </a:schemeClr>
                    </a:solidFill>
                    <a:latin typeface="+mn-lt"/>
                    <a:ea typeface="+mn-ea"/>
                    <a:cs typeface="+mn-cs"/>
                  </a:defRPr>
                </a:pPr>
                <a:r>
                  <a:rPr lang="en-US" sz="1400"/>
                  <a:t>Frequency %</a:t>
                </a:r>
              </a:p>
            </c:rich>
          </c:tx>
          <c:layout/>
          <c:overlay val="0"/>
          <c:spPr>
            <a:noFill/>
            <a:ln>
              <a:noFill/>
            </a:ln>
            <a:effectLst/>
          </c:sp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50000"/>
                    <a:lumOff val="50000"/>
                  </a:schemeClr>
                </a:solidFill>
                <a:latin typeface="+mn-lt"/>
                <a:ea typeface="+mn-ea"/>
                <a:cs typeface="+mn-cs"/>
              </a:defRPr>
            </a:pPr>
            <a:endParaRPr lang="en-US"/>
          </a:p>
        </c:txPr>
        <c:crossAx val="-412797040"/>
        <c:crosses val="autoZero"/>
        <c:crossBetween val="between"/>
      </c:valAx>
      <c:spPr>
        <a:noFill/>
        <a:ln>
          <a:noFill/>
        </a:ln>
        <a:effectLst/>
      </c:spPr>
    </c:plotArea>
    <c:plotVisOnly val="1"/>
    <c:dispBlanksAs val="gap"/>
    <c:showDLblsOverMax val="0"/>
  </c:chart>
  <c:spPr>
    <a:noFill/>
    <a:ln>
      <a:noFill/>
    </a:ln>
    <a:effectLst/>
  </c:spPr>
  <c:txPr>
    <a:bodyPr/>
    <a:lstStyle/>
    <a:p>
      <a:pPr>
        <a:defRPr sz="16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295719-2208-4CF4-8B1A-0BAA5EAAEB72}" type="doc">
      <dgm:prSet loTypeId="urn:microsoft.com/office/officeart/2009/3/layout/RandomtoResultProcess" loCatId="process" qsTypeId="urn:microsoft.com/office/officeart/2005/8/quickstyle/simple5" qsCatId="simple" csTypeId="urn:microsoft.com/office/officeart/2005/8/colors/colorful5" csCatId="colorful" phldr="1"/>
      <dgm:spPr/>
      <dgm:t>
        <a:bodyPr/>
        <a:lstStyle/>
        <a:p>
          <a:endParaRPr lang="en-US"/>
        </a:p>
      </dgm:t>
    </dgm:pt>
    <dgm:pt modelId="{C90969D6-E405-49A3-8B7E-BA258436F202}">
      <dgm:prSet phldrT="[Text]" custT="1"/>
      <dgm:spPr/>
      <dgm:t>
        <a:bodyPr/>
        <a:lstStyle/>
        <a:p>
          <a:r>
            <a:rPr lang="en-US" sz="2000" dirty="0" smtClean="0"/>
            <a:t>20,000 Sheep</a:t>
          </a:r>
          <a:endParaRPr lang="en-US" sz="2000" dirty="0"/>
        </a:p>
      </dgm:t>
    </dgm:pt>
    <dgm:pt modelId="{2EF3D457-F5C8-408E-9A26-8CC0E57AF053}" type="parTrans" cxnId="{75AE6C9F-A947-4B2D-AC63-D509A380D2E3}">
      <dgm:prSet/>
      <dgm:spPr/>
      <dgm:t>
        <a:bodyPr/>
        <a:lstStyle/>
        <a:p>
          <a:endParaRPr lang="en-US" sz="2400"/>
        </a:p>
      </dgm:t>
    </dgm:pt>
    <dgm:pt modelId="{D01286E5-05EE-43FE-BD27-37E9AA70DC93}" type="sibTrans" cxnId="{75AE6C9F-A947-4B2D-AC63-D509A380D2E3}">
      <dgm:prSet/>
      <dgm:spPr/>
      <dgm:t>
        <a:bodyPr/>
        <a:lstStyle/>
        <a:p>
          <a:endParaRPr lang="en-US" sz="2400"/>
        </a:p>
      </dgm:t>
    </dgm:pt>
    <dgm:pt modelId="{B33AB9FD-7BD3-4FFD-9EED-E33B3331B15B}">
      <dgm:prSet phldrT="[Text]" custT="1"/>
      <dgm:spPr/>
      <dgm:t>
        <a:bodyPr/>
        <a:lstStyle/>
        <a:p>
          <a:r>
            <a:rPr lang="en-US" sz="2000" dirty="0" smtClean="0"/>
            <a:t>Milk </a:t>
          </a:r>
        </a:p>
        <a:p>
          <a:r>
            <a:rPr lang="en-US" sz="2000" dirty="0" smtClean="0"/>
            <a:t>8000 L milk/day</a:t>
          </a:r>
          <a:endParaRPr lang="en-US" sz="2000" dirty="0"/>
        </a:p>
      </dgm:t>
    </dgm:pt>
    <dgm:pt modelId="{D26C7146-3F68-4CF3-B674-C90D988598CA}" type="parTrans" cxnId="{CE415031-12D9-4398-9BAE-4E5E091C2FEA}">
      <dgm:prSet/>
      <dgm:spPr/>
      <dgm:t>
        <a:bodyPr/>
        <a:lstStyle/>
        <a:p>
          <a:endParaRPr lang="en-US" sz="2400"/>
        </a:p>
      </dgm:t>
    </dgm:pt>
    <dgm:pt modelId="{BA7B9E7F-0165-490D-9960-3EDA57BCC210}" type="sibTrans" cxnId="{CE415031-12D9-4398-9BAE-4E5E091C2FEA}">
      <dgm:prSet/>
      <dgm:spPr/>
      <dgm:t>
        <a:bodyPr/>
        <a:lstStyle/>
        <a:p>
          <a:endParaRPr lang="en-US" sz="2400"/>
        </a:p>
      </dgm:t>
    </dgm:pt>
    <dgm:pt modelId="{05B9B925-7ECC-4835-8FCA-FFBE3D316A13}">
      <dgm:prSet phldrT="[Text]" custT="1"/>
      <dgm:spPr/>
      <dgm:t>
        <a:bodyPr/>
        <a:lstStyle/>
        <a:p>
          <a:r>
            <a:rPr lang="en-US" sz="2400" dirty="0" smtClean="0"/>
            <a:t>Production</a:t>
          </a:r>
        </a:p>
        <a:p>
          <a:r>
            <a:rPr lang="en-US" sz="2400" dirty="0" smtClean="0"/>
            <a:t> </a:t>
          </a:r>
          <a:r>
            <a:rPr lang="en-US" sz="1800" dirty="0" smtClean="0"/>
            <a:t>72 ton Jameed 36 ton ghee</a:t>
          </a:r>
          <a:endParaRPr lang="en-US" sz="2400" dirty="0"/>
        </a:p>
      </dgm:t>
    </dgm:pt>
    <dgm:pt modelId="{4B1792B3-41D2-4782-9E10-D02A7DAD0227}" type="parTrans" cxnId="{B8C7FF7C-DECD-40B8-BEC8-DC547B5256A7}">
      <dgm:prSet/>
      <dgm:spPr/>
      <dgm:t>
        <a:bodyPr/>
        <a:lstStyle/>
        <a:p>
          <a:endParaRPr lang="en-US" sz="2400"/>
        </a:p>
      </dgm:t>
    </dgm:pt>
    <dgm:pt modelId="{76B36748-9DE1-409E-A5DF-E9CD68D759FB}" type="sibTrans" cxnId="{B8C7FF7C-DECD-40B8-BEC8-DC547B5256A7}">
      <dgm:prSet/>
      <dgm:spPr/>
      <dgm:t>
        <a:bodyPr/>
        <a:lstStyle/>
        <a:p>
          <a:endParaRPr lang="en-US" sz="2400"/>
        </a:p>
      </dgm:t>
    </dgm:pt>
    <dgm:pt modelId="{61C771FF-7963-4448-A55E-539193BE766E}">
      <dgm:prSet phldrT="[Text]" custT="1"/>
      <dgm:spPr/>
      <dgm:t>
        <a:bodyPr/>
        <a:lstStyle/>
        <a:p>
          <a:r>
            <a:rPr lang="en-US" sz="2000" dirty="0" smtClean="0"/>
            <a:t>Net income 400,000 JD</a:t>
          </a:r>
          <a:endParaRPr lang="en-US" sz="2000" dirty="0"/>
        </a:p>
      </dgm:t>
    </dgm:pt>
    <dgm:pt modelId="{616DF3B2-8987-4188-9B7D-BE05B3754A8A}" type="parTrans" cxnId="{028E74CB-40CF-42F3-B43F-0181B290F5B2}">
      <dgm:prSet/>
      <dgm:spPr/>
      <dgm:t>
        <a:bodyPr/>
        <a:lstStyle/>
        <a:p>
          <a:endParaRPr lang="en-US" sz="2400"/>
        </a:p>
      </dgm:t>
    </dgm:pt>
    <dgm:pt modelId="{85C256B7-922C-4599-A9FE-1FCBBC96BCB2}" type="sibTrans" cxnId="{028E74CB-40CF-42F3-B43F-0181B290F5B2}">
      <dgm:prSet/>
      <dgm:spPr/>
      <dgm:t>
        <a:bodyPr/>
        <a:lstStyle/>
        <a:p>
          <a:endParaRPr lang="en-US" sz="2400"/>
        </a:p>
      </dgm:t>
    </dgm:pt>
    <dgm:pt modelId="{A7E3CE9D-C652-45E2-82F4-A9B7F4F319F5}" type="pres">
      <dgm:prSet presAssocID="{DA295719-2208-4CF4-8B1A-0BAA5EAAEB72}" presName="Name0" presStyleCnt="0">
        <dgm:presLayoutVars>
          <dgm:dir/>
          <dgm:animOne val="branch"/>
          <dgm:animLvl val="lvl"/>
        </dgm:presLayoutVars>
      </dgm:prSet>
      <dgm:spPr/>
      <dgm:t>
        <a:bodyPr/>
        <a:lstStyle/>
        <a:p>
          <a:endParaRPr lang="en-US"/>
        </a:p>
      </dgm:t>
    </dgm:pt>
    <dgm:pt modelId="{719FEA9D-C9A7-4889-AF62-2C6E912D06F4}" type="pres">
      <dgm:prSet presAssocID="{C90969D6-E405-49A3-8B7E-BA258436F202}" presName="chaos" presStyleCnt="0"/>
      <dgm:spPr/>
    </dgm:pt>
    <dgm:pt modelId="{38812F78-2F02-4508-88B4-E17EE1A6F4BF}" type="pres">
      <dgm:prSet presAssocID="{C90969D6-E405-49A3-8B7E-BA258436F202}" presName="parTx1" presStyleLbl="revTx" presStyleIdx="0" presStyleCnt="3"/>
      <dgm:spPr/>
      <dgm:t>
        <a:bodyPr/>
        <a:lstStyle/>
        <a:p>
          <a:endParaRPr lang="en-US"/>
        </a:p>
      </dgm:t>
    </dgm:pt>
    <dgm:pt modelId="{7F524014-8AAC-44FF-9E15-29150A19423B}" type="pres">
      <dgm:prSet presAssocID="{C90969D6-E405-49A3-8B7E-BA258436F202}" presName="c1" presStyleLbl="node1" presStyleIdx="0" presStyleCnt="19"/>
      <dgm:spPr/>
    </dgm:pt>
    <dgm:pt modelId="{936A8F97-358E-4AB5-AF86-193EF4A162EA}" type="pres">
      <dgm:prSet presAssocID="{C90969D6-E405-49A3-8B7E-BA258436F202}" presName="c2" presStyleLbl="node1" presStyleIdx="1" presStyleCnt="19"/>
      <dgm:spPr/>
    </dgm:pt>
    <dgm:pt modelId="{C751AD32-9E5C-487A-B321-AB5F9F05D77B}" type="pres">
      <dgm:prSet presAssocID="{C90969D6-E405-49A3-8B7E-BA258436F202}" presName="c3" presStyleLbl="node1" presStyleIdx="2" presStyleCnt="19"/>
      <dgm:spPr/>
    </dgm:pt>
    <dgm:pt modelId="{3B58B719-9E2B-431C-8EAF-ED035E973566}" type="pres">
      <dgm:prSet presAssocID="{C90969D6-E405-49A3-8B7E-BA258436F202}" presName="c4" presStyleLbl="node1" presStyleIdx="3" presStyleCnt="19"/>
      <dgm:spPr/>
    </dgm:pt>
    <dgm:pt modelId="{3B255B9D-FA13-454D-ADA1-B90FC37BFFE6}" type="pres">
      <dgm:prSet presAssocID="{C90969D6-E405-49A3-8B7E-BA258436F202}" presName="c5" presStyleLbl="node1" presStyleIdx="4" presStyleCnt="19"/>
      <dgm:spPr/>
    </dgm:pt>
    <dgm:pt modelId="{C2AA5071-318A-4DA4-ADB9-60F388ADED8D}" type="pres">
      <dgm:prSet presAssocID="{C90969D6-E405-49A3-8B7E-BA258436F202}" presName="c6" presStyleLbl="node1" presStyleIdx="5" presStyleCnt="19"/>
      <dgm:spPr/>
    </dgm:pt>
    <dgm:pt modelId="{AE1EB5AE-691E-471C-9FB2-434B0D7AF473}" type="pres">
      <dgm:prSet presAssocID="{C90969D6-E405-49A3-8B7E-BA258436F202}" presName="c7" presStyleLbl="node1" presStyleIdx="6" presStyleCnt="19"/>
      <dgm:spPr/>
    </dgm:pt>
    <dgm:pt modelId="{7380C78C-F2B9-4401-9430-E495EEA3F329}" type="pres">
      <dgm:prSet presAssocID="{C90969D6-E405-49A3-8B7E-BA258436F202}" presName="c8" presStyleLbl="node1" presStyleIdx="7" presStyleCnt="19"/>
      <dgm:spPr/>
    </dgm:pt>
    <dgm:pt modelId="{4D91F924-811B-40D9-84C6-347DA9DA3E5C}" type="pres">
      <dgm:prSet presAssocID="{C90969D6-E405-49A3-8B7E-BA258436F202}" presName="c9" presStyleLbl="node1" presStyleIdx="8" presStyleCnt="19"/>
      <dgm:spPr/>
    </dgm:pt>
    <dgm:pt modelId="{41BA8D9C-7A8A-4E16-A412-F1617D9B23C1}" type="pres">
      <dgm:prSet presAssocID="{C90969D6-E405-49A3-8B7E-BA258436F202}" presName="c10" presStyleLbl="node1" presStyleIdx="9" presStyleCnt="19"/>
      <dgm:spPr/>
    </dgm:pt>
    <dgm:pt modelId="{7777B33F-253B-45CD-B966-FD890F964E76}" type="pres">
      <dgm:prSet presAssocID="{C90969D6-E405-49A3-8B7E-BA258436F202}" presName="c11" presStyleLbl="node1" presStyleIdx="10" presStyleCnt="19"/>
      <dgm:spPr/>
    </dgm:pt>
    <dgm:pt modelId="{470DD16D-B8E0-4EB3-A7D5-1023E8E1520D}" type="pres">
      <dgm:prSet presAssocID="{C90969D6-E405-49A3-8B7E-BA258436F202}" presName="c12" presStyleLbl="node1" presStyleIdx="11" presStyleCnt="19"/>
      <dgm:spPr/>
    </dgm:pt>
    <dgm:pt modelId="{C15C3872-9C29-42C9-8FB6-0F05DB6CA1D7}" type="pres">
      <dgm:prSet presAssocID="{C90969D6-E405-49A3-8B7E-BA258436F202}" presName="c13" presStyleLbl="node1" presStyleIdx="12" presStyleCnt="19"/>
      <dgm:spPr/>
    </dgm:pt>
    <dgm:pt modelId="{0524ED9C-BEA3-4E77-9063-A9153008A53E}" type="pres">
      <dgm:prSet presAssocID="{C90969D6-E405-49A3-8B7E-BA258436F202}" presName="c14" presStyleLbl="node1" presStyleIdx="13" presStyleCnt="19"/>
      <dgm:spPr/>
    </dgm:pt>
    <dgm:pt modelId="{AD83FE12-5AED-4EDB-A17C-C9893653BA9D}" type="pres">
      <dgm:prSet presAssocID="{C90969D6-E405-49A3-8B7E-BA258436F202}" presName="c15" presStyleLbl="node1" presStyleIdx="14" presStyleCnt="19"/>
      <dgm:spPr/>
    </dgm:pt>
    <dgm:pt modelId="{25366EF1-1F39-4F61-BFBA-9A09C0694D7D}" type="pres">
      <dgm:prSet presAssocID="{C90969D6-E405-49A3-8B7E-BA258436F202}" presName="c16" presStyleLbl="node1" presStyleIdx="15" presStyleCnt="19"/>
      <dgm:spPr/>
    </dgm:pt>
    <dgm:pt modelId="{F4F4C7B8-72C2-4404-B627-94E0FC1F32F7}" type="pres">
      <dgm:prSet presAssocID="{C90969D6-E405-49A3-8B7E-BA258436F202}" presName="c17" presStyleLbl="node1" presStyleIdx="16" presStyleCnt="19"/>
      <dgm:spPr/>
    </dgm:pt>
    <dgm:pt modelId="{8C52F385-BC00-45E6-A2F1-FA337700C83A}" type="pres">
      <dgm:prSet presAssocID="{C90969D6-E405-49A3-8B7E-BA258436F202}" presName="c18" presStyleLbl="node1" presStyleIdx="17" presStyleCnt="19"/>
      <dgm:spPr/>
    </dgm:pt>
    <dgm:pt modelId="{984FA3BC-FAC6-40EC-A63E-F1684AE073CA}" type="pres">
      <dgm:prSet presAssocID="{D01286E5-05EE-43FE-BD27-37E9AA70DC93}" presName="chevronComposite1" presStyleCnt="0"/>
      <dgm:spPr/>
    </dgm:pt>
    <dgm:pt modelId="{DA526C0D-EB6D-4A13-8FF5-091BB569B599}" type="pres">
      <dgm:prSet presAssocID="{D01286E5-05EE-43FE-BD27-37E9AA70DC93}" presName="chevron1" presStyleLbl="sibTrans2D1" presStyleIdx="0" presStyleCnt="3"/>
      <dgm:spPr/>
    </dgm:pt>
    <dgm:pt modelId="{6A6465F6-8CA1-4868-8E5F-E1E535315B0E}" type="pres">
      <dgm:prSet presAssocID="{D01286E5-05EE-43FE-BD27-37E9AA70DC93}" presName="spChevron1" presStyleCnt="0"/>
      <dgm:spPr/>
    </dgm:pt>
    <dgm:pt modelId="{1C16961A-408A-46A8-BECB-2C20CB3C245B}" type="pres">
      <dgm:prSet presAssocID="{B33AB9FD-7BD3-4FFD-9EED-E33B3331B15B}" presName="middle" presStyleCnt="0"/>
      <dgm:spPr/>
    </dgm:pt>
    <dgm:pt modelId="{F76EABC6-0E35-4953-8231-3208973B1148}" type="pres">
      <dgm:prSet presAssocID="{B33AB9FD-7BD3-4FFD-9EED-E33B3331B15B}" presName="parTxMid" presStyleLbl="revTx" presStyleIdx="1" presStyleCnt="3"/>
      <dgm:spPr/>
      <dgm:t>
        <a:bodyPr/>
        <a:lstStyle/>
        <a:p>
          <a:endParaRPr lang="en-US"/>
        </a:p>
      </dgm:t>
    </dgm:pt>
    <dgm:pt modelId="{1798430D-DC25-4FF6-B8CA-0B382C9C197A}" type="pres">
      <dgm:prSet presAssocID="{B33AB9FD-7BD3-4FFD-9EED-E33B3331B15B}" presName="spMid" presStyleCnt="0"/>
      <dgm:spPr/>
    </dgm:pt>
    <dgm:pt modelId="{9997D346-131B-495C-BB6A-BE68BB431450}" type="pres">
      <dgm:prSet presAssocID="{BA7B9E7F-0165-490D-9960-3EDA57BCC210}" presName="chevronComposite1" presStyleCnt="0"/>
      <dgm:spPr/>
    </dgm:pt>
    <dgm:pt modelId="{B930F15E-8C73-4D6E-8E31-C8FD86CB4650}" type="pres">
      <dgm:prSet presAssocID="{BA7B9E7F-0165-490D-9960-3EDA57BCC210}" presName="chevron1" presStyleLbl="sibTrans2D1" presStyleIdx="1" presStyleCnt="3"/>
      <dgm:spPr/>
    </dgm:pt>
    <dgm:pt modelId="{9DA3B8E7-15C3-4D56-8CE2-B256B292A2BC}" type="pres">
      <dgm:prSet presAssocID="{BA7B9E7F-0165-490D-9960-3EDA57BCC210}" presName="spChevron1" presStyleCnt="0"/>
      <dgm:spPr/>
    </dgm:pt>
    <dgm:pt modelId="{560CDC87-6C2E-4049-8648-EDD6EF8D2F86}" type="pres">
      <dgm:prSet presAssocID="{05B9B925-7ECC-4835-8FCA-FFBE3D316A13}" presName="middle" presStyleCnt="0"/>
      <dgm:spPr/>
    </dgm:pt>
    <dgm:pt modelId="{F98CC445-EFE7-4989-8086-6F573F2ABCD8}" type="pres">
      <dgm:prSet presAssocID="{05B9B925-7ECC-4835-8FCA-FFBE3D316A13}" presName="parTxMid" presStyleLbl="revTx" presStyleIdx="2" presStyleCnt="3"/>
      <dgm:spPr/>
      <dgm:t>
        <a:bodyPr/>
        <a:lstStyle/>
        <a:p>
          <a:endParaRPr lang="en-US"/>
        </a:p>
      </dgm:t>
    </dgm:pt>
    <dgm:pt modelId="{184823F4-2152-4D60-BE48-B12C135DFD65}" type="pres">
      <dgm:prSet presAssocID="{05B9B925-7ECC-4835-8FCA-FFBE3D316A13}" presName="spMid" presStyleCnt="0"/>
      <dgm:spPr/>
    </dgm:pt>
    <dgm:pt modelId="{BE633B70-6D63-4BF6-8076-11DB938351A8}" type="pres">
      <dgm:prSet presAssocID="{76B36748-9DE1-409E-A5DF-E9CD68D759FB}" presName="chevronComposite1" presStyleCnt="0"/>
      <dgm:spPr/>
    </dgm:pt>
    <dgm:pt modelId="{0DEEF0A0-8945-4779-81D8-8529B02246CE}" type="pres">
      <dgm:prSet presAssocID="{76B36748-9DE1-409E-A5DF-E9CD68D759FB}" presName="chevron1" presStyleLbl="sibTrans2D1" presStyleIdx="2" presStyleCnt="3"/>
      <dgm:spPr/>
    </dgm:pt>
    <dgm:pt modelId="{D9B43DF3-3131-4BBA-B063-9E817BD5703C}" type="pres">
      <dgm:prSet presAssocID="{76B36748-9DE1-409E-A5DF-E9CD68D759FB}" presName="spChevron1" presStyleCnt="0"/>
      <dgm:spPr/>
    </dgm:pt>
    <dgm:pt modelId="{59A88482-D7D7-4802-8CB3-F5971C9326DF}" type="pres">
      <dgm:prSet presAssocID="{61C771FF-7963-4448-A55E-539193BE766E}" presName="last" presStyleCnt="0"/>
      <dgm:spPr/>
    </dgm:pt>
    <dgm:pt modelId="{27B0E73E-9741-4B44-9407-68BCA39E0DC1}" type="pres">
      <dgm:prSet presAssocID="{61C771FF-7963-4448-A55E-539193BE766E}" presName="circleTx" presStyleLbl="node1" presStyleIdx="18" presStyleCnt="19"/>
      <dgm:spPr/>
      <dgm:t>
        <a:bodyPr/>
        <a:lstStyle/>
        <a:p>
          <a:endParaRPr lang="en-US"/>
        </a:p>
      </dgm:t>
    </dgm:pt>
    <dgm:pt modelId="{0702463F-3041-4D6D-91BF-386E9871642E}" type="pres">
      <dgm:prSet presAssocID="{61C771FF-7963-4448-A55E-539193BE766E}" presName="spN" presStyleCnt="0"/>
      <dgm:spPr/>
    </dgm:pt>
  </dgm:ptLst>
  <dgm:cxnLst>
    <dgm:cxn modelId="{CE415031-12D9-4398-9BAE-4E5E091C2FEA}" srcId="{DA295719-2208-4CF4-8B1A-0BAA5EAAEB72}" destId="{B33AB9FD-7BD3-4FFD-9EED-E33B3331B15B}" srcOrd="1" destOrd="0" parTransId="{D26C7146-3F68-4CF3-B674-C90D988598CA}" sibTransId="{BA7B9E7F-0165-490D-9960-3EDA57BCC210}"/>
    <dgm:cxn modelId="{1D4D222F-25C0-4F0F-B51C-5D9D3B49BB97}" type="presOf" srcId="{B33AB9FD-7BD3-4FFD-9EED-E33B3331B15B}" destId="{F76EABC6-0E35-4953-8231-3208973B1148}" srcOrd="0" destOrd="0" presId="urn:microsoft.com/office/officeart/2009/3/layout/RandomtoResultProcess"/>
    <dgm:cxn modelId="{173DFD75-A683-4CCF-895F-B8E083F2EB54}" type="presOf" srcId="{61C771FF-7963-4448-A55E-539193BE766E}" destId="{27B0E73E-9741-4B44-9407-68BCA39E0DC1}" srcOrd="0" destOrd="0" presId="urn:microsoft.com/office/officeart/2009/3/layout/RandomtoResultProcess"/>
    <dgm:cxn modelId="{8F6B5BD4-CC3F-4839-98CD-252D4FAD92A5}" type="presOf" srcId="{DA295719-2208-4CF4-8B1A-0BAA5EAAEB72}" destId="{A7E3CE9D-C652-45E2-82F4-A9B7F4F319F5}" srcOrd="0" destOrd="0" presId="urn:microsoft.com/office/officeart/2009/3/layout/RandomtoResultProcess"/>
    <dgm:cxn modelId="{75AE6C9F-A947-4B2D-AC63-D509A380D2E3}" srcId="{DA295719-2208-4CF4-8B1A-0BAA5EAAEB72}" destId="{C90969D6-E405-49A3-8B7E-BA258436F202}" srcOrd="0" destOrd="0" parTransId="{2EF3D457-F5C8-408E-9A26-8CC0E57AF053}" sibTransId="{D01286E5-05EE-43FE-BD27-37E9AA70DC93}"/>
    <dgm:cxn modelId="{028E74CB-40CF-42F3-B43F-0181B290F5B2}" srcId="{DA295719-2208-4CF4-8B1A-0BAA5EAAEB72}" destId="{61C771FF-7963-4448-A55E-539193BE766E}" srcOrd="3" destOrd="0" parTransId="{616DF3B2-8987-4188-9B7D-BE05B3754A8A}" sibTransId="{85C256B7-922C-4599-A9FE-1FCBBC96BCB2}"/>
    <dgm:cxn modelId="{750D36D4-F715-4B86-8640-2510B16ACB44}" type="presOf" srcId="{C90969D6-E405-49A3-8B7E-BA258436F202}" destId="{38812F78-2F02-4508-88B4-E17EE1A6F4BF}" srcOrd="0" destOrd="0" presId="urn:microsoft.com/office/officeart/2009/3/layout/RandomtoResultProcess"/>
    <dgm:cxn modelId="{B8C7FF7C-DECD-40B8-BEC8-DC547B5256A7}" srcId="{DA295719-2208-4CF4-8B1A-0BAA5EAAEB72}" destId="{05B9B925-7ECC-4835-8FCA-FFBE3D316A13}" srcOrd="2" destOrd="0" parTransId="{4B1792B3-41D2-4782-9E10-D02A7DAD0227}" sibTransId="{76B36748-9DE1-409E-A5DF-E9CD68D759FB}"/>
    <dgm:cxn modelId="{21C621BC-393B-4AA1-9564-0BDE8635646B}" type="presOf" srcId="{05B9B925-7ECC-4835-8FCA-FFBE3D316A13}" destId="{F98CC445-EFE7-4989-8086-6F573F2ABCD8}" srcOrd="0" destOrd="0" presId="urn:microsoft.com/office/officeart/2009/3/layout/RandomtoResultProcess"/>
    <dgm:cxn modelId="{058FF41E-9B18-406B-B4B3-F8EF0800E2CE}" type="presParOf" srcId="{A7E3CE9D-C652-45E2-82F4-A9B7F4F319F5}" destId="{719FEA9D-C9A7-4889-AF62-2C6E912D06F4}" srcOrd="0" destOrd="0" presId="urn:microsoft.com/office/officeart/2009/3/layout/RandomtoResultProcess"/>
    <dgm:cxn modelId="{8B6EC652-4CEB-4E10-92E4-81D1355F22C8}" type="presParOf" srcId="{719FEA9D-C9A7-4889-AF62-2C6E912D06F4}" destId="{38812F78-2F02-4508-88B4-E17EE1A6F4BF}" srcOrd="0" destOrd="0" presId="urn:microsoft.com/office/officeart/2009/3/layout/RandomtoResultProcess"/>
    <dgm:cxn modelId="{2C5BEDCD-E8DD-47A4-8E7D-354A26036760}" type="presParOf" srcId="{719FEA9D-C9A7-4889-AF62-2C6E912D06F4}" destId="{7F524014-8AAC-44FF-9E15-29150A19423B}" srcOrd="1" destOrd="0" presId="urn:microsoft.com/office/officeart/2009/3/layout/RandomtoResultProcess"/>
    <dgm:cxn modelId="{D1C308EC-1AD3-448E-8C55-170B1BB0C6A7}" type="presParOf" srcId="{719FEA9D-C9A7-4889-AF62-2C6E912D06F4}" destId="{936A8F97-358E-4AB5-AF86-193EF4A162EA}" srcOrd="2" destOrd="0" presId="urn:microsoft.com/office/officeart/2009/3/layout/RandomtoResultProcess"/>
    <dgm:cxn modelId="{EAFD7E86-6333-47CF-8B50-7C936FBF7920}" type="presParOf" srcId="{719FEA9D-C9A7-4889-AF62-2C6E912D06F4}" destId="{C751AD32-9E5C-487A-B321-AB5F9F05D77B}" srcOrd="3" destOrd="0" presId="urn:microsoft.com/office/officeart/2009/3/layout/RandomtoResultProcess"/>
    <dgm:cxn modelId="{CEC9F6C9-0C51-4211-A3CE-14258F5C4C12}" type="presParOf" srcId="{719FEA9D-C9A7-4889-AF62-2C6E912D06F4}" destId="{3B58B719-9E2B-431C-8EAF-ED035E973566}" srcOrd="4" destOrd="0" presId="urn:microsoft.com/office/officeart/2009/3/layout/RandomtoResultProcess"/>
    <dgm:cxn modelId="{E37E3BF1-22C5-42DF-BFA7-7E60382CE62D}" type="presParOf" srcId="{719FEA9D-C9A7-4889-AF62-2C6E912D06F4}" destId="{3B255B9D-FA13-454D-ADA1-B90FC37BFFE6}" srcOrd="5" destOrd="0" presId="urn:microsoft.com/office/officeart/2009/3/layout/RandomtoResultProcess"/>
    <dgm:cxn modelId="{CB782EC4-59C2-4041-8055-DDF0CAF74D02}" type="presParOf" srcId="{719FEA9D-C9A7-4889-AF62-2C6E912D06F4}" destId="{C2AA5071-318A-4DA4-ADB9-60F388ADED8D}" srcOrd="6" destOrd="0" presId="urn:microsoft.com/office/officeart/2009/3/layout/RandomtoResultProcess"/>
    <dgm:cxn modelId="{5D984712-F085-43C1-9359-208BF4874BFB}" type="presParOf" srcId="{719FEA9D-C9A7-4889-AF62-2C6E912D06F4}" destId="{AE1EB5AE-691E-471C-9FB2-434B0D7AF473}" srcOrd="7" destOrd="0" presId="urn:microsoft.com/office/officeart/2009/3/layout/RandomtoResultProcess"/>
    <dgm:cxn modelId="{6CA26C1A-0EA9-4CCC-BABC-77DE0B1FDFEA}" type="presParOf" srcId="{719FEA9D-C9A7-4889-AF62-2C6E912D06F4}" destId="{7380C78C-F2B9-4401-9430-E495EEA3F329}" srcOrd="8" destOrd="0" presId="urn:microsoft.com/office/officeart/2009/3/layout/RandomtoResultProcess"/>
    <dgm:cxn modelId="{183CB49D-9758-4D31-9BE1-972696028697}" type="presParOf" srcId="{719FEA9D-C9A7-4889-AF62-2C6E912D06F4}" destId="{4D91F924-811B-40D9-84C6-347DA9DA3E5C}" srcOrd="9" destOrd="0" presId="urn:microsoft.com/office/officeart/2009/3/layout/RandomtoResultProcess"/>
    <dgm:cxn modelId="{11A92A21-ACB2-40DD-BBE7-718C804D765D}" type="presParOf" srcId="{719FEA9D-C9A7-4889-AF62-2C6E912D06F4}" destId="{41BA8D9C-7A8A-4E16-A412-F1617D9B23C1}" srcOrd="10" destOrd="0" presId="urn:microsoft.com/office/officeart/2009/3/layout/RandomtoResultProcess"/>
    <dgm:cxn modelId="{522E3D26-325C-47E3-AA2C-EBC6326FDD9B}" type="presParOf" srcId="{719FEA9D-C9A7-4889-AF62-2C6E912D06F4}" destId="{7777B33F-253B-45CD-B966-FD890F964E76}" srcOrd="11" destOrd="0" presId="urn:microsoft.com/office/officeart/2009/3/layout/RandomtoResultProcess"/>
    <dgm:cxn modelId="{5D89DFD1-1EF4-4A06-BA97-243F8922C517}" type="presParOf" srcId="{719FEA9D-C9A7-4889-AF62-2C6E912D06F4}" destId="{470DD16D-B8E0-4EB3-A7D5-1023E8E1520D}" srcOrd="12" destOrd="0" presId="urn:microsoft.com/office/officeart/2009/3/layout/RandomtoResultProcess"/>
    <dgm:cxn modelId="{59403C32-F704-4547-9A01-6BFB5877CDC4}" type="presParOf" srcId="{719FEA9D-C9A7-4889-AF62-2C6E912D06F4}" destId="{C15C3872-9C29-42C9-8FB6-0F05DB6CA1D7}" srcOrd="13" destOrd="0" presId="urn:microsoft.com/office/officeart/2009/3/layout/RandomtoResultProcess"/>
    <dgm:cxn modelId="{FCC30FD2-5429-4B51-9C01-36D05FCDDE80}" type="presParOf" srcId="{719FEA9D-C9A7-4889-AF62-2C6E912D06F4}" destId="{0524ED9C-BEA3-4E77-9063-A9153008A53E}" srcOrd="14" destOrd="0" presId="urn:microsoft.com/office/officeart/2009/3/layout/RandomtoResultProcess"/>
    <dgm:cxn modelId="{A791A216-A617-4B99-B5A5-8BF4DA331425}" type="presParOf" srcId="{719FEA9D-C9A7-4889-AF62-2C6E912D06F4}" destId="{AD83FE12-5AED-4EDB-A17C-C9893653BA9D}" srcOrd="15" destOrd="0" presId="urn:microsoft.com/office/officeart/2009/3/layout/RandomtoResultProcess"/>
    <dgm:cxn modelId="{E125D870-8444-48B7-A6AB-6AAABBAD6281}" type="presParOf" srcId="{719FEA9D-C9A7-4889-AF62-2C6E912D06F4}" destId="{25366EF1-1F39-4F61-BFBA-9A09C0694D7D}" srcOrd="16" destOrd="0" presId="urn:microsoft.com/office/officeart/2009/3/layout/RandomtoResultProcess"/>
    <dgm:cxn modelId="{CC548AE6-24C7-4080-9B66-C0FF54C88B43}" type="presParOf" srcId="{719FEA9D-C9A7-4889-AF62-2C6E912D06F4}" destId="{F4F4C7B8-72C2-4404-B627-94E0FC1F32F7}" srcOrd="17" destOrd="0" presId="urn:microsoft.com/office/officeart/2009/3/layout/RandomtoResultProcess"/>
    <dgm:cxn modelId="{FADCE1FE-BA64-4E11-961E-8529D555821A}" type="presParOf" srcId="{719FEA9D-C9A7-4889-AF62-2C6E912D06F4}" destId="{8C52F385-BC00-45E6-A2F1-FA337700C83A}" srcOrd="18" destOrd="0" presId="urn:microsoft.com/office/officeart/2009/3/layout/RandomtoResultProcess"/>
    <dgm:cxn modelId="{C1DF6DBD-ECF0-4CE9-905F-8EB3A0F6CA00}" type="presParOf" srcId="{A7E3CE9D-C652-45E2-82F4-A9B7F4F319F5}" destId="{984FA3BC-FAC6-40EC-A63E-F1684AE073CA}" srcOrd="1" destOrd="0" presId="urn:microsoft.com/office/officeart/2009/3/layout/RandomtoResultProcess"/>
    <dgm:cxn modelId="{7F04DF1B-DCAF-4D89-B03C-F73BAEB56E77}" type="presParOf" srcId="{984FA3BC-FAC6-40EC-A63E-F1684AE073CA}" destId="{DA526C0D-EB6D-4A13-8FF5-091BB569B599}" srcOrd="0" destOrd="0" presId="urn:microsoft.com/office/officeart/2009/3/layout/RandomtoResultProcess"/>
    <dgm:cxn modelId="{BBFF5127-CD5E-4185-9176-92BA432D959E}" type="presParOf" srcId="{984FA3BC-FAC6-40EC-A63E-F1684AE073CA}" destId="{6A6465F6-8CA1-4868-8E5F-E1E535315B0E}" srcOrd="1" destOrd="0" presId="urn:microsoft.com/office/officeart/2009/3/layout/RandomtoResultProcess"/>
    <dgm:cxn modelId="{D22906D1-4AD5-4EE6-8FB5-2F452E57F79F}" type="presParOf" srcId="{A7E3CE9D-C652-45E2-82F4-A9B7F4F319F5}" destId="{1C16961A-408A-46A8-BECB-2C20CB3C245B}" srcOrd="2" destOrd="0" presId="urn:microsoft.com/office/officeart/2009/3/layout/RandomtoResultProcess"/>
    <dgm:cxn modelId="{4F1355D5-F885-43AB-A569-1A39B55F8775}" type="presParOf" srcId="{1C16961A-408A-46A8-BECB-2C20CB3C245B}" destId="{F76EABC6-0E35-4953-8231-3208973B1148}" srcOrd="0" destOrd="0" presId="urn:microsoft.com/office/officeart/2009/3/layout/RandomtoResultProcess"/>
    <dgm:cxn modelId="{B2EB2CF1-4EC3-48DB-957C-D2D7844D3D96}" type="presParOf" srcId="{1C16961A-408A-46A8-BECB-2C20CB3C245B}" destId="{1798430D-DC25-4FF6-B8CA-0B382C9C197A}" srcOrd="1" destOrd="0" presId="urn:microsoft.com/office/officeart/2009/3/layout/RandomtoResultProcess"/>
    <dgm:cxn modelId="{ECB382DC-D158-4FD0-930A-DC5DCA86C434}" type="presParOf" srcId="{A7E3CE9D-C652-45E2-82F4-A9B7F4F319F5}" destId="{9997D346-131B-495C-BB6A-BE68BB431450}" srcOrd="3" destOrd="0" presId="urn:microsoft.com/office/officeart/2009/3/layout/RandomtoResultProcess"/>
    <dgm:cxn modelId="{B2700FFF-7B20-4247-B895-5BB4BAC845FF}" type="presParOf" srcId="{9997D346-131B-495C-BB6A-BE68BB431450}" destId="{B930F15E-8C73-4D6E-8E31-C8FD86CB4650}" srcOrd="0" destOrd="0" presId="urn:microsoft.com/office/officeart/2009/3/layout/RandomtoResultProcess"/>
    <dgm:cxn modelId="{997B5A50-8099-482C-9184-E66C6DB23AC5}" type="presParOf" srcId="{9997D346-131B-495C-BB6A-BE68BB431450}" destId="{9DA3B8E7-15C3-4D56-8CE2-B256B292A2BC}" srcOrd="1" destOrd="0" presId="urn:microsoft.com/office/officeart/2009/3/layout/RandomtoResultProcess"/>
    <dgm:cxn modelId="{7A99BA57-7AC4-49C5-8F81-261A2597FD84}" type="presParOf" srcId="{A7E3CE9D-C652-45E2-82F4-A9B7F4F319F5}" destId="{560CDC87-6C2E-4049-8648-EDD6EF8D2F86}" srcOrd="4" destOrd="0" presId="urn:microsoft.com/office/officeart/2009/3/layout/RandomtoResultProcess"/>
    <dgm:cxn modelId="{072D128F-DEFF-46C7-9AA6-C80BA5D973B8}" type="presParOf" srcId="{560CDC87-6C2E-4049-8648-EDD6EF8D2F86}" destId="{F98CC445-EFE7-4989-8086-6F573F2ABCD8}" srcOrd="0" destOrd="0" presId="urn:microsoft.com/office/officeart/2009/3/layout/RandomtoResultProcess"/>
    <dgm:cxn modelId="{3689C238-55BB-454F-85B6-95C9D5513EC0}" type="presParOf" srcId="{560CDC87-6C2E-4049-8648-EDD6EF8D2F86}" destId="{184823F4-2152-4D60-BE48-B12C135DFD65}" srcOrd="1" destOrd="0" presId="urn:microsoft.com/office/officeart/2009/3/layout/RandomtoResultProcess"/>
    <dgm:cxn modelId="{610D07EA-EA3A-4558-849A-51D6EC91A9AE}" type="presParOf" srcId="{A7E3CE9D-C652-45E2-82F4-A9B7F4F319F5}" destId="{BE633B70-6D63-4BF6-8076-11DB938351A8}" srcOrd="5" destOrd="0" presId="urn:microsoft.com/office/officeart/2009/3/layout/RandomtoResultProcess"/>
    <dgm:cxn modelId="{2A490A55-940B-4901-B3AE-307FDE1793BD}" type="presParOf" srcId="{BE633B70-6D63-4BF6-8076-11DB938351A8}" destId="{0DEEF0A0-8945-4779-81D8-8529B02246CE}" srcOrd="0" destOrd="0" presId="urn:microsoft.com/office/officeart/2009/3/layout/RandomtoResultProcess"/>
    <dgm:cxn modelId="{63C2955B-DCF6-4785-A94C-3A49AA4AD82D}" type="presParOf" srcId="{BE633B70-6D63-4BF6-8076-11DB938351A8}" destId="{D9B43DF3-3131-4BBA-B063-9E817BD5703C}" srcOrd="1" destOrd="0" presId="urn:microsoft.com/office/officeart/2009/3/layout/RandomtoResultProcess"/>
    <dgm:cxn modelId="{0D6706E1-ED7A-4F0F-80FA-4D1D4B23633B}" type="presParOf" srcId="{A7E3CE9D-C652-45E2-82F4-A9B7F4F319F5}" destId="{59A88482-D7D7-4802-8CB3-F5971C9326DF}" srcOrd="6" destOrd="0" presId="urn:microsoft.com/office/officeart/2009/3/layout/RandomtoResultProcess"/>
    <dgm:cxn modelId="{125C9B41-32B2-4D02-9DE8-CF56B748FEE1}" type="presParOf" srcId="{59A88482-D7D7-4802-8CB3-F5971C9326DF}" destId="{27B0E73E-9741-4B44-9407-68BCA39E0DC1}" srcOrd="0" destOrd="0" presId="urn:microsoft.com/office/officeart/2009/3/layout/RandomtoResultProcess"/>
    <dgm:cxn modelId="{CD949571-B8A6-416D-BBD8-53F9AC86DDE1}" type="presParOf" srcId="{59A88482-D7D7-4802-8CB3-F5971C9326DF}" destId="{0702463F-3041-4D6D-91BF-386E9871642E}" srcOrd="1" destOrd="0" presId="urn:microsoft.com/office/officeart/2009/3/layout/RandomtoResul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85E8AD6-5EB9-4655-B920-43213D64C78E}" type="doc">
      <dgm:prSet loTypeId="urn:microsoft.com/office/officeart/2005/8/layout/arrow2" loCatId="process" qsTypeId="urn:microsoft.com/office/officeart/2005/8/quickstyle/3d2" qsCatId="3D" csTypeId="urn:microsoft.com/office/officeart/2005/8/colors/colorful4" csCatId="colorful" phldr="1"/>
      <dgm:spPr/>
      <dgm:t>
        <a:bodyPr/>
        <a:lstStyle/>
        <a:p>
          <a:endParaRPr lang="en-US"/>
        </a:p>
      </dgm:t>
    </dgm:pt>
    <dgm:pt modelId="{2D21841F-913A-49BB-89AE-09361A8E8D9C}">
      <dgm:prSet phldrT="[Text]"/>
      <dgm:spPr/>
      <dgm:t>
        <a:bodyPr/>
        <a:lstStyle/>
        <a:p>
          <a:pPr algn="ctr"/>
          <a:r>
            <a:rPr lang="en-US" dirty="0" smtClean="0"/>
            <a:t>Technology and improved processing method</a:t>
          </a:r>
          <a:endParaRPr lang="en-US" dirty="0"/>
        </a:p>
      </dgm:t>
    </dgm:pt>
    <dgm:pt modelId="{69C8C850-C0C5-4773-AB5D-8A57271F70E0}" type="parTrans" cxnId="{642B110B-3ED6-494D-8C96-9FEE6FE158DF}">
      <dgm:prSet/>
      <dgm:spPr/>
      <dgm:t>
        <a:bodyPr/>
        <a:lstStyle/>
        <a:p>
          <a:pPr algn="ctr"/>
          <a:endParaRPr lang="en-US"/>
        </a:p>
      </dgm:t>
    </dgm:pt>
    <dgm:pt modelId="{6BA380F2-6AE3-4D53-AC69-30A6733489CE}" type="sibTrans" cxnId="{642B110B-3ED6-494D-8C96-9FEE6FE158DF}">
      <dgm:prSet/>
      <dgm:spPr/>
      <dgm:t>
        <a:bodyPr/>
        <a:lstStyle/>
        <a:p>
          <a:pPr algn="ctr"/>
          <a:endParaRPr lang="en-US"/>
        </a:p>
      </dgm:t>
    </dgm:pt>
    <dgm:pt modelId="{D16BEEA3-E39B-4114-B273-DB976D42822C}">
      <dgm:prSet phldrT="[Text]"/>
      <dgm:spPr/>
      <dgm:t>
        <a:bodyPr/>
        <a:lstStyle/>
        <a:p>
          <a:pPr algn="ctr"/>
          <a:r>
            <a:rPr lang="en-US" dirty="0" smtClean="0"/>
            <a:t>Energy saving at least 60%</a:t>
          </a:r>
          <a:endParaRPr lang="en-US" dirty="0"/>
        </a:p>
      </dgm:t>
    </dgm:pt>
    <dgm:pt modelId="{E5B24F4F-E96B-4A88-B660-D125CCCC673C}" type="parTrans" cxnId="{526E57E8-F14A-4A82-B7DF-B907599CE6F9}">
      <dgm:prSet/>
      <dgm:spPr/>
      <dgm:t>
        <a:bodyPr/>
        <a:lstStyle/>
        <a:p>
          <a:pPr algn="ctr"/>
          <a:endParaRPr lang="en-US"/>
        </a:p>
      </dgm:t>
    </dgm:pt>
    <dgm:pt modelId="{E9CCBD73-8BF1-42AC-A0BD-0E599E42AEC3}" type="sibTrans" cxnId="{526E57E8-F14A-4A82-B7DF-B907599CE6F9}">
      <dgm:prSet/>
      <dgm:spPr/>
      <dgm:t>
        <a:bodyPr/>
        <a:lstStyle/>
        <a:p>
          <a:pPr algn="ctr"/>
          <a:endParaRPr lang="en-US"/>
        </a:p>
      </dgm:t>
    </dgm:pt>
    <dgm:pt modelId="{F96FAC18-73D2-41DB-BFEA-F4CFF28F2E45}">
      <dgm:prSet phldrT="[Text]"/>
      <dgm:spPr/>
      <dgm:t>
        <a:bodyPr/>
        <a:lstStyle/>
        <a:p>
          <a:pPr algn="ctr"/>
          <a:r>
            <a:rPr lang="en-US" dirty="0" smtClean="0"/>
            <a:t>Reduce water consumption</a:t>
          </a:r>
        </a:p>
        <a:p>
          <a:pPr algn="ctr"/>
          <a:r>
            <a:rPr lang="en-US" dirty="0" smtClean="0"/>
            <a:t>Saving at least 216m</a:t>
          </a:r>
          <a:r>
            <a:rPr lang="en-US" baseline="30000" dirty="0" smtClean="0"/>
            <a:t>3</a:t>
          </a:r>
          <a:r>
            <a:rPr lang="en-US" dirty="0" smtClean="0"/>
            <a:t> </a:t>
          </a:r>
          <a:endParaRPr lang="en-US" dirty="0"/>
        </a:p>
      </dgm:t>
    </dgm:pt>
    <dgm:pt modelId="{48D0598D-F6B2-4F22-B1D4-9035C4571AA5}" type="parTrans" cxnId="{F6D8D381-AD95-41BC-A34C-377491BBD49A}">
      <dgm:prSet/>
      <dgm:spPr/>
      <dgm:t>
        <a:bodyPr/>
        <a:lstStyle/>
        <a:p>
          <a:pPr algn="ctr"/>
          <a:endParaRPr lang="en-US"/>
        </a:p>
      </dgm:t>
    </dgm:pt>
    <dgm:pt modelId="{C5D70D9F-8C2D-4FCE-A356-0C05D97821B8}" type="sibTrans" cxnId="{F6D8D381-AD95-41BC-A34C-377491BBD49A}">
      <dgm:prSet/>
      <dgm:spPr/>
      <dgm:t>
        <a:bodyPr/>
        <a:lstStyle/>
        <a:p>
          <a:pPr algn="ctr"/>
          <a:endParaRPr lang="en-US"/>
        </a:p>
      </dgm:t>
    </dgm:pt>
    <dgm:pt modelId="{5EFB3476-AC7E-4698-B144-E939555C96DA}">
      <dgm:prSet phldrT="[Text]"/>
      <dgm:spPr/>
      <dgm:t>
        <a:bodyPr/>
        <a:lstStyle/>
        <a:p>
          <a:pPr algn="ctr"/>
          <a:r>
            <a:rPr lang="en-US" dirty="0" smtClean="0"/>
            <a:t>Increase in net income 8%</a:t>
          </a:r>
          <a:endParaRPr lang="en-US" dirty="0"/>
        </a:p>
      </dgm:t>
    </dgm:pt>
    <dgm:pt modelId="{E23F8BF3-65CF-4FDC-98C6-5EB34B48F718}" type="parTrans" cxnId="{403D6182-1F86-40D3-A84F-61DC2F06830B}">
      <dgm:prSet/>
      <dgm:spPr/>
      <dgm:t>
        <a:bodyPr/>
        <a:lstStyle/>
        <a:p>
          <a:pPr algn="ctr"/>
          <a:endParaRPr lang="en-US"/>
        </a:p>
      </dgm:t>
    </dgm:pt>
    <dgm:pt modelId="{D83F31BC-DBE3-4CE6-BECD-59207288D0DA}" type="sibTrans" cxnId="{403D6182-1F86-40D3-A84F-61DC2F06830B}">
      <dgm:prSet/>
      <dgm:spPr/>
      <dgm:t>
        <a:bodyPr/>
        <a:lstStyle/>
        <a:p>
          <a:pPr algn="ctr"/>
          <a:endParaRPr lang="en-US"/>
        </a:p>
      </dgm:t>
    </dgm:pt>
    <dgm:pt modelId="{8578090C-E68D-4DB0-83B2-AE3D5C184E92}">
      <dgm:prSet phldrT="[Text]"/>
      <dgm:spPr/>
      <dgm:t>
        <a:bodyPr/>
        <a:lstStyle/>
        <a:p>
          <a:pPr algn="ctr"/>
          <a:r>
            <a:rPr lang="en-US" dirty="0" smtClean="0"/>
            <a:t>Increase ghee yield 8.5 ton</a:t>
          </a:r>
          <a:endParaRPr lang="en-US" dirty="0"/>
        </a:p>
      </dgm:t>
    </dgm:pt>
    <dgm:pt modelId="{3796F760-549D-4B16-BD81-6F22089E971A}" type="parTrans" cxnId="{0D8E7E13-8A0A-461D-9185-F436CA978956}">
      <dgm:prSet/>
      <dgm:spPr/>
      <dgm:t>
        <a:bodyPr/>
        <a:lstStyle/>
        <a:p>
          <a:pPr algn="ctr"/>
          <a:endParaRPr lang="en-US"/>
        </a:p>
      </dgm:t>
    </dgm:pt>
    <dgm:pt modelId="{BB922BD9-BDB4-43EE-ABF6-264A97589E05}" type="sibTrans" cxnId="{0D8E7E13-8A0A-461D-9185-F436CA978956}">
      <dgm:prSet/>
      <dgm:spPr/>
      <dgm:t>
        <a:bodyPr/>
        <a:lstStyle/>
        <a:p>
          <a:pPr algn="ctr"/>
          <a:endParaRPr lang="en-US"/>
        </a:p>
      </dgm:t>
    </dgm:pt>
    <dgm:pt modelId="{DBD5C41C-12E5-445B-A379-587C0CE07AAD}" type="pres">
      <dgm:prSet presAssocID="{985E8AD6-5EB9-4655-B920-43213D64C78E}" presName="arrowDiagram" presStyleCnt="0">
        <dgm:presLayoutVars>
          <dgm:chMax val="5"/>
          <dgm:dir/>
          <dgm:resizeHandles val="exact"/>
        </dgm:presLayoutVars>
      </dgm:prSet>
      <dgm:spPr/>
      <dgm:t>
        <a:bodyPr/>
        <a:lstStyle/>
        <a:p>
          <a:endParaRPr lang="en-US"/>
        </a:p>
      </dgm:t>
    </dgm:pt>
    <dgm:pt modelId="{3A42F99E-F2E8-4924-B30B-6B761C7DB2E9}" type="pres">
      <dgm:prSet presAssocID="{985E8AD6-5EB9-4655-B920-43213D64C78E}" presName="arrow" presStyleLbl="bgShp" presStyleIdx="0" presStyleCnt="1" custLinFactNeighborX="313" custLinFactNeighborY="-166"/>
      <dgm:spPr/>
      <dgm:t>
        <a:bodyPr/>
        <a:lstStyle/>
        <a:p>
          <a:endParaRPr lang="en-US"/>
        </a:p>
      </dgm:t>
    </dgm:pt>
    <dgm:pt modelId="{FD31072C-8A99-4287-ACE3-C70B45738D7B}" type="pres">
      <dgm:prSet presAssocID="{985E8AD6-5EB9-4655-B920-43213D64C78E}" presName="arrowDiagram5" presStyleCnt="0"/>
      <dgm:spPr/>
      <dgm:t>
        <a:bodyPr/>
        <a:lstStyle/>
        <a:p>
          <a:endParaRPr lang="en-US"/>
        </a:p>
      </dgm:t>
    </dgm:pt>
    <dgm:pt modelId="{4C28137B-83F3-4AEE-B4EF-930B4277C74F}" type="pres">
      <dgm:prSet presAssocID="{2D21841F-913A-49BB-89AE-09361A8E8D9C}" presName="bullet5a" presStyleLbl="node1" presStyleIdx="0" presStyleCnt="5"/>
      <dgm:spPr/>
      <dgm:t>
        <a:bodyPr/>
        <a:lstStyle/>
        <a:p>
          <a:endParaRPr lang="en-US"/>
        </a:p>
      </dgm:t>
    </dgm:pt>
    <dgm:pt modelId="{72D945D5-9A88-44BE-8F96-AC1D070E0939}" type="pres">
      <dgm:prSet presAssocID="{2D21841F-913A-49BB-89AE-09361A8E8D9C}" presName="textBox5a" presStyleLbl="revTx" presStyleIdx="0" presStyleCnt="5">
        <dgm:presLayoutVars>
          <dgm:bulletEnabled val="1"/>
        </dgm:presLayoutVars>
      </dgm:prSet>
      <dgm:spPr/>
      <dgm:t>
        <a:bodyPr/>
        <a:lstStyle/>
        <a:p>
          <a:endParaRPr lang="en-US"/>
        </a:p>
      </dgm:t>
    </dgm:pt>
    <dgm:pt modelId="{68E31ED3-1D04-413E-9CA7-38F605FFABE4}" type="pres">
      <dgm:prSet presAssocID="{8578090C-E68D-4DB0-83B2-AE3D5C184E92}" presName="bullet5b" presStyleLbl="node1" presStyleIdx="1" presStyleCnt="5"/>
      <dgm:spPr/>
      <dgm:t>
        <a:bodyPr/>
        <a:lstStyle/>
        <a:p>
          <a:endParaRPr lang="en-US"/>
        </a:p>
      </dgm:t>
    </dgm:pt>
    <dgm:pt modelId="{58A3AA8F-0868-4D5A-AC8C-5F7E683A3D9C}" type="pres">
      <dgm:prSet presAssocID="{8578090C-E68D-4DB0-83B2-AE3D5C184E92}" presName="textBox5b" presStyleLbl="revTx" presStyleIdx="1" presStyleCnt="5">
        <dgm:presLayoutVars>
          <dgm:bulletEnabled val="1"/>
        </dgm:presLayoutVars>
      </dgm:prSet>
      <dgm:spPr/>
      <dgm:t>
        <a:bodyPr/>
        <a:lstStyle/>
        <a:p>
          <a:endParaRPr lang="en-US"/>
        </a:p>
      </dgm:t>
    </dgm:pt>
    <dgm:pt modelId="{6E6FE4AB-5A08-4E48-9EF8-3E9D2B324092}" type="pres">
      <dgm:prSet presAssocID="{D16BEEA3-E39B-4114-B273-DB976D42822C}" presName="bullet5c" presStyleLbl="node1" presStyleIdx="2" presStyleCnt="5"/>
      <dgm:spPr/>
      <dgm:t>
        <a:bodyPr/>
        <a:lstStyle/>
        <a:p>
          <a:endParaRPr lang="en-US"/>
        </a:p>
      </dgm:t>
    </dgm:pt>
    <dgm:pt modelId="{276CB639-944F-457C-B156-405B37221CD4}" type="pres">
      <dgm:prSet presAssocID="{D16BEEA3-E39B-4114-B273-DB976D42822C}" presName="textBox5c" presStyleLbl="revTx" presStyleIdx="2" presStyleCnt="5">
        <dgm:presLayoutVars>
          <dgm:bulletEnabled val="1"/>
        </dgm:presLayoutVars>
      </dgm:prSet>
      <dgm:spPr/>
      <dgm:t>
        <a:bodyPr/>
        <a:lstStyle/>
        <a:p>
          <a:endParaRPr lang="en-US"/>
        </a:p>
      </dgm:t>
    </dgm:pt>
    <dgm:pt modelId="{7FBF5047-FAA7-4848-BDFC-1D66708BD216}" type="pres">
      <dgm:prSet presAssocID="{F96FAC18-73D2-41DB-BFEA-F4CFF28F2E45}" presName="bullet5d" presStyleLbl="node1" presStyleIdx="3" presStyleCnt="5"/>
      <dgm:spPr/>
      <dgm:t>
        <a:bodyPr/>
        <a:lstStyle/>
        <a:p>
          <a:endParaRPr lang="en-US"/>
        </a:p>
      </dgm:t>
    </dgm:pt>
    <dgm:pt modelId="{CE3C0FA9-1730-4CEA-9A3A-0F362DBF3B01}" type="pres">
      <dgm:prSet presAssocID="{F96FAC18-73D2-41DB-BFEA-F4CFF28F2E45}" presName="textBox5d" presStyleLbl="revTx" presStyleIdx="3" presStyleCnt="5">
        <dgm:presLayoutVars>
          <dgm:bulletEnabled val="1"/>
        </dgm:presLayoutVars>
      </dgm:prSet>
      <dgm:spPr/>
      <dgm:t>
        <a:bodyPr/>
        <a:lstStyle/>
        <a:p>
          <a:endParaRPr lang="en-US"/>
        </a:p>
      </dgm:t>
    </dgm:pt>
    <dgm:pt modelId="{CB1DA602-07DC-4BEE-9148-99F72D089DE3}" type="pres">
      <dgm:prSet presAssocID="{5EFB3476-AC7E-4698-B144-E939555C96DA}" presName="bullet5e" presStyleLbl="node1" presStyleIdx="4" presStyleCnt="5"/>
      <dgm:spPr/>
      <dgm:t>
        <a:bodyPr/>
        <a:lstStyle/>
        <a:p>
          <a:endParaRPr lang="en-US"/>
        </a:p>
      </dgm:t>
    </dgm:pt>
    <dgm:pt modelId="{C37E7679-A27A-4C28-AA27-C1EE8EFAB747}" type="pres">
      <dgm:prSet presAssocID="{5EFB3476-AC7E-4698-B144-E939555C96DA}" presName="textBox5e" presStyleLbl="revTx" presStyleIdx="4" presStyleCnt="5">
        <dgm:presLayoutVars>
          <dgm:bulletEnabled val="1"/>
        </dgm:presLayoutVars>
      </dgm:prSet>
      <dgm:spPr/>
      <dgm:t>
        <a:bodyPr/>
        <a:lstStyle/>
        <a:p>
          <a:endParaRPr lang="en-US"/>
        </a:p>
      </dgm:t>
    </dgm:pt>
  </dgm:ptLst>
  <dgm:cxnLst>
    <dgm:cxn modelId="{A36047F7-7629-483D-A416-06FC8A2BFF3E}" type="presOf" srcId="{8578090C-E68D-4DB0-83B2-AE3D5C184E92}" destId="{58A3AA8F-0868-4D5A-AC8C-5F7E683A3D9C}" srcOrd="0" destOrd="0" presId="urn:microsoft.com/office/officeart/2005/8/layout/arrow2"/>
    <dgm:cxn modelId="{403D6182-1F86-40D3-A84F-61DC2F06830B}" srcId="{985E8AD6-5EB9-4655-B920-43213D64C78E}" destId="{5EFB3476-AC7E-4698-B144-E939555C96DA}" srcOrd="4" destOrd="0" parTransId="{E23F8BF3-65CF-4FDC-98C6-5EB34B48F718}" sibTransId="{D83F31BC-DBE3-4CE6-BECD-59207288D0DA}"/>
    <dgm:cxn modelId="{526E57E8-F14A-4A82-B7DF-B907599CE6F9}" srcId="{985E8AD6-5EB9-4655-B920-43213D64C78E}" destId="{D16BEEA3-E39B-4114-B273-DB976D42822C}" srcOrd="2" destOrd="0" parTransId="{E5B24F4F-E96B-4A88-B660-D125CCCC673C}" sibTransId="{E9CCBD73-8BF1-42AC-A0BD-0E599E42AEC3}"/>
    <dgm:cxn modelId="{0D8E7E13-8A0A-461D-9185-F436CA978956}" srcId="{985E8AD6-5EB9-4655-B920-43213D64C78E}" destId="{8578090C-E68D-4DB0-83B2-AE3D5C184E92}" srcOrd="1" destOrd="0" parTransId="{3796F760-549D-4B16-BD81-6F22089E971A}" sibTransId="{BB922BD9-BDB4-43EE-ABF6-264A97589E05}"/>
    <dgm:cxn modelId="{F6D8D381-AD95-41BC-A34C-377491BBD49A}" srcId="{985E8AD6-5EB9-4655-B920-43213D64C78E}" destId="{F96FAC18-73D2-41DB-BFEA-F4CFF28F2E45}" srcOrd="3" destOrd="0" parTransId="{48D0598D-F6B2-4F22-B1D4-9035C4571AA5}" sibTransId="{C5D70D9F-8C2D-4FCE-A356-0C05D97821B8}"/>
    <dgm:cxn modelId="{E7EFAAE9-2C47-4232-9DE3-F785E62FAA74}" type="presOf" srcId="{F96FAC18-73D2-41DB-BFEA-F4CFF28F2E45}" destId="{CE3C0FA9-1730-4CEA-9A3A-0F362DBF3B01}" srcOrd="0" destOrd="0" presId="urn:microsoft.com/office/officeart/2005/8/layout/arrow2"/>
    <dgm:cxn modelId="{933F285F-C878-41B1-9C07-3C325381D636}" type="presOf" srcId="{2D21841F-913A-49BB-89AE-09361A8E8D9C}" destId="{72D945D5-9A88-44BE-8F96-AC1D070E0939}" srcOrd="0" destOrd="0" presId="urn:microsoft.com/office/officeart/2005/8/layout/arrow2"/>
    <dgm:cxn modelId="{642B110B-3ED6-494D-8C96-9FEE6FE158DF}" srcId="{985E8AD6-5EB9-4655-B920-43213D64C78E}" destId="{2D21841F-913A-49BB-89AE-09361A8E8D9C}" srcOrd="0" destOrd="0" parTransId="{69C8C850-C0C5-4773-AB5D-8A57271F70E0}" sibTransId="{6BA380F2-6AE3-4D53-AC69-30A6733489CE}"/>
    <dgm:cxn modelId="{256A13F8-6A72-437B-8737-9A55ECCC785B}" type="presOf" srcId="{5EFB3476-AC7E-4698-B144-E939555C96DA}" destId="{C37E7679-A27A-4C28-AA27-C1EE8EFAB747}" srcOrd="0" destOrd="0" presId="urn:microsoft.com/office/officeart/2005/8/layout/arrow2"/>
    <dgm:cxn modelId="{E897C35B-04F2-4BA6-BF59-174F4B00ACD7}" type="presOf" srcId="{D16BEEA3-E39B-4114-B273-DB976D42822C}" destId="{276CB639-944F-457C-B156-405B37221CD4}" srcOrd="0" destOrd="0" presId="urn:microsoft.com/office/officeart/2005/8/layout/arrow2"/>
    <dgm:cxn modelId="{E40ACB7C-4C1B-4E3F-A2B7-5458833C8033}" type="presOf" srcId="{985E8AD6-5EB9-4655-B920-43213D64C78E}" destId="{DBD5C41C-12E5-445B-A379-587C0CE07AAD}" srcOrd="0" destOrd="0" presId="urn:microsoft.com/office/officeart/2005/8/layout/arrow2"/>
    <dgm:cxn modelId="{A603BF61-2BC2-4F96-A14C-B7DE29C5FB20}" type="presParOf" srcId="{DBD5C41C-12E5-445B-A379-587C0CE07AAD}" destId="{3A42F99E-F2E8-4924-B30B-6B761C7DB2E9}" srcOrd="0" destOrd="0" presId="urn:microsoft.com/office/officeart/2005/8/layout/arrow2"/>
    <dgm:cxn modelId="{BEA151BA-F045-4038-BDCD-E8A6A9B8831C}" type="presParOf" srcId="{DBD5C41C-12E5-445B-A379-587C0CE07AAD}" destId="{FD31072C-8A99-4287-ACE3-C70B45738D7B}" srcOrd="1" destOrd="0" presId="urn:microsoft.com/office/officeart/2005/8/layout/arrow2"/>
    <dgm:cxn modelId="{1982000C-F28D-45FC-862F-911355F08A76}" type="presParOf" srcId="{FD31072C-8A99-4287-ACE3-C70B45738D7B}" destId="{4C28137B-83F3-4AEE-B4EF-930B4277C74F}" srcOrd="0" destOrd="0" presId="urn:microsoft.com/office/officeart/2005/8/layout/arrow2"/>
    <dgm:cxn modelId="{ECE2FEAC-5451-42B2-94DC-CD8C88DB84AB}" type="presParOf" srcId="{FD31072C-8A99-4287-ACE3-C70B45738D7B}" destId="{72D945D5-9A88-44BE-8F96-AC1D070E0939}" srcOrd="1" destOrd="0" presId="urn:microsoft.com/office/officeart/2005/8/layout/arrow2"/>
    <dgm:cxn modelId="{0A382DF5-0AC9-4BC0-B004-59B6A396B87A}" type="presParOf" srcId="{FD31072C-8A99-4287-ACE3-C70B45738D7B}" destId="{68E31ED3-1D04-413E-9CA7-38F605FFABE4}" srcOrd="2" destOrd="0" presId="urn:microsoft.com/office/officeart/2005/8/layout/arrow2"/>
    <dgm:cxn modelId="{ED54480C-4771-4820-B71B-E57E01C27A4D}" type="presParOf" srcId="{FD31072C-8A99-4287-ACE3-C70B45738D7B}" destId="{58A3AA8F-0868-4D5A-AC8C-5F7E683A3D9C}" srcOrd="3" destOrd="0" presId="urn:microsoft.com/office/officeart/2005/8/layout/arrow2"/>
    <dgm:cxn modelId="{0E31AF8F-7B5A-4DC6-934D-45DD7E5713AF}" type="presParOf" srcId="{FD31072C-8A99-4287-ACE3-C70B45738D7B}" destId="{6E6FE4AB-5A08-4E48-9EF8-3E9D2B324092}" srcOrd="4" destOrd="0" presId="urn:microsoft.com/office/officeart/2005/8/layout/arrow2"/>
    <dgm:cxn modelId="{9D14CB40-5FEA-4FF6-BDAD-BF2EB2323E86}" type="presParOf" srcId="{FD31072C-8A99-4287-ACE3-C70B45738D7B}" destId="{276CB639-944F-457C-B156-405B37221CD4}" srcOrd="5" destOrd="0" presId="urn:microsoft.com/office/officeart/2005/8/layout/arrow2"/>
    <dgm:cxn modelId="{062B62C5-6BFE-4516-9852-7AD429DF991A}" type="presParOf" srcId="{FD31072C-8A99-4287-ACE3-C70B45738D7B}" destId="{7FBF5047-FAA7-4848-BDFC-1D66708BD216}" srcOrd="6" destOrd="0" presId="urn:microsoft.com/office/officeart/2005/8/layout/arrow2"/>
    <dgm:cxn modelId="{7BEE816F-4781-4ADC-A45A-CE29862F45B1}" type="presParOf" srcId="{FD31072C-8A99-4287-ACE3-C70B45738D7B}" destId="{CE3C0FA9-1730-4CEA-9A3A-0F362DBF3B01}" srcOrd="7" destOrd="0" presId="urn:microsoft.com/office/officeart/2005/8/layout/arrow2"/>
    <dgm:cxn modelId="{6C894721-0E41-43D6-A3D5-1049C62834A6}" type="presParOf" srcId="{FD31072C-8A99-4287-ACE3-C70B45738D7B}" destId="{CB1DA602-07DC-4BEE-9148-99F72D089DE3}" srcOrd="8" destOrd="0" presId="urn:microsoft.com/office/officeart/2005/8/layout/arrow2"/>
    <dgm:cxn modelId="{0AB43FB5-15EC-4EA6-AEAA-DFA2A2DA5498}" type="presParOf" srcId="{FD31072C-8A99-4287-ACE3-C70B45738D7B}" destId="{C37E7679-A27A-4C28-AA27-C1EE8EFAB747}" srcOrd="9" destOrd="0" presId="urn:microsoft.com/office/officeart/2005/8/layout/arrow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96910A8-AA2E-4298-9D69-F2662B6B3799}" type="doc">
      <dgm:prSet loTypeId="urn:microsoft.com/office/officeart/2005/8/layout/cycle4" loCatId="matrix" qsTypeId="urn:microsoft.com/office/officeart/2005/8/quickstyle/simple5" qsCatId="simple" csTypeId="urn:microsoft.com/office/officeart/2005/8/colors/colorful1" csCatId="colorful" phldr="1"/>
      <dgm:spPr/>
      <dgm:t>
        <a:bodyPr/>
        <a:lstStyle/>
        <a:p>
          <a:endParaRPr lang="en-US"/>
        </a:p>
      </dgm:t>
    </dgm:pt>
    <dgm:pt modelId="{294F8AEE-0637-48AB-ADF1-FF550C2FB6C6}">
      <dgm:prSet phldrT="[Text]"/>
      <dgm:spPr/>
      <dgm:t>
        <a:bodyPr/>
        <a:lstStyle/>
        <a:p>
          <a:r>
            <a:rPr lang="en-US" b="1" smtClean="0">
              <a:latin typeface="Arial" charset="0"/>
            </a:rPr>
            <a:t>Strength</a:t>
          </a:r>
          <a:endParaRPr lang="en-US" dirty="0"/>
        </a:p>
      </dgm:t>
    </dgm:pt>
    <dgm:pt modelId="{8396A9C8-AE40-43E9-BDF4-F56B57E22E20}" type="parTrans" cxnId="{314FD83C-DEC8-43AB-97C9-B270B8720A6B}">
      <dgm:prSet/>
      <dgm:spPr/>
      <dgm:t>
        <a:bodyPr/>
        <a:lstStyle/>
        <a:p>
          <a:endParaRPr lang="en-US"/>
        </a:p>
      </dgm:t>
    </dgm:pt>
    <dgm:pt modelId="{6729D27D-9DD8-461B-BA93-C44B42F61261}" type="sibTrans" cxnId="{314FD83C-DEC8-43AB-97C9-B270B8720A6B}">
      <dgm:prSet/>
      <dgm:spPr/>
      <dgm:t>
        <a:bodyPr/>
        <a:lstStyle/>
        <a:p>
          <a:endParaRPr lang="en-US"/>
        </a:p>
      </dgm:t>
    </dgm:pt>
    <dgm:pt modelId="{901BCB56-F331-4267-913E-9AB7FA56BEEE}">
      <dgm:prSet phldrT="[Text]">
        <dgm:style>
          <a:lnRef idx="2">
            <a:schemeClr val="accent2"/>
          </a:lnRef>
          <a:fillRef idx="1">
            <a:schemeClr val="lt1"/>
          </a:fillRef>
          <a:effectRef idx="0">
            <a:schemeClr val="accent2"/>
          </a:effectRef>
          <a:fontRef idx="minor">
            <a:schemeClr val="dk1"/>
          </a:fontRef>
        </dgm:style>
      </dgm:prSet>
      <dgm:spPr>
        <a:effectLst>
          <a:outerShdw blurRad="50800" dist="38100" dir="2700000" algn="tl" rotWithShape="0">
            <a:prstClr val="black">
              <a:alpha val="40000"/>
            </a:prstClr>
          </a:outerShdw>
        </a:effectLst>
      </dgm:spPr>
      <dgm:t>
        <a:bodyPr/>
        <a:lstStyle/>
        <a:p>
          <a:r>
            <a:rPr lang="en-US" dirty="0" smtClean="0"/>
            <a:t>Geographical indicator</a:t>
          </a:r>
          <a:endParaRPr lang="en-US" dirty="0"/>
        </a:p>
      </dgm:t>
    </dgm:pt>
    <dgm:pt modelId="{4C13CC1C-0EB4-42FB-A6A0-BF37EC6CE9F1}" type="parTrans" cxnId="{A9056873-BE72-42D4-AF1D-B817C82DEC22}">
      <dgm:prSet/>
      <dgm:spPr/>
      <dgm:t>
        <a:bodyPr/>
        <a:lstStyle/>
        <a:p>
          <a:endParaRPr lang="en-US"/>
        </a:p>
      </dgm:t>
    </dgm:pt>
    <dgm:pt modelId="{EE42EB5E-76F7-4633-B177-8B77AF713A0A}" type="sibTrans" cxnId="{A9056873-BE72-42D4-AF1D-B817C82DEC22}">
      <dgm:prSet/>
      <dgm:spPr/>
      <dgm:t>
        <a:bodyPr/>
        <a:lstStyle/>
        <a:p>
          <a:endParaRPr lang="en-US"/>
        </a:p>
      </dgm:t>
    </dgm:pt>
    <dgm:pt modelId="{25D0A201-DC25-4DBA-8833-F0095731F551}">
      <dgm:prSet phldrT="[Text]"/>
      <dgm:spPr/>
      <dgm:t>
        <a:bodyPr/>
        <a:lstStyle/>
        <a:p>
          <a:r>
            <a:rPr lang="en-US" b="1" dirty="0" smtClean="0">
              <a:latin typeface="Arial" charset="0"/>
            </a:rPr>
            <a:t>Weaknesses</a:t>
          </a:r>
          <a:endParaRPr lang="en-US" dirty="0"/>
        </a:p>
      </dgm:t>
    </dgm:pt>
    <dgm:pt modelId="{36E48B05-853D-48CF-8749-76CB40F53C69}" type="parTrans" cxnId="{470974FC-446A-46C4-B61A-51F6CBC9AE21}">
      <dgm:prSet/>
      <dgm:spPr/>
      <dgm:t>
        <a:bodyPr/>
        <a:lstStyle/>
        <a:p>
          <a:endParaRPr lang="en-US"/>
        </a:p>
      </dgm:t>
    </dgm:pt>
    <dgm:pt modelId="{96088362-FE98-4FDC-8644-F5D81DAA6ACA}" type="sibTrans" cxnId="{470974FC-446A-46C4-B61A-51F6CBC9AE21}">
      <dgm:prSet/>
      <dgm:spPr/>
      <dgm:t>
        <a:bodyPr/>
        <a:lstStyle/>
        <a:p>
          <a:endParaRPr lang="en-US"/>
        </a:p>
      </dgm:t>
    </dgm:pt>
    <dgm:pt modelId="{0825D095-53E3-40ED-9B43-DC711C8A994E}">
      <dgm:prSet phldrT="[Text]">
        <dgm:style>
          <a:lnRef idx="2">
            <a:schemeClr val="accent3"/>
          </a:lnRef>
          <a:fillRef idx="1">
            <a:schemeClr val="lt1"/>
          </a:fillRef>
          <a:effectRef idx="0">
            <a:schemeClr val="accent3"/>
          </a:effectRef>
          <a:fontRef idx="minor">
            <a:schemeClr val="dk1"/>
          </a:fontRef>
        </dgm:style>
      </dgm:prSet>
      <dgm:spPr>
        <a:effectLst>
          <a:outerShdw blurRad="50800" dist="38100" dir="2700000" algn="tl" rotWithShape="0">
            <a:prstClr val="black">
              <a:alpha val="40000"/>
            </a:prstClr>
          </a:outerShdw>
        </a:effectLst>
      </dgm:spPr>
      <dgm:t>
        <a:bodyPr/>
        <a:lstStyle/>
        <a:p>
          <a:r>
            <a:rPr lang="en-US" dirty="0" smtClean="0"/>
            <a:t>Need for training</a:t>
          </a:r>
          <a:endParaRPr lang="en-US" dirty="0"/>
        </a:p>
      </dgm:t>
    </dgm:pt>
    <dgm:pt modelId="{6C01B9BB-4F18-4171-873B-DF4A7349BD14}" type="parTrans" cxnId="{76471DE9-C34C-4485-AB43-4A903DAB63C4}">
      <dgm:prSet/>
      <dgm:spPr/>
      <dgm:t>
        <a:bodyPr/>
        <a:lstStyle/>
        <a:p>
          <a:endParaRPr lang="en-US"/>
        </a:p>
      </dgm:t>
    </dgm:pt>
    <dgm:pt modelId="{1F3B03E5-C97B-41D5-A762-FBE3F1C162BC}" type="sibTrans" cxnId="{76471DE9-C34C-4485-AB43-4A903DAB63C4}">
      <dgm:prSet/>
      <dgm:spPr/>
      <dgm:t>
        <a:bodyPr/>
        <a:lstStyle/>
        <a:p>
          <a:endParaRPr lang="en-US"/>
        </a:p>
      </dgm:t>
    </dgm:pt>
    <dgm:pt modelId="{2CEEC0E6-1CF5-4823-A61F-6A568D202E57}">
      <dgm:prSet phldrT="[Text]"/>
      <dgm:spPr/>
      <dgm:t>
        <a:bodyPr/>
        <a:lstStyle/>
        <a:p>
          <a:r>
            <a:rPr lang="en-US" b="1" smtClean="0">
              <a:latin typeface="Arial" charset="0"/>
            </a:rPr>
            <a:t>Threats</a:t>
          </a:r>
          <a:endParaRPr lang="en-US" dirty="0"/>
        </a:p>
      </dgm:t>
    </dgm:pt>
    <dgm:pt modelId="{A96E237D-69E5-41AC-AB64-1A2828FE14E6}" type="parTrans" cxnId="{6CF3E9BF-4B2C-479E-8D8A-ACC4C17CE90E}">
      <dgm:prSet/>
      <dgm:spPr/>
      <dgm:t>
        <a:bodyPr/>
        <a:lstStyle/>
        <a:p>
          <a:endParaRPr lang="en-US"/>
        </a:p>
      </dgm:t>
    </dgm:pt>
    <dgm:pt modelId="{FB886FE8-984F-4D31-A145-85D984B198E3}" type="sibTrans" cxnId="{6CF3E9BF-4B2C-479E-8D8A-ACC4C17CE90E}">
      <dgm:prSet/>
      <dgm:spPr/>
      <dgm:t>
        <a:bodyPr/>
        <a:lstStyle/>
        <a:p>
          <a:endParaRPr lang="en-US"/>
        </a:p>
      </dgm:t>
    </dgm:pt>
    <dgm:pt modelId="{F78D5BF9-2635-4E4B-8240-56A586257B0D}">
      <dgm:prSet phldrT="[Text]">
        <dgm:style>
          <a:lnRef idx="2">
            <a:schemeClr val="accent4"/>
          </a:lnRef>
          <a:fillRef idx="1">
            <a:schemeClr val="lt1"/>
          </a:fillRef>
          <a:effectRef idx="0">
            <a:schemeClr val="accent4"/>
          </a:effectRef>
          <a:fontRef idx="minor">
            <a:schemeClr val="dk1"/>
          </a:fontRef>
        </dgm:style>
      </dgm:prSet>
      <dgm:spPr>
        <a:effectLst>
          <a:outerShdw blurRad="50800" dist="38100" dir="2700000" algn="tl" rotWithShape="0">
            <a:prstClr val="black">
              <a:alpha val="40000"/>
            </a:prstClr>
          </a:outerShdw>
        </a:effectLst>
      </dgm:spPr>
      <dgm:t>
        <a:bodyPr/>
        <a:lstStyle/>
        <a:p>
          <a:r>
            <a:rPr lang="en-US" dirty="0" smtClean="0"/>
            <a:t>Unavailability of processing equipment's</a:t>
          </a:r>
          <a:endParaRPr lang="en-US" dirty="0"/>
        </a:p>
      </dgm:t>
    </dgm:pt>
    <dgm:pt modelId="{9D56B3DE-FB73-43E1-9500-E4FBFF5026B6}" type="parTrans" cxnId="{95798E04-0F5F-453D-9417-F8B9CFF15913}">
      <dgm:prSet/>
      <dgm:spPr/>
      <dgm:t>
        <a:bodyPr/>
        <a:lstStyle/>
        <a:p>
          <a:endParaRPr lang="en-US"/>
        </a:p>
      </dgm:t>
    </dgm:pt>
    <dgm:pt modelId="{C592A155-CC96-4E5D-95A9-CBFAD6ECFC3D}" type="sibTrans" cxnId="{95798E04-0F5F-453D-9417-F8B9CFF15913}">
      <dgm:prSet/>
      <dgm:spPr/>
      <dgm:t>
        <a:bodyPr/>
        <a:lstStyle/>
        <a:p>
          <a:endParaRPr lang="en-US"/>
        </a:p>
      </dgm:t>
    </dgm:pt>
    <dgm:pt modelId="{95803990-547D-42BE-B2B3-6828723AFEA0}">
      <dgm:prSet phldrT="[Text]"/>
      <dgm:spPr/>
      <dgm:t>
        <a:bodyPr/>
        <a:lstStyle/>
        <a:p>
          <a:r>
            <a:rPr lang="en-US" b="1" smtClean="0">
              <a:latin typeface="Arial" charset="0"/>
            </a:rPr>
            <a:t>Opportunities</a:t>
          </a:r>
          <a:endParaRPr lang="en-US" dirty="0"/>
        </a:p>
      </dgm:t>
    </dgm:pt>
    <dgm:pt modelId="{11B6D5FE-A16C-4135-BECE-4F02C9355972}" type="parTrans" cxnId="{C5FBB138-11F1-47D5-87B8-CD38309B3446}">
      <dgm:prSet/>
      <dgm:spPr/>
      <dgm:t>
        <a:bodyPr/>
        <a:lstStyle/>
        <a:p>
          <a:endParaRPr lang="en-US"/>
        </a:p>
      </dgm:t>
    </dgm:pt>
    <dgm:pt modelId="{B427F6E3-C083-44D9-8114-8398168727D3}" type="sibTrans" cxnId="{C5FBB138-11F1-47D5-87B8-CD38309B3446}">
      <dgm:prSet/>
      <dgm:spPr/>
      <dgm:t>
        <a:bodyPr/>
        <a:lstStyle/>
        <a:p>
          <a:endParaRPr lang="en-US"/>
        </a:p>
      </dgm:t>
    </dgm:pt>
    <dgm:pt modelId="{5D630F09-DFDF-4ABB-B1FE-51B0640B1CC3}">
      <dgm:prSet phldrT="[Text]">
        <dgm:style>
          <a:lnRef idx="2">
            <a:schemeClr val="accent5"/>
          </a:lnRef>
          <a:fillRef idx="1">
            <a:schemeClr val="lt1"/>
          </a:fillRef>
          <a:effectRef idx="0">
            <a:schemeClr val="accent5"/>
          </a:effectRef>
          <a:fontRef idx="minor">
            <a:schemeClr val="dk1"/>
          </a:fontRef>
        </dgm:style>
      </dgm:prSet>
      <dgm:spPr>
        <a:effectLst>
          <a:outerShdw blurRad="50800" dist="38100" dir="2700000" algn="tl" rotWithShape="0">
            <a:prstClr val="black">
              <a:alpha val="40000"/>
            </a:prstClr>
          </a:outerShdw>
        </a:effectLst>
      </dgm:spPr>
      <dgm:t>
        <a:bodyPr/>
        <a:lstStyle/>
        <a:p>
          <a:r>
            <a:rPr lang="en-US" dirty="0" smtClean="0"/>
            <a:t>Increase the produced quantities</a:t>
          </a:r>
          <a:endParaRPr lang="en-US" dirty="0"/>
        </a:p>
      </dgm:t>
    </dgm:pt>
    <dgm:pt modelId="{632D9DE4-E292-42F2-9647-656FDE27899B}" type="parTrans" cxnId="{7B777F22-2B5C-4CBC-9DD7-2144F01A5F84}">
      <dgm:prSet/>
      <dgm:spPr/>
      <dgm:t>
        <a:bodyPr/>
        <a:lstStyle/>
        <a:p>
          <a:endParaRPr lang="en-US"/>
        </a:p>
      </dgm:t>
    </dgm:pt>
    <dgm:pt modelId="{A17EF318-C0FB-409A-A455-7EF0C7349E95}" type="sibTrans" cxnId="{7B777F22-2B5C-4CBC-9DD7-2144F01A5F84}">
      <dgm:prSet/>
      <dgm:spPr/>
      <dgm:t>
        <a:bodyPr/>
        <a:lstStyle/>
        <a:p>
          <a:endParaRPr lang="en-US"/>
        </a:p>
      </dgm:t>
    </dgm:pt>
    <dgm:pt modelId="{98F184FF-DB68-46D8-A808-EC93A6792B26}">
      <dgm:prSet phldrT="[Text]">
        <dgm:style>
          <a:lnRef idx="2">
            <a:schemeClr val="accent4"/>
          </a:lnRef>
          <a:fillRef idx="1">
            <a:schemeClr val="lt1"/>
          </a:fillRef>
          <a:effectRef idx="0">
            <a:schemeClr val="accent4"/>
          </a:effectRef>
          <a:fontRef idx="minor">
            <a:schemeClr val="dk1"/>
          </a:fontRef>
        </dgm:style>
      </dgm:prSet>
      <dgm:spPr>
        <a:effectLst>
          <a:outerShdw blurRad="50800" dist="38100" dir="2700000" algn="tl" rotWithShape="0">
            <a:prstClr val="black">
              <a:alpha val="40000"/>
            </a:prstClr>
          </a:outerShdw>
        </a:effectLst>
      </dgm:spPr>
      <dgm:t>
        <a:bodyPr/>
        <a:lstStyle/>
        <a:p>
          <a:r>
            <a:rPr lang="en-US" dirty="0" smtClean="0"/>
            <a:t>Lack of knowledge</a:t>
          </a:r>
          <a:endParaRPr lang="en-US" dirty="0"/>
        </a:p>
      </dgm:t>
    </dgm:pt>
    <dgm:pt modelId="{D1338B98-1A22-45A2-97C2-3BB8E7F4D366}" type="parTrans" cxnId="{D03116C0-7F11-4822-A6FE-932CBA4BC2DD}">
      <dgm:prSet/>
      <dgm:spPr/>
      <dgm:t>
        <a:bodyPr/>
        <a:lstStyle/>
        <a:p>
          <a:endParaRPr lang="en-US"/>
        </a:p>
      </dgm:t>
    </dgm:pt>
    <dgm:pt modelId="{6408E48D-6F5C-4FD9-B0C9-9948A33F6FBE}" type="sibTrans" cxnId="{D03116C0-7F11-4822-A6FE-932CBA4BC2DD}">
      <dgm:prSet/>
      <dgm:spPr/>
      <dgm:t>
        <a:bodyPr/>
        <a:lstStyle/>
        <a:p>
          <a:endParaRPr lang="en-US"/>
        </a:p>
      </dgm:t>
    </dgm:pt>
    <dgm:pt modelId="{53248F30-438B-4322-899C-85BE4E8D66A6}">
      <dgm:prSet phldrT="[Text]">
        <dgm:style>
          <a:lnRef idx="2">
            <a:schemeClr val="accent5"/>
          </a:lnRef>
          <a:fillRef idx="1">
            <a:schemeClr val="lt1"/>
          </a:fillRef>
          <a:effectRef idx="0">
            <a:schemeClr val="accent5"/>
          </a:effectRef>
          <a:fontRef idx="minor">
            <a:schemeClr val="dk1"/>
          </a:fontRef>
        </dgm:style>
      </dgm:prSet>
      <dgm:spPr>
        <a:effectLst>
          <a:outerShdw blurRad="50800" dist="38100" dir="2700000" algn="tl" rotWithShape="0">
            <a:prstClr val="black">
              <a:alpha val="40000"/>
            </a:prstClr>
          </a:outerShdw>
        </a:effectLst>
      </dgm:spPr>
      <dgm:t>
        <a:bodyPr/>
        <a:lstStyle/>
        <a:p>
          <a:r>
            <a:rPr lang="en-US" dirty="0" smtClean="0"/>
            <a:t>Market demand</a:t>
          </a:r>
          <a:endParaRPr lang="en-US" dirty="0"/>
        </a:p>
      </dgm:t>
    </dgm:pt>
    <dgm:pt modelId="{500F446C-119C-44CB-B510-7C9EE8252672}" type="parTrans" cxnId="{F3C1E7E2-7708-4825-8197-7EB5430F67BF}">
      <dgm:prSet/>
      <dgm:spPr/>
      <dgm:t>
        <a:bodyPr/>
        <a:lstStyle/>
        <a:p>
          <a:endParaRPr lang="en-US"/>
        </a:p>
      </dgm:t>
    </dgm:pt>
    <dgm:pt modelId="{31CFA05B-C83D-4A52-B31B-BAD616CD2E1F}" type="sibTrans" cxnId="{F3C1E7E2-7708-4825-8197-7EB5430F67BF}">
      <dgm:prSet/>
      <dgm:spPr/>
      <dgm:t>
        <a:bodyPr/>
        <a:lstStyle/>
        <a:p>
          <a:endParaRPr lang="en-US"/>
        </a:p>
      </dgm:t>
    </dgm:pt>
    <dgm:pt modelId="{B36BC5F7-653E-4F7F-8213-4E003CD0549F}" type="pres">
      <dgm:prSet presAssocID="{C96910A8-AA2E-4298-9D69-F2662B6B3799}" presName="cycleMatrixDiagram" presStyleCnt="0">
        <dgm:presLayoutVars>
          <dgm:chMax val="1"/>
          <dgm:dir/>
          <dgm:animLvl val="lvl"/>
          <dgm:resizeHandles val="exact"/>
        </dgm:presLayoutVars>
      </dgm:prSet>
      <dgm:spPr/>
      <dgm:t>
        <a:bodyPr/>
        <a:lstStyle/>
        <a:p>
          <a:endParaRPr lang="en-US"/>
        </a:p>
      </dgm:t>
    </dgm:pt>
    <dgm:pt modelId="{50366A73-AA78-49EB-9BB1-977C48A2238D}" type="pres">
      <dgm:prSet presAssocID="{C96910A8-AA2E-4298-9D69-F2662B6B3799}" presName="children" presStyleCnt="0"/>
      <dgm:spPr/>
      <dgm:t>
        <a:bodyPr/>
        <a:lstStyle/>
        <a:p>
          <a:endParaRPr lang="en-US"/>
        </a:p>
      </dgm:t>
    </dgm:pt>
    <dgm:pt modelId="{ED0B103A-B945-4C7D-9079-2308665EF37B}" type="pres">
      <dgm:prSet presAssocID="{C96910A8-AA2E-4298-9D69-F2662B6B3799}" presName="child1group" presStyleCnt="0"/>
      <dgm:spPr/>
      <dgm:t>
        <a:bodyPr/>
        <a:lstStyle/>
        <a:p>
          <a:endParaRPr lang="en-US"/>
        </a:p>
      </dgm:t>
    </dgm:pt>
    <dgm:pt modelId="{498985E5-DDB5-4A27-A702-4C6A60AF4E1E}" type="pres">
      <dgm:prSet presAssocID="{C96910A8-AA2E-4298-9D69-F2662B6B3799}" presName="child1" presStyleLbl="bgAcc1" presStyleIdx="0" presStyleCnt="4"/>
      <dgm:spPr/>
      <dgm:t>
        <a:bodyPr/>
        <a:lstStyle/>
        <a:p>
          <a:endParaRPr lang="en-US"/>
        </a:p>
      </dgm:t>
    </dgm:pt>
    <dgm:pt modelId="{A63771D5-BBEE-42E8-81E7-1E13B71DC610}" type="pres">
      <dgm:prSet presAssocID="{C96910A8-AA2E-4298-9D69-F2662B6B3799}" presName="child1Text" presStyleLbl="bgAcc1" presStyleIdx="0" presStyleCnt="4">
        <dgm:presLayoutVars>
          <dgm:bulletEnabled val="1"/>
        </dgm:presLayoutVars>
      </dgm:prSet>
      <dgm:spPr/>
      <dgm:t>
        <a:bodyPr/>
        <a:lstStyle/>
        <a:p>
          <a:endParaRPr lang="en-US"/>
        </a:p>
      </dgm:t>
    </dgm:pt>
    <dgm:pt modelId="{3D79FB5F-E758-4E1A-AB69-01CCB2875E2E}" type="pres">
      <dgm:prSet presAssocID="{C96910A8-AA2E-4298-9D69-F2662B6B3799}" presName="child2group" presStyleCnt="0"/>
      <dgm:spPr/>
      <dgm:t>
        <a:bodyPr/>
        <a:lstStyle/>
        <a:p>
          <a:endParaRPr lang="en-US"/>
        </a:p>
      </dgm:t>
    </dgm:pt>
    <dgm:pt modelId="{F1BEC215-AFC5-4B91-8F82-06DD3AA15B2D}" type="pres">
      <dgm:prSet presAssocID="{C96910A8-AA2E-4298-9D69-F2662B6B3799}" presName="child2" presStyleLbl="bgAcc1" presStyleIdx="1" presStyleCnt="4"/>
      <dgm:spPr/>
      <dgm:t>
        <a:bodyPr/>
        <a:lstStyle/>
        <a:p>
          <a:endParaRPr lang="en-US"/>
        </a:p>
      </dgm:t>
    </dgm:pt>
    <dgm:pt modelId="{9AFFC357-41CF-4544-8F53-DB47FDC4BDF3}" type="pres">
      <dgm:prSet presAssocID="{C96910A8-AA2E-4298-9D69-F2662B6B3799}" presName="child2Text" presStyleLbl="bgAcc1" presStyleIdx="1" presStyleCnt="4">
        <dgm:presLayoutVars>
          <dgm:bulletEnabled val="1"/>
        </dgm:presLayoutVars>
      </dgm:prSet>
      <dgm:spPr/>
      <dgm:t>
        <a:bodyPr/>
        <a:lstStyle/>
        <a:p>
          <a:endParaRPr lang="en-US"/>
        </a:p>
      </dgm:t>
    </dgm:pt>
    <dgm:pt modelId="{57CA2387-694F-4344-B5EA-4C1A8B9EEC9D}" type="pres">
      <dgm:prSet presAssocID="{C96910A8-AA2E-4298-9D69-F2662B6B3799}" presName="child3group" presStyleCnt="0"/>
      <dgm:spPr/>
      <dgm:t>
        <a:bodyPr/>
        <a:lstStyle/>
        <a:p>
          <a:endParaRPr lang="en-US"/>
        </a:p>
      </dgm:t>
    </dgm:pt>
    <dgm:pt modelId="{D0744D68-84C7-4BC9-8805-6804336F14FB}" type="pres">
      <dgm:prSet presAssocID="{C96910A8-AA2E-4298-9D69-F2662B6B3799}" presName="child3" presStyleLbl="bgAcc1" presStyleIdx="2" presStyleCnt="4"/>
      <dgm:spPr/>
      <dgm:t>
        <a:bodyPr/>
        <a:lstStyle/>
        <a:p>
          <a:endParaRPr lang="en-US"/>
        </a:p>
      </dgm:t>
    </dgm:pt>
    <dgm:pt modelId="{43EB96F4-ED83-465B-91EE-34CB99916006}" type="pres">
      <dgm:prSet presAssocID="{C96910A8-AA2E-4298-9D69-F2662B6B3799}" presName="child3Text" presStyleLbl="bgAcc1" presStyleIdx="2" presStyleCnt="4">
        <dgm:presLayoutVars>
          <dgm:bulletEnabled val="1"/>
        </dgm:presLayoutVars>
      </dgm:prSet>
      <dgm:spPr/>
      <dgm:t>
        <a:bodyPr/>
        <a:lstStyle/>
        <a:p>
          <a:endParaRPr lang="en-US"/>
        </a:p>
      </dgm:t>
    </dgm:pt>
    <dgm:pt modelId="{D8F81A92-3026-4969-A09A-D7FDE0EA5CC5}" type="pres">
      <dgm:prSet presAssocID="{C96910A8-AA2E-4298-9D69-F2662B6B3799}" presName="child4group" presStyleCnt="0"/>
      <dgm:spPr/>
      <dgm:t>
        <a:bodyPr/>
        <a:lstStyle/>
        <a:p>
          <a:endParaRPr lang="en-US"/>
        </a:p>
      </dgm:t>
    </dgm:pt>
    <dgm:pt modelId="{D374C02A-DEE6-4CAC-97AB-5635A08C50B9}" type="pres">
      <dgm:prSet presAssocID="{C96910A8-AA2E-4298-9D69-F2662B6B3799}" presName="child4" presStyleLbl="bgAcc1" presStyleIdx="3" presStyleCnt="4"/>
      <dgm:spPr/>
      <dgm:t>
        <a:bodyPr/>
        <a:lstStyle/>
        <a:p>
          <a:endParaRPr lang="en-US"/>
        </a:p>
      </dgm:t>
    </dgm:pt>
    <dgm:pt modelId="{F884F7C9-B23D-4448-BBF0-C505EB65A00B}" type="pres">
      <dgm:prSet presAssocID="{C96910A8-AA2E-4298-9D69-F2662B6B3799}" presName="child4Text" presStyleLbl="bgAcc1" presStyleIdx="3" presStyleCnt="4">
        <dgm:presLayoutVars>
          <dgm:bulletEnabled val="1"/>
        </dgm:presLayoutVars>
      </dgm:prSet>
      <dgm:spPr/>
      <dgm:t>
        <a:bodyPr/>
        <a:lstStyle/>
        <a:p>
          <a:endParaRPr lang="en-US"/>
        </a:p>
      </dgm:t>
    </dgm:pt>
    <dgm:pt modelId="{00AE2BC9-8D70-4E88-88F8-40AFA25EAB20}" type="pres">
      <dgm:prSet presAssocID="{C96910A8-AA2E-4298-9D69-F2662B6B3799}" presName="childPlaceholder" presStyleCnt="0"/>
      <dgm:spPr/>
      <dgm:t>
        <a:bodyPr/>
        <a:lstStyle/>
        <a:p>
          <a:endParaRPr lang="en-US"/>
        </a:p>
      </dgm:t>
    </dgm:pt>
    <dgm:pt modelId="{87130767-F676-475B-82E8-35EF05E7EEEA}" type="pres">
      <dgm:prSet presAssocID="{C96910A8-AA2E-4298-9D69-F2662B6B3799}" presName="circle" presStyleCnt="0"/>
      <dgm:spPr/>
      <dgm:t>
        <a:bodyPr/>
        <a:lstStyle/>
        <a:p>
          <a:endParaRPr lang="en-US"/>
        </a:p>
      </dgm:t>
    </dgm:pt>
    <dgm:pt modelId="{F69241EC-CB68-451C-BCC8-F8C10AB87B28}" type="pres">
      <dgm:prSet presAssocID="{C96910A8-AA2E-4298-9D69-F2662B6B3799}" presName="quadrant1" presStyleLbl="node1" presStyleIdx="0" presStyleCnt="4">
        <dgm:presLayoutVars>
          <dgm:chMax val="1"/>
          <dgm:bulletEnabled val="1"/>
        </dgm:presLayoutVars>
      </dgm:prSet>
      <dgm:spPr/>
      <dgm:t>
        <a:bodyPr/>
        <a:lstStyle/>
        <a:p>
          <a:endParaRPr lang="en-US"/>
        </a:p>
      </dgm:t>
    </dgm:pt>
    <dgm:pt modelId="{4FE642BC-E51C-4288-968A-20F733A66023}" type="pres">
      <dgm:prSet presAssocID="{C96910A8-AA2E-4298-9D69-F2662B6B3799}" presName="quadrant2" presStyleLbl="node1" presStyleIdx="1" presStyleCnt="4">
        <dgm:presLayoutVars>
          <dgm:chMax val="1"/>
          <dgm:bulletEnabled val="1"/>
        </dgm:presLayoutVars>
      </dgm:prSet>
      <dgm:spPr/>
      <dgm:t>
        <a:bodyPr/>
        <a:lstStyle/>
        <a:p>
          <a:endParaRPr lang="en-US"/>
        </a:p>
      </dgm:t>
    </dgm:pt>
    <dgm:pt modelId="{86BAD633-64B0-4E98-9905-9A2CBDF25588}" type="pres">
      <dgm:prSet presAssocID="{C96910A8-AA2E-4298-9D69-F2662B6B3799}" presName="quadrant3" presStyleLbl="node1" presStyleIdx="2" presStyleCnt="4">
        <dgm:presLayoutVars>
          <dgm:chMax val="1"/>
          <dgm:bulletEnabled val="1"/>
        </dgm:presLayoutVars>
      </dgm:prSet>
      <dgm:spPr/>
      <dgm:t>
        <a:bodyPr/>
        <a:lstStyle/>
        <a:p>
          <a:endParaRPr lang="en-US"/>
        </a:p>
      </dgm:t>
    </dgm:pt>
    <dgm:pt modelId="{26715335-4AED-4F6B-9581-24B0BB6FBE3D}" type="pres">
      <dgm:prSet presAssocID="{C96910A8-AA2E-4298-9D69-F2662B6B3799}" presName="quadrant4" presStyleLbl="node1" presStyleIdx="3" presStyleCnt="4">
        <dgm:presLayoutVars>
          <dgm:chMax val="1"/>
          <dgm:bulletEnabled val="1"/>
        </dgm:presLayoutVars>
      </dgm:prSet>
      <dgm:spPr/>
      <dgm:t>
        <a:bodyPr/>
        <a:lstStyle/>
        <a:p>
          <a:endParaRPr lang="en-US"/>
        </a:p>
      </dgm:t>
    </dgm:pt>
    <dgm:pt modelId="{A117007A-6240-4C6E-98C7-C15FD290F6D0}" type="pres">
      <dgm:prSet presAssocID="{C96910A8-AA2E-4298-9D69-F2662B6B3799}" presName="quadrantPlaceholder" presStyleCnt="0"/>
      <dgm:spPr/>
      <dgm:t>
        <a:bodyPr/>
        <a:lstStyle/>
        <a:p>
          <a:endParaRPr lang="en-US"/>
        </a:p>
      </dgm:t>
    </dgm:pt>
    <dgm:pt modelId="{33616B4E-C27C-4CF8-A4E1-D269CE947A3F}" type="pres">
      <dgm:prSet presAssocID="{C96910A8-AA2E-4298-9D69-F2662B6B3799}" presName="center1" presStyleLbl="fgShp" presStyleIdx="0" presStyleCnt="2" custAng="0"/>
      <dgm:spPr>
        <a:noFill/>
        <a:ln>
          <a:noFill/>
        </a:ln>
      </dgm:spPr>
      <dgm:t>
        <a:bodyPr/>
        <a:lstStyle/>
        <a:p>
          <a:endParaRPr lang="en-US"/>
        </a:p>
      </dgm:t>
    </dgm:pt>
    <dgm:pt modelId="{28CFF136-A213-471C-8A39-F035F0B07DA1}" type="pres">
      <dgm:prSet presAssocID="{C96910A8-AA2E-4298-9D69-F2662B6B3799}" presName="center2" presStyleLbl="fgShp" presStyleIdx="1" presStyleCnt="2" custAng="0"/>
      <dgm:spPr>
        <a:noFill/>
        <a:ln>
          <a:noFill/>
        </a:ln>
      </dgm:spPr>
      <dgm:t>
        <a:bodyPr/>
        <a:lstStyle/>
        <a:p>
          <a:endParaRPr lang="en-US"/>
        </a:p>
      </dgm:t>
    </dgm:pt>
  </dgm:ptLst>
  <dgm:cxnLst>
    <dgm:cxn modelId="{D03116C0-7F11-4822-A6FE-932CBA4BC2DD}" srcId="{2CEEC0E6-1CF5-4823-A61F-6A568D202E57}" destId="{98F184FF-DB68-46D8-A808-EC93A6792B26}" srcOrd="1" destOrd="0" parTransId="{D1338B98-1A22-45A2-97C2-3BB8E7F4D366}" sibTransId="{6408E48D-6F5C-4FD9-B0C9-9948A33F6FBE}"/>
    <dgm:cxn modelId="{314FD83C-DEC8-43AB-97C9-B270B8720A6B}" srcId="{C96910A8-AA2E-4298-9D69-F2662B6B3799}" destId="{294F8AEE-0637-48AB-ADF1-FF550C2FB6C6}" srcOrd="0" destOrd="0" parTransId="{8396A9C8-AE40-43E9-BDF4-F56B57E22E20}" sibTransId="{6729D27D-9DD8-461B-BA93-C44B42F61261}"/>
    <dgm:cxn modelId="{A83CA3B4-D331-451B-9CC6-CE4498DABE56}" type="presOf" srcId="{901BCB56-F331-4267-913E-9AB7FA56BEEE}" destId="{A63771D5-BBEE-42E8-81E7-1E13B71DC610}" srcOrd="1" destOrd="0" presId="urn:microsoft.com/office/officeart/2005/8/layout/cycle4"/>
    <dgm:cxn modelId="{8FA38848-F7A8-4D38-93BC-A92C40BC65AA}" type="presOf" srcId="{5D630F09-DFDF-4ABB-B1FE-51B0640B1CC3}" destId="{D374C02A-DEE6-4CAC-97AB-5635A08C50B9}" srcOrd="0" destOrd="0" presId="urn:microsoft.com/office/officeart/2005/8/layout/cycle4"/>
    <dgm:cxn modelId="{6795512D-67AB-4C95-8164-B6CA935E3129}" type="presOf" srcId="{0825D095-53E3-40ED-9B43-DC711C8A994E}" destId="{9AFFC357-41CF-4544-8F53-DB47FDC4BDF3}" srcOrd="1" destOrd="0" presId="urn:microsoft.com/office/officeart/2005/8/layout/cycle4"/>
    <dgm:cxn modelId="{470974FC-446A-46C4-B61A-51F6CBC9AE21}" srcId="{C96910A8-AA2E-4298-9D69-F2662B6B3799}" destId="{25D0A201-DC25-4DBA-8833-F0095731F551}" srcOrd="1" destOrd="0" parTransId="{36E48B05-853D-48CF-8749-76CB40F53C69}" sibTransId="{96088362-FE98-4FDC-8644-F5D81DAA6ACA}"/>
    <dgm:cxn modelId="{17FB461F-0BF0-4927-AB97-07B0CD6FF204}" type="presOf" srcId="{53248F30-438B-4322-899C-85BE4E8D66A6}" destId="{F884F7C9-B23D-4448-BBF0-C505EB65A00B}" srcOrd="1" destOrd="1" presId="urn:microsoft.com/office/officeart/2005/8/layout/cycle4"/>
    <dgm:cxn modelId="{76471DE9-C34C-4485-AB43-4A903DAB63C4}" srcId="{25D0A201-DC25-4DBA-8833-F0095731F551}" destId="{0825D095-53E3-40ED-9B43-DC711C8A994E}" srcOrd="0" destOrd="0" parTransId="{6C01B9BB-4F18-4171-873B-DF4A7349BD14}" sibTransId="{1F3B03E5-C97B-41D5-A762-FBE3F1C162BC}"/>
    <dgm:cxn modelId="{6CF3E9BF-4B2C-479E-8D8A-ACC4C17CE90E}" srcId="{C96910A8-AA2E-4298-9D69-F2662B6B3799}" destId="{2CEEC0E6-1CF5-4823-A61F-6A568D202E57}" srcOrd="2" destOrd="0" parTransId="{A96E237D-69E5-41AC-AB64-1A2828FE14E6}" sibTransId="{FB886FE8-984F-4D31-A145-85D984B198E3}"/>
    <dgm:cxn modelId="{D56C36D8-B0E4-408C-8BDB-15999B615619}" type="presOf" srcId="{F78D5BF9-2635-4E4B-8240-56A586257B0D}" destId="{D0744D68-84C7-4BC9-8805-6804336F14FB}" srcOrd="0" destOrd="0" presId="urn:microsoft.com/office/officeart/2005/8/layout/cycle4"/>
    <dgm:cxn modelId="{9EFC9372-4D03-4425-AC76-4584997859AE}" type="presOf" srcId="{F78D5BF9-2635-4E4B-8240-56A586257B0D}" destId="{43EB96F4-ED83-465B-91EE-34CB99916006}" srcOrd="1" destOrd="0" presId="urn:microsoft.com/office/officeart/2005/8/layout/cycle4"/>
    <dgm:cxn modelId="{A9BDE33D-D00D-4757-B4CB-C21E6733FCC1}" type="presOf" srcId="{2CEEC0E6-1CF5-4823-A61F-6A568D202E57}" destId="{86BAD633-64B0-4E98-9905-9A2CBDF25588}" srcOrd="0" destOrd="0" presId="urn:microsoft.com/office/officeart/2005/8/layout/cycle4"/>
    <dgm:cxn modelId="{56A82573-C609-42B0-82BB-A840C90A7635}" type="presOf" srcId="{C96910A8-AA2E-4298-9D69-F2662B6B3799}" destId="{B36BC5F7-653E-4F7F-8213-4E003CD0549F}" srcOrd="0" destOrd="0" presId="urn:microsoft.com/office/officeart/2005/8/layout/cycle4"/>
    <dgm:cxn modelId="{97F91DDA-F2B9-4F4A-9E00-315EA0502CFA}" type="presOf" srcId="{294F8AEE-0637-48AB-ADF1-FF550C2FB6C6}" destId="{F69241EC-CB68-451C-BCC8-F8C10AB87B28}" srcOrd="0" destOrd="0" presId="urn:microsoft.com/office/officeart/2005/8/layout/cycle4"/>
    <dgm:cxn modelId="{C5FBB138-11F1-47D5-87B8-CD38309B3446}" srcId="{C96910A8-AA2E-4298-9D69-F2662B6B3799}" destId="{95803990-547D-42BE-B2B3-6828723AFEA0}" srcOrd="3" destOrd="0" parTransId="{11B6D5FE-A16C-4135-BECE-4F02C9355972}" sibTransId="{B427F6E3-C083-44D9-8114-8398168727D3}"/>
    <dgm:cxn modelId="{C4271CCF-F8DF-44FC-9E90-0DAC1E8ECE0E}" type="presOf" srcId="{95803990-547D-42BE-B2B3-6828723AFEA0}" destId="{26715335-4AED-4F6B-9581-24B0BB6FBE3D}" srcOrd="0" destOrd="0" presId="urn:microsoft.com/office/officeart/2005/8/layout/cycle4"/>
    <dgm:cxn modelId="{F4BB59B9-70C7-4572-B7FD-BBC054F403B5}" type="presOf" srcId="{5D630F09-DFDF-4ABB-B1FE-51B0640B1CC3}" destId="{F884F7C9-B23D-4448-BBF0-C505EB65A00B}" srcOrd="1" destOrd="0" presId="urn:microsoft.com/office/officeart/2005/8/layout/cycle4"/>
    <dgm:cxn modelId="{F3C1E7E2-7708-4825-8197-7EB5430F67BF}" srcId="{95803990-547D-42BE-B2B3-6828723AFEA0}" destId="{53248F30-438B-4322-899C-85BE4E8D66A6}" srcOrd="1" destOrd="0" parTransId="{500F446C-119C-44CB-B510-7C9EE8252672}" sibTransId="{31CFA05B-C83D-4A52-B31B-BAD616CD2E1F}"/>
    <dgm:cxn modelId="{C2276874-1FB6-43C1-A461-485C3DA2628D}" type="presOf" srcId="{98F184FF-DB68-46D8-A808-EC93A6792B26}" destId="{D0744D68-84C7-4BC9-8805-6804336F14FB}" srcOrd="0" destOrd="1" presId="urn:microsoft.com/office/officeart/2005/8/layout/cycle4"/>
    <dgm:cxn modelId="{3D2D6231-6380-439C-BB2A-85626FCF12D3}" type="presOf" srcId="{53248F30-438B-4322-899C-85BE4E8D66A6}" destId="{D374C02A-DEE6-4CAC-97AB-5635A08C50B9}" srcOrd="0" destOrd="1" presId="urn:microsoft.com/office/officeart/2005/8/layout/cycle4"/>
    <dgm:cxn modelId="{16DD2FDC-AC45-477F-A333-CC0AB4D56CA7}" type="presOf" srcId="{25D0A201-DC25-4DBA-8833-F0095731F551}" destId="{4FE642BC-E51C-4288-968A-20F733A66023}" srcOrd="0" destOrd="0" presId="urn:microsoft.com/office/officeart/2005/8/layout/cycle4"/>
    <dgm:cxn modelId="{A9056873-BE72-42D4-AF1D-B817C82DEC22}" srcId="{294F8AEE-0637-48AB-ADF1-FF550C2FB6C6}" destId="{901BCB56-F331-4267-913E-9AB7FA56BEEE}" srcOrd="0" destOrd="0" parTransId="{4C13CC1C-0EB4-42FB-A6A0-BF37EC6CE9F1}" sibTransId="{EE42EB5E-76F7-4633-B177-8B77AF713A0A}"/>
    <dgm:cxn modelId="{95798E04-0F5F-453D-9417-F8B9CFF15913}" srcId="{2CEEC0E6-1CF5-4823-A61F-6A568D202E57}" destId="{F78D5BF9-2635-4E4B-8240-56A586257B0D}" srcOrd="0" destOrd="0" parTransId="{9D56B3DE-FB73-43E1-9500-E4FBFF5026B6}" sibTransId="{C592A155-CC96-4E5D-95A9-CBFAD6ECFC3D}"/>
    <dgm:cxn modelId="{7B777F22-2B5C-4CBC-9DD7-2144F01A5F84}" srcId="{95803990-547D-42BE-B2B3-6828723AFEA0}" destId="{5D630F09-DFDF-4ABB-B1FE-51B0640B1CC3}" srcOrd="0" destOrd="0" parTransId="{632D9DE4-E292-42F2-9647-656FDE27899B}" sibTransId="{A17EF318-C0FB-409A-A455-7EF0C7349E95}"/>
    <dgm:cxn modelId="{D8FFFC92-1AB8-4505-BC03-99EDABF996B6}" type="presOf" srcId="{0825D095-53E3-40ED-9B43-DC711C8A994E}" destId="{F1BEC215-AFC5-4B91-8F82-06DD3AA15B2D}" srcOrd="0" destOrd="0" presId="urn:microsoft.com/office/officeart/2005/8/layout/cycle4"/>
    <dgm:cxn modelId="{69CD4F2D-D87D-495A-9D39-BBB06C93566D}" type="presOf" srcId="{98F184FF-DB68-46D8-A808-EC93A6792B26}" destId="{43EB96F4-ED83-465B-91EE-34CB99916006}" srcOrd="1" destOrd="1" presId="urn:microsoft.com/office/officeart/2005/8/layout/cycle4"/>
    <dgm:cxn modelId="{FBF7AB86-B97F-47CF-9063-3A565C27B081}" type="presOf" srcId="{901BCB56-F331-4267-913E-9AB7FA56BEEE}" destId="{498985E5-DDB5-4A27-A702-4C6A60AF4E1E}" srcOrd="0" destOrd="0" presId="urn:microsoft.com/office/officeart/2005/8/layout/cycle4"/>
    <dgm:cxn modelId="{D5B95A0C-0F38-4175-9354-3C1AF34021D7}" type="presParOf" srcId="{B36BC5F7-653E-4F7F-8213-4E003CD0549F}" destId="{50366A73-AA78-49EB-9BB1-977C48A2238D}" srcOrd="0" destOrd="0" presId="urn:microsoft.com/office/officeart/2005/8/layout/cycle4"/>
    <dgm:cxn modelId="{B3A76763-A6CA-4581-88D4-A7D9838FD4C8}" type="presParOf" srcId="{50366A73-AA78-49EB-9BB1-977C48A2238D}" destId="{ED0B103A-B945-4C7D-9079-2308665EF37B}" srcOrd="0" destOrd="0" presId="urn:microsoft.com/office/officeart/2005/8/layout/cycle4"/>
    <dgm:cxn modelId="{C973D16A-ABBE-4F57-9CF2-516040EFAA35}" type="presParOf" srcId="{ED0B103A-B945-4C7D-9079-2308665EF37B}" destId="{498985E5-DDB5-4A27-A702-4C6A60AF4E1E}" srcOrd="0" destOrd="0" presId="urn:microsoft.com/office/officeart/2005/8/layout/cycle4"/>
    <dgm:cxn modelId="{2EA1D4C5-689D-44A1-87E7-04603AE83AC9}" type="presParOf" srcId="{ED0B103A-B945-4C7D-9079-2308665EF37B}" destId="{A63771D5-BBEE-42E8-81E7-1E13B71DC610}" srcOrd="1" destOrd="0" presId="urn:microsoft.com/office/officeart/2005/8/layout/cycle4"/>
    <dgm:cxn modelId="{84881B1B-1CDC-4A6D-AAE2-FAECB8BA1D80}" type="presParOf" srcId="{50366A73-AA78-49EB-9BB1-977C48A2238D}" destId="{3D79FB5F-E758-4E1A-AB69-01CCB2875E2E}" srcOrd="1" destOrd="0" presId="urn:microsoft.com/office/officeart/2005/8/layout/cycle4"/>
    <dgm:cxn modelId="{5EC9CE41-C280-4254-B839-FB5D04912408}" type="presParOf" srcId="{3D79FB5F-E758-4E1A-AB69-01CCB2875E2E}" destId="{F1BEC215-AFC5-4B91-8F82-06DD3AA15B2D}" srcOrd="0" destOrd="0" presId="urn:microsoft.com/office/officeart/2005/8/layout/cycle4"/>
    <dgm:cxn modelId="{B7E6484A-5046-4133-B2A5-925EFA4479EA}" type="presParOf" srcId="{3D79FB5F-E758-4E1A-AB69-01CCB2875E2E}" destId="{9AFFC357-41CF-4544-8F53-DB47FDC4BDF3}" srcOrd="1" destOrd="0" presId="urn:microsoft.com/office/officeart/2005/8/layout/cycle4"/>
    <dgm:cxn modelId="{90F24A5F-48AD-40AE-9B57-E1B116238637}" type="presParOf" srcId="{50366A73-AA78-49EB-9BB1-977C48A2238D}" destId="{57CA2387-694F-4344-B5EA-4C1A8B9EEC9D}" srcOrd="2" destOrd="0" presId="urn:microsoft.com/office/officeart/2005/8/layout/cycle4"/>
    <dgm:cxn modelId="{9F1A13F2-8A8A-4610-866E-8DFB1099373B}" type="presParOf" srcId="{57CA2387-694F-4344-B5EA-4C1A8B9EEC9D}" destId="{D0744D68-84C7-4BC9-8805-6804336F14FB}" srcOrd="0" destOrd="0" presId="urn:microsoft.com/office/officeart/2005/8/layout/cycle4"/>
    <dgm:cxn modelId="{4C2C84C3-7F72-4EFB-A684-49A9F274B24D}" type="presParOf" srcId="{57CA2387-694F-4344-B5EA-4C1A8B9EEC9D}" destId="{43EB96F4-ED83-465B-91EE-34CB99916006}" srcOrd="1" destOrd="0" presId="urn:microsoft.com/office/officeart/2005/8/layout/cycle4"/>
    <dgm:cxn modelId="{4D1B7145-83F6-4FD1-BE9E-17DC000B4E2B}" type="presParOf" srcId="{50366A73-AA78-49EB-9BB1-977C48A2238D}" destId="{D8F81A92-3026-4969-A09A-D7FDE0EA5CC5}" srcOrd="3" destOrd="0" presId="urn:microsoft.com/office/officeart/2005/8/layout/cycle4"/>
    <dgm:cxn modelId="{93503101-24F7-441A-8292-1DE267092FE0}" type="presParOf" srcId="{D8F81A92-3026-4969-A09A-D7FDE0EA5CC5}" destId="{D374C02A-DEE6-4CAC-97AB-5635A08C50B9}" srcOrd="0" destOrd="0" presId="urn:microsoft.com/office/officeart/2005/8/layout/cycle4"/>
    <dgm:cxn modelId="{7F3C45F3-9BBF-414C-914C-10250852032C}" type="presParOf" srcId="{D8F81A92-3026-4969-A09A-D7FDE0EA5CC5}" destId="{F884F7C9-B23D-4448-BBF0-C505EB65A00B}" srcOrd="1" destOrd="0" presId="urn:microsoft.com/office/officeart/2005/8/layout/cycle4"/>
    <dgm:cxn modelId="{7C1647A2-509C-488A-A3AB-8626FFC6C31D}" type="presParOf" srcId="{50366A73-AA78-49EB-9BB1-977C48A2238D}" destId="{00AE2BC9-8D70-4E88-88F8-40AFA25EAB20}" srcOrd="4" destOrd="0" presId="urn:microsoft.com/office/officeart/2005/8/layout/cycle4"/>
    <dgm:cxn modelId="{A6307F74-249B-4E25-A83C-2B7012D10E3F}" type="presParOf" srcId="{B36BC5F7-653E-4F7F-8213-4E003CD0549F}" destId="{87130767-F676-475B-82E8-35EF05E7EEEA}" srcOrd="1" destOrd="0" presId="urn:microsoft.com/office/officeart/2005/8/layout/cycle4"/>
    <dgm:cxn modelId="{B045E5B3-37A5-438F-9048-F0C98209C83B}" type="presParOf" srcId="{87130767-F676-475B-82E8-35EF05E7EEEA}" destId="{F69241EC-CB68-451C-BCC8-F8C10AB87B28}" srcOrd="0" destOrd="0" presId="urn:microsoft.com/office/officeart/2005/8/layout/cycle4"/>
    <dgm:cxn modelId="{E475174F-886D-425F-8578-6E28D77A173E}" type="presParOf" srcId="{87130767-F676-475B-82E8-35EF05E7EEEA}" destId="{4FE642BC-E51C-4288-968A-20F733A66023}" srcOrd="1" destOrd="0" presId="urn:microsoft.com/office/officeart/2005/8/layout/cycle4"/>
    <dgm:cxn modelId="{44A457C3-8BF8-493F-A4F5-123C5985E1E3}" type="presParOf" srcId="{87130767-F676-475B-82E8-35EF05E7EEEA}" destId="{86BAD633-64B0-4E98-9905-9A2CBDF25588}" srcOrd="2" destOrd="0" presId="urn:microsoft.com/office/officeart/2005/8/layout/cycle4"/>
    <dgm:cxn modelId="{253191D9-4F3B-45F5-9887-2A2515CD2733}" type="presParOf" srcId="{87130767-F676-475B-82E8-35EF05E7EEEA}" destId="{26715335-4AED-4F6B-9581-24B0BB6FBE3D}" srcOrd="3" destOrd="0" presId="urn:microsoft.com/office/officeart/2005/8/layout/cycle4"/>
    <dgm:cxn modelId="{91EDEE7B-2058-4FCC-9FBE-B2FF76EE7C4E}" type="presParOf" srcId="{87130767-F676-475B-82E8-35EF05E7EEEA}" destId="{A117007A-6240-4C6E-98C7-C15FD290F6D0}" srcOrd="4" destOrd="0" presId="urn:microsoft.com/office/officeart/2005/8/layout/cycle4"/>
    <dgm:cxn modelId="{50C21741-EA07-47CE-9CD6-256ED309E534}" type="presParOf" srcId="{B36BC5F7-653E-4F7F-8213-4E003CD0549F}" destId="{33616B4E-C27C-4CF8-A4E1-D269CE947A3F}" srcOrd="2" destOrd="0" presId="urn:microsoft.com/office/officeart/2005/8/layout/cycle4"/>
    <dgm:cxn modelId="{4E0E0B7F-DB46-414B-B824-C42FFDE29989}" type="presParOf" srcId="{B36BC5F7-653E-4F7F-8213-4E003CD0549F}" destId="{28CFF136-A213-471C-8A39-F035F0B07DA1}" srcOrd="3" destOrd="0" presId="urn:microsoft.com/office/officeart/2005/8/layout/cycle4"/>
  </dgm:cxnLst>
  <dgm:bg>
    <a:effectLst>
      <a:outerShdw blurRad="50800" dist="38100" dir="2700000" algn="tl" rotWithShape="0">
        <a:prstClr val="black">
          <a:alpha val="40000"/>
        </a:prstClr>
      </a:outerShdw>
    </a:effect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744D68-84C7-4BC9-8805-6804336F14FB}">
      <dsp:nvSpPr>
        <dsp:cNvPr id="0" name=""/>
        <dsp:cNvSpPr/>
      </dsp:nvSpPr>
      <dsp:spPr>
        <a:xfrm>
          <a:off x="4414357" y="3526448"/>
          <a:ext cx="2561861" cy="1659505"/>
        </a:xfrm>
        <a:prstGeom prst="roundRect">
          <a:avLst>
            <a:gd name="adj" fmla="val 10000"/>
          </a:avLst>
        </a:prstGeom>
        <a:solidFill>
          <a:schemeClr val="lt1"/>
        </a:solidFill>
        <a:ln w="19050" cap="flat" cmpd="sng" algn="ctr">
          <a:solidFill>
            <a:schemeClr val="accent4"/>
          </a:solidFill>
          <a:prstDash val="solid"/>
        </a:ln>
        <a:effectLst>
          <a:outerShdw blurRad="50800" dist="38100" dir="2700000" algn="tl" rotWithShape="0">
            <a:prstClr val="black">
              <a:alpha val="40000"/>
            </a:prstClr>
          </a:outerShdw>
        </a:effectLst>
      </dsp:spPr>
      <dsp:style>
        <a:lnRef idx="2">
          <a:schemeClr val="accent4"/>
        </a:lnRef>
        <a:fillRef idx="1">
          <a:schemeClr val="lt1"/>
        </a:fillRef>
        <a:effectRef idx="0">
          <a:schemeClr val="accent4"/>
        </a:effectRef>
        <a:fontRef idx="minor">
          <a:schemeClr val="dk1"/>
        </a:fontRef>
      </dsp:style>
      <dsp:txBody>
        <a:bodyPr spcFirstLastPara="0" vert="horz" wrap="square" lIns="72390" tIns="72390" rIns="72390" bIns="72390" numCol="1" spcCol="1270" anchor="t" anchorCtr="0">
          <a:noAutofit/>
        </a:bodyPr>
        <a:lstStyle/>
        <a:p>
          <a:pPr marL="114300" lvl="1" indent="-114300" algn="l" defTabSz="666750">
            <a:lnSpc>
              <a:spcPct val="90000"/>
            </a:lnSpc>
            <a:spcBef>
              <a:spcPct val="0"/>
            </a:spcBef>
            <a:spcAft>
              <a:spcPct val="15000"/>
            </a:spcAft>
            <a:buChar char="••"/>
          </a:pPr>
          <a:r>
            <a:rPr lang="en-US" sz="1500" kern="1200" dirty="0" smtClean="0"/>
            <a:t>Unavailability of processing equipment's</a:t>
          </a:r>
          <a:endParaRPr lang="en-US" sz="1500" kern="1200" dirty="0"/>
        </a:p>
        <a:p>
          <a:pPr marL="114300" lvl="1" indent="-114300" algn="l" defTabSz="666750">
            <a:lnSpc>
              <a:spcPct val="90000"/>
            </a:lnSpc>
            <a:spcBef>
              <a:spcPct val="0"/>
            </a:spcBef>
            <a:spcAft>
              <a:spcPct val="15000"/>
            </a:spcAft>
            <a:buChar char="••"/>
          </a:pPr>
          <a:r>
            <a:rPr lang="en-US" sz="1500" kern="1200" dirty="0" smtClean="0"/>
            <a:t>Lack of knowledge</a:t>
          </a:r>
          <a:endParaRPr lang="en-US" sz="1500" kern="1200" dirty="0"/>
        </a:p>
      </dsp:txBody>
      <dsp:txXfrm>
        <a:off x="5219370" y="3977779"/>
        <a:ext cx="1720394" cy="1171720"/>
      </dsp:txXfrm>
    </dsp:sp>
    <dsp:sp modelId="{D374C02A-DEE6-4CAC-97AB-5635A08C50B9}">
      <dsp:nvSpPr>
        <dsp:cNvPr id="0" name=""/>
        <dsp:cNvSpPr/>
      </dsp:nvSpPr>
      <dsp:spPr>
        <a:xfrm>
          <a:off x="234478" y="3526448"/>
          <a:ext cx="2561861" cy="1659505"/>
        </a:xfrm>
        <a:prstGeom prst="roundRect">
          <a:avLst>
            <a:gd name="adj" fmla="val 10000"/>
          </a:avLst>
        </a:prstGeom>
        <a:solidFill>
          <a:schemeClr val="lt1"/>
        </a:solidFill>
        <a:ln w="19050" cap="flat" cmpd="sng" algn="ctr">
          <a:solidFill>
            <a:schemeClr val="accent5"/>
          </a:solidFill>
          <a:prstDash val="solid"/>
        </a:ln>
        <a:effectLst>
          <a:outerShdw blurRad="50800" dist="38100" dir="2700000" algn="tl" rotWithShape="0">
            <a:prstClr val="black">
              <a:alpha val="40000"/>
            </a:prstClr>
          </a:outerShdw>
        </a:effectLst>
      </dsp:spPr>
      <dsp:style>
        <a:lnRef idx="2">
          <a:schemeClr val="accent5"/>
        </a:lnRef>
        <a:fillRef idx="1">
          <a:schemeClr val="lt1"/>
        </a:fillRef>
        <a:effectRef idx="0">
          <a:schemeClr val="accent5"/>
        </a:effectRef>
        <a:fontRef idx="minor">
          <a:schemeClr val="dk1"/>
        </a:fontRef>
      </dsp:style>
      <dsp:txBody>
        <a:bodyPr spcFirstLastPara="0" vert="horz" wrap="square" lIns="72390" tIns="72390" rIns="72390" bIns="72390" numCol="1" spcCol="1270" anchor="t" anchorCtr="0">
          <a:noAutofit/>
        </a:bodyPr>
        <a:lstStyle/>
        <a:p>
          <a:pPr marL="114300" lvl="1" indent="-114300" algn="l" defTabSz="666750">
            <a:lnSpc>
              <a:spcPct val="90000"/>
            </a:lnSpc>
            <a:spcBef>
              <a:spcPct val="0"/>
            </a:spcBef>
            <a:spcAft>
              <a:spcPct val="15000"/>
            </a:spcAft>
            <a:buChar char="••"/>
          </a:pPr>
          <a:r>
            <a:rPr lang="en-US" sz="1500" kern="1200" dirty="0" smtClean="0"/>
            <a:t>Increase the produced quantities</a:t>
          </a:r>
          <a:endParaRPr lang="en-US" sz="1500" kern="1200" dirty="0"/>
        </a:p>
        <a:p>
          <a:pPr marL="114300" lvl="1" indent="-114300" algn="l" defTabSz="666750">
            <a:lnSpc>
              <a:spcPct val="90000"/>
            </a:lnSpc>
            <a:spcBef>
              <a:spcPct val="0"/>
            </a:spcBef>
            <a:spcAft>
              <a:spcPct val="15000"/>
            </a:spcAft>
            <a:buChar char="••"/>
          </a:pPr>
          <a:r>
            <a:rPr lang="en-US" sz="1500" kern="1200" dirty="0" smtClean="0"/>
            <a:t>Market demand</a:t>
          </a:r>
          <a:endParaRPr lang="en-US" sz="1500" kern="1200" dirty="0"/>
        </a:p>
      </dsp:txBody>
      <dsp:txXfrm>
        <a:off x="270932" y="3977779"/>
        <a:ext cx="1720394" cy="1171720"/>
      </dsp:txXfrm>
    </dsp:sp>
    <dsp:sp modelId="{F1BEC215-AFC5-4B91-8F82-06DD3AA15B2D}">
      <dsp:nvSpPr>
        <dsp:cNvPr id="0" name=""/>
        <dsp:cNvSpPr/>
      </dsp:nvSpPr>
      <dsp:spPr>
        <a:xfrm>
          <a:off x="4414357" y="0"/>
          <a:ext cx="2561861" cy="1659505"/>
        </a:xfrm>
        <a:prstGeom prst="roundRect">
          <a:avLst>
            <a:gd name="adj" fmla="val 10000"/>
          </a:avLst>
        </a:prstGeom>
        <a:solidFill>
          <a:schemeClr val="lt1"/>
        </a:solidFill>
        <a:ln w="19050" cap="flat" cmpd="sng" algn="ctr">
          <a:solidFill>
            <a:schemeClr val="accent3"/>
          </a:solidFill>
          <a:prstDash val="solid"/>
        </a:ln>
        <a:effectLst>
          <a:outerShdw blurRad="50800" dist="38100" dir="2700000" algn="tl" rotWithShape="0">
            <a:prstClr val="black">
              <a:alpha val="40000"/>
            </a:prstClr>
          </a:outerShdw>
        </a:effectLst>
      </dsp:spPr>
      <dsp:style>
        <a:lnRef idx="2">
          <a:schemeClr val="accent3"/>
        </a:lnRef>
        <a:fillRef idx="1">
          <a:schemeClr val="lt1"/>
        </a:fillRef>
        <a:effectRef idx="0">
          <a:schemeClr val="accent3"/>
        </a:effectRef>
        <a:fontRef idx="minor">
          <a:schemeClr val="dk1"/>
        </a:fontRef>
      </dsp:style>
      <dsp:txBody>
        <a:bodyPr spcFirstLastPara="0" vert="horz" wrap="square" lIns="72390" tIns="72390" rIns="72390" bIns="72390" numCol="1" spcCol="1270" anchor="t" anchorCtr="0">
          <a:noAutofit/>
        </a:bodyPr>
        <a:lstStyle/>
        <a:p>
          <a:pPr marL="114300" lvl="1" indent="-114300" algn="l" defTabSz="666750">
            <a:lnSpc>
              <a:spcPct val="90000"/>
            </a:lnSpc>
            <a:spcBef>
              <a:spcPct val="0"/>
            </a:spcBef>
            <a:spcAft>
              <a:spcPct val="15000"/>
            </a:spcAft>
            <a:buChar char="••"/>
          </a:pPr>
          <a:r>
            <a:rPr lang="en-US" sz="1500" kern="1200" dirty="0" smtClean="0"/>
            <a:t>Need for training</a:t>
          </a:r>
          <a:endParaRPr lang="en-US" sz="1500" kern="1200" dirty="0"/>
        </a:p>
      </dsp:txBody>
      <dsp:txXfrm>
        <a:off x="5219370" y="36454"/>
        <a:ext cx="1720394" cy="1171720"/>
      </dsp:txXfrm>
    </dsp:sp>
    <dsp:sp modelId="{498985E5-DDB5-4A27-A702-4C6A60AF4E1E}">
      <dsp:nvSpPr>
        <dsp:cNvPr id="0" name=""/>
        <dsp:cNvSpPr/>
      </dsp:nvSpPr>
      <dsp:spPr>
        <a:xfrm>
          <a:off x="234478" y="0"/>
          <a:ext cx="2561861" cy="1659505"/>
        </a:xfrm>
        <a:prstGeom prst="roundRect">
          <a:avLst>
            <a:gd name="adj" fmla="val 10000"/>
          </a:avLst>
        </a:prstGeom>
        <a:solidFill>
          <a:schemeClr val="lt1"/>
        </a:solidFill>
        <a:ln w="19050" cap="flat" cmpd="sng" algn="ctr">
          <a:solidFill>
            <a:schemeClr val="accent2"/>
          </a:solidFill>
          <a:prstDash val="solid"/>
        </a:ln>
        <a:effectLst>
          <a:outerShdw blurRad="50800" dist="38100" dir="2700000" algn="tl" rotWithShape="0">
            <a:prstClr val="black">
              <a:alpha val="40000"/>
            </a:prstClr>
          </a:outerShdw>
        </a:effectLst>
      </dsp:spPr>
      <dsp:style>
        <a:lnRef idx="2">
          <a:schemeClr val="accent2"/>
        </a:lnRef>
        <a:fillRef idx="1">
          <a:schemeClr val="lt1"/>
        </a:fillRef>
        <a:effectRef idx="0">
          <a:schemeClr val="accent2"/>
        </a:effectRef>
        <a:fontRef idx="minor">
          <a:schemeClr val="dk1"/>
        </a:fontRef>
      </dsp:style>
      <dsp:txBody>
        <a:bodyPr spcFirstLastPara="0" vert="horz" wrap="square" lIns="72390" tIns="72390" rIns="72390" bIns="72390" numCol="1" spcCol="1270" anchor="t" anchorCtr="0">
          <a:noAutofit/>
        </a:bodyPr>
        <a:lstStyle/>
        <a:p>
          <a:pPr marL="114300" lvl="1" indent="-114300" algn="l" defTabSz="666750">
            <a:lnSpc>
              <a:spcPct val="90000"/>
            </a:lnSpc>
            <a:spcBef>
              <a:spcPct val="0"/>
            </a:spcBef>
            <a:spcAft>
              <a:spcPct val="15000"/>
            </a:spcAft>
            <a:buChar char="••"/>
          </a:pPr>
          <a:r>
            <a:rPr lang="en-US" sz="1500" kern="1200" dirty="0" smtClean="0"/>
            <a:t>Geographical indicator</a:t>
          </a:r>
          <a:endParaRPr lang="en-US" sz="1500" kern="1200" dirty="0"/>
        </a:p>
      </dsp:txBody>
      <dsp:txXfrm>
        <a:off x="270932" y="36454"/>
        <a:ext cx="1720394" cy="1171720"/>
      </dsp:txXfrm>
    </dsp:sp>
    <dsp:sp modelId="{F69241EC-CB68-451C-BCC8-F8C10AB87B28}">
      <dsp:nvSpPr>
        <dsp:cNvPr id="0" name=""/>
        <dsp:cNvSpPr/>
      </dsp:nvSpPr>
      <dsp:spPr>
        <a:xfrm>
          <a:off x="1307971" y="295599"/>
          <a:ext cx="2245518" cy="2245518"/>
        </a:xfrm>
        <a:prstGeom prst="pieWedge">
          <a:avLst/>
        </a:prstGeom>
        <a:gradFill rotWithShape="0">
          <a:gsLst>
            <a:gs pos="0">
              <a:schemeClr val="accent2">
                <a:hueOff val="0"/>
                <a:satOff val="0"/>
                <a:lumOff val="0"/>
                <a:alphaOff val="0"/>
                <a:shade val="63000"/>
                <a:satMod val="110000"/>
              </a:schemeClr>
            </a:gs>
            <a:gs pos="30000">
              <a:schemeClr val="accent2">
                <a:hueOff val="0"/>
                <a:satOff val="0"/>
                <a:lumOff val="0"/>
                <a:alphaOff val="0"/>
                <a:shade val="90000"/>
                <a:satMod val="120000"/>
              </a:schemeClr>
            </a:gs>
            <a:gs pos="45000">
              <a:schemeClr val="accent2">
                <a:hueOff val="0"/>
                <a:satOff val="0"/>
                <a:lumOff val="0"/>
                <a:alphaOff val="0"/>
                <a:shade val="100000"/>
                <a:satMod val="128000"/>
              </a:schemeClr>
            </a:gs>
            <a:gs pos="55000">
              <a:schemeClr val="accent2">
                <a:hueOff val="0"/>
                <a:satOff val="0"/>
                <a:lumOff val="0"/>
                <a:alphaOff val="0"/>
                <a:shade val="100000"/>
                <a:satMod val="128000"/>
              </a:schemeClr>
            </a:gs>
            <a:gs pos="73000">
              <a:schemeClr val="accent2">
                <a:hueOff val="0"/>
                <a:satOff val="0"/>
                <a:lumOff val="0"/>
                <a:alphaOff val="0"/>
                <a:shade val="90000"/>
                <a:satMod val="120000"/>
              </a:schemeClr>
            </a:gs>
            <a:gs pos="100000">
              <a:schemeClr val="accent2">
                <a:hueOff val="0"/>
                <a:satOff val="0"/>
                <a:lumOff val="0"/>
                <a:alphaOff val="0"/>
                <a:shade val="63000"/>
                <a:satMod val="110000"/>
              </a:schemeClr>
            </a:gs>
          </a:gsLst>
          <a:lin ang="950000" scaled="1"/>
        </a:gradFill>
        <a:ln>
          <a:noFill/>
        </a:ln>
        <a:effectLst>
          <a:outerShdw blurRad="57150" dist="38100" dir="5400000" algn="br" rotWithShape="0">
            <a:srgbClr val="000000">
              <a:alpha val="57000"/>
            </a:srgbClr>
          </a:outerShdw>
        </a:effectLst>
        <a:scene3d>
          <a:camera prst="orthographicFront">
            <a:rot lat="0" lon="0" rev="0"/>
          </a:camera>
          <a:lightRig rig="twoPt" dir="t">
            <a:rot lat="0" lon="0" rev="1800000"/>
          </a:lightRig>
        </a:scene3d>
        <a:sp3d>
          <a:bevelT w="44450" h="31750" prst="coolSlant"/>
        </a:sp3d>
      </dsp:spPr>
      <dsp:style>
        <a:lnRef idx="0">
          <a:scrgbClr r="0" g="0" b="0"/>
        </a:lnRef>
        <a:fillRef idx="3">
          <a:scrgbClr r="0" g="0" b="0"/>
        </a:fillRef>
        <a:effectRef idx="3">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US" sz="1600" b="1" kern="1200" smtClean="0">
              <a:latin typeface="Arial" charset="0"/>
            </a:rPr>
            <a:t>Strength</a:t>
          </a:r>
          <a:endParaRPr lang="en-US" sz="1600" kern="1200" dirty="0"/>
        </a:p>
      </dsp:txBody>
      <dsp:txXfrm>
        <a:off x="1965668" y="953296"/>
        <a:ext cx="1587821" cy="1587821"/>
      </dsp:txXfrm>
    </dsp:sp>
    <dsp:sp modelId="{4FE642BC-E51C-4288-968A-20F733A66023}">
      <dsp:nvSpPr>
        <dsp:cNvPr id="0" name=""/>
        <dsp:cNvSpPr/>
      </dsp:nvSpPr>
      <dsp:spPr>
        <a:xfrm rot="5400000">
          <a:off x="3657208" y="295599"/>
          <a:ext cx="2245518" cy="2245518"/>
        </a:xfrm>
        <a:prstGeom prst="pieWedge">
          <a:avLst/>
        </a:prstGeom>
        <a:gradFill rotWithShape="0">
          <a:gsLst>
            <a:gs pos="0">
              <a:schemeClr val="accent3">
                <a:hueOff val="0"/>
                <a:satOff val="0"/>
                <a:lumOff val="0"/>
                <a:alphaOff val="0"/>
                <a:shade val="63000"/>
                <a:satMod val="110000"/>
              </a:schemeClr>
            </a:gs>
            <a:gs pos="30000">
              <a:schemeClr val="accent3">
                <a:hueOff val="0"/>
                <a:satOff val="0"/>
                <a:lumOff val="0"/>
                <a:alphaOff val="0"/>
                <a:shade val="90000"/>
                <a:satMod val="120000"/>
              </a:schemeClr>
            </a:gs>
            <a:gs pos="45000">
              <a:schemeClr val="accent3">
                <a:hueOff val="0"/>
                <a:satOff val="0"/>
                <a:lumOff val="0"/>
                <a:alphaOff val="0"/>
                <a:shade val="100000"/>
                <a:satMod val="128000"/>
              </a:schemeClr>
            </a:gs>
            <a:gs pos="55000">
              <a:schemeClr val="accent3">
                <a:hueOff val="0"/>
                <a:satOff val="0"/>
                <a:lumOff val="0"/>
                <a:alphaOff val="0"/>
                <a:shade val="100000"/>
                <a:satMod val="128000"/>
              </a:schemeClr>
            </a:gs>
            <a:gs pos="73000">
              <a:schemeClr val="accent3">
                <a:hueOff val="0"/>
                <a:satOff val="0"/>
                <a:lumOff val="0"/>
                <a:alphaOff val="0"/>
                <a:shade val="90000"/>
                <a:satMod val="120000"/>
              </a:schemeClr>
            </a:gs>
            <a:gs pos="100000">
              <a:schemeClr val="accent3">
                <a:hueOff val="0"/>
                <a:satOff val="0"/>
                <a:lumOff val="0"/>
                <a:alphaOff val="0"/>
                <a:shade val="63000"/>
                <a:satMod val="110000"/>
              </a:schemeClr>
            </a:gs>
          </a:gsLst>
          <a:lin ang="950000" scaled="1"/>
        </a:gradFill>
        <a:ln>
          <a:noFill/>
        </a:ln>
        <a:effectLst>
          <a:outerShdw blurRad="57150" dist="38100" dir="5400000" algn="br" rotWithShape="0">
            <a:srgbClr val="000000">
              <a:alpha val="57000"/>
            </a:srgbClr>
          </a:outerShdw>
        </a:effectLst>
        <a:scene3d>
          <a:camera prst="orthographicFront">
            <a:rot lat="0" lon="0" rev="0"/>
          </a:camera>
          <a:lightRig rig="twoPt" dir="t">
            <a:rot lat="0" lon="0" rev="1800000"/>
          </a:lightRig>
        </a:scene3d>
        <a:sp3d>
          <a:bevelT w="44450" h="31750" prst="coolSlant"/>
        </a:sp3d>
      </dsp:spPr>
      <dsp:style>
        <a:lnRef idx="0">
          <a:scrgbClr r="0" g="0" b="0"/>
        </a:lnRef>
        <a:fillRef idx="3">
          <a:scrgbClr r="0" g="0" b="0"/>
        </a:fillRef>
        <a:effectRef idx="3">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US" sz="1600" b="1" kern="1200" dirty="0" smtClean="0">
              <a:latin typeface="Arial" charset="0"/>
            </a:rPr>
            <a:t>Weaknesses</a:t>
          </a:r>
          <a:endParaRPr lang="en-US" sz="1600" kern="1200" dirty="0"/>
        </a:p>
      </dsp:txBody>
      <dsp:txXfrm rot="-5400000">
        <a:off x="3657208" y="953296"/>
        <a:ext cx="1587821" cy="1587821"/>
      </dsp:txXfrm>
    </dsp:sp>
    <dsp:sp modelId="{86BAD633-64B0-4E98-9905-9A2CBDF25588}">
      <dsp:nvSpPr>
        <dsp:cNvPr id="0" name=""/>
        <dsp:cNvSpPr/>
      </dsp:nvSpPr>
      <dsp:spPr>
        <a:xfrm rot="10800000">
          <a:off x="3657208" y="2644836"/>
          <a:ext cx="2245518" cy="2245518"/>
        </a:xfrm>
        <a:prstGeom prst="pieWedge">
          <a:avLst/>
        </a:prstGeom>
        <a:gradFill rotWithShape="0">
          <a:gsLst>
            <a:gs pos="0">
              <a:schemeClr val="accent4">
                <a:hueOff val="0"/>
                <a:satOff val="0"/>
                <a:lumOff val="0"/>
                <a:alphaOff val="0"/>
                <a:shade val="63000"/>
                <a:satMod val="110000"/>
              </a:schemeClr>
            </a:gs>
            <a:gs pos="30000">
              <a:schemeClr val="accent4">
                <a:hueOff val="0"/>
                <a:satOff val="0"/>
                <a:lumOff val="0"/>
                <a:alphaOff val="0"/>
                <a:shade val="90000"/>
                <a:satMod val="120000"/>
              </a:schemeClr>
            </a:gs>
            <a:gs pos="45000">
              <a:schemeClr val="accent4">
                <a:hueOff val="0"/>
                <a:satOff val="0"/>
                <a:lumOff val="0"/>
                <a:alphaOff val="0"/>
                <a:shade val="100000"/>
                <a:satMod val="128000"/>
              </a:schemeClr>
            </a:gs>
            <a:gs pos="55000">
              <a:schemeClr val="accent4">
                <a:hueOff val="0"/>
                <a:satOff val="0"/>
                <a:lumOff val="0"/>
                <a:alphaOff val="0"/>
                <a:shade val="100000"/>
                <a:satMod val="128000"/>
              </a:schemeClr>
            </a:gs>
            <a:gs pos="73000">
              <a:schemeClr val="accent4">
                <a:hueOff val="0"/>
                <a:satOff val="0"/>
                <a:lumOff val="0"/>
                <a:alphaOff val="0"/>
                <a:shade val="90000"/>
                <a:satMod val="120000"/>
              </a:schemeClr>
            </a:gs>
            <a:gs pos="100000">
              <a:schemeClr val="accent4">
                <a:hueOff val="0"/>
                <a:satOff val="0"/>
                <a:lumOff val="0"/>
                <a:alphaOff val="0"/>
                <a:shade val="63000"/>
                <a:satMod val="110000"/>
              </a:schemeClr>
            </a:gs>
          </a:gsLst>
          <a:lin ang="950000" scaled="1"/>
        </a:gradFill>
        <a:ln>
          <a:noFill/>
        </a:ln>
        <a:effectLst>
          <a:outerShdw blurRad="57150" dist="38100" dir="5400000" algn="br" rotWithShape="0">
            <a:srgbClr val="000000">
              <a:alpha val="57000"/>
            </a:srgbClr>
          </a:outerShdw>
        </a:effectLst>
        <a:scene3d>
          <a:camera prst="orthographicFront">
            <a:rot lat="0" lon="0" rev="0"/>
          </a:camera>
          <a:lightRig rig="twoPt" dir="t">
            <a:rot lat="0" lon="0" rev="1800000"/>
          </a:lightRig>
        </a:scene3d>
        <a:sp3d>
          <a:bevelT w="44450" h="31750" prst="coolSlant"/>
        </a:sp3d>
      </dsp:spPr>
      <dsp:style>
        <a:lnRef idx="0">
          <a:scrgbClr r="0" g="0" b="0"/>
        </a:lnRef>
        <a:fillRef idx="3">
          <a:scrgbClr r="0" g="0" b="0"/>
        </a:fillRef>
        <a:effectRef idx="3">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US" sz="1600" b="1" kern="1200" smtClean="0">
              <a:latin typeface="Arial" charset="0"/>
            </a:rPr>
            <a:t>Threats</a:t>
          </a:r>
          <a:endParaRPr lang="en-US" sz="1600" kern="1200" dirty="0"/>
        </a:p>
      </dsp:txBody>
      <dsp:txXfrm rot="10800000">
        <a:off x="3657208" y="2644836"/>
        <a:ext cx="1587821" cy="1587821"/>
      </dsp:txXfrm>
    </dsp:sp>
    <dsp:sp modelId="{26715335-4AED-4F6B-9581-24B0BB6FBE3D}">
      <dsp:nvSpPr>
        <dsp:cNvPr id="0" name=""/>
        <dsp:cNvSpPr/>
      </dsp:nvSpPr>
      <dsp:spPr>
        <a:xfrm rot="16200000">
          <a:off x="1307971" y="2644836"/>
          <a:ext cx="2245518" cy="2245518"/>
        </a:xfrm>
        <a:prstGeom prst="pieWedge">
          <a:avLst/>
        </a:prstGeom>
        <a:gradFill rotWithShape="0">
          <a:gsLst>
            <a:gs pos="0">
              <a:schemeClr val="accent5">
                <a:hueOff val="0"/>
                <a:satOff val="0"/>
                <a:lumOff val="0"/>
                <a:alphaOff val="0"/>
                <a:shade val="63000"/>
                <a:satMod val="110000"/>
              </a:schemeClr>
            </a:gs>
            <a:gs pos="30000">
              <a:schemeClr val="accent5">
                <a:hueOff val="0"/>
                <a:satOff val="0"/>
                <a:lumOff val="0"/>
                <a:alphaOff val="0"/>
                <a:shade val="90000"/>
                <a:satMod val="120000"/>
              </a:schemeClr>
            </a:gs>
            <a:gs pos="45000">
              <a:schemeClr val="accent5">
                <a:hueOff val="0"/>
                <a:satOff val="0"/>
                <a:lumOff val="0"/>
                <a:alphaOff val="0"/>
                <a:shade val="100000"/>
                <a:satMod val="128000"/>
              </a:schemeClr>
            </a:gs>
            <a:gs pos="55000">
              <a:schemeClr val="accent5">
                <a:hueOff val="0"/>
                <a:satOff val="0"/>
                <a:lumOff val="0"/>
                <a:alphaOff val="0"/>
                <a:shade val="100000"/>
                <a:satMod val="128000"/>
              </a:schemeClr>
            </a:gs>
            <a:gs pos="73000">
              <a:schemeClr val="accent5">
                <a:hueOff val="0"/>
                <a:satOff val="0"/>
                <a:lumOff val="0"/>
                <a:alphaOff val="0"/>
                <a:shade val="90000"/>
                <a:satMod val="120000"/>
              </a:schemeClr>
            </a:gs>
            <a:gs pos="100000">
              <a:schemeClr val="accent5">
                <a:hueOff val="0"/>
                <a:satOff val="0"/>
                <a:lumOff val="0"/>
                <a:alphaOff val="0"/>
                <a:shade val="63000"/>
                <a:satMod val="110000"/>
              </a:schemeClr>
            </a:gs>
          </a:gsLst>
          <a:lin ang="950000" scaled="1"/>
        </a:gradFill>
        <a:ln>
          <a:noFill/>
        </a:ln>
        <a:effectLst>
          <a:outerShdw blurRad="57150" dist="38100" dir="5400000" algn="br" rotWithShape="0">
            <a:srgbClr val="000000">
              <a:alpha val="57000"/>
            </a:srgbClr>
          </a:outerShdw>
        </a:effectLst>
        <a:scene3d>
          <a:camera prst="orthographicFront">
            <a:rot lat="0" lon="0" rev="0"/>
          </a:camera>
          <a:lightRig rig="twoPt" dir="t">
            <a:rot lat="0" lon="0" rev="1800000"/>
          </a:lightRig>
        </a:scene3d>
        <a:sp3d>
          <a:bevelT w="44450" h="31750" prst="coolSlant"/>
        </a:sp3d>
      </dsp:spPr>
      <dsp:style>
        <a:lnRef idx="0">
          <a:scrgbClr r="0" g="0" b="0"/>
        </a:lnRef>
        <a:fillRef idx="3">
          <a:scrgbClr r="0" g="0" b="0"/>
        </a:fillRef>
        <a:effectRef idx="3">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US" sz="1600" b="1" kern="1200" smtClean="0">
              <a:latin typeface="Arial" charset="0"/>
            </a:rPr>
            <a:t>Opportunities</a:t>
          </a:r>
          <a:endParaRPr lang="en-US" sz="1600" kern="1200" dirty="0"/>
        </a:p>
      </dsp:txBody>
      <dsp:txXfrm rot="5400000">
        <a:off x="1965668" y="2644836"/>
        <a:ext cx="1587821" cy="1587821"/>
      </dsp:txXfrm>
    </dsp:sp>
    <dsp:sp modelId="{33616B4E-C27C-4CF8-A4E1-D269CE947A3F}">
      <dsp:nvSpPr>
        <dsp:cNvPr id="0" name=""/>
        <dsp:cNvSpPr/>
      </dsp:nvSpPr>
      <dsp:spPr>
        <a:xfrm>
          <a:off x="3217698" y="2126241"/>
          <a:ext cx="775300" cy="674174"/>
        </a:xfrm>
        <a:prstGeom prst="circularArrow">
          <a:avLst/>
        </a:prstGeom>
        <a:noFill/>
        <a:ln>
          <a:noFill/>
        </a:ln>
        <a:effectLst>
          <a:outerShdw blurRad="57150" dist="38100" dir="5400000" algn="br" rotWithShape="0">
            <a:srgbClr val="000000">
              <a:alpha val="57000"/>
            </a:srgbClr>
          </a:outerShdw>
        </a:effectLst>
        <a:scene3d>
          <a:camera prst="orthographicFront">
            <a:rot lat="0" lon="0" rev="0"/>
          </a:camera>
          <a:lightRig rig="twoPt" dir="t">
            <a:rot lat="0" lon="0" rev="1800000"/>
          </a:lightRig>
        </a:scene3d>
        <a:sp3d>
          <a:bevelT w="44450" h="31750" prst="coolSlant"/>
        </a:sp3d>
      </dsp:spPr>
      <dsp:style>
        <a:lnRef idx="0">
          <a:scrgbClr r="0" g="0" b="0"/>
        </a:lnRef>
        <a:fillRef idx="3">
          <a:scrgbClr r="0" g="0" b="0"/>
        </a:fillRef>
        <a:effectRef idx="3">
          <a:scrgbClr r="0" g="0" b="0"/>
        </a:effectRef>
        <a:fontRef idx="minor"/>
      </dsp:style>
    </dsp:sp>
    <dsp:sp modelId="{28CFF136-A213-471C-8A39-F035F0B07DA1}">
      <dsp:nvSpPr>
        <dsp:cNvPr id="0" name=""/>
        <dsp:cNvSpPr/>
      </dsp:nvSpPr>
      <dsp:spPr>
        <a:xfrm rot="10800000">
          <a:off x="3217698" y="2385538"/>
          <a:ext cx="775300" cy="674174"/>
        </a:xfrm>
        <a:prstGeom prst="circularArrow">
          <a:avLst/>
        </a:prstGeom>
        <a:noFill/>
        <a:ln>
          <a:noFill/>
        </a:ln>
        <a:effectLst>
          <a:outerShdw blurRad="57150" dist="38100" dir="5400000" algn="br" rotWithShape="0">
            <a:srgbClr val="000000">
              <a:alpha val="57000"/>
            </a:srgbClr>
          </a:outerShdw>
        </a:effectLst>
        <a:scene3d>
          <a:camera prst="orthographicFront">
            <a:rot lat="0" lon="0" rev="0"/>
          </a:camera>
          <a:lightRig rig="twoPt" dir="t">
            <a:rot lat="0" lon="0" rev="1800000"/>
          </a:lightRig>
        </a:scene3d>
        <a:sp3d>
          <a:bevelT w="44450" h="31750" prst="coolSlant"/>
        </a:sp3d>
      </dsp:spPr>
      <dsp:style>
        <a:lnRef idx="0">
          <a:scrgbClr r="0" g="0" b="0"/>
        </a:lnRef>
        <a:fillRef idx="3">
          <a:scrgbClr r="0" g="0" b="0"/>
        </a:fillRef>
        <a:effectRef idx="3">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9/3/layout/RandomtoResultProcess">
  <dgm:title val=""/>
  <dgm:desc val=""/>
  <dgm:catLst>
    <dgm:cat type="process" pri="1275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clrData>
  <dgm:layoutNode name="Name0">
    <dgm:varLst>
      <dgm:dir/>
      <dgm:animOne val="branch"/>
      <dgm:animLvl val="lvl"/>
    </dgm:varLst>
    <dgm:choose name="Name1">
      <dgm:if name="Name2" func="var" arg="dir" op="equ" val="norm">
        <dgm:alg type="lin">
          <dgm:param type="fallback" val="2D"/>
          <dgm:param type="nodeVertAlign" val="t"/>
        </dgm:alg>
      </dgm:if>
      <dgm:else name="Name3">
        <dgm:alg type="lin">
          <dgm:param type="fallback" val="2D"/>
          <dgm:param type="nodeVertAlign" val="t"/>
          <dgm:param type="linDir" val="fromR"/>
        </dgm:alg>
      </dgm:else>
    </dgm:choose>
    <dgm:shape xmlns:r="http://schemas.openxmlformats.org/officeDocument/2006/relationships" r:blip="">
      <dgm:adjLst/>
    </dgm:shape>
    <dgm:constrLst>
      <dgm:constr type="userH" refType="h" fact="2"/>
      <dgm:constr type="w" for="ch" forName="chaos" refType="userH" fact="0.681"/>
      <dgm:constr type="h" for="ch" forName="chaos" refType="userH"/>
      <dgm:constr type="w" for="ch" forName="middle" refType="userH" fact="0.6"/>
      <dgm:constr type="h" for="ch" forName="middle" refType="userH"/>
      <dgm:constr type="w" for="ch" forName="last" refType="userH" fact="0.6"/>
      <dgm:constr type="h" for="ch" forName="last" refType="userH"/>
      <dgm:constr type="w" for="ch" forName="chevronComposite1" refType="userH" fact="0.22"/>
      <dgm:constr type="h" for="ch" forName="chevronComposite1" refType="userH" fact="0.52"/>
      <dgm:constr type="w" for="ch" forName="chevronComposite2" refType="userH" fact="0.22"/>
      <dgm:constr type="h" for="ch" forName="chevronComposite2" refType="userH" fact="0.52"/>
      <dgm:constr type="w" for="ch" forName="overlap" refType="userH" fact="-0.04"/>
      <dgm:constr type="h" for="ch" forName="overlap" refType="userH" fact="0.06"/>
      <dgm:constr type="primFontSz" for="des" forName="parTx1" op="equ" val="65"/>
      <dgm:constr type="primFontSz" for="des" forName="parTxMid" refType="primFontSz" refFor="des" refForName="parTx1" op="equ"/>
      <dgm:constr type="primFontSz" for="des" forName="circleTx" refType="primFontSz" refFor="des" refForName="parTx1" op="equ"/>
      <dgm:constr type="primFontSz" for="des" forName="desTx1" op="equ" val="65"/>
      <dgm:constr type="primFontSz" for="des" forName="desTxMid" refType="primFontSz" refFor="des" refForName="desTx1" op="equ"/>
      <dgm:constr type="primFontSz" for="des" forName="desTxN" refType="primFontSz" refFor="des" refForName="desTx1" op="equ"/>
    </dgm:constrLst>
    <dgm:forEach name="Name4" axis="ch" ptType="node">
      <dgm:choose name="Name5">
        <dgm:if name="Name6" axis="self" ptType="node" func="pos" op="equ" val="1">
          <dgm:layoutNode name="chaos">
            <dgm:alg type="composite"/>
            <dgm:shape xmlns:r="http://schemas.openxmlformats.org/officeDocument/2006/relationships" r:blip="">
              <dgm:adjLst/>
            </dgm:shape>
            <dgm:presOf/>
            <dgm:constrLst>
              <dgm:constr type="ctrX" for="ch" forName="parTx1" refType="w" fact="0.5"/>
              <dgm:constr type="t" for="ch" forName="parTx1" refType="w" fact="0.32"/>
              <dgm:constr type="w" for="ch" forName="parTx1" refType="w" fact="0.88"/>
              <dgm:constr type="h" for="ch" forName="parTx1" refType="w" fact="0.29"/>
              <dgm:constr type="ctrX" for="ch" forName="desTx1" refType="w" fact="0.5"/>
              <dgm:constr type="b" for="ch" forName="desTx1" refType="h"/>
              <dgm:constr type="w" for="ch" forName="desTx1" refType="w" fact="0.88"/>
              <dgm:constr type="h" for="ch" forName="desTx1" refType="h" fact="0.37"/>
              <dgm:constr type="l" for="ch" forName="c1" refType="w" fact="0.05"/>
              <dgm:constr type="t" for="ch" forName="c1" refType="w" fact="0.23"/>
              <dgm:constr type="w" for="ch" forName="c1" refType="w" fact="0.07"/>
              <dgm:constr type="h" for="ch" forName="c1" refType="w" refFor="ch" refForName="c1"/>
              <dgm:constr type="l" for="ch" forName="c2" refType="w" fact="0.1"/>
              <dgm:constr type="t" for="ch" forName="c2" refType="w" fact="0.13"/>
              <dgm:constr type="w" for="ch" forName="c2" refType="w" fact="0.07"/>
              <dgm:constr type="h" for="ch" forName="c2" refType="w" refFor="ch" refForName="c2"/>
              <dgm:constr type="l" for="ch" forName="c3" refType="w" fact="0.22"/>
              <dgm:constr type="t" for="ch" forName="c3" refType="w" fact="0.15"/>
              <dgm:constr type="w" for="ch" forName="c3" refType="w" fact="0.11"/>
              <dgm:constr type="h" for="ch" forName="c3" refType="w" refFor="ch" refForName="c3"/>
              <dgm:constr type="l" for="ch" forName="c4" refType="w" fact="0.32"/>
              <dgm:constr type="t" for="ch" forName="c4" refType="w" fact="0.04"/>
              <dgm:constr type="w" for="ch" forName="c4" refType="w" fact="0.07"/>
              <dgm:constr type="h" for="ch" forName="c4" refType="w" refFor="ch" refForName="c4"/>
              <dgm:constr type="l" for="ch" forName="c5" refType="w" fact="0.45"/>
              <dgm:constr type="t" for="ch" forName="c5" refType="w" fact="0"/>
              <dgm:constr type="w" for="ch" forName="c5" refType="w" fact="0.07"/>
              <dgm:constr type="h" for="ch" forName="c5" refType="w" refFor="ch" refForName="c5"/>
              <dgm:constr type="l" for="ch" forName="c6" refType="w" fact="0.61"/>
              <dgm:constr type="t" for="ch" forName="c6" refType="w" fact="0.07"/>
              <dgm:constr type="w" for="ch" forName="c6" refType="w" fact="0.07"/>
              <dgm:constr type="h" for="ch" forName="c6" refType="w" refFor="ch" refForName="c6"/>
              <dgm:constr type="l" for="ch" forName="c7" refType="w" fact="0.71"/>
              <dgm:constr type="t" for="ch" forName="c7" refType="w" fact="0.12"/>
              <dgm:constr type="w" for="ch" forName="c7" refType="w" fact="0.11"/>
              <dgm:constr type="h" for="ch" forName="c7" refType="w" refFor="ch" refForName="c7"/>
              <dgm:constr type="l" for="ch" forName="c8" refType="w" fact="0.85"/>
              <dgm:constr type="t" for="ch" forName="c8" refType="w" fact="0.23"/>
              <dgm:constr type="w" for="ch" forName="c8" refType="w" fact="0.07"/>
              <dgm:constr type="h" for="ch" forName="c8" refType="w" refFor="ch" refForName="c8"/>
              <dgm:constr type="l" for="ch" forName="c9" refType="w" fact="0.91"/>
              <dgm:constr type="t" for="ch" forName="c9" refType="w" fact="0.34"/>
              <dgm:constr type="w" for="ch" forName="c9" refType="w" fact="0.07"/>
              <dgm:constr type="h" for="ch" forName="c9" refType="w" refFor="ch" refForName="c9"/>
              <dgm:constr type="l" for="ch" forName="c10" refType="w" fact="0.39"/>
              <dgm:constr type="t" for="ch" forName="c10" refType="w" fact="0.13"/>
              <dgm:constr type="w" for="ch" forName="c10" refType="w" fact="0.18"/>
              <dgm:constr type="h" for="ch" forName="c10" refType="w" refFor="ch" refForName="c10"/>
              <dgm:constr type="l" for="ch" forName="c11" refType="w" fact="0"/>
              <dgm:constr type="t" for="ch" forName="c11" refType="w" fact="0.51"/>
              <dgm:constr type="w" for="ch" forName="c11" refType="w" fact="0.07"/>
              <dgm:constr type="h" for="ch" forName="c11" refType="w" refFor="ch" refForName="c11"/>
              <dgm:constr type="l" for="ch" forName="c12" refType="w" fact="0.06"/>
              <dgm:constr type="t" for="ch" forName="c12" refType="w" fact="0.6"/>
              <dgm:constr type="w" for="ch" forName="c12" refType="w" fact="0.11"/>
              <dgm:constr type="h" for="ch" forName="c12" refType="w" refFor="ch" refForName="c12"/>
              <dgm:constr type="l" for="ch" forName="c13" refType="w" fact="0.21"/>
              <dgm:constr type="t" for="ch" forName="c13" refType="w" fact="0.68"/>
              <dgm:constr type="w" for="ch" forName="c13" refType="w" fact="0.16"/>
              <dgm:constr type="h" for="ch" forName="c13" refType="w" refFor="ch" refForName="c13"/>
              <dgm:constr type="l" for="ch" forName="c14" refType="w" fact="0.42"/>
              <dgm:constr type="t" for="ch" forName="c14" refType="w" fact="0.81"/>
              <dgm:constr type="w" for="ch" forName="c14" refType="w" fact="0.07"/>
              <dgm:constr type="h" for="ch" forName="c14" refType="w" refFor="ch" refForName="c14"/>
              <dgm:constr type="l" for="ch" forName="c15" refType="w" fact="0.46"/>
              <dgm:constr type="t" for="ch" forName="c15" refType="w" fact="0.68"/>
              <dgm:constr type="w" for="ch" forName="c15" refType="w" fact="0.11"/>
              <dgm:constr type="h" for="ch" forName="c15" refType="w" refFor="ch" refForName="c15"/>
              <dgm:constr type="l" for="ch" forName="c16" refType="w" fact="0.56"/>
              <dgm:constr type="t" for="ch" forName="c16" refType="w" fact="0.82"/>
              <dgm:constr type="w" for="ch" forName="c16" refType="w" fact="0.07"/>
              <dgm:constr type="h" for="ch" forName="c16" refType="w" refFor="ch" refForName="c16"/>
              <dgm:constr type="l" for="ch" forName="c17" refType="w" fact="0.65"/>
              <dgm:constr type="t" for="ch" forName="c17" refType="w" fact="0.66"/>
              <dgm:constr type="w" for="ch" forName="c17" refType="w" fact="0.16"/>
              <dgm:constr type="h" for="ch" forName="c17" refType="w" refFor="ch" refForName="c17"/>
              <dgm:constr type="l" for="ch" forName="c18" refType="w" fact="0.87"/>
              <dgm:constr type="t" for="ch" forName="c18" refType="w" fact="0.62"/>
              <dgm:constr type="w" for="ch" forName="c18" refType="w" fact="0.11"/>
              <dgm:constr type="h" for="ch" forName="c18" refType="w" refFor="ch" refForName="c18"/>
            </dgm:constrLst>
            <dgm:layoutNode name="parTx1"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7">
              <dgm:if name="Name8" axis="ch" ptType="node" func="cnt" op="gte" val="1">
                <dgm:layoutNode name="desTx1" styleLbl="revTx">
                  <dgm:varLst>
                    <dgm:bulletEnabled val="1"/>
                  </dgm:varLst>
                  <dgm:choose name="Name9">
                    <dgm:if name="Name10" axis="ch" ptType="node" func="cnt" op="equ" val="1">
                      <dgm:alg type="tx">
                        <dgm:param type="shpTxLTRAlignCh" val="l"/>
                      </dgm:alg>
                    </dgm:if>
                    <dgm:else name="Name11">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2"/>
            </dgm:choose>
            <dgm:layoutNode name="c1" styleLbl="node1">
              <dgm:alg type="sp"/>
              <dgm:shape xmlns:r="http://schemas.openxmlformats.org/officeDocument/2006/relationships" type="ellipse" r:blip="">
                <dgm:adjLst/>
              </dgm:shape>
              <dgm:presOf/>
            </dgm:layoutNode>
            <dgm:layoutNode name="c2" styleLbl="node1">
              <dgm:alg type="sp"/>
              <dgm:shape xmlns:r="http://schemas.openxmlformats.org/officeDocument/2006/relationships" type="ellipse" r:blip="">
                <dgm:adjLst/>
              </dgm:shape>
              <dgm:presOf/>
            </dgm:layoutNode>
            <dgm:layoutNode name="c3" styleLbl="node1">
              <dgm:alg type="sp"/>
              <dgm:shape xmlns:r="http://schemas.openxmlformats.org/officeDocument/2006/relationships" type="ellipse" r:blip="">
                <dgm:adjLst/>
              </dgm:shape>
              <dgm:presOf/>
            </dgm:layoutNode>
            <dgm:layoutNode name="c4" styleLbl="node1">
              <dgm:alg type="sp"/>
              <dgm:shape xmlns:r="http://schemas.openxmlformats.org/officeDocument/2006/relationships" type="ellipse" r:blip="">
                <dgm:adjLst/>
              </dgm:shape>
              <dgm:presOf/>
            </dgm:layoutNode>
            <dgm:layoutNode name="c5" styleLbl="node1">
              <dgm:alg type="sp"/>
              <dgm:shape xmlns:r="http://schemas.openxmlformats.org/officeDocument/2006/relationships" type="ellipse" r:blip="">
                <dgm:adjLst/>
              </dgm:shape>
              <dgm:presOf/>
            </dgm:layoutNode>
            <dgm:layoutNode name="c6" styleLbl="node1">
              <dgm:alg type="sp"/>
              <dgm:shape xmlns:r="http://schemas.openxmlformats.org/officeDocument/2006/relationships" type="ellipse" r:blip="">
                <dgm:adjLst/>
              </dgm:shape>
              <dgm:presOf/>
            </dgm:layoutNode>
            <dgm:layoutNode name="c7" styleLbl="node1">
              <dgm:alg type="sp"/>
              <dgm:shape xmlns:r="http://schemas.openxmlformats.org/officeDocument/2006/relationships" type="ellipse" r:blip="">
                <dgm:adjLst/>
              </dgm:shape>
              <dgm:presOf/>
            </dgm:layoutNode>
            <dgm:layoutNode name="c8" styleLbl="node1">
              <dgm:alg type="sp"/>
              <dgm:shape xmlns:r="http://schemas.openxmlformats.org/officeDocument/2006/relationships" type="ellipse" r:blip="">
                <dgm:adjLst/>
              </dgm:shape>
              <dgm:presOf/>
            </dgm:layoutNode>
            <dgm:layoutNode name="c9" styleLbl="node1">
              <dgm:alg type="sp"/>
              <dgm:shape xmlns:r="http://schemas.openxmlformats.org/officeDocument/2006/relationships" type="ellipse" r:blip="">
                <dgm:adjLst/>
              </dgm:shape>
              <dgm:presOf/>
            </dgm:layoutNode>
            <dgm:layoutNode name="c10" styleLbl="node1">
              <dgm:alg type="sp"/>
              <dgm:shape xmlns:r="http://schemas.openxmlformats.org/officeDocument/2006/relationships" type="ellipse" r:blip="">
                <dgm:adjLst/>
              </dgm:shape>
              <dgm:presOf/>
            </dgm:layoutNode>
            <dgm:layoutNode name="c11" styleLbl="node1">
              <dgm:alg type="sp"/>
              <dgm:shape xmlns:r="http://schemas.openxmlformats.org/officeDocument/2006/relationships" type="ellipse" r:blip="">
                <dgm:adjLst/>
              </dgm:shape>
              <dgm:presOf/>
            </dgm:layoutNode>
            <dgm:layoutNode name="c12" styleLbl="node1">
              <dgm:alg type="sp"/>
              <dgm:shape xmlns:r="http://schemas.openxmlformats.org/officeDocument/2006/relationships" type="ellipse" r:blip="">
                <dgm:adjLst/>
              </dgm:shape>
              <dgm:presOf/>
            </dgm:layoutNode>
            <dgm:layoutNode name="c13" styleLbl="node1">
              <dgm:alg type="sp"/>
              <dgm:shape xmlns:r="http://schemas.openxmlformats.org/officeDocument/2006/relationships" type="ellipse" r:blip="">
                <dgm:adjLst/>
              </dgm:shape>
              <dgm:presOf/>
            </dgm:layoutNode>
            <dgm:layoutNode name="c14" styleLbl="node1">
              <dgm:alg type="sp"/>
              <dgm:shape xmlns:r="http://schemas.openxmlformats.org/officeDocument/2006/relationships" type="ellipse" r:blip="">
                <dgm:adjLst/>
              </dgm:shape>
              <dgm:presOf/>
            </dgm:layoutNode>
            <dgm:layoutNode name="c15" styleLbl="node1">
              <dgm:alg type="sp"/>
              <dgm:shape xmlns:r="http://schemas.openxmlformats.org/officeDocument/2006/relationships" type="ellipse" r:blip="">
                <dgm:adjLst/>
              </dgm:shape>
              <dgm:presOf/>
            </dgm:layoutNode>
            <dgm:layoutNode name="c16" styleLbl="node1">
              <dgm:alg type="sp"/>
              <dgm:shape xmlns:r="http://schemas.openxmlformats.org/officeDocument/2006/relationships" type="ellipse" r:blip="">
                <dgm:adjLst/>
              </dgm:shape>
              <dgm:presOf/>
            </dgm:layoutNode>
            <dgm:layoutNode name="c17" styleLbl="node1">
              <dgm:alg type="sp"/>
              <dgm:shape xmlns:r="http://schemas.openxmlformats.org/officeDocument/2006/relationships" type="ellipse" r:blip="">
                <dgm:adjLst/>
              </dgm:shape>
              <dgm:presOf/>
            </dgm:layoutNode>
            <dgm:layoutNode name="c18" styleLbl="node1">
              <dgm:alg type="sp"/>
              <dgm:shape xmlns:r="http://schemas.openxmlformats.org/officeDocument/2006/relationships" type="ellipse" r:blip="">
                <dgm:adjLst/>
              </dgm:shape>
              <dgm:presOf/>
            </dgm:layoutNode>
          </dgm:layoutNode>
        </dgm:if>
        <dgm:if name="Name13" axis="self" ptType="node" func="revPos" op="equ" val="1">
          <dgm:layoutNode name="last">
            <dgm:alg type="composite"/>
            <dgm:shape xmlns:r="http://schemas.openxmlformats.org/officeDocument/2006/relationships" r:blip="">
              <dgm:adjLst/>
            </dgm:shape>
            <dgm:presOf/>
            <dgm:constrLst>
              <dgm:constr type="ctrX" for="ch" forName="circleTx" refType="w" fact="0.5"/>
              <dgm:constr type="t" for="ch" forName="circleTx" refType="w" fact="0.117"/>
              <dgm:constr type="w" for="ch" forName="circleTx" refType="h" refFor="ch" refForName="circleTx"/>
              <dgm:constr type="h" for="ch" forName="circleTx" refType="w" fact="0.85"/>
              <dgm:constr type="l" for="ch" forName="desTxN"/>
              <dgm:constr type="b" for="ch" forName="desTxN" refType="h"/>
              <dgm:constr type="w" for="ch" forName="desTxN" refType="w"/>
              <dgm:constr type="h" for="ch" forName="desTxN" refType="h" fact="0.37"/>
              <dgm:constr type="ctrX" for="ch" forName="spN" refType="w" fact="0.5"/>
              <dgm:constr type="t" for="ch" forName="spN"/>
              <dgm:constr type="w" for="ch" forName="spN" refType="w" fact="0.93"/>
              <dgm:constr type="h" for="ch" forName="spN" refType="h" fact="0.01"/>
            </dgm:constrLst>
            <dgm:layoutNode name="circleTx" styleLbl="node1">
              <dgm:alg type="tx"/>
              <dgm:shape xmlns:r="http://schemas.openxmlformats.org/officeDocument/2006/relationships" type="ellipse" r:blip="">
                <dgm:adjLst/>
              </dgm:shape>
              <dgm:presOf axis="self" ptType="node"/>
              <dgm:constrLst>
                <dgm:constr type="lMarg"/>
                <dgm:constr type="rMarg"/>
                <dgm:constr type="tMarg"/>
                <dgm:constr type="bMarg"/>
              </dgm:constrLst>
              <dgm:ruleLst>
                <dgm:rule type="primFontSz" val="5" fact="NaN" max="NaN"/>
              </dgm:ruleLst>
            </dgm:layoutNode>
            <dgm:choose name="Name14">
              <dgm:if name="Name15" axis="ch" ptType="node" func="cnt" op="gte" val="1">
                <dgm:layoutNode name="desTxN" styleLbl="revTx">
                  <dgm:varLst>
                    <dgm:bulletEnabled val="1"/>
                  </dgm:varLst>
                  <dgm:choose name="Name16">
                    <dgm:if name="Name17" axis="ch" ptType="node" func="cnt" op="equ" val="1">
                      <dgm:alg type="tx">
                        <dgm:param type="shpTxLTRAlignCh" val="l"/>
                      </dgm:alg>
                    </dgm:if>
                    <dgm:else name="Name18">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9"/>
            </dgm:choose>
            <dgm:layoutNode name="spN">
              <dgm:alg type="sp"/>
              <dgm:shape xmlns:r="http://schemas.openxmlformats.org/officeDocument/2006/relationships" r:blip="">
                <dgm:adjLst/>
              </dgm:shape>
              <dgm:presOf/>
            </dgm:layoutNode>
          </dgm:layoutNode>
        </dgm:if>
        <dgm:else name="Name20">
          <dgm:layoutNode name="middle">
            <dgm:alg type="composite"/>
            <dgm:shape xmlns:r="http://schemas.openxmlformats.org/officeDocument/2006/relationships" r:blip="">
              <dgm:adjLst/>
            </dgm:shape>
            <dgm:presOf/>
            <dgm:constrLst>
              <dgm:constr type="l" for="ch" forName="parTxMid"/>
              <dgm:constr type="t" for="ch" forName="parTxMid" refType="w" fact="0.167"/>
              <dgm:constr type="w" for="ch" forName="parTxMid" refType="w"/>
              <dgm:constr type="h" for="ch" forName="parTxMid" refType="w" fact="0.7"/>
              <dgm:constr type="l" for="ch" forName="desTxMid"/>
              <dgm:constr type="b" for="ch" forName="desTxMid" refType="h"/>
              <dgm:constr type="w" for="ch" forName="desTxMid" refType="w"/>
              <dgm:constr type="h" for="ch" forName="desTxMid" refType="h" fact="0.37"/>
              <dgm:constr type="ctrX" for="ch" forName="spMid" refType="w" fact="0.5"/>
              <dgm:constr type="t" for="ch" forName="spMid"/>
              <dgm:constr type="w" for="ch" forName="spMid" refType="w" fact="0.01"/>
              <dgm:constr type="h" for="ch" forName="spMid" refType="h" fact="0.01"/>
            </dgm:constrLst>
            <dgm:layoutNode name="parTxMid"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1">
              <dgm:if name="Name22" axis="ch" ptType="node" func="cnt" op="gte" val="1">
                <dgm:layoutNode name="desTxMid" styleLbl="revTx">
                  <dgm:varLst>
                    <dgm:bulletEnabled val="1"/>
                  </dgm:varLst>
                  <dgm:choose name="Name23">
                    <dgm:if name="Name24" axis="ch" ptType="node" func="cnt" op="equ" val="1">
                      <dgm:alg type="tx">
                        <dgm:param type="shpTxLTRAlignCh" val="l"/>
                      </dgm:alg>
                    </dgm:if>
                    <dgm:else name="Name25">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26"/>
            </dgm:choose>
            <dgm:layoutNode name="spMid">
              <dgm:alg type="sp"/>
              <dgm:shape xmlns:r="http://schemas.openxmlformats.org/officeDocument/2006/relationships" r:blip="">
                <dgm:adjLst/>
              </dgm:shape>
              <dgm:presOf/>
            </dgm:layoutNode>
          </dgm:layoutNode>
        </dgm:else>
      </dgm:choose>
      <dgm:forEach name="Name27" axis="followSib" ptType="sibTrans" cnt="1">
        <dgm:layoutNode name="chevronComposite1" styleLbl="alignImgPlace1">
          <dgm:alg type="composite"/>
          <dgm:shape xmlns:r="http://schemas.openxmlformats.org/officeDocument/2006/relationships" r:blip="">
            <dgm:adjLst/>
          </dgm:shape>
          <dgm:presOf/>
          <dgm:constrLst>
            <dgm:constr type="l" for="ch" forName="chevron1"/>
            <dgm:constr type="t" for="ch" forName="chevron1" refType="h" fact="0.1923"/>
            <dgm:constr type="w" for="ch" forName="chevron1" refType="w"/>
            <dgm:constr type="b" for="ch" forName="chevron1" refType="h"/>
            <dgm:constr type="l" for="ch" forName="spChevron1"/>
            <dgm:constr type="t" for="ch" forName="spChevron1"/>
            <dgm:constr type="w" for="ch" forName="spChevron1" refType="w" fact="0.01"/>
            <dgm:constr type="h" for="ch" forName="spChevron1" refType="h" fact="0.01"/>
          </dgm:constrLst>
          <dgm:layoutNode name="chevron1">
            <dgm:alg type="sp"/>
            <dgm:choose name="Name28">
              <dgm:if name="Name29" func="var" arg="dir" op="equ" val="norm">
                <dgm:shape xmlns:r="http://schemas.openxmlformats.org/officeDocument/2006/relationships" type="chevron" r:blip="">
                  <dgm:adjLst>
                    <dgm:adj idx="1" val="0.6231"/>
                  </dgm:adjLst>
                </dgm:shape>
              </dgm:if>
              <dgm:else name="Name30">
                <dgm:shape xmlns:r="http://schemas.openxmlformats.org/officeDocument/2006/relationships" rot="180" type="chevron" r:blip="">
                  <dgm:adjLst>
                    <dgm:adj idx="1" val="0.6231"/>
                  </dgm:adjLst>
                </dgm:shape>
              </dgm:else>
            </dgm:choose>
            <dgm:presOf/>
          </dgm:layoutNode>
          <dgm:layoutNode name="spChevron1">
            <dgm:alg type="sp"/>
            <dgm:shape xmlns:r="http://schemas.openxmlformats.org/officeDocument/2006/relationships" r:blip="">
              <dgm:adjLst/>
            </dgm:shape>
            <dgm:presOf/>
          </dgm:layoutNode>
        </dgm:layoutNode>
        <dgm:choose name="Name31">
          <dgm:if name="Name32" axis="root ch" ptType="all node" func="cnt" op="equ" val="2">
            <dgm:layoutNode name="overlap">
              <dgm:alg type="sp"/>
              <dgm:shape xmlns:r="http://schemas.openxmlformats.org/officeDocument/2006/relationships" r:blip="">
                <dgm:adjLst/>
              </dgm:shape>
              <dgm:presOf/>
            </dgm:layoutNode>
            <dgm:layoutNode name="chevronComposite2" styleLbl="alignImgPlace1">
              <dgm:alg type="composite"/>
              <dgm:shape xmlns:r="http://schemas.openxmlformats.org/officeDocument/2006/relationships" r:blip="">
                <dgm:adjLst/>
              </dgm:shape>
              <dgm:presOf/>
              <dgm:constrLst>
                <dgm:constr type="l" for="ch" forName="chevron2"/>
                <dgm:constr type="t" for="ch" forName="chevron2" refType="h" fact="0.1923"/>
                <dgm:constr type="w" for="ch" forName="chevron2" refType="w"/>
                <dgm:constr type="b" for="ch" forName="chevron2" refType="h"/>
                <dgm:constr type="l" for="ch" forName="spChevron2"/>
                <dgm:constr type="t" for="ch" forName="spChevron2"/>
                <dgm:constr type="w" for="ch" forName="spChevron2" refType="w" fact="0.01"/>
                <dgm:constr type="h" for="ch" forName="spChevron2" refType="h" fact="0.01"/>
              </dgm:constrLst>
              <dgm:layoutNode name="chevron2">
                <dgm:alg type="sp"/>
                <dgm:choose name="Name33">
                  <dgm:if name="Name34" func="var" arg="dir" op="equ" val="norm">
                    <dgm:shape xmlns:r="http://schemas.openxmlformats.org/officeDocument/2006/relationships" type="chevron" r:blip="">
                      <dgm:adjLst>
                        <dgm:adj idx="1" val="0.6231"/>
                      </dgm:adjLst>
                    </dgm:shape>
                  </dgm:if>
                  <dgm:else name="Name35">
                    <dgm:shape xmlns:r="http://schemas.openxmlformats.org/officeDocument/2006/relationships" rot="180" type="chevron" r:blip="">
                      <dgm:adjLst>
                        <dgm:adj idx="1" val="0.6231"/>
                      </dgm:adjLst>
                    </dgm:shape>
                  </dgm:else>
                </dgm:choose>
                <dgm:presOf/>
              </dgm:layoutNode>
              <dgm:layoutNode name="spChevron2">
                <dgm:alg type="sp"/>
                <dgm:shape xmlns:r="http://schemas.openxmlformats.org/officeDocument/2006/relationships" r:blip="">
                  <dgm:adjLst/>
                </dgm:shape>
                <dgm:presOf/>
              </dgm:layoutNode>
            </dgm:layoutNode>
          </dgm:if>
          <dgm:else name="Name36"/>
        </dgm:choos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3.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rtlCol="0"/>
          <a:lstStyle>
            <a:lvl1pPr algn="r">
              <a:defRPr sz="1200"/>
            </a:lvl1pPr>
          </a:lstStyle>
          <a:p>
            <a:fld id="{925A17EF-115B-4BB9-BF42-426DFD9E898A}" type="datetimeFigureOut">
              <a:rPr lang="en-US" smtClean="0"/>
              <a:pPr/>
              <a:t>21-Sep-14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rtlCol="0" anchor="b"/>
          <a:lstStyle>
            <a:lvl1pPr algn="r">
              <a:defRPr sz="1200"/>
            </a:lvl1pPr>
          </a:lstStyle>
          <a:p>
            <a:fld id="{7C4E7652-46AF-4259-BAE2-54978EA077CD}" type="slidenum">
              <a:rPr lang="en-US" smtClean="0"/>
              <a:pPr/>
              <a:t>‹#›</a:t>
            </a:fld>
            <a:endParaRPr lang="en-US"/>
          </a:p>
        </p:txBody>
      </p:sp>
    </p:spTree>
    <p:extLst>
      <p:ext uri="{BB962C8B-B14F-4D97-AF65-F5344CB8AC3E}">
        <p14:creationId xmlns:p14="http://schemas.microsoft.com/office/powerpoint/2010/main" val="2568625306"/>
      </p:ext>
    </p:extLst>
  </p:cSld>
  <p:clrMap bg1="lt1" tx1="dk1" bg2="lt2" tx2="dk2" accent1="accent1" accent2="accent2" accent3="accent3" accent4="accent4" accent5="accent5" accent6="accent6" hlink="hlink" folHlink="folHlink"/>
  <p:notesStyle>
    <a:lvl1pPr marL="0" algn="l" rtl="0">
      <a:defRPr sz="1200" kern="1200">
        <a:solidFill>
          <a:schemeClr val="tx1"/>
        </a:solidFill>
        <a:latin typeface="+mn-lt"/>
        <a:ea typeface="+mn-ea"/>
        <a:cs typeface="+mn-cs"/>
      </a:defRPr>
    </a:lvl1pPr>
    <a:lvl2pPr marL="457200" algn="l" rtl="0">
      <a:defRPr sz="1200" kern="1200">
        <a:solidFill>
          <a:schemeClr val="tx1"/>
        </a:solidFill>
        <a:latin typeface="+mn-lt"/>
        <a:ea typeface="+mn-ea"/>
        <a:cs typeface="+mn-cs"/>
      </a:defRPr>
    </a:lvl2pPr>
    <a:lvl3pPr marL="914400" algn="l" rtl="0">
      <a:defRPr sz="1200" kern="1200">
        <a:solidFill>
          <a:schemeClr val="tx1"/>
        </a:solidFill>
        <a:latin typeface="+mn-lt"/>
        <a:ea typeface="+mn-ea"/>
        <a:cs typeface="+mn-cs"/>
      </a:defRPr>
    </a:lvl3pPr>
    <a:lvl4pPr marL="1371600" algn="l" rtl="0">
      <a:defRPr sz="1200" kern="1200">
        <a:solidFill>
          <a:schemeClr val="tx1"/>
        </a:solidFill>
        <a:latin typeface="+mn-lt"/>
        <a:ea typeface="+mn-ea"/>
        <a:cs typeface="+mn-cs"/>
      </a:defRPr>
    </a:lvl4pPr>
    <a:lvl5pPr marL="1828800" algn="l" rtl="0">
      <a:defRPr sz="1200" kern="1200">
        <a:solidFill>
          <a:schemeClr val="tx1"/>
        </a:solidFill>
        <a:latin typeface="+mn-lt"/>
        <a:ea typeface="+mn-ea"/>
        <a:cs typeface="+mn-cs"/>
      </a:defRPr>
    </a:lvl5pPr>
    <a:lvl6pPr marL="2286000" algn="l" rtl="0">
      <a:defRPr sz="1200" kern="1200">
        <a:solidFill>
          <a:schemeClr val="tx1"/>
        </a:solidFill>
        <a:latin typeface="+mn-lt"/>
        <a:ea typeface="+mn-ea"/>
        <a:cs typeface="+mn-cs"/>
      </a:defRPr>
    </a:lvl6pPr>
    <a:lvl7pPr marL="2743200" algn="l" rtl="0">
      <a:defRPr sz="1200" kern="1200">
        <a:solidFill>
          <a:schemeClr val="tx1"/>
        </a:solidFill>
        <a:latin typeface="+mn-lt"/>
        <a:ea typeface="+mn-ea"/>
        <a:cs typeface="+mn-cs"/>
      </a:defRPr>
    </a:lvl7pPr>
    <a:lvl8pPr marL="3200400" algn="l" rtl="0">
      <a:defRPr sz="1200" kern="1200">
        <a:solidFill>
          <a:schemeClr val="tx1"/>
        </a:solidFill>
        <a:latin typeface="+mn-lt"/>
        <a:ea typeface="+mn-ea"/>
        <a:cs typeface="+mn-cs"/>
      </a:defRPr>
    </a:lvl8pPr>
    <a:lvl9pPr marL="3657600" algn="l" rtl="0">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Arial" charset="0"/>
                <a:cs typeface="Arial" charset="0"/>
              </a:rPr>
              <a:t>Dairy sheep production is important in Syria as it affects the livelihood of at least 300,000 farmers. </a:t>
            </a:r>
          </a:p>
          <a:p>
            <a:endParaRPr lang="en-US" dirty="0" smtClean="0"/>
          </a:p>
          <a:p>
            <a:endParaRPr lang="en-US" dirty="0" smtClean="0"/>
          </a:p>
          <a:p>
            <a:r>
              <a:rPr lang="en-US" dirty="0" smtClean="0"/>
              <a:t>Cheese and Yogurt, widely consumed directly or as a component of the local cuisine, are among the highly demanded products that dairy sheep farmers of the Middle East region </a:t>
            </a:r>
            <a:endParaRPr lang="en-US" dirty="0"/>
          </a:p>
        </p:txBody>
      </p:sp>
      <p:sp>
        <p:nvSpPr>
          <p:cNvPr id="4" name="Slide Number Placeholder 3"/>
          <p:cNvSpPr>
            <a:spLocks noGrp="1"/>
          </p:cNvSpPr>
          <p:nvPr>
            <p:ph type="sldNum" sz="quarter" idx="10"/>
          </p:nvPr>
        </p:nvSpPr>
        <p:spPr/>
        <p:txBody>
          <a:bodyPr/>
          <a:lstStyle/>
          <a:p>
            <a:fld id="{7C4E7652-46AF-4259-BAE2-54978EA077CD}" type="slidenum">
              <a:rPr lang="en-US" smtClean="0"/>
              <a:pPr/>
              <a:t>2</a:t>
            </a:fld>
            <a:endParaRPr lang="en-US"/>
          </a:p>
        </p:txBody>
      </p:sp>
    </p:spTree>
    <p:extLst>
      <p:ext uri="{BB962C8B-B14F-4D97-AF65-F5344CB8AC3E}">
        <p14:creationId xmlns:p14="http://schemas.microsoft.com/office/powerpoint/2010/main" val="3876152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Arial" charset="0"/>
                <a:cs typeface="Arial" charset="0"/>
              </a:rPr>
              <a:t>Most sheep are managed on a range-based semi-extensive basis, and also through different degrees of interaction with cropping areas. More intensive systems occur in areas where this integration is possible</a:t>
            </a:r>
          </a:p>
          <a:p>
            <a:endParaRPr lang="en-US" dirty="0"/>
          </a:p>
        </p:txBody>
      </p:sp>
      <p:sp>
        <p:nvSpPr>
          <p:cNvPr id="4" name="Slide Number Placeholder 3"/>
          <p:cNvSpPr>
            <a:spLocks noGrp="1"/>
          </p:cNvSpPr>
          <p:nvPr>
            <p:ph type="sldNum" sz="quarter" idx="10"/>
          </p:nvPr>
        </p:nvSpPr>
        <p:spPr/>
        <p:txBody>
          <a:bodyPr/>
          <a:lstStyle/>
          <a:p>
            <a:fld id="{EBE9850F-C0B1-4BD3-B582-4E136F66E69E}" type="slidenum">
              <a:rPr lang="en-US" smtClean="0"/>
              <a:pPr/>
              <a:t>3</a:t>
            </a:fld>
            <a:endParaRPr lang="en-US"/>
          </a:p>
        </p:txBody>
      </p:sp>
    </p:spTree>
    <p:extLst>
      <p:ext uri="{BB962C8B-B14F-4D97-AF65-F5344CB8AC3E}">
        <p14:creationId xmlns:p14="http://schemas.microsoft.com/office/powerpoint/2010/main" val="35236035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Elevated acidity</a:t>
            </a:r>
            <a:endParaRPr lang="en-GB" dirty="0"/>
          </a:p>
        </p:txBody>
      </p:sp>
      <p:sp>
        <p:nvSpPr>
          <p:cNvPr id="4" name="Slide Number Placeholder 3"/>
          <p:cNvSpPr>
            <a:spLocks noGrp="1"/>
          </p:cNvSpPr>
          <p:nvPr>
            <p:ph type="sldNum" sz="quarter" idx="10"/>
          </p:nvPr>
        </p:nvSpPr>
        <p:spPr/>
        <p:txBody>
          <a:bodyPr/>
          <a:lstStyle/>
          <a:p>
            <a:fld id="{31DEF22A-B26C-4273-B743-AFAD599BAD60}" type="slidenum">
              <a:rPr lang="en-US" smtClean="0"/>
              <a:t>6</a:t>
            </a:fld>
            <a:endParaRPr lang="en-US"/>
          </a:p>
        </p:txBody>
      </p:sp>
    </p:spTree>
    <p:extLst>
      <p:ext uri="{BB962C8B-B14F-4D97-AF65-F5344CB8AC3E}">
        <p14:creationId xmlns:p14="http://schemas.microsoft.com/office/powerpoint/2010/main" val="37126208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1026"/>
          <p:cNvSpPr>
            <a:spLocks noGrp="1" noRot="1" noChangeAspect="1" noChangeArrowheads="1" noTextEdit="1"/>
          </p:cNvSpPr>
          <p:nvPr>
            <p:ph type="sldImg"/>
          </p:nvPr>
        </p:nvSpPr>
        <p:spPr>
          <a:xfrm>
            <a:off x="146050" y="130175"/>
            <a:ext cx="3614738" cy="2709863"/>
          </a:xfrm>
          <a:ln cap="flat">
            <a:solidFill>
              <a:schemeClr val="tx1"/>
            </a:solidFill>
          </a:ln>
        </p:spPr>
      </p:sp>
      <p:sp>
        <p:nvSpPr>
          <p:cNvPr id="17411" name="Rectangle 1027"/>
          <p:cNvSpPr>
            <a:spLocks noChangeArrowheads="1"/>
          </p:cNvSpPr>
          <p:nvPr/>
        </p:nvSpPr>
        <p:spPr bwMode="auto">
          <a:xfrm>
            <a:off x="38947" y="3103642"/>
            <a:ext cx="6801062" cy="6000785"/>
          </a:xfrm>
          <a:prstGeom prst="rect">
            <a:avLst/>
          </a:prstGeom>
          <a:noFill/>
          <a:ln w="12700">
            <a:noFill/>
            <a:miter lim="800000"/>
            <a:headEnd/>
            <a:tailEnd/>
          </a:ln>
          <a:effectLst/>
        </p:spPr>
        <p:txBody>
          <a:bodyPr lIns="92207" tIns="45295" rIns="92207" bIns="45295">
            <a:spAutoFit/>
          </a:bodyPr>
          <a:lstStyle/>
          <a:p>
            <a:pPr algn="l">
              <a:spcBef>
                <a:spcPct val="30000"/>
              </a:spcBef>
            </a:pPr>
            <a:r>
              <a:rPr lang="en-US" sz="1600" dirty="0"/>
              <a:t>Summary Overview</a:t>
            </a:r>
            <a:endParaRPr lang="en-US" sz="1400" dirty="0"/>
          </a:p>
          <a:p>
            <a:pPr algn="l">
              <a:spcBef>
                <a:spcPct val="30000"/>
              </a:spcBef>
            </a:pPr>
            <a:r>
              <a:rPr lang="en-US" sz="1400" dirty="0"/>
              <a:t>S.W.O.T. analysis identifies and lists the firm’s strengths and weaknesses and its opportunities and threats.  A good S.W.O.T. analysis helps the manager focus on a strategy that takes advantage of opportunities and strengths while avoiding its weaknesses and threats.  Strengths and weaknesses are internal to the company; opportunities and threats are external factors.</a:t>
            </a:r>
          </a:p>
          <a:p>
            <a:pPr algn="l">
              <a:spcBef>
                <a:spcPct val="30000"/>
              </a:spcBef>
            </a:pPr>
            <a:r>
              <a:rPr lang="en-US" sz="1600" dirty="0"/>
              <a:t>S.W.O.T. Analysis</a:t>
            </a:r>
            <a:endParaRPr lang="en-US" sz="1400" dirty="0"/>
          </a:p>
          <a:p>
            <a:pPr algn="l">
              <a:spcBef>
                <a:spcPct val="30000"/>
              </a:spcBef>
            </a:pPr>
            <a:r>
              <a:rPr lang="en-US" sz="1400" u="sng" dirty="0"/>
              <a:t>Strengths</a:t>
            </a:r>
            <a:r>
              <a:rPr lang="en-US" sz="1400" dirty="0"/>
              <a:t>.  Strengths are those things a firm does well.  It may be a process, a patent, or some other product-related activity.  But it might also be extraordinary customer service, delivery, or channel support.  Well developed strengths can lead to a distinct competitive advantage -- a way of doing business that distinguishes a firm from its competitors in some market-relevant way.</a:t>
            </a:r>
          </a:p>
          <a:p>
            <a:pPr algn="l">
              <a:spcBef>
                <a:spcPct val="30000"/>
              </a:spcBef>
            </a:pPr>
            <a:r>
              <a:rPr lang="en-US" sz="1400" u="sng" dirty="0"/>
              <a:t>Weaknesses</a:t>
            </a:r>
            <a:r>
              <a:rPr lang="en-US" sz="1400" dirty="0"/>
              <a:t>.  Weaknesses are areas where the firm performs some activities less-well than competitive firms.  These are areas where the firm needs to improve -- or at least not compete head-to-head with better performing organizations.  </a:t>
            </a:r>
          </a:p>
          <a:p>
            <a:pPr algn="l">
              <a:spcBef>
                <a:spcPct val="30000"/>
              </a:spcBef>
            </a:pPr>
            <a:r>
              <a:rPr lang="en-US" sz="1400" i="1" dirty="0"/>
              <a:t>Discussion Note:  Over the long-run, they may even be activities that match the competition but not the expectations for performance held by customers.</a:t>
            </a:r>
            <a:endParaRPr lang="en-US" sz="1400" dirty="0"/>
          </a:p>
          <a:p>
            <a:pPr algn="l">
              <a:spcBef>
                <a:spcPct val="30000"/>
              </a:spcBef>
            </a:pPr>
            <a:r>
              <a:rPr lang="en-US" sz="1400" u="sng" dirty="0"/>
              <a:t>Opportunities</a:t>
            </a:r>
            <a:r>
              <a:rPr lang="en-US" sz="1400" dirty="0"/>
              <a:t>.  Opportunities are events, conditions, or situations in the external environment that are particularly well-suited or attractive to the way a firm does business or is planning to do business.  The firm does not control the existence of opportunities, but it tries to match its strengths to opportunities that emerge, are emerging, or will emerge within the planning period.</a:t>
            </a:r>
          </a:p>
          <a:p>
            <a:pPr algn="l">
              <a:spcBef>
                <a:spcPct val="30000"/>
              </a:spcBef>
            </a:pPr>
            <a:r>
              <a:rPr lang="en-US" sz="1400" u="sng" dirty="0"/>
              <a:t>Threats</a:t>
            </a:r>
            <a:r>
              <a:rPr lang="en-US" sz="1400" dirty="0"/>
              <a:t>.  Threats are events, conditions, or situations in the external environment that are </a:t>
            </a:r>
            <a:r>
              <a:rPr lang="en-US" sz="1400" i="1" u="sng" dirty="0"/>
              <a:t>NOT</a:t>
            </a:r>
            <a:r>
              <a:rPr lang="en-US" sz="1400" dirty="0"/>
              <a:t> particularly well-suited or attractive to the way a firm does business or is planning to do business.  Companies try to avoid threats or minimize their impact.</a:t>
            </a:r>
          </a:p>
        </p:txBody>
      </p:sp>
      <p:sp>
        <p:nvSpPr>
          <p:cNvPr id="17412" name="Rectangle 1028"/>
          <p:cNvSpPr>
            <a:spLocks noChangeArrowheads="1"/>
          </p:cNvSpPr>
          <p:nvPr/>
        </p:nvSpPr>
        <p:spPr bwMode="auto">
          <a:xfrm>
            <a:off x="3982297" y="416402"/>
            <a:ext cx="2916132" cy="1815023"/>
          </a:xfrm>
          <a:prstGeom prst="rect">
            <a:avLst/>
          </a:prstGeom>
          <a:noFill/>
          <a:ln w="12700">
            <a:noFill/>
            <a:miter lim="800000"/>
            <a:headEnd/>
            <a:tailEnd/>
          </a:ln>
          <a:effectLst/>
        </p:spPr>
        <p:txBody>
          <a:bodyPr lIns="92207" tIns="45295" rIns="92207" bIns="45295">
            <a:spAutoFit/>
          </a:bodyPr>
          <a:lstStyle/>
          <a:p>
            <a:pPr algn="l"/>
            <a:r>
              <a:rPr lang="en-US" sz="1400" dirty="0"/>
              <a:t>This slide relates to the material on pp. 597-600.  See also Transparency 22 and Overhead 21.</a:t>
            </a:r>
          </a:p>
          <a:p>
            <a:pPr algn="l"/>
            <a:r>
              <a:rPr lang="en-US" sz="1400" dirty="0"/>
              <a:t>Instructor’s Note:  The lecture script provides extra-textual discussion material on S.W.O.T. for extended in-class discussion.</a:t>
            </a:r>
          </a:p>
        </p:txBody>
      </p:sp>
      <p:sp>
        <p:nvSpPr>
          <p:cNvPr id="5" name="Notes Placeholder 4"/>
          <p:cNvSpPr>
            <a:spLocks noGrp="1"/>
          </p:cNvSpPr>
          <p:nvPr>
            <p:ph type="body" idx="1"/>
          </p:nvPr>
        </p:nvSpPr>
        <p:spPr/>
        <p:txBody>
          <a:bodyPr>
            <a:normAutofit/>
          </a:bodyPr>
          <a:lstStyle/>
          <a:p>
            <a:endParaRPr lang="en-US" dirty="0"/>
          </a:p>
        </p:txBody>
      </p:sp>
    </p:spTree>
    <p:extLst>
      <p:ext uri="{BB962C8B-B14F-4D97-AF65-F5344CB8AC3E}">
        <p14:creationId xmlns:p14="http://schemas.microsoft.com/office/powerpoint/2010/main" val="2459958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smtClean="0"/>
              <a:t>Goal: </a:t>
            </a:r>
          </a:p>
          <a:p>
            <a:pPr lvl="1" algn="just">
              <a:buFont typeface="Calibri" pitchFamily="34" charset="0"/>
              <a:buChar char="–"/>
            </a:pPr>
            <a:r>
              <a:rPr lang="en-US" dirty="0" smtClean="0"/>
              <a:t>To enhance </a:t>
            </a:r>
            <a:r>
              <a:rPr lang="en-US" dirty="0" smtClean="0">
                <a:solidFill>
                  <a:srgbClr val="FF0000"/>
                </a:solidFill>
              </a:rPr>
              <a:t>breeding values </a:t>
            </a:r>
            <a:r>
              <a:rPr lang="en-US" dirty="0" smtClean="0"/>
              <a:t>of the ram and conception rate of the ewes</a:t>
            </a:r>
          </a:p>
          <a:p>
            <a:pPr lvl="1" algn="just">
              <a:buFont typeface="Calibri" pitchFamily="34" charset="0"/>
              <a:buChar char="–"/>
            </a:pPr>
            <a:r>
              <a:rPr lang="en-US" dirty="0" smtClean="0"/>
              <a:t>To investigate nutritional deficiencies of sheep and goat such as </a:t>
            </a:r>
            <a:r>
              <a:rPr lang="en-US" dirty="0" err="1" smtClean="0"/>
              <a:t>Vit</a:t>
            </a:r>
            <a:r>
              <a:rPr lang="en-US" dirty="0" smtClean="0"/>
              <a:t> E-Se, minerals (Cu, Zn), blood chemistry (Protein, energy and fat) and etc.</a:t>
            </a:r>
          </a:p>
          <a:p>
            <a:pPr algn="just"/>
            <a:r>
              <a:rPr lang="en-US" dirty="0" smtClean="0"/>
              <a:t>Methodology</a:t>
            </a:r>
          </a:p>
          <a:p>
            <a:pPr lvl="1" algn="just"/>
            <a:r>
              <a:rPr lang="en-US" sz="1200" kern="1200" dirty="0" smtClean="0">
                <a:solidFill>
                  <a:schemeClr val="tx1"/>
                </a:solidFill>
                <a:latin typeface="+mn-lt"/>
                <a:ea typeface="+mn-ea"/>
                <a:cs typeface="+mn-cs"/>
              </a:rPr>
              <a:t>Serum and plasma were collected and stored at -20C°</a:t>
            </a:r>
          </a:p>
          <a:p>
            <a:pPr lvl="2" algn="just"/>
            <a:r>
              <a:rPr lang="en-US" sz="1200" kern="1200" dirty="0" smtClean="0">
                <a:solidFill>
                  <a:schemeClr val="tx1"/>
                </a:solidFill>
                <a:latin typeface="+mn-lt"/>
                <a:ea typeface="+mn-ea"/>
                <a:cs typeface="+mn-cs"/>
              </a:rPr>
              <a:t>Minerals and </a:t>
            </a:r>
            <a:r>
              <a:rPr lang="en-US" sz="1200" kern="1200" dirty="0" err="1" smtClean="0">
                <a:solidFill>
                  <a:schemeClr val="tx1"/>
                </a:solidFill>
                <a:latin typeface="+mn-lt"/>
                <a:ea typeface="+mn-ea"/>
                <a:cs typeface="+mn-cs"/>
              </a:rPr>
              <a:t>Vit</a:t>
            </a:r>
            <a:r>
              <a:rPr lang="en-US" sz="1200" kern="1200" dirty="0" smtClean="0">
                <a:solidFill>
                  <a:schemeClr val="tx1"/>
                </a:solidFill>
                <a:latin typeface="+mn-lt"/>
                <a:ea typeface="+mn-ea"/>
                <a:cs typeface="+mn-cs"/>
              </a:rPr>
              <a:t> E-Se will be measured using atomic absorption spectrophotometer</a:t>
            </a:r>
          </a:p>
          <a:p>
            <a:pPr lvl="2" algn="just"/>
            <a:r>
              <a:rPr lang="en-US" sz="1200" kern="1200" dirty="0" smtClean="0">
                <a:solidFill>
                  <a:schemeClr val="tx1"/>
                </a:solidFill>
                <a:latin typeface="+mn-lt"/>
                <a:ea typeface="+mn-ea"/>
                <a:cs typeface="+mn-cs"/>
              </a:rPr>
              <a:t>Blood metabolites</a:t>
            </a:r>
          </a:p>
          <a:p>
            <a:pPr lvl="1" algn="just"/>
            <a:r>
              <a:rPr lang="en-US" sz="1200" kern="1200" dirty="0" smtClean="0">
                <a:solidFill>
                  <a:schemeClr val="tx1"/>
                </a:solidFill>
                <a:latin typeface="+mn-lt"/>
                <a:ea typeface="+mn-ea"/>
                <a:cs typeface="+mn-cs"/>
              </a:rPr>
              <a:t>Soil, water, rangeland and feed  samples were collected and will be analyzed for mineral, nutrient value  </a:t>
            </a:r>
          </a:p>
          <a:p>
            <a:pPr lvl="1" algn="just"/>
            <a:r>
              <a:rPr lang="en-US" sz="1200" kern="1200" dirty="0" smtClean="0">
                <a:solidFill>
                  <a:schemeClr val="tx1"/>
                </a:solidFill>
                <a:latin typeface="+mn-lt"/>
                <a:ea typeface="+mn-ea"/>
                <a:cs typeface="+mn-cs"/>
              </a:rPr>
              <a:t>Wool samples were collected and analyzed for minerals.</a:t>
            </a:r>
          </a:p>
          <a:p>
            <a:pPr lvl="1" algn="just"/>
            <a:r>
              <a:rPr lang="en-US" sz="1200" kern="1200" dirty="0" smtClean="0">
                <a:solidFill>
                  <a:schemeClr val="tx1"/>
                </a:solidFill>
                <a:latin typeface="+mn-lt"/>
                <a:ea typeface="+mn-ea"/>
                <a:cs typeface="+mn-cs"/>
              </a:rPr>
              <a:t>Frequent samples every 3 months will be collected  </a:t>
            </a:r>
          </a:p>
          <a:p>
            <a:pPr algn="just"/>
            <a:r>
              <a:rPr lang="en-US" dirty="0" smtClean="0"/>
              <a:t>Future recommendations</a:t>
            </a:r>
          </a:p>
          <a:p>
            <a:pPr lvl="1" algn="just"/>
            <a:r>
              <a:rPr lang="en-US" dirty="0" smtClean="0"/>
              <a:t>Enhance animal productivity through substitution of deficit ingredient during different physiological status of the animal</a:t>
            </a:r>
          </a:p>
          <a:p>
            <a:pPr lvl="1" algn="just"/>
            <a:r>
              <a:rPr lang="en-US" dirty="0" smtClean="0"/>
              <a:t> reduce the phenomena of eating their wool or foreign material  by substitution of deficit minerals</a:t>
            </a:r>
          </a:p>
          <a:p>
            <a:pPr lvl="1" algn="just"/>
            <a:r>
              <a:rPr lang="en-US" dirty="0" smtClean="0"/>
              <a:t>Identify source of each ingredient   </a:t>
            </a:r>
            <a:endParaRPr lang="ar-JO" dirty="0" smtClean="0"/>
          </a:p>
          <a:p>
            <a:endParaRPr lang="en-US" dirty="0"/>
          </a:p>
        </p:txBody>
      </p:sp>
      <p:sp>
        <p:nvSpPr>
          <p:cNvPr id="4" name="Slide Number Placeholder 3"/>
          <p:cNvSpPr>
            <a:spLocks noGrp="1"/>
          </p:cNvSpPr>
          <p:nvPr>
            <p:ph type="sldNum" sz="quarter" idx="10"/>
          </p:nvPr>
        </p:nvSpPr>
        <p:spPr/>
        <p:txBody>
          <a:bodyPr/>
          <a:lstStyle/>
          <a:p>
            <a:fld id="{7C4E7652-46AF-4259-BAE2-54978EA077CD}" type="slidenum">
              <a:rPr lang="en-US" smtClean="0"/>
              <a:pPr/>
              <a:t>14</a:t>
            </a:fld>
            <a:endParaRPr lang="en-US"/>
          </a:p>
        </p:txBody>
      </p:sp>
    </p:spTree>
    <p:extLst>
      <p:ext uri="{BB962C8B-B14F-4D97-AF65-F5344CB8AC3E}">
        <p14:creationId xmlns:p14="http://schemas.microsoft.com/office/powerpoint/2010/main" val="21592402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smtClean="0"/>
              <a:t>Goal: </a:t>
            </a:r>
          </a:p>
          <a:p>
            <a:pPr lvl="1" algn="just">
              <a:buFont typeface="Calibri" pitchFamily="34" charset="0"/>
              <a:buChar char="–"/>
            </a:pPr>
            <a:r>
              <a:rPr lang="en-US" dirty="0" smtClean="0"/>
              <a:t>To enhance </a:t>
            </a:r>
            <a:r>
              <a:rPr lang="en-US" dirty="0" smtClean="0">
                <a:solidFill>
                  <a:srgbClr val="FF0000"/>
                </a:solidFill>
              </a:rPr>
              <a:t>breeding values </a:t>
            </a:r>
            <a:r>
              <a:rPr lang="en-US" dirty="0" smtClean="0"/>
              <a:t>of the ram and conception rate of the ewes</a:t>
            </a:r>
          </a:p>
          <a:p>
            <a:pPr lvl="1" algn="just">
              <a:buFont typeface="Calibri" pitchFamily="34" charset="0"/>
              <a:buChar char="–"/>
            </a:pPr>
            <a:r>
              <a:rPr lang="en-US" dirty="0" smtClean="0"/>
              <a:t>To investigate nutritional deficiencies of sheep and goat such as </a:t>
            </a:r>
            <a:r>
              <a:rPr lang="en-US" dirty="0" err="1" smtClean="0"/>
              <a:t>Vit</a:t>
            </a:r>
            <a:r>
              <a:rPr lang="en-US" dirty="0" smtClean="0"/>
              <a:t> E-Se, minerals (Cu, Zn), blood chemistry (Protein, energy and fat) and etc.</a:t>
            </a:r>
          </a:p>
          <a:p>
            <a:pPr algn="just"/>
            <a:r>
              <a:rPr lang="en-US" dirty="0" smtClean="0"/>
              <a:t>Methodology</a:t>
            </a:r>
          </a:p>
          <a:p>
            <a:pPr lvl="1" algn="just"/>
            <a:r>
              <a:rPr lang="en-US" sz="1200" kern="1200" dirty="0" smtClean="0">
                <a:solidFill>
                  <a:schemeClr val="tx1"/>
                </a:solidFill>
                <a:latin typeface="+mn-lt"/>
                <a:ea typeface="+mn-ea"/>
                <a:cs typeface="+mn-cs"/>
              </a:rPr>
              <a:t>Serum and plasma were collected and stored at -20C°</a:t>
            </a:r>
          </a:p>
          <a:p>
            <a:pPr lvl="2" algn="just"/>
            <a:r>
              <a:rPr lang="en-US" sz="1200" kern="1200" dirty="0" smtClean="0">
                <a:solidFill>
                  <a:schemeClr val="tx1"/>
                </a:solidFill>
                <a:latin typeface="+mn-lt"/>
                <a:ea typeface="+mn-ea"/>
                <a:cs typeface="+mn-cs"/>
              </a:rPr>
              <a:t>Minerals and </a:t>
            </a:r>
            <a:r>
              <a:rPr lang="en-US" sz="1200" kern="1200" dirty="0" err="1" smtClean="0">
                <a:solidFill>
                  <a:schemeClr val="tx1"/>
                </a:solidFill>
                <a:latin typeface="+mn-lt"/>
                <a:ea typeface="+mn-ea"/>
                <a:cs typeface="+mn-cs"/>
              </a:rPr>
              <a:t>Vit</a:t>
            </a:r>
            <a:r>
              <a:rPr lang="en-US" sz="1200" kern="1200" dirty="0" smtClean="0">
                <a:solidFill>
                  <a:schemeClr val="tx1"/>
                </a:solidFill>
                <a:latin typeface="+mn-lt"/>
                <a:ea typeface="+mn-ea"/>
                <a:cs typeface="+mn-cs"/>
              </a:rPr>
              <a:t> E-Se will be measured using atomic absorption spectrophotometer</a:t>
            </a:r>
          </a:p>
          <a:p>
            <a:pPr lvl="2" algn="just"/>
            <a:r>
              <a:rPr lang="en-US" sz="1200" kern="1200" dirty="0" smtClean="0">
                <a:solidFill>
                  <a:schemeClr val="tx1"/>
                </a:solidFill>
                <a:latin typeface="+mn-lt"/>
                <a:ea typeface="+mn-ea"/>
                <a:cs typeface="+mn-cs"/>
              </a:rPr>
              <a:t>Blood metabolites</a:t>
            </a:r>
          </a:p>
          <a:p>
            <a:pPr lvl="1" algn="just"/>
            <a:r>
              <a:rPr lang="en-US" sz="1200" kern="1200" dirty="0" smtClean="0">
                <a:solidFill>
                  <a:schemeClr val="tx1"/>
                </a:solidFill>
                <a:latin typeface="+mn-lt"/>
                <a:ea typeface="+mn-ea"/>
                <a:cs typeface="+mn-cs"/>
              </a:rPr>
              <a:t>Soil, water, rangeland and feed  samples were collected and will be analyzed for mineral, nutrient value  </a:t>
            </a:r>
          </a:p>
          <a:p>
            <a:pPr lvl="1" algn="just"/>
            <a:r>
              <a:rPr lang="en-US" sz="1200" kern="1200" dirty="0" smtClean="0">
                <a:solidFill>
                  <a:schemeClr val="tx1"/>
                </a:solidFill>
                <a:latin typeface="+mn-lt"/>
                <a:ea typeface="+mn-ea"/>
                <a:cs typeface="+mn-cs"/>
              </a:rPr>
              <a:t>Wool samples were collected and analyzed for minerals.</a:t>
            </a:r>
          </a:p>
          <a:p>
            <a:pPr lvl="1" algn="just"/>
            <a:r>
              <a:rPr lang="en-US" sz="1200" kern="1200" dirty="0" smtClean="0">
                <a:solidFill>
                  <a:schemeClr val="tx1"/>
                </a:solidFill>
                <a:latin typeface="+mn-lt"/>
                <a:ea typeface="+mn-ea"/>
                <a:cs typeface="+mn-cs"/>
              </a:rPr>
              <a:t>Frequent samples every 3 months will be collected  </a:t>
            </a:r>
          </a:p>
          <a:p>
            <a:pPr algn="just"/>
            <a:r>
              <a:rPr lang="en-US" dirty="0" smtClean="0"/>
              <a:t>Future recommendations</a:t>
            </a:r>
          </a:p>
          <a:p>
            <a:pPr lvl="1" algn="just"/>
            <a:r>
              <a:rPr lang="en-US" dirty="0" smtClean="0"/>
              <a:t>Enhance animal productivity through substitution of deficit ingredient during different physiological status of the animal</a:t>
            </a:r>
          </a:p>
          <a:p>
            <a:pPr lvl="1" algn="just"/>
            <a:r>
              <a:rPr lang="en-US" dirty="0" smtClean="0"/>
              <a:t> reduce the phenomena of eating their wool or foreign material  by substitution of deficit minerals</a:t>
            </a:r>
          </a:p>
          <a:p>
            <a:pPr lvl="1" algn="just"/>
            <a:r>
              <a:rPr lang="en-US" dirty="0" smtClean="0"/>
              <a:t>Identify source of each ingredient   </a:t>
            </a:r>
            <a:endParaRPr lang="ar-JO" smtClean="0"/>
          </a:p>
          <a:p>
            <a:endParaRPr lang="en-US"/>
          </a:p>
        </p:txBody>
      </p:sp>
      <p:sp>
        <p:nvSpPr>
          <p:cNvPr id="4" name="Slide Number Placeholder 3"/>
          <p:cNvSpPr>
            <a:spLocks noGrp="1"/>
          </p:cNvSpPr>
          <p:nvPr>
            <p:ph type="sldNum" sz="quarter" idx="10"/>
          </p:nvPr>
        </p:nvSpPr>
        <p:spPr/>
        <p:txBody>
          <a:bodyPr/>
          <a:lstStyle/>
          <a:p>
            <a:fld id="{7C4E7652-46AF-4259-BAE2-54978EA077CD}" type="slidenum">
              <a:rPr lang="en-US" smtClean="0"/>
              <a:pPr/>
              <a:t>15</a:t>
            </a:fld>
            <a:endParaRPr lang="en-US"/>
          </a:p>
        </p:txBody>
      </p:sp>
    </p:spTree>
    <p:extLst>
      <p:ext uri="{BB962C8B-B14F-4D97-AF65-F5344CB8AC3E}">
        <p14:creationId xmlns:p14="http://schemas.microsoft.com/office/powerpoint/2010/main" val="32415784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sz="2900" b="1" dirty="0" smtClean="0"/>
              <a:t>Future Recommendation</a:t>
            </a:r>
          </a:p>
          <a:p>
            <a:pPr lvl="1" algn="just"/>
            <a:r>
              <a:rPr lang="en-US" sz="2900" dirty="0" smtClean="0"/>
              <a:t>Complete information about risk factor will be used to reduce transmission of the diseases</a:t>
            </a:r>
          </a:p>
          <a:p>
            <a:pPr lvl="1" algn="just"/>
            <a:r>
              <a:rPr lang="en-US" sz="2900" strike="sngStrike" dirty="0" smtClean="0"/>
              <a:t>Introduction of the vaccine to the area or </a:t>
            </a:r>
            <a:r>
              <a:rPr lang="en-US" sz="2900" strike="sngStrike" dirty="0" smtClean="0">
                <a:solidFill>
                  <a:srgbClr val="FF0000"/>
                </a:solidFill>
              </a:rPr>
              <a:t>not </a:t>
            </a:r>
            <a:r>
              <a:rPr lang="en-US" sz="2900" dirty="0" smtClean="0">
                <a:solidFill>
                  <a:srgbClr val="FF0000"/>
                </a:solidFill>
              </a:rPr>
              <a:t>establish economical introduction of vaccine in relation to risk factors</a:t>
            </a:r>
            <a:endParaRPr lang="en-US" sz="2900" strike="sngStrike" dirty="0" smtClean="0">
              <a:solidFill>
                <a:srgbClr val="FF0000"/>
              </a:solidFill>
            </a:endParaRPr>
          </a:p>
          <a:p>
            <a:endParaRPr lang="en-US" dirty="0"/>
          </a:p>
        </p:txBody>
      </p:sp>
      <p:sp>
        <p:nvSpPr>
          <p:cNvPr id="4" name="Slide Number Placeholder 3"/>
          <p:cNvSpPr>
            <a:spLocks noGrp="1"/>
          </p:cNvSpPr>
          <p:nvPr>
            <p:ph type="sldNum" sz="quarter" idx="10"/>
          </p:nvPr>
        </p:nvSpPr>
        <p:spPr/>
        <p:txBody>
          <a:bodyPr/>
          <a:lstStyle/>
          <a:p>
            <a:fld id="{7C4E7652-46AF-4259-BAE2-54978EA077CD}" type="slidenum">
              <a:rPr lang="en-US" smtClean="0"/>
              <a:pPr/>
              <a:t>21</a:t>
            </a:fld>
            <a:endParaRPr lang="en-US"/>
          </a:p>
        </p:txBody>
      </p:sp>
    </p:spTree>
    <p:extLst>
      <p:ext uri="{BB962C8B-B14F-4D97-AF65-F5344CB8AC3E}">
        <p14:creationId xmlns:p14="http://schemas.microsoft.com/office/powerpoint/2010/main" val="16985468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Future recommendation:</a:t>
            </a:r>
          </a:p>
          <a:p>
            <a:pPr lvl="1"/>
            <a:r>
              <a:rPr lang="en-US" dirty="0" smtClean="0"/>
              <a:t>According to the results; vaccine can be advised to be used in </a:t>
            </a:r>
            <a:r>
              <a:rPr lang="en-US" dirty="0" err="1" smtClean="0"/>
              <a:t>khraisha</a:t>
            </a:r>
            <a:r>
              <a:rPr lang="en-US" dirty="0" smtClean="0"/>
              <a:t> or </a:t>
            </a:r>
            <a:r>
              <a:rPr lang="en-US" dirty="0" err="1" smtClean="0"/>
              <a:t>karak</a:t>
            </a:r>
            <a:r>
              <a:rPr lang="en-US" dirty="0" smtClean="0"/>
              <a:t> villages, poster dose is required or not</a:t>
            </a:r>
          </a:p>
          <a:p>
            <a:endParaRPr lang="en-US" dirty="0"/>
          </a:p>
        </p:txBody>
      </p:sp>
      <p:sp>
        <p:nvSpPr>
          <p:cNvPr id="4" name="Slide Number Placeholder 3"/>
          <p:cNvSpPr>
            <a:spLocks noGrp="1"/>
          </p:cNvSpPr>
          <p:nvPr>
            <p:ph type="sldNum" sz="quarter" idx="10"/>
          </p:nvPr>
        </p:nvSpPr>
        <p:spPr/>
        <p:txBody>
          <a:bodyPr/>
          <a:lstStyle/>
          <a:p>
            <a:fld id="{7C4E7652-46AF-4259-BAE2-54978EA077CD}" type="slidenum">
              <a:rPr lang="en-US" smtClean="0"/>
              <a:pPr/>
              <a:t>23</a:t>
            </a:fld>
            <a:endParaRPr lang="en-US"/>
          </a:p>
        </p:txBody>
      </p:sp>
    </p:spTree>
    <p:extLst>
      <p:ext uri="{BB962C8B-B14F-4D97-AF65-F5344CB8AC3E}">
        <p14:creationId xmlns:p14="http://schemas.microsoft.com/office/powerpoint/2010/main" val="20810171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r>
              <a:rPr lang="en-US" sz="6200" dirty="0" smtClean="0"/>
              <a:t>Future recommendation</a:t>
            </a:r>
          </a:p>
          <a:p>
            <a:pPr lvl="1"/>
            <a:r>
              <a:rPr lang="en-US" sz="6200" dirty="0" smtClean="0"/>
              <a:t>To show whether imported vaccine can protect our ewes and does against above mentioned diseases </a:t>
            </a:r>
            <a:endParaRPr lang="en-US" sz="2400" dirty="0" smtClean="0"/>
          </a:p>
          <a:p>
            <a:endParaRPr lang="en-US" dirty="0"/>
          </a:p>
        </p:txBody>
      </p:sp>
      <p:sp>
        <p:nvSpPr>
          <p:cNvPr id="4" name="Slide Number Placeholder 3"/>
          <p:cNvSpPr>
            <a:spLocks noGrp="1"/>
          </p:cNvSpPr>
          <p:nvPr>
            <p:ph type="sldNum" sz="quarter" idx="10"/>
          </p:nvPr>
        </p:nvSpPr>
        <p:spPr/>
        <p:txBody>
          <a:bodyPr/>
          <a:lstStyle/>
          <a:p>
            <a:fld id="{7C4E7652-46AF-4259-BAE2-54978EA077CD}" type="slidenum">
              <a:rPr lang="en-US" smtClean="0"/>
              <a:pPr/>
              <a:t>24</a:t>
            </a:fld>
            <a:endParaRPr lang="en-US"/>
          </a:p>
        </p:txBody>
      </p:sp>
    </p:spTree>
    <p:extLst>
      <p:ext uri="{BB962C8B-B14F-4D97-AF65-F5344CB8AC3E}">
        <p14:creationId xmlns:p14="http://schemas.microsoft.com/office/powerpoint/2010/main" val="3480586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Future recommendation:</a:t>
            </a:r>
          </a:p>
          <a:p>
            <a:pPr lvl="1"/>
            <a:r>
              <a:rPr lang="en-US" dirty="0" smtClean="0"/>
              <a:t>Use of vaccine for above mentioned diseases to pregnant ewes to protect new animals from getting the disease</a:t>
            </a:r>
            <a:endParaRPr lang="ar-JO" dirty="0"/>
          </a:p>
        </p:txBody>
      </p:sp>
      <p:sp>
        <p:nvSpPr>
          <p:cNvPr id="4" name="Slide Number Placeholder 3"/>
          <p:cNvSpPr>
            <a:spLocks noGrp="1"/>
          </p:cNvSpPr>
          <p:nvPr>
            <p:ph type="sldNum" sz="quarter" idx="10"/>
          </p:nvPr>
        </p:nvSpPr>
        <p:spPr/>
        <p:txBody>
          <a:bodyPr/>
          <a:lstStyle/>
          <a:p>
            <a:fld id="{7C4E7652-46AF-4259-BAE2-54978EA077CD}" type="slidenum">
              <a:rPr lang="en-US" smtClean="0"/>
              <a:pPr/>
              <a:t>25</a:t>
            </a:fld>
            <a:endParaRPr lang="en-US"/>
          </a:p>
        </p:txBody>
      </p:sp>
    </p:spTree>
    <p:extLst>
      <p:ext uri="{BB962C8B-B14F-4D97-AF65-F5344CB8AC3E}">
        <p14:creationId xmlns:p14="http://schemas.microsoft.com/office/powerpoint/2010/main" val="15101889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dirty="0" smtClean="0"/>
              <a:t>Future marketability of the products will be dictated by better quality </a:t>
            </a:r>
            <a:endParaRPr lang="en-US" dirty="0"/>
          </a:p>
        </p:txBody>
      </p:sp>
      <p:sp>
        <p:nvSpPr>
          <p:cNvPr id="4" name="Slide Number Placeholder 3"/>
          <p:cNvSpPr>
            <a:spLocks noGrp="1"/>
          </p:cNvSpPr>
          <p:nvPr>
            <p:ph type="sldNum" sz="quarter" idx="10"/>
          </p:nvPr>
        </p:nvSpPr>
        <p:spPr/>
        <p:txBody>
          <a:bodyPr/>
          <a:lstStyle/>
          <a:p>
            <a:fld id="{EBE9850F-C0B1-4BD3-B582-4E136F66E69E}" type="slidenum">
              <a:rPr lang="en-US" smtClean="0"/>
              <a:pPr/>
              <a:t>29</a:t>
            </a:fld>
            <a:endParaRPr lang="en-US"/>
          </a:p>
        </p:txBody>
      </p:sp>
    </p:spTree>
    <p:extLst>
      <p:ext uri="{BB962C8B-B14F-4D97-AF65-F5344CB8AC3E}">
        <p14:creationId xmlns:p14="http://schemas.microsoft.com/office/powerpoint/2010/main" val="211925638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540544" y="776288"/>
            <a:ext cx="8062912" cy="1470025"/>
          </a:xfrm>
        </p:spPr>
        <p:txBody>
          <a:bodyPr anchor="b"/>
          <a:lstStyle>
            <a:lvl1pPr marL="3175" indent="0" algn="ctr">
              <a:defRPr sz="4500"/>
            </a:lvl1pPr>
          </a:lstStyle>
          <a:p>
            <a:r>
              <a:rPr lang="en-US" dirty="0" smtClean="0"/>
              <a:t>Click to edit Master title style</a:t>
            </a:r>
            <a:endParaRPr lang="en-US" dirty="0"/>
          </a:p>
        </p:txBody>
      </p:sp>
      <p:sp>
        <p:nvSpPr>
          <p:cNvPr id="9" name="Subtitle 8"/>
          <p:cNvSpPr>
            <a:spLocks noGrp="1"/>
          </p:cNvSpPr>
          <p:nvPr>
            <p:ph type="subTitle" idx="1"/>
          </p:nvPr>
        </p:nvSpPr>
        <p:spPr>
          <a:xfrm>
            <a:off x="540544" y="2250280"/>
            <a:ext cx="8062912" cy="1752600"/>
          </a:xfrm>
        </p:spPr>
        <p:txBody>
          <a:bodyPr/>
          <a:lstStyle>
            <a:lvl1pPr marL="0" marR="36576" indent="0" algn="ctr">
              <a:spcBef>
                <a:spcPts val="0"/>
              </a:spcBef>
              <a:buNone/>
              <a:defRPr>
                <a:ln>
                  <a:solidFill>
                    <a:schemeClr val="bg2"/>
                  </a:solidFill>
                </a:ln>
                <a:solidFill>
                  <a:schemeClr val="tx1">
                    <a:lumMod val="85000"/>
                    <a:lumOff val="1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dirty="0"/>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pPr algn="ctr"/>
            <a:fld id="{49598980-D22C-4904-9F8F-3DB09B2ECD84}" type="slidenum">
              <a:rPr lang="en-US" sz="1300" smtClean="0">
                <a:solidFill>
                  <a:srgbClr val="FFFFFF"/>
                </a:solidFill>
              </a:rPr>
              <a:pPr algn="ctr"/>
              <a:t>‹#›</a:t>
            </a:fld>
            <a:endParaRPr lang="en-US" sz="1300" dirty="0">
              <a:solidFill>
                <a:srgbClr val="FFFFFF"/>
              </a:solidFill>
            </a:endParaRPr>
          </a:p>
        </p:txBody>
      </p:sp>
      <p:pic>
        <p:nvPicPr>
          <p:cNvPr id="5" name="Picture 2"/>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l="50587" t="14589" r="606" b="66995"/>
          <a:stretch/>
        </p:blipFill>
        <p:spPr bwMode="auto">
          <a:xfrm>
            <a:off x="0" y="1621"/>
            <a:ext cx="9144000" cy="9719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5"/>
          <p:cNvPicPr>
            <a:picLocks noChangeAspect="1"/>
          </p:cNvPicPr>
          <p:nvPr userDrawn="1"/>
        </p:nvPicPr>
        <p:blipFill rotWithShape="1">
          <a:blip r:embed="rId3">
            <a:extLst>
              <a:ext uri="{28A0092B-C50C-407E-A947-70E740481C1C}">
                <a14:useLocalDpi xmlns:a14="http://schemas.microsoft.com/office/drawing/2010/main" val="0"/>
              </a:ext>
            </a:extLst>
          </a:blip>
          <a:srcRect t="13872" b="58888"/>
          <a:stretch/>
        </p:blipFill>
        <p:spPr>
          <a:xfrm>
            <a:off x="0" y="6022110"/>
            <a:ext cx="9144000" cy="85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242555" y="1882808"/>
            <a:ext cx="8640960" cy="4420338"/>
          </a:xfrm>
        </p:spPr>
        <p:txBody>
          <a:bodyPr/>
          <a:lstStyle>
            <a:lvl3pPr>
              <a:buClr>
                <a:schemeClr val="accent3"/>
              </a:buClr>
              <a:defRPr/>
            </a:lvl3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47" name="Picture 46"/>
          <p:cNvPicPr>
            <a:picLocks noChangeAspect="1"/>
          </p:cNvPicPr>
          <p:nvPr userDrawn="1"/>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t="15497" r="35" b="59682"/>
          <a:stretch/>
        </p:blipFill>
        <p:spPr>
          <a:xfrm>
            <a:off x="-7352" y="6205034"/>
            <a:ext cx="9151352" cy="780288"/>
          </a:xfrm>
          <a:prstGeom prst="rect">
            <a:avLst/>
          </a:prstGeom>
        </p:spPr>
      </p:pic>
      <p:pic>
        <p:nvPicPr>
          <p:cNvPr id="48" name="Picture 2"/>
          <p:cNvPicPr>
            <a:picLocks noChangeAspect="1" noChangeArrowheads="1"/>
          </p:cNvPicPr>
          <p:nvPr userDrawn="1"/>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l="50587" t="14589" r="606" b="66995"/>
          <a:stretch/>
        </p:blipFill>
        <p:spPr bwMode="auto">
          <a:xfrm>
            <a:off x="1" y="1620"/>
            <a:ext cx="9144000" cy="108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userDrawn="1"/>
        </p:nvSpPr>
        <p:spPr>
          <a:xfrm>
            <a:off x="2" y="0"/>
            <a:ext cx="9143998" cy="1062779"/>
          </a:xfrm>
          <a:prstGeom prst="rect">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94804" y="128598"/>
            <a:ext cx="8441691" cy="1399032"/>
          </a:xfrm>
        </p:spPr>
        <p:txBody>
          <a:bodyPr anchor="t">
            <a:normAutofit/>
          </a:bodyPr>
          <a:lstStyle>
            <a:lvl1pPr marL="1588" indent="0">
              <a:defRPr lang="en-US" sz="3200" b="1" kern="1200" dirty="0">
                <a:ln w="6350">
                  <a:solidFill>
                    <a:srgbClr val="003200"/>
                  </a:solidFill>
                </a:ln>
                <a:solidFill>
                  <a:srgbClr val="008000"/>
                </a:solidFill>
                <a:latin typeface="+mj-lt"/>
                <a:ea typeface="+mn-ea"/>
                <a:cs typeface="+mn-cs"/>
              </a:defRPr>
            </a:lvl1pPr>
          </a:lstStyle>
          <a:p>
            <a:endParaRPr lang="en-US" dirty="0"/>
          </a:p>
        </p:txBody>
      </p:sp>
      <p:sp>
        <p:nvSpPr>
          <p:cNvPr id="8" name="Rectangle 7"/>
          <p:cNvSpPr/>
          <p:nvPr userDrawn="1"/>
        </p:nvSpPr>
        <p:spPr>
          <a:xfrm>
            <a:off x="-7352" y="6205033"/>
            <a:ext cx="9144000" cy="766843"/>
          </a:xfrm>
          <a:prstGeom prst="rect">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50550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504" y="267494"/>
            <a:ext cx="8928992" cy="1399032"/>
          </a:xfrm>
        </p:spPr>
        <p:txBody>
          <a:bodyPr anchor="t">
            <a:normAutofit/>
          </a:bodyPr>
          <a:lstStyle>
            <a:lvl1pPr marL="1588" indent="0">
              <a:defRPr lang="en-US" sz="4800" kern="1200" dirty="0">
                <a:ln w="6350">
                  <a:solidFill>
                    <a:srgbClr val="640000"/>
                  </a:solidFill>
                </a:ln>
                <a:solidFill>
                  <a:srgbClr val="DC0000"/>
                </a:solidFill>
                <a:effectLst>
                  <a:outerShdw blurRad="50800" dist="38100" dir="18900000" algn="bl" rotWithShape="0">
                    <a:prstClr val="black">
                      <a:alpha val="40000"/>
                    </a:prstClr>
                  </a:outerShdw>
                </a:effectLst>
                <a:latin typeface="+mj-lt"/>
                <a:ea typeface="+mn-ea"/>
                <a:cs typeface="+mn-cs"/>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200" y="1882808"/>
            <a:ext cx="8229600" cy="4572000"/>
          </a:xfrm>
        </p:spPr>
        <p:txBody>
          <a:bodyPr/>
          <a:lstStyle>
            <a:lvl3pPr>
              <a:buClr>
                <a:schemeClr val="accent3"/>
              </a:buClr>
              <a:defRPr/>
            </a:lvl3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112593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9306E3B-0520-469E-A896-AD11CADC4166}" type="datetimeFigureOut">
              <a:rPr lang="en-US" smtClean="0"/>
              <a:t>21-Sep-14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C29A8D-FE07-49A4-AB69-9978B5386C65}" type="slidenum">
              <a:rPr lang="en-US" smtClean="0"/>
              <a:t>‹#›</a:t>
            </a:fld>
            <a:endParaRPr lang="en-US"/>
          </a:p>
        </p:txBody>
      </p:sp>
    </p:spTree>
    <p:extLst>
      <p:ext uri="{BB962C8B-B14F-4D97-AF65-F5344CB8AC3E}">
        <p14:creationId xmlns:p14="http://schemas.microsoft.com/office/powerpoint/2010/main" val="26673666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cxnSp>
        <p:nvCxnSpPr>
          <p:cNvPr id="9" name="Straight Connector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457200" y="267494"/>
            <a:ext cx="8229600" cy="1399032"/>
          </a:xfrm>
          <a:prstGeom prst="rect">
            <a:avLst/>
          </a:prstGeom>
        </p:spPr>
        <p:txBody>
          <a:bodyPr vert="horz" anchor="ctr">
            <a:normAutofit/>
          </a:bodyPr>
          <a:lstStyle/>
          <a:p>
            <a:r>
              <a:rPr lang="en-US" smtClean="0"/>
              <a:t>Click to edit Master title style</a:t>
            </a:r>
            <a:endParaRPr lang="en-US" dirty="0"/>
          </a:p>
        </p:txBody>
      </p:sp>
      <p:sp>
        <p:nvSpPr>
          <p:cNvPr id="13" name="Text Placeholder 12"/>
          <p:cNvSpPr>
            <a:spLocks noGrp="1"/>
          </p:cNvSpPr>
          <p:nvPr>
            <p:ph type="body" idx="1"/>
          </p:nvPr>
        </p:nvSpPr>
        <p:spPr>
          <a:xfrm>
            <a:off x="457200" y="1882808"/>
            <a:ext cx="8229600" cy="4572000"/>
          </a:xfrm>
          <a:prstGeom prst="rect">
            <a:avLst/>
          </a:prstGeom>
        </p:spPr>
        <p:txBody>
          <a:bodyPr vert="horz"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4" name="Date Placeholder 13"/>
          <p:cNvSpPr>
            <a:spLocks noGrp="1"/>
          </p:cNvSpPr>
          <p:nvPr>
            <p:ph type="dt" sz="half" idx="2"/>
          </p:nvPr>
        </p:nvSpPr>
        <p:spPr>
          <a:xfrm>
            <a:off x="6012160" y="6541741"/>
            <a:ext cx="2133600" cy="301752"/>
          </a:xfrm>
          <a:prstGeom prst="rect">
            <a:avLst/>
          </a:prstGeom>
        </p:spPr>
        <p:txBody>
          <a:bodyPr vert="horz" anchor="b"/>
          <a:lstStyle>
            <a:lvl1pPr algn="l">
              <a:defRPr sz="1000" b="0">
                <a:solidFill>
                  <a:schemeClr val="tx1"/>
                </a:solidFill>
              </a:defRPr>
            </a:lvl1pPr>
          </a:lstStyle>
          <a:p>
            <a:fld id="{2DF8E2D5-B4FF-4C94-BA78-97A7882912B6}" type="datetime1">
              <a:rPr lang="en-US" sz="1000" b="0" smtClean="0">
                <a:solidFill>
                  <a:schemeClr val="tx1"/>
                </a:solidFill>
              </a:rPr>
              <a:t>21-Sep-14</a:t>
            </a:fld>
            <a:endParaRPr lang="en-US" sz="1000" b="0" dirty="0">
              <a:solidFill>
                <a:schemeClr val="tx1"/>
              </a:solidFill>
            </a:endParaRPr>
          </a:p>
        </p:txBody>
      </p:sp>
      <p:sp>
        <p:nvSpPr>
          <p:cNvPr id="3" name="Footer Placeholder 2"/>
          <p:cNvSpPr>
            <a:spLocks noGrp="1"/>
          </p:cNvSpPr>
          <p:nvPr>
            <p:ph type="ftr" sz="quarter" idx="3"/>
          </p:nvPr>
        </p:nvSpPr>
        <p:spPr>
          <a:xfrm>
            <a:off x="457200" y="6481890"/>
            <a:ext cx="5554960" cy="300831"/>
          </a:xfrm>
          <a:prstGeom prst="rect">
            <a:avLst/>
          </a:prstGeom>
        </p:spPr>
        <p:txBody>
          <a:bodyPr vert="horz" anchor="b"/>
          <a:lstStyle>
            <a:lvl1pPr algn="r">
              <a:defRPr sz="1000">
                <a:solidFill>
                  <a:schemeClr val="tx1"/>
                </a:solidFill>
              </a:defRPr>
            </a:lvl1pPr>
          </a:lstStyle>
          <a:p>
            <a:pPr algn="r"/>
            <a:r>
              <a:rPr lang="en-US" sz="1000" smtClean="0">
                <a:solidFill>
                  <a:schemeClr val="tx1"/>
                </a:solidFill>
              </a:rPr>
              <a:t>LCH | The Effect of Intensification in Feeding on the Quality of Milk and Milk Products in Small Ruminant Production in Syria</a:t>
            </a:r>
            <a:endParaRPr lang="en-US" sz="1000" dirty="0">
              <a:solidFill>
                <a:schemeClr val="tx1"/>
              </a:solidFill>
            </a:endParaRPr>
          </a:p>
        </p:txBody>
      </p:sp>
      <p:sp>
        <p:nvSpPr>
          <p:cNvPr id="23" name="Slide Number Placeholder 22"/>
          <p:cNvSpPr>
            <a:spLocks noGrp="1"/>
          </p:cNvSpPr>
          <p:nvPr>
            <p:ph type="sldNum" sz="quarter" idx="4"/>
          </p:nvPr>
        </p:nvSpPr>
        <p:spPr>
          <a:xfrm>
            <a:off x="8172400" y="6511624"/>
            <a:ext cx="502920" cy="301752"/>
          </a:xfrm>
          <a:prstGeom prst="rect">
            <a:avLst/>
          </a:prstGeom>
        </p:spPr>
        <p:txBody>
          <a:bodyPr vert="horz" anchor="b"/>
          <a:lstStyle>
            <a:lvl1pPr algn="ctr">
              <a:defRPr sz="1200">
                <a:solidFill>
                  <a:schemeClr val="tx1"/>
                </a:solidFill>
              </a:defRPr>
            </a:lvl1pPr>
          </a:lstStyle>
          <a:p>
            <a:pPr algn="ctr"/>
            <a:fld id="{49598980-D22C-4904-9F8F-3DB09B2ECD84}" type="slidenum">
              <a:rPr lang="en-US" sz="1200" smtClean="0">
                <a:solidFill>
                  <a:schemeClr val="tx1"/>
                </a:solidFill>
              </a:rPr>
              <a:pPr algn="ctr"/>
              <a:t>‹#›</a:t>
            </a:fld>
            <a:endParaRPr lang="en-US" sz="1200" dirty="0">
              <a:solidFill>
                <a:schemeClr val="tx1"/>
              </a:solidFill>
            </a:endParaRPr>
          </a:p>
        </p:txBody>
      </p:sp>
      <p:cxnSp>
        <p:nvCxnSpPr>
          <p:cNvPr id="8" name="Straight Connector 7"/>
          <p:cNvCxnSpPr/>
          <p:nvPr userDrawn="1"/>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703" r:id="rId1"/>
    <p:sldLayoutId id="2147483715" r:id="rId2"/>
    <p:sldLayoutId id="2147483713" r:id="rId3"/>
    <p:sldLayoutId id="2147483709" r:id="rId4"/>
    <p:sldLayoutId id="2147483716" r:id="rId5"/>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hdr="0" dt="0"/>
  <p:txStyles>
    <p:titleStyle>
      <a:lvl1pPr marL="484632" algn="l" rtl="0" eaLnBrk="1" latinLnBrk="0" hangingPunct="1">
        <a:spcBef>
          <a:spcPct val="0"/>
        </a:spcBef>
        <a:buNone/>
        <a:defRPr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tx2"/>
        </a:buClr>
        <a:buSzPct val="80000"/>
        <a:buFont typeface="Wingdings 2"/>
        <a:buChar char=""/>
        <a:defRPr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sz="1600" kern="1200">
          <a:solidFill>
            <a:schemeClr val="tx1"/>
          </a:solidFill>
          <a:latin typeface="+mn-lt"/>
          <a:ea typeface="+mn-ea"/>
          <a:cs typeface="+mn-cs"/>
        </a:defRPr>
      </a:lvl9pPr>
    </p:bodyStyle>
    <p:otherStyle>
      <a:lvl1pPr marL="0" algn="l" rtl="0" eaLnBrk="1" hangingPunct="1">
        <a:defRPr kern="1200">
          <a:solidFill>
            <a:schemeClr val="tx1"/>
          </a:solidFill>
          <a:latin typeface="+mn-lt"/>
          <a:ea typeface="+mn-ea"/>
          <a:cs typeface="+mn-cs"/>
        </a:defRPr>
      </a:lvl1pPr>
      <a:lvl2pPr marL="457200" algn="l" rtl="0" eaLnBrk="1" hangingPunct="1">
        <a:defRPr kern="1200">
          <a:solidFill>
            <a:schemeClr val="tx1"/>
          </a:solidFill>
          <a:latin typeface="+mn-lt"/>
          <a:ea typeface="+mn-ea"/>
          <a:cs typeface="+mn-cs"/>
        </a:defRPr>
      </a:lvl2pPr>
      <a:lvl3pPr marL="914400" algn="l" rtl="0" eaLnBrk="1" hangingPunct="1">
        <a:defRPr kern="1200">
          <a:solidFill>
            <a:schemeClr val="tx1"/>
          </a:solidFill>
          <a:latin typeface="+mn-lt"/>
          <a:ea typeface="+mn-ea"/>
          <a:cs typeface="+mn-cs"/>
        </a:defRPr>
      </a:lvl3pPr>
      <a:lvl4pPr marL="1371600" algn="l" rtl="0" eaLnBrk="1" hangingPunct="1">
        <a:defRPr kern="1200">
          <a:solidFill>
            <a:schemeClr val="tx1"/>
          </a:solidFill>
          <a:latin typeface="+mn-lt"/>
          <a:ea typeface="+mn-ea"/>
          <a:cs typeface="+mn-cs"/>
        </a:defRPr>
      </a:lvl4pPr>
      <a:lvl5pPr marL="1828800" algn="l" rtl="0" eaLnBrk="1" hangingPunct="1">
        <a:defRPr kern="1200">
          <a:solidFill>
            <a:schemeClr val="tx1"/>
          </a:solidFill>
          <a:latin typeface="+mn-lt"/>
          <a:ea typeface="+mn-ea"/>
          <a:cs typeface="+mn-cs"/>
        </a:defRPr>
      </a:lvl5pPr>
      <a:lvl6pPr marL="2286000" algn="l" rtl="0" eaLnBrk="1" hangingPunct="1">
        <a:defRPr kern="1200">
          <a:solidFill>
            <a:schemeClr val="tx1"/>
          </a:solidFill>
          <a:latin typeface="+mn-lt"/>
          <a:ea typeface="+mn-ea"/>
          <a:cs typeface="+mn-cs"/>
        </a:defRPr>
      </a:lvl6pPr>
      <a:lvl7pPr marL="2743200" algn="l" rtl="0" eaLnBrk="1" hangingPunct="1">
        <a:defRPr kern="1200">
          <a:solidFill>
            <a:schemeClr val="tx1"/>
          </a:solidFill>
          <a:latin typeface="+mn-lt"/>
          <a:ea typeface="+mn-ea"/>
          <a:cs typeface="+mn-cs"/>
        </a:defRPr>
      </a:lvl7pPr>
      <a:lvl8pPr marL="3200400" algn="l" rtl="0" eaLnBrk="1" hangingPunct="1">
        <a:defRPr kern="1200">
          <a:solidFill>
            <a:schemeClr val="tx1"/>
          </a:solidFill>
          <a:latin typeface="+mn-lt"/>
          <a:ea typeface="+mn-ea"/>
          <a:cs typeface="+mn-cs"/>
        </a:defRPr>
      </a:lvl8pPr>
      <a:lvl9pPr marL="3657600" algn="l" rtl="0" eaLnBrk="1" hangingPunct="1">
        <a:defRPr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diagramLayout" Target="../diagrams/layout2.xml"/><Relationship Id="rId7" Type="http://schemas.openxmlformats.org/officeDocument/2006/relationships/image" Target="../media/image13.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0.png"/><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jpeg"/></Relationships>
</file>

<file path=ppt/slides/_rels/slide1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microsoft.com/office/2007/relationships/hdphoto" Target="../media/hdphoto2.wdp"/></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219728" y="1315000"/>
            <a:ext cx="8691236" cy="1894362"/>
          </a:xfrm>
          <a:ln>
            <a:noFill/>
          </a:ln>
        </p:spPr>
        <p:txBody>
          <a:bodyPr>
            <a:noAutofit/>
          </a:bodyPr>
          <a:lstStyle/>
          <a:p>
            <a:pPr algn="l"/>
            <a:r>
              <a:rPr lang="en-US" sz="3000" b="1" dirty="0">
                <a:ln w="6350">
                  <a:solidFill>
                    <a:srgbClr val="644A00"/>
                  </a:solidFill>
                </a:ln>
                <a:solidFill>
                  <a:srgbClr val="CC9900"/>
                </a:solidFill>
              </a:rPr>
              <a:t>Integrated mobilization of existing resources and innovative perception to improve livestock production and products in </a:t>
            </a:r>
            <a:r>
              <a:rPr lang="en-US" sz="3000" b="1" dirty="0" smtClean="0">
                <a:ln w="6350">
                  <a:solidFill>
                    <a:srgbClr val="644A00"/>
                  </a:solidFill>
                </a:ln>
                <a:solidFill>
                  <a:srgbClr val="CC9900"/>
                </a:solidFill>
              </a:rPr>
              <a:t>Jordan</a:t>
            </a:r>
            <a:br>
              <a:rPr lang="en-US" sz="3000" b="1" dirty="0" smtClean="0">
                <a:ln w="6350">
                  <a:solidFill>
                    <a:srgbClr val="644A00"/>
                  </a:solidFill>
                </a:ln>
                <a:solidFill>
                  <a:srgbClr val="CC9900"/>
                </a:solidFill>
              </a:rPr>
            </a:br>
            <a:endParaRPr lang="en-US" sz="3000" b="1" dirty="0">
              <a:ln w="6350">
                <a:solidFill>
                  <a:srgbClr val="644A00"/>
                </a:solidFill>
              </a:ln>
              <a:solidFill>
                <a:srgbClr val="CC9900"/>
              </a:solidFill>
            </a:endParaRPr>
          </a:p>
        </p:txBody>
      </p:sp>
      <p:sp>
        <p:nvSpPr>
          <p:cNvPr id="39" name="Subtitle 2"/>
          <p:cNvSpPr>
            <a:spLocks noGrp="1"/>
          </p:cNvSpPr>
          <p:nvPr>
            <p:ph type="subTitle" idx="1"/>
          </p:nvPr>
        </p:nvSpPr>
        <p:spPr>
          <a:xfrm>
            <a:off x="224164" y="4244601"/>
            <a:ext cx="8686800" cy="2030361"/>
          </a:xfrm>
        </p:spPr>
        <p:txBody>
          <a:bodyPr>
            <a:normAutofit/>
          </a:bodyPr>
          <a:lstStyle/>
          <a:p>
            <a:r>
              <a:rPr lang="en-US" sz="2000" b="1" dirty="0">
                <a:ln>
                  <a:noFill/>
                </a:ln>
              </a:rPr>
              <a:t>Consortium Research Program on </a:t>
            </a:r>
            <a:r>
              <a:rPr lang="en-US" sz="2000" b="1" dirty="0" err="1">
                <a:ln>
                  <a:noFill/>
                </a:ln>
              </a:rPr>
              <a:t>Dryland</a:t>
            </a:r>
            <a:r>
              <a:rPr lang="en-US" sz="2000" b="1" dirty="0">
                <a:ln>
                  <a:noFill/>
                </a:ln>
              </a:rPr>
              <a:t> Systems (CRP DS)</a:t>
            </a:r>
          </a:p>
          <a:p>
            <a:r>
              <a:rPr lang="en-US" sz="2000" b="1" dirty="0">
                <a:ln>
                  <a:noFill/>
                </a:ln>
              </a:rPr>
              <a:t>ICARDA – NCARE Technical Meeting for </a:t>
            </a:r>
            <a:r>
              <a:rPr lang="en-US" sz="2000" b="1" dirty="0" err="1">
                <a:ln>
                  <a:noFill/>
                </a:ln>
              </a:rPr>
              <a:t>Tafilah-Salamieh</a:t>
            </a:r>
            <a:r>
              <a:rPr lang="en-US" sz="2000" b="1" dirty="0">
                <a:ln>
                  <a:noFill/>
                </a:ln>
              </a:rPr>
              <a:t> Action Site </a:t>
            </a:r>
            <a:endParaRPr lang="en-US" sz="2000" b="1" dirty="0" smtClean="0">
              <a:ln>
                <a:noFill/>
              </a:ln>
            </a:endParaRPr>
          </a:p>
          <a:p>
            <a:r>
              <a:rPr lang="en-US" sz="2000" b="1" dirty="0" smtClean="0">
                <a:ln>
                  <a:noFill/>
                </a:ln>
              </a:rPr>
              <a:t>(</a:t>
            </a:r>
            <a:r>
              <a:rPr lang="en-US" sz="2000" b="1" dirty="0">
                <a:ln>
                  <a:noFill/>
                </a:ln>
              </a:rPr>
              <a:t>Jordan sites) </a:t>
            </a:r>
          </a:p>
          <a:p>
            <a:r>
              <a:rPr lang="en-US" sz="2000" b="1" dirty="0">
                <a:ln>
                  <a:noFill/>
                </a:ln>
              </a:rPr>
              <a:t>September 21-22, 2014 </a:t>
            </a:r>
          </a:p>
          <a:p>
            <a:r>
              <a:rPr lang="en-US" sz="1800" dirty="0" err="1">
                <a:ln>
                  <a:noFill/>
                </a:ln>
              </a:rPr>
              <a:t>Ayass</a:t>
            </a:r>
            <a:r>
              <a:rPr lang="en-US" sz="1800" dirty="0">
                <a:ln>
                  <a:noFill/>
                </a:ln>
              </a:rPr>
              <a:t> Hotel, Amman</a:t>
            </a:r>
          </a:p>
        </p:txBody>
      </p:sp>
      <p:sp>
        <p:nvSpPr>
          <p:cNvPr id="40" name="Title 4"/>
          <p:cNvSpPr txBox="1">
            <a:spLocks/>
          </p:cNvSpPr>
          <p:nvPr/>
        </p:nvSpPr>
        <p:spPr>
          <a:xfrm>
            <a:off x="224795" y="2350239"/>
            <a:ext cx="8691236" cy="1894362"/>
          </a:xfrm>
          <a:prstGeom prst="rect">
            <a:avLst/>
          </a:prstGeom>
          <a:ln>
            <a:noFill/>
          </a:ln>
        </p:spPr>
        <p:txBody>
          <a:bodyPr vert="horz" anchor="b">
            <a:noAutofit/>
          </a:bodyPr>
          <a:lstStyle>
            <a:lvl1pPr marL="3175" indent="0" algn="ctr" rtl="0" eaLnBrk="1" latinLnBrk="0" hangingPunct="1">
              <a:spcBef>
                <a:spcPct val="0"/>
              </a:spcBef>
              <a:buNone/>
              <a:defRPr sz="45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a:lstStyle>
          <a:p>
            <a:pPr algn="l"/>
            <a:r>
              <a:rPr lang="en-US" sz="2500" b="1" dirty="0">
                <a:ln w="6350">
                  <a:solidFill>
                    <a:srgbClr val="644A00"/>
                  </a:solidFill>
                </a:ln>
                <a:solidFill>
                  <a:srgbClr val="CC9900"/>
                </a:solidFill>
              </a:rPr>
              <a:t>Muhi El-Dine Hilali, </a:t>
            </a:r>
            <a:r>
              <a:rPr lang="en-US" sz="2500" b="1" dirty="0" err="1">
                <a:ln w="6350">
                  <a:solidFill>
                    <a:srgbClr val="644A00"/>
                  </a:solidFill>
                </a:ln>
                <a:solidFill>
                  <a:srgbClr val="CC9900"/>
                </a:solidFill>
              </a:rPr>
              <a:t>Huthaifa</a:t>
            </a:r>
            <a:r>
              <a:rPr lang="en-US" sz="2500" b="1" dirty="0">
                <a:ln w="6350">
                  <a:solidFill>
                    <a:srgbClr val="644A00"/>
                  </a:solidFill>
                </a:ln>
                <a:solidFill>
                  <a:srgbClr val="CC9900"/>
                </a:solidFill>
              </a:rPr>
              <a:t> Ababneh, </a:t>
            </a:r>
            <a:r>
              <a:rPr lang="en-US" sz="2500" b="1" dirty="0" err="1">
                <a:ln w="6350">
                  <a:solidFill>
                    <a:srgbClr val="644A00"/>
                  </a:solidFill>
                </a:ln>
                <a:solidFill>
                  <a:srgbClr val="CC9900"/>
                </a:solidFill>
              </a:rPr>
              <a:t>Jumana</a:t>
            </a:r>
            <a:r>
              <a:rPr lang="en-US" sz="2500" b="1" dirty="0">
                <a:ln w="6350">
                  <a:solidFill>
                    <a:srgbClr val="644A00"/>
                  </a:solidFill>
                </a:ln>
                <a:solidFill>
                  <a:srgbClr val="CC9900"/>
                </a:solidFill>
              </a:rPr>
              <a:t> Hijazi</a:t>
            </a:r>
          </a:p>
          <a:p>
            <a:pPr algn="l"/>
            <a:endParaRPr lang="en-US" sz="2500" b="1" dirty="0">
              <a:ln w="6350">
                <a:solidFill>
                  <a:srgbClr val="644A00"/>
                </a:solidFill>
              </a:ln>
              <a:solidFill>
                <a:srgbClr val="CC9900"/>
              </a:solidFill>
            </a:endParaRPr>
          </a:p>
        </p:txBody>
      </p:sp>
    </p:spTree>
    <p:extLst>
      <p:ext uri="{BB962C8B-B14F-4D97-AF65-F5344CB8AC3E}">
        <p14:creationId xmlns:p14="http://schemas.microsoft.com/office/powerpoint/2010/main" val="2948188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context – the Middle East</a:t>
            </a:r>
            <a:endParaRPr lang="en-US" dirty="0"/>
          </a:p>
        </p:txBody>
      </p:sp>
      <p:sp>
        <p:nvSpPr>
          <p:cNvPr id="3" name="Content Placeholder 2"/>
          <p:cNvSpPr>
            <a:spLocks noGrp="1"/>
          </p:cNvSpPr>
          <p:nvPr>
            <p:ph idx="1"/>
          </p:nvPr>
        </p:nvSpPr>
        <p:spPr>
          <a:xfrm>
            <a:off x="242555" y="1255059"/>
            <a:ext cx="8640960" cy="5199749"/>
          </a:xfrm>
        </p:spPr>
        <p:txBody>
          <a:bodyPr>
            <a:normAutofit fontScale="92500" lnSpcReduction="10000"/>
          </a:bodyPr>
          <a:lstStyle/>
          <a:p>
            <a:pPr marL="627063" indent="-452438">
              <a:buClr>
                <a:srgbClr val="C00000"/>
              </a:buClr>
            </a:pPr>
            <a:r>
              <a:rPr lang="en-US" dirty="0" smtClean="0"/>
              <a:t>Climate change and drought is threatening small ruminant breeders and exposing animals to disease prevalence.  </a:t>
            </a:r>
          </a:p>
          <a:p>
            <a:pPr marL="627063" indent="-452438">
              <a:buClr>
                <a:srgbClr val="C00000"/>
              </a:buClr>
            </a:pPr>
            <a:r>
              <a:rPr lang="en-US" dirty="0" smtClean="0"/>
              <a:t>Sheep derived products (milk and meat) are important </a:t>
            </a:r>
            <a:r>
              <a:rPr lang="en-US" dirty="0"/>
              <a:t>ingredients of the </a:t>
            </a:r>
            <a:r>
              <a:rPr lang="en-US" dirty="0" smtClean="0"/>
              <a:t>Middle Eastern cuisine</a:t>
            </a:r>
            <a:endParaRPr lang="ar-SY" dirty="0"/>
          </a:p>
          <a:p>
            <a:pPr marL="627063" indent="-452438">
              <a:buClr>
                <a:srgbClr val="C00000"/>
              </a:buClr>
            </a:pPr>
            <a:r>
              <a:rPr lang="en-US" dirty="0" smtClean="0"/>
              <a:t>Sheep contribute substantially to farmers’ incomes and to family nutrition but have an important impact on natural resources</a:t>
            </a:r>
          </a:p>
          <a:p>
            <a:pPr marL="627063" indent="-452438">
              <a:buClr>
                <a:srgbClr val="C00000"/>
              </a:buClr>
            </a:pPr>
            <a:r>
              <a:rPr lang="en-US" dirty="0"/>
              <a:t>Population, urban areas and livestock product markets are </a:t>
            </a:r>
            <a:r>
              <a:rPr lang="en-US" dirty="0" smtClean="0"/>
              <a:t>expanding</a:t>
            </a:r>
          </a:p>
          <a:p>
            <a:pPr marL="627063" indent="-452438">
              <a:buClr>
                <a:srgbClr val="C00000"/>
              </a:buClr>
            </a:pPr>
            <a:r>
              <a:rPr lang="en-US" dirty="0" smtClean="0"/>
              <a:t>Farmers </a:t>
            </a:r>
            <a:r>
              <a:rPr lang="en-US" dirty="0"/>
              <a:t>are resorting to intensify their production </a:t>
            </a:r>
            <a:r>
              <a:rPr lang="en-US" dirty="0" smtClean="0"/>
              <a:t>systems to target the market demands</a:t>
            </a:r>
          </a:p>
        </p:txBody>
      </p:sp>
    </p:spTree>
    <p:extLst>
      <p:ext uri="{BB962C8B-B14F-4D97-AF65-F5344CB8AC3E}">
        <p14:creationId xmlns:p14="http://schemas.microsoft.com/office/powerpoint/2010/main" val="7148745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context …</a:t>
            </a:r>
            <a:endParaRPr lang="en-US" dirty="0"/>
          </a:p>
        </p:txBody>
      </p:sp>
      <p:sp>
        <p:nvSpPr>
          <p:cNvPr id="3" name="Content Placeholder 2"/>
          <p:cNvSpPr>
            <a:spLocks noGrp="1"/>
          </p:cNvSpPr>
          <p:nvPr>
            <p:ph idx="1"/>
          </p:nvPr>
        </p:nvSpPr>
        <p:spPr>
          <a:xfrm>
            <a:off x="251012" y="1255059"/>
            <a:ext cx="4652584" cy="5199749"/>
          </a:xfrm>
        </p:spPr>
        <p:txBody>
          <a:bodyPr>
            <a:normAutofit fontScale="92500"/>
          </a:bodyPr>
          <a:lstStyle/>
          <a:p>
            <a:pPr>
              <a:buClr>
                <a:srgbClr val="FF6600"/>
              </a:buClr>
              <a:buSzPct val="90000"/>
              <a:buFont typeface="Wingdings" pitchFamily="2" charset="2"/>
              <a:buChar char="ø"/>
            </a:pPr>
            <a:r>
              <a:rPr lang="en-US" dirty="0"/>
              <a:t>Rangelands are severely degraded due to overgrazing in combination with frequent </a:t>
            </a:r>
            <a:r>
              <a:rPr lang="en-US" dirty="0" smtClean="0"/>
              <a:t>droughts</a:t>
            </a:r>
          </a:p>
          <a:p>
            <a:pPr>
              <a:buClr>
                <a:srgbClr val="FF6600"/>
              </a:buClr>
              <a:buSzPct val="90000"/>
              <a:buFont typeface="Wingdings" pitchFamily="2" charset="2"/>
              <a:buChar char="ø"/>
            </a:pPr>
            <a:r>
              <a:rPr lang="en-US" dirty="0" smtClean="0"/>
              <a:t>Farmers are forced to purchase concentrates </a:t>
            </a:r>
            <a:r>
              <a:rPr lang="en-US" dirty="0"/>
              <a:t>to </a:t>
            </a:r>
            <a:r>
              <a:rPr lang="en-US" dirty="0" smtClean="0"/>
              <a:t>fill the feed gap</a:t>
            </a:r>
            <a:endParaRPr lang="en-US" dirty="0"/>
          </a:p>
          <a:p>
            <a:pPr>
              <a:buClr>
                <a:srgbClr val="FF6600"/>
              </a:buClr>
              <a:buSzPct val="90000"/>
              <a:buFont typeface="Wingdings" pitchFamily="2" charset="2"/>
              <a:buChar char="ø"/>
            </a:pPr>
            <a:r>
              <a:rPr lang="en-US" dirty="0" smtClean="0"/>
              <a:t>Livestock farmers are facing high feed costs </a:t>
            </a:r>
          </a:p>
          <a:p>
            <a:pPr lvl="1">
              <a:buSzPct val="100000"/>
              <a:buFont typeface="Wingdings" pitchFamily="2" charset="2"/>
              <a:buChar char="Ø"/>
            </a:pPr>
            <a:r>
              <a:rPr lang="en-US" dirty="0" smtClean="0"/>
              <a:t>Milk production period</a:t>
            </a:r>
          </a:p>
          <a:p>
            <a:pPr lvl="1">
              <a:buSzPct val="100000"/>
              <a:buFont typeface="Wingdings" pitchFamily="2" charset="2"/>
              <a:buChar char="Ø"/>
            </a:pPr>
            <a:r>
              <a:rPr lang="en-US" dirty="0" smtClean="0"/>
              <a:t>Lamb fattening </a:t>
            </a:r>
          </a:p>
          <a:p>
            <a:endParaRPr lang="en-US" dirty="0" smtClean="0"/>
          </a:p>
          <a:p>
            <a:endParaRPr lang="en-US" dirty="0" smtClean="0"/>
          </a:p>
          <a:p>
            <a:endParaRPr lang="en-US" dirty="0"/>
          </a:p>
        </p:txBody>
      </p:sp>
      <p:pic>
        <p:nvPicPr>
          <p:cNvPr id="6" name="Picture 2"/>
          <p:cNvPicPr>
            <a:picLocks noChangeAspect="1" noChangeArrowheads="1"/>
          </p:cNvPicPr>
          <p:nvPr/>
        </p:nvPicPr>
        <p:blipFill>
          <a:blip r:embed="rId3" cstate="screen"/>
          <a:srcRect/>
          <a:stretch>
            <a:fillRect/>
          </a:stretch>
        </p:blipFill>
        <p:spPr bwMode="auto">
          <a:xfrm>
            <a:off x="4987909" y="299438"/>
            <a:ext cx="3840000" cy="2880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5" name="Picture 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987909" y="3425969"/>
            <a:ext cx="3840000" cy="2880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20386466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Sheep dairy products</a:t>
            </a:r>
            <a:endParaRPr lang="en-GB" dirty="0"/>
          </a:p>
        </p:txBody>
      </p:sp>
      <p:sp>
        <p:nvSpPr>
          <p:cNvPr id="3" name="Content Placeholder 2"/>
          <p:cNvSpPr>
            <a:spLocks noGrp="1"/>
          </p:cNvSpPr>
          <p:nvPr>
            <p:ph idx="1"/>
          </p:nvPr>
        </p:nvSpPr>
        <p:spPr>
          <a:xfrm>
            <a:off x="594804" y="2013557"/>
            <a:ext cx="6053811" cy="1825658"/>
          </a:xfrm>
        </p:spPr>
        <p:txBody>
          <a:bodyPr>
            <a:normAutofit fontScale="92500" lnSpcReduction="10000"/>
          </a:bodyPr>
          <a:lstStyle/>
          <a:p>
            <a:pPr marL="64008" indent="0">
              <a:buNone/>
            </a:pPr>
            <a:r>
              <a:rPr lang="en-GB" sz="2800" dirty="0" smtClean="0"/>
              <a:t>Important products in the region</a:t>
            </a:r>
          </a:p>
          <a:p>
            <a:r>
              <a:rPr lang="en-GB" sz="2800" dirty="0" smtClean="0"/>
              <a:t>Jameed</a:t>
            </a:r>
          </a:p>
          <a:p>
            <a:r>
              <a:rPr lang="en-GB" sz="2800" dirty="0" smtClean="0"/>
              <a:t>Ghee</a:t>
            </a:r>
          </a:p>
          <a:p>
            <a:r>
              <a:rPr lang="en-GB" sz="2800" dirty="0" err="1" smtClean="0"/>
              <a:t>Labneh</a:t>
            </a:r>
            <a:endParaRPr lang="en-GB" sz="2800" dirty="0"/>
          </a:p>
        </p:txBody>
      </p:sp>
      <p:pic>
        <p:nvPicPr>
          <p:cNvPr id="7" name="Picture 6"/>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5689094" y="1569302"/>
            <a:ext cx="2497733" cy="364748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02860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D:\Photo\ألبان\تصنيع الألبان\الاردن\IMG_1676.JP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5800672" y="4160429"/>
            <a:ext cx="3096000" cy="160634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2" name="Title 1"/>
          <p:cNvSpPr>
            <a:spLocks noGrp="1"/>
          </p:cNvSpPr>
          <p:nvPr>
            <p:ph type="title"/>
          </p:nvPr>
        </p:nvSpPr>
        <p:spPr>
          <a:xfrm>
            <a:off x="580593" y="0"/>
            <a:ext cx="7739019" cy="924475"/>
          </a:xfrm>
        </p:spPr>
        <p:txBody>
          <a:bodyPr/>
          <a:lstStyle/>
          <a:p>
            <a:pPr algn="l" rtl="0"/>
            <a:r>
              <a:rPr lang="en-GB" b="1" dirty="0">
                <a:effectLst>
                  <a:outerShdw blurRad="38100" dist="38100" dir="2700000" algn="tl">
                    <a:srgbClr val="000000">
                      <a:alpha val="43137"/>
                    </a:srgbClr>
                  </a:outerShdw>
                </a:effectLst>
              </a:rPr>
              <a:t>Preliminary study</a:t>
            </a:r>
          </a:p>
        </p:txBody>
      </p:sp>
      <p:sp>
        <p:nvSpPr>
          <p:cNvPr id="3" name="Content Placeholder 2"/>
          <p:cNvSpPr>
            <a:spLocks noGrp="1"/>
          </p:cNvSpPr>
          <p:nvPr>
            <p:ph idx="1"/>
          </p:nvPr>
        </p:nvSpPr>
        <p:spPr>
          <a:xfrm>
            <a:off x="395536" y="1628801"/>
            <a:ext cx="6624736" cy="4968552"/>
          </a:xfrm>
        </p:spPr>
        <p:txBody>
          <a:bodyPr anchor="t">
            <a:normAutofit/>
          </a:bodyPr>
          <a:lstStyle/>
          <a:p>
            <a:pPr algn="l" rtl="0"/>
            <a:r>
              <a:rPr lang="en-US" sz="2400" dirty="0" smtClean="0"/>
              <a:t>Assessment of local knowledge</a:t>
            </a:r>
            <a:endParaRPr lang="ar-SA" sz="2400" dirty="0" smtClean="0"/>
          </a:p>
          <a:p>
            <a:pPr lvl="1" algn="l" rtl="0"/>
            <a:r>
              <a:rPr lang="en-US" sz="2000" dirty="0" smtClean="0"/>
              <a:t>El-</a:t>
            </a:r>
            <a:r>
              <a:rPr lang="en-US" sz="2000" dirty="0" err="1" smtClean="0"/>
              <a:t>Karak</a:t>
            </a:r>
            <a:endParaRPr lang="en-US" sz="2000" dirty="0" smtClean="0"/>
          </a:p>
          <a:p>
            <a:pPr lvl="1" algn="l" rtl="0"/>
            <a:r>
              <a:rPr lang="en-US" sz="2000" dirty="0" err="1" smtClean="0"/>
              <a:t>Tafila</a:t>
            </a:r>
            <a:endParaRPr lang="en-US" sz="2000" dirty="0" smtClean="0"/>
          </a:p>
          <a:p>
            <a:pPr lvl="1" algn="l" rtl="0"/>
            <a:r>
              <a:rPr lang="en-US" sz="2000" dirty="0" err="1" smtClean="0"/>
              <a:t>Maan</a:t>
            </a:r>
            <a:endParaRPr lang="ar-SA" sz="2000" dirty="0" smtClean="0"/>
          </a:p>
          <a:p>
            <a:r>
              <a:rPr lang="en-US" sz="2400" dirty="0" smtClean="0"/>
              <a:t>Collect </a:t>
            </a:r>
            <a:r>
              <a:rPr lang="en-US" sz="2400" dirty="0"/>
              <a:t>information on constraints of the production </a:t>
            </a:r>
            <a:r>
              <a:rPr lang="en-US" sz="2400" dirty="0" smtClean="0"/>
              <a:t>systems</a:t>
            </a:r>
          </a:p>
          <a:p>
            <a:pPr algn="l" rtl="0"/>
            <a:r>
              <a:rPr lang="en-US" sz="2400" dirty="0" smtClean="0"/>
              <a:t>Validation of collected information</a:t>
            </a:r>
            <a:endParaRPr lang="ar-SA" sz="2400" dirty="0" smtClean="0"/>
          </a:p>
          <a:p>
            <a:pPr lvl="1" algn="l" rtl="0"/>
            <a:r>
              <a:rPr lang="en-US" sz="2000" dirty="0" smtClean="0"/>
              <a:t>Processing methods</a:t>
            </a:r>
            <a:endParaRPr lang="ar-SA" sz="2000" dirty="0" smtClean="0"/>
          </a:p>
          <a:p>
            <a:pPr lvl="1" algn="l" rtl="0"/>
            <a:r>
              <a:rPr lang="en-US" sz="2000" dirty="0" smtClean="0"/>
              <a:t>Constraints related to processing</a:t>
            </a:r>
            <a:endParaRPr lang="ar-SA" sz="2000" dirty="0" smtClean="0"/>
          </a:p>
        </p:txBody>
      </p:sp>
      <p:pic>
        <p:nvPicPr>
          <p:cNvPr id="2050" name="Picture 2" descr="D:\Photo\ألبان\تصنيع الألبان\الاردن\IMG_1637.JP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5800672" y="1276265"/>
            <a:ext cx="3096000" cy="155396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19001242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Title 2"/>
          <p:cNvSpPr>
            <a:spLocks noGrp="1"/>
          </p:cNvSpPr>
          <p:nvPr>
            <p:ph type="title"/>
          </p:nvPr>
        </p:nvSpPr>
        <p:spPr/>
        <p:txBody>
          <a:bodyPr/>
          <a:lstStyle/>
          <a:p>
            <a:pPr algn="r"/>
            <a:r>
              <a:rPr lang="en-US" dirty="0" smtClean="0"/>
              <a:t>Observation</a:t>
            </a:r>
            <a:endParaRPr lang="en-GB" dirty="0"/>
          </a:p>
        </p:txBody>
      </p:sp>
      <p:grpSp>
        <p:nvGrpSpPr>
          <p:cNvPr id="16" name="Group 15"/>
          <p:cNvGrpSpPr/>
          <p:nvPr/>
        </p:nvGrpSpPr>
        <p:grpSpPr>
          <a:xfrm>
            <a:off x="4788024" y="2052174"/>
            <a:ext cx="3910161" cy="4150351"/>
            <a:chOff x="508000" y="1708138"/>
            <a:chExt cx="4949825" cy="4768862"/>
          </a:xfrm>
        </p:grpSpPr>
        <p:pic>
          <p:nvPicPr>
            <p:cNvPr id="3074" name="Picture 2" descr="D:\Photo\ألبان\تصنيع الألبان\الاردن\IMG_1678.JP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508000" y="2743200"/>
              <a:ext cx="4949825" cy="37338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cxnSp>
          <p:nvCxnSpPr>
            <p:cNvPr id="7" name="Straight Arrow Connector 6"/>
            <p:cNvCxnSpPr/>
            <p:nvPr/>
          </p:nvCxnSpPr>
          <p:spPr>
            <a:xfrm flipH="1">
              <a:off x="3997672" y="2125525"/>
              <a:ext cx="1150392" cy="1008113"/>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H="1">
              <a:off x="2982912" y="5445224"/>
              <a:ext cx="1301056" cy="144016"/>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1331640" y="1708138"/>
              <a:ext cx="432048" cy="142550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pic>
        <p:nvPicPr>
          <p:cNvPr id="2050" name="Picture 2" descr="D:\مشاريع\OFID-Jordan-Dairy processing\Photo\Problems\IMG_0026.JP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3182997" y="1722686"/>
            <a:ext cx="2596969" cy="189959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051" name="Picture 3" descr="D:\مشاريع\OFID-Jordan-Dairy processing\Photo\Problems\IMG_0024.JPG"/>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1691680" y="3470337"/>
            <a:ext cx="2514600" cy="275272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053" name="Picture 5" descr="D:\Photo\ألبان\منتجات ألبان\جميد\IMG_1955.JPG"/>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a:off x="395536" y="626419"/>
            <a:ext cx="2125215" cy="336903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cxnSp>
        <p:nvCxnSpPr>
          <p:cNvPr id="13" name="Straight Arrow Connector 12"/>
          <p:cNvCxnSpPr/>
          <p:nvPr/>
        </p:nvCxnSpPr>
        <p:spPr>
          <a:xfrm flipH="1">
            <a:off x="2177089" y="626419"/>
            <a:ext cx="1530815" cy="877363"/>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H="1">
            <a:off x="4788024" y="957368"/>
            <a:ext cx="275200" cy="1425755"/>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892929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Problems reported by producers</a:t>
            </a:r>
            <a:endParaRPr lang="en-GB" dirty="0"/>
          </a:p>
        </p:txBody>
      </p:sp>
      <p:sp>
        <p:nvSpPr>
          <p:cNvPr id="4" name="Content Placeholder 3"/>
          <p:cNvSpPr>
            <a:spLocks noGrp="1"/>
          </p:cNvSpPr>
          <p:nvPr>
            <p:ph idx="1"/>
          </p:nvPr>
        </p:nvSpPr>
        <p:spPr/>
        <p:txBody>
          <a:bodyPr/>
          <a:lstStyle/>
          <a:p>
            <a:r>
              <a:rPr lang="en-US" dirty="0" smtClean="0"/>
              <a:t>Lack of knowledge in milk handling and processing</a:t>
            </a:r>
          </a:p>
          <a:p>
            <a:r>
              <a:rPr lang="en-US" dirty="0" smtClean="0"/>
              <a:t>Elevated milk acidity</a:t>
            </a:r>
          </a:p>
          <a:p>
            <a:r>
              <a:rPr lang="en-US" dirty="0" smtClean="0"/>
              <a:t>Texture problems of the product</a:t>
            </a:r>
          </a:p>
          <a:p>
            <a:r>
              <a:rPr lang="en-US" dirty="0" smtClean="0"/>
              <a:t>Foaming  </a:t>
            </a:r>
          </a:p>
          <a:p>
            <a:endParaRPr lang="en-GB" dirty="0"/>
          </a:p>
        </p:txBody>
      </p:sp>
    </p:spTree>
    <p:extLst>
      <p:ext uri="{BB962C8B-B14F-4D97-AF65-F5344CB8AC3E}">
        <p14:creationId xmlns:p14="http://schemas.microsoft.com/office/powerpoint/2010/main" val="40033824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Milk composition</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802245206"/>
              </p:ext>
            </p:extLst>
          </p:nvPr>
        </p:nvGraphicFramePr>
        <p:xfrm>
          <a:off x="242888" y="1882775"/>
          <a:ext cx="8645472" cy="1668780"/>
        </p:xfrm>
        <a:graphic>
          <a:graphicData uri="http://schemas.openxmlformats.org/drawingml/2006/table">
            <a:tbl>
              <a:tblPr firstRow="1" bandRow="1">
                <a:tableStyleId>{5C22544A-7EE6-4342-B048-85BDC9FD1C3A}</a:tableStyleId>
              </a:tblPr>
              <a:tblGrid>
                <a:gridCol w="960608"/>
                <a:gridCol w="960608"/>
                <a:gridCol w="960608"/>
                <a:gridCol w="960608"/>
                <a:gridCol w="960608"/>
                <a:gridCol w="960608"/>
                <a:gridCol w="960608"/>
                <a:gridCol w="960608"/>
                <a:gridCol w="960608"/>
              </a:tblGrid>
              <a:tr h="370840">
                <a:tc>
                  <a:txBody>
                    <a:bodyPr/>
                    <a:lstStyle/>
                    <a:p>
                      <a:endParaRPr lang="en-US" dirty="0"/>
                    </a:p>
                  </a:txBody>
                  <a:tcPr/>
                </a:tc>
                <a:tc>
                  <a:txBody>
                    <a:bodyPr/>
                    <a:lstStyle/>
                    <a:p>
                      <a:pPr algn="ctr" fontAlgn="b"/>
                      <a:r>
                        <a:rPr lang="en-US" dirty="0"/>
                        <a:t>Fat</a:t>
                      </a:r>
                    </a:p>
                  </a:txBody>
                  <a:tcPr marL="7620" marR="7620" marT="7620" marB="0" anchor="ctr"/>
                </a:tc>
                <a:tc>
                  <a:txBody>
                    <a:bodyPr/>
                    <a:lstStyle/>
                    <a:p>
                      <a:pPr algn="ctr" fontAlgn="b"/>
                      <a:r>
                        <a:rPr lang="en-US" dirty="0"/>
                        <a:t>SNF</a:t>
                      </a:r>
                    </a:p>
                  </a:txBody>
                  <a:tcPr marL="7620" marR="7620" marT="7620" marB="0" anchor="ctr"/>
                </a:tc>
                <a:tc>
                  <a:txBody>
                    <a:bodyPr/>
                    <a:lstStyle/>
                    <a:p>
                      <a:pPr algn="ctr" fontAlgn="b"/>
                      <a:r>
                        <a:rPr lang="en-US" dirty="0"/>
                        <a:t>Lactose</a:t>
                      </a:r>
                    </a:p>
                  </a:txBody>
                  <a:tcPr marL="7620" marR="7620" marT="7620" marB="0" anchor="ctr"/>
                </a:tc>
                <a:tc>
                  <a:txBody>
                    <a:bodyPr/>
                    <a:lstStyle/>
                    <a:p>
                      <a:pPr algn="ctr" fontAlgn="b"/>
                      <a:r>
                        <a:rPr lang="en-US"/>
                        <a:t>TS</a:t>
                      </a:r>
                    </a:p>
                  </a:txBody>
                  <a:tcPr marL="7620" marR="7620" marT="7620" marB="0" anchor="ctr"/>
                </a:tc>
                <a:tc>
                  <a:txBody>
                    <a:bodyPr/>
                    <a:lstStyle/>
                    <a:p>
                      <a:pPr algn="ctr" fontAlgn="b"/>
                      <a:r>
                        <a:rPr lang="en-US"/>
                        <a:t>Protein</a:t>
                      </a:r>
                    </a:p>
                  </a:txBody>
                  <a:tcPr marL="7620" marR="7620" marT="7620" marB="0" anchor="ctr"/>
                </a:tc>
                <a:tc>
                  <a:txBody>
                    <a:bodyPr/>
                    <a:lstStyle/>
                    <a:p>
                      <a:pPr algn="ctr" fontAlgn="b"/>
                      <a:r>
                        <a:rPr lang="en-US" dirty="0"/>
                        <a:t>Freezing Point</a:t>
                      </a:r>
                    </a:p>
                  </a:txBody>
                  <a:tcPr marL="7620" marR="7620" marT="7620" marB="0" anchor="ctr"/>
                </a:tc>
                <a:tc>
                  <a:txBody>
                    <a:bodyPr/>
                    <a:lstStyle/>
                    <a:p>
                      <a:pPr algn="ctr" fontAlgn="b"/>
                      <a:r>
                        <a:rPr lang="en-US" dirty="0"/>
                        <a:t>EC</a:t>
                      </a:r>
                    </a:p>
                  </a:txBody>
                  <a:tcPr marL="7620" marR="7620" marT="7620" marB="0" anchor="ctr"/>
                </a:tc>
                <a:tc>
                  <a:txBody>
                    <a:bodyPr/>
                    <a:lstStyle/>
                    <a:p>
                      <a:pPr algn="ctr" fontAlgn="b"/>
                      <a:r>
                        <a:rPr lang="en-US" dirty="0"/>
                        <a:t>SCC</a:t>
                      </a:r>
                    </a:p>
                  </a:txBody>
                  <a:tcPr marL="7620" marR="7620" marT="7620" marB="0" anchor="ctr"/>
                </a:tc>
              </a:tr>
              <a:tr h="370840">
                <a:tc>
                  <a:txBody>
                    <a:bodyPr/>
                    <a:lstStyle/>
                    <a:p>
                      <a:pPr algn="ctr" fontAlgn="b"/>
                      <a:r>
                        <a:rPr lang="en-US" dirty="0"/>
                        <a:t>Average</a:t>
                      </a:r>
                      <a:endParaRPr lang="en-US" b="1" dirty="0"/>
                    </a:p>
                  </a:txBody>
                  <a:tcPr marL="7620" marR="7620" marT="7620" marB="0" anchor="ctr"/>
                </a:tc>
                <a:tc>
                  <a:txBody>
                    <a:bodyPr/>
                    <a:lstStyle/>
                    <a:p>
                      <a:pPr algn="ctr" fontAlgn="b"/>
                      <a:r>
                        <a:rPr lang="en-US" dirty="0"/>
                        <a:t>6.71</a:t>
                      </a:r>
                    </a:p>
                  </a:txBody>
                  <a:tcPr marL="7620" marR="7620" marT="7620" marB="0" anchor="ctr"/>
                </a:tc>
                <a:tc>
                  <a:txBody>
                    <a:bodyPr/>
                    <a:lstStyle/>
                    <a:p>
                      <a:pPr algn="ctr" fontAlgn="b"/>
                      <a:r>
                        <a:rPr lang="en-US" dirty="0"/>
                        <a:t>10.15</a:t>
                      </a:r>
                    </a:p>
                  </a:txBody>
                  <a:tcPr marL="7620" marR="7620" marT="7620" marB="0" anchor="ctr"/>
                </a:tc>
                <a:tc>
                  <a:txBody>
                    <a:bodyPr/>
                    <a:lstStyle/>
                    <a:p>
                      <a:pPr algn="ctr" fontAlgn="b"/>
                      <a:r>
                        <a:rPr lang="en-US" dirty="0"/>
                        <a:t>5.63</a:t>
                      </a:r>
                    </a:p>
                  </a:txBody>
                  <a:tcPr marL="7620" marR="7620" marT="7620" marB="0" anchor="ctr"/>
                </a:tc>
                <a:tc>
                  <a:txBody>
                    <a:bodyPr/>
                    <a:lstStyle/>
                    <a:p>
                      <a:pPr algn="ctr" fontAlgn="b"/>
                      <a:r>
                        <a:rPr lang="en-US" dirty="0"/>
                        <a:t>16.53</a:t>
                      </a:r>
                    </a:p>
                  </a:txBody>
                  <a:tcPr marL="7620" marR="7620" marT="7620" marB="0" anchor="ctr"/>
                </a:tc>
                <a:tc>
                  <a:txBody>
                    <a:bodyPr/>
                    <a:lstStyle/>
                    <a:p>
                      <a:pPr algn="ctr" fontAlgn="b"/>
                      <a:r>
                        <a:rPr lang="en-US" dirty="0"/>
                        <a:t>3.66</a:t>
                      </a:r>
                    </a:p>
                  </a:txBody>
                  <a:tcPr marL="7620" marR="7620" marT="7620" marB="0" anchor="ctr"/>
                </a:tc>
                <a:tc>
                  <a:txBody>
                    <a:bodyPr/>
                    <a:lstStyle/>
                    <a:p>
                      <a:pPr algn="ctr" fontAlgn="b"/>
                      <a:r>
                        <a:rPr lang="en-US" dirty="0"/>
                        <a:t>-0.706</a:t>
                      </a:r>
                    </a:p>
                  </a:txBody>
                  <a:tcPr marL="7620" marR="7620" marT="7620" marB="0" anchor="ctr"/>
                </a:tc>
                <a:tc>
                  <a:txBody>
                    <a:bodyPr/>
                    <a:lstStyle/>
                    <a:p>
                      <a:pPr algn="ctr" fontAlgn="b"/>
                      <a:r>
                        <a:rPr lang="en-US" dirty="0"/>
                        <a:t>4.78</a:t>
                      </a:r>
                    </a:p>
                  </a:txBody>
                  <a:tcPr marL="7620" marR="7620" marT="7620" marB="0" anchor="ctr"/>
                </a:tc>
                <a:tc>
                  <a:txBody>
                    <a:bodyPr/>
                    <a:lstStyle/>
                    <a:p>
                      <a:pPr algn="ctr" fontAlgn="b"/>
                      <a:r>
                        <a:rPr lang="en-US" dirty="0" smtClean="0"/>
                        <a:t>939</a:t>
                      </a:r>
                      <a:endParaRPr lang="en-US" dirty="0"/>
                    </a:p>
                  </a:txBody>
                  <a:tcPr marL="7620" marR="7620" marT="7620" marB="0" anchor="ctr"/>
                </a:tc>
              </a:tr>
              <a:tr h="370840">
                <a:tc>
                  <a:txBody>
                    <a:bodyPr/>
                    <a:lstStyle/>
                    <a:p>
                      <a:pPr algn="ctr" fontAlgn="b"/>
                      <a:r>
                        <a:rPr lang="en-US" dirty="0"/>
                        <a:t>Min</a:t>
                      </a:r>
                      <a:endParaRPr lang="en-US" b="1" dirty="0"/>
                    </a:p>
                  </a:txBody>
                  <a:tcPr marL="7620" marR="7620" marT="7620" marB="0" anchor="ctr"/>
                </a:tc>
                <a:tc>
                  <a:txBody>
                    <a:bodyPr/>
                    <a:lstStyle/>
                    <a:p>
                      <a:pPr algn="ctr" fontAlgn="b"/>
                      <a:r>
                        <a:rPr lang="en-US" dirty="0"/>
                        <a:t>3.51</a:t>
                      </a:r>
                    </a:p>
                  </a:txBody>
                  <a:tcPr marL="7620" marR="7620" marT="7620" marB="0" anchor="ctr"/>
                </a:tc>
                <a:tc>
                  <a:txBody>
                    <a:bodyPr/>
                    <a:lstStyle/>
                    <a:p>
                      <a:pPr algn="ctr" fontAlgn="b"/>
                      <a:r>
                        <a:rPr lang="en-US" dirty="0"/>
                        <a:t>7.78</a:t>
                      </a:r>
                    </a:p>
                  </a:txBody>
                  <a:tcPr marL="7620" marR="7620" marT="7620" marB="0" anchor="ctr"/>
                </a:tc>
                <a:tc>
                  <a:txBody>
                    <a:bodyPr/>
                    <a:lstStyle/>
                    <a:p>
                      <a:pPr algn="ctr" fontAlgn="b"/>
                      <a:r>
                        <a:rPr lang="en-US" dirty="0"/>
                        <a:t>4.29</a:t>
                      </a:r>
                    </a:p>
                  </a:txBody>
                  <a:tcPr marL="7620" marR="7620" marT="7620" marB="0" anchor="ctr"/>
                </a:tc>
                <a:tc>
                  <a:txBody>
                    <a:bodyPr/>
                    <a:lstStyle/>
                    <a:p>
                      <a:pPr algn="ctr" fontAlgn="b"/>
                      <a:r>
                        <a:rPr lang="en-US" dirty="0"/>
                        <a:t>12.89</a:t>
                      </a:r>
                    </a:p>
                  </a:txBody>
                  <a:tcPr marL="7620" marR="7620" marT="7620" marB="0" anchor="ctr"/>
                </a:tc>
                <a:tc>
                  <a:txBody>
                    <a:bodyPr/>
                    <a:lstStyle/>
                    <a:p>
                      <a:pPr algn="ctr" fontAlgn="b"/>
                      <a:r>
                        <a:rPr lang="en-US" dirty="0"/>
                        <a:t>2.86</a:t>
                      </a:r>
                    </a:p>
                  </a:txBody>
                  <a:tcPr marL="7620" marR="7620" marT="7620" marB="0" anchor="ctr"/>
                </a:tc>
                <a:tc>
                  <a:txBody>
                    <a:bodyPr/>
                    <a:lstStyle/>
                    <a:p>
                      <a:pPr algn="ctr" fontAlgn="b"/>
                      <a:r>
                        <a:rPr lang="en-US" dirty="0"/>
                        <a:t>-0.783</a:t>
                      </a:r>
                    </a:p>
                  </a:txBody>
                  <a:tcPr marL="7620" marR="7620" marT="7620" marB="0" anchor="ctr"/>
                </a:tc>
                <a:tc>
                  <a:txBody>
                    <a:bodyPr/>
                    <a:lstStyle/>
                    <a:p>
                      <a:pPr algn="ctr" fontAlgn="b"/>
                      <a:r>
                        <a:rPr lang="en-US" dirty="0"/>
                        <a:t>2.86</a:t>
                      </a:r>
                    </a:p>
                  </a:txBody>
                  <a:tcPr marL="7620" marR="7620" marT="7620" marB="0" anchor="ctr"/>
                </a:tc>
                <a:tc>
                  <a:txBody>
                    <a:bodyPr/>
                    <a:lstStyle/>
                    <a:p>
                      <a:pPr algn="ctr" fontAlgn="b"/>
                      <a:r>
                        <a:rPr lang="en-US" dirty="0"/>
                        <a:t>289</a:t>
                      </a:r>
                    </a:p>
                  </a:txBody>
                  <a:tcPr marL="7620" marR="7620" marT="7620" marB="0" anchor="ctr"/>
                </a:tc>
              </a:tr>
              <a:tr h="370840">
                <a:tc>
                  <a:txBody>
                    <a:bodyPr/>
                    <a:lstStyle/>
                    <a:p>
                      <a:pPr algn="ctr" fontAlgn="b"/>
                      <a:r>
                        <a:rPr lang="en-US" dirty="0"/>
                        <a:t>Max</a:t>
                      </a:r>
                      <a:endParaRPr lang="en-US" b="1" dirty="0"/>
                    </a:p>
                  </a:txBody>
                  <a:tcPr marL="7620" marR="7620" marT="7620" marB="0" anchor="ctr"/>
                </a:tc>
                <a:tc>
                  <a:txBody>
                    <a:bodyPr/>
                    <a:lstStyle/>
                    <a:p>
                      <a:pPr algn="ctr" fontAlgn="b"/>
                      <a:r>
                        <a:rPr lang="en-US"/>
                        <a:t>12.93</a:t>
                      </a:r>
                    </a:p>
                  </a:txBody>
                  <a:tcPr marL="7620" marR="7620" marT="7620" marB="0" anchor="ctr"/>
                </a:tc>
                <a:tc>
                  <a:txBody>
                    <a:bodyPr/>
                    <a:lstStyle/>
                    <a:p>
                      <a:pPr algn="ctr" fontAlgn="b"/>
                      <a:r>
                        <a:rPr lang="en-US" dirty="0"/>
                        <a:t>17.12</a:t>
                      </a:r>
                    </a:p>
                  </a:txBody>
                  <a:tcPr marL="7620" marR="7620" marT="7620" marB="0" anchor="ctr"/>
                </a:tc>
                <a:tc>
                  <a:txBody>
                    <a:bodyPr/>
                    <a:lstStyle/>
                    <a:p>
                      <a:pPr algn="ctr" fontAlgn="b"/>
                      <a:r>
                        <a:rPr lang="en-US"/>
                        <a:t>9.44</a:t>
                      </a:r>
                    </a:p>
                  </a:txBody>
                  <a:tcPr marL="7620" marR="7620" marT="7620" marB="0" anchor="ctr"/>
                </a:tc>
                <a:tc>
                  <a:txBody>
                    <a:bodyPr/>
                    <a:lstStyle/>
                    <a:p>
                      <a:pPr algn="ctr" fontAlgn="b"/>
                      <a:r>
                        <a:rPr lang="en-US" dirty="0" smtClean="0"/>
                        <a:t>20.20</a:t>
                      </a:r>
                      <a:endParaRPr lang="en-US" dirty="0"/>
                    </a:p>
                  </a:txBody>
                  <a:tcPr marL="7620" marR="7620" marT="7620" marB="0" anchor="ctr"/>
                </a:tc>
                <a:tc>
                  <a:txBody>
                    <a:bodyPr/>
                    <a:lstStyle/>
                    <a:p>
                      <a:pPr algn="ctr" fontAlgn="b"/>
                      <a:r>
                        <a:rPr lang="en-US" dirty="0"/>
                        <a:t>6.46</a:t>
                      </a:r>
                    </a:p>
                  </a:txBody>
                  <a:tcPr marL="7620" marR="7620" marT="7620" marB="0" anchor="ctr"/>
                </a:tc>
                <a:tc>
                  <a:txBody>
                    <a:bodyPr/>
                    <a:lstStyle/>
                    <a:p>
                      <a:pPr algn="ctr" fontAlgn="b"/>
                      <a:r>
                        <a:rPr lang="en-US" dirty="0"/>
                        <a:t>-0.529</a:t>
                      </a:r>
                    </a:p>
                  </a:txBody>
                  <a:tcPr marL="7620" marR="7620" marT="7620" marB="0" anchor="ctr"/>
                </a:tc>
                <a:tc>
                  <a:txBody>
                    <a:bodyPr/>
                    <a:lstStyle/>
                    <a:p>
                      <a:pPr algn="ctr" fontAlgn="b"/>
                      <a:r>
                        <a:rPr lang="en-US" dirty="0"/>
                        <a:t>7.47</a:t>
                      </a:r>
                    </a:p>
                  </a:txBody>
                  <a:tcPr marL="7620" marR="7620" marT="7620" marB="0" anchor="ctr"/>
                </a:tc>
                <a:tc>
                  <a:txBody>
                    <a:bodyPr/>
                    <a:lstStyle/>
                    <a:p>
                      <a:pPr algn="ctr" fontAlgn="b"/>
                      <a:r>
                        <a:rPr lang="en-US" dirty="0"/>
                        <a:t>3376</a:t>
                      </a:r>
                    </a:p>
                  </a:txBody>
                  <a:tcPr marL="7620" marR="7620" marT="7620" marB="0" anchor="ctr"/>
                </a:tc>
              </a:tr>
            </a:tbl>
          </a:graphicData>
        </a:graphic>
      </p:graphicFrame>
      <p:sp>
        <p:nvSpPr>
          <p:cNvPr id="4" name="Up Arrow 3"/>
          <p:cNvSpPr/>
          <p:nvPr/>
        </p:nvSpPr>
        <p:spPr>
          <a:xfrm>
            <a:off x="7290884" y="3724293"/>
            <a:ext cx="360040" cy="936104"/>
          </a:xfrm>
          <a:prstGeom prst="up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5" name="Up Arrow 4"/>
          <p:cNvSpPr/>
          <p:nvPr/>
        </p:nvSpPr>
        <p:spPr>
          <a:xfrm>
            <a:off x="8254446" y="3724293"/>
            <a:ext cx="360040" cy="936104"/>
          </a:xfrm>
          <a:prstGeom prst="up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582647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Comparison of jameed components (%)</a:t>
            </a:r>
            <a:endParaRPr lang="en-GB"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15582628"/>
              </p:ext>
            </p:extLst>
          </p:nvPr>
        </p:nvGraphicFramePr>
        <p:xfrm>
          <a:off x="251520" y="1533088"/>
          <a:ext cx="8640961" cy="3349659"/>
        </p:xfrm>
        <a:graphic>
          <a:graphicData uri="http://schemas.openxmlformats.org/drawingml/2006/table">
            <a:tbl>
              <a:tblPr firstRow="1" firstCol="1" bandRow="1">
                <a:tableStyleId>{5C22544A-7EE6-4342-B048-85BDC9FD1C3A}</a:tableStyleId>
              </a:tblPr>
              <a:tblGrid>
                <a:gridCol w="1234423"/>
                <a:gridCol w="1234423"/>
                <a:gridCol w="1234423"/>
                <a:gridCol w="1234423"/>
                <a:gridCol w="1234423"/>
                <a:gridCol w="1234423"/>
                <a:gridCol w="1234423"/>
              </a:tblGrid>
              <a:tr h="576062">
                <a:tc rowSpan="2">
                  <a:txBody>
                    <a:bodyPr/>
                    <a:lstStyle/>
                    <a:p>
                      <a:endParaRPr lang="en-GB" sz="1600" dirty="0">
                        <a:effectLst/>
                        <a:latin typeface="Calibri"/>
                        <a:cs typeface="Arial"/>
                      </a:endParaRPr>
                    </a:p>
                  </a:txBody>
                  <a:tcPr marL="67548" marR="67548" marT="0" marB="0" anchor="ctr"/>
                </a:tc>
                <a:tc gridSpan="2">
                  <a:txBody>
                    <a:bodyPr/>
                    <a:lstStyle/>
                    <a:p>
                      <a:pPr algn="ctr">
                        <a:spcAft>
                          <a:spcPts val="0"/>
                        </a:spcAft>
                      </a:pPr>
                      <a:r>
                        <a:rPr lang="en-US" sz="1600" dirty="0" smtClean="0">
                          <a:effectLst/>
                        </a:rPr>
                        <a:t>Fat</a:t>
                      </a:r>
                      <a:endParaRPr lang="en-GB" sz="1600" dirty="0">
                        <a:effectLst/>
                        <a:latin typeface="Calibri"/>
                        <a:ea typeface="Calibri"/>
                        <a:cs typeface="Arial"/>
                      </a:endParaRPr>
                    </a:p>
                  </a:txBody>
                  <a:tcPr marL="67548" marR="67548" marT="0" marB="0" anchor="ctr"/>
                </a:tc>
                <a:tc hMerge="1">
                  <a:txBody>
                    <a:bodyPr/>
                    <a:lstStyle/>
                    <a:p>
                      <a:endParaRPr lang="en-GB"/>
                    </a:p>
                  </a:txBody>
                  <a:tcPr/>
                </a:tc>
                <a:tc gridSpan="2">
                  <a:txBody>
                    <a:bodyPr/>
                    <a:lstStyle/>
                    <a:p>
                      <a:pPr algn="ctr">
                        <a:spcAft>
                          <a:spcPts val="0"/>
                        </a:spcAft>
                      </a:pPr>
                      <a:r>
                        <a:rPr lang="en-US" sz="1600" dirty="0" smtClean="0">
                          <a:effectLst/>
                        </a:rPr>
                        <a:t>Total Solids</a:t>
                      </a:r>
                      <a:endParaRPr lang="en-GB" sz="1600" dirty="0">
                        <a:effectLst/>
                        <a:latin typeface="Calibri"/>
                        <a:ea typeface="Calibri"/>
                        <a:cs typeface="Arial"/>
                      </a:endParaRPr>
                    </a:p>
                  </a:txBody>
                  <a:tcPr marL="67548" marR="67548" marT="0" marB="0" anchor="ctr"/>
                </a:tc>
                <a:tc hMerge="1">
                  <a:txBody>
                    <a:bodyPr/>
                    <a:lstStyle/>
                    <a:p>
                      <a:endParaRPr lang="en-GB"/>
                    </a:p>
                  </a:txBody>
                  <a:tcPr/>
                </a:tc>
                <a:tc gridSpan="2">
                  <a:txBody>
                    <a:bodyPr/>
                    <a:lstStyle/>
                    <a:p>
                      <a:pPr algn="ctr">
                        <a:spcAft>
                          <a:spcPts val="0"/>
                        </a:spcAft>
                      </a:pPr>
                      <a:r>
                        <a:rPr lang="en-US" sz="1600" dirty="0" smtClean="0">
                          <a:effectLst/>
                        </a:rPr>
                        <a:t>Ash</a:t>
                      </a:r>
                      <a:endParaRPr lang="en-GB" sz="1600" dirty="0">
                        <a:effectLst/>
                        <a:latin typeface="Calibri"/>
                        <a:ea typeface="Calibri"/>
                        <a:cs typeface="Arial"/>
                      </a:endParaRPr>
                    </a:p>
                  </a:txBody>
                  <a:tcPr marL="67548" marR="67548" marT="0" marB="0" anchor="ctr"/>
                </a:tc>
                <a:tc hMerge="1">
                  <a:txBody>
                    <a:bodyPr/>
                    <a:lstStyle/>
                    <a:p>
                      <a:endParaRPr lang="en-GB"/>
                    </a:p>
                  </a:txBody>
                  <a:tcPr/>
                </a:tc>
              </a:tr>
              <a:tr h="512303">
                <a:tc vMerge="1">
                  <a:txBody>
                    <a:bodyPr/>
                    <a:lstStyle/>
                    <a:p>
                      <a:endParaRPr lang="en-GB"/>
                    </a:p>
                  </a:txBody>
                  <a:tcPr/>
                </a:tc>
                <a:tc>
                  <a:txBody>
                    <a:bodyPr/>
                    <a:lstStyle/>
                    <a:p>
                      <a:pPr algn="ctr">
                        <a:spcAft>
                          <a:spcPts val="0"/>
                        </a:spcAft>
                      </a:pPr>
                      <a:r>
                        <a:rPr lang="en-US" sz="1600" dirty="0" smtClean="0">
                          <a:effectLst/>
                        </a:rPr>
                        <a:t>Modified</a:t>
                      </a:r>
                      <a:endParaRPr lang="en-GB" sz="1600" dirty="0">
                        <a:effectLst/>
                        <a:latin typeface="Calibri"/>
                        <a:ea typeface="Calibri"/>
                        <a:cs typeface="Arial"/>
                      </a:endParaRPr>
                    </a:p>
                  </a:txBody>
                  <a:tcPr marL="67548" marR="67548" marT="0" marB="0" anchor="ctr"/>
                </a:tc>
                <a:tc>
                  <a:txBody>
                    <a:bodyPr/>
                    <a:lstStyle/>
                    <a:p>
                      <a:pPr algn="ctr">
                        <a:spcAft>
                          <a:spcPts val="0"/>
                        </a:spcAft>
                      </a:pPr>
                      <a:r>
                        <a:rPr lang="en-US" sz="1600" dirty="0" smtClean="0">
                          <a:effectLst/>
                        </a:rPr>
                        <a:t>Traditional</a:t>
                      </a:r>
                      <a:endParaRPr lang="en-GB" sz="1600" dirty="0">
                        <a:effectLst/>
                        <a:latin typeface="Calibri"/>
                        <a:ea typeface="Calibri"/>
                        <a:cs typeface="Arial"/>
                      </a:endParaRPr>
                    </a:p>
                  </a:txBody>
                  <a:tcPr marL="67548" marR="67548" marT="0" marB="0" anchor="ctr"/>
                </a:tc>
                <a:tc>
                  <a:txBody>
                    <a:bodyPr/>
                    <a:lstStyle/>
                    <a:p>
                      <a:pPr algn="ctr">
                        <a:spcAft>
                          <a:spcPts val="0"/>
                        </a:spcAft>
                      </a:pPr>
                      <a:r>
                        <a:rPr lang="en-US" sz="1600" dirty="0" smtClean="0">
                          <a:effectLst/>
                        </a:rPr>
                        <a:t>Modified</a:t>
                      </a:r>
                      <a:endParaRPr lang="en-GB" sz="1600" dirty="0">
                        <a:effectLst/>
                        <a:latin typeface="Calibri"/>
                        <a:ea typeface="Calibri"/>
                        <a:cs typeface="Arial"/>
                      </a:endParaRPr>
                    </a:p>
                  </a:txBody>
                  <a:tcPr marL="67548" marR="67548" marT="0" marB="0" anchor="ctr"/>
                </a:tc>
                <a:tc>
                  <a:txBody>
                    <a:bodyPr/>
                    <a:lstStyle/>
                    <a:p>
                      <a:pPr algn="ctr">
                        <a:spcAft>
                          <a:spcPts val="0"/>
                        </a:spcAft>
                      </a:pPr>
                      <a:r>
                        <a:rPr lang="en-US" sz="1600" dirty="0" smtClean="0">
                          <a:effectLst/>
                        </a:rPr>
                        <a:t>Traditional</a:t>
                      </a:r>
                      <a:endParaRPr lang="en-GB" sz="1600" dirty="0">
                        <a:effectLst/>
                        <a:latin typeface="Calibri"/>
                        <a:ea typeface="Calibri"/>
                        <a:cs typeface="Arial"/>
                      </a:endParaRPr>
                    </a:p>
                  </a:txBody>
                  <a:tcPr marL="67548" marR="67548" marT="0" marB="0" anchor="ctr"/>
                </a:tc>
                <a:tc>
                  <a:txBody>
                    <a:bodyPr/>
                    <a:lstStyle/>
                    <a:p>
                      <a:pPr algn="ctr">
                        <a:spcAft>
                          <a:spcPts val="0"/>
                        </a:spcAft>
                      </a:pPr>
                      <a:r>
                        <a:rPr lang="en-US" sz="1600" dirty="0" smtClean="0">
                          <a:effectLst/>
                        </a:rPr>
                        <a:t>Modified</a:t>
                      </a:r>
                      <a:endParaRPr lang="en-GB" sz="1600" dirty="0">
                        <a:effectLst/>
                        <a:latin typeface="Calibri"/>
                        <a:ea typeface="Calibri"/>
                        <a:cs typeface="Arial"/>
                      </a:endParaRPr>
                    </a:p>
                  </a:txBody>
                  <a:tcPr marL="67548" marR="67548" marT="0" marB="0" anchor="ctr"/>
                </a:tc>
                <a:tc>
                  <a:txBody>
                    <a:bodyPr/>
                    <a:lstStyle/>
                    <a:p>
                      <a:pPr algn="ctr">
                        <a:spcAft>
                          <a:spcPts val="0"/>
                        </a:spcAft>
                      </a:pPr>
                      <a:r>
                        <a:rPr lang="en-US" sz="1600" dirty="0" smtClean="0">
                          <a:effectLst/>
                        </a:rPr>
                        <a:t>Traditional</a:t>
                      </a:r>
                      <a:endParaRPr lang="en-GB" sz="1600" dirty="0">
                        <a:effectLst/>
                        <a:latin typeface="Calibri"/>
                        <a:ea typeface="Calibri"/>
                        <a:cs typeface="Arial"/>
                      </a:endParaRPr>
                    </a:p>
                  </a:txBody>
                  <a:tcPr marL="67548" marR="67548" marT="0" marB="0" anchor="ctr"/>
                </a:tc>
              </a:tr>
              <a:tr h="807605">
                <a:tc>
                  <a:txBody>
                    <a:bodyPr/>
                    <a:lstStyle/>
                    <a:p>
                      <a:pPr algn="l">
                        <a:spcAft>
                          <a:spcPts val="0"/>
                        </a:spcAft>
                      </a:pPr>
                      <a:r>
                        <a:rPr lang="en-GB" sz="1600" dirty="0">
                          <a:effectLst/>
                        </a:rPr>
                        <a:t>Average</a:t>
                      </a:r>
                      <a:endParaRPr lang="en-GB" sz="1600" dirty="0">
                        <a:effectLst/>
                        <a:latin typeface="Calibri"/>
                        <a:ea typeface="Calibri"/>
                        <a:cs typeface="Arial"/>
                      </a:endParaRPr>
                    </a:p>
                  </a:txBody>
                  <a:tcPr marL="67548" marR="67548" marT="0" marB="0" anchor="ctr"/>
                </a:tc>
                <a:tc>
                  <a:txBody>
                    <a:bodyPr/>
                    <a:lstStyle/>
                    <a:p>
                      <a:pPr algn="ctr">
                        <a:spcAft>
                          <a:spcPts val="0"/>
                        </a:spcAft>
                        <a:tabLst>
                          <a:tab pos="240030" algn="dec"/>
                        </a:tabLst>
                      </a:pPr>
                      <a:r>
                        <a:rPr lang="en-GB" sz="1600" dirty="0">
                          <a:effectLst/>
                        </a:rPr>
                        <a:t>3.27</a:t>
                      </a:r>
                      <a:endParaRPr lang="en-GB" sz="1600" dirty="0">
                        <a:effectLst/>
                        <a:latin typeface="Calibri"/>
                        <a:ea typeface="Calibri"/>
                        <a:cs typeface="Arial"/>
                      </a:endParaRPr>
                    </a:p>
                  </a:txBody>
                  <a:tcPr marL="67548" marR="67548" marT="0" marB="0" anchor="ctr"/>
                </a:tc>
                <a:tc>
                  <a:txBody>
                    <a:bodyPr/>
                    <a:lstStyle/>
                    <a:p>
                      <a:pPr algn="ctr">
                        <a:spcAft>
                          <a:spcPts val="0"/>
                        </a:spcAft>
                        <a:tabLst>
                          <a:tab pos="240030" algn="dec"/>
                        </a:tabLst>
                      </a:pPr>
                      <a:r>
                        <a:rPr lang="en-GB" sz="1600" dirty="0">
                          <a:effectLst/>
                        </a:rPr>
                        <a:t>11.42</a:t>
                      </a:r>
                      <a:endParaRPr lang="en-GB" sz="1600" dirty="0">
                        <a:effectLst/>
                        <a:latin typeface="Calibri"/>
                        <a:ea typeface="Calibri"/>
                        <a:cs typeface="Arial"/>
                      </a:endParaRPr>
                    </a:p>
                  </a:txBody>
                  <a:tcPr marL="67548" marR="67548" marT="0" marB="0" anchor="ctr"/>
                </a:tc>
                <a:tc>
                  <a:txBody>
                    <a:bodyPr/>
                    <a:lstStyle/>
                    <a:p>
                      <a:pPr algn="ctr">
                        <a:spcAft>
                          <a:spcPts val="0"/>
                        </a:spcAft>
                        <a:tabLst>
                          <a:tab pos="240030" algn="dec"/>
                        </a:tabLst>
                      </a:pPr>
                      <a:r>
                        <a:rPr lang="en-GB" sz="1600">
                          <a:effectLst/>
                        </a:rPr>
                        <a:t>64.29</a:t>
                      </a:r>
                      <a:endParaRPr lang="en-GB" sz="1600">
                        <a:effectLst/>
                        <a:latin typeface="Calibri"/>
                        <a:ea typeface="Calibri"/>
                        <a:cs typeface="Arial"/>
                      </a:endParaRPr>
                    </a:p>
                  </a:txBody>
                  <a:tcPr marL="67548" marR="67548" marT="0" marB="0" anchor="ctr"/>
                </a:tc>
                <a:tc>
                  <a:txBody>
                    <a:bodyPr/>
                    <a:lstStyle/>
                    <a:p>
                      <a:pPr algn="ctr">
                        <a:spcAft>
                          <a:spcPts val="0"/>
                        </a:spcAft>
                        <a:tabLst>
                          <a:tab pos="240030" algn="dec"/>
                        </a:tabLst>
                      </a:pPr>
                      <a:r>
                        <a:rPr lang="en-GB" sz="1600" dirty="0">
                          <a:effectLst/>
                        </a:rPr>
                        <a:t>61.39</a:t>
                      </a:r>
                      <a:endParaRPr lang="en-GB" sz="1600" dirty="0">
                        <a:effectLst/>
                        <a:latin typeface="Calibri"/>
                        <a:ea typeface="Calibri"/>
                        <a:cs typeface="Arial"/>
                      </a:endParaRPr>
                    </a:p>
                  </a:txBody>
                  <a:tcPr marL="67548" marR="67548" marT="0" marB="0" anchor="ctr"/>
                </a:tc>
                <a:tc>
                  <a:txBody>
                    <a:bodyPr/>
                    <a:lstStyle/>
                    <a:p>
                      <a:pPr algn="ctr">
                        <a:spcAft>
                          <a:spcPts val="0"/>
                        </a:spcAft>
                        <a:tabLst>
                          <a:tab pos="240030" algn="dec"/>
                        </a:tabLst>
                      </a:pPr>
                      <a:r>
                        <a:rPr lang="en-GB" sz="1600" dirty="0">
                          <a:effectLst/>
                        </a:rPr>
                        <a:t>16.73</a:t>
                      </a:r>
                      <a:endParaRPr lang="en-GB" sz="1600" dirty="0">
                        <a:effectLst/>
                        <a:latin typeface="Calibri"/>
                        <a:ea typeface="Calibri"/>
                        <a:cs typeface="Arial"/>
                      </a:endParaRPr>
                    </a:p>
                  </a:txBody>
                  <a:tcPr marL="67548" marR="67548" marT="0" marB="0" anchor="ctr"/>
                </a:tc>
                <a:tc>
                  <a:txBody>
                    <a:bodyPr/>
                    <a:lstStyle/>
                    <a:p>
                      <a:pPr algn="ctr">
                        <a:spcAft>
                          <a:spcPts val="0"/>
                        </a:spcAft>
                        <a:tabLst>
                          <a:tab pos="240030" algn="dec"/>
                        </a:tabLst>
                      </a:pPr>
                      <a:r>
                        <a:rPr lang="en-GB" sz="1600" dirty="0">
                          <a:effectLst/>
                        </a:rPr>
                        <a:t>12.54</a:t>
                      </a:r>
                      <a:endParaRPr lang="en-GB" sz="1600" dirty="0">
                        <a:effectLst/>
                        <a:latin typeface="Calibri"/>
                        <a:ea typeface="Calibri"/>
                        <a:cs typeface="Arial"/>
                      </a:endParaRPr>
                    </a:p>
                  </a:txBody>
                  <a:tcPr marL="67548" marR="67548" marT="0" marB="0" anchor="ctr"/>
                </a:tc>
              </a:tr>
              <a:tr h="646084">
                <a:tc>
                  <a:txBody>
                    <a:bodyPr/>
                    <a:lstStyle/>
                    <a:p>
                      <a:pPr algn="l">
                        <a:spcAft>
                          <a:spcPts val="0"/>
                        </a:spcAft>
                      </a:pPr>
                      <a:r>
                        <a:rPr lang="en-GB" sz="1600" dirty="0">
                          <a:effectLst/>
                        </a:rPr>
                        <a:t>Min</a:t>
                      </a:r>
                      <a:endParaRPr lang="en-GB" sz="1600" dirty="0">
                        <a:effectLst/>
                        <a:latin typeface="Calibri"/>
                        <a:ea typeface="Calibri"/>
                        <a:cs typeface="Arial"/>
                      </a:endParaRPr>
                    </a:p>
                  </a:txBody>
                  <a:tcPr marL="67548" marR="67548" marT="0" marB="0" anchor="ctr"/>
                </a:tc>
                <a:tc>
                  <a:txBody>
                    <a:bodyPr/>
                    <a:lstStyle/>
                    <a:p>
                      <a:pPr algn="ctr">
                        <a:spcAft>
                          <a:spcPts val="0"/>
                        </a:spcAft>
                        <a:tabLst>
                          <a:tab pos="240030" algn="dec"/>
                        </a:tabLst>
                      </a:pPr>
                      <a:r>
                        <a:rPr lang="en-GB" sz="1600" dirty="0">
                          <a:effectLst/>
                        </a:rPr>
                        <a:t>3.21</a:t>
                      </a:r>
                      <a:endParaRPr lang="en-GB" sz="1600" dirty="0">
                        <a:effectLst/>
                        <a:latin typeface="Calibri"/>
                        <a:ea typeface="Calibri"/>
                        <a:cs typeface="Arial"/>
                      </a:endParaRPr>
                    </a:p>
                  </a:txBody>
                  <a:tcPr marL="67548" marR="67548" marT="0" marB="0" anchor="ctr"/>
                </a:tc>
                <a:tc>
                  <a:txBody>
                    <a:bodyPr/>
                    <a:lstStyle/>
                    <a:p>
                      <a:pPr algn="ctr">
                        <a:spcAft>
                          <a:spcPts val="0"/>
                        </a:spcAft>
                        <a:tabLst>
                          <a:tab pos="240030" algn="dec"/>
                        </a:tabLst>
                      </a:pPr>
                      <a:r>
                        <a:rPr lang="en-GB" sz="1600" dirty="0">
                          <a:effectLst/>
                        </a:rPr>
                        <a:t>3.98</a:t>
                      </a:r>
                      <a:endParaRPr lang="en-GB" sz="1600" dirty="0">
                        <a:effectLst/>
                        <a:latin typeface="Calibri"/>
                        <a:ea typeface="Calibri"/>
                        <a:cs typeface="Arial"/>
                      </a:endParaRPr>
                    </a:p>
                  </a:txBody>
                  <a:tcPr marL="67548" marR="67548" marT="0" marB="0" anchor="ctr"/>
                </a:tc>
                <a:tc>
                  <a:txBody>
                    <a:bodyPr/>
                    <a:lstStyle/>
                    <a:p>
                      <a:pPr algn="ctr">
                        <a:spcAft>
                          <a:spcPts val="0"/>
                        </a:spcAft>
                        <a:tabLst>
                          <a:tab pos="240030" algn="dec"/>
                        </a:tabLst>
                      </a:pPr>
                      <a:r>
                        <a:rPr lang="en-GB" sz="1600">
                          <a:effectLst/>
                        </a:rPr>
                        <a:t>64.20</a:t>
                      </a:r>
                      <a:endParaRPr lang="en-GB" sz="1600">
                        <a:effectLst/>
                        <a:latin typeface="Calibri"/>
                        <a:ea typeface="Calibri"/>
                        <a:cs typeface="Arial"/>
                      </a:endParaRPr>
                    </a:p>
                  </a:txBody>
                  <a:tcPr marL="67548" marR="67548" marT="0" marB="0" anchor="ctr"/>
                </a:tc>
                <a:tc>
                  <a:txBody>
                    <a:bodyPr/>
                    <a:lstStyle/>
                    <a:p>
                      <a:pPr algn="ctr">
                        <a:spcAft>
                          <a:spcPts val="0"/>
                        </a:spcAft>
                        <a:tabLst>
                          <a:tab pos="240030" algn="dec"/>
                        </a:tabLst>
                      </a:pPr>
                      <a:r>
                        <a:rPr lang="en-GB" sz="1600" dirty="0">
                          <a:effectLst/>
                        </a:rPr>
                        <a:t>55.20</a:t>
                      </a:r>
                      <a:endParaRPr lang="en-GB" sz="1600" dirty="0">
                        <a:effectLst/>
                        <a:latin typeface="Calibri"/>
                        <a:ea typeface="Calibri"/>
                        <a:cs typeface="Arial"/>
                      </a:endParaRPr>
                    </a:p>
                  </a:txBody>
                  <a:tcPr marL="67548" marR="67548" marT="0" marB="0" anchor="ctr"/>
                </a:tc>
                <a:tc>
                  <a:txBody>
                    <a:bodyPr/>
                    <a:lstStyle/>
                    <a:p>
                      <a:pPr algn="ctr">
                        <a:spcAft>
                          <a:spcPts val="0"/>
                        </a:spcAft>
                        <a:tabLst>
                          <a:tab pos="240030" algn="dec"/>
                        </a:tabLst>
                      </a:pPr>
                      <a:r>
                        <a:rPr lang="en-GB" sz="1600" dirty="0">
                          <a:effectLst/>
                        </a:rPr>
                        <a:t>16.62</a:t>
                      </a:r>
                      <a:endParaRPr lang="en-GB" sz="1600" dirty="0">
                        <a:effectLst/>
                        <a:latin typeface="Calibri"/>
                        <a:ea typeface="Calibri"/>
                        <a:cs typeface="Arial"/>
                      </a:endParaRPr>
                    </a:p>
                  </a:txBody>
                  <a:tcPr marL="67548" marR="67548" marT="0" marB="0" anchor="ctr"/>
                </a:tc>
                <a:tc>
                  <a:txBody>
                    <a:bodyPr/>
                    <a:lstStyle/>
                    <a:p>
                      <a:pPr algn="ctr">
                        <a:spcAft>
                          <a:spcPts val="0"/>
                        </a:spcAft>
                        <a:tabLst>
                          <a:tab pos="240030" algn="dec"/>
                        </a:tabLst>
                      </a:pPr>
                      <a:r>
                        <a:rPr lang="en-GB" sz="1600" dirty="0">
                          <a:effectLst/>
                        </a:rPr>
                        <a:t>9.13</a:t>
                      </a:r>
                      <a:endParaRPr lang="en-GB" sz="1600" dirty="0">
                        <a:effectLst/>
                        <a:latin typeface="Calibri"/>
                        <a:ea typeface="Calibri"/>
                        <a:cs typeface="Arial"/>
                      </a:endParaRPr>
                    </a:p>
                  </a:txBody>
                  <a:tcPr marL="67548" marR="67548" marT="0" marB="0" anchor="ctr"/>
                </a:tc>
              </a:tr>
              <a:tr h="807605">
                <a:tc>
                  <a:txBody>
                    <a:bodyPr/>
                    <a:lstStyle/>
                    <a:p>
                      <a:pPr algn="l">
                        <a:spcAft>
                          <a:spcPts val="0"/>
                        </a:spcAft>
                      </a:pPr>
                      <a:r>
                        <a:rPr lang="en-GB" sz="1600">
                          <a:effectLst/>
                        </a:rPr>
                        <a:t>Max</a:t>
                      </a:r>
                      <a:endParaRPr lang="en-GB" sz="1600">
                        <a:effectLst/>
                        <a:latin typeface="Calibri"/>
                        <a:ea typeface="Calibri"/>
                        <a:cs typeface="Arial"/>
                      </a:endParaRPr>
                    </a:p>
                  </a:txBody>
                  <a:tcPr marL="67548" marR="67548" marT="0" marB="0" anchor="ctr"/>
                </a:tc>
                <a:tc>
                  <a:txBody>
                    <a:bodyPr/>
                    <a:lstStyle/>
                    <a:p>
                      <a:pPr algn="ctr">
                        <a:spcAft>
                          <a:spcPts val="0"/>
                        </a:spcAft>
                        <a:tabLst>
                          <a:tab pos="240030" algn="dec"/>
                        </a:tabLst>
                      </a:pPr>
                      <a:r>
                        <a:rPr lang="en-GB" sz="1600" dirty="0">
                          <a:effectLst/>
                        </a:rPr>
                        <a:t>3.34</a:t>
                      </a:r>
                      <a:endParaRPr lang="en-GB" sz="1600" dirty="0">
                        <a:effectLst/>
                        <a:latin typeface="Calibri"/>
                        <a:ea typeface="Calibri"/>
                        <a:cs typeface="Arial"/>
                      </a:endParaRPr>
                    </a:p>
                  </a:txBody>
                  <a:tcPr marL="67548" marR="67548" marT="0" marB="0" anchor="ctr"/>
                </a:tc>
                <a:tc>
                  <a:txBody>
                    <a:bodyPr/>
                    <a:lstStyle/>
                    <a:p>
                      <a:pPr algn="ctr">
                        <a:spcAft>
                          <a:spcPts val="0"/>
                        </a:spcAft>
                        <a:tabLst>
                          <a:tab pos="240030" algn="dec"/>
                        </a:tabLst>
                      </a:pPr>
                      <a:r>
                        <a:rPr lang="en-GB" sz="1600" dirty="0">
                          <a:effectLst/>
                        </a:rPr>
                        <a:t>17.35</a:t>
                      </a:r>
                      <a:endParaRPr lang="en-GB" sz="1600" dirty="0">
                        <a:effectLst/>
                        <a:latin typeface="Calibri"/>
                        <a:ea typeface="Calibri"/>
                        <a:cs typeface="Arial"/>
                      </a:endParaRPr>
                    </a:p>
                  </a:txBody>
                  <a:tcPr marL="67548" marR="67548" marT="0" marB="0" anchor="ctr"/>
                </a:tc>
                <a:tc>
                  <a:txBody>
                    <a:bodyPr/>
                    <a:lstStyle/>
                    <a:p>
                      <a:pPr algn="ctr">
                        <a:spcAft>
                          <a:spcPts val="0"/>
                        </a:spcAft>
                        <a:tabLst>
                          <a:tab pos="240030" algn="dec"/>
                        </a:tabLst>
                      </a:pPr>
                      <a:r>
                        <a:rPr lang="en-GB" sz="1600">
                          <a:effectLst/>
                        </a:rPr>
                        <a:t>64.38</a:t>
                      </a:r>
                      <a:endParaRPr lang="en-GB" sz="1600">
                        <a:effectLst/>
                        <a:latin typeface="Calibri"/>
                        <a:ea typeface="Calibri"/>
                        <a:cs typeface="Arial"/>
                      </a:endParaRPr>
                    </a:p>
                  </a:txBody>
                  <a:tcPr marL="67548" marR="67548" marT="0" marB="0" anchor="ctr"/>
                </a:tc>
                <a:tc>
                  <a:txBody>
                    <a:bodyPr/>
                    <a:lstStyle/>
                    <a:p>
                      <a:pPr algn="ctr">
                        <a:spcAft>
                          <a:spcPts val="0"/>
                        </a:spcAft>
                        <a:tabLst>
                          <a:tab pos="240030" algn="dec"/>
                        </a:tabLst>
                      </a:pPr>
                      <a:r>
                        <a:rPr lang="en-GB" sz="1600" dirty="0">
                          <a:effectLst/>
                        </a:rPr>
                        <a:t>71.39</a:t>
                      </a:r>
                      <a:endParaRPr lang="en-GB" sz="1600" dirty="0">
                        <a:effectLst/>
                        <a:latin typeface="Calibri"/>
                        <a:ea typeface="Calibri"/>
                        <a:cs typeface="Arial"/>
                      </a:endParaRPr>
                    </a:p>
                  </a:txBody>
                  <a:tcPr marL="67548" marR="67548" marT="0" marB="0" anchor="ctr"/>
                </a:tc>
                <a:tc>
                  <a:txBody>
                    <a:bodyPr/>
                    <a:lstStyle/>
                    <a:p>
                      <a:pPr algn="ctr">
                        <a:spcAft>
                          <a:spcPts val="0"/>
                        </a:spcAft>
                        <a:tabLst>
                          <a:tab pos="240030" algn="dec"/>
                        </a:tabLst>
                      </a:pPr>
                      <a:r>
                        <a:rPr lang="en-GB" sz="1600">
                          <a:effectLst/>
                        </a:rPr>
                        <a:t>16.80</a:t>
                      </a:r>
                      <a:endParaRPr lang="en-GB" sz="1600">
                        <a:effectLst/>
                        <a:latin typeface="Calibri"/>
                        <a:ea typeface="Calibri"/>
                        <a:cs typeface="Arial"/>
                      </a:endParaRPr>
                    </a:p>
                  </a:txBody>
                  <a:tcPr marL="67548" marR="67548" marT="0" marB="0" anchor="ctr"/>
                </a:tc>
                <a:tc>
                  <a:txBody>
                    <a:bodyPr/>
                    <a:lstStyle/>
                    <a:p>
                      <a:pPr algn="ctr">
                        <a:spcAft>
                          <a:spcPts val="0"/>
                        </a:spcAft>
                        <a:tabLst>
                          <a:tab pos="240030" algn="dec"/>
                        </a:tabLst>
                      </a:pPr>
                      <a:r>
                        <a:rPr lang="en-GB" sz="1600" dirty="0">
                          <a:effectLst/>
                        </a:rPr>
                        <a:t>15.18</a:t>
                      </a:r>
                      <a:endParaRPr lang="en-GB" sz="1600" dirty="0">
                        <a:effectLst/>
                        <a:latin typeface="Calibri"/>
                        <a:ea typeface="Calibri"/>
                        <a:cs typeface="Arial"/>
                      </a:endParaRPr>
                    </a:p>
                  </a:txBody>
                  <a:tcPr marL="67548" marR="67548" marT="0" marB="0" anchor="ctr"/>
                </a:tc>
              </a:tr>
            </a:tbl>
          </a:graphicData>
        </a:graphic>
      </p:graphicFrame>
      <p:sp>
        <p:nvSpPr>
          <p:cNvPr id="3" name="Up Arrow 2"/>
          <p:cNvSpPr/>
          <p:nvPr/>
        </p:nvSpPr>
        <p:spPr>
          <a:xfrm>
            <a:off x="3131840" y="5169636"/>
            <a:ext cx="360040" cy="936104"/>
          </a:xfrm>
          <a:prstGeom prst="up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5" name="Up Arrow 4"/>
          <p:cNvSpPr/>
          <p:nvPr/>
        </p:nvSpPr>
        <p:spPr>
          <a:xfrm rot="10800000">
            <a:off x="1907704" y="5169636"/>
            <a:ext cx="360040" cy="936104"/>
          </a:xfrm>
          <a:prstGeom prst="up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749556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up)">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a:t>
            </a:r>
            <a:r>
              <a:rPr lang="en-US" dirty="0" err="1" smtClean="0"/>
              <a:t>Khresha</a:t>
            </a:r>
            <a:r>
              <a:rPr lang="en-US" dirty="0" smtClean="0"/>
              <a:t> villages</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507328214"/>
              </p:ext>
            </p:extLst>
          </p:nvPr>
        </p:nvGraphicFramePr>
        <p:xfrm>
          <a:off x="255639" y="1366683"/>
          <a:ext cx="8625714" cy="37766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4294967295"/>
          </p:nvPr>
        </p:nvSpPr>
        <p:spPr>
          <a:xfrm>
            <a:off x="971600" y="6476849"/>
            <a:ext cx="6192688" cy="381151"/>
          </a:xfrm>
          <a:prstGeom prst="rect">
            <a:avLst/>
          </a:prstGeom>
        </p:spPr>
        <p:txBody>
          <a:bodyPr/>
          <a:lstStyle/>
          <a:p>
            <a:r>
              <a:rPr lang="en-US" smtClean="0"/>
              <a:t>The 16th Jordan/ICARDA Biennial Coordination Meeting, NCARE, Beqa, Jordan.  14 Sep 2014</a:t>
            </a:r>
            <a:endParaRPr lang="en-US" dirty="0"/>
          </a:p>
        </p:txBody>
      </p:sp>
    </p:spTree>
    <p:extLst>
      <p:ext uri="{BB962C8B-B14F-4D97-AF65-F5344CB8AC3E}">
        <p14:creationId xmlns:p14="http://schemas.microsoft.com/office/powerpoint/2010/main" val="2921164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graphicEl>
                                              <a:dgm id="{AE1EB5AE-691E-471C-9FB2-434B0D7AF473}"/>
                                            </p:graphicEl>
                                          </p:spTgt>
                                        </p:tgtEl>
                                        <p:attrNameLst>
                                          <p:attrName>style.visibility</p:attrName>
                                        </p:attrNameLst>
                                      </p:cBhvr>
                                      <p:to>
                                        <p:strVal val="visible"/>
                                      </p:to>
                                    </p:set>
                                    <p:animEffect transition="in" filter="fade">
                                      <p:cBhvr>
                                        <p:cTn id="7" dur="500"/>
                                        <p:tgtEl>
                                          <p:spTgt spid="5">
                                            <p:graphicEl>
                                              <a:dgm id="{AE1EB5AE-691E-471C-9FB2-434B0D7AF473}"/>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graphicEl>
                                              <a:dgm id="{C751AD32-9E5C-487A-B321-AB5F9F05D77B}"/>
                                            </p:graphicEl>
                                          </p:spTgt>
                                        </p:tgtEl>
                                        <p:attrNameLst>
                                          <p:attrName>style.visibility</p:attrName>
                                        </p:attrNameLst>
                                      </p:cBhvr>
                                      <p:to>
                                        <p:strVal val="visible"/>
                                      </p:to>
                                    </p:set>
                                    <p:animEffect transition="in" filter="fade">
                                      <p:cBhvr>
                                        <p:cTn id="10" dur="500"/>
                                        <p:tgtEl>
                                          <p:spTgt spid="5">
                                            <p:graphicEl>
                                              <a:dgm id="{C751AD32-9E5C-487A-B321-AB5F9F05D77B}"/>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graphicEl>
                                              <a:dgm id="{41BA8D9C-7A8A-4E16-A412-F1617D9B23C1}"/>
                                            </p:graphicEl>
                                          </p:spTgt>
                                        </p:tgtEl>
                                        <p:attrNameLst>
                                          <p:attrName>style.visibility</p:attrName>
                                        </p:attrNameLst>
                                      </p:cBhvr>
                                      <p:to>
                                        <p:strVal val="visible"/>
                                      </p:to>
                                    </p:set>
                                    <p:animEffect transition="in" filter="fade">
                                      <p:cBhvr>
                                        <p:cTn id="13" dur="500"/>
                                        <p:tgtEl>
                                          <p:spTgt spid="5">
                                            <p:graphicEl>
                                              <a:dgm id="{41BA8D9C-7A8A-4E16-A412-F1617D9B23C1}"/>
                                            </p:graphic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graphicEl>
                                              <a:dgm id="{3B58B719-9E2B-431C-8EAF-ED035E973566}"/>
                                            </p:graphicEl>
                                          </p:spTgt>
                                        </p:tgtEl>
                                        <p:attrNameLst>
                                          <p:attrName>style.visibility</p:attrName>
                                        </p:attrNameLst>
                                      </p:cBhvr>
                                      <p:to>
                                        <p:strVal val="visible"/>
                                      </p:to>
                                    </p:set>
                                    <p:animEffect transition="in" filter="fade">
                                      <p:cBhvr>
                                        <p:cTn id="16" dur="500"/>
                                        <p:tgtEl>
                                          <p:spTgt spid="5">
                                            <p:graphicEl>
                                              <a:dgm id="{3B58B719-9E2B-431C-8EAF-ED035E973566}"/>
                                            </p:graphic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
                                            <p:graphicEl>
                                              <a:dgm id="{F4F4C7B8-72C2-4404-B627-94E0FC1F32F7}"/>
                                            </p:graphicEl>
                                          </p:spTgt>
                                        </p:tgtEl>
                                        <p:attrNameLst>
                                          <p:attrName>style.visibility</p:attrName>
                                        </p:attrNameLst>
                                      </p:cBhvr>
                                      <p:to>
                                        <p:strVal val="visible"/>
                                      </p:to>
                                    </p:set>
                                    <p:animEffect transition="in" filter="fade">
                                      <p:cBhvr>
                                        <p:cTn id="19" dur="500"/>
                                        <p:tgtEl>
                                          <p:spTgt spid="5">
                                            <p:graphicEl>
                                              <a:dgm id="{F4F4C7B8-72C2-4404-B627-94E0FC1F32F7}"/>
                                            </p:graphic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
                                            <p:graphicEl>
                                              <a:dgm id="{25366EF1-1F39-4F61-BFBA-9A09C0694D7D}"/>
                                            </p:graphicEl>
                                          </p:spTgt>
                                        </p:tgtEl>
                                        <p:attrNameLst>
                                          <p:attrName>style.visibility</p:attrName>
                                        </p:attrNameLst>
                                      </p:cBhvr>
                                      <p:to>
                                        <p:strVal val="visible"/>
                                      </p:to>
                                    </p:set>
                                    <p:animEffect transition="in" filter="fade">
                                      <p:cBhvr>
                                        <p:cTn id="22" dur="500"/>
                                        <p:tgtEl>
                                          <p:spTgt spid="5">
                                            <p:graphicEl>
                                              <a:dgm id="{25366EF1-1F39-4F61-BFBA-9A09C0694D7D}"/>
                                            </p:graphic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
                                            <p:graphicEl>
                                              <a:dgm id="{3B255B9D-FA13-454D-ADA1-B90FC37BFFE6}"/>
                                            </p:graphicEl>
                                          </p:spTgt>
                                        </p:tgtEl>
                                        <p:attrNameLst>
                                          <p:attrName>style.visibility</p:attrName>
                                        </p:attrNameLst>
                                      </p:cBhvr>
                                      <p:to>
                                        <p:strVal val="visible"/>
                                      </p:to>
                                    </p:set>
                                    <p:animEffect transition="in" filter="fade">
                                      <p:cBhvr>
                                        <p:cTn id="25" dur="500"/>
                                        <p:tgtEl>
                                          <p:spTgt spid="5">
                                            <p:graphicEl>
                                              <a:dgm id="{3B255B9D-FA13-454D-ADA1-B90FC37BFFE6}"/>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
                                            <p:graphicEl>
                                              <a:dgm id="{C15C3872-9C29-42C9-8FB6-0F05DB6CA1D7}"/>
                                            </p:graphicEl>
                                          </p:spTgt>
                                        </p:tgtEl>
                                        <p:attrNameLst>
                                          <p:attrName>style.visibility</p:attrName>
                                        </p:attrNameLst>
                                      </p:cBhvr>
                                      <p:to>
                                        <p:strVal val="visible"/>
                                      </p:to>
                                    </p:set>
                                    <p:animEffect transition="in" filter="fade">
                                      <p:cBhvr>
                                        <p:cTn id="28" dur="500"/>
                                        <p:tgtEl>
                                          <p:spTgt spid="5">
                                            <p:graphicEl>
                                              <a:dgm id="{C15C3872-9C29-42C9-8FB6-0F05DB6CA1D7}"/>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
                                            <p:graphicEl>
                                              <a:dgm id="{936A8F97-358E-4AB5-AF86-193EF4A162EA}"/>
                                            </p:graphicEl>
                                          </p:spTgt>
                                        </p:tgtEl>
                                        <p:attrNameLst>
                                          <p:attrName>style.visibility</p:attrName>
                                        </p:attrNameLst>
                                      </p:cBhvr>
                                      <p:to>
                                        <p:strVal val="visible"/>
                                      </p:to>
                                    </p:set>
                                    <p:animEffect transition="in" filter="fade">
                                      <p:cBhvr>
                                        <p:cTn id="31" dur="500"/>
                                        <p:tgtEl>
                                          <p:spTgt spid="5">
                                            <p:graphicEl>
                                              <a:dgm id="{936A8F97-358E-4AB5-AF86-193EF4A162EA}"/>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5">
                                            <p:graphicEl>
                                              <a:dgm id="{7380C78C-F2B9-4401-9430-E495EEA3F329}"/>
                                            </p:graphicEl>
                                          </p:spTgt>
                                        </p:tgtEl>
                                        <p:attrNameLst>
                                          <p:attrName>style.visibility</p:attrName>
                                        </p:attrNameLst>
                                      </p:cBhvr>
                                      <p:to>
                                        <p:strVal val="visible"/>
                                      </p:to>
                                    </p:set>
                                    <p:animEffect transition="in" filter="fade">
                                      <p:cBhvr>
                                        <p:cTn id="34" dur="500"/>
                                        <p:tgtEl>
                                          <p:spTgt spid="5">
                                            <p:graphicEl>
                                              <a:dgm id="{7380C78C-F2B9-4401-9430-E495EEA3F329}"/>
                                            </p:graphic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5">
                                            <p:graphicEl>
                                              <a:dgm id="{AD83FE12-5AED-4EDB-A17C-C9893653BA9D}"/>
                                            </p:graphicEl>
                                          </p:spTgt>
                                        </p:tgtEl>
                                        <p:attrNameLst>
                                          <p:attrName>style.visibility</p:attrName>
                                        </p:attrNameLst>
                                      </p:cBhvr>
                                      <p:to>
                                        <p:strVal val="visible"/>
                                      </p:to>
                                    </p:set>
                                    <p:animEffect transition="in" filter="fade">
                                      <p:cBhvr>
                                        <p:cTn id="37" dur="500"/>
                                        <p:tgtEl>
                                          <p:spTgt spid="5">
                                            <p:graphicEl>
                                              <a:dgm id="{AD83FE12-5AED-4EDB-A17C-C9893653BA9D}"/>
                                            </p:graphic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5">
                                            <p:graphicEl>
                                              <a:dgm id="{7777B33F-253B-45CD-B966-FD890F964E76}"/>
                                            </p:graphicEl>
                                          </p:spTgt>
                                        </p:tgtEl>
                                        <p:attrNameLst>
                                          <p:attrName>style.visibility</p:attrName>
                                        </p:attrNameLst>
                                      </p:cBhvr>
                                      <p:to>
                                        <p:strVal val="visible"/>
                                      </p:to>
                                    </p:set>
                                    <p:animEffect transition="in" filter="fade">
                                      <p:cBhvr>
                                        <p:cTn id="40" dur="500"/>
                                        <p:tgtEl>
                                          <p:spTgt spid="5">
                                            <p:graphicEl>
                                              <a:dgm id="{7777B33F-253B-45CD-B966-FD890F964E76}"/>
                                            </p:graphic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
                                            <p:graphicEl>
                                              <a:dgm id="{470DD16D-B8E0-4EB3-A7D5-1023E8E1520D}"/>
                                            </p:graphicEl>
                                          </p:spTgt>
                                        </p:tgtEl>
                                        <p:attrNameLst>
                                          <p:attrName>style.visibility</p:attrName>
                                        </p:attrNameLst>
                                      </p:cBhvr>
                                      <p:to>
                                        <p:strVal val="visible"/>
                                      </p:to>
                                    </p:set>
                                    <p:animEffect transition="in" filter="fade">
                                      <p:cBhvr>
                                        <p:cTn id="43" dur="500"/>
                                        <p:tgtEl>
                                          <p:spTgt spid="5">
                                            <p:graphicEl>
                                              <a:dgm id="{470DD16D-B8E0-4EB3-A7D5-1023E8E1520D}"/>
                                            </p:graphicEl>
                                          </p:spTgt>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
                                            <p:graphicEl>
                                              <a:dgm id="{4D91F924-811B-40D9-84C6-347DA9DA3E5C}"/>
                                            </p:graphicEl>
                                          </p:spTgt>
                                        </p:tgtEl>
                                        <p:attrNameLst>
                                          <p:attrName>style.visibility</p:attrName>
                                        </p:attrNameLst>
                                      </p:cBhvr>
                                      <p:to>
                                        <p:strVal val="visible"/>
                                      </p:to>
                                    </p:set>
                                    <p:animEffect transition="in" filter="fade">
                                      <p:cBhvr>
                                        <p:cTn id="46" dur="500"/>
                                        <p:tgtEl>
                                          <p:spTgt spid="5">
                                            <p:graphicEl>
                                              <a:dgm id="{4D91F924-811B-40D9-84C6-347DA9DA3E5C}"/>
                                            </p:graphic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5">
                                            <p:graphicEl>
                                              <a:dgm id="{8C52F385-BC00-45E6-A2F1-FA337700C83A}"/>
                                            </p:graphicEl>
                                          </p:spTgt>
                                        </p:tgtEl>
                                        <p:attrNameLst>
                                          <p:attrName>style.visibility</p:attrName>
                                        </p:attrNameLst>
                                      </p:cBhvr>
                                      <p:to>
                                        <p:strVal val="visible"/>
                                      </p:to>
                                    </p:set>
                                    <p:animEffect transition="in" filter="fade">
                                      <p:cBhvr>
                                        <p:cTn id="49" dur="500"/>
                                        <p:tgtEl>
                                          <p:spTgt spid="5">
                                            <p:graphicEl>
                                              <a:dgm id="{8C52F385-BC00-45E6-A2F1-FA337700C83A}"/>
                                            </p:graphicEl>
                                          </p:spTgt>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5">
                                            <p:graphicEl>
                                              <a:dgm id="{0524ED9C-BEA3-4E77-9063-A9153008A53E}"/>
                                            </p:graphicEl>
                                          </p:spTgt>
                                        </p:tgtEl>
                                        <p:attrNameLst>
                                          <p:attrName>style.visibility</p:attrName>
                                        </p:attrNameLst>
                                      </p:cBhvr>
                                      <p:to>
                                        <p:strVal val="visible"/>
                                      </p:to>
                                    </p:set>
                                    <p:animEffect transition="in" filter="fade">
                                      <p:cBhvr>
                                        <p:cTn id="52" dur="500"/>
                                        <p:tgtEl>
                                          <p:spTgt spid="5">
                                            <p:graphicEl>
                                              <a:dgm id="{0524ED9C-BEA3-4E77-9063-A9153008A53E}"/>
                                            </p:graphicEl>
                                          </p:spTgt>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5">
                                            <p:graphicEl>
                                              <a:dgm id="{C2AA5071-318A-4DA4-ADB9-60F388ADED8D}"/>
                                            </p:graphicEl>
                                          </p:spTgt>
                                        </p:tgtEl>
                                        <p:attrNameLst>
                                          <p:attrName>style.visibility</p:attrName>
                                        </p:attrNameLst>
                                      </p:cBhvr>
                                      <p:to>
                                        <p:strVal val="visible"/>
                                      </p:to>
                                    </p:set>
                                    <p:animEffect transition="in" filter="fade">
                                      <p:cBhvr>
                                        <p:cTn id="55" dur="500"/>
                                        <p:tgtEl>
                                          <p:spTgt spid="5">
                                            <p:graphicEl>
                                              <a:dgm id="{C2AA5071-318A-4DA4-ADB9-60F388ADED8D}"/>
                                            </p:graphicEl>
                                          </p:spTgt>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5">
                                            <p:graphicEl>
                                              <a:dgm id="{7F524014-8AAC-44FF-9E15-29150A19423B}"/>
                                            </p:graphicEl>
                                          </p:spTgt>
                                        </p:tgtEl>
                                        <p:attrNameLst>
                                          <p:attrName>style.visibility</p:attrName>
                                        </p:attrNameLst>
                                      </p:cBhvr>
                                      <p:to>
                                        <p:strVal val="visible"/>
                                      </p:to>
                                    </p:set>
                                    <p:animEffect transition="in" filter="fade">
                                      <p:cBhvr>
                                        <p:cTn id="58" dur="500"/>
                                        <p:tgtEl>
                                          <p:spTgt spid="5">
                                            <p:graphicEl>
                                              <a:dgm id="{7F524014-8AAC-44FF-9E15-29150A19423B}"/>
                                            </p:graphicEl>
                                          </p:spTgt>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5">
                                            <p:graphicEl>
                                              <a:dgm id="{38812F78-2F02-4508-88B4-E17EE1A6F4BF}"/>
                                            </p:graphicEl>
                                          </p:spTgt>
                                        </p:tgtEl>
                                        <p:attrNameLst>
                                          <p:attrName>style.visibility</p:attrName>
                                        </p:attrNameLst>
                                      </p:cBhvr>
                                      <p:to>
                                        <p:strVal val="visible"/>
                                      </p:to>
                                    </p:set>
                                    <p:animEffect transition="in" filter="fade">
                                      <p:cBhvr>
                                        <p:cTn id="61" dur="500"/>
                                        <p:tgtEl>
                                          <p:spTgt spid="5">
                                            <p:graphicEl>
                                              <a:dgm id="{38812F78-2F02-4508-88B4-E17EE1A6F4BF}"/>
                                            </p:graphicEl>
                                          </p:spTgt>
                                        </p:tgtEl>
                                      </p:cBhvr>
                                    </p:animEffect>
                                  </p:childTnLst>
                                </p:cTn>
                              </p:par>
                            </p:childTnLst>
                          </p:cTn>
                        </p:par>
                        <p:par>
                          <p:cTn id="62" fill="hold">
                            <p:stCondLst>
                              <p:cond delay="500"/>
                            </p:stCondLst>
                            <p:childTnLst>
                              <p:par>
                                <p:cTn id="63" presetID="22" presetClass="entr" presetSubtype="8" fill="hold" grpId="0" nodeType="afterEffect">
                                  <p:stCondLst>
                                    <p:cond delay="0"/>
                                  </p:stCondLst>
                                  <p:childTnLst>
                                    <p:set>
                                      <p:cBhvr>
                                        <p:cTn id="64" dur="1" fill="hold">
                                          <p:stCondLst>
                                            <p:cond delay="0"/>
                                          </p:stCondLst>
                                        </p:cTn>
                                        <p:tgtEl>
                                          <p:spTgt spid="5">
                                            <p:graphicEl>
                                              <a:dgm id="{DA526C0D-EB6D-4A13-8FF5-091BB569B599}"/>
                                            </p:graphicEl>
                                          </p:spTgt>
                                        </p:tgtEl>
                                        <p:attrNameLst>
                                          <p:attrName>style.visibility</p:attrName>
                                        </p:attrNameLst>
                                      </p:cBhvr>
                                      <p:to>
                                        <p:strVal val="visible"/>
                                      </p:to>
                                    </p:set>
                                    <p:animEffect transition="in" filter="wipe(left)">
                                      <p:cBhvr>
                                        <p:cTn id="65" dur="500"/>
                                        <p:tgtEl>
                                          <p:spTgt spid="5">
                                            <p:graphicEl>
                                              <a:dgm id="{DA526C0D-EB6D-4A13-8FF5-091BB569B599}"/>
                                            </p:graphicEl>
                                          </p:spTgt>
                                        </p:tgtEl>
                                      </p:cBhvr>
                                    </p:animEffect>
                                  </p:childTnLst>
                                </p:cTn>
                              </p:par>
                            </p:childTnLst>
                          </p:cTn>
                        </p:par>
                        <p:par>
                          <p:cTn id="66" fill="hold">
                            <p:stCondLst>
                              <p:cond delay="1000"/>
                            </p:stCondLst>
                            <p:childTnLst>
                              <p:par>
                                <p:cTn id="67" presetID="10" presetClass="entr" presetSubtype="0" fill="hold" grpId="0" nodeType="afterEffect">
                                  <p:stCondLst>
                                    <p:cond delay="0"/>
                                  </p:stCondLst>
                                  <p:childTnLst>
                                    <p:set>
                                      <p:cBhvr>
                                        <p:cTn id="68" dur="1" fill="hold">
                                          <p:stCondLst>
                                            <p:cond delay="0"/>
                                          </p:stCondLst>
                                        </p:cTn>
                                        <p:tgtEl>
                                          <p:spTgt spid="5">
                                            <p:graphicEl>
                                              <a:dgm id="{F76EABC6-0E35-4953-8231-3208973B1148}"/>
                                            </p:graphicEl>
                                          </p:spTgt>
                                        </p:tgtEl>
                                        <p:attrNameLst>
                                          <p:attrName>style.visibility</p:attrName>
                                        </p:attrNameLst>
                                      </p:cBhvr>
                                      <p:to>
                                        <p:strVal val="visible"/>
                                      </p:to>
                                    </p:set>
                                    <p:animEffect transition="in" filter="fade">
                                      <p:cBhvr>
                                        <p:cTn id="69" dur="500"/>
                                        <p:tgtEl>
                                          <p:spTgt spid="5">
                                            <p:graphicEl>
                                              <a:dgm id="{F76EABC6-0E35-4953-8231-3208973B1148}"/>
                                            </p:graphicEl>
                                          </p:spTgt>
                                        </p:tgtEl>
                                      </p:cBhvr>
                                    </p:animEffect>
                                  </p:childTnLst>
                                </p:cTn>
                              </p:par>
                            </p:childTnLst>
                          </p:cTn>
                        </p:par>
                        <p:par>
                          <p:cTn id="70" fill="hold">
                            <p:stCondLst>
                              <p:cond delay="1500"/>
                            </p:stCondLst>
                            <p:childTnLst>
                              <p:par>
                                <p:cTn id="71" presetID="22" presetClass="entr" presetSubtype="8" fill="hold" grpId="0" nodeType="afterEffect">
                                  <p:stCondLst>
                                    <p:cond delay="0"/>
                                  </p:stCondLst>
                                  <p:childTnLst>
                                    <p:set>
                                      <p:cBhvr>
                                        <p:cTn id="72" dur="1" fill="hold">
                                          <p:stCondLst>
                                            <p:cond delay="0"/>
                                          </p:stCondLst>
                                        </p:cTn>
                                        <p:tgtEl>
                                          <p:spTgt spid="5">
                                            <p:graphicEl>
                                              <a:dgm id="{B930F15E-8C73-4D6E-8E31-C8FD86CB4650}"/>
                                            </p:graphicEl>
                                          </p:spTgt>
                                        </p:tgtEl>
                                        <p:attrNameLst>
                                          <p:attrName>style.visibility</p:attrName>
                                        </p:attrNameLst>
                                      </p:cBhvr>
                                      <p:to>
                                        <p:strVal val="visible"/>
                                      </p:to>
                                    </p:set>
                                    <p:animEffect transition="in" filter="wipe(left)">
                                      <p:cBhvr>
                                        <p:cTn id="73" dur="500"/>
                                        <p:tgtEl>
                                          <p:spTgt spid="5">
                                            <p:graphicEl>
                                              <a:dgm id="{B930F15E-8C73-4D6E-8E31-C8FD86CB4650}"/>
                                            </p:graphicEl>
                                          </p:spTgt>
                                        </p:tgtEl>
                                      </p:cBhvr>
                                    </p:animEffect>
                                  </p:childTnLst>
                                </p:cTn>
                              </p:par>
                            </p:childTnLst>
                          </p:cTn>
                        </p:par>
                        <p:par>
                          <p:cTn id="74" fill="hold">
                            <p:stCondLst>
                              <p:cond delay="2000"/>
                            </p:stCondLst>
                            <p:childTnLst>
                              <p:par>
                                <p:cTn id="75" presetID="10" presetClass="entr" presetSubtype="0" fill="hold" grpId="0" nodeType="afterEffect">
                                  <p:stCondLst>
                                    <p:cond delay="0"/>
                                  </p:stCondLst>
                                  <p:childTnLst>
                                    <p:set>
                                      <p:cBhvr>
                                        <p:cTn id="76" dur="1" fill="hold">
                                          <p:stCondLst>
                                            <p:cond delay="0"/>
                                          </p:stCondLst>
                                        </p:cTn>
                                        <p:tgtEl>
                                          <p:spTgt spid="5">
                                            <p:graphicEl>
                                              <a:dgm id="{F98CC445-EFE7-4989-8086-6F573F2ABCD8}"/>
                                            </p:graphicEl>
                                          </p:spTgt>
                                        </p:tgtEl>
                                        <p:attrNameLst>
                                          <p:attrName>style.visibility</p:attrName>
                                        </p:attrNameLst>
                                      </p:cBhvr>
                                      <p:to>
                                        <p:strVal val="visible"/>
                                      </p:to>
                                    </p:set>
                                    <p:animEffect transition="in" filter="fade">
                                      <p:cBhvr>
                                        <p:cTn id="77" dur="500"/>
                                        <p:tgtEl>
                                          <p:spTgt spid="5">
                                            <p:graphicEl>
                                              <a:dgm id="{F98CC445-EFE7-4989-8086-6F573F2ABCD8}"/>
                                            </p:graphicEl>
                                          </p:spTgt>
                                        </p:tgtEl>
                                      </p:cBhvr>
                                    </p:animEffect>
                                  </p:childTnLst>
                                </p:cTn>
                              </p:par>
                            </p:childTnLst>
                          </p:cTn>
                        </p:par>
                        <p:par>
                          <p:cTn id="78" fill="hold">
                            <p:stCondLst>
                              <p:cond delay="2500"/>
                            </p:stCondLst>
                            <p:childTnLst>
                              <p:par>
                                <p:cTn id="79" presetID="22" presetClass="entr" presetSubtype="8" fill="hold" grpId="0" nodeType="afterEffect">
                                  <p:stCondLst>
                                    <p:cond delay="0"/>
                                  </p:stCondLst>
                                  <p:childTnLst>
                                    <p:set>
                                      <p:cBhvr>
                                        <p:cTn id="80" dur="1" fill="hold">
                                          <p:stCondLst>
                                            <p:cond delay="0"/>
                                          </p:stCondLst>
                                        </p:cTn>
                                        <p:tgtEl>
                                          <p:spTgt spid="5">
                                            <p:graphicEl>
                                              <a:dgm id="{0DEEF0A0-8945-4779-81D8-8529B02246CE}"/>
                                            </p:graphicEl>
                                          </p:spTgt>
                                        </p:tgtEl>
                                        <p:attrNameLst>
                                          <p:attrName>style.visibility</p:attrName>
                                        </p:attrNameLst>
                                      </p:cBhvr>
                                      <p:to>
                                        <p:strVal val="visible"/>
                                      </p:to>
                                    </p:set>
                                    <p:animEffect transition="in" filter="wipe(left)">
                                      <p:cBhvr>
                                        <p:cTn id="81" dur="500"/>
                                        <p:tgtEl>
                                          <p:spTgt spid="5">
                                            <p:graphicEl>
                                              <a:dgm id="{0DEEF0A0-8945-4779-81D8-8529B02246CE}"/>
                                            </p:graphicEl>
                                          </p:spTgt>
                                        </p:tgtEl>
                                      </p:cBhvr>
                                    </p:animEffect>
                                  </p:childTnLst>
                                </p:cTn>
                              </p:par>
                            </p:childTnLst>
                          </p:cTn>
                        </p:par>
                        <p:par>
                          <p:cTn id="82" fill="hold">
                            <p:stCondLst>
                              <p:cond delay="3000"/>
                            </p:stCondLst>
                            <p:childTnLst>
                              <p:par>
                                <p:cTn id="83" presetID="53" presetClass="entr" presetSubtype="16" fill="hold" grpId="0" nodeType="afterEffect">
                                  <p:stCondLst>
                                    <p:cond delay="0"/>
                                  </p:stCondLst>
                                  <p:childTnLst>
                                    <p:set>
                                      <p:cBhvr>
                                        <p:cTn id="84" dur="1" fill="hold">
                                          <p:stCondLst>
                                            <p:cond delay="0"/>
                                          </p:stCondLst>
                                        </p:cTn>
                                        <p:tgtEl>
                                          <p:spTgt spid="5">
                                            <p:graphicEl>
                                              <a:dgm id="{27B0E73E-9741-4B44-9407-68BCA39E0DC1}"/>
                                            </p:graphicEl>
                                          </p:spTgt>
                                        </p:tgtEl>
                                        <p:attrNameLst>
                                          <p:attrName>style.visibility</p:attrName>
                                        </p:attrNameLst>
                                      </p:cBhvr>
                                      <p:to>
                                        <p:strVal val="visible"/>
                                      </p:to>
                                    </p:set>
                                    <p:anim calcmode="lin" valueType="num">
                                      <p:cBhvr>
                                        <p:cTn id="85" dur="500" fill="hold"/>
                                        <p:tgtEl>
                                          <p:spTgt spid="5">
                                            <p:graphicEl>
                                              <a:dgm id="{27B0E73E-9741-4B44-9407-68BCA39E0DC1}"/>
                                            </p:graphicEl>
                                          </p:spTgt>
                                        </p:tgtEl>
                                        <p:attrNameLst>
                                          <p:attrName>ppt_w</p:attrName>
                                        </p:attrNameLst>
                                      </p:cBhvr>
                                      <p:tavLst>
                                        <p:tav tm="0">
                                          <p:val>
                                            <p:fltVal val="0"/>
                                          </p:val>
                                        </p:tav>
                                        <p:tav tm="100000">
                                          <p:val>
                                            <p:strVal val="#ppt_w"/>
                                          </p:val>
                                        </p:tav>
                                      </p:tavLst>
                                    </p:anim>
                                    <p:anim calcmode="lin" valueType="num">
                                      <p:cBhvr>
                                        <p:cTn id="86" dur="500" fill="hold"/>
                                        <p:tgtEl>
                                          <p:spTgt spid="5">
                                            <p:graphicEl>
                                              <a:dgm id="{27B0E73E-9741-4B44-9407-68BCA39E0DC1}"/>
                                            </p:graphicEl>
                                          </p:spTgt>
                                        </p:tgtEl>
                                        <p:attrNameLst>
                                          <p:attrName>ppt_h</p:attrName>
                                        </p:attrNameLst>
                                      </p:cBhvr>
                                      <p:tavLst>
                                        <p:tav tm="0">
                                          <p:val>
                                            <p:fltVal val="0"/>
                                          </p:val>
                                        </p:tav>
                                        <p:tav tm="100000">
                                          <p:val>
                                            <p:strVal val="#ppt_h"/>
                                          </p:val>
                                        </p:tav>
                                      </p:tavLst>
                                    </p:anim>
                                    <p:animEffect transition="in" filter="fade">
                                      <p:cBhvr>
                                        <p:cTn id="87" dur="500"/>
                                        <p:tgtEl>
                                          <p:spTgt spid="5">
                                            <p:graphicEl>
                                              <a:dgm id="{27B0E73E-9741-4B44-9407-68BCA39E0DC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uiExpand="1">
        <p:bldSub>
          <a:bldDgm bld="one"/>
        </p:bldSub>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87111" y="0"/>
            <a:ext cx="8271754" cy="1280890"/>
          </a:xfrm>
        </p:spPr>
        <p:txBody>
          <a:bodyPr/>
          <a:lstStyle/>
          <a:p>
            <a:r>
              <a:rPr lang="en-US" dirty="0" smtClean="0"/>
              <a:t>Benefit of using the improved processing method</a:t>
            </a:r>
            <a:endParaRPr lang="en-US" dirty="0"/>
          </a:p>
        </p:txBody>
      </p:sp>
      <p:graphicFrame>
        <p:nvGraphicFramePr>
          <p:cNvPr id="7" name="Diagram 6"/>
          <p:cNvGraphicFramePr/>
          <p:nvPr>
            <p:extLst>
              <p:ext uri="{D42A27DB-BD31-4B8C-83A1-F6EECF244321}">
                <p14:modId xmlns:p14="http://schemas.microsoft.com/office/powerpoint/2010/main" val="372231139"/>
              </p:ext>
            </p:extLst>
          </p:nvPr>
        </p:nvGraphicFramePr>
        <p:xfrm>
          <a:off x="476655" y="1371961"/>
          <a:ext cx="8492247" cy="49412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p:cNvPicPr>
            <a:picLocks noChangeAspect="1"/>
          </p:cNvPicPr>
          <p:nvPr/>
        </p:nvPicPr>
        <p:blipFill rotWithShape="1">
          <a:blip r:embed="rId7" cstate="print">
            <a:extLst>
              <a:ext uri="{28A0092B-C50C-407E-A947-70E740481C1C}">
                <a14:useLocalDpi xmlns:a14="http://schemas.microsoft.com/office/drawing/2010/main" val="0"/>
              </a:ext>
            </a:extLst>
          </a:blip>
          <a:srcRect l="22580" b="23683"/>
          <a:stretch/>
        </p:blipFill>
        <p:spPr>
          <a:xfrm>
            <a:off x="5909187" y="4045235"/>
            <a:ext cx="2949678" cy="218077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Picture 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40219" y="1605106"/>
            <a:ext cx="2593725" cy="194529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8414787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grpId="0" nodeType="afterEffect">
                                  <p:stCondLst>
                                    <p:cond delay="0"/>
                                  </p:stCondLst>
                                  <p:childTnLst>
                                    <p:set>
                                      <p:cBhvr>
                                        <p:cTn id="6" dur="1" fill="hold">
                                          <p:stCondLst>
                                            <p:cond delay="0"/>
                                          </p:stCondLst>
                                        </p:cTn>
                                        <p:tgtEl>
                                          <p:spTgt spid="7">
                                            <p:graphicEl>
                                              <a:dgm id="{3A42F99E-F2E8-4924-B30B-6B761C7DB2E9}"/>
                                            </p:graphicEl>
                                          </p:spTgt>
                                        </p:tgtEl>
                                        <p:attrNameLst>
                                          <p:attrName>style.visibility</p:attrName>
                                        </p:attrNameLst>
                                      </p:cBhvr>
                                      <p:to>
                                        <p:strVal val="visible"/>
                                      </p:to>
                                    </p:set>
                                    <p:animEffect transition="in" filter="strips(upRight)">
                                      <p:cBhvr>
                                        <p:cTn id="7" dur="500"/>
                                        <p:tgtEl>
                                          <p:spTgt spid="7">
                                            <p:graphicEl>
                                              <a:dgm id="{3A42F99E-F2E8-4924-B30B-6B761C7DB2E9}"/>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graphicEl>
                                              <a:dgm id="{4C28137B-83F3-4AEE-B4EF-930B4277C74F}"/>
                                            </p:graphicEl>
                                          </p:spTgt>
                                        </p:tgtEl>
                                        <p:attrNameLst>
                                          <p:attrName>style.visibility</p:attrName>
                                        </p:attrNameLst>
                                      </p:cBhvr>
                                      <p:to>
                                        <p:strVal val="visible"/>
                                      </p:to>
                                    </p:set>
                                    <p:animEffect transition="in" filter="fade">
                                      <p:cBhvr>
                                        <p:cTn id="11" dur="500"/>
                                        <p:tgtEl>
                                          <p:spTgt spid="7">
                                            <p:graphicEl>
                                              <a:dgm id="{4C28137B-83F3-4AEE-B4EF-930B4277C74F}"/>
                                            </p:graphic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7">
                                            <p:graphicEl>
                                              <a:dgm id="{72D945D5-9A88-44BE-8F96-AC1D070E0939}"/>
                                            </p:graphicEl>
                                          </p:spTgt>
                                        </p:tgtEl>
                                        <p:attrNameLst>
                                          <p:attrName>style.visibility</p:attrName>
                                        </p:attrNameLst>
                                      </p:cBhvr>
                                      <p:to>
                                        <p:strVal val="visible"/>
                                      </p:to>
                                    </p:set>
                                    <p:animEffect transition="in" filter="fade">
                                      <p:cBhvr>
                                        <p:cTn id="14" dur="500"/>
                                        <p:tgtEl>
                                          <p:spTgt spid="7">
                                            <p:graphicEl>
                                              <a:dgm id="{72D945D5-9A88-44BE-8F96-AC1D070E0939}"/>
                                            </p:graphicEl>
                                          </p:spTgt>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7">
                                            <p:graphicEl>
                                              <a:dgm id="{68E31ED3-1D04-413E-9CA7-38F605FFABE4}"/>
                                            </p:graphicEl>
                                          </p:spTgt>
                                        </p:tgtEl>
                                        <p:attrNameLst>
                                          <p:attrName>style.visibility</p:attrName>
                                        </p:attrNameLst>
                                      </p:cBhvr>
                                      <p:to>
                                        <p:strVal val="visible"/>
                                      </p:to>
                                    </p:set>
                                    <p:animEffect transition="in" filter="fade">
                                      <p:cBhvr>
                                        <p:cTn id="18" dur="500"/>
                                        <p:tgtEl>
                                          <p:spTgt spid="7">
                                            <p:graphicEl>
                                              <a:dgm id="{68E31ED3-1D04-413E-9CA7-38F605FFABE4}"/>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graphicEl>
                                              <a:dgm id="{58A3AA8F-0868-4D5A-AC8C-5F7E683A3D9C}"/>
                                            </p:graphicEl>
                                          </p:spTgt>
                                        </p:tgtEl>
                                        <p:attrNameLst>
                                          <p:attrName>style.visibility</p:attrName>
                                        </p:attrNameLst>
                                      </p:cBhvr>
                                      <p:to>
                                        <p:strVal val="visible"/>
                                      </p:to>
                                    </p:set>
                                    <p:animEffect transition="in" filter="fade">
                                      <p:cBhvr>
                                        <p:cTn id="21" dur="500"/>
                                        <p:tgtEl>
                                          <p:spTgt spid="7">
                                            <p:graphicEl>
                                              <a:dgm id="{58A3AA8F-0868-4D5A-AC8C-5F7E683A3D9C}"/>
                                            </p:graphicEl>
                                          </p:spTgt>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7">
                                            <p:graphicEl>
                                              <a:dgm id="{6E6FE4AB-5A08-4E48-9EF8-3E9D2B324092}"/>
                                            </p:graphicEl>
                                          </p:spTgt>
                                        </p:tgtEl>
                                        <p:attrNameLst>
                                          <p:attrName>style.visibility</p:attrName>
                                        </p:attrNameLst>
                                      </p:cBhvr>
                                      <p:to>
                                        <p:strVal val="visible"/>
                                      </p:to>
                                    </p:set>
                                    <p:animEffect transition="in" filter="fade">
                                      <p:cBhvr>
                                        <p:cTn id="25" dur="500"/>
                                        <p:tgtEl>
                                          <p:spTgt spid="7">
                                            <p:graphicEl>
                                              <a:dgm id="{6E6FE4AB-5A08-4E48-9EF8-3E9D2B324092}"/>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7">
                                            <p:graphicEl>
                                              <a:dgm id="{276CB639-944F-457C-B156-405B37221CD4}"/>
                                            </p:graphicEl>
                                          </p:spTgt>
                                        </p:tgtEl>
                                        <p:attrNameLst>
                                          <p:attrName>style.visibility</p:attrName>
                                        </p:attrNameLst>
                                      </p:cBhvr>
                                      <p:to>
                                        <p:strVal val="visible"/>
                                      </p:to>
                                    </p:set>
                                    <p:animEffect transition="in" filter="fade">
                                      <p:cBhvr>
                                        <p:cTn id="28" dur="500"/>
                                        <p:tgtEl>
                                          <p:spTgt spid="7">
                                            <p:graphicEl>
                                              <a:dgm id="{276CB639-944F-457C-B156-405B37221CD4}"/>
                                            </p:graphicEl>
                                          </p:spTgt>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7">
                                            <p:graphicEl>
                                              <a:dgm id="{7FBF5047-FAA7-4848-BDFC-1D66708BD216}"/>
                                            </p:graphicEl>
                                          </p:spTgt>
                                        </p:tgtEl>
                                        <p:attrNameLst>
                                          <p:attrName>style.visibility</p:attrName>
                                        </p:attrNameLst>
                                      </p:cBhvr>
                                      <p:to>
                                        <p:strVal val="visible"/>
                                      </p:to>
                                    </p:set>
                                    <p:animEffect transition="in" filter="fade">
                                      <p:cBhvr>
                                        <p:cTn id="32" dur="500"/>
                                        <p:tgtEl>
                                          <p:spTgt spid="7">
                                            <p:graphicEl>
                                              <a:dgm id="{7FBF5047-FAA7-4848-BDFC-1D66708BD216}"/>
                                            </p:graphic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7">
                                            <p:graphicEl>
                                              <a:dgm id="{CE3C0FA9-1730-4CEA-9A3A-0F362DBF3B01}"/>
                                            </p:graphicEl>
                                          </p:spTgt>
                                        </p:tgtEl>
                                        <p:attrNameLst>
                                          <p:attrName>style.visibility</p:attrName>
                                        </p:attrNameLst>
                                      </p:cBhvr>
                                      <p:to>
                                        <p:strVal val="visible"/>
                                      </p:to>
                                    </p:set>
                                    <p:animEffect transition="in" filter="fade">
                                      <p:cBhvr>
                                        <p:cTn id="35" dur="500"/>
                                        <p:tgtEl>
                                          <p:spTgt spid="7">
                                            <p:graphicEl>
                                              <a:dgm id="{CE3C0FA9-1730-4CEA-9A3A-0F362DBF3B01}"/>
                                            </p:graphicEl>
                                          </p:spTgt>
                                        </p:tgtEl>
                                      </p:cBhvr>
                                    </p:animEffect>
                                  </p:childTnLst>
                                </p:cTn>
                              </p:par>
                            </p:childTnLst>
                          </p:cTn>
                        </p:par>
                        <p:par>
                          <p:cTn id="36" fill="hold">
                            <p:stCondLst>
                              <p:cond delay="2500"/>
                            </p:stCondLst>
                            <p:childTnLst>
                              <p:par>
                                <p:cTn id="37" presetID="10" presetClass="entr" presetSubtype="0" fill="hold" grpId="0" nodeType="afterEffect">
                                  <p:stCondLst>
                                    <p:cond delay="0"/>
                                  </p:stCondLst>
                                  <p:childTnLst>
                                    <p:set>
                                      <p:cBhvr>
                                        <p:cTn id="38" dur="1" fill="hold">
                                          <p:stCondLst>
                                            <p:cond delay="0"/>
                                          </p:stCondLst>
                                        </p:cTn>
                                        <p:tgtEl>
                                          <p:spTgt spid="7">
                                            <p:graphicEl>
                                              <a:dgm id="{CB1DA602-07DC-4BEE-9148-99F72D089DE3}"/>
                                            </p:graphicEl>
                                          </p:spTgt>
                                        </p:tgtEl>
                                        <p:attrNameLst>
                                          <p:attrName>style.visibility</p:attrName>
                                        </p:attrNameLst>
                                      </p:cBhvr>
                                      <p:to>
                                        <p:strVal val="visible"/>
                                      </p:to>
                                    </p:set>
                                    <p:animEffect transition="in" filter="fade">
                                      <p:cBhvr>
                                        <p:cTn id="39" dur="500"/>
                                        <p:tgtEl>
                                          <p:spTgt spid="7">
                                            <p:graphicEl>
                                              <a:dgm id="{CB1DA602-07DC-4BEE-9148-99F72D089DE3}"/>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7">
                                            <p:graphicEl>
                                              <a:dgm id="{C37E7679-A27A-4C28-AA27-C1EE8EFAB747}"/>
                                            </p:graphicEl>
                                          </p:spTgt>
                                        </p:tgtEl>
                                        <p:attrNameLst>
                                          <p:attrName>style.visibility</p:attrName>
                                        </p:attrNameLst>
                                      </p:cBhvr>
                                      <p:to>
                                        <p:strVal val="visible"/>
                                      </p:to>
                                    </p:set>
                                    <p:animEffect transition="in" filter="fade">
                                      <p:cBhvr>
                                        <p:cTn id="42" dur="500"/>
                                        <p:tgtEl>
                                          <p:spTgt spid="7">
                                            <p:graphicEl>
                                              <a:dgm id="{C37E7679-A27A-4C28-AA27-C1EE8EFAB74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uiExpand="1">
        <p:bldSub>
          <a:bldDgm bld="one"/>
        </p:bldSub>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00" name="Rectangle 16"/>
          <p:cNvSpPr>
            <a:spLocks noGrp="1" noChangeArrowheads="1"/>
          </p:cNvSpPr>
          <p:nvPr>
            <p:ph type="title"/>
          </p:nvPr>
        </p:nvSpPr>
        <p:spPr>
          <a:xfrm>
            <a:off x="610580" y="415105"/>
            <a:ext cx="7922840" cy="1280890"/>
          </a:xfrm>
        </p:spPr>
        <p:txBody>
          <a:bodyPr/>
          <a:lstStyle/>
          <a:p>
            <a:r>
              <a:rPr lang="en-US" dirty="0" smtClean="0">
                <a:latin typeface="Arial" pitchFamily="34" charset="0"/>
                <a:cs typeface="Arial" pitchFamily="34" charset="0"/>
              </a:rPr>
              <a:t>S.W.O.T   Analysis</a:t>
            </a:r>
            <a:endParaRPr lang="en-US" dirty="0">
              <a:latin typeface="Arial" pitchFamily="34" charset="0"/>
              <a:cs typeface="Arial" pitchFamily="34" charset="0"/>
            </a:endParaRPr>
          </a:p>
        </p:txBody>
      </p:sp>
      <p:sp>
        <p:nvSpPr>
          <p:cNvPr id="4" name="Footer Placeholder 3"/>
          <p:cNvSpPr>
            <a:spLocks noGrp="1"/>
          </p:cNvSpPr>
          <p:nvPr>
            <p:ph type="ftr" sz="quarter" idx="4294967295"/>
          </p:nvPr>
        </p:nvSpPr>
        <p:spPr>
          <a:xfrm>
            <a:off x="971600" y="6476849"/>
            <a:ext cx="6192688" cy="381151"/>
          </a:xfrm>
          <a:prstGeom prst="rect">
            <a:avLst/>
          </a:prstGeom>
        </p:spPr>
        <p:txBody>
          <a:bodyPr/>
          <a:lstStyle/>
          <a:p>
            <a:r>
              <a:rPr lang="en-US" dirty="0" smtClean="0"/>
              <a:t>The 16th Jordan/ICARDA Biennial Coordination Meeting, NCARE, </a:t>
            </a:r>
            <a:r>
              <a:rPr lang="en-US" dirty="0" err="1" smtClean="0"/>
              <a:t>Beqa</a:t>
            </a:r>
            <a:r>
              <a:rPr lang="en-US" dirty="0" smtClean="0"/>
              <a:t>, Jordan.  14 Sep 2014</a:t>
            </a:r>
            <a:endParaRPr lang="en-US" dirty="0"/>
          </a:p>
        </p:txBody>
      </p:sp>
      <p:sp>
        <p:nvSpPr>
          <p:cNvPr id="3" name="AutoShape 2" descr="http://upload.wikimedia.org/wikipedia/commons/thumb/0/0b/SWOT_en.svg/320px-SWOT_en.svg.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0" name="Diagram 9"/>
          <p:cNvGraphicFramePr/>
          <p:nvPr>
            <p:extLst>
              <p:ext uri="{D42A27DB-BD31-4B8C-83A1-F6EECF244321}">
                <p14:modId xmlns:p14="http://schemas.microsoft.com/office/powerpoint/2010/main" val="1654803871"/>
              </p:ext>
            </p:extLst>
          </p:nvPr>
        </p:nvGraphicFramePr>
        <p:xfrm>
          <a:off x="966651" y="1129727"/>
          <a:ext cx="7210698" cy="51859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86615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7603" y="351332"/>
            <a:ext cx="4439662" cy="6345382"/>
          </a:xfrm>
          <a:prstGeom prst="rect">
            <a:avLst/>
          </a:prstGeom>
          <a:ln>
            <a:noFill/>
          </a:ln>
          <a:effectLst>
            <a:outerShdw blurRad="292100" dist="139700" dir="2700000" algn="tl" rotWithShape="0">
              <a:srgbClr val="333333">
                <a:alpha val="65000"/>
              </a:srgbClr>
            </a:outerShdw>
          </a:effectLst>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861794">
            <a:off x="4891621" y="2655729"/>
            <a:ext cx="4433455" cy="3135519"/>
          </a:xfrm>
          <a:prstGeom prst="rect">
            <a:avLst/>
          </a:prstGeom>
          <a:ln>
            <a:noFill/>
          </a:ln>
          <a:effectLst>
            <a:outerShdw blurRad="292100" dist="139700" dir="2700000" algn="tl" rotWithShape="0">
              <a:srgbClr val="333333">
                <a:alpha val="65000"/>
              </a:srgbClr>
            </a:outerShdw>
          </a:effectLst>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060210">
            <a:off x="1598519" y="1334236"/>
            <a:ext cx="4433423" cy="3134762"/>
          </a:xfrm>
          <a:prstGeom prst="rect">
            <a:avLst/>
          </a:prstGeom>
          <a:ln>
            <a:noFill/>
          </a:ln>
          <a:effectLst>
            <a:outerShdw blurRad="292100" dist="139700" dir="2700000" algn="tl" rotWithShape="0">
              <a:srgbClr val="333333">
                <a:alpha val="65000"/>
              </a:srgbClr>
            </a:outerShdw>
          </a:effectLst>
        </p:spPr>
      </p:pic>
      <p:sp>
        <p:nvSpPr>
          <p:cNvPr id="7" name="Title 1"/>
          <p:cNvSpPr>
            <a:spLocks noGrp="1"/>
          </p:cNvSpPr>
          <p:nvPr>
            <p:ph type="title"/>
          </p:nvPr>
        </p:nvSpPr>
        <p:spPr/>
        <p:txBody>
          <a:bodyPr/>
          <a:lstStyle/>
          <a:p>
            <a:pPr algn="r"/>
            <a:r>
              <a:rPr lang="en-US" smtClean="0"/>
              <a:t>Out scaling</a:t>
            </a:r>
            <a:endParaRPr lang="en-GB" dirty="0"/>
          </a:p>
        </p:txBody>
      </p:sp>
    </p:spTree>
    <p:extLst>
      <p:ext uri="{BB962C8B-B14F-4D97-AF65-F5344CB8AC3E}">
        <p14:creationId xmlns:p14="http://schemas.microsoft.com/office/powerpoint/2010/main" val="4179748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dirty="0" smtClean="0"/>
              <a:t>Sheep nutrient deficiency</a:t>
            </a:r>
            <a:endParaRPr lang="ar-JO" dirty="0"/>
          </a:p>
        </p:txBody>
      </p:sp>
      <p:sp>
        <p:nvSpPr>
          <p:cNvPr id="3" name="Content Placeholder 2"/>
          <p:cNvSpPr>
            <a:spLocks noGrp="1"/>
          </p:cNvSpPr>
          <p:nvPr>
            <p:ph idx="1"/>
          </p:nvPr>
        </p:nvSpPr>
        <p:spPr>
          <a:xfrm>
            <a:off x="174171" y="1045029"/>
            <a:ext cx="6236461" cy="5409779"/>
          </a:xfrm>
        </p:spPr>
        <p:txBody>
          <a:bodyPr>
            <a:normAutofit fontScale="77500" lnSpcReduction="20000"/>
          </a:bodyPr>
          <a:lstStyle/>
          <a:p>
            <a:pPr algn="just"/>
            <a:r>
              <a:rPr lang="en-US" sz="3100" dirty="0" smtClean="0"/>
              <a:t>Goal</a:t>
            </a:r>
            <a:r>
              <a:rPr lang="en-US" dirty="0" smtClean="0"/>
              <a:t>: </a:t>
            </a:r>
          </a:p>
          <a:p>
            <a:pPr lvl="1" algn="just">
              <a:buFont typeface="Calibri" pitchFamily="34" charset="0"/>
              <a:buChar char="–"/>
            </a:pPr>
            <a:r>
              <a:rPr lang="en-US" dirty="0"/>
              <a:t>To investigate nutritional deficiencies of sheep and goat </a:t>
            </a:r>
            <a:endParaRPr lang="en-US" dirty="0" smtClean="0"/>
          </a:p>
          <a:p>
            <a:pPr lvl="1" algn="just">
              <a:buFont typeface="Calibri" pitchFamily="34" charset="0"/>
              <a:buChar char="–"/>
            </a:pPr>
            <a:r>
              <a:rPr lang="en-US" dirty="0" smtClean="0"/>
              <a:t>To implement </a:t>
            </a:r>
            <a:r>
              <a:rPr lang="en-US" dirty="0" smtClean="0"/>
              <a:t>supplementation </a:t>
            </a:r>
            <a:r>
              <a:rPr lang="en-US" dirty="0" smtClean="0"/>
              <a:t>strategies </a:t>
            </a:r>
          </a:p>
          <a:p>
            <a:pPr lvl="1" algn="just">
              <a:buFont typeface="Calibri" pitchFamily="34" charset="0"/>
              <a:buChar char="–"/>
            </a:pPr>
            <a:r>
              <a:rPr lang="en-US" dirty="0" smtClean="0"/>
              <a:t>To enhance the feeding balance of the flocks</a:t>
            </a:r>
          </a:p>
          <a:p>
            <a:pPr lvl="1" algn="just">
              <a:buFont typeface="Calibri" pitchFamily="34" charset="0"/>
              <a:buChar char="–"/>
            </a:pPr>
            <a:endParaRPr lang="en-US" dirty="0" smtClean="0"/>
          </a:p>
          <a:p>
            <a:pPr algn="just"/>
            <a:r>
              <a:rPr lang="en-US" sz="3100" dirty="0" smtClean="0"/>
              <a:t>Methodology</a:t>
            </a:r>
            <a:endParaRPr lang="en-US" sz="3400" dirty="0"/>
          </a:p>
          <a:p>
            <a:pPr marL="537210" lvl="1" indent="0" algn="just">
              <a:buNone/>
            </a:pPr>
            <a:r>
              <a:rPr lang="en-US" dirty="0" smtClean="0">
                <a:latin typeface="+mj-lt"/>
              </a:rPr>
              <a:t>Samples will be collected every 3 months from the same locations and farmers</a:t>
            </a:r>
          </a:p>
          <a:p>
            <a:pPr lvl="1" algn="just"/>
            <a:r>
              <a:rPr lang="en-US" dirty="0" smtClean="0">
                <a:latin typeface="+mj-lt"/>
              </a:rPr>
              <a:t>Serum and plasma were collected and stored at -20°C (260 samples)</a:t>
            </a:r>
          </a:p>
          <a:p>
            <a:pPr lvl="2" algn="just"/>
            <a:r>
              <a:rPr lang="en-US" dirty="0" smtClean="0">
                <a:latin typeface="+mj-lt"/>
              </a:rPr>
              <a:t>Minerals; Se, K, Na, etc. </a:t>
            </a:r>
          </a:p>
          <a:p>
            <a:pPr lvl="2" algn="just"/>
            <a:r>
              <a:rPr lang="en-US" dirty="0" smtClean="0">
                <a:latin typeface="+mj-lt"/>
              </a:rPr>
              <a:t>Blood metabolites</a:t>
            </a:r>
          </a:p>
          <a:p>
            <a:pPr lvl="1" algn="just"/>
            <a:r>
              <a:rPr lang="en-US" dirty="0" smtClean="0">
                <a:latin typeface="+mj-lt"/>
              </a:rPr>
              <a:t>Wool samples were collected and analyzed for minerals (100 samples).</a:t>
            </a:r>
          </a:p>
          <a:p>
            <a:pPr lvl="1" algn="just"/>
            <a:r>
              <a:rPr lang="en-US" dirty="0">
                <a:latin typeface="+mj-lt"/>
              </a:rPr>
              <a:t>Soil, water, rangeland and feed  samples were collected </a:t>
            </a:r>
            <a:r>
              <a:rPr lang="en-US" dirty="0" smtClean="0">
                <a:latin typeface="+mj-lt"/>
              </a:rPr>
              <a:t>(100 different samples)</a:t>
            </a:r>
          </a:p>
          <a:p>
            <a:endParaRPr lang="ar-JO" dirty="0"/>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rot="5400000">
            <a:off x="6519785" y="2329358"/>
            <a:ext cx="2545208" cy="248821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9831782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3" dur="500"/>
                                        <p:tgtEl>
                                          <p:spTgt spid="3">
                                            <p:txEl>
                                              <p:pRg st="2" end="2"/>
                                            </p:txEl>
                                          </p:spTgt>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1" dur="500"/>
                                        <p:tgtEl>
                                          <p:spTgt spid="3">
                                            <p:txEl>
                                              <p:pRg st="5" end="5"/>
                                            </p:txEl>
                                          </p:spTgt>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4" dur="500"/>
                                        <p:tgtEl>
                                          <p:spTgt spid="3">
                                            <p:txEl>
                                              <p:pRg st="6" end="6"/>
                                            </p:txEl>
                                          </p:spTgt>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randombar(horizontal)">
                                      <p:cBhvr>
                                        <p:cTn id="27" dur="500"/>
                                        <p:tgtEl>
                                          <p:spTgt spid="3">
                                            <p:txEl>
                                              <p:pRg st="7" end="7"/>
                                            </p:txEl>
                                          </p:spTgt>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3">
                                            <p:txEl>
                                              <p:pRg st="8" end="8"/>
                                            </p:txEl>
                                          </p:spTgt>
                                        </p:tgtEl>
                                        <p:attrNameLst>
                                          <p:attrName>style.visibility</p:attrName>
                                        </p:attrNameLst>
                                      </p:cBhvr>
                                      <p:to>
                                        <p:strVal val="visible"/>
                                      </p:to>
                                    </p:set>
                                    <p:animEffect transition="in" filter="randombar(horizontal)">
                                      <p:cBhvr>
                                        <p:cTn id="30" dur="500"/>
                                        <p:tgtEl>
                                          <p:spTgt spid="3">
                                            <p:txEl>
                                              <p:pRg st="8" end="8"/>
                                            </p:txEl>
                                          </p:spTgt>
                                        </p:tgtEl>
                                      </p:cBhvr>
                                    </p:animEffect>
                                  </p:childTnLst>
                                </p:cTn>
                              </p:par>
                              <p:par>
                                <p:cTn id="31" presetID="14" presetClass="entr" presetSubtype="10" fill="hold" grpId="0" nodeType="with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animEffect transition="in" filter="randombar(horizontal)">
                                      <p:cBhvr>
                                        <p:cTn id="33" dur="500"/>
                                        <p:tgtEl>
                                          <p:spTgt spid="3">
                                            <p:txEl>
                                              <p:pRg st="9" end="9"/>
                                            </p:txEl>
                                          </p:spTgt>
                                        </p:tgtEl>
                                      </p:cBhvr>
                                    </p:animEffect>
                                  </p:childTnLst>
                                </p:cTn>
                              </p:par>
                              <p:par>
                                <p:cTn id="34" presetID="14" presetClass="entr" presetSubtype="10" fill="hold" grpId="0" nodeType="withEffect">
                                  <p:stCondLst>
                                    <p:cond delay="0"/>
                                  </p:stCondLst>
                                  <p:childTnLst>
                                    <p:set>
                                      <p:cBhvr>
                                        <p:cTn id="35" dur="1" fill="hold">
                                          <p:stCondLst>
                                            <p:cond delay="0"/>
                                          </p:stCondLst>
                                        </p:cTn>
                                        <p:tgtEl>
                                          <p:spTgt spid="3">
                                            <p:txEl>
                                              <p:pRg st="10" end="10"/>
                                            </p:txEl>
                                          </p:spTgt>
                                        </p:tgtEl>
                                        <p:attrNameLst>
                                          <p:attrName>style.visibility</p:attrName>
                                        </p:attrNameLst>
                                      </p:cBhvr>
                                      <p:to>
                                        <p:strVal val="visible"/>
                                      </p:to>
                                    </p:set>
                                    <p:animEffect transition="in" filter="randombar(horizontal)">
                                      <p:cBhvr>
                                        <p:cTn id="36" dur="500"/>
                                        <p:tgtEl>
                                          <p:spTgt spid="3">
                                            <p:txEl>
                                              <p:pRg st="10" end="10"/>
                                            </p:txEl>
                                          </p:spTgt>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3">
                                            <p:txEl>
                                              <p:pRg st="11" end="11"/>
                                            </p:txEl>
                                          </p:spTgt>
                                        </p:tgtEl>
                                        <p:attrNameLst>
                                          <p:attrName>style.visibility</p:attrName>
                                        </p:attrNameLst>
                                      </p:cBhvr>
                                      <p:to>
                                        <p:strVal val="visible"/>
                                      </p:to>
                                    </p:set>
                                    <p:animEffect transition="in" filter="randombar(horizontal)">
                                      <p:cBhvr>
                                        <p:cTn id="39"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ChangeAspect="1"/>
          </p:cNvPicPr>
          <p:nvPr/>
        </p:nvPicPr>
        <p:blipFill rotWithShape="1">
          <a:blip r:embed="rId3"/>
          <a:srcRect l="30176" t="16107" r="4737" b="5608"/>
          <a:stretch/>
        </p:blipFill>
        <p:spPr>
          <a:xfrm>
            <a:off x="0" y="1069849"/>
            <a:ext cx="9144000" cy="5273801"/>
          </a:xfrm>
          <a:prstGeom prst="rect">
            <a:avLst/>
          </a:prstGeom>
          <a:ln>
            <a:noFill/>
          </a:ln>
          <a:effectLst>
            <a:outerShdw blurRad="292100" dist="139700" dir="2700000" algn="tl" rotWithShape="0">
              <a:srgbClr val="333333">
                <a:alpha val="65000"/>
              </a:srgbClr>
            </a:outerShdw>
          </a:effectLst>
        </p:spPr>
      </p:pic>
      <p:sp>
        <p:nvSpPr>
          <p:cNvPr id="2" name="Title 1"/>
          <p:cNvSpPr>
            <a:spLocks noGrp="1"/>
          </p:cNvSpPr>
          <p:nvPr>
            <p:ph type="title"/>
          </p:nvPr>
        </p:nvSpPr>
        <p:spPr/>
        <p:txBody>
          <a:bodyPr/>
          <a:lstStyle/>
          <a:p>
            <a:r>
              <a:rPr dirty="0" smtClean="0"/>
              <a:t>Sheep nutrient deficiency</a:t>
            </a:r>
            <a:endParaRPr lang="ar-JO" dirty="0"/>
          </a:p>
        </p:txBody>
      </p:sp>
      <p:sp>
        <p:nvSpPr>
          <p:cNvPr id="6" name="Content Placeholder 5"/>
          <p:cNvSpPr>
            <a:spLocks noGrp="1"/>
          </p:cNvSpPr>
          <p:nvPr>
            <p:ph idx="1"/>
          </p:nvPr>
        </p:nvSpPr>
        <p:spPr/>
        <p:txBody>
          <a:bodyPr/>
          <a:lstStyle/>
          <a:p>
            <a:r>
              <a:rPr lang="en-US" dirty="0" smtClean="0"/>
              <a:t>Area covered by the sampling 53km</a:t>
            </a:r>
            <a:r>
              <a:rPr lang="en-US" baseline="30000" dirty="0" smtClean="0"/>
              <a:t>2</a:t>
            </a:r>
          </a:p>
          <a:p>
            <a:r>
              <a:rPr lang="en-US" dirty="0" smtClean="0"/>
              <a:t>Sheep population 40,000</a:t>
            </a:r>
            <a:endParaRPr lang="en-US" baseline="30000" dirty="0"/>
          </a:p>
        </p:txBody>
      </p:sp>
    </p:spTree>
    <p:extLst>
      <p:ext uri="{BB962C8B-B14F-4D97-AF65-F5344CB8AC3E}">
        <p14:creationId xmlns:p14="http://schemas.microsoft.com/office/powerpoint/2010/main" val="2898779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b="1" dirty="0" smtClean="0"/>
              <a:t>Breeding soundness examination</a:t>
            </a:r>
            <a:r>
              <a:rPr lang="ar-JO" dirty="0" smtClean="0"/>
              <a:t/>
            </a:r>
            <a:br>
              <a:rPr lang="ar-JO" dirty="0" smtClean="0"/>
            </a:br>
            <a:r>
              <a:rPr sz="2700" b="1" dirty="0" smtClean="0"/>
              <a:t>Improving flocks’ fertility</a:t>
            </a:r>
            <a:endParaRPr lang="ar-JO" dirty="0"/>
          </a:p>
        </p:txBody>
      </p:sp>
      <p:sp>
        <p:nvSpPr>
          <p:cNvPr id="4" name="Slide Number Placeholder 3"/>
          <p:cNvSpPr>
            <a:spLocks noGrp="1"/>
          </p:cNvSpPr>
          <p:nvPr>
            <p:ph type="sldNum" sz="quarter" idx="4294967295"/>
          </p:nvPr>
        </p:nvSpPr>
        <p:spPr>
          <a:xfrm>
            <a:off x="7731387" y="6503240"/>
            <a:ext cx="1152128" cy="301752"/>
          </a:xfrm>
          <a:prstGeom prst="rect">
            <a:avLst/>
          </a:prstGeom>
        </p:spPr>
        <p:txBody>
          <a:bodyPr/>
          <a:lstStyle/>
          <a:p>
            <a:r>
              <a:rPr lang="en-US" smtClean="0"/>
              <a:t>Page | </a:t>
            </a:r>
            <a:fld id="{FEA1243F-3000-4347-94A4-FBDEAD3122CB}" type="slidenum">
              <a:rPr lang="en-US" smtClean="0"/>
              <a:pPr/>
              <a:t>16</a:t>
            </a:fld>
            <a:endParaRPr lang="en-US" dirty="0"/>
          </a:p>
        </p:txBody>
      </p:sp>
      <p:pic>
        <p:nvPicPr>
          <p:cNvPr id="5" name="Content Placeholder 4" descr="C:\Users\ICARDA\AppData\Local\Temp\Rar$DIa0.013\Rams examination- El Khreisha- 1st day- Photo Credit Celine Aubert (2).JPG"/>
          <p:cNvPicPr>
            <a:picLocks noGrp="1" noChangeAspect="1"/>
          </p:cNvPicPr>
          <p:nvPr>
            <p:ph idx="1"/>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bwMode="auto">
          <a:xfrm>
            <a:off x="254555" y="1410075"/>
            <a:ext cx="4039985" cy="432677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Content Placeholder 5"/>
          <p:cNvPicPr>
            <a:picLocks noChangeAspect="1"/>
          </p:cNvPicPr>
          <p:nvPr/>
        </p:nvPicPr>
        <p:blipFill rotWithShape="1">
          <a:blip r:embed="rId4" cstate="print">
            <a:extLst>
              <a:ext uri="{28A0092B-C50C-407E-A947-70E740481C1C}">
                <a14:useLocalDpi xmlns:a14="http://schemas.microsoft.com/office/drawing/2010/main" val="0"/>
              </a:ext>
            </a:extLst>
          </a:blip>
          <a:srcRect b="7411"/>
          <a:stretch/>
        </p:blipFill>
        <p:spPr>
          <a:xfrm rot="5400000">
            <a:off x="5822318" y="3969257"/>
            <a:ext cx="1977451" cy="137318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38573" y="3386628"/>
            <a:ext cx="4144942" cy="276329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9733321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par>
                                <p:cTn id="8" presetID="14"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US" dirty="0" smtClean="0">
                <a:effectLst/>
              </a:rPr>
              <a:t>Increase </a:t>
            </a:r>
            <a:r>
              <a:rPr lang="en-US" dirty="0">
                <a:effectLst/>
              </a:rPr>
              <a:t>of scrotal circumference with age in the examined population</a:t>
            </a:r>
            <a:br>
              <a:rPr lang="en-US" dirty="0">
                <a:effectLst/>
              </a:rPr>
            </a:b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06794737"/>
              </p:ext>
            </p:extLst>
          </p:nvPr>
        </p:nvGraphicFramePr>
        <p:xfrm>
          <a:off x="242888" y="1882775"/>
          <a:ext cx="8640762" cy="44196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919615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grpId="0" nodeType="afterEffect">
                                  <p:stCondLst>
                                    <p:cond delay="0"/>
                                  </p:stCondLst>
                                  <p:childTnLst>
                                    <p:set>
                                      <p:cBhvr>
                                        <p:cTn id="6" dur="1" fill="hold">
                                          <p:stCondLst>
                                            <p:cond delay="0"/>
                                          </p:stCondLst>
                                        </p:cTn>
                                        <p:tgtEl>
                                          <p:spTgt spid="4">
                                            <p:graphicEl>
                                              <a:chart seriesIdx="0" categoryIdx="-4" bldStep="series"/>
                                            </p:graphicEl>
                                          </p:spTgt>
                                        </p:tgtEl>
                                        <p:attrNameLst>
                                          <p:attrName>style.visibility</p:attrName>
                                        </p:attrNameLst>
                                      </p:cBhvr>
                                      <p:to>
                                        <p:strVal val="visible"/>
                                      </p:to>
                                    </p:set>
                                    <p:animEffect transition="in" filter="strips(upRight)">
                                      <p:cBhvr>
                                        <p:cTn id="7" dur="500"/>
                                        <p:tgtEl>
                                          <p:spTgt spid="4">
                                            <p:graphicEl>
                                              <a:chart seriesIdx="0" categoryIdx="-4" bldStep="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Chart bld="series" animBg="0"/>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3"/>
          <p:cNvGraphicFramePr>
            <a:graphicFrameLocks/>
          </p:cNvGraphicFramePr>
          <p:nvPr>
            <p:extLst>
              <p:ext uri="{D42A27DB-BD31-4B8C-83A1-F6EECF244321}">
                <p14:modId xmlns:p14="http://schemas.microsoft.com/office/powerpoint/2010/main" val="1030036359"/>
              </p:ext>
            </p:extLst>
          </p:nvPr>
        </p:nvGraphicFramePr>
        <p:xfrm>
          <a:off x="152400" y="2743200"/>
          <a:ext cx="4419600" cy="3429000"/>
        </p:xfrm>
        <a:graphic>
          <a:graphicData uri="http://schemas.openxmlformats.org/drawingml/2006/chart">
            <c:chart xmlns:c="http://schemas.openxmlformats.org/drawingml/2006/chart" xmlns:r="http://schemas.openxmlformats.org/officeDocument/2006/relationships" r:id="rId2"/>
          </a:graphicData>
        </a:graphic>
      </p:graphicFrame>
      <p:sp>
        <p:nvSpPr>
          <p:cNvPr id="4" name="Rectangle 3"/>
          <p:cNvSpPr/>
          <p:nvPr/>
        </p:nvSpPr>
        <p:spPr>
          <a:xfrm>
            <a:off x="152400" y="1295400"/>
            <a:ext cx="4419600" cy="1569660"/>
          </a:xfrm>
          <a:prstGeom prst="rect">
            <a:avLst/>
          </a:prstGeom>
        </p:spPr>
        <p:txBody>
          <a:bodyPr wrap="square">
            <a:spAutoFit/>
          </a:bodyPr>
          <a:lstStyle/>
          <a:p>
            <a:r>
              <a:rPr lang="en-US" sz="2400" dirty="0">
                <a:latin typeface="Calibri" panose="020F0502020204030204" pitchFamily="34" charset="0"/>
                <a:ea typeface="Calibri" panose="020F0502020204030204" pitchFamily="34" charset="0"/>
                <a:cs typeface="Arial" panose="020B0604020202020204" pitchFamily="34" charset="0"/>
              </a:rPr>
              <a:t>Over 35% of the examined rams have a likely background of being </a:t>
            </a:r>
            <a:r>
              <a:rPr lang="en-US" sz="2400" dirty="0" smtClean="0">
                <a:latin typeface="Calibri" panose="020F0502020204030204" pitchFamily="34" charset="0"/>
                <a:ea typeface="Calibri" panose="020F0502020204030204" pitchFamily="34" charset="0"/>
                <a:cs typeface="Arial" panose="020B0604020202020204" pitchFamily="34" charset="0"/>
              </a:rPr>
              <a:t>inbred</a:t>
            </a:r>
          </a:p>
          <a:p>
            <a:endParaRPr lang="en-US" sz="2400" dirty="0"/>
          </a:p>
        </p:txBody>
      </p:sp>
      <p:graphicFrame>
        <p:nvGraphicFramePr>
          <p:cNvPr id="5" name="Content Placeholder 3"/>
          <p:cNvGraphicFramePr>
            <a:graphicFrameLocks/>
          </p:cNvGraphicFramePr>
          <p:nvPr>
            <p:extLst>
              <p:ext uri="{D42A27DB-BD31-4B8C-83A1-F6EECF244321}">
                <p14:modId xmlns:p14="http://schemas.microsoft.com/office/powerpoint/2010/main" val="1833998806"/>
              </p:ext>
            </p:extLst>
          </p:nvPr>
        </p:nvGraphicFramePr>
        <p:xfrm>
          <a:off x="4572000" y="2743200"/>
          <a:ext cx="4419600" cy="3810000"/>
        </p:xfrm>
        <a:graphic>
          <a:graphicData uri="http://schemas.openxmlformats.org/drawingml/2006/chart">
            <c:chart xmlns:c="http://schemas.openxmlformats.org/drawingml/2006/chart" xmlns:r="http://schemas.openxmlformats.org/officeDocument/2006/relationships" r:id="rId3"/>
          </a:graphicData>
        </a:graphic>
      </p:graphicFrame>
      <p:sp>
        <p:nvSpPr>
          <p:cNvPr id="6" name="Rectangle 5"/>
          <p:cNvSpPr/>
          <p:nvPr/>
        </p:nvSpPr>
        <p:spPr>
          <a:xfrm>
            <a:off x="4724400" y="1295400"/>
            <a:ext cx="4343400" cy="1938992"/>
          </a:xfrm>
          <a:prstGeom prst="rect">
            <a:avLst/>
          </a:prstGeom>
        </p:spPr>
        <p:txBody>
          <a:bodyPr wrap="square">
            <a:spAutoFit/>
          </a:bodyPr>
          <a:lstStyle/>
          <a:p>
            <a:r>
              <a:rPr lang="en-US" sz="2400" dirty="0" smtClean="0">
                <a:latin typeface="Calibri" panose="020F0502020204030204" pitchFamily="34" charset="0"/>
                <a:ea typeface="Calibri" panose="020F0502020204030204" pitchFamily="34" charset="0"/>
                <a:cs typeface="Arial" panose="020B0604020202020204" pitchFamily="34" charset="0"/>
              </a:rPr>
              <a:t>Over </a:t>
            </a:r>
            <a:r>
              <a:rPr lang="en-US" sz="2400" dirty="0">
                <a:latin typeface="Calibri" panose="020F0502020204030204" pitchFamily="34" charset="0"/>
                <a:ea typeface="Calibri" panose="020F0502020204030204" pitchFamily="34" charset="0"/>
                <a:cs typeface="Arial" panose="020B0604020202020204" pitchFamily="34" charset="0"/>
              </a:rPr>
              <a:t>85% of the rams have a body condition score under the recommended </a:t>
            </a:r>
            <a:r>
              <a:rPr lang="en-US" sz="2400" dirty="0" smtClean="0">
                <a:latin typeface="Calibri" panose="020F0502020204030204" pitchFamily="34" charset="0"/>
                <a:ea typeface="Calibri" panose="020F0502020204030204" pitchFamily="34" charset="0"/>
                <a:cs typeface="Arial" panose="020B0604020202020204" pitchFamily="34" charset="0"/>
              </a:rPr>
              <a:t>level prior to mating</a:t>
            </a:r>
            <a:endParaRPr lang="en-US" sz="2400" dirty="0">
              <a:latin typeface="Calibri" panose="020F0502020204030204" pitchFamily="34" charset="0"/>
              <a:ea typeface="Calibri" panose="020F0502020204030204" pitchFamily="34" charset="0"/>
              <a:cs typeface="Arial" panose="020B0604020202020204" pitchFamily="34" charset="0"/>
            </a:endParaRPr>
          </a:p>
          <a:p>
            <a:endParaRPr lang="en-US" sz="2400" dirty="0"/>
          </a:p>
        </p:txBody>
      </p:sp>
      <p:sp>
        <p:nvSpPr>
          <p:cNvPr id="9" name="Title 8"/>
          <p:cNvSpPr>
            <a:spLocks noGrp="1"/>
          </p:cNvSpPr>
          <p:nvPr>
            <p:ph type="title"/>
          </p:nvPr>
        </p:nvSpPr>
        <p:spPr>
          <a:xfrm>
            <a:off x="626109" y="-12475"/>
            <a:ext cx="8441691" cy="1399032"/>
          </a:xfrm>
        </p:spPr>
        <p:txBody>
          <a:bodyPr>
            <a:normAutofit fontScale="90000"/>
          </a:bodyPr>
          <a:lstStyle/>
          <a:p>
            <a:r>
              <a:rPr lang="en-US" dirty="0"/>
              <a:t>Improving flocks’ fertility in Jordan field sites (≈ 40,000 sheep)</a:t>
            </a:r>
            <a:br>
              <a:rPr lang="en-US" dirty="0"/>
            </a:br>
            <a:endParaRPr lang="en-US" dirty="0"/>
          </a:p>
        </p:txBody>
      </p:sp>
    </p:spTree>
    <p:extLst>
      <p:ext uri="{BB962C8B-B14F-4D97-AF65-F5344CB8AC3E}">
        <p14:creationId xmlns:p14="http://schemas.microsoft.com/office/powerpoint/2010/main" val="3142335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4804" y="-609"/>
            <a:ext cx="8441691" cy="1399032"/>
          </a:xfrm>
        </p:spPr>
        <p:txBody>
          <a:bodyPr>
            <a:normAutofit fontScale="90000"/>
          </a:bodyPr>
          <a:lstStyle/>
          <a:p>
            <a:r>
              <a:rPr dirty="0" smtClean="0"/>
              <a:t>Epidemiological survey in the action site</a:t>
            </a:r>
            <a:r>
              <a:rPr lang="ar-JO" dirty="0" smtClean="0"/>
              <a:t/>
            </a:r>
            <a:br>
              <a:rPr lang="ar-JO" dirty="0" smtClean="0"/>
            </a:br>
            <a:r>
              <a:rPr dirty="0" smtClean="0"/>
              <a:t>(</a:t>
            </a:r>
            <a:r>
              <a:rPr dirty="0" smtClean="0"/>
              <a:t>Al-</a:t>
            </a:r>
            <a:r>
              <a:rPr dirty="0" err="1" smtClean="0"/>
              <a:t>khraisha</a:t>
            </a:r>
            <a:r>
              <a:rPr dirty="0" smtClean="0"/>
              <a:t> and </a:t>
            </a:r>
            <a:r>
              <a:rPr dirty="0" err="1" smtClean="0"/>
              <a:t>Eraq</a:t>
            </a:r>
            <a:r>
              <a:rPr dirty="0" smtClean="0"/>
              <a:t>)</a:t>
            </a:r>
            <a:br>
              <a:rPr dirty="0" smtClean="0"/>
            </a:br>
            <a:endParaRPr lang="ar-JO" dirty="0"/>
          </a:p>
        </p:txBody>
      </p:sp>
      <p:sp>
        <p:nvSpPr>
          <p:cNvPr id="3" name="Content Placeholder 2"/>
          <p:cNvSpPr>
            <a:spLocks noGrp="1"/>
          </p:cNvSpPr>
          <p:nvPr>
            <p:ph idx="1"/>
          </p:nvPr>
        </p:nvSpPr>
        <p:spPr/>
        <p:txBody>
          <a:bodyPr/>
          <a:lstStyle/>
          <a:p>
            <a:pPr marL="64008" indent="0">
              <a:buNone/>
            </a:pPr>
            <a:r>
              <a:rPr lang="en-US" dirty="0" smtClean="0"/>
              <a:t>Most common losses in small ruminants flocks are due to:</a:t>
            </a:r>
          </a:p>
          <a:p>
            <a:pPr lvl="1"/>
            <a:r>
              <a:rPr lang="en-US" dirty="0" smtClean="0"/>
              <a:t>Late </a:t>
            </a:r>
            <a:r>
              <a:rPr lang="en-US" dirty="0" smtClean="0"/>
              <a:t>Abortion</a:t>
            </a:r>
            <a:endParaRPr lang="en-US" dirty="0" smtClean="0"/>
          </a:p>
          <a:p>
            <a:pPr lvl="1"/>
            <a:r>
              <a:rPr lang="en-US" dirty="0" smtClean="0"/>
              <a:t>Neonatal deaths and </a:t>
            </a:r>
            <a:r>
              <a:rPr lang="en-US" dirty="0" smtClean="0"/>
              <a:t>diarrhea</a:t>
            </a:r>
          </a:p>
          <a:p>
            <a:pPr lvl="1"/>
            <a:r>
              <a:rPr lang="en-US" dirty="0" smtClean="0"/>
              <a:t>Circling </a:t>
            </a:r>
            <a:r>
              <a:rPr lang="en-US" dirty="0" smtClean="0"/>
              <a:t>syndrome and parasite </a:t>
            </a:r>
            <a:r>
              <a:rPr lang="en-US" dirty="0" smtClean="0"/>
              <a:t>infestation</a:t>
            </a:r>
            <a:endParaRPr lang="ar-JO" dirty="0"/>
          </a:p>
        </p:txBody>
      </p:sp>
    </p:spTree>
    <p:extLst>
      <p:ext uri="{BB962C8B-B14F-4D97-AF65-F5344CB8AC3E}">
        <p14:creationId xmlns:p14="http://schemas.microsoft.com/office/powerpoint/2010/main" val="2394522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4804" y="0"/>
            <a:ext cx="8441691" cy="1399032"/>
          </a:xfrm>
        </p:spPr>
        <p:txBody>
          <a:bodyPr>
            <a:normAutofit fontScale="90000"/>
          </a:bodyPr>
          <a:lstStyle/>
          <a:p>
            <a:r>
              <a:rPr dirty="0" smtClean="0"/>
              <a:t>Overview of most common causes of infectious sporadic abortion  globally</a:t>
            </a:r>
            <a:br>
              <a:rPr dirty="0" smtClean="0"/>
            </a:br>
            <a:endParaRPr lang="ar-JO"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4165955211"/>
              </p:ext>
            </p:extLst>
          </p:nvPr>
        </p:nvGraphicFramePr>
        <p:xfrm>
          <a:off x="668594" y="1790395"/>
          <a:ext cx="7800975" cy="2377440"/>
        </p:xfrm>
        <a:graphic>
          <a:graphicData uri="http://schemas.openxmlformats.org/drawingml/2006/table">
            <a:tbl>
              <a:tblPr firstRow="1" bandRow="1">
                <a:effectLst>
                  <a:outerShdw blurRad="50800" dist="38100" dir="2700000" algn="tl" rotWithShape="0">
                    <a:prstClr val="black">
                      <a:alpha val="40000"/>
                    </a:prstClr>
                  </a:outerShdw>
                </a:effectLst>
                <a:tableStyleId>{5C22544A-7EE6-4342-B048-85BDC9FD1C3A}</a:tableStyleId>
              </a:tblPr>
              <a:tblGrid>
                <a:gridCol w="2600325"/>
                <a:gridCol w="2600325"/>
                <a:gridCol w="2600325"/>
              </a:tblGrid>
              <a:tr h="370840">
                <a:tc>
                  <a:txBody>
                    <a:bodyPr/>
                    <a:lstStyle/>
                    <a:p>
                      <a:r>
                        <a:rPr lang="en-US" sz="2000" dirty="0" smtClean="0"/>
                        <a:t>Disease</a:t>
                      </a:r>
                      <a:endParaRPr lang="en-US" sz="20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Causes</a:t>
                      </a:r>
                    </a:p>
                  </a:txBody>
                  <a:tcPr/>
                </a:tc>
                <a:tc>
                  <a:txBody>
                    <a:bodyPr/>
                    <a:lstStyle/>
                    <a:p>
                      <a:r>
                        <a:rPr lang="en-US" sz="2000" dirty="0" smtClean="0"/>
                        <a:t>Vaccine Availability</a:t>
                      </a:r>
                      <a:endParaRPr lang="en-US" sz="2000" dirty="0"/>
                    </a:p>
                  </a:txBody>
                  <a:tcPr/>
                </a:tc>
              </a:tr>
              <a:tr h="370840">
                <a:tc>
                  <a:txBody>
                    <a:bodyPr/>
                    <a:lstStyle/>
                    <a:p>
                      <a:r>
                        <a:rPr lang="en-US" sz="2000" dirty="0" smtClean="0"/>
                        <a:t>Brucellosis</a:t>
                      </a:r>
                      <a:endParaRPr lang="en-US" sz="2000" dirty="0"/>
                    </a:p>
                  </a:txBody>
                  <a:tcPr/>
                </a:tc>
                <a:tc>
                  <a:txBody>
                    <a:bodyPr/>
                    <a:lstStyle/>
                    <a:p>
                      <a:r>
                        <a:rPr lang="en-US" sz="2000" dirty="0" smtClean="0"/>
                        <a:t>Bacteria</a:t>
                      </a:r>
                      <a:endParaRPr lang="en-US" sz="2000" dirty="0"/>
                    </a:p>
                  </a:txBody>
                  <a:tcPr/>
                </a:tc>
                <a:tc>
                  <a:txBody>
                    <a:bodyPr/>
                    <a:lstStyle/>
                    <a:p>
                      <a:r>
                        <a:rPr lang="en-US" sz="2000" dirty="0" smtClean="0"/>
                        <a:t>Available</a:t>
                      </a:r>
                      <a:endParaRPr lang="en-US" sz="2000" dirty="0"/>
                    </a:p>
                  </a:txBody>
                  <a:tcPr/>
                </a:tc>
              </a:tr>
              <a:tr h="370840">
                <a:tc>
                  <a:txBody>
                    <a:bodyPr/>
                    <a:lstStyle/>
                    <a:p>
                      <a:r>
                        <a:rPr lang="en-US" sz="2000" dirty="0" smtClean="0"/>
                        <a:t>Toxoplasmosis</a:t>
                      </a:r>
                      <a:endParaRPr lang="en-US" sz="2000" dirty="0"/>
                    </a:p>
                  </a:txBody>
                  <a:tcPr/>
                </a:tc>
                <a:tc>
                  <a:txBody>
                    <a:bodyPr/>
                    <a:lstStyle/>
                    <a:p>
                      <a:r>
                        <a:rPr lang="en-US" sz="2000" dirty="0" smtClean="0"/>
                        <a:t>Protozoa</a:t>
                      </a:r>
                      <a:endParaRPr lang="en-US" sz="2000" dirty="0"/>
                    </a:p>
                  </a:txBody>
                  <a:tcPr/>
                </a:tc>
                <a:tc>
                  <a:txBody>
                    <a:bodyPr/>
                    <a:lstStyle/>
                    <a:p>
                      <a:r>
                        <a:rPr lang="en-US" sz="2000" dirty="0" smtClean="0"/>
                        <a:t>!</a:t>
                      </a:r>
                      <a:endParaRPr lang="en-US" sz="2000" dirty="0"/>
                    </a:p>
                  </a:txBody>
                  <a:tcPr/>
                </a:tc>
              </a:tr>
              <a:tr h="370840">
                <a:tc>
                  <a:txBody>
                    <a:bodyPr/>
                    <a:lstStyle/>
                    <a:p>
                      <a:r>
                        <a:rPr lang="en-US" sz="2000" dirty="0" err="1" smtClean="0"/>
                        <a:t>Chlamydiosis</a:t>
                      </a:r>
                      <a:endParaRPr lang="en-US" sz="2000" dirty="0"/>
                    </a:p>
                  </a:txBody>
                  <a:tcPr/>
                </a:tc>
                <a:tc>
                  <a:txBody>
                    <a:bodyPr/>
                    <a:lstStyle/>
                    <a:p>
                      <a:r>
                        <a:rPr lang="en-US" sz="2000" dirty="0" smtClean="0"/>
                        <a:t>Bacteria</a:t>
                      </a:r>
                      <a:endParaRPr lang="en-US" sz="2000" dirty="0"/>
                    </a:p>
                  </a:txBody>
                  <a:tcPr/>
                </a:tc>
                <a:tc>
                  <a:txBody>
                    <a:bodyPr/>
                    <a:lstStyle/>
                    <a:p>
                      <a:r>
                        <a:rPr lang="en-US" sz="2000" dirty="0" smtClean="0"/>
                        <a:t>!</a:t>
                      </a:r>
                      <a:endParaRPr lang="en-US" sz="2000" dirty="0"/>
                    </a:p>
                  </a:txBody>
                  <a:tcPr/>
                </a:tc>
              </a:tr>
              <a:tr h="370840">
                <a:tc>
                  <a:txBody>
                    <a:bodyPr/>
                    <a:lstStyle/>
                    <a:p>
                      <a:r>
                        <a:rPr lang="en-US" sz="2000" dirty="0" err="1" smtClean="0"/>
                        <a:t>Campylobacteriosis</a:t>
                      </a:r>
                      <a:endParaRPr lang="en-US" sz="2000" dirty="0"/>
                    </a:p>
                  </a:txBody>
                  <a:tcPr/>
                </a:tc>
                <a:tc>
                  <a:txBody>
                    <a:bodyPr/>
                    <a:lstStyle/>
                    <a:p>
                      <a:r>
                        <a:rPr lang="en-US" sz="2000" smtClean="0"/>
                        <a:t>Bacteria</a:t>
                      </a:r>
                      <a:endParaRPr lang="en-US" sz="2000" dirty="0"/>
                    </a:p>
                  </a:txBody>
                  <a:tcPr/>
                </a:tc>
                <a:tc>
                  <a:txBody>
                    <a:bodyPr/>
                    <a:lstStyle/>
                    <a:p>
                      <a:r>
                        <a:rPr lang="en-US" sz="2000" dirty="0" smtClean="0"/>
                        <a:t>!</a:t>
                      </a:r>
                      <a:endParaRPr lang="en-US" sz="2000" dirty="0"/>
                    </a:p>
                  </a:txBody>
                  <a:tcPr/>
                </a:tc>
              </a:tr>
              <a:tr h="370840">
                <a:tc>
                  <a:txBody>
                    <a:bodyPr/>
                    <a:lstStyle/>
                    <a:p>
                      <a:r>
                        <a:rPr lang="en-US" sz="2000" dirty="0" smtClean="0"/>
                        <a:t>Q Fever</a:t>
                      </a:r>
                      <a:endParaRPr lang="en-US" sz="2000" dirty="0"/>
                    </a:p>
                  </a:txBody>
                  <a:tcPr/>
                </a:tc>
                <a:tc>
                  <a:txBody>
                    <a:bodyPr/>
                    <a:lstStyle/>
                    <a:p>
                      <a:r>
                        <a:rPr lang="en-US" sz="2000" dirty="0" smtClean="0"/>
                        <a:t>Bacteria</a:t>
                      </a:r>
                      <a:endParaRPr lang="en-US" sz="2000" dirty="0"/>
                    </a:p>
                  </a:txBody>
                  <a:tcPr/>
                </a:tc>
                <a:tc>
                  <a:txBody>
                    <a:bodyPr/>
                    <a:lstStyle/>
                    <a:p>
                      <a:r>
                        <a:rPr lang="en-US" sz="2000" dirty="0" smtClean="0"/>
                        <a:t>!</a:t>
                      </a:r>
                      <a:endParaRPr lang="en-US" sz="2000" dirty="0"/>
                    </a:p>
                  </a:txBody>
                  <a:tcPr/>
                </a:tc>
              </a:tr>
            </a:tbl>
          </a:graphicData>
        </a:graphic>
      </p:graphicFrame>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33925" y="4511725"/>
            <a:ext cx="2457450" cy="163666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43839" y="3713213"/>
            <a:ext cx="1534826" cy="163666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1731897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4468" y="0"/>
            <a:ext cx="8441691" cy="1399032"/>
          </a:xfrm>
        </p:spPr>
        <p:txBody>
          <a:bodyPr/>
          <a:lstStyle/>
          <a:p>
            <a:r>
              <a:rPr dirty="0" err="1" smtClean="0"/>
              <a:t>Sero</a:t>
            </a:r>
            <a:r>
              <a:rPr dirty="0" smtClean="0"/>
              <a:t>-Prevalence of </a:t>
            </a:r>
            <a:r>
              <a:rPr i="1" dirty="0" err="1" smtClean="0"/>
              <a:t>Chlamydophila</a:t>
            </a:r>
            <a:r>
              <a:rPr i="1" dirty="0" smtClean="0"/>
              <a:t> </a:t>
            </a:r>
            <a:r>
              <a:rPr i="1" dirty="0" err="1" smtClean="0"/>
              <a:t>abortus</a:t>
            </a:r>
            <a:r>
              <a:rPr i="1" dirty="0" smtClean="0"/>
              <a:t> </a:t>
            </a:r>
            <a:r>
              <a:rPr dirty="0" smtClean="0"/>
              <a:t>and Q. fever</a:t>
            </a:r>
            <a:endParaRPr lang="ar-JO" dirty="0"/>
          </a:p>
        </p:txBody>
      </p:sp>
      <p:sp>
        <p:nvSpPr>
          <p:cNvPr id="3" name="Content Placeholder 2"/>
          <p:cNvSpPr>
            <a:spLocks noGrp="1"/>
          </p:cNvSpPr>
          <p:nvPr>
            <p:ph idx="1"/>
          </p:nvPr>
        </p:nvSpPr>
        <p:spPr>
          <a:xfrm>
            <a:off x="0" y="1399033"/>
            <a:ext cx="8883515" cy="5055776"/>
          </a:xfrm>
        </p:spPr>
        <p:txBody>
          <a:bodyPr>
            <a:normAutofit fontScale="77500" lnSpcReduction="20000"/>
          </a:bodyPr>
          <a:lstStyle/>
          <a:p>
            <a:pPr algn="just"/>
            <a:r>
              <a:rPr lang="en-US" sz="2900" b="1" dirty="0" smtClean="0"/>
              <a:t>Goal</a:t>
            </a:r>
            <a:r>
              <a:rPr lang="en-US" sz="2900" dirty="0" smtClean="0"/>
              <a:t>:</a:t>
            </a:r>
          </a:p>
          <a:p>
            <a:pPr lvl="1" algn="just"/>
            <a:r>
              <a:rPr lang="en-US" sz="2900" dirty="0" smtClean="0"/>
              <a:t>To investigate the prevalence and risk factor associated with above mentioned diseases</a:t>
            </a:r>
          </a:p>
          <a:p>
            <a:pPr lvl="1" algn="just"/>
            <a:r>
              <a:rPr lang="en-US" sz="2900" dirty="0" smtClean="0"/>
              <a:t>To  study the requirement of the area to introduce a suitable vaccine</a:t>
            </a:r>
          </a:p>
          <a:p>
            <a:pPr lvl="1" algn="just"/>
            <a:r>
              <a:rPr lang="en-US" sz="2900" dirty="0" smtClean="0"/>
              <a:t>To investigate the role of male in transmission of the disease</a:t>
            </a:r>
          </a:p>
          <a:p>
            <a:pPr lvl="1" algn="just"/>
            <a:endParaRPr lang="en-US" sz="2900" dirty="0" smtClean="0"/>
          </a:p>
          <a:p>
            <a:pPr algn="just"/>
            <a:r>
              <a:rPr lang="en-US" sz="2900" b="1" dirty="0" smtClean="0"/>
              <a:t>Methodology</a:t>
            </a:r>
          </a:p>
          <a:p>
            <a:pPr lvl="1" algn="just"/>
            <a:r>
              <a:rPr lang="en-US" sz="2900" dirty="0" smtClean="0"/>
              <a:t>154 Serum sample were collected from 20 farm located in </a:t>
            </a:r>
            <a:r>
              <a:rPr lang="en-US" sz="2900" dirty="0" err="1" smtClean="0"/>
              <a:t>Khraisha</a:t>
            </a:r>
            <a:r>
              <a:rPr lang="en-US" sz="2900" dirty="0" smtClean="0"/>
              <a:t> area as presented in the map (5 ewes &amp; 3 rams)</a:t>
            </a:r>
          </a:p>
          <a:p>
            <a:pPr lvl="1" algn="just"/>
            <a:r>
              <a:rPr lang="en-US" sz="2900" dirty="0" smtClean="0"/>
              <a:t>Questionnaire were filled out individually  consider the abortion history, percentage, age , repeated abortion, abnormality of the testicle and etc.</a:t>
            </a:r>
          </a:p>
          <a:p>
            <a:pPr lvl="1" algn="just"/>
            <a:r>
              <a:rPr lang="en-US" sz="2900" dirty="0" smtClean="0"/>
              <a:t>Sample will be analyzed using ELISA technique</a:t>
            </a:r>
          </a:p>
          <a:p>
            <a:pPr lvl="1" algn="just"/>
            <a:r>
              <a:rPr lang="en-US" sz="2900" dirty="0" smtClean="0"/>
              <a:t>risk factor associated  with the infection will be determined </a:t>
            </a:r>
          </a:p>
          <a:p>
            <a:endParaRPr lang="ar-JO" dirty="0" smtClean="0"/>
          </a:p>
          <a:p>
            <a:endParaRPr lang="en-US" dirty="0" smtClean="0"/>
          </a:p>
          <a:p>
            <a:pPr lvl="1"/>
            <a:endParaRPr lang="en-US" sz="3200" dirty="0" smtClean="0"/>
          </a:p>
          <a:p>
            <a:pPr lvl="1"/>
            <a:endParaRPr lang="en-US" sz="3200" dirty="0" smtClean="0"/>
          </a:p>
          <a:p>
            <a:pPr lvl="1"/>
            <a:endParaRPr lang="en-US" sz="3200" dirty="0" smtClean="0"/>
          </a:p>
          <a:p>
            <a:pPr lvl="1">
              <a:buNone/>
            </a:pPr>
            <a:endParaRPr lang="en-US" sz="2000" dirty="0" smtClean="0"/>
          </a:p>
          <a:p>
            <a:endParaRPr lang="ar-JO" dirty="0"/>
          </a:p>
        </p:txBody>
      </p:sp>
    </p:spTree>
    <p:extLst>
      <p:ext uri="{BB962C8B-B14F-4D97-AF65-F5344CB8AC3E}">
        <p14:creationId xmlns:p14="http://schemas.microsoft.com/office/powerpoint/2010/main" val="310398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3" dur="500"/>
                                        <p:tgtEl>
                                          <p:spTgt spid="3">
                                            <p:txEl>
                                              <p:pRg st="2" end="2"/>
                                            </p:txEl>
                                          </p:spTgt>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1" dur="500"/>
                                        <p:tgtEl>
                                          <p:spTgt spid="3">
                                            <p:txEl>
                                              <p:pRg st="5" end="5"/>
                                            </p:txEl>
                                          </p:spTgt>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4" dur="500"/>
                                        <p:tgtEl>
                                          <p:spTgt spid="3">
                                            <p:txEl>
                                              <p:pRg st="6" end="6"/>
                                            </p:txEl>
                                          </p:spTgt>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randombar(horizontal)">
                                      <p:cBhvr>
                                        <p:cTn id="27" dur="500"/>
                                        <p:tgtEl>
                                          <p:spTgt spid="3">
                                            <p:txEl>
                                              <p:pRg st="7" end="7"/>
                                            </p:txEl>
                                          </p:spTgt>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3">
                                            <p:txEl>
                                              <p:pRg st="8" end="8"/>
                                            </p:txEl>
                                          </p:spTgt>
                                        </p:tgtEl>
                                        <p:attrNameLst>
                                          <p:attrName>style.visibility</p:attrName>
                                        </p:attrNameLst>
                                      </p:cBhvr>
                                      <p:to>
                                        <p:strVal val="visible"/>
                                      </p:to>
                                    </p:set>
                                    <p:animEffect transition="in" filter="randombar(horizontal)">
                                      <p:cBhvr>
                                        <p:cTn id="30" dur="500"/>
                                        <p:tgtEl>
                                          <p:spTgt spid="3">
                                            <p:txEl>
                                              <p:pRg st="8" end="8"/>
                                            </p:txEl>
                                          </p:spTgt>
                                        </p:tgtEl>
                                      </p:cBhvr>
                                    </p:animEffect>
                                  </p:childTnLst>
                                </p:cTn>
                              </p:par>
                              <p:par>
                                <p:cTn id="31" presetID="14" presetClass="entr" presetSubtype="10" fill="hold" grpId="0" nodeType="with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animEffect transition="in" filter="randombar(horizontal)">
                                      <p:cBhvr>
                                        <p:cTn id="33"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304799" y="76200"/>
            <a:ext cx="8620125" cy="922509"/>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sz="2800"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74644" y="1471072"/>
            <a:ext cx="3350280" cy="216035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297920">
            <a:off x="2583991" y="4032137"/>
            <a:ext cx="5572125" cy="16764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840176">
            <a:off x="610268" y="1799864"/>
            <a:ext cx="4930964" cy="224864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itle 5"/>
          <p:cNvSpPr>
            <a:spLocks noGrp="1"/>
          </p:cNvSpPr>
          <p:nvPr>
            <p:ph type="title"/>
          </p:nvPr>
        </p:nvSpPr>
        <p:spPr>
          <a:xfrm>
            <a:off x="652157" y="5994"/>
            <a:ext cx="8441691" cy="1399032"/>
          </a:xfrm>
        </p:spPr>
        <p:txBody>
          <a:bodyPr>
            <a:normAutofit fontScale="90000"/>
          </a:bodyPr>
          <a:lstStyle/>
          <a:p>
            <a:r>
              <a:rPr lang="en-US" dirty="0"/>
              <a:t>Molecular identification of the chlamydial cause of abortion: 1</a:t>
            </a:r>
            <a:r>
              <a:rPr lang="en-US" baseline="30000" dirty="0"/>
              <a:t>st</a:t>
            </a:r>
            <a:r>
              <a:rPr lang="en-US" dirty="0"/>
              <a:t> step towards implementing a control program </a:t>
            </a:r>
            <a:br>
              <a:rPr lang="en-US" dirty="0"/>
            </a:br>
            <a:endParaRPr lang="en-US" dirty="0"/>
          </a:p>
        </p:txBody>
      </p:sp>
    </p:spTree>
    <p:extLst>
      <p:ext uri="{BB962C8B-B14F-4D97-AF65-F5344CB8AC3E}">
        <p14:creationId xmlns:p14="http://schemas.microsoft.com/office/powerpoint/2010/main" val="37479904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4804" y="0"/>
            <a:ext cx="8441691" cy="1399032"/>
          </a:xfrm>
        </p:spPr>
        <p:txBody>
          <a:bodyPr/>
          <a:lstStyle/>
          <a:p>
            <a:r>
              <a:rPr dirty="0" smtClean="0"/>
              <a:t>Vaccine efficiency for commercially available vaccine against </a:t>
            </a:r>
            <a:r>
              <a:rPr i="1" dirty="0" smtClean="0"/>
              <a:t>Ch. </a:t>
            </a:r>
            <a:r>
              <a:rPr i="1" dirty="0" err="1" smtClean="0"/>
              <a:t>abortus</a:t>
            </a:r>
            <a:endParaRPr lang="ar-JO" i="1" dirty="0"/>
          </a:p>
        </p:txBody>
      </p:sp>
      <p:sp>
        <p:nvSpPr>
          <p:cNvPr id="3" name="Content Placeholder 2"/>
          <p:cNvSpPr>
            <a:spLocks noGrp="1"/>
          </p:cNvSpPr>
          <p:nvPr>
            <p:ph idx="1"/>
          </p:nvPr>
        </p:nvSpPr>
        <p:spPr>
          <a:xfrm>
            <a:off x="242555" y="1175657"/>
            <a:ext cx="8640960" cy="5127489"/>
          </a:xfrm>
        </p:spPr>
        <p:txBody>
          <a:bodyPr>
            <a:normAutofit lnSpcReduction="10000"/>
          </a:bodyPr>
          <a:lstStyle/>
          <a:p>
            <a:r>
              <a:rPr lang="en-US" dirty="0" smtClean="0"/>
              <a:t>Goal:</a:t>
            </a:r>
          </a:p>
          <a:p>
            <a:pPr lvl="1"/>
            <a:r>
              <a:rPr lang="en-US" dirty="0" smtClean="0"/>
              <a:t>To measure Antibody titer post vaccination (PV) with available killed vaccine</a:t>
            </a:r>
          </a:p>
          <a:p>
            <a:pPr lvl="1"/>
            <a:r>
              <a:rPr lang="en-US" dirty="0" smtClean="0"/>
              <a:t>To study interval between vaccination doses</a:t>
            </a:r>
          </a:p>
          <a:p>
            <a:pPr lvl="1"/>
            <a:endParaRPr lang="en-US" dirty="0" smtClean="0"/>
          </a:p>
          <a:p>
            <a:r>
              <a:rPr lang="en-US" dirty="0" smtClean="0"/>
              <a:t>Methodology:</a:t>
            </a:r>
          </a:p>
          <a:p>
            <a:pPr lvl="1"/>
            <a:r>
              <a:rPr lang="en-US" dirty="0" smtClean="0"/>
              <a:t>This study will be conducted in </a:t>
            </a:r>
            <a:r>
              <a:rPr lang="en-US" dirty="0" err="1" smtClean="0"/>
              <a:t>Khanasry</a:t>
            </a:r>
            <a:r>
              <a:rPr lang="en-US" dirty="0" smtClean="0"/>
              <a:t> station.</a:t>
            </a:r>
          </a:p>
          <a:p>
            <a:pPr lvl="1"/>
            <a:r>
              <a:rPr lang="en-US" dirty="0" smtClean="0"/>
              <a:t>Lambs at 8 month of age will be vaccinated “twice 14 days apart” and serum sample will be collected before and after vaccination until 1 year PV</a:t>
            </a:r>
          </a:p>
          <a:p>
            <a:pPr lvl="1"/>
            <a:r>
              <a:rPr lang="en-US" dirty="0" smtClean="0"/>
              <a:t>ELISA will be used to measure antibody titer</a:t>
            </a:r>
          </a:p>
          <a:p>
            <a:pPr lvl="1"/>
            <a:endParaRPr lang="en-US" dirty="0" smtClean="0"/>
          </a:p>
          <a:p>
            <a:pPr>
              <a:buNone/>
            </a:pPr>
            <a:endParaRPr lang="ar-JO" dirty="0" smtClean="0"/>
          </a:p>
          <a:p>
            <a:pPr>
              <a:buNone/>
            </a:pPr>
            <a:endParaRPr lang="ar-JO" dirty="0" smtClean="0"/>
          </a:p>
          <a:p>
            <a:endParaRPr lang="ar-JO" dirty="0"/>
          </a:p>
        </p:txBody>
      </p:sp>
    </p:spTree>
    <p:extLst>
      <p:ext uri="{BB962C8B-B14F-4D97-AF65-F5344CB8AC3E}">
        <p14:creationId xmlns:p14="http://schemas.microsoft.com/office/powerpoint/2010/main" val="13074413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8" dur="500"/>
                                        <p:tgtEl>
                                          <p:spTgt spid="3">
                                            <p:txEl>
                                              <p:pRg st="4" end="4"/>
                                            </p:txEl>
                                          </p:spTgt>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1" dur="500"/>
                                        <p:tgtEl>
                                          <p:spTgt spid="3">
                                            <p:txEl>
                                              <p:pRg st="5" end="5"/>
                                            </p:txEl>
                                          </p:spTgt>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4" dur="500"/>
                                        <p:tgtEl>
                                          <p:spTgt spid="3">
                                            <p:txEl>
                                              <p:pRg st="6" end="6"/>
                                            </p:txEl>
                                          </p:spTgt>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randombar(horizontal)">
                                      <p:cBhvr>
                                        <p:cTn id="2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4636" y="0"/>
            <a:ext cx="8441691" cy="1399032"/>
          </a:xfrm>
        </p:spPr>
        <p:txBody>
          <a:bodyPr/>
          <a:lstStyle/>
          <a:p>
            <a:r>
              <a:rPr dirty="0" smtClean="0"/>
              <a:t>Molecular identification of Q. fever and </a:t>
            </a:r>
            <a:r>
              <a:rPr dirty="0" err="1" smtClean="0"/>
              <a:t>Comylobacteriosis</a:t>
            </a:r>
            <a:endParaRPr lang="ar-JO" dirty="0"/>
          </a:p>
        </p:txBody>
      </p:sp>
      <p:sp>
        <p:nvSpPr>
          <p:cNvPr id="3" name="Content Placeholder 2"/>
          <p:cNvSpPr>
            <a:spLocks noGrp="1"/>
          </p:cNvSpPr>
          <p:nvPr>
            <p:ph idx="1"/>
          </p:nvPr>
        </p:nvSpPr>
        <p:spPr>
          <a:xfrm>
            <a:off x="217714" y="1288026"/>
            <a:ext cx="8752115" cy="5286945"/>
          </a:xfrm>
        </p:spPr>
        <p:txBody>
          <a:bodyPr>
            <a:normAutofit fontScale="40000" lnSpcReduction="20000"/>
          </a:bodyPr>
          <a:lstStyle/>
          <a:p>
            <a:r>
              <a:rPr lang="en-US" sz="6200" dirty="0" smtClean="0"/>
              <a:t>Goal:</a:t>
            </a:r>
          </a:p>
          <a:p>
            <a:pPr lvl="1"/>
            <a:r>
              <a:rPr lang="en-US" sz="6200" dirty="0" smtClean="0"/>
              <a:t>To identify the strain responsible for the disease in Jordan</a:t>
            </a:r>
          </a:p>
          <a:p>
            <a:pPr lvl="1"/>
            <a:r>
              <a:rPr lang="en-US" sz="6200" dirty="0" smtClean="0"/>
              <a:t>To investigate the homology of our strain compared with gene bank strain </a:t>
            </a:r>
          </a:p>
          <a:p>
            <a:pPr lvl="1"/>
            <a:endParaRPr lang="en-US" sz="6200" dirty="0" smtClean="0"/>
          </a:p>
          <a:p>
            <a:r>
              <a:rPr lang="en-US" sz="6200" dirty="0" smtClean="0"/>
              <a:t>Methodology</a:t>
            </a:r>
          </a:p>
          <a:p>
            <a:pPr lvl="1"/>
            <a:r>
              <a:rPr lang="en-US" sz="6200" dirty="0" smtClean="0"/>
              <a:t>Placental, vaginal swab and fetal </a:t>
            </a:r>
            <a:r>
              <a:rPr lang="ar-SY" sz="6200" dirty="0" smtClean="0"/>
              <a:t/>
            </a:r>
            <a:br>
              <a:rPr lang="ar-SY" sz="6200" dirty="0" smtClean="0"/>
            </a:br>
            <a:r>
              <a:rPr lang="en-US" sz="6200" dirty="0" smtClean="0"/>
              <a:t>samples will be collected from aborted animal </a:t>
            </a:r>
          </a:p>
          <a:p>
            <a:pPr lvl="1"/>
            <a:r>
              <a:rPr lang="en-US" sz="6200" dirty="0" smtClean="0"/>
              <a:t>PCR analysis will be performed  </a:t>
            </a:r>
          </a:p>
          <a:p>
            <a:pPr lvl="1"/>
            <a:r>
              <a:rPr lang="en-US" sz="6200" dirty="0" smtClean="0"/>
              <a:t>DNA sequencing will be performed</a:t>
            </a:r>
          </a:p>
          <a:p>
            <a:pPr lvl="1"/>
            <a:endParaRPr lang="en-US" sz="6200" dirty="0" smtClean="0"/>
          </a:p>
          <a:p>
            <a:pPr lvl="1">
              <a:buNone/>
            </a:pPr>
            <a:r>
              <a:rPr lang="en-US" sz="2400" dirty="0" smtClean="0"/>
              <a:t> </a:t>
            </a:r>
          </a:p>
          <a:p>
            <a:pPr lvl="1">
              <a:buNone/>
            </a:pPr>
            <a:r>
              <a:rPr lang="en-US" sz="2400" dirty="0" smtClean="0"/>
              <a:t> </a:t>
            </a:r>
          </a:p>
          <a:p>
            <a:endParaRPr lang="ar-JO" dirty="0"/>
          </a:p>
        </p:txBody>
      </p:sp>
      <p:pic>
        <p:nvPicPr>
          <p:cNvPr id="5" name="Picture 4"/>
          <p:cNvPicPr>
            <a:picLocks noChangeAspect="1"/>
          </p:cNvPicPr>
          <p:nvPr/>
        </p:nvPicPr>
        <p:blipFill rotWithShape="1">
          <a:blip r:embed="rId3" cstate="print">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rcRect/>
          <a:stretch/>
        </p:blipFill>
        <p:spPr>
          <a:xfrm>
            <a:off x="6030123" y="4235411"/>
            <a:ext cx="2679220" cy="217293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053053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8" dur="500"/>
                                        <p:tgtEl>
                                          <p:spTgt spid="3">
                                            <p:txEl>
                                              <p:pRg st="4" end="4"/>
                                            </p:txEl>
                                          </p:spTgt>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1" dur="500"/>
                                        <p:tgtEl>
                                          <p:spTgt spid="3">
                                            <p:txEl>
                                              <p:pRg st="5" end="5"/>
                                            </p:txEl>
                                          </p:spTgt>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4" dur="500"/>
                                        <p:tgtEl>
                                          <p:spTgt spid="3">
                                            <p:txEl>
                                              <p:pRg st="6" end="6"/>
                                            </p:txEl>
                                          </p:spTgt>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randombar(horizontal)">
                                      <p:cBhvr>
                                        <p:cTn id="27" dur="500"/>
                                        <p:tgtEl>
                                          <p:spTgt spid="3">
                                            <p:txEl>
                                              <p:pRg st="7" end="7"/>
                                            </p:txEl>
                                          </p:spTgt>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3">
                                            <p:txEl>
                                              <p:pRg st="9" end="9"/>
                                            </p:txEl>
                                          </p:spTgt>
                                        </p:tgtEl>
                                        <p:attrNameLst>
                                          <p:attrName>style.visibility</p:attrName>
                                        </p:attrNameLst>
                                      </p:cBhvr>
                                      <p:to>
                                        <p:strVal val="visible"/>
                                      </p:to>
                                    </p:set>
                                    <p:animEffect transition="in" filter="randombar(horizontal)">
                                      <p:cBhvr>
                                        <p:cTn id="30" dur="500"/>
                                        <p:tgtEl>
                                          <p:spTgt spid="3">
                                            <p:txEl>
                                              <p:pRg st="9" end="9"/>
                                            </p:txEl>
                                          </p:spTgt>
                                        </p:tgtEl>
                                      </p:cBhvr>
                                    </p:animEffect>
                                  </p:childTnLst>
                                </p:cTn>
                              </p:par>
                              <p:par>
                                <p:cTn id="31" presetID="14" presetClass="entr" presetSubtype="10" fill="hold" grpId="0" nodeType="withEffect">
                                  <p:stCondLst>
                                    <p:cond delay="0"/>
                                  </p:stCondLst>
                                  <p:childTnLst>
                                    <p:set>
                                      <p:cBhvr>
                                        <p:cTn id="32" dur="1" fill="hold">
                                          <p:stCondLst>
                                            <p:cond delay="0"/>
                                          </p:stCondLst>
                                        </p:cTn>
                                        <p:tgtEl>
                                          <p:spTgt spid="3">
                                            <p:txEl>
                                              <p:pRg st="10" end="10"/>
                                            </p:txEl>
                                          </p:spTgt>
                                        </p:tgtEl>
                                        <p:attrNameLst>
                                          <p:attrName>style.visibility</p:attrName>
                                        </p:attrNameLst>
                                      </p:cBhvr>
                                      <p:to>
                                        <p:strVal val="visible"/>
                                      </p:to>
                                    </p:set>
                                    <p:animEffect transition="in" filter="randombar(horizontal)">
                                      <p:cBhvr>
                                        <p:cTn id="3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4804" y="0"/>
            <a:ext cx="8441691" cy="1399032"/>
          </a:xfrm>
        </p:spPr>
        <p:txBody>
          <a:bodyPr>
            <a:normAutofit fontScale="90000"/>
          </a:bodyPr>
          <a:lstStyle/>
          <a:p>
            <a:r>
              <a:rPr dirty="0" smtClean="0"/>
              <a:t>Investigations of neonatal death and application of vaccine to pregnant ewes</a:t>
            </a:r>
            <a:br>
              <a:rPr dirty="0" smtClean="0"/>
            </a:br>
            <a:endParaRPr lang="ar-JO" dirty="0"/>
          </a:p>
        </p:txBody>
      </p:sp>
      <p:sp>
        <p:nvSpPr>
          <p:cNvPr id="3" name="Content Placeholder 2"/>
          <p:cNvSpPr>
            <a:spLocks noGrp="1"/>
          </p:cNvSpPr>
          <p:nvPr>
            <p:ph idx="1"/>
          </p:nvPr>
        </p:nvSpPr>
        <p:spPr/>
        <p:txBody>
          <a:bodyPr>
            <a:normAutofit/>
          </a:bodyPr>
          <a:lstStyle/>
          <a:p>
            <a:r>
              <a:rPr lang="en-US" dirty="0" smtClean="0"/>
              <a:t>Goal:</a:t>
            </a:r>
          </a:p>
          <a:p>
            <a:pPr lvl="1"/>
            <a:r>
              <a:rPr lang="en-US" dirty="0" smtClean="0"/>
              <a:t>Identify the cause of diarrhea in young animals less than 10 days of age </a:t>
            </a:r>
          </a:p>
          <a:p>
            <a:pPr lvl="1"/>
            <a:endParaRPr lang="en-US" dirty="0" smtClean="0"/>
          </a:p>
          <a:p>
            <a:r>
              <a:rPr lang="en-US" dirty="0" smtClean="0"/>
              <a:t>Methodology:</a:t>
            </a:r>
          </a:p>
          <a:p>
            <a:pPr lvl="1"/>
            <a:r>
              <a:rPr lang="en-US" dirty="0" smtClean="0"/>
              <a:t>Fecal and intestinal samples will be collected from sick animals</a:t>
            </a:r>
          </a:p>
          <a:p>
            <a:pPr lvl="1"/>
            <a:r>
              <a:rPr lang="en-US" dirty="0" smtClean="0"/>
              <a:t>E. coli, Rota and corona virus will be identified using PCR/RT-PCR technique</a:t>
            </a:r>
          </a:p>
        </p:txBody>
      </p:sp>
      <p:sp>
        <p:nvSpPr>
          <p:cNvPr id="4" name="Slide Number Placeholder 3"/>
          <p:cNvSpPr>
            <a:spLocks noGrp="1"/>
          </p:cNvSpPr>
          <p:nvPr>
            <p:ph type="sldNum" sz="quarter" idx="4294967295"/>
          </p:nvPr>
        </p:nvSpPr>
        <p:spPr>
          <a:xfrm>
            <a:off x="7731387" y="6503240"/>
            <a:ext cx="1152128" cy="301752"/>
          </a:xfrm>
          <a:prstGeom prst="rect">
            <a:avLst/>
          </a:prstGeom>
        </p:spPr>
        <p:txBody>
          <a:bodyPr/>
          <a:lstStyle/>
          <a:p>
            <a:r>
              <a:rPr lang="en-US" smtClean="0"/>
              <a:t>Page | </a:t>
            </a:r>
            <a:fld id="{FEA1243F-3000-4347-94A4-FBDEAD3122CB}" type="slidenum">
              <a:rPr lang="en-US" smtClean="0"/>
              <a:pPr/>
              <a:t>25</a:t>
            </a:fld>
            <a:endParaRPr lang="en-US" dirty="0"/>
          </a:p>
        </p:txBody>
      </p:sp>
    </p:spTree>
    <p:extLst>
      <p:ext uri="{BB962C8B-B14F-4D97-AF65-F5344CB8AC3E}">
        <p14:creationId xmlns:p14="http://schemas.microsoft.com/office/powerpoint/2010/main" val="83532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5" dur="500"/>
                                        <p:tgtEl>
                                          <p:spTgt spid="3">
                                            <p:txEl>
                                              <p:pRg st="3" end="3"/>
                                            </p:txEl>
                                          </p:spTgt>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8" dur="500"/>
                                        <p:tgtEl>
                                          <p:spTgt spid="3">
                                            <p:txEl>
                                              <p:pRg st="4" end="4"/>
                                            </p:txEl>
                                          </p:spTgt>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1"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smtClean="0"/>
              <a:t>Pregnancy diagnosis </a:t>
            </a:r>
            <a:endParaRPr lang="ar-JO" dirty="0"/>
          </a:p>
        </p:txBody>
      </p:sp>
      <p:sp>
        <p:nvSpPr>
          <p:cNvPr id="3" name="Content Placeholder 2"/>
          <p:cNvSpPr>
            <a:spLocks noGrp="1"/>
          </p:cNvSpPr>
          <p:nvPr>
            <p:ph idx="1"/>
          </p:nvPr>
        </p:nvSpPr>
        <p:spPr>
          <a:xfrm>
            <a:off x="257069" y="1244180"/>
            <a:ext cx="8640960" cy="5040506"/>
          </a:xfrm>
        </p:spPr>
        <p:txBody>
          <a:bodyPr/>
          <a:lstStyle/>
          <a:p>
            <a:r>
              <a:rPr lang="en-US" dirty="0" smtClean="0"/>
              <a:t>Goal:</a:t>
            </a:r>
          </a:p>
          <a:p>
            <a:pPr lvl="1"/>
            <a:r>
              <a:rPr lang="en-US" dirty="0" smtClean="0"/>
              <a:t>To calculate pregnancy and conception rate</a:t>
            </a:r>
          </a:p>
          <a:p>
            <a:pPr lvl="1"/>
            <a:r>
              <a:rPr lang="en-US" dirty="0" smtClean="0"/>
              <a:t>To diagnose ovarian and uterine abnormalities</a:t>
            </a:r>
          </a:p>
          <a:p>
            <a:pPr lvl="1"/>
            <a:r>
              <a:rPr lang="en-US" dirty="0" smtClean="0"/>
              <a:t>To diagnose pseudo-pregnancy</a:t>
            </a:r>
          </a:p>
          <a:p>
            <a:r>
              <a:rPr lang="en-US" dirty="0" smtClean="0"/>
              <a:t>Methodology:</a:t>
            </a:r>
          </a:p>
          <a:p>
            <a:pPr lvl="1"/>
            <a:r>
              <a:rPr lang="en-US" dirty="0" smtClean="0"/>
              <a:t>Trans-abdominal  scanning will be done for sheep and goat having reproductive abnormalities and representative samples to estimate pregnancy rate</a:t>
            </a:r>
          </a:p>
          <a:p>
            <a:r>
              <a:rPr lang="en-US" dirty="0" smtClean="0"/>
              <a:t>Future Recommendation</a:t>
            </a:r>
          </a:p>
          <a:p>
            <a:pPr lvl="1"/>
            <a:r>
              <a:rPr lang="en-US" dirty="0" smtClean="0"/>
              <a:t>Each case will be treated according to its situation </a:t>
            </a:r>
          </a:p>
          <a:p>
            <a:endParaRPr lang="ar-JO" dirty="0"/>
          </a:p>
        </p:txBody>
      </p:sp>
    </p:spTree>
    <p:extLst>
      <p:ext uri="{BB962C8B-B14F-4D97-AF65-F5344CB8AC3E}">
        <p14:creationId xmlns:p14="http://schemas.microsoft.com/office/powerpoint/2010/main" val="1355143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3" dur="500"/>
                                        <p:tgtEl>
                                          <p:spTgt spid="3">
                                            <p:txEl>
                                              <p:pRg st="2" end="2"/>
                                            </p:txEl>
                                          </p:spTgt>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1" dur="500"/>
                                        <p:tgtEl>
                                          <p:spTgt spid="3">
                                            <p:txEl>
                                              <p:pRg st="4" end="4"/>
                                            </p:txEl>
                                          </p:spTgt>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4" dur="500"/>
                                        <p:tgtEl>
                                          <p:spTgt spid="3">
                                            <p:txEl>
                                              <p:pRg st="5" end="5"/>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grpId="0"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9" dur="500"/>
                                        <p:tgtEl>
                                          <p:spTgt spid="3">
                                            <p:txEl>
                                              <p:pRg st="6" end="6"/>
                                            </p:txEl>
                                          </p:spTgt>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randombar(horizontal)">
                                      <p:cBhvr>
                                        <p:cTn id="3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8956" y="11855"/>
            <a:ext cx="8928992" cy="1154906"/>
          </a:xfrm>
        </p:spPr>
        <p:txBody>
          <a:bodyPr/>
          <a:lstStyle/>
          <a:p>
            <a:r>
              <a:rPr lang="en-US" dirty="0" smtClean="0"/>
              <a:t>Capacity building</a:t>
            </a:r>
            <a:br>
              <a:rPr lang="en-US" dirty="0" smtClean="0"/>
            </a:br>
            <a:r>
              <a:rPr lang="en-US" b="0" dirty="0" smtClean="0"/>
              <a:t>Farmers</a:t>
            </a:r>
            <a:endParaRPr lang="ar-JO" b="0" dirty="0"/>
          </a:p>
        </p:txBody>
      </p:sp>
      <p:sp>
        <p:nvSpPr>
          <p:cNvPr id="3" name="Content Placeholder 2"/>
          <p:cNvSpPr>
            <a:spLocks noGrp="1"/>
          </p:cNvSpPr>
          <p:nvPr>
            <p:ph idx="1"/>
          </p:nvPr>
        </p:nvSpPr>
        <p:spPr>
          <a:xfrm>
            <a:off x="166355" y="1595584"/>
            <a:ext cx="8640960" cy="4420338"/>
          </a:xfrm>
        </p:spPr>
        <p:txBody>
          <a:bodyPr/>
          <a:lstStyle/>
          <a:p>
            <a:pPr lvl="1" algn="just"/>
            <a:r>
              <a:rPr lang="en-US" dirty="0" smtClean="0"/>
              <a:t>Evaluation and selection of future rams</a:t>
            </a:r>
          </a:p>
          <a:p>
            <a:pPr lvl="1" algn="just"/>
            <a:r>
              <a:rPr lang="en-US" dirty="0" smtClean="0"/>
              <a:t>Care of ewes during conception periods</a:t>
            </a:r>
          </a:p>
          <a:p>
            <a:pPr lvl="1" algn="just"/>
            <a:r>
              <a:rPr lang="en-US" dirty="0" smtClean="0"/>
              <a:t>Common mistakes performed by small ruminants </a:t>
            </a:r>
            <a:r>
              <a:rPr lang="en-US" dirty="0" smtClean="0"/>
              <a:t>farmers  </a:t>
            </a:r>
            <a:endParaRPr lang="en-US" dirty="0" smtClean="0"/>
          </a:p>
          <a:p>
            <a:pPr lvl="1" algn="just"/>
            <a:r>
              <a:rPr lang="en-US" dirty="0" smtClean="0"/>
              <a:t>Care of newly lambs </a:t>
            </a:r>
          </a:p>
          <a:p>
            <a:endParaRPr lang="ar-JO"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37425" y="3805753"/>
            <a:ext cx="3746090" cy="249739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636878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Sheep breeding: data recording, management and valorization</a:t>
            </a:r>
          </a:p>
          <a:p>
            <a:endParaRPr lang="en-US" dirty="0"/>
          </a:p>
        </p:txBody>
      </p:sp>
      <p:sp>
        <p:nvSpPr>
          <p:cNvPr id="3" name="Title 2"/>
          <p:cNvSpPr>
            <a:spLocks noGrp="1"/>
          </p:cNvSpPr>
          <p:nvPr>
            <p:ph type="title"/>
          </p:nvPr>
        </p:nvSpPr>
        <p:spPr>
          <a:xfrm>
            <a:off x="594804" y="10614"/>
            <a:ext cx="8441691" cy="1399032"/>
          </a:xfrm>
        </p:spPr>
        <p:txBody>
          <a:bodyPr/>
          <a:lstStyle/>
          <a:p>
            <a:r>
              <a:rPr lang="en-US" dirty="0" smtClean="0"/>
              <a:t>Capacity building</a:t>
            </a:r>
            <a:br>
              <a:rPr lang="en-US" dirty="0" smtClean="0"/>
            </a:br>
            <a:r>
              <a:rPr lang="en-US" dirty="0" smtClean="0"/>
              <a:t>Specialists</a:t>
            </a:r>
            <a:endParaRPr lang="en-US" dirty="0"/>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t="38810" b="14336"/>
          <a:stretch/>
        </p:blipFill>
        <p:spPr>
          <a:xfrm>
            <a:off x="1776503" y="3441289"/>
            <a:ext cx="7107012" cy="249739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6748236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5" name="Picture 740" descr="DSC031910000 copy"/>
          <p:cNvPicPr>
            <a:picLocks noChangeAspect="1" noChangeArrowheads="1"/>
          </p:cNvPicPr>
          <p:nvPr/>
        </p:nvPicPr>
        <p:blipFill>
          <a:blip r:embed="rId3"/>
          <a:srcRect b="24614"/>
          <a:stretch>
            <a:fillRect/>
          </a:stretch>
        </p:blipFill>
        <p:spPr bwMode="auto">
          <a:xfrm>
            <a:off x="0" y="4414177"/>
            <a:ext cx="9184738" cy="2542490"/>
          </a:xfrm>
          <a:prstGeom prst="rect">
            <a:avLst/>
          </a:prstGeom>
          <a:noFill/>
          <a:ln>
            <a:noFill/>
          </a:ln>
        </p:spPr>
      </p:pic>
      <p:sp>
        <p:nvSpPr>
          <p:cNvPr id="3" name="TextBox 2"/>
          <p:cNvSpPr txBox="1"/>
          <p:nvPr/>
        </p:nvSpPr>
        <p:spPr>
          <a:xfrm>
            <a:off x="1817688" y="2009775"/>
            <a:ext cx="5505450" cy="1200329"/>
          </a:xfrm>
          <a:prstGeom prst="rect">
            <a:avLst/>
          </a:prstGeom>
          <a:noFill/>
        </p:spPr>
        <p:txBody>
          <a:bodyPr wrap="square" rtlCol="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7200" b="1" dirty="0" smtClean="0">
                <a:ln/>
                <a:solidFill>
                  <a:schemeClr val="accent3"/>
                </a:solidFill>
                <a:latin typeface="Edwardian Script ITC" panose="030303020407070D0804" pitchFamily="66" charset="0"/>
              </a:rPr>
              <a:t>Thank you</a:t>
            </a:r>
            <a:endParaRPr lang="en-US" sz="7200" b="1" dirty="0">
              <a:ln/>
              <a:solidFill>
                <a:schemeClr val="accent3"/>
              </a:solidFill>
              <a:latin typeface="Edwardian Script ITC" panose="030303020407070D0804" pitchFamily="66" charset="0"/>
            </a:endParaRPr>
          </a:p>
        </p:txBody>
      </p:sp>
    </p:spTree>
    <p:extLst>
      <p:ext uri="{BB962C8B-B14F-4D97-AF65-F5344CB8AC3E}">
        <p14:creationId xmlns:p14="http://schemas.microsoft.com/office/powerpoint/2010/main" val="639769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heme1">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lackTie">
      <a:fillStyleLst>
        <a:solidFill>
          <a:schemeClr val="phClr"/>
        </a:solidFill>
        <a:gradFill rotWithShape="1">
          <a:gsLst>
            <a:gs pos="0">
              <a:schemeClr val="phClr">
                <a:tint val="45000"/>
                <a:satMod val="220000"/>
              </a:schemeClr>
            </a:gs>
            <a:gs pos="30000">
              <a:schemeClr val="phClr">
                <a:tint val="61000"/>
                <a:satMod val="220000"/>
              </a:schemeClr>
            </a:gs>
            <a:gs pos="45000">
              <a:schemeClr val="phClr">
                <a:tint val="66000"/>
                <a:satMod val="240000"/>
              </a:schemeClr>
            </a:gs>
            <a:gs pos="55000">
              <a:schemeClr val="phClr">
                <a:tint val="66000"/>
                <a:satMod val="220000"/>
              </a:schemeClr>
            </a:gs>
            <a:gs pos="73000">
              <a:schemeClr val="phClr">
                <a:tint val="61000"/>
                <a:satMod val="220000"/>
              </a:schemeClr>
            </a:gs>
            <a:gs pos="100000">
              <a:schemeClr val="phClr">
                <a:tint val="45000"/>
                <a:satMod val="220000"/>
              </a:schemeClr>
            </a:gs>
          </a:gsLst>
          <a:lin ang="950000" scaled="1"/>
        </a:gradFill>
        <a:gradFill rotWithShape="1">
          <a:gsLst>
            <a:gs pos="0">
              <a:schemeClr val="phClr">
                <a:shade val="63000"/>
                <a:satMod val="110000"/>
              </a:schemeClr>
            </a:gs>
            <a:gs pos="30000">
              <a:schemeClr val="phClr">
                <a:shade val="90000"/>
                <a:satMod val="120000"/>
              </a:schemeClr>
            </a:gs>
            <a:gs pos="45000">
              <a:schemeClr val="phClr">
                <a:shade val="100000"/>
                <a:satMod val="128000"/>
              </a:schemeClr>
            </a:gs>
            <a:gs pos="55000">
              <a:schemeClr val="phClr">
                <a:shade val="100000"/>
                <a:satMod val="128000"/>
              </a:schemeClr>
            </a:gs>
            <a:gs pos="73000">
              <a:schemeClr val="phClr">
                <a:shade val="90000"/>
                <a:satMod val="120000"/>
              </a:schemeClr>
            </a:gs>
            <a:gs pos="100000">
              <a:schemeClr val="phClr">
                <a:shade val="63000"/>
                <a:satMod val="110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1909" dir="5400000" rotWithShape="0">
              <a:srgbClr val="000000">
                <a:alpha val="40000"/>
              </a:srgbClr>
            </a:outerShdw>
          </a:effectLst>
        </a:effectStyle>
        <a:effectStyle>
          <a:effectLst>
            <a:outerShdw blurRad="57150" dist="38100" dir="5400000" algn="br" rotWithShape="0">
              <a:srgbClr val="000000">
                <a:alpha val="57000"/>
              </a:srgbClr>
            </a:outerShdw>
          </a:effectLst>
          <a:scene3d>
            <a:camera prst="orthographicFront">
              <a:rot lat="0" lon="0" rev="0"/>
            </a:camera>
            <a:lightRig rig="twoPt" dir="t">
              <a:rot lat="0" lon="0" rev="1800000"/>
            </a:lightRig>
          </a:scene3d>
          <a:sp3d>
            <a:bevelT w="44450" h="31750" prst="coolSlant"/>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70000"/>
                <a:satMod val="130000"/>
              </a:schemeClr>
              <a:schemeClr val="phClr">
                <a:tint val="70000"/>
                <a:satMod val="130000"/>
              </a:schemeClr>
            </a:duotone>
          </a:blip>
          <a:tile tx="0" ty="0" sx="90000" sy="90000" flip="none" algn="t"/>
        </a:blipFill>
      </a:bgFillStyleLst>
    </a:fmtScheme>
  </a:themeElements>
  <a:objectDefaults/>
  <a:extraClrSchemeLst/>
  <a:extLst>
    <a:ext uri="{05A4C25C-085E-4340-85A3-A5531E510DB2}">
      <thm15:themeFamily xmlns:thm15="http://schemas.microsoft.com/office/thememl/2012/main" name="Awassi sheep management and Dairy Processing Projects1.pptx" id="{8275609E-1A0A-4383-A4AD-4DB40703D3FD}" vid="{021E9C79-EDB4-41BC-A73A-F7F4F2CFC8B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0000"/>
                <a:satMod val="155000"/>
              </a:schemeClr>
            </a:gs>
            <a:gs pos="65000">
              <a:schemeClr val="phClr">
                <a:shade val="85000"/>
                <a:satMod val="155000"/>
              </a:schemeClr>
            </a:gs>
            <a:gs pos="100000">
              <a:schemeClr val="phClr">
                <a:shade val="95000"/>
                <a:satMod val="155000"/>
              </a:schemeClr>
            </a:gs>
          </a:gsLst>
          <a:lin ang="16200000" scaled="0"/>
        </a:gradFill>
      </a:fillStyleLst>
      <a:lnStyleLst>
        <a:ln w="6350" cap="rnd" cmpd="sng" algn="ctr">
          <a:solidFill>
            <a:schemeClr val="phClr">
              <a:shade val="95000"/>
              <a:satMod val="105000"/>
            </a:schemeClr>
          </a:solidFill>
          <a:prstDash val="solid"/>
        </a:ln>
        <a:ln w="25400" cap="rnd" cmpd="sng" algn="ctr">
          <a:solidFill>
            <a:schemeClr val="phClr"/>
          </a:solidFill>
          <a:prstDash val="solid"/>
        </a:ln>
        <a:ln w="34925" cap="rnd" cmpd="sng" algn="ctr">
          <a:solidFill>
            <a:schemeClr val="phClr"/>
          </a:solidFill>
          <a:prstDash val="solid"/>
        </a:ln>
      </a:lnStyleLst>
      <a:effectStyleLst>
        <a:effectStyle>
          <a:effectLst>
            <a:outerShdw blurRad="50800" algn="tl" rotWithShape="0">
              <a:srgbClr val="000000">
                <a:alpha val="64000"/>
              </a:srgbClr>
            </a:outerShdw>
          </a:effectLst>
        </a:effectStyle>
        <a:effectStyle>
          <a:effectLst>
            <a:outerShdw blurRad="39000" dist="25400" dir="5400000">
              <a:srgbClr val="000000">
                <a:alpha val="35000"/>
              </a:srgbClr>
            </a:outerShdw>
          </a:effectLst>
        </a:effectStyle>
        <a:effectStyle>
          <a:effectLst>
            <a:outerShdw blurRad="39000" dist="25400" dir="5400000">
              <a:srgbClr val="000000">
                <a:alpha val="35000"/>
              </a:srgbClr>
            </a:outerShdw>
          </a:effectLst>
          <a:scene3d>
            <a:camera prst="orthographicFront" fov="0">
              <a:rot lat="0" lon="0" rev="0"/>
            </a:camera>
            <a:lightRig rig="threePt" dir="t">
              <a:rot lat="0" lon="0" rev="0"/>
            </a:lightRig>
          </a:scene3d>
          <a:sp3d prstMaterial="matte">
            <a:bevelT h="22225"/>
          </a:sp3d>
        </a:effectStyle>
      </a:effectStyleLst>
      <a:bgFillStyleLst>
        <a:solidFill>
          <a:schemeClr val="phClr"/>
        </a:solidFill>
        <a:gradFill rotWithShape="1">
          <a:gsLst>
            <a:gs pos="0">
              <a:schemeClr val="phClr">
                <a:shade val="50000"/>
                <a:satMod val="155000"/>
              </a:schemeClr>
            </a:gs>
            <a:gs pos="35000">
              <a:schemeClr val="phClr">
                <a:shade val="75000"/>
                <a:satMod val="155000"/>
              </a:schemeClr>
            </a:gs>
            <a:gs pos="100000">
              <a:schemeClr val="phClr">
                <a:tint val="80000"/>
                <a:satMod val="255000"/>
              </a:schemeClr>
            </a:gs>
          </a:gsLst>
          <a:lin ang="16200000" scaled="0"/>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1887</Words>
  <Application>Microsoft Office PowerPoint</Application>
  <PresentationFormat>On-screen Show (4:3)</PresentationFormat>
  <Paragraphs>314</Paragraphs>
  <Slides>29</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29</vt:i4>
      </vt:variant>
    </vt:vector>
  </HeadingPairs>
  <TitlesOfParts>
    <vt:vector size="37" baseType="lpstr">
      <vt:lpstr>Arial</vt:lpstr>
      <vt:lpstr>Calibri</vt:lpstr>
      <vt:lpstr>Cambria</vt:lpstr>
      <vt:lpstr>Edwardian Script ITC</vt:lpstr>
      <vt:lpstr>Verdana</vt:lpstr>
      <vt:lpstr>Wingdings</vt:lpstr>
      <vt:lpstr>Wingdings 2</vt:lpstr>
      <vt:lpstr>Theme1</vt:lpstr>
      <vt:lpstr>Integrated mobilization of existing resources and innovative perception to improve livestock production and products in Jordan </vt:lpstr>
      <vt:lpstr>The context – the Middle East</vt:lpstr>
      <vt:lpstr>The context …</vt:lpstr>
      <vt:lpstr>Sheep dairy products</vt:lpstr>
      <vt:lpstr>Preliminary study</vt:lpstr>
      <vt:lpstr>Observation</vt:lpstr>
      <vt:lpstr>Problems reported by producers</vt:lpstr>
      <vt:lpstr>Milk composition</vt:lpstr>
      <vt:lpstr>Comparison of jameed components (%)</vt:lpstr>
      <vt:lpstr>El-Khresha villages</vt:lpstr>
      <vt:lpstr>Benefit of using the improved processing method</vt:lpstr>
      <vt:lpstr>S.W.O.T   Analysis</vt:lpstr>
      <vt:lpstr>Out scaling</vt:lpstr>
      <vt:lpstr>Sheep nutrient deficiency</vt:lpstr>
      <vt:lpstr>Sheep nutrient deficiency</vt:lpstr>
      <vt:lpstr>Breeding soundness examination Improving flocks’ fertility</vt:lpstr>
      <vt:lpstr>Increase of scrotal circumference with age in the examined population </vt:lpstr>
      <vt:lpstr>Improving flocks’ fertility in Jordan field sites (≈ 40,000 sheep) </vt:lpstr>
      <vt:lpstr>Epidemiological survey in the action site (Al-khraisha and Eraq) </vt:lpstr>
      <vt:lpstr>Overview of most common causes of infectious sporadic abortion  globally </vt:lpstr>
      <vt:lpstr>Sero-Prevalence of Chlamydophila abortus and Q. fever</vt:lpstr>
      <vt:lpstr>Molecular identification of the chlamydial cause of abortion: 1st step towards implementing a control program  </vt:lpstr>
      <vt:lpstr>Vaccine efficiency for commercially available vaccine against Ch. abortus</vt:lpstr>
      <vt:lpstr>Molecular identification of Q. fever and Comylobacteriosis</vt:lpstr>
      <vt:lpstr>Investigations of neonatal death and application of vaccine to pregnant ewes </vt:lpstr>
      <vt:lpstr>Pregnancy diagnosis </vt:lpstr>
      <vt:lpstr>Capacity building Farmers</vt:lpstr>
      <vt:lpstr>Capacity building Specialists</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2006-12-07T05:51:53Z</dcterms:created>
  <dcterms:modified xsi:type="dcterms:W3CDTF">2014-09-21T06:41:53Z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TC101671071033</vt:lpwstr>
  </property>
</Properties>
</file>