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0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6AAB27-F226-456C-9E09-13D2567FD2CE}" type="datetimeFigureOut">
              <a:rPr lang="en-GB" smtClean="0"/>
              <a:t>26/05/2015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C87301-9404-4FD6-B595-C97FA411C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81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66644-5159-4545-8806-D1B693B2635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727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is what we aiming for.</a:t>
            </a:r>
            <a:r>
              <a:rPr lang="en-US" baseline="0" dirty="0" smtClean="0"/>
              <a:t> Details in the following slides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66644-5159-4545-8806-D1B693B2635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727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So the aim is to fill in the table for each option on the list.  Some issues:</a:t>
            </a:r>
          </a:p>
          <a:p>
            <a:endParaRPr lang="en-US" baseline="0" dirty="0" smtClean="0"/>
          </a:p>
          <a:p>
            <a:pPr marL="228600" indent="-228600">
              <a:buAutoNum type="arabicPeriod"/>
            </a:pPr>
            <a:r>
              <a:rPr lang="en-US" baseline="0" dirty="0" smtClean="0"/>
              <a:t>Are there more criteria to consider?   Should probably include also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US" baseline="0" dirty="0" smtClean="0"/>
              <a:t>Some short term benefits to farmers are obvious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US" baseline="0" dirty="0" smtClean="0"/>
              <a:t>Feasibility given the expertise needed to introduce it ( maybe that is part of cost to project)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US" baseline="0" dirty="0" smtClean="0"/>
              <a:t>…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baseline="0" dirty="0" smtClean="0"/>
              <a:t>Each of these criteria need further elaboration and explanation to ne really operational</a:t>
            </a:r>
          </a:p>
          <a:p>
            <a:pPr marL="228600" lvl="0" indent="-228600">
              <a:buFont typeface="+mj-lt"/>
              <a:buAutoNum type="arabicPeriod"/>
            </a:pPr>
            <a:endParaRPr lang="en-US" baseline="0" dirty="0" smtClean="0"/>
          </a:p>
          <a:p>
            <a:pPr marL="228600" lvl="0" indent="-228600">
              <a:buFont typeface="+mj-lt"/>
              <a:buAutoNum type="arabicPeriod"/>
            </a:pPr>
            <a:r>
              <a:rPr lang="en-US" baseline="0" dirty="0" smtClean="0"/>
              <a:t>I don’t really like scoring in this kind of exercise, as it attempts to </a:t>
            </a:r>
            <a:r>
              <a:rPr lang="en-US" baseline="0" dirty="0" err="1" smtClean="0"/>
              <a:t>summarise</a:t>
            </a:r>
            <a:r>
              <a:rPr lang="en-US" baseline="0" dirty="0" smtClean="0"/>
              <a:t> with one subjective number what is inevitably a complex  situation, but it might be necessary for pulling the info together.  A scale might be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baseline="0" dirty="0" smtClean="0"/>
              <a:t>Clearly  inappropriate. 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baseline="0" dirty="0" smtClean="0"/>
              <a:t>Balance of evidence is negative. 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baseline="0" dirty="0" smtClean="0"/>
              <a:t>Mixed evidence. .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baseline="0" dirty="0" smtClean="0"/>
              <a:t>Balance of evidence is positive. 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baseline="0" dirty="0" smtClean="0"/>
              <a:t>Overwhelming evidence in support. </a:t>
            </a:r>
          </a:p>
          <a:p>
            <a:pPr marL="685800" lvl="1" indent="-228600">
              <a:buFont typeface="+mj-lt"/>
              <a:buAutoNum type="arabicPeriod"/>
            </a:pPr>
            <a:endParaRPr lang="en-US" baseline="0" dirty="0" smtClean="0"/>
          </a:p>
          <a:p>
            <a:pPr marL="228600" lvl="0" indent="-228600">
              <a:buFont typeface="+mj-lt"/>
              <a:buAutoNum type="arabicPeriod"/>
            </a:pPr>
            <a:r>
              <a:rPr lang="en-US" baseline="0" dirty="0" smtClean="0"/>
              <a:t>‘Don’t know’   may well be the summary for a criterion.  Remember it is evidence of  IN THIS CONTEXT that we want </a:t>
            </a:r>
          </a:p>
          <a:p>
            <a:pPr marL="228600" lvl="0" indent="-228600">
              <a:buFont typeface="+mj-lt"/>
              <a:buAutoNum type="arabicPeriod"/>
            </a:pPr>
            <a:endParaRPr lang="en-US" baseline="0" dirty="0" smtClean="0"/>
          </a:p>
          <a:p>
            <a:pPr marL="228600" lvl="0" indent="-228600">
              <a:buFont typeface="+mj-lt"/>
              <a:buAutoNum type="arabicPeriod"/>
            </a:pPr>
            <a:r>
              <a:rPr lang="en-US" baseline="0" dirty="0" smtClean="0"/>
              <a:t>The Problem column is not record 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US" baseline="0" dirty="0" smtClean="0"/>
              <a:t>Clear lack of evidence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US" baseline="0" dirty="0" smtClean="0"/>
              <a:t>Disagreement – the group are unable to reach a consensus (That is not the same as ‘Mixed evidence’). It means the group disagree on what the evidence says ( or indeed if there is a any relevant evidence).</a:t>
            </a:r>
          </a:p>
          <a:p>
            <a:pPr marL="685800" lvl="1" indent="-228600">
              <a:buFont typeface="+mj-lt"/>
              <a:buAutoNum type="arabicPeriod"/>
            </a:pPr>
            <a:endParaRPr lang="en-US" baseline="0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66644-5159-4545-8806-D1B693B2635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727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Compile the</a:t>
            </a:r>
            <a:r>
              <a:rPr lang="en-US" baseline="0" dirty="0" smtClean="0"/>
              <a:t> scores and any serious problems from the previous step.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Descision</a:t>
            </a:r>
            <a:r>
              <a:rPr lang="en-US" baseline="0" dirty="0" smtClean="0"/>
              <a:t> is presumably something like</a:t>
            </a:r>
            <a:br>
              <a:rPr lang="en-US" baseline="0" dirty="0" smtClean="0"/>
            </a:br>
            <a:r>
              <a:rPr lang="en-US" baseline="0" dirty="0" smtClean="0"/>
              <a:t>A:  Go ahead</a:t>
            </a:r>
          </a:p>
          <a:p>
            <a:r>
              <a:rPr lang="en-US" baseline="0" dirty="0" smtClean="0"/>
              <a:t>B: Drop it</a:t>
            </a:r>
          </a:p>
          <a:p>
            <a:r>
              <a:rPr lang="en-US" baseline="0" dirty="0" smtClean="0"/>
              <a:t>C: Do some more work before making a decision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66644-5159-4545-8806-D1B693B2635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727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87301-9404-4FD6-B595-C97FA411CF7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346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Developing the initial </a:t>
            </a:r>
            <a:r>
              <a:rPr lang="en-US" dirty="0" err="1" smtClean="0"/>
              <a:t>OxC</a:t>
            </a:r>
            <a:r>
              <a:rPr lang="en-US" dirty="0" smtClean="0"/>
              <a:t> matrix for a site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66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Listing options within a sub-catchment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[‘Usual’   catchment process of deciding the list of interventions for each site, but needs to be aligned with project aims]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283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Confirming options within </a:t>
            </a:r>
            <a:r>
              <a:rPr lang="en-US" dirty="0"/>
              <a:t>a </a:t>
            </a:r>
            <a:r>
              <a:rPr lang="en-US" dirty="0" smtClean="0"/>
              <a:t>sub-catchment (1)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03671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1. Evaluating options against project objectives</a:t>
            </a:r>
          </a:p>
          <a:p>
            <a:pPr marL="514350" indent="-514350">
              <a:buAutoNum type="alphaUcPeriod"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06912"/>
              </p:ext>
            </p:extLst>
          </p:nvPr>
        </p:nvGraphicFramePr>
        <p:xfrm>
          <a:off x="947937" y="2564904"/>
          <a:ext cx="7224463" cy="385064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137436"/>
                <a:gridCol w="1622531"/>
                <a:gridCol w="1584176"/>
                <a:gridCol w="288032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Theme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Work Package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Option</a:t>
                      </a:r>
                      <a:r>
                        <a:rPr lang="en-US" baseline="0" dirty="0" smtClean="0"/>
                        <a:t>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Critieria1…2….3….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NRM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dirty="0" smtClean="0"/>
                        <a:t>1.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Landscape /</a:t>
                      </a:r>
                      <a:r>
                        <a:rPr lang="en-GB" dirty="0" smtClean="0"/>
                        <a:t>watershed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</a:t>
                      </a:r>
                    </a:p>
                    <a:p>
                      <a:r>
                        <a:rPr lang="en-US" dirty="0" smtClean="0"/>
                        <a:t>2.</a:t>
                      </a:r>
                    </a:p>
                    <a:p>
                      <a:r>
                        <a:rPr lang="en-US" dirty="0" smtClean="0"/>
                        <a:t>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 </a:t>
                      </a:r>
                      <a:r>
                        <a:rPr lang="en-US" dirty="0" err="1" smtClean="0"/>
                        <a:t>Onfarm</a:t>
                      </a:r>
                      <a:r>
                        <a:rPr lang="en-US" baseline="0" dirty="0" smtClean="0"/>
                        <a:t> SWM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</a:t>
                      </a:r>
                    </a:p>
                    <a:p>
                      <a:r>
                        <a:rPr lang="en-US" dirty="0" smtClean="0"/>
                        <a:t>2.</a:t>
                      </a:r>
                    </a:p>
                    <a:p>
                      <a:r>
                        <a:rPr lang="en-US" dirty="0" smtClean="0"/>
                        <a:t>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 rowSpan="3">
                  <a:txBody>
                    <a:bodyPr/>
                    <a:lstStyle/>
                    <a:p>
                      <a:r>
                        <a:rPr lang="en-US" dirty="0" smtClean="0"/>
                        <a:t>VC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 Production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4. Commodity VCs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 Financial</a:t>
                      </a:r>
                      <a:r>
                        <a:rPr lang="en-US" baseline="0" dirty="0" smtClean="0"/>
                        <a:t> services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ounded Rectangular Callout 4"/>
          <p:cNvSpPr/>
          <p:nvPr/>
        </p:nvSpPr>
        <p:spPr>
          <a:xfrm>
            <a:off x="5543600" y="1304764"/>
            <a:ext cx="3600400" cy="1116124"/>
          </a:xfrm>
          <a:prstGeom prst="wedgeRoundRectCallout">
            <a:avLst>
              <a:gd name="adj1" fmla="val -77866"/>
              <a:gd name="adj2" fmla="val 67903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Options from the list. 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5148064" y="2924944"/>
            <a:ext cx="3024336" cy="34563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chemeClr val="tx1"/>
                </a:solidFill>
              </a:rPr>
              <a:t>Evidence</a:t>
            </a:r>
            <a:endParaRPr lang="en-GB" sz="40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5496526" y="3068960"/>
            <a:ext cx="3600400" cy="1116124"/>
          </a:xfrm>
          <a:prstGeom prst="wedgeRoundRectCallout">
            <a:avLst>
              <a:gd name="adj1" fmla="val -48013"/>
              <a:gd name="adj2" fmla="val -83014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Determined by project objectives</a:t>
            </a:r>
            <a:endParaRPr lang="en-GB" sz="2800" dirty="0"/>
          </a:p>
        </p:txBody>
      </p:sp>
      <p:sp>
        <p:nvSpPr>
          <p:cNvPr id="8" name="Rounded Rectangular Callout 7"/>
          <p:cNvSpPr/>
          <p:nvPr/>
        </p:nvSpPr>
        <p:spPr>
          <a:xfrm>
            <a:off x="5436096" y="5265204"/>
            <a:ext cx="3600400" cy="1116124"/>
          </a:xfrm>
          <a:prstGeom prst="wedgeRoundRectCallout">
            <a:avLst>
              <a:gd name="adj1" fmla="val -19051"/>
              <a:gd name="adj2" fmla="val -90201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Beyond opinion!</a:t>
            </a:r>
            <a:endParaRPr lang="en-GB" sz="2800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228600" y="5486400"/>
            <a:ext cx="3600400" cy="1116124"/>
          </a:xfrm>
          <a:prstGeom prst="wedgeRoundRectCallout">
            <a:avLst>
              <a:gd name="adj1" fmla="val -5506"/>
              <a:gd name="adj2" fmla="val -107952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Focus on WP1, 2, 3</a:t>
            </a:r>
            <a:endParaRPr lang="en-GB" sz="28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2028800" y="3068960"/>
            <a:ext cx="0" cy="1884040"/>
          </a:xfrm>
          <a:prstGeom prst="line">
            <a:avLst/>
          </a:prstGeom>
          <a:ln w="57150">
            <a:solidFill>
              <a:srgbClr val="FFCC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578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Confirming options within a </a:t>
            </a:r>
            <a:r>
              <a:rPr lang="en-US" dirty="0" smtClean="0"/>
              <a:t>sub-catchment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103671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2. Evidence on each option</a:t>
            </a:r>
          </a:p>
          <a:p>
            <a:pPr marL="514350" indent="-514350">
              <a:buAutoNum type="alphaUcPeriod"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7285964"/>
              </p:ext>
            </p:extLst>
          </p:nvPr>
        </p:nvGraphicFramePr>
        <p:xfrm>
          <a:off x="467544" y="2204864"/>
          <a:ext cx="8208912" cy="4677436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849284"/>
                <a:gridCol w="1597109"/>
                <a:gridCol w="1344934"/>
                <a:gridCol w="1260876"/>
                <a:gridCol w="1092759"/>
                <a:gridCol w="1063950"/>
              </a:tblGrid>
              <a:tr h="414448">
                <a:tc gridSpan="6">
                  <a:txBody>
                    <a:bodyPr/>
                    <a:lstStyle/>
                    <a:p>
                      <a:r>
                        <a:rPr lang="en-US" sz="1400" dirty="0" smtClean="0"/>
                        <a:t>Option:                                                                                  Specific</a:t>
                      </a:r>
                      <a:r>
                        <a:rPr lang="en-US" sz="1400" baseline="0" dirty="0" smtClean="0"/>
                        <a:t> contexts: 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52165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Criterion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Local evidence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Scientific</a:t>
                      </a:r>
                      <a:r>
                        <a:rPr lang="en-US" sz="1400" baseline="0" dirty="0" smtClean="0"/>
                        <a:t> evidence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Score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Problems</a:t>
                      </a:r>
                      <a:endParaRPr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Informed by co-learning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 smtClean="0"/>
                        <a:t>Amenable to adaptation through action learning, in the time frame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Contextually</a:t>
                      </a:r>
                      <a:r>
                        <a:rPr lang="en-US" sz="1400" baseline="0" dirty="0" smtClean="0"/>
                        <a:t> appropriate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it will help meet project objectives in this place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4448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Cost effective and potentially</a:t>
                      </a:r>
                      <a:r>
                        <a:rPr lang="en-US" sz="1400" baseline="0" dirty="0" smtClean="0"/>
                        <a:t> scalable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effective to both project AND FARMERS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4448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Inclusive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Important subgroups (women, poorer, …) can all benefit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4448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Environmentally</a:t>
                      </a:r>
                      <a:r>
                        <a:rPr lang="en-US" sz="1400" baseline="0" dirty="0" smtClean="0"/>
                        <a:t> and socially benign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risk of  unintended negative  effects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4448"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Climate smart</a:t>
                      </a:r>
                      <a:endParaRPr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Reduce vulnerability to climate stresses </a:t>
                      </a:r>
                      <a:r>
                        <a:rPr lang="en-US" sz="105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414448"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Sustainable</a:t>
                      </a:r>
                      <a:endParaRPr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Farmers</a:t>
                      </a:r>
                      <a:r>
                        <a:rPr lang="en-US" sz="105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and communities able to benefit beyond the project period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ounded Rectangular Callout 4"/>
          <p:cNvSpPr/>
          <p:nvPr/>
        </p:nvSpPr>
        <p:spPr>
          <a:xfrm>
            <a:off x="5257800" y="76200"/>
            <a:ext cx="3916680" cy="1981200"/>
          </a:xfrm>
          <a:prstGeom prst="wedgeRoundRectCallout">
            <a:avLst>
              <a:gd name="adj1" fmla="val -19250"/>
              <a:gd name="adj2" fmla="val 64213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Ecological, social, economic situations in that location for which it is appropriate. </a:t>
            </a:r>
            <a:endParaRPr lang="en-GB" sz="2800" dirty="0"/>
          </a:p>
        </p:txBody>
      </p:sp>
      <p:sp>
        <p:nvSpPr>
          <p:cNvPr id="6" name="Rounded Rectangular Callout 5"/>
          <p:cNvSpPr/>
          <p:nvPr/>
        </p:nvSpPr>
        <p:spPr>
          <a:xfrm>
            <a:off x="1657400" y="3124200"/>
            <a:ext cx="3600400" cy="1371600"/>
          </a:xfrm>
          <a:prstGeom prst="wedgeRoundRectCallout">
            <a:avLst>
              <a:gd name="adj1" fmla="val 52506"/>
              <a:gd name="adj2" fmla="val -67275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Both for and against</a:t>
            </a:r>
          </a:p>
          <a:p>
            <a:r>
              <a:rPr lang="en-US" sz="2800" dirty="0" smtClean="0"/>
              <a:t>(be realistic and objective)</a:t>
            </a:r>
            <a:endParaRPr lang="en-GB" sz="28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4876800" y="5105400"/>
            <a:ext cx="3600400" cy="1371600"/>
          </a:xfrm>
          <a:prstGeom prst="wedgeRoundRectCallout">
            <a:avLst>
              <a:gd name="adj1" fmla="val 5945"/>
              <a:gd name="adj2" fmla="val -185053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Choose if/how to score for the purpose of summary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7767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Confirming options within a sub-catchment </a:t>
            </a:r>
            <a:r>
              <a:rPr lang="en-US" dirty="0" smtClean="0"/>
              <a:t>(3)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03671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3. Summary and decisions</a:t>
            </a:r>
          </a:p>
          <a:p>
            <a:pPr marL="514350" indent="-514350">
              <a:buAutoNum type="alphaUcPeriod"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776173"/>
              </p:ext>
            </p:extLst>
          </p:nvPr>
        </p:nvGraphicFramePr>
        <p:xfrm>
          <a:off x="473696" y="2204864"/>
          <a:ext cx="8136904" cy="369316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296144"/>
                <a:gridCol w="936104"/>
                <a:gridCol w="936104"/>
                <a:gridCol w="360040"/>
                <a:gridCol w="360040"/>
                <a:gridCol w="432048"/>
                <a:gridCol w="360040"/>
                <a:gridCol w="504056"/>
                <a:gridCol w="404538"/>
                <a:gridCol w="446615"/>
                <a:gridCol w="1021055"/>
                <a:gridCol w="1080120"/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r>
                        <a:rPr lang="en-US" dirty="0" smtClean="0"/>
                        <a:t>Criteria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Work Package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 smtClean="0"/>
                    </a:p>
                    <a:p>
                      <a:r>
                        <a:rPr lang="en-US" sz="1600" dirty="0" smtClean="0"/>
                        <a:t>Option</a:t>
                      </a:r>
                      <a:r>
                        <a:rPr lang="en-US" sz="1600" baseline="0" dirty="0" smtClean="0"/>
                        <a:t>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Specific</a:t>
                      </a:r>
                      <a:r>
                        <a:rPr lang="en-US" sz="1600" baseline="0" dirty="0" smtClean="0"/>
                        <a:t> contexts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7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Problems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Decision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dirty="0" smtClean="0"/>
                        <a:t>1.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Landscape /</a:t>
                      </a:r>
                      <a:r>
                        <a:rPr lang="en-GB" dirty="0" smtClean="0"/>
                        <a:t>watershed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</a:t>
                      </a:r>
                    </a:p>
                    <a:p>
                      <a:r>
                        <a:rPr lang="en-US" dirty="0" smtClean="0"/>
                        <a:t>2.</a:t>
                      </a:r>
                    </a:p>
                    <a:p>
                      <a:r>
                        <a:rPr lang="en-US" dirty="0" smtClean="0"/>
                        <a:t>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2. </a:t>
                      </a:r>
                      <a:r>
                        <a:rPr lang="en-US" dirty="0" err="1" smtClean="0"/>
                        <a:t>Onfarm</a:t>
                      </a:r>
                      <a:r>
                        <a:rPr lang="en-US" baseline="0" dirty="0" smtClean="0"/>
                        <a:t> SWM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</a:t>
                      </a:r>
                    </a:p>
                    <a:p>
                      <a:r>
                        <a:rPr lang="en-US" dirty="0" smtClean="0"/>
                        <a:t>2.</a:t>
                      </a:r>
                    </a:p>
                    <a:p>
                      <a:r>
                        <a:rPr lang="en-US" dirty="0" smtClean="0"/>
                        <a:t>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3. Production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</a:t>
                      </a:r>
                    </a:p>
                    <a:p>
                      <a:r>
                        <a:rPr lang="en-US" dirty="0" smtClean="0"/>
                        <a:t>2.</a:t>
                      </a:r>
                    </a:p>
                    <a:p>
                      <a:r>
                        <a:rPr lang="en-US" dirty="0" smtClean="0"/>
                        <a:t>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202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Sites being considered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 err="1"/>
              <a:t>Kitui</a:t>
            </a:r>
            <a:r>
              <a:rPr lang="en-GB" dirty="0"/>
              <a:t> County – </a:t>
            </a:r>
            <a:r>
              <a:rPr lang="en-GB" dirty="0" err="1"/>
              <a:t>Waita</a:t>
            </a:r>
            <a:r>
              <a:rPr lang="en-GB" dirty="0"/>
              <a:t> site (ADRA) - </a:t>
            </a:r>
            <a:r>
              <a:rPr lang="en-GB" dirty="0" smtClean="0"/>
              <a:t>(</a:t>
            </a:r>
            <a:r>
              <a:rPr lang="en-GB" dirty="0"/>
              <a:t>1.5 hours from </a:t>
            </a:r>
            <a:r>
              <a:rPr lang="en-GB" dirty="0" err="1"/>
              <a:t>Matuu</a:t>
            </a:r>
            <a:r>
              <a:rPr lang="en-GB" dirty="0"/>
              <a:t> town)</a:t>
            </a:r>
          </a:p>
          <a:p>
            <a:pPr lvl="0"/>
            <a:r>
              <a:rPr lang="en-GB" dirty="0" err="1"/>
              <a:t>Machakos</a:t>
            </a:r>
            <a:r>
              <a:rPr lang="en-GB" dirty="0"/>
              <a:t> County – </a:t>
            </a:r>
            <a:r>
              <a:rPr lang="en-GB" dirty="0" err="1"/>
              <a:t>Yatta</a:t>
            </a:r>
            <a:r>
              <a:rPr lang="en-GB" dirty="0"/>
              <a:t> site (WV) - </a:t>
            </a:r>
            <a:r>
              <a:rPr lang="en-GB" dirty="0" smtClean="0"/>
              <a:t>(</a:t>
            </a:r>
            <a:r>
              <a:rPr lang="en-GB" dirty="0"/>
              <a:t>30 min from </a:t>
            </a:r>
            <a:r>
              <a:rPr lang="en-GB" dirty="0" err="1"/>
              <a:t>Matuu</a:t>
            </a:r>
            <a:r>
              <a:rPr lang="en-GB" dirty="0"/>
              <a:t> town)</a:t>
            </a:r>
          </a:p>
          <a:p>
            <a:pPr lvl="0"/>
            <a:r>
              <a:rPr lang="en-GB" dirty="0" err="1"/>
              <a:t>Machakos</a:t>
            </a:r>
            <a:r>
              <a:rPr lang="en-GB" dirty="0"/>
              <a:t> County – </a:t>
            </a:r>
            <a:r>
              <a:rPr lang="en-GB" dirty="0" err="1"/>
              <a:t>Mwala</a:t>
            </a:r>
            <a:r>
              <a:rPr lang="en-GB" dirty="0"/>
              <a:t> site (WV) - 45 min from </a:t>
            </a:r>
            <a:r>
              <a:rPr lang="en-GB" dirty="0" err="1"/>
              <a:t>Machakos</a:t>
            </a:r>
            <a:r>
              <a:rPr lang="en-GB" dirty="0"/>
              <a:t> town</a:t>
            </a:r>
          </a:p>
          <a:p>
            <a:pPr lvl="0"/>
            <a:r>
              <a:rPr lang="en-GB" dirty="0" err="1"/>
              <a:t>Makueni</a:t>
            </a:r>
            <a:r>
              <a:rPr lang="en-GB" dirty="0"/>
              <a:t> County – </a:t>
            </a:r>
            <a:r>
              <a:rPr lang="en-GB" dirty="0" err="1"/>
              <a:t>Kalawa</a:t>
            </a:r>
            <a:r>
              <a:rPr lang="en-GB" dirty="0"/>
              <a:t> site (Caritas) - 1.5 hours from </a:t>
            </a:r>
            <a:r>
              <a:rPr lang="en-GB" dirty="0" err="1"/>
              <a:t>Machakos</a:t>
            </a:r>
            <a:r>
              <a:rPr lang="en-GB" dirty="0"/>
              <a:t> town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17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 for each site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600200"/>
            <a:ext cx="8610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/>
              <a:t>Waita</a:t>
            </a:r>
            <a:r>
              <a:rPr lang="en-US" dirty="0" smtClean="0"/>
              <a:t>: Ric, Jonathan, </a:t>
            </a:r>
            <a:r>
              <a:rPr lang="en-US" dirty="0" err="1" smtClean="0"/>
              <a:t>Lydiah</a:t>
            </a:r>
            <a:r>
              <a:rPr lang="en-US" dirty="0" smtClean="0"/>
              <a:t>, Jules, Jeanne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Matuu</a:t>
            </a:r>
            <a:r>
              <a:rPr lang="en-US" dirty="0" smtClean="0"/>
              <a:t>: Anja, Jan, Elias, Judith, Yacouba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Kalawa</a:t>
            </a:r>
            <a:r>
              <a:rPr lang="en-US" dirty="0" smtClean="0"/>
              <a:t>: </a:t>
            </a:r>
            <a:r>
              <a:rPr lang="en-US" dirty="0"/>
              <a:t>K</a:t>
            </a:r>
            <a:r>
              <a:rPr lang="en-US" dirty="0" smtClean="0"/>
              <a:t>arl, </a:t>
            </a:r>
            <a:r>
              <a:rPr lang="en-US" dirty="0" err="1" smtClean="0"/>
              <a:t>Niguse</a:t>
            </a:r>
            <a:r>
              <a:rPr lang="en-US" dirty="0" smtClean="0"/>
              <a:t>, Sammy, Mieke, Brian, </a:t>
            </a:r>
            <a:r>
              <a:rPr lang="en-US" dirty="0" err="1" smtClean="0"/>
              <a:t>Divi</a:t>
            </a:r>
            <a:r>
              <a:rPr lang="en-US" dirty="0" smtClean="0"/>
              <a:t> ne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Mwala</a:t>
            </a:r>
            <a:r>
              <a:rPr lang="en-US" dirty="0" smtClean="0"/>
              <a:t>: Fergus, Kiros, Malesu, Sola, Alice, Patrice</a:t>
            </a:r>
          </a:p>
          <a:p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938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on </a:t>
            </a:r>
            <a:r>
              <a:rPr lang="en-US" dirty="0" err="1" smtClean="0"/>
              <a:t>OxC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Use all available sources to come up with options for the site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Assess them against project criteria and make a recommendation on each.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Identify steps that need adding/clarifying/refining….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Suggest how this process can be implemented with partners in each country</a:t>
            </a:r>
            <a:r>
              <a:rPr lang="en-US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581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Tuesday 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Continue  (with more focus)</a:t>
            </a:r>
          </a:p>
          <a:p>
            <a:pPr marL="514350" indent="-514350">
              <a:buAutoNum type="arabicPeriod"/>
            </a:pPr>
            <a:r>
              <a:rPr lang="en-US" dirty="0" smtClean="0"/>
              <a:t>Refining the process</a:t>
            </a:r>
          </a:p>
          <a:p>
            <a:pPr marL="514350" indent="-514350">
              <a:buAutoNum type="arabicPeriod"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049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Before coffee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Have a look at the spatial data for your site</a:t>
            </a:r>
          </a:p>
          <a:p>
            <a:r>
              <a:rPr lang="en-US" dirty="0" smtClean="0"/>
              <a:t>For a few broadly defined options based on implementation plan</a:t>
            </a:r>
          </a:p>
          <a:p>
            <a:pPr lvl="1"/>
            <a:r>
              <a:rPr lang="en-US" dirty="0" smtClean="0"/>
              <a:t>Current ideas on context within your site that they are adapted to (who, where,…)</a:t>
            </a:r>
          </a:p>
          <a:p>
            <a:pPr lvl="2"/>
            <a:r>
              <a:rPr lang="en-US" dirty="0" smtClean="0"/>
              <a:t>Any alternatives for other people/places?</a:t>
            </a:r>
          </a:p>
          <a:p>
            <a:pPr lvl="1"/>
            <a:r>
              <a:rPr lang="en-US" dirty="0" smtClean="0"/>
              <a:t>Other options they clearly interact with</a:t>
            </a:r>
          </a:p>
          <a:p>
            <a:r>
              <a:rPr lang="en-US" dirty="0" smtClean="0"/>
              <a:t>Information needs to finish the process</a:t>
            </a:r>
          </a:p>
          <a:p>
            <a:r>
              <a:rPr lang="en-US" dirty="0" smtClean="0"/>
              <a:t>What to do if the information is not available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Brief presentation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6534200" y="304800"/>
            <a:ext cx="2609800" cy="1066800"/>
          </a:xfrm>
          <a:prstGeom prst="wedgeRoundRectCallout">
            <a:avLst>
              <a:gd name="adj1" fmla="val -66224"/>
              <a:gd name="adj2" fmla="val 5740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Continue in site groups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88802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Refining the process for choosing initial options for each context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Current steps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AutoNum type="arabicPeriod"/>
            </a:pPr>
            <a:r>
              <a:rPr lang="en-US" dirty="0" smtClean="0"/>
              <a:t>Define the ‘site’ = level of analysis…</a:t>
            </a:r>
          </a:p>
          <a:p>
            <a:pPr marL="514350" indent="-514350">
              <a:buAutoNum type="arabicPeriod"/>
            </a:pPr>
            <a:r>
              <a:rPr lang="en-US" dirty="0" smtClean="0"/>
              <a:t>Get basic </a:t>
            </a:r>
            <a:r>
              <a:rPr lang="en-US" dirty="0" err="1" smtClean="0"/>
              <a:t>characterisation</a:t>
            </a:r>
            <a:r>
              <a:rPr lang="en-US" dirty="0" smtClean="0"/>
              <a:t> data</a:t>
            </a:r>
          </a:p>
          <a:p>
            <a:pPr lvl="1"/>
            <a:r>
              <a:rPr lang="en-US" dirty="0" smtClean="0"/>
              <a:t>Including heterogeneity within site</a:t>
            </a:r>
          </a:p>
          <a:p>
            <a:pPr lvl="1"/>
            <a:r>
              <a:rPr lang="en-US" dirty="0" smtClean="0"/>
              <a:t>Relevance to wider areas…</a:t>
            </a:r>
          </a:p>
          <a:p>
            <a:pPr marL="514350" indent="-514350">
              <a:buAutoNum type="arabicPeriod"/>
            </a:pPr>
            <a:r>
              <a:rPr lang="en-US" dirty="0" smtClean="0"/>
              <a:t>Assemble draft options list </a:t>
            </a:r>
          </a:p>
          <a:p>
            <a:pPr marL="914400" lvl="1" indent="-514350"/>
            <a:r>
              <a:rPr lang="en-US" dirty="0" smtClean="0"/>
              <a:t>At multiple levels</a:t>
            </a:r>
          </a:p>
          <a:p>
            <a:pPr marL="514350" indent="-514350">
              <a:buAutoNum type="arabicPeriod"/>
            </a:pPr>
            <a:r>
              <a:rPr lang="en-US" dirty="0" smtClean="0"/>
              <a:t>Evaluate each against project criteria</a:t>
            </a:r>
          </a:p>
          <a:p>
            <a:pPr lvl="1"/>
            <a:r>
              <a:rPr lang="en-US" dirty="0" smtClean="0"/>
              <a:t>Using </a:t>
            </a:r>
            <a:r>
              <a:rPr lang="en-US" dirty="0"/>
              <a:t>local and scientific </a:t>
            </a:r>
            <a:r>
              <a:rPr lang="en-US" dirty="0" smtClean="0"/>
              <a:t>knowledge</a:t>
            </a:r>
          </a:p>
          <a:p>
            <a:pPr lvl="1"/>
            <a:r>
              <a:rPr lang="en-US" dirty="0" smtClean="0"/>
              <a:t>Identifying appropriateness for varying contexts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Develop SCAP with </a:t>
            </a:r>
            <a:r>
              <a:rPr lang="en-US" dirty="0" smtClean="0"/>
              <a:t>local people and </a:t>
            </a:r>
            <a:r>
              <a:rPr lang="en-US" dirty="0" smtClean="0"/>
              <a:t>partners</a:t>
            </a: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5800" y="609600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Are there key steps missing?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56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Do the equivalent for annual </a:t>
            </a:r>
            <a:r>
              <a:rPr lang="en-US" smtClean="0"/>
              <a:t>evaluation process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5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each step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Who does it?</a:t>
            </a:r>
          </a:p>
          <a:p>
            <a:pPr lvl="1"/>
            <a:r>
              <a:rPr lang="en-US" dirty="0" smtClean="0"/>
              <a:t>Who leads? Who is involved?</a:t>
            </a:r>
          </a:p>
          <a:p>
            <a:r>
              <a:rPr lang="en-US" dirty="0" smtClean="0"/>
              <a:t>What information is needed before you start?</a:t>
            </a:r>
          </a:p>
          <a:p>
            <a:r>
              <a:rPr lang="en-US" dirty="0" smtClean="0"/>
              <a:t>What tools are needed?</a:t>
            </a:r>
          </a:p>
          <a:p>
            <a:r>
              <a:rPr lang="en-US" dirty="0" smtClean="0"/>
              <a:t>Where does it take place?</a:t>
            </a:r>
          </a:p>
          <a:p>
            <a:r>
              <a:rPr lang="en-US" dirty="0" smtClean="0"/>
              <a:t>What is the output? How is it documented?</a:t>
            </a:r>
          </a:p>
          <a:p>
            <a:r>
              <a:rPr lang="en-US" dirty="0"/>
              <a:t>How will results be communicated?</a:t>
            </a:r>
          </a:p>
          <a:p>
            <a:r>
              <a:rPr lang="en-US" dirty="0" smtClean="0"/>
              <a:t>How will results be acted on?</a:t>
            </a:r>
          </a:p>
          <a:p>
            <a:r>
              <a:rPr lang="en-US" dirty="0" smtClean="0"/>
              <a:t>Where might there be resistance? How can we reduce that?</a:t>
            </a:r>
          </a:p>
          <a:p>
            <a:r>
              <a:rPr lang="en-US" dirty="0" smtClean="0"/>
              <a:t>What are the ‘deliverables’ accountable for?</a:t>
            </a:r>
          </a:p>
          <a:p>
            <a:r>
              <a:rPr lang="en-US" dirty="0" smtClean="0"/>
              <a:t>It is practical within the resource and time limitations?</a:t>
            </a:r>
          </a:p>
          <a:p>
            <a:endParaRPr lang="en-US" dirty="0" smtClean="0"/>
          </a:p>
        </p:txBody>
      </p:sp>
      <p:sp>
        <p:nvSpPr>
          <p:cNvPr id="4" name="Rounded Rectangular Callout 3"/>
          <p:cNvSpPr/>
          <p:nvPr/>
        </p:nvSpPr>
        <p:spPr>
          <a:xfrm>
            <a:off x="6248400" y="1066800"/>
            <a:ext cx="2609800" cy="1066800"/>
          </a:xfrm>
          <a:prstGeom prst="wedgeRoundRectCallout">
            <a:avLst>
              <a:gd name="adj1" fmla="val -61552"/>
              <a:gd name="adj2" fmla="val -52831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New groups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7476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882</TotalTime>
  <Words>959</Words>
  <Application>Microsoft Office PowerPoint</Application>
  <PresentationFormat>On-screen Show (4:3)</PresentationFormat>
  <Paragraphs>173</Paragraphs>
  <Slides>13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Developing the initial OxC matrix for a site</vt:lpstr>
      <vt:lpstr>Listing options within a sub-catchment</vt:lpstr>
      <vt:lpstr>Confirming options within a sub-catchment (1)</vt:lpstr>
      <vt:lpstr>Confirming options within a sub-catchment</vt:lpstr>
      <vt:lpstr>Confirming options within a sub-catchment (3)</vt:lpstr>
      <vt:lpstr>Sites being considered</vt:lpstr>
      <vt:lpstr>Team for each site</vt:lpstr>
      <vt:lpstr>Task on OxC</vt:lpstr>
      <vt:lpstr>Tuesday am</vt:lpstr>
      <vt:lpstr>Before coffee</vt:lpstr>
      <vt:lpstr>Refining the process for choosing initial options for each context</vt:lpstr>
      <vt:lpstr>Do the equivalent for annual evaluation process</vt:lpstr>
      <vt:lpstr>For each step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the initial OxC matrix for a site</dc:title>
  <dc:creator>Ric Coe</dc:creator>
  <cp:lastModifiedBy>Ric</cp:lastModifiedBy>
  <cp:revision>27</cp:revision>
  <dcterms:created xsi:type="dcterms:W3CDTF">2006-08-16T00:00:00Z</dcterms:created>
  <dcterms:modified xsi:type="dcterms:W3CDTF">2015-05-26T13:14:38Z</dcterms:modified>
</cp:coreProperties>
</file>