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384" r:id="rId2"/>
    <p:sldId id="386" r:id="rId3"/>
    <p:sldId id="385" r:id="rId4"/>
    <p:sldId id="387" r:id="rId5"/>
    <p:sldId id="388" r:id="rId6"/>
    <p:sldId id="389" r:id="rId7"/>
    <p:sldId id="390" r:id="rId8"/>
    <p:sldId id="391" r:id="rId9"/>
  </p:sldIdLst>
  <p:sldSz cx="9144000" cy="6858000" type="screen4x3"/>
  <p:notesSz cx="6761163" cy="99425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Mohamed Annabi" initials="" lastIdx="6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66FF"/>
    <a:srgbClr val="3333FF"/>
    <a:srgbClr val="009900"/>
    <a:srgbClr val="CC6600"/>
    <a:srgbClr val="FFCC00"/>
    <a:srgbClr val="FFFF99"/>
    <a:srgbClr val="FFFFCC"/>
    <a:srgbClr val="FFFFFF"/>
    <a:srgbClr val="66CCFF"/>
    <a:srgbClr val="CC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844" autoAdjust="0"/>
  </p:normalViewPr>
  <p:slideViewPr>
    <p:cSldViewPr>
      <p:cViewPr>
        <p:scale>
          <a:sx n="60" d="100"/>
          <a:sy n="60" d="100"/>
        </p:scale>
        <p:origin x="-2088" y="-55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9837" cy="49712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29761" y="0"/>
            <a:ext cx="2929837" cy="49712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A02F9A-CCB6-4967-87B0-7300DF19EE7C}" type="datetimeFigureOut">
              <a:rPr lang="en-US" smtClean="0"/>
              <a:t>9/21/2014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43662"/>
            <a:ext cx="2929837" cy="4971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29761" y="9443662"/>
            <a:ext cx="2929837" cy="4971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2B0C69-A11F-4C0A-95F9-8B79185504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857246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9837" cy="49712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29761" y="0"/>
            <a:ext cx="2929837" cy="49712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953E38-22BF-4422-8212-79EDAD55AAF0}" type="datetimeFigureOut">
              <a:rPr lang="en-US" smtClean="0"/>
              <a:t>9/21/2014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896938" y="746125"/>
            <a:ext cx="4967287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6117" y="4722694"/>
            <a:ext cx="5408930" cy="447413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3662"/>
            <a:ext cx="2929837" cy="4971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29761" y="9443662"/>
            <a:ext cx="2929837" cy="4971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BE1C9D-1480-4F33-ACDD-4741708752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07571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066800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587" t="14589" r="606" b="66995"/>
          <a:stretch/>
        </p:blipFill>
        <p:spPr bwMode="auto">
          <a:xfrm>
            <a:off x="0" y="-7257"/>
            <a:ext cx="9144000" cy="971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872" b="58888"/>
          <a:stretch/>
        </p:blipFill>
        <p:spPr>
          <a:xfrm>
            <a:off x="0" y="6001657"/>
            <a:ext cx="9144000" cy="856343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86800" y="6248400"/>
            <a:ext cx="381000" cy="365125"/>
          </a:xfrm>
        </p:spPr>
        <p:txBody>
          <a:bodyPr/>
          <a:lstStyle/>
          <a:p>
            <a:fld id="{DED37CF9-E3DB-4575-88B6-05549807FE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03281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37CF9-E3DB-4575-88B6-05549807FE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4352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37CF9-E3DB-4575-88B6-05549807FE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41063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37CF9-E3DB-4575-88B6-05549807FE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80966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37CF9-E3DB-4575-88B6-05549807FE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36568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37CF9-E3DB-4575-88B6-05549807FE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59468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37CF9-E3DB-4575-88B6-05549807FE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40200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37CF9-E3DB-4575-88B6-05549807FE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50609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37CF9-E3DB-4575-88B6-05549807FE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20674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37CF9-E3DB-4575-88B6-05549807FE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8341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37CF9-E3DB-4575-88B6-05549807FE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15062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D37CF9-E3DB-4575-88B6-05549807FE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53064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066800"/>
            <a:ext cx="9144000" cy="3581400"/>
          </a:xfrm>
        </p:spPr>
        <p:txBody>
          <a:bodyPr>
            <a:normAutofit/>
          </a:bodyPr>
          <a:lstStyle/>
          <a:p>
            <a:r>
              <a:rPr lang="en-US" sz="3000" b="1" dirty="0" smtClean="0">
                <a:solidFill>
                  <a:srgbClr val="CC9900"/>
                </a:solidFill>
                <a:latin typeface="+mn-lt"/>
              </a:rPr>
              <a:t>A framework for Innovation Platforms in CRP-DS:</a:t>
            </a:r>
            <a:br>
              <a:rPr lang="en-US" sz="3000" b="1" dirty="0" smtClean="0">
                <a:solidFill>
                  <a:srgbClr val="CC9900"/>
                </a:solidFill>
                <a:latin typeface="+mn-lt"/>
              </a:rPr>
            </a:br>
            <a:r>
              <a:rPr lang="en-US" sz="3000" b="1" dirty="0" smtClean="0">
                <a:solidFill>
                  <a:srgbClr val="CC9900"/>
                </a:solidFill>
                <a:latin typeface="+mn-lt"/>
              </a:rPr>
              <a:t>contextual relevance and implementation in Jordan</a:t>
            </a:r>
            <a:r>
              <a:rPr lang="en-US" sz="2800" b="1" dirty="0">
                <a:solidFill>
                  <a:srgbClr val="CC9900"/>
                </a:solidFill>
              </a:rPr>
              <a:t/>
            </a:r>
            <a:br>
              <a:rPr lang="en-US" sz="2800" b="1" dirty="0">
                <a:solidFill>
                  <a:srgbClr val="CC9900"/>
                </a:solidFill>
              </a:rPr>
            </a:br>
            <a:r>
              <a:rPr lang="en-US" sz="2800" b="1" dirty="0" smtClean="0">
                <a:solidFill>
                  <a:srgbClr val="CC9900"/>
                </a:solidFill>
              </a:rPr>
              <a:t/>
            </a:r>
            <a:br>
              <a:rPr lang="en-US" sz="2800" b="1" dirty="0" smtClean="0">
                <a:solidFill>
                  <a:srgbClr val="CC9900"/>
                </a:solidFill>
              </a:rPr>
            </a:br>
            <a:r>
              <a:rPr lang="en-US" sz="2500" b="1" dirty="0">
                <a:solidFill>
                  <a:srgbClr val="CC9900"/>
                </a:solidFill>
              </a:rPr>
              <a:t>NCARE</a:t>
            </a:r>
            <a:r>
              <a:rPr lang="en-US" sz="2800" b="1" dirty="0" smtClean="0">
                <a:solidFill>
                  <a:srgbClr val="CC9900"/>
                </a:solidFill>
              </a:rPr>
              <a:t>: </a:t>
            </a:r>
            <a:r>
              <a:rPr lang="en-US" sz="2500" b="1" dirty="0" smtClean="0">
                <a:solidFill>
                  <a:srgbClr val="CC9900"/>
                </a:solidFill>
              </a:rPr>
              <a:t>A. </a:t>
            </a:r>
            <a:r>
              <a:rPr lang="en-US" sz="2500" b="1" dirty="0" err="1" smtClean="0">
                <a:solidFill>
                  <a:srgbClr val="CC9900"/>
                </a:solidFill>
              </a:rPr>
              <a:t>Bawalize</a:t>
            </a:r>
            <a:r>
              <a:rPr lang="en-US" sz="2500" b="1" dirty="0" smtClean="0">
                <a:solidFill>
                  <a:srgbClr val="CC9900"/>
                </a:solidFill>
              </a:rPr>
              <a:t>, Y. </a:t>
            </a:r>
            <a:r>
              <a:rPr lang="en-US" sz="2500" b="1" dirty="0" err="1" smtClean="0">
                <a:solidFill>
                  <a:srgbClr val="CC9900"/>
                </a:solidFill>
              </a:rPr>
              <a:t>Shahkatreh</a:t>
            </a:r>
            <a:r>
              <a:rPr lang="en-US" sz="2500" b="1" dirty="0" smtClean="0">
                <a:solidFill>
                  <a:srgbClr val="CC9900"/>
                </a:solidFill>
              </a:rPr>
              <a:t>, M. El Hiary, H. </a:t>
            </a:r>
            <a:r>
              <a:rPr lang="en-US" sz="2500" b="1" dirty="0" err="1" smtClean="0">
                <a:solidFill>
                  <a:srgbClr val="CC9900"/>
                </a:solidFill>
              </a:rPr>
              <a:t>Tarawneh</a:t>
            </a:r>
            <a:r>
              <a:rPr lang="en-US" sz="2500" b="1" dirty="0" smtClean="0">
                <a:solidFill>
                  <a:srgbClr val="CC9900"/>
                </a:solidFill>
              </a:rPr>
              <a:t/>
            </a:r>
            <a:br>
              <a:rPr lang="en-US" sz="2500" b="1" dirty="0" smtClean="0">
                <a:solidFill>
                  <a:srgbClr val="CC9900"/>
                </a:solidFill>
              </a:rPr>
            </a:br>
            <a:r>
              <a:rPr lang="en-US" sz="2500" b="1" dirty="0" smtClean="0">
                <a:solidFill>
                  <a:srgbClr val="CC9900"/>
                </a:solidFill>
              </a:rPr>
              <a:t>ICARDA: S. Kassam, </a:t>
            </a:r>
            <a:r>
              <a:rPr lang="en-US" sz="2500" b="1" dirty="0" smtClean="0">
                <a:solidFill>
                  <a:srgbClr val="CC9900"/>
                </a:solidFill>
              </a:rPr>
              <a:t>ICARDA</a:t>
            </a:r>
            <a:r>
              <a:rPr lang="en-US" sz="2500" b="1" dirty="0" smtClean="0">
                <a:solidFill>
                  <a:srgbClr val="CC9900"/>
                </a:solidFill>
              </a:rPr>
              <a:t> </a:t>
            </a:r>
            <a:r>
              <a:rPr lang="en-US" sz="2500" b="1" dirty="0" smtClean="0">
                <a:solidFill>
                  <a:srgbClr val="CC9900"/>
                </a:solidFill>
              </a:rPr>
              <a:t>colleagues</a:t>
            </a:r>
            <a:endParaRPr lang="en-US" sz="2500" dirty="0">
              <a:solidFill>
                <a:srgbClr val="CC99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724400"/>
            <a:ext cx="6400800" cy="1219200"/>
          </a:xfrm>
        </p:spPr>
        <p:txBody>
          <a:bodyPr>
            <a:normAutofit/>
          </a:bodyPr>
          <a:lstStyle/>
          <a:p>
            <a:r>
              <a:rPr lang="en-US" sz="2000" b="1" dirty="0" smtClean="0"/>
              <a:t>ICARDA-NCARE technical meeting</a:t>
            </a:r>
            <a:endParaRPr lang="en-US" sz="2000" b="1" dirty="0" smtClean="0">
              <a:solidFill>
                <a:schemeClr val="tx1"/>
              </a:solidFill>
            </a:endParaRPr>
          </a:p>
          <a:p>
            <a:r>
              <a:rPr lang="en-US" sz="2000" b="1" dirty="0" smtClean="0"/>
              <a:t>September 21 – 22, 2014</a:t>
            </a:r>
          </a:p>
          <a:p>
            <a:r>
              <a:rPr lang="en-US" sz="1800" dirty="0" err="1" smtClean="0"/>
              <a:t>Ayass</a:t>
            </a:r>
            <a:r>
              <a:rPr lang="en-US" sz="1800" dirty="0" smtClean="0"/>
              <a:t> Hotel, Amman</a:t>
            </a:r>
            <a:endParaRPr lang="en-US" sz="1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37CF9-E3DB-4575-88B6-05549807FEB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7317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688975"/>
            <a:ext cx="8915400" cy="5562600"/>
          </a:xfrm>
        </p:spPr>
        <p:txBody>
          <a:bodyPr>
            <a:noAutofit/>
          </a:bodyPr>
          <a:lstStyle/>
          <a:p>
            <a:pPr marL="0" lvl="1" indent="0">
              <a:buNone/>
            </a:pPr>
            <a:r>
              <a:rPr lang="en-US" sz="2400" u="sng" dirty="0" smtClean="0"/>
              <a:t>CRP driven:</a:t>
            </a:r>
          </a:p>
          <a:p>
            <a:pPr marL="0" lvl="1" indent="0">
              <a:buNone/>
            </a:pPr>
            <a:r>
              <a:rPr lang="en-US" sz="2400" dirty="0" smtClean="0"/>
              <a:t>Develop, implement and evaluate a </a:t>
            </a:r>
            <a:r>
              <a:rPr lang="en-US" sz="2400" u="sng" dirty="0" smtClean="0">
                <a:solidFill>
                  <a:srgbClr val="3366FF"/>
                </a:solidFill>
              </a:rPr>
              <a:t>process</a:t>
            </a:r>
            <a:r>
              <a:rPr lang="en-US" sz="2400" dirty="0" smtClean="0"/>
              <a:t> for multi-stakeholder dialogue and participatory engagement, which effectively links agricultural research with area based development, and leads to enhanced rural livelihoods and quality of life</a:t>
            </a:r>
            <a:endParaRPr lang="en-US" sz="2400" dirty="0"/>
          </a:p>
          <a:p>
            <a:pPr marL="457200" lvl="1" indent="0">
              <a:buNone/>
            </a:pPr>
            <a:endParaRPr lang="en-US" sz="2400" dirty="0" smtClean="0"/>
          </a:p>
          <a:p>
            <a:pPr marL="0" lvl="1" indent="0">
              <a:buNone/>
            </a:pPr>
            <a:r>
              <a:rPr lang="en-US" sz="2400" u="sng" dirty="0" smtClean="0">
                <a:solidFill>
                  <a:prstClr val="black"/>
                </a:solidFill>
              </a:rPr>
              <a:t>Development </a:t>
            </a:r>
            <a:r>
              <a:rPr lang="en-US" sz="2400" u="sng" dirty="0">
                <a:solidFill>
                  <a:prstClr val="black"/>
                </a:solidFill>
              </a:rPr>
              <a:t>driven:</a:t>
            </a:r>
          </a:p>
          <a:p>
            <a:pPr marL="0" indent="0">
              <a:buNone/>
            </a:pPr>
            <a:r>
              <a:rPr lang="en-US" sz="2400" dirty="0" smtClean="0"/>
              <a:t>Uncover opportunities for relieving constraints and challenges to livelihoods and quality of life through participatory diagnosis of needs and options for </a:t>
            </a:r>
            <a:r>
              <a:rPr lang="en-US" sz="2400" u="sng" dirty="0" smtClean="0">
                <a:solidFill>
                  <a:srgbClr val="3366FF"/>
                </a:solidFill>
              </a:rPr>
              <a:t>action</a:t>
            </a:r>
            <a:r>
              <a:rPr lang="en-US" sz="2400" dirty="0" smtClean="0"/>
              <a:t> (self-help or externally directed)…interests and incentives differ among actors, suggesting a need for negotiation and compromise </a:t>
            </a:r>
          </a:p>
          <a:p>
            <a:pPr marL="0" indent="0" algn="ctr">
              <a:buNone/>
            </a:pPr>
            <a:endParaRPr lang="en-US" sz="2400" b="1" i="1" dirty="0" smtClean="0"/>
          </a:p>
          <a:p>
            <a:pPr marL="0" indent="0" algn="ctr">
              <a:buNone/>
            </a:pPr>
            <a:r>
              <a:rPr lang="en-US" sz="2400" b="1" i="1" dirty="0" smtClean="0"/>
              <a:t>Science supports innovation but is not the only driver</a:t>
            </a:r>
          </a:p>
          <a:p>
            <a:pPr marL="0" indent="0">
              <a:buNone/>
            </a:pPr>
            <a:endParaRPr lang="en-US" sz="2400" dirty="0"/>
          </a:p>
          <a:p>
            <a:pPr marL="0" indent="0"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None/>
            </a:pPr>
            <a:endParaRPr lang="en-US" sz="2800" dirty="0"/>
          </a:p>
          <a:p>
            <a:pPr marL="0" indent="0"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None/>
            </a:pPr>
            <a:endParaRPr lang="en-US" sz="2800" dirty="0"/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endParaRPr lang="en-US" sz="2800" dirty="0" smtClean="0"/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endParaRPr lang="en-US" sz="2800" dirty="0" smtClean="0"/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endParaRPr lang="en-US" sz="2800" dirty="0" smtClean="0"/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endParaRPr lang="en-US" sz="2800" dirty="0" smtClean="0"/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endParaRPr lang="en-US" sz="2800" dirty="0" smtClean="0"/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37CF9-E3DB-4575-88B6-05549807FEB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3"/>
          <p:cNvSpPr txBox="1">
            <a:spLocks/>
          </p:cNvSpPr>
          <p:nvPr/>
        </p:nvSpPr>
        <p:spPr>
          <a:xfrm>
            <a:off x="8686800" y="6248400"/>
            <a:ext cx="381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3200400" y="0"/>
            <a:ext cx="4114800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fr-FR" sz="2600" dirty="0">
                <a:solidFill>
                  <a:prstClr val="white"/>
                </a:solidFill>
              </a:rPr>
              <a:t>Conductive-Line activities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fr-FR" sz="2600" dirty="0">
                <a:solidFill>
                  <a:prstClr val="white"/>
                </a:solidFill>
              </a:rPr>
              <a:t> across countries &amp; sites</a:t>
            </a:r>
          </a:p>
        </p:txBody>
      </p:sp>
      <p:sp>
        <p:nvSpPr>
          <p:cNvPr id="11" name="Title 3"/>
          <p:cNvSpPr txBox="1">
            <a:spLocks/>
          </p:cNvSpPr>
          <p:nvPr/>
        </p:nvSpPr>
        <p:spPr>
          <a:xfrm>
            <a:off x="12700" y="0"/>
            <a:ext cx="9144000" cy="8382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90000"/>
              </a:lnSpc>
            </a:pPr>
            <a:r>
              <a:rPr lang="en-US" sz="3200" b="1" dirty="0" smtClean="0">
                <a:solidFill>
                  <a:srgbClr val="00B050"/>
                </a:solidFill>
              </a:rPr>
              <a:t>PURPOSE</a:t>
            </a:r>
            <a:endParaRPr lang="en-US" sz="3200" b="1" dirty="0">
              <a:solidFill>
                <a:srgbClr val="00B050"/>
              </a:solidFill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152400" y="879475"/>
            <a:ext cx="8915400" cy="5927725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en-US" sz="28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8903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3200" y="1244600"/>
            <a:ext cx="8915400" cy="5562600"/>
          </a:xfrm>
        </p:spPr>
        <p:txBody>
          <a:bodyPr>
            <a:noAutofit/>
          </a:bodyPr>
          <a:lstStyle/>
          <a:p>
            <a:r>
              <a:rPr lang="en-US" sz="2400" dirty="0" smtClean="0"/>
              <a:t>Common understanding of purpose and agreement</a:t>
            </a:r>
          </a:p>
          <a:p>
            <a:pPr marL="0" indent="0">
              <a:buNone/>
            </a:pPr>
            <a:endParaRPr lang="en-US" sz="2400" dirty="0"/>
          </a:p>
          <a:p>
            <a:r>
              <a:rPr lang="en-US" sz="2400" dirty="0" smtClean="0"/>
              <a:t>Entry point is defined by community needs</a:t>
            </a:r>
          </a:p>
          <a:p>
            <a:pPr marL="0" indent="0">
              <a:buNone/>
            </a:pPr>
            <a:endParaRPr lang="en-US" sz="2400" dirty="0"/>
          </a:p>
          <a:p>
            <a:r>
              <a:rPr lang="en-US" sz="2400" dirty="0" smtClean="0"/>
              <a:t>Initial activities build momentum and trust</a:t>
            </a:r>
          </a:p>
          <a:p>
            <a:pPr marL="0" indent="0">
              <a:buNone/>
            </a:pPr>
            <a:endParaRPr lang="en-US" sz="2400" dirty="0"/>
          </a:p>
          <a:p>
            <a:r>
              <a:rPr lang="en-US" sz="2400" dirty="0" smtClean="0"/>
              <a:t>Aspires to achieve BOTH research and development outcomes</a:t>
            </a:r>
          </a:p>
          <a:p>
            <a:pPr marL="0" indent="0">
              <a:buNone/>
            </a:pPr>
            <a:endParaRPr lang="en-US" sz="2400" dirty="0"/>
          </a:p>
          <a:p>
            <a:r>
              <a:rPr lang="en-US" sz="2400" dirty="0" smtClean="0"/>
              <a:t>Approach as opposed to a model or blueprint</a:t>
            </a:r>
          </a:p>
          <a:p>
            <a:pPr marL="0" indent="0">
              <a:buNone/>
            </a:pPr>
            <a:endParaRPr lang="en-US" sz="2400" dirty="0"/>
          </a:p>
          <a:p>
            <a:r>
              <a:rPr lang="en-US" sz="2400" dirty="0" smtClean="0"/>
              <a:t>Resources to support BOTH research and development activities</a:t>
            </a:r>
            <a:endParaRPr lang="en-US" sz="2400" dirty="0"/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</a:pPr>
            <a:endParaRPr lang="en-US" sz="2400" dirty="0"/>
          </a:p>
          <a:p>
            <a:pPr marL="0" indent="0"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None/>
            </a:pPr>
            <a:endParaRPr lang="en-US" sz="2800" dirty="0"/>
          </a:p>
          <a:p>
            <a:pPr marL="0" indent="0"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None/>
            </a:pPr>
            <a:endParaRPr lang="en-US" sz="2800" dirty="0"/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endParaRPr lang="en-US" sz="2800" dirty="0" smtClean="0"/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endParaRPr lang="en-US" sz="2800" dirty="0" smtClean="0"/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endParaRPr lang="en-US" sz="2800" dirty="0" smtClean="0"/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endParaRPr lang="en-US" sz="2800" dirty="0" smtClean="0"/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endParaRPr lang="en-US" sz="2800" dirty="0" smtClean="0"/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37CF9-E3DB-4575-88B6-05549807FEB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3"/>
          <p:cNvSpPr txBox="1">
            <a:spLocks/>
          </p:cNvSpPr>
          <p:nvPr/>
        </p:nvSpPr>
        <p:spPr>
          <a:xfrm>
            <a:off x="8686800" y="6248400"/>
            <a:ext cx="381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3200400" y="0"/>
            <a:ext cx="4114800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fr-FR" sz="2600" dirty="0">
                <a:solidFill>
                  <a:prstClr val="white"/>
                </a:solidFill>
              </a:rPr>
              <a:t>Conductive-Line activities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fr-FR" sz="2600" dirty="0">
                <a:solidFill>
                  <a:prstClr val="white"/>
                </a:solidFill>
              </a:rPr>
              <a:t> across countries &amp; sites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2438400" y="76200"/>
            <a:ext cx="0" cy="8382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itle 3"/>
          <p:cNvSpPr txBox="1">
            <a:spLocks/>
          </p:cNvSpPr>
          <p:nvPr/>
        </p:nvSpPr>
        <p:spPr>
          <a:xfrm>
            <a:off x="12700" y="0"/>
            <a:ext cx="9144000" cy="8382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90000"/>
              </a:lnSpc>
            </a:pPr>
            <a:r>
              <a:rPr lang="en-US" sz="3200" b="1" dirty="0" smtClean="0">
                <a:solidFill>
                  <a:srgbClr val="00B050"/>
                </a:solidFill>
              </a:rPr>
              <a:t>CORE ELEMENTS OF A R4D INNOVATION PLATFORM</a:t>
            </a:r>
            <a:endParaRPr lang="en-US" sz="3200" b="1" dirty="0">
              <a:solidFill>
                <a:srgbClr val="00B050"/>
              </a:solidFill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152400" y="879475"/>
            <a:ext cx="8915400" cy="5927725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en-US" sz="28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2385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688974"/>
            <a:ext cx="8915400" cy="6169025"/>
          </a:xfrm>
        </p:spPr>
        <p:txBody>
          <a:bodyPr>
            <a:noAutofit/>
          </a:bodyPr>
          <a:lstStyle/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endParaRPr lang="en-US" sz="800" dirty="0" smtClean="0"/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r>
              <a:rPr lang="en-US" sz="2400" dirty="0" smtClean="0"/>
              <a:t>Needs to be built upon priorities and needs of communities (Learning Alliances as one avenue for identifying needs);</a:t>
            </a:r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endParaRPr lang="en-US" sz="2400" dirty="0"/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r>
              <a:rPr lang="en-US" sz="2400" dirty="0" smtClean="0"/>
              <a:t>Relevant to a large number of stakeholders, all of whom are beneficiaries of the innovation platform (Inclusiveness);</a:t>
            </a:r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endParaRPr lang="en-US" sz="2400" dirty="0"/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r>
              <a:rPr lang="en-US" sz="2400" dirty="0" smtClean="0"/>
              <a:t>Defined as a problem rather than the opportunity;</a:t>
            </a:r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endParaRPr lang="en-US" sz="2400" dirty="0"/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r>
              <a:rPr lang="en-US" sz="2400" dirty="0" smtClean="0"/>
              <a:t>Different from the modalities of action;</a:t>
            </a:r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endParaRPr lang="en-US" sz="1050" b="1" dirty="0"/>
          </a:p>
          <a:p>
            <a:pPr marL="0" indent="0"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None/>
            </a:pPr>
            <a:r>
              <a:rPr lang="en-US" sz="2400" b="1" dirty="0" smtClean="0"/>
              <a:t>KARAK</a:t>
            </a:r>
            <a:r>
              <a:rPr lang="en-US" sz="2400" dirty="0" smtClean="0"/>
              <a:t>:</a:t>
            </a:r>
          </a:p>
          <a:p>
            <a:pPr marL="0" indent="0"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None/>
            </a:pPr>
            <a:r>
              <a:rPr lang="en-US" sz="2400" u="sng" dirty="0" smtClean="0"/>
              <a:t>Entry point: </a:t>
            </a:r>
            <a:r>
              <a:rPr lang="en-US" sz="2400" dirty="0" smtClean="0"/>
              <a:t>Lack of effective access to farm advisory services in improving farm productivity and in the acquisition of knowledge for diversifying incomes </a:t>
            </a:r>
          </a:p>
          <a:p>
            <a:pPr marL="0" indent="0"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None/>
            </a:pPr>
            <a:endParaRPr lang="en-US" sz="900" u="sng" dirty="0" smtClean="0"/>
          </a:p>
          <a:p>
            <a:pPr marL="0" indent="0"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None/>
            </a:pPr>
            <a:r>
              <a:rPr lang="en-US" sz="2400" u="sng" dirty="0" smtClean="0"/>
              <a:t>Modality: </a:t>
            </a:r>
            <a:r>
              <a:rPr lang="en-US" sz="2400" dirty="0"/>
              <a:t> </a:t>
            </a:r>
            <a:r>
              <a:rPr lang="en-US" sz="2400" dirty="0" smtClean="0"/>
              <a:t>More effective social and economic organization and fostering of linkages with private and public stakeholders </a:t>
            </a:r>
            <a:endParaRPr lang="en-US" sz="2400" u="sng" dirty="0" smtClean="0"/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endParaRPr lang="en-US" sz="2800" dirty="0" smtClean="0"/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endParaRPr lang="en-US" sz="2800" dirty="0" smtClean="0"/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endParaRPr lang="en-US" sz="2800" dirty="0" smtClean="0"/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endParaRPr lang="en-US" sz="2800" dirty="0" smtClean="0"/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37CF9-E3DB-4575-88B6-05549807FEB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3"/>
          <p:cNvSpPr txBox="1">
            <a:spLocks/>
          </p:cNvSpPr>
          <p:nvPr/>
        </p:nvSpPr>
        <p:spPr>
          <a:xfrm>
            <a:off x="8686800" y="6248400"/>
            <a:ext cx="381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3200400" y="0"/>
            <a:ext cx="4114800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fr-FR" sz="2600" dirty="0">
                <a:solidFill>
                  <a:prstClr val="white"/>
                </a:solidFill>
              </a:rPr>
              <a:t>Conductive-Line activities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fr-FR" sz="2600" dirty="0">
                <a:solidFill>
                  <a:prstClr val="white"/>
                </a:solidFill>
              </a:rPr>
              <a:t> across countries &amp; sites</a:t>
            </a:r>
          </a:p>
        </p:txBody>
      </p:sp>
      <p:sp>
        <p:nvSpPr>
          <p:cNvPr id="11" name="Title 3"/>
          <p:cNvSpPr txBox="1">
            <a:spLocks/>
          </p:cNvSpPr>
          <p:nvPr/>
        </p:nvSpPr>
        <p:spPr>
          <a:xfrm>
            <a:off x="12700" y="0"/>
            <a:ext cx="9144000" cy="8382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90000"/>
              </a:lnSpc>
            </a:pPr>
            <a:r>
              <a:rPr lang="en-US" sz="3200" b="1" dirty="0" smtClean="0">
                <a:solidFill>
                  <a:srgbClr val="00B050"/>
                </a:solidFill>
              </a:rPr>
              <a:t>ENTRY POINT</a:t>
            </a:r>
            <a:endParaRPr lang="en-US" sz="3200" b="1" dirty="0">
              <a:solidFill>
                <a:srgbClr val="00B050"/>
              </a:solidFill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152400" y="879475"/>
            <a:ext cx="8915400" cy="5927725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en-US" sz="28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6189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688974"/>
            <a:ext cx="8915400" cy="6169025"/>
          </a:xfrm>
        </p:spPr>
        <p:txBody>
          <a:bodyPr>
            <a:noAutofit/>
          </a:bodyPr>
          <a:lstStyle/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endParaRPr lang="en-US" sz="800" dirty="0" smtClean="0"/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endParaRPr lang="en-US" sz="1050" b="1" dirty="0"/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r>
              <a:rPr lang="en-US" sz="2400" dirty="0" smtClean="0"/>
              <a:t>Need for building trust and initiating momentum</a:t>
            </a:r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endParaRPr lang="en-US" sz="2400" dirty="0"/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r>
              <a:rPr lang="en-US" sz="2400" dirty="0" smtClean="0"/>
              <a:t>Complexity can be added in once initial fears are dispelled and an environment of trust and reciprocity is built (social capital)</a:t>
            </a:r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endParaRPr lang="en-US" sz="2400" dirty="0"/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r>
              <a:rPr lang="en-US" sz="2400" dirty="0" smtClean="0"/>
              <a:t>Immediate and tangible benefits to all (public good) </a:t>
            </a:r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endParaRPr lang="en-US" sz="2400" dirty="0"/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r>
              <a:rPr lang="en-US" sz="2400" dirty="0" smtClean="0"/>
              <a:t>Integrating activities and projects (take advantage of “destruction”)</a:t>
            </a:r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endParaRPr lang="en-US" sz="2400" dirty="0"/>
          </a:p>
          <a:p>
            <a:pPr marL="0" lvl="0" indent="0"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None/>
            </a:pPr>
            <a:r>
              <a:rPr lang="en-US" sz="2400" b="1" dirty="0">
                <a:solidFill>
                  <a:prstClr val="black"/>
                </a:solidFill>
              </a:rPr>
              <a:t>KARAK</a:t>
            </a:r>
            <a:r>
              <a:rPr lang="en-US" sz="2400" dirty="0">
                <a:solidFill>
                  <a:prstClr val="black"/>
                </a:solidFill>
              </a:rPr>
              <a:t>:</a:t>
            </a:r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Tx/>
              <a:buChar char="-"/>
            </a:pPr>
            <a:r>
              <a:rPr lang="en-US" sz="2400" dirty="0" smtClean="0"/>
              <a:t>Training on improved production practices for olives and disease management (links to the farmers association and </a:t>
            </a:r>
            <a:r>
              <a:rPr lang="en-US" sz="2400" dirty="0" err="1" smtClean="0"/>
              <a:t>Mutah</a:t>
            </a:r>
            <a:r>
              <a:rPr lang="en-US" sz="2400" dirty="0" smtClean="0"/>
              <a:t> Univ.)</a:t>
            </a:r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Tx/>
              <a:buChar char="-"/>
            </a:pPr>
            <a:r>
              <a:rPr lang="en-US" sz="2400" dirty="0" smtClean="0"/>
              <a:t>Linking community based welfare societies with private NGO’s</a:t>
            </a:r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Tx/>
              <a:buChar char="-"/>
            </a:pPr>
            <a:r>
              <a:rPr lang="en-US" sz="2400" dirty="0" smtClean="0"/>
              <a:t>Diversifying processed product ranges and product quality through technical training and support</a:t>
            </a:r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endParaRPr lang="en-US" sz="2800" dirty="0"/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endParaRPr lang="en-US" sz="2800" dirty="0" smtClean="0"/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endParaRPr lang="en-US" sz="2800" dirty="0" smtClean="0"/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endParaRPr lang="en-US" sz="2800" dirty="0" smtClean="0"/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endParaRPr lang="en-US" sz="2800" dirty="0" smtClean="0"/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37CF9-E3DB-4575-88B6-05549807FEB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3"/>
          <p:cNvSpPr txBox="1">
            <a:spLocks/>
          </p:cNvSpPr>
          <p:nvPr/>
        </p:nvSpPr>
        <p:spPr>
          <a:xfrm>
            <a:off x="8686800" y="6248400"/>
            <a:ext cx="381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3200400" y="0"/>
            <a:ext cx="4114800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fr-FR" sz="2600" dirty="0">
                <a:solidFill>
                  <a:prstClr val="white"/>
                </a:solidFill>
              </a:rPr>
              <a:t>Conductive-Line activities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fr-FR" sz="2600" dirty="0">
                <a:solidFill>
                  <a:prstClr val="white"/>
                </a:solidFill>
              </a:rPr>
              <a:t> across countries &amp; sites</a:t>
            </a:r>
          </a:p>
        </p:txBody>
      </p:sp>
      <p:sp>
        <p:nvSpPr>
          <p:cNvPr id="11" name="Title 3"/>
          <p:cNvSpPr txBox="1">
            <a:spLocks/>
          </p:cNvSpPr>
          <p:nvPr/>
        </p:nvSpPr>
        <p:spPr>
          <a:xfrm>
            <a:off x="12700" y="0"/>
            <a:ext cx="9144000" cy="8382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90000"/>
              </a:lnSpc>
            </a:pPr>
            <a:r>
              <a:rPr lang="en-US" sz="3200" b="1" dirty="0" smtClean="0">
                <a:solidFill>
                  <a:srgbClr val="00B050"/>
                </a:solidFill>
              </a:rPr>
              <a:t>INITIAL ACTIVITIES</a:t>
            </a:r>
            <a:endParaRPr lang="en-US" sz="3200" b="1" dirty="0">
              <a:solidFill>
                <a:srgbClr val="00B050"/>
              </a:solidFill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152400" y="879475"/>
            <a:ext cx="8915400" cy="5927725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en-US" sz="28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3610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700" y="688974"/>
            <a:ext cx="9055100" cy="6169025"/>
          </a:xfrm>
        </p:spPr>
        <p:txBody>
          <a:bodyPr>
            <a:noAutofit/>
          </a:bodyPr>
          <a:lstStyle/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endParaRPr lang="en-US" sz="800" dirty="0" smtClean="0"/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r>
              <a:rPr lang="en-US" sz="2400" dirty="0" smtClean="0"/>
              <a:t>Research on the effectiveness </a:t>
            </a:r>
            <a:r>
              <a:rPr lang="en-US" sz="2400" u="sng" dirty="0" smtClean="0"/>
              <a:t>of the process</a:t>
            </a:r>
            <a:r>
              <a:rPr lang="en-US" sz="2400" dirty="0" smtClean="0"/>
              <a:t>;</a:t>
            </a:r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endParaRPr lang="en-US" sz="2400" dirty="0"/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r>
              <a:rPr lang="en-US" sz="2400" dirty="0" smtClean="0"/>
              <a:t>Research on issues that arise </a:t>
            </a:r>
            <a:r>
              <a:rPr lang="en-US" sz="2400" u="sng" dirty="0" smtClean="0"/>
              <a:t>in-process</a:t>
            </a:r>
            <a:r>
              <a:rPr lang="en-US" sz="2400" dirty="0" smtClean="0"/>
              <a:t>;</a:t>
            </a:r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endParaRPr lang="en-US" sz="2400" dirty="0"/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r>
              <a:rPr lang="en-US" sz="2400" dirty="0" smtClean="0"/>
              <a:t>Theory of change implies a willingness to change (how to measure?);</a:t>
            </a:r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endParaRPr lang="en-US" sz="2400" dirty="0"/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r>
              <a:rPr lang="en-US" sz="2400" dirty="0" smtClean="0"/>
              <a:t>Capacity to innovate?;</a:t>
            </a:r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endParaRPr lang="en-US" sz="2400" dirty="0"/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r>
              <a:rPr lang="en-US" sz="2400" dirty="0" smtClean="0"/>
              <a:t>Evaluation of development outcomes anticipated and related to:</a:t>
            </a:r>
          </a:p>
          <a:p>
            <a:pPr lvl="1"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r>
              <a:rPr lang="en-US" sz="2400" dirty="0" smtClean="0"/>
              <a:t>Economic empowerment (gendered lens)</a:t>
            </a:r>
          </a:p>
          <a:p>
            <a:pPr lvl="1"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r>
              <a:rPr lang="en-US" sz="2400" dirty="0" smtClean="0"/>
              <a:t>Social and cultural norms </a:t>
            </a:r>
          </a:p>
          <a:p>
            <a:pPr lvl="1"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r>
              <a:rPr lang="en-US" sz="2400" dirty="0" smtClean="0"/>
              <a:t>Policy influence</a:t>
            </a:r>
          </a:p>
          <a:p>
            <a:pPr lvl="1"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r>
              <a:rPr lang="en-US" sz="2400" dirty="0" smtClean="0"/>
              <a:t>Institutional structures and processes</a:t>
            </a:r>
          </a:p>
          <a:p>
            <a:pPr lvl="1"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r>
              <a:rPr lang="en-US" sz="2400" dirty="0" smtClean="0"/>
              <a:t>Quality of life</a:t>
            </a:r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endParaRPr lang="en-US" sz="2400" dirty="0"/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endParaRPr lang="en-US" sz="2400" dirty="0"/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endParaRPr lang="en-US" sz="2800" dirty="0" smtClean="0"/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endParaRPr lang="en-US" sz="2800" dirty="0" smtClean="0"/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endParaRPr lang="en-US" sz="2800" dirty="0" smtClean="0"/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endParaRPr lang="en-US" sz="2800" dirty="0" smtClean="0"/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37CF9-E3DB-4575-88B6-05549807FEB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3"/>
          <p:cNvSpPr txBox="1">
            <a:spLocks/>
          </p:cNvSpPr>
          <p:nvPr/>
        </p:nvSpPr>
        <p:spPr>
          <a:xfrm>
            <a:off x="8686800" y="6248400"/>
            <a:ext cx="381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3200400" y="0"/>
            <a:ext cx="4114800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fr-FR" sz="2600" dirty="0">
                <a:solidFill>
                  <a:prstClr val="white"/>
                </a:solidFill>
              </a:rPr>
              <a:t>Conductive-Line activities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fr-FR" sz="2600" dirty="0">
                <a:solidFill>
                  <a:prstClr val="white"/>
                </a:solidFill>
              </a:rPr>
              <a:t> across countries &amp; sites</a:t>
            </a:r>
          </a:p>
        </p:txBody>
      </p:sp>
      <p:sp>
        <p:nvSpPr>
          <p:cNvPr id="11" name="Title 3"/>
          <p:cNvSpPr txBox="1">
            <a:spLocks/>
          </p:cNvSpPr>
          <p:nvPr/>
        </p:nvSpPr>
        <p:spPr>
          <a:xfrm>
            <a:off x="12700" y="0"/>
            <a:ext cx="9144000" cy="8382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90000"/>
              </a:lnSpc>
            </a:pPr>
            <a:r>
              <a:rPr lang="en-US" sz="3200" b="1" dirty="0" smtClean="0">
                <a:solidFill>
                  <a:srgbClr val="00B050"/>
                </a:solidFill>
              </a:rPr>
              <a:t>RESEARCH FOR/AND DEVELOPMENT AGENDA</a:t>
            </a:r>
            <a:endParaRPr lang="en-US" sz="3200" b="1" dirty="0">
              <a:solidFill>
                <a:srgbClr val="00B050"/>
              </a:solidFill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152400" y="879475"/>
            <a:ext cx="8915400" cy="5927725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en-US" sz="28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4027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700" y="688974"/>
            <a:ext cx="9055100" cy="6169025"/>
          </a:xfrm>
        </p:spPr>
        <p:txBody>
          <a:bodyPr>
            <a:noAutofit/>
          </a:bodyPr>
          <a:lstStyle/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endParaRPr lang="en-US" sz="800" dirty="0" smtClean="0"/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r>
              <a:rPr lang="en-US" sz="2400" dirty="0" smtClean="0"/>
              <a:t>Context matters, and particularly so since 2011;</a:t>
            </a:r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endParaRPr lang="en-US" sz="2400" dirty="0"/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r>
              <a:rPr lang="en-US" sz="2400" dirty="0" smtClean="0"/>
              <a:t>Local priorities differ, as do the capacities for embracing innovation;</a:t>
            </a:r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endParaRPr lang="en-US" sz="2400" dirty="0"/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r>
              <a:rPr lang="en-US" sz="2400" dirty="0" smtClean="0"/>
              <a:t>The choice of actors within the innovation platform may not always be free of bias;</a:t>
            </a:r>
          </a:p>
          <a:p>
            <a:pPr marL="0" indent="0"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None/>
            </a:pPr>
            <a:endParaRPr lang="en-US" sz="2400" dirty="0"/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r>
              <a:rPr lang="en-US" sz="2400" dirty="0" smtClean="0"/>
              <a:t>Institutional partners have their own mandates, pressures and partnership agreements (question of fit); </a:t>
            </a:r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endParaRPr lang="en-US" sz="2400" dirty="0"/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r>
              <a:rPr lang="en-US" sz="2400" dirty="0" smtClean="0"/>
              <a:t>Complexities </a:t>
            </a:r>
            <a:r>
              <a:rPr lang="en-US" sz="2400" dirty="0"/>
              <a:t>shift priorities and alliances;</a:t>
            </a:r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endParaRPr lang="en-US" sz="2400" dirty="0"/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r>
              <a:rPr lang="en-US" sz="2400" dirty="0" smtClean="0"/>
              <a:t>About better articulating  the comparative advantage and role of research in the process of area based development (greater than simply related to embodied development of technology)</a:t>
            </a:r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endParaRPr lang="en-US" sz="2400" dirty="0"/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endParaRPr lang="en-US" sz="2400" dirty="0" smtClean="0"/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endParaRPr lang="en-US" sz="2800" dirty="0" smtClean="0"/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endParaRPr lang="en-US" sz="2800" dirty="0" smtClean="0"/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endParaRPr lang="en-US" sz="2800" dirty="0" smtClean="0"/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37CF9-E3DB-4575-88B6-05549807FEB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3"/>
          <p:cNvSpPr txBox="1">
            <a:spLocks/>
          </p:cNvSpPr>
          <p:nvPr/>
        </p:nvSpPr>
        <p:spPr>
          <a:xfrm>
            <a:off x="8686800" y="6248400"/>
            <a:ext cx="381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3200400" y="0"/>
            <a:ext cx="4114800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fr-FR" sz="2600" dirty="0">
                <a:solidFill>
                  <a:prstClr val="white"/>
                </a:solidFill>
              </a:rPr>
              <a:t>Conductive-Line activities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fr-FR" sz="2600" dirty="0">
                <a:solidFill>
                  <a:prstClr val="white"/>
                </a:solidFill>
              </a:rPr>
              <a:t> across countries &amp; sites</a:t>
            </a:r>
          </a:p>
        </p:txBody>
      </p:sp>
      <p:sp>
        <p:nvSpPr>
          <p:cNvPr id="11" name="Title 3"/>
          <p:cNvSpPr txBox="1">
            <a:spLocks/>
          </p:cNvSpPr>
          <p:nvPr/>
        </p:nvSpPr>
        <p:spPr>
          <a:xfrm>
            <a:off x="12700" y="0"/>
            <a:ext cx="9144000" cy="8382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90000"/>
              </a:lnSpc>
            </a:pPr>
            <a:r>
              <a:rPr lang="en-US" sz="3200" b="1" dirty="0" smtClean="0">
                <a:solidFill>
                  <a:srgbClr val="00B050"/>
                </a:solidFill>
              </a:rPr>
              <a:t>APPROACH AS OPPOSED TO A BLUEPRINT</a:t>
            </a:r>
            <a:endParaRPr lang="en-US" sz="3200" b="1" dirty="0">
              <a:solidFill>
                <a:srgbClr val="00B050"/>
              </a:solidFill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152400" y="879475"/>
            <a:ext cx="8915400" cy="5927725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en-US" sz="28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3650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700" y="688974"/>
            <a:ext cx="9055100" cy="6169025"/>
          </a:xfrm>
        </p:spPr>
        <p:txBody>
          <a:bodyPr>
            <a:noAutofit/>
          </a:bodyPr>
          <a:lstStyle/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endParaRPr lang="en-US" sz="800" dirty="0" smtClean="0"/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r>
              <a:rPr lang="en-US" sz="2400" dirty="0" smtClean="0"/>
              <a:t>IFAD/ARPMII project in </a:t>
            </a:r>
            <a:r>
              <a:rPr lang="en-US" sz="2400" dirty="0" err="1" smtClean="0"/>
              <a:t>Karak</a:t>
            </a:r>
            <a:endParaRPr lang="en-US" sz="2400" dirty="0" smtClean="0"/>
          </a:p>
          <a:p>
            <a:pPr marL="0" indent="0"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None/>
            </a:pPr>
            <a:endParaRPr lang="en-US" sz="2400" dirty="0" smtClean="0"/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r>
              <a:rPr lang="en-US" sz="2400" dirty="0" smtClean="0"/>
              <a:t>Local welfare societies and agricultural cooperatives </a:t>
            </a:r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endParaRPr lang="en-US" sz="2400" dirty="0"/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r>
              <a:rPr lang="en-US" sz="2400" dirty="0" smtClean="0"/>
              <a:t>Private NGO’s within the governorate (</a:t>
            </a:r>
            <a:r>
              <a:rPr lang="en-US" sz="2400" dirty="0" err="1" smtClean="0"/>
              <a:t>eg</a:t>
            </a:r>
            <a:r>
              <a:rPr lang="en-US" sz="2400" dirty="0" smtClean="0"/>
              <a:t>. Branches of Mercy)</a:t>
            </a:r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endParaRPr lang="en-US" sz="2400" dirty="0"/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r>
              <a:rPr lang="en-US" sz="2400" dirty="0" smtClean="0"/>
              <a:t>International (development) organizations active in Jordan</a:t>
            </a:r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endParaRPr lang="en-US" sz="2400" dirty="0" smtClean="0"/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r>
              <a:rPr lang="en-US" sz="2400" dirty="0" err="1" smtClean="0"/>
              <a:t>Mutah</a:t>
            </a:r>
            <a:r>
              <a:rPr lang="en-US" sz="2400" dirty="0" smtClean="0"/>
              <a:t> University</a:t>
            </a:r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endParaRPr lang="en-US" sz="2400" dirty="0"/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r>
              <a:rPr lang="en-US" sz="2400" dirty="0" smtClean="0"/>
              <a:t>Regulatory agencies and local governments</a:t>
            </a:r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endParaRPr lang="en-US" sz="2400" dirty="0"/>
          </a:p>
          <a:p>
            <a:pPr marL="0" indent="0"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None/>
            </a:pPr>
            <a:r>
              <a:rPr lang="en-US" sz="2400" b="1" i="1" dirty="0" smtClean="0"/>
              <a:t>Need to identify resources to support “development” in a “research-for-development” initiative in order to mitigate community based fears and frustration</a:t>
            </a:r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endParaRPr lang="en-US" sz="2400" dirty="0"/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endParaRPr lang="en-US" sz="2400" dirty="0"/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endParaRPr lang="en-US" sz="2400" dirty="0"/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endParaRPr lang="en-US" sz="2400" dirty="0" smtClean="0"/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endParaRPr lang="en-US" sz="2800" dirty="0" smtClean="0"/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endParaRPr lang="en-US" sz="2800" dirty="0" smtClean="0"/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endParaRPr lang="en-US" sz="2800" dirty="0" smtClean="0"/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37CF9-E3DB-4575-88B6-05549807FEB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3"/>
          <p:cNvSpPr txBox="1">
            <a:spLocks/>
          </p:cNvSpPr>
          <p:nvPr/>
        </p:nvSpPr>
        <p:spPr>
          <a:xfrm>
            <a:off x="8686800" y="6248400"/>
            <a:ext cx="381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3200400" y="0"/>
            <a:ext cx="4114800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fr-FR" sz="2600" dirty="0">
                <a:solidFill>
                  <a:prstClr val="white"/>
                </a:solidFill>
              </a:rPr>
              <a:t>Conductive-Line activities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fr-FR" sz="2600" dirty="0">
                <a:solidFill>
                  <a:prstClr val="white"/>
                </a:solidFill>
              </a:rPr>
              <a:t> across countries &amp; sites</a:t>
            </a:r>
          </a:p>
        </p:txBody>
      </p:sp>
      <p:sp>
        <p:nvSpPr>
          <p:cNvPr id="11" name="Title 3"/>
          <p:cNvSpPr txBox="1">
            <a:spLocks/>
          </p:cNvSpPr>
          <p:nvPr/>
        </p:nvSpPr>
        <p:spPr>
          <a:xfrm>
            <a:off x="12700" y="0"/>
            <a:ext cx="9144000" cy="8382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90000"/>
              </a:lnSpc>
            </a:pPr>
            <a:r>
              <a:rPr lang="en-US" sz="3200" b="1" dirty="0" smtClean="0">
                <a:solidFill>
                  <a:srgbClr val="00B050"/>
                </a:solidFill>
              </a:rPr>
              <a:t>BUILDING PARTNERSHIPS IN JORDAN</a:t>
            </a:r>
            <a:endParaRPr lang="en-US" sz="3200" b="1" dirty="0">
              <a:solidFill>
                <a:srgbClr val="00B050"/>
              </a:solidFill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152400" y="879475"/>
            <a:ext cx="8915400" cy="5927725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en-US" sz="28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0301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5548</TotalTime>
  <Words>638</Words>
  <Application>Microsoft Office PowerPoint</Application>
  <PresentationFormat>On-screen Show (4:3)</PresentationFormat>
  <Paragraphs>155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A framework for Innovation Platforms in CRP-DS: contextual relevance and implementation in Jordan  NCARE: A. Bawalize, Y. Shahkatreh, M. El Hiary, H. Tarawneh ICARDA: S. Kassam, ICARDA colleagues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ICARDA</dc:creator>
  <cp:lastModifiedBy>SKassam</cp:lastModifiedBy>
  <cp:revision>413</cp:revision>
  <cp:lastPrinted>2014-06-26T11:08:46Z</cp:lastPrinted>
  <dcterms:created xsi:type="dcterms:W3CDTF">2014-03-24T21:14:37Z</dcterms:created>
  <dcterms:modified xsi:type="dcterms:W3CDTF">2014-09-21T05:43:38Z</dcterms:modified>
</cp:coreProperties>
</file>