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7.xml" ContentType="application/vnd.openxmlformats-officedocument.presentationml.notesSlide+xml"/>
  <Override PartName="/ppt/charts/chart3.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4.xml" ContentType="application/vnd.openxmlformats-officedocument.drawingml.chart+xml"/>
  <Override PartName="/ppt/notesSlides/notesSlide10.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notesSlides/notesSlide11.xml" ContentType="application/vnd.openxmlformats-officedocument.presentationml.notesSlide+xml"/>
  <Override PartName="/ppt/charts/chart7.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theme/themeOverride1.xml" ContentType="application/vnd.openxmlformats-officedocument.themeOverride+xml"/>
  <Override PartName="/ppt/charts/chart11.xml" ContentType="application/vnd.openxmlformats-officedocument.drawingml.char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8" r:id="rId2"/>
    <p:sldId id="256" r:id="rId3"/>
    <p:sldId id="260" r:id="rId4"/>
    <p:sldId id="257" r:id="rId5"/>
    <p:sldId id="262" r:id="rId6"/>
    <p:sldId id="261" r:id="rId7"/>
    <p:sldId id="263" r:id="rId8"/>
    <p:sldId id="273" r:id="rId9"/>
    <p:sldId id="258" r:id="rId10"/>
    <p:sldId id="267" r:id="rId11"/>
    <p:sldId id="259" r:id="rId12"/>
    <p:sldId id="266" r:id="rId13"/>
    <p:sldId id="264" r:id="rId14"/>
    <p:sldId id="265" r:id="rId15"/>
    <p:sldId id="270"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4" d="100"/>
          <a:sy n="74" d="100"/>
        </p:scale>
        <p:origin x="-1170" y="24"/>
      </p:cViewPr>
      <p:guideLst>
        <p:guide orient="horz" pos="2160"/>
        <p:guide pos="2880"/>
      </p:guideLst>
    </p:cSldViewPr>
  </p:slideViewPr>
  <p:notesTextViewPr>
    <p:cViewPr>
      <p:scale>
        <a:sx n="1" d="1"/>
        <a:sy n="1" d="1"/>
      </p:scale>
      <p:origin x="0" y="0"/>
    </p:cViewPr>
  </p:notesTextViewPr>
  <p:sorterViewPr>
    <p:cViewPr>
      <p:scale>
        <a:sx n="100" d="100"/>
        <a:sy n="100" d="100"/>
      </p:scale>
      <p:origin x="0" y="26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F:\Leah\Kenya-CombineHumanCensusRainfall1962-2009New.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Leah\Districts_HPopDat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Leah\ndvi_max3YrAverage.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Leah\ndvi_max3YrAverage.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F:\Students\Leah\KAJI.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F:\Students\Leah\resultdrsrs_Crosstab.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F:\Leah\ndvi_max3YrAverage.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F:\Leah\ndvi_max3YrAverage.xlsx" TargetMode="Externa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strRef>
              <c:f>Sheet1!$R$1</c:f>
              <c:strCache>
                <c:ptCount val="1"/>
                <c:pt idx="0">
                  <c:v>1962</c:v>
                </c:pt>
              </c:strCache>
            </c:strRef>
          </c:tx>
          <c:spPr>
            <a:ln w="28575">
              <a:noFill/>
            </a:ln>
          </c:spPr>
          <c:marker>
            <c:symbol val="circle"/>
            <c:size val="7"/>
          </c:marker>
          <c:trendline>
            <c:spPr>
              <a:ln w="22225">
                <a:prstDash val="sysDash"/>
              </a:ln>
            </c:spPr>
            <c:trendlineType val="linear"/>
            <c:dispRSqr val="1"/>
            <c:dispEq val="1"/>
            <c:trendlineLbl>
              <c:layout>
                <c:manualLayout>
                  <c:x val="0.4188769878029952"/>
                  <c:y val="-0.17341565258888095"/>
                </c:manualLayout>
              </c:layout>
              <c:numFmt formatCode="General" sourceLinked="0"/>
            </c:trendlineLbl>
          </c:trendline>
          <c:xVal>
            <c:numRef>
              <c:f>Sheet1!$C$2:$C$40</c:f>
              <c:numCache>
                <c:formatCode>0</c:formatCode>
                <c:ptCount val="39"/>
                <c:pt idx="0">
                  <c:v>770.42447916666697</c:v>
                </c:pt>
                <c:pt idx="1">
                  <c:v>1405.07478632479</c:v>
                </c:pt>
                <c:pt idx="2">
                  <c:v>1346.01255230126</c:v>
                </c:pt>
                <c:pt idx="3">
                  <c:v>1015.73846153846</c:v>
                </c:pt>
                <c:pt idx="4">
                  <c:v>919.56979405034303</c:v>
                </c:pt>
                <c:pt idx="5">
                  <c:v>365.63153325230098</c:v>
                </c:pt>
                <c:pt idx="6">
                  <c:v>361.01463551927901</c:v>
                </c:pt>
                <c:pt idx="7">
                  <c:v>590.43378378378395</c:v>
                </c:pt>
                <c:pt idx="8">
                  <c:v>1461.9409660107301</c:v>
                </c:pt>
                <c:pt idx="9">
                  <c:v>1340.73076923077</c:v>
                </c:pt>
                <c:pt idx="10">
                  <c:v>1002.5198019802</c:v>
                </c:pt>
                <c:pt idx="11">
                  <c:v>776.81369047619</c:v>
                </c:pt>
                <c:pt idx="12">
                  <c:v>1166.5157480314999</c:v>
                </c:pt>
                <c:pt idx="13">
                  <c:v>1527.31736526946</c:v>
                </c:pt>
                <c:pt idx="14">
                  <c:v>1336.7527472527499</c:v>
                </c:pt>
                <c:pt idx="15">
                  <c:v>705.81885618569004</c:v>
                </c:pt>
                <c:pt idx="16">
                  <c:v>861.052028218695</c:v>
                </c:pt>
                <c:pt idx="17">
                  <c:v>659.58134490238604</c:v>
                </c:pt>
                <c:pt idx="18">
                  <c:v>756.539870689655</c:v>
                </c:pt>
                <c:pt idx="19">
                  <c:v>731.09046927914903</c:v>
                </c:pt>
                <c:pt idx="20">
                  <c:v>323.73394216133897</c:v>
                </c:pt>
                <c:pt idx="21">
                  <c:v>380.51641641641601</c:v>
                </c:pt>
                <c:pt idx="22">
                  <c:v>918.142857142857</c:v>
                </c:pt>
                <c:pt idx="23">
                  <c:v>1076.8216080402001</c:v>
                </c:pt>
                <c:pt idx="24">
                  <c:v>899.47410008779605</c:v>
                </c:pt>
                <c:pt idx="25">
                  <c:v>1449.36961451247</c:v>
                </c:pt>
                <c:pt idx="26">
                  <c:v>907.83266613290596</c:v>
                </c:pt>
                <c:pt idx="27">
                  <c:v>1004.42495126706</c:v>
                </c:pt>
                <c:pt idx="28">
                  <c:v>1112.30451866405</c:v>
                </c:pt>
                <c:pt idx="29">
                  <c:v>462.83293556085903</c:v>
                </c:pt>
                <c:pt idx="30">
                  <c:v>1339.8635294117601</c:v>
                </c:pt>
                <c:pt idx="31">
                  <c:v>1206.7228915662699</c:v>
                </c:pt>
                <c:pt idx="32">
                  <c:v>726.80121792083503</c:v>
                </c:pt>
                <c:pt idx="33">
                  <c:v>559.91934880239501</c:v>
                </c:pt>
                <c:pt idx="34">
                  <c:v>1168.1233243967799</c:v>
                </c:pt>
                <c:pt idx="35">
                  <c:v>331.37688740934499</c:v>
                </c:pt>
                <c:pt idx="36">
                  <c:v>1148.7934595525001</c:v>
                </c:pt>
                <c:pt idx="37">
                  <c:v>301.82530282637998</c:v>
                </c:pt>
                <c:pt idx="38">
                  <c:v>771.21756021756005</c:v>
                </c:pt>
              </c:numCache>
            </c:numRef>
          </c:xVal>
          <c:yVal>
            <c:numRef>
              <c:f>Sheet1!$R$2:$R$40</c:f>
              <c:numCache>
                <c:formatCode>0.00</c:formatCode>
                <c:ptCount val="39"/>
                <c:pt idx="0">
                  <c:v>1.1460297377995177</c:v>
                </c:pt>
                <c:pt idx="1">
                  <c:v>1.8943248437905373</c:v>
                </c:pt>
                <c:pt idx="2">
                  <c:v>2.0488783163840889</c:v>
                </c:pt>
                <c:pt idx="3">
                  <c:v>1.7019060038318117</c:v>
                </c:pt>
                <c:pt idx="4">
                  <c:v>1.6650322798299113</c:v>
                </c:pt>
                <c:pt idx="5">
                  <c:v>0.20781080711655067</c:v>
                </c:pt>
                <c:pt idx="6">
                  <c:v>0.34313619448558075</c:v>
                </c:pt>
                <c:pt idx="7">
                  <c:v>0.50594941615614208</c:v>
                </c:pt>
                <c:pt idx="8">
                  <c:v>2.1161574201172062</c:v>
                </c:pt>
                <c:pt idx="9">
                  <c:v>1.8363476193382293</c:v>
                </c:pt>
                <c:pt idx="10">
                  <c:v>2.0243163290651811</c:v>
                </c:pt>
                <c:pt idx="11">
                  <c:v>1.2897284159151439</c:v>
                </c:pt>
                <c:pt idx="12">
                  <c:v>2.0043706623350657</c:v>
                </c:pt>
                <c:pt idx="13">
                  <c:v>2.3202667310905136</c:v>
                </c:pt>
                <c:pt idx="14">
                  <c:v>2.087622409506054</c:v>
                </c:pt>
                <c:pt idx="15">
                  <c:v>0.96613980631284968</c:v>
                </c:pt>
                <c:pt idx="16">
                  <c:v>1.2996260833971005</c:v>
                </c:pt>
                <c:pt idx="17">
                  <c:v>0.78999946893737472</c:v>
                </c:pt>
                <c:pt idx="18">
                  <c:v>0.37653230653895847</c:v>
                </c:pt>
                <c:pt idx="19">
                  <c:v>1.5973018136955992</c:v>
                </c:pt>
                <c:pt idx="20">
                  <c:v>0.39506123424534312</c:v>
                </c:pt>
                <c:pt idx="21">
                  <c:v>-0.27079410088393158</c:v>
                </c:pt>
                <c:pt idx="22">
                  <c:v>1.6806690839745586</c:v>
                </c:pt>
                <c:pt idx="23">
                  <c:v>2.158514569303108</c:v>
                </c:pt>
                <c:pt idx="24">
                  <c:v>1.3851120611864822</c:v>
                </c:pt>
                <c:pt idx="25">
                  <c:v>1.7804840822161152</c:v>
                </c:pt>
                <c:pt idx="26">
                  <c:v>0.77200603087984376</c:v>
                </c:pt>
                <c:pt idx="27">
                  <c:v>1.4286088284384895</c:v>
                </c:pt>
                <c:pt idx="28">
                  <c:v>1.9185103458594375</c:v>
                </c:pt>
                <c:pt idx="29">
                  <c:v>0.39182381391689936</c:v>
                </c:pt>
                <c:pt idx="30">
                  <c:v>2.1355874710454867</c:v>
                </c:pt>
                <c:pt idx="31">
                  <c:v>1.9462636747290696</c:v>
                </c:pt>
                <c:pt idx="32">
                  <c:v>0.71388178306339434</c:v>
                </c:pt>
                <c:pt idx="33">
                  <c:v>4.9841950935562707E-2</c:v>
                </c:pt>
                <c:pt idx="34">
                  <c:v>1.4890822259375212</c:v>
                </c:pt>
                <c:pt idx="35">
                  <c:v>0.38294611270505746</c:v>
                </c:pt>
                <c:pt idx="36">
                  <c:v>1.4101103767716743</c:v>
                </c:pt>
                <c:pt idx="37">
                  <c:v>0.30873045417262901</c:v>
                </c:pt>
                <c:pt idx="38">
                  <c:v>0.84680078684245219</c:v>
                </c:pt>
              </c:numCache>
            </c:numRef>
          </c:yVal>
          <c:smooth val="0"/>
        </c:ser>
        <c:ser>
          <c:idx val="1"/>
          <c:order val="1"/>
          <c:tx>
            <c:strRef>
              <c:f>Sheet1!$W$1</c:f>
              <c:strCache>
                <c:ptCount val="1"/>
                <c:pt idx="0">
                  <c:v>2009</c:v>
                </c:pt>
              </c:strCache>
            </c:strRef>
          </c:tx>
          <c:spPr>
            <a:ln w="28575">
              <a:noFill/>
            </a:ln>
          </c:spPr>
          <c:marker>
            <c:symbol val="circle"/>
            <c:size val="7"/>
            <c:spPr>
              <a:solidFill>
                <a:srgbClr val="FF0000"/>
              </a:solidFill>
            </c:spPr>
          </c:marker>
          <c:trendline>
            <c:spPr>
              <a:ln w="19050"/>
            </c:spPr>
            <c:trendlineType val="linear"/>
            <c:dispRSqr val="0"/>
            <c:dispEq val="0"/>
          </c:trendline>
          <c:xVal>
            <c:numRef>
              <c:f>Sheet1!$C$2:$C$40</c:f>
              <c:numCache>
                <c:formatCode>0</c:formatCode>
                <c:ptCount val="39"/>
                <c:pt idx="0">
                  <c:v>770.42447916666697</c:v>
                </c:pt>
                <c:pt idx="1">
                  <c:v>1405.07478632479</c:v>
                </c:pt>
                <c:pt idx="2">
                  <c:v>1346.01255230126</c:v>
                </c:pt>
                <c:pt idx="3">
                  <c:v>1015.73846153846</c:v>
                </c:pt>
                <c:pt idx="4">
                  <c:v>919.56979405034303</c:v>
                </c:pt>
                <c:pt idx="5">
                  <c:v>365.63153325230098</c:v>
                </c:pt>
                <c:pt idx="6">
                  <c:v>361.01463551927901</c:v>
                </c:pt>
                <c:pt idx="7">
                  <c:v>590.43378378378395</c:v>
                </c:pt>
                <c:pt idx="8">
                  <c:v>1461.9409660107301</c:v>
                </c:pt>
                <c:pt idx="9">
                  <c:v>1340.73076923077</c:v>
                </c:pt>
                <c:pt idx="10">
                  <c:v>1002.5198019802</c:v>
                </c:pt>
                <c:pt idx="11">
                  <c:v>776.81369047619</c:v>
                </c:pt>
                <c:pt idx="12">
                  <c:v>1166.5157480314999</c:v>
                </c:pt>
                <c:pt idx="13">
                  <c:v>1527.31736526946</c:v>
                </c:pt>
                <c:pt idx="14">
                  <c:v>1336.7527472527499</c:v>
                </c:pt>
                <c:pt idx="15">
                  <c:v>705.81885618569004</c:v>
                </c:pt>
                <c:pt idx="16">
                  <c:v>861.052028218695</c:v>
                </c:pt>
                <c:pt idx="17">
                  <c:v>659.58134490238604</c:v>
                </c:pt>
                <c:pt idx="18">
                  <c:v>756.539870689655</c:v>
                </c:pt>
                <c:pt idx="19">
                  <c:v>731.09046927914903</c:v>
                </c:pt>
                <c:pt idx="20">
                  <c:v>323.73394216133897</c:v>
                </c:pt>
                <c:pt idx="21">
                  <c:v>380.51641641641601</c:v>
                </c:pt>
                <c:pt idx="22">
                  <c:v>918.142857142857</c:v>
                </c:pt>
                <c:pt idx="23">
                  <c:v>1076.8216080402001</c:v>
                </c:pt>
                <c:pt idx="24">
                  <c:v>899.47410008779605</c:v>
                </c:pt>
                <c:pt idx="25">
                  <c:v>1449.36961451247</c:v>
                </c:pt>
                <c:pt idx="26">
                  <c:v>907.83266613290596</c:v>
                </c:pt>
                <c:pt idx="27">
                  <c:v>1004.42495126706</c:v>
                </c:pt>
                <c:pt idx="28">
                  <c:v>1112.30451866405</c:v>
                </c:pt>
                <c:pt idx="29">
                  <c:v>462.83293556085903</c:v>
                </c:pt>
                <c:pt idx="30">
                  <c:v>1339.8635294117601</c:v>
                </c:pt>
                <c:pt idx="31">
                  <c:v>1206.7228915662699</c:v>
                </c:pt>
                <c:pt idx="32">
                  <c:v>726.80121792083503</c:v>
                </c:pt>
                <c:pt idx="33">
                  <c:v>559.91934880239501</c:v>
                </c:pt>
                <c:pt idx="34">
                  <c:v>1168.1233243967799</c:v>
                </c:pt>
                <c:pt idx="35">
                  <c:v>331.37688740934499</c:v>
                </c:pt>
                <c:pt idx="36">
                  <c:v>1148.7934595525001</c:v>
                </c:pt>
                <c:pt idx="37">
                  <c:v>301.82530282637998</c:v>
                </c:pt>
                <c:pt idx="38">
                  <c:v>771.21756021756005</c:v>
                </c:pt>
              </c:numCache>
            </c:numRef>
          </c:xVal>
          <c:yVal>
            <c:numRef>
              <c:f>Sheet1!$W$2:$W$40</c:f>
              <c:numCache>
                <c:formatCode>0.00</c:formatCode>
                <c:ptCount val="39"/>
                <c:pt idx="0">
                  <c:v>1.71409155609313</c:v>
                </c:pt>
                <c:pt idx="1">
                  <c:v>2.7312805157083977</c:v>
                </c:pt>
                <c:pt idx="2">
                  <c:v>2.4973151072237858</c:v>
                </c:pt>
                <c:pt idx="3">
                  <c:v>2.1208862676993419</c:v>
                </c:pt>
                <c:pt idx="4">
                  <c:v>2.2645856834145732</c:v>
                </c:pt>
                <c:pt idx="5">
                  <c:v>1.1622345834188201</c:v>
                </c:pt>
                <c:pt idx="6">
                  <c:v>0.75273000156680536</c:v>
                </c:pt>
                <c:pt idx="7">
                  <c:v>1.5004941030070735</c:v>
                </c:pt>
                <c:pt idx="8">
                  <c:v>2.7894868164822109</c:v>
                </c:pt>
                <c:pt idx="9">
                  <c:v>2.4758707279548733</c:v>
                </c:pt>
                <c:pt idx="10">
                  <c:v>2.8004608496097343</c:v>
                </c:pt>
                <c:pt idx="11">
                  <c:v>1.9580059422596574</c:v>
                </c:pt>
                <c:pt idx="12">
                  <c:v>2.5515371857153917</c:v>
                </c:pt>
                <c:pt idx="13">
                  <c:v>2.8991714812732452</c:v>
                </c:pt>
                <c:pt idx="14">
                  <c:v>2.6663445500181417</c:v>
                </c:pt>
                <c:pt idx="15">
                  <c:v>1.5216834871347609</c:v>
                </c:pt>
                <c:pt idx="16">
                  <c:v>1.9067477946205496</c:v>
                </c:pt>
                <c:pt idx="17">
                  <c:v>1.6159731144439482</c:v>
                </c:pt>
                <c:pt idx="18">
                  <c:v>1.2308768441256064</c:v>
                </c:pt>
                <c:pt idx="19">
                  <c:v>2.1442947484363977</c:v>
                </c:pt>
                <c:pt idx="20">
                  <c:v>1.6109207105472463</c:v>
                </c:pt>
                <c:pt idx="21">
                  <c:v>0.58696519422586335</c:v>
                </c:pt>
                <c:pt idx="22">
                  <c:v>2.2527198593937965</c:v>
                </c:pt>
                <c:pt idx="23">
                  <c:v>2.5698270634973932</c:v>
                </c:pt>
                <c:pt idx="24">
                  <c:v>2.1974660648749413</c:v>
                </c:pt>
                <c:pt idx="25">
                  <c:v>2.4319495898913002</c:v>
                </c:pt>
                <c:pt idx="26">
                  <c:v>1.679054151425478</c:v>
                </c:pt>
                <c:pt idx="27">
                  <c:v>2.259567658915409</c:v>
                </c:pt>
                <c:pt idx="28">
                  <c:v>2.3199447018590966</c:v>
                </c:pt>
                <c:pt idx="29">
                  <c:v>1.0259657192812823</c:v>
                </c:pt>
                <c:pt idx="30">
                  <c:v>2.5209772453498087</c:v>
                </c:pt>
                <c:pt idx="31">
                  <c:v>2.5129037040700237</c:v>
                </c:pt>
                <c:pt idx="32">
                  <c:v>1.2266922184430391</c:v>
                </c:pt>
                <c:pt idx="33">
                  <c:v>0.78871477796729561</c:v>
                </c:pt>
                <c:pt idx="34">
                  <c:v>2.5202822806339467</c:v>
                </c:pt>
                <c:pt idx="35">
                  <c:v>1.1309914966766441</c:v>
                </c:pt>
                <c:pt idx="36">
                  <c:v>2.375659485609011</c:v>
                </c:pt>
                <c:pt idx="37">
                  <c:v>1.0734074738246855</c:v>
                </c:pt>
                <c:pt idx="38">
                  <c:v>1.7477697661074099</c:v>
                </c:pt>
              </c:numCache>
            </c:numRef>
          </c:yVal>
          <c:smooth val="0"/>
        </c:ser>
        <c:dLbls>
          <c:showLegendKey val="0"/>
          <c:showVal val="0"/>
          <c:showCatName val="0"/>
          <c:showSerName val="0"/>
          <c:showPercent val="0"/>
          <c:showBubbleSize val="0"/>
        </c:dLbls>
        <c:axId val="183423360"/>
        <c:axId val="183426048"/>
      </c:scatterChart>
      <c:valAx>
        <c:axId val="183423360"/>
        <c:scaling>
          <c:orientation val="minMax"/>
        </c:scaling>
        <c:delete val="0"/>
        <c:axPos val="b"/>
        <c:title>
          <c:tx>
            <c:rich>
              <a:bodyPr/>
              <a:lstStyle/>
              <a:p>
                <a:pPr>
                  <a:defRPr sz="1200" b="0"/>
                </a:pPr>
                <a:r>
                  <a:rPr lang="en-GB" sz="1200" b="0"/>
                  <a:t>Rainfall (mm)</a:t>
                </a:r>
              </a:p>
            </c:rich>
          </c:tx>
          <c:layout/>
          <c:overlay val="0"/>
        </c:title>
        <c:numFmt formatCode="0" sourceLinked="1"/>
        <c:majorTickMark val="out"/>
        <c:minorTickMark val="none"/>
        <c:tickLblPos val="nextTo"/>
        <c:crossAx val="183426048"/>
        <c:crosses val="autoZero"/>
        <c:crossBetween val="midCat"/>
      </c:valAx>
      <c:valAx>
        <c:axId val="183426048"/>
        <c:scaling>
          <c:orientation val="minMax"/>
          <c:min val="0"/>
        </c:scaling>
        <c:delete val="0"/>
        <c:axPos val="l"/>
        <c:majorGridlines/>
        <c:title>
          <c:tx>
            <c:rich>
              <a:bodyPr rot="-5400000" vert="horz"/>
              <a:lstStyle/>
              <a:p>
                <a:pPr>
                  <a:defRPr sz="1200" b="0"/>
                </a:pPr>
                <a:r>
                  <a:rPr lang="en-GB" sz="1200" b="0"/>
                  <a:t>log (Population density)</a:t>
                </a:r>
              </a:p>
            </c:rich>
          </c:tx>
          <c:layout>
            <c:manualLayout>
              <c:xMode val="edge"/>
              <c:yMode val="edge"/>
              <c:x val="2.605855334259688E-2"/>
              <c:y val="0.10253082001113498"/>
            </c:manualLayout>
          </c:layout>
          <c:overlay val="0"/>
        </c:title>
        <c:numFmt formatCode="0.00" sourceLinked="1"/>
        <c:majorTickMark val="out"/>
        <c:minorTickMark val="none"/>
        <c:tickLblPos val="nextTo"/>
        <c:crossAx val="183423360"/>
        <c:crosses val="autoZero"/>
        <c:crossBetween val="midCat"/>
      </c:valAx>
    </c:plotArea>
    <c:legend>
      <c:legendPos val="r"/>
      <c:layout/>
      <c:overlay val="0"/>
    </c:legend>
    <c:plotVisOnly val="1"/>
    <c:dispBlanksAs val="gap"/>
    <c:showDLblsOverMax val="0"/>
  </c:chart>
  <c:spPr>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1"/>
          <c:order val="0"/>
          <c:tx>
            <c:strRef>
              <c:f>'Projected-Data'!$B$1</c:f>
              <c:strCache>
                <c:ptCount val="1"/>
                <c:pt idx="0">
                  <c:v>Baringo</c:v>
                </c:pt>
              </c:strCache>
            </c:strRef>
          </c:tx>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'Projected-Data'!$B$2:$B$32</c:f>
              <c:numCache>
                <c:formatCode>General</c:formatCode>
                <c:ptCount val="31"/>
                <c:pt idx="0">
                  <c:v>203792</c:v>
                </c:pt>
                <c:pt idx="1">
                  <c:v>215000</c:v>
                </c:pt>
                <c:pt idx="2">
                  <c:v>226825</c:v>
                </c:pt>
                <c:pt idx="3">
                  <c:v>239300</c:v>
                </c:pt>
                <c:pt idx="4">
                  <c:v>252462</c:v>
                </c:pt>
                <c:pt idx="5">
                  <c:v>266347</c:v>
                </c:pt>
                <c:pt idx="6">
                  <c:v>280997</c:v>
                </c:pt>
                <c:pt idx="7">
                  <c:v>296451</c:v>
                </c:pt>
                <c:pt idx="8">
                  <c:v>312756</c:v>
                </c:pt>
                <c:pt idx="9">
                  <c:v>329958</c:v>
                </c:pt>
                <c:pt idx="10">
                  <c:v>347990</c:v>
                </c:pt>
                <c:pt idx="11">
                  <c:v>353209</c:v>
                </c:pt>
                <c:pt idx="12">
                  <c:v>358507</c:v>
                </c:pt>
                <c:pt idx="13">
                  <c:v>363885</c:v>
                </c:pt>
                <c:pt idx="14">
                  <c:v>369343</c:v>
                </c:pt>
                <c:pt idx="15">
                  <c:v>374884</c:v>
                </c:pt>
                <c:pt idx="16">
                  <c:v>380507</c:v>
                </c:pt>
                <c:pt idx="17">
                  <c:v>386214</c:v>
                </c:pt>
                <c:pt idx="18">
                  <c:v>392008</c:v>
                </c:pt>
                <c:pt idx="19">
                  <c:v>397888</c:v>
                </c:pt>
                <c:pt idx="20">
                  <c:v>403856</c:v>
                </c:pt>
                <c:pt idx="21">
                  <c:v>416243</c:v>
                </c:pt>
                <c:pt idx="22">
                  <c:v>429770</c:v>
                </c:pt>
                <c:pt idx="23">
                  <c:v>443738</c:v>
                </c:pt>
                <c:pt idx="24">
                  <c:v>458160</c:v>
                </c:pt>
                <c:pt idx="25">
                  <c:v>473050</c:v>
                </c:pt>
                <c:pt idx="26">
                  <c:v>488424</c:v>
                </c:pt>
                <c:pt idx="27">
                  <c:v>504298</c:v>
                </c:pt>
                <c:pt idx="28">
                  <c:v>520687</c:v>
                </c:pt>
                <c:pt idx="29">
                  <c:v>537610</c:v>
                </c:pt>
                <c:pt idx="30">
                  <c:v>555082</c:v>
                </c:pt>
              </c:numCache>
            </c:numRef>
          </c:val>
          <c:smooth val="0"/>
        </c:ser>
        <c:ser>
          <c:idx val="2"/>
          <c:order val="1"/>
          <c:tx>
            <c:strRef>
              <c:f>'Projected-Data'!$C$1</c:f>
              <c:strCache>
                <c:ptCount val="1"/>
                <c:pt idx="0">
                  <c:v>Elgeyo-Marakwet</c:v>
                </c:pt>
              </c:strCache>
            </c:strRef>
          </c:tx>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'Projected-Data'!$C$2:$C$32</c:f>
              <c:numCache>
                <c:formatCode>General</c:formatCode>
                <c:ptCount val="31"/>
                <c:pt idx="0">
                  <c:v>148868</c:v>
                </c:pt>
                <c:pt idx="1">
                  <c:v>154524</c:v>
                </c:pt>
                <c:pt idx="2">
                  <c:v>160396</c:v>
                </c:pt>
                <c:pt idx="3">
                  <c:v>166492</c:v>
                </c:pt>
                <c:pt idx="4">
                  <c:v>172818</c:v>
                </c:pt>
                <c:pt idx="5">
                  <c:v>179385</c:v>
                </c:pt>
                <c:pt idx="6">
                  <c:v>186202</c:v>
                </c:pt>
                <c:pt idx="7">
                  <c:v>193278</c:v>
                </c:pt>
                <c:pt idx="8">
                  <c:v>200622</c:v>
                </c:pt>
                <c:pt idx="9">
                  <c:v>208246</c:v>
                </c:pt>
                <c:pt idx="10">
                  <c:v>216159</c:v>
                </c:pt>
                <c:pt idx="11">
                  <c:v>222462</c:v>
                </c:pt>
                <c:pt idx="12">
                  <c:v>228601</c:v>
                </c:pt>
                <c:pt idx="13">
                  <c:v>234911</c:v>
                </c:pt>
                <c:pt idx="14">
                  <c:v>241394</c:v>
                </c:pt>
                <c:pt idx="15">
                  <c:v>248057</c:v>
                </c:pt>
                <c:pt idx="16">
                  <c:v>254903</c:v>
                </c:pt>
                <c:pt idx="17">
                  <c:v>261939</c:v>
                </c:pt>
                <c:pt idx="18">
                  <c:v>269168</c:v>
                </c:pt>
                <c:pt idx="19">
                  <c:v>276597</c:v>
                </c:pt>
                <c:pt idx="20">
                  <c:v>284494</c:v>
                </c:pt>
                <c:pt idx="21">
                  <c:v>292061</c:v>
                </c:pt>
                <c:pt idx="22">
                  <c:v>299830</c:v>
                </c:pt>
                <c:pt idx="23">
                  <c:v>307805</c:v>
                </c:pt>
                <c:pt idx="24">
                  <c:v>315993</c:v>
                </c:pt>
                <c:pt idx="25">
                  <c:v>324398</c:v>
                </c:pt>
                <c:pt idx="26">
                  <c:v>333027</c:v>
                </c:pt>
                <c:pt idx="27">
                  <c:v>341886</c:v>
                </c:pt>
                <c:pt idx="28">
                  <c:v>350980</c:v>
                </c:pt>
                <c:pt idx="29">
                  <c:v>360316</c:v>
                </c:pt>
                <c:pt idx="30">
                  <c:v>369998</c:v>
                </c:pt>
              </c:numCache>
            </c:numRef>
          </c:val>
          <c:smooth val="0"/>
        </c:ser>
        <c:ser>
          <c:idx val="3"/>
          <c:order val="2"/>
          <c:tx>
            <c:strRef>
              <c:f>'Projected-Data'!$D$1</c:f>
              <c:strCache>
                <c:ptCount val="1"/>
                <c:pt idx="0">
                  <c:v>Kwale</c:v>
                </c:pt>
              </c:strCache>
            </c:strRef>
          </c:tx>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'Projected-Data'!$D$2:$D$32</c:f>
              <c:numCache>
                <c:formatCode>General</c:formatCode>
                <c:ptCount val="31"/>
                <c:pt idx="0">
                  <c:v>288363</c:v>
                </c:pt>
                <c:pt idx="1">
                  <c:v>296667</c:v>
                </c:pt>
                <c:pt idx="2">
                  <c:v>305211</c:v>
                </c:pt>
                <c:pt idx="3">
                  <c:v>314001</c:v>
                </c:pt>
                <c:pt idx="4">
                  <c:v>323045</c:v>
                </c:pt>
                <c:pt idx="5">
                  <c:v>332348</c:v>
                </c:pt>
                <c:pt idx="6">
                  <c:v>341920</c:v>
                </c:pt>
                <c:pt idx="7">
                  <c:v>351767</c:v>
                </c:pt>
                <c:pt idx="8">
                  <c:v>361898</c:v>
                </c:pt>
                <c:pt idx="9">
                  <c:v>372321</c:v>
                </c:pt>
                <c:pt idx="10">
                  <c:v>383053</c:v>
                </c:pt>
                <c:pt idx="11">
                  <c:v>393088</c:v>
                </c:pt>
                <c:pt idx="12">
                  <c:v>403387</c:v>
                </c:pt>
                <c:pt idx="13">
                  <c:v>413956</c:v>
                </c:pt>
                <c:pt idx="14">
                  <c:v>424802</c:v>
                </c:pt>
                <c:pt idx="15">
                  <c:v>435932</c:v>
                </c:pt>
                <c:pt idx="16">
                  <c:v>447353</c:v>
                </c:pt>
                <c:pt idx="17">
                  <c:v>459074</c:v>
                </c:pt>
                <c:pt idx="18">
                  <c:v>471102</c:v>
                </c:pt>
                <c:pt idx="19">
                  <c:v>483444</c:v>
                </c:pt>
                <c:pt idx="20">
                  <c:v>496133</c:v>
                </c:pt>
                <c:pt idx="21">
                  <c:v>509727</c:v>
                </c:pt>
                <c:pt idx="22">
                  <c:v>523693</c:v>
                </c:pt>
                <c:pt idx="23">
                  <c:v>538042</c:v>
                </c:pt>
                <c:pt idx="24">
                  <c:v>552785</c:v>
                </c:pt>
                <c:pt idx="25">
                  <c:v>567931</c:v>
                </c:pt>
                <c:pt idx="26">
                  <c:v>583492</c:v>
                </c:pt>
                <c:pt idx="27">
                  <c:v>599480</c:v>
                </c:pt>
                <c:pt idx="28">
                  <c:v>615906</c:v>
                </c:pt>
                <c:pt idx="29">
                  <c:v>632782</c:v>
                </c:pt>
                <c:pt idx="30">
                  <c:v>649931</c:v>
                </c:pt>
              </c:numCache>
            </c:numRef>
          </c:val>
          <c:smooth val="0"/>
        </c:ser>
        <c:ser>
          <c:idx val="4"/>
          <c:order val="3"/>
          <c:tx>
            <c:strRef>
              <c:f>'Projected-Data'!$E$1</c:f>
              <c:strCache>
                <c:ptCount val="1"/>
                <c:pt idx="0">
                  <c:v>Machakos</c:v>
                </c:pt>
              </c:strCache>
            </c:strRef>
          </c:tx>
          <c:spPr>
            <a:ln>
              <a:solidFill>
                <a:srgbClr val="FF0000"/>
              </a:solidFill>
            </a:ln>
          </c:spPr>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'Projected-Data'!$E$2:$E$32</c:f>
              <c:numCache>
                <c:formatCode>General</c:formatCode>
                <c:ptCount val="31"/>
                <c:pt idx="0">
                  <c:v>1023000</c:v>
                </c:pt>
                <c:pt idx="1">
                  <c:v>1055122</c:v>
                </c:pt>
                <c:pt idx="2">
                  <c:v>1088253</c:v>
                </c:pt>
                <c:pt idx="3">
                  <c:v>1122424</c:v>
                </c:pt>
                <c:pt idx="4">
                  <c:v>1157668</c:v>
                </c:pt>
                <c:pt idx="5">
                  <c:v>1194019</c:v>
                </c:pt>
                <c:pt idx="6">
                  <c:v>1231511</c:v>
                </c:pt>
                <c:pt idx="7">
                  <c:v>1270180</c:v>
                </c:pt>
                <c:pt idx="8">
                  <c:v>1310064</c:v>
                </c:pt>
                <c:pt idx="9">
                  <c:v>1351200</c:v>
                </c:pt>
                <c:pt idx="10">
                  <c:v>1393000</c:v>
                </c:pt>
                <c:pt idx="11">
                  <c:v>1419188</c:v>
                </c:pt>
                <c:pt idx="12">
                  <c:v>1445869</c:v>
                </c:pt>
                <c:pt idx="13">
                  <c:v>1473051</c:v>
                </c:pt>
                <c:pt idx="14">
                  <c:v>1500744</c:v>
                </c:pt>
                <c:pt idx="15">
                  <c:v>1528958</c:v>
                </c:pt>
                <c:pt idx="16">
                  <c:v>1557703</c:v>
                </c:pt>
                <c:pt idx="17">
                  <c:v>1586988</c:v>
                </c:pt>
                <c:pt idx="18">
                  <c:v>1616823</c:v>
                </c:pt>
                <c:pt idx="19">
                  <c:v>1647219</c:v>
                </c:pt>
                <c:pt idx="20">
                  <c:v>1678189</c:v>
                </c:pt>
                <c:pt idx="21">
                  <c:v>1706382</c:v>
                </c:pt>
                <c:pt idx="22">
                  <c:v>1735049</c:v>
                </c:pt>
                <c:pt idx="23">
                  <c:v>1764198</c:v>
                </c:pt>
                <c:pt idx="24">
                  <c:v>1793837</c:v>
                </c:pt>
                <c:pt idx="25">
                  <c:v>1823973</c:v>
                </c:pt>
                <c:pt idx="26">
                  <c:v>1854616</c:v>
                </c:pt>
                <c:pt idx="27">
                  <c:v>1885773</c:v>
                </c:pt>
                <c:pt idx="28">
                  <c:v>1917454</c:v>
                </c:pt>
                <c:pt idx="29">
                  <c:v>1949668</c:v>
                </c:pt>
                <c:pt idx="30">
                  <c:v>1982255</c:v>
                </c:pt>
              </c:numCache>
            </c:numRef>
          </c:val>
          <c:smooth val="0"/>
        </c:ser>
        <c:ser>
          <c:idx val="5"/>
          <c:order val="4"/>
          <c:tx>
            <c:strRef>
              <c:f>'Projected-Data'!$F$1</c:f>
              <c:strCache>
                <c:ptCount val="1"/>
                <c:pt idx="0">
                  <c:v>Narok</c:v>
                </c:pt>
              </c:strCache>
            </c:strRef>
          </c:tx>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'Projected-Data'!$F$2:$F$32</c:f>
              <c:numCache>
                <c:formatCode>General</c:formatCode>
                <c:ptCount val="31"/>
                <c:pt idx="0">
                  <c:v>210306</c:v>
                </c:pt>
                <c:pt idx="1">
                  <c:v>224186</c:v>
                </c:pt>
                <c:pt idx="2">
                  <c:v>238982</c:v>
                </c:pt>
                <c:pt idx="3">
                  <c:v>254755</c:v>
                </c:pt>
                <c:pt idx="4">
                  <c:v>271569</c:v>
                </c:pt>
                <c:pt idx="5">
                  <c:v>289492</c:v>
                </c:pt>
                <c:pt idx="6">
                  <c:v>308599</c:v>
                </c:pt>
                <c:pt idx="7">
                  <c:v>328966</c:v>
                </c:pt>
                <c:pt idx="8">
                  <c:v>350678</c:v>
                </c:pt>
                <c:pt idx="9">
                  <c:v>373823</c:v>
                </c:pt>
                <c:pt idx="10">
                  <c:v>398272</c:v>
                </c:pt>
                <c:pt idx="11">
                  <c:v>410299</c:v>
                </c:pt>
                <c:pt idx="12">
                  <c:v>422690</c:v>
                </c:pt>
                <c:pt idx="13">
                  <c:v>435456</c:v>
                </c:pt>
                <c:pt idx="14">
                  <c:v>448606</c:v>
                </c:pt>
                <c:pt idx="15">
                  <c:v>462154</c:v>
                </c:pt>
                <c:pt idx="16">
                  <c:v>476111</c:v>
                </c:pt>
                <c:pt idx="17">
                  <c:v>490490</c:v>
                </c:pt>
                <c:pt idx="18">
                  <c:v>505303</c:v>
                </c:pt>
                <c:pt idx="19">
                  <c:v>520563</c:v>
                </c:pt>
                <c:pt idx="20">
                  <c:v>536341</c:v>
                </c:pt>
                <c:pt idx="21">
                  <c:v>561656</c:v>
                </c:pt>
                <c:pt idx="22">
                  <c:v>588166</c:v>
                </c:pt>
                <c:pt idx="23">
                  <c:v>615927</c:v>
                </c:pt>
                <c:pt idx="24">
                  <c:v>644999</c:v>
                </c:pt>
                <c:pt idx="25">
                  <c:v>675443</c:v>
                </c:pt>
                <c:pt idx="26">
                  <c:v>707324</c:v>
                </c:pt>
                <c:pt idx="27">
                  <c:v>740710</c:v>
                </c:pt>
                <c:pt idx="28">
                  <c:v>775671</c:v>
                </c:pt>
                <c:pt idx="29">
                  <c:v>812283</c:v>
                </c:pt>
                <c:pt idx="30">
                  <c:v>850920</c:v>
                </c:pt>
              </c:numCache>
            </c:numRef>
          </c:val>
          <c:smooth val="0"/>
        </c:ser>
        <c:ser>
          <c:idx val="6"/>
          <c:order val="5"/>
          <c:tx>
            <c:strRef>
              <c:f>'Projected-Data'!$G$1</c:f>
              <c:strCache>
                <c:ptCount val="1"/>
                <c:pt idx="0">
                  <c:v>Nyandarua</c:v>
                </c:pt>
              </c:strCache>
            </c:strRef>
          </c:tx>
          <c:spPr>
            <a:ln>
              <a:solidFill>
                <a:srgbClr val="0070C0"/>
              </a:solidFill>
            </a:ln>
          </c:spPr>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'Projected-Data'!$G$2:$G$32</c:f>
              <c:numCache>
                <c:formatCode>General</c:formatCode>
                <c:ptCount val="31"/>
                <c:pt idx="0">
                  <c:v>233302</c:v>
                </c:pt>
                <c:pt idx="1">
                  <c:v>242634</c:v>
                </c:pt>
                <c:pt idx="2">
                  <c:v>252339</c:v>
                </c:pt>
                <c:pt idx="3">
                  <c:v>262433</c:v>
                </c:pt>
                <c:pt idx="4">
                  <c:v>272930</c:v>
                </c:pt>
                <c:pt idx="5">
                  <c:v>283847</c:v>
                </c:pt>
                <c:pt idx="6">
                  <c:v>295201</c:v>
                </c:pt>
                <c:pt idx="7">
                  <c:v>307009</c:v>
                </c:pt>
                <c:pt idx="8">
                  <c:v>319289</c:v>
                </c:pt>
                <c:pt idx="9">
                  <c:v>332061</c:v>
                </c:pt>
                <c:pt idx="10">
                  <c:v>345420</c:v>
                </c:pt>
                <c:pt idx="11">
                  <c:v>356957</c:v>
                </c:pt>
                <c:pt idx="12">
                  <c:v>368879</c:v>
                </c:pt>
                <c:pt idx="13">
                  <c:v>381199</c:v>
                </c:pt>
                <c:pt idx="14">
                  <c:v>393932</c:v>
                </c:pt>
                <c:pt idx="15">
                  <c:v>407089</c:v>
                </c:pt>
                <c:pt idx="16">
                  <c:v>420686</c:v>
                </c:pt>
                <c:pt idx="17">
                  <c:v>434737</c:v>
                </c:pt>
                <c:pt idx="18">
                  <c:v>449257</c:v>
                </c:pt>
                <c:pt idx="19">
                  <c:v>464262</c:v>
                </c:pt>
                <c:pt idx="20">
                  <c:v>479902</c:v>
                </c:pt>
                <c:pt idx="21">
                  <c:v>490459</c:v>
                </c:pt>
                <c:pt idx="22">
                  <c:v>501249</c:v>
                </c:pt>
                <c:pt idx="23">
                  <c:v>512277</c:v>
                </c:pt>
                <c:pt idx="24">
                  <c:v>523547</c:v>
                </c:pt>
                <c:pt idx="25">
                  <c:v>535065</c:v>
                </c:pt>
                <c:pt idx="26">
                  <c:v>546837</c:v>
                </c:pt>
                <c:pt idx="27">
                  <c:v>558867</c:v>
                </c:pt>
                <c:pt idx="28">
                  <c:v>571162</c:v>
                </c:pt>
                <c:pt idx="29">
                  <c:v>583728</c:v>
                </c:pt>
                <c:pt idx="30">
                  <c:v>596268</c:v>
                </c:pt>
              </c:numCache>
            </c:numRef>
          </c:val>
          <c:smooth val="0"/>
        </c:ser>
        <c:ser>
          <c:idx val="7"/>
          <c:order val="6"/>
          <c:tx>
            <c:strRef>
              <c:f>'Projected-Data'!$H$1</c:f>
              <c:strCache>
                <c:ptCount val="1"/>
                <c:pt idx="0">
                  <c:v>Nyeri</c:v>
                </c:pt>
              </c:strCache>
            </c:strRef>
          </c:tx>
          <c:spPr>
            <a:ln>
              <a:solidFill>
                <a:srgbClr val="00B0F0"/>
              </a:solidFill>
            </a:ln>
          </c:spPr>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'Projected-Data'!$H$2:$H$32</c:f>
              <c:numCache>
                <c:formatCode>General</c:formatCode>
                <c:ptCount val="31"/>
                <c:pt idx="0">
                  <c:v>486477</c:v>
                </c:pt>
                <c:pt idx="1">
                  <c:v>497374</c:v>
                </c:pt>
                <c:pt idx="2">
                  <c:v>508515</c:v>
                </c:pt>
                <c:pt idx="3">
                  <c:v>519906</c:v>
                </c:pt>
                <c:pt idx="4">
                  <c:v>531551</c:v>
                </c:pt>
                <c:pt idx="5">
                  <c:v>543458</c:v>
                </c:pt>
                <c:pt idx="6">
                  <c:v>555632</c:v>
                </c:pt>
                <c:pt idx="7">
                  <c:v>568078</c:v>
                </c:pt>
                <c:pt idx="8">
                  <c:v>580803</c:v>
                </c:pt>
                <c:pt idx="9">
                  <c:v>593813</c:v>
                </c:pt>
                <c:pt idx="10">
                  <c:v>607292</c:v>
                </c:pt>
                <c:pt idx="11">
                  <c:v>612472</c:v>
                </c:pt>
                <c:pt idx="12">
                  <c:v>617696</c:v>
                </c:pt>
                <c:pt idx="13">
                  <c:v>622965</c:v>
                </c:pt>
                <c:pt idx="14">
                  <c:v>628279</c:v>
                </c:pt>
                <c:pt idx="15">
                  <c:v>633638</c:v>
                </c:pt>
                <c:pt idx="16">
                  <c:v>639043</c:v>
                </c:pt>
                <c:pt idx="17">
                  <c:v>644494</c:v>
                </c:pt>
                <c:pt idx="18">
                  <c:v>649992</c:v>
                </c:pt>
                <c:pt idx="19">
                  <c:v>655536</c:v>
                </c:pt>
                <c:pt idx="20">
                  <c:v>661156</c:v>
                </c:pt>
                <c:pt idx="21">
                  <c:v>664329</c:v>
                </c:pt>
                <c:pt idx="22">
                  <c:v>667518</c:v>
                </c:pt>
                <c:pt idx="23">
                  <c:v>670722</c:v>
                </c:pt>
                <c:pt idx="24">
                  <c:v>673941</c:v>
                </c:pt>
                <c:pt idx="25">
                  <c:v>677176</c:v>
                </c:pt>
                <c:pt idx="26">
                  <c:v>680427</c:v>
                </c:pt>
                <c:pt idx="27">
                  <c:v>683693</c:v>
                </c:pt>
                <c:pt idx="28">
                  <c:v>686975</c:v>
                </c:pt>
                <c:pt idx="29">
                  <c:v>690272</c:v>
                </c:pt>
                <c:pt idx="30">
                  <c:v>693558</c:v>
                </c:pt>
              </c:numCache>
            </c:numRef>
          </c:val>
          <c:smooth val="0"/>
        </c:ser>
        <c:ser>
          <c:idx val="8"/>
          <c:order val="7"/>
          <c:tx>
            <c:strRef>
              <c:f>'Projected-Data'!$I$1</c:f>
              <c:strCache>
                <c:ptCount val="1"/>
                <c:pt idx="0">
                  <c:v>West Pokot</c:v>
                </c:pt>
              </c:strCache>
            </c:strRef>
          </c:tx>
          <c:spPr>
            <a:ln>
              <a:solidFill>
                <a:srgbClr val="00B050"/>
              </a:solidFill>
            </a:ln>
          </c:spPr>
          <c:marker>
            <c:symbol val="none"/>
          </c:marker>
          <c:cat>
            <c:numRef>
              <c:f>'Projected-Data'!$A$2:$A$32</c:f>
              <c:numCache>
                <c:formatCode>General</c:formatCode>
                <c:ptCount val="31"/>
                <c:pt idx="0">
                  <c:v>1979</c:v>
                </c:pt>
                <c:pt idx="1">
                  <c:v>1980</c:v>
                </c:pt>
                <c:pt idx="2">
                  <c:v>1981</c:v>
                </c:pt>
                <c:pt idx="3">
                  <c:v>1982</c:v>
                </c:pt>
                <c:pt idx="4">
                  <c:v>1983</c:v>
                </c:pt>
                <c:pt idx="5">
                  <c:v>1984</c:v>
                </c:pt>
                <c:pt idx="6">
                  <c:v>1985</c:v>
                </c:pt>
                <c:pt idx="7">
                  <c:v>1986</c:v>
                </c:pt>
                <c:pt idx="8">
                  <c:v>1987</c:v>
                </c:pt>
                <c:pt idx="9">
                  <c:v>1988</c:v>
                </c:pt>
                <c:pt idx="10">
                  <c:v>1989</c:v>
                </c:pt>
                <c:pt idx="11">
                  <c:v>1990</c:v>
                </c:pt>
                <c:pt idx="12">
                  <c:v>1991</c:v>
                </c:pt>
                <c:pt idx="13">
                  <c:v>1992</c:v>
                </c:pt>
                <c:pt idx="14">
                  <c:v>1993</c:v>
                </c:pt>
                <c:pt idx="15">
                  <c:v>1994</c:v>
                </c:pt>
                <c:pt idx="16">
                  <c:v>1995</c:v>
                </c:pt>
                <c:pt idx="17">
                  <c:v>1996</c:v>
                </c:pt>
                <c:pt idx="18">
                  <c:v>1997</c:v>
                </c:pt>
                <c:pt idx="19">
                  <c:v>1998</c:v>
                </c:pt>
                <c:pt idx="20">
                  <c:v>1999</c:v>
                </c:pt>
                <c:pt idx="21">
                  <c:v>2000</c:v>
                </c:pt>
                <c:pt idx="22">
                  <c:v>2001</c:v>
                </c:pt>
                <c:pt idx="23">
                  <c:v>2002</c:v>
                </c:pt>
                <c:pt idx="24">
                  <c:v>2003</c:v>
                </c:pt>
                <c:pt idx="25">
                  <c:v>2004</c:v>
                </c:pt>
                <c:pt idx="26">
                  <c:v>2005</c:v>
                </c:pt>
                <c:pt idx="27">
                  <c:v>2006</c:v>
                </c:pt>
                <c:pt idx="28">
                  <c:v>2007</c:v>
                </c:pt>
                <c:pt idx="29">
                  <c:v>2008</c:v>
                </c:pt>
                <c:pt idx="30">
                  <c:v>2009</c:v>
                </c:pt>
              </c:numCache>
            </c:numRef>
          </c:cat>
          <c:val>
            <c:numRef>
              <c:f>'Projected-Data'!$I$2:$I$32</c:f>
              <c:numCache>
                <c:formatCode>General</c:formatCode>
                <c:ptCount val="31"/>
                <c:pt idx="0">
                  <c:v>158652</c:v>
                </c:pt>
                <c:pt idx="1">
                  <c:v>164325</c:v>
                </c:pt>
                <c:pt idx="2">
                  <c:v>170201</c:v>
                </c:pt>
                <c:pt idx="3">
                  <c:v>176288</c:v>
                </c:pt>
                <c:pt idx="4">
                  <c:v>182592</c:v>
                </c:pt>
                <c:pt idx="5">
                  <c:v>189121</c:v>
                </c:pt>
                <c:pt idx="6">
                  <c:v>195884</c:v>
                </c:pt>
                <c:pt idx="7">
                  <c:v>202889</c:v>
                </c:pt>
                <c:pt idx="8">
                  <c:v>210144</c:v>
                </c:pt>
                <c:pt idx="9">
                  <c:v>217659</c:v>
                </c:pt>
                <c:pt idx="10">
                  <c:v>225449</c:v>
                </c:pt>
                <c:pt idx="11">
                  <c:v>232600</c:v>
                </c:pt>
                <c:pt idx="12">
                  <c:v>239978</c:v>
                </c:pt>
                <c:pt idx="13">
                  <c:v>247590</c:v>
                </c:pt>
                <c:pt idx="14">
                  <c:v>255444</c:v>
                </c:pt>
                <c:pt idx="15">
                  <c:v>263546</c:v>
                </c:pt>
                <c:pt idx="16">
                  <c:v>271906</c:v>
                </c:pt>
                <c:pt idx="17">
                  <c:v>280531</c:v>
                </c:pt>
                <c:pt idx="18">
                  <c:v>289429</c:v>
                </c:pt>
                <c:pt idx="19">
                  <c:v>298610</c:v>
                </c:pt>
                <c:pt idx="20">
                  <c:v>308086</c:v>
                </c:pt>
                <c:pt idx="21">
                  <c:v>324183</c:v>
                </c:pt>
                <c:pt idx="22">
                  <c:v>341122</c:v>
                </c:pt>
                <c:pt idx="23">
                  <c:v>358945</c:v>
                </c:pt>
                <c:pt idx="24">
                  <c:v>377700</c:v>
                </c:pt>
                <c:pt idx="25">
                  <c:v>397435</c:v>
                </c:pt>
                <c:pt idx="26">
                  <c:v>418201</c:v>
                </c:pt>
                <c:pt idx="27">
                  <c:v>440052</c:v>
                </c:pt>
                <c:pt idx="28">
                  <c:v>463045</c:v>
                </c:pt>
                <c:pt idx="29">
                  <c:v>487239</c:v>
                </c:pt>
                <c:pt idx="30">
                  <c:v>512690</c:v>
                </c:pt>
              </c:numCache>
            </c:numRef>
          </c:val>
          <c:smooth val="0"/>
        </c:ser>
        <c:dLbls>
          <c:showLegendKey val="0"/>
          <c:showVal val="0"/>
          <c:showCatName val="0"/>
          <c:showSerName val="0"/>
          <c:showPercent val="0"/>
          <c:showBubbleSize val="0"/>
        </c:dLbls>
        <c:marker val="1"/>
        <c:smooth val="0"/>
        <c:axId val="183624448"/>
        <c:axId val="183625984"/>
      </c:lineChart>
      <c:catAx>
        <c:axId val="183624448"/>
        <c:scaling>
          <c:orientation val="minMax"/>
        </c:scaling>
        <c:delete val="0"/>
        <c:axPos val="b"/>
        <c:numFmt formatCode="General" sourceLinked="1"/>
        <c:majorTickMark val="out"/>
        <c:minorTickMark val="none"/>
        <c:tickLblPos val="nextTo"/>
        <c:txPr>
          <a:bodyPr rot="-5400000" vert="horz"/>
          <a:lstStyle/>
          <a:p>
            <a:pPr>
              <a:defRPr/>
            </a:pPr>
            <a:endParaRPr lang="en-US"/>
          </a:p>
        </c:txPr>
        <c:crossAx val="183625984"/>
        <c:crosses val="autoZero"/>
        <c:auto val="1"/>
        <c:lblAlgn val="ctr"/>
        <c:lblOffset val="100"/>
        <c:noMultiLvlLbl val="0"/>
      </c:catAx>
      <c:valAx>
        <c:axId val="183625984"/>
        <c:scaling>
          <c:orientation val="minMax"/>
        </c:scaling>
        <c:delete val="0"/>
        <c:axPos val="l"/>
        <c:majorGridlines/>
        <c:title>
          <c:tx>
            <c:rich>
              <a:bodyPr rot="-5400000" vert="horz"/>
              <a:lstStyle/>
              <a:p>
                <a:pPr>
                  <a:defRPr sz="1200" b="0"/>
                </a:pPr>
                <a:r>
                  <a:rPr lang="en-GB" sz="1200" b="0"/>
                  <a:t>Population</a:t>
                </a:r>
              </a:p>
            </c:rich>
          </c:tx>
          <c:layout/>
          <c:overlay val="0"/>
        </c:title>
        <c:numFmt formatCode="General" sourceLinked="1"/>
        <c:majorTickMark val="out"/>
        <c:minorTickMark val="none"/>
        <c:tickLblPos val="nextTo"/>
        <c:crossAx val="183624448"/>
        <c:crosses val="autoZero"/>
        <c:crossBetween val="between"/>
      </c:valAx>
    </c:plotArea>
    <c:legend>
      <c:legendPos val="r"/>
      <c:layout/>
      <c:overlay val="0"/>
    </c:legend>
    <c:plotVisOnly val="1"/>
    <c:dispBlanksAs val="gap"/>
    <c:showDLblsOverMax val="0"/>
  </c:chart>
  <c:spPr>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204080349501199"/>
          <c:y val="5.9824133658419598E-2"/>
          <c:w val="0.67948543153805507"/>
          <c:h val="0.7438019105479835"/>
        </c:manualLayout>
      </c:layout>
      <c:lineChart>
        <c:grouping val="standard"/>
        <c:varyColors val="0"/>
        <c:ser>
          <c:idx val="1"/>
          <c:order val="0"/>
          <c:tx>
            <c:strRef>
              <c:f>'3Yr_Average'!$B$1</c:f>
              <c:strCache>
                <c:ptCount val="1"/>
                <c:pt idx="0">
                  <c:v>Baringo</c:v>
                </c:pt>
              </c:strCache>
            </c:strRef>
          </c:tx>
          <c:spPr>
            <a:ln w="34925"/>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'3Yr_Average'!$B$2:$B$27</c:f>
              <c:numCache>
                <c:formatCode>0.00</c:formatCode>
                <c:ptCount val="26"/>
                <c:pt idx="0">
                  <c:v>0.43583333333333335</c:v>
                </c:pt>
                <c:pt idx="1">
                  <c:v>0.44194444444444447</c:v>
                </c:pt>
                <c:pt idx="2">
                  <c:v>0.43694444444444452</c:v>
                </c:pt>
                <c:pt idx="3">
                  <c:v>0.4613888888888889</c:v>
                </c:pt>
                <c:pt idx="4">
                  <c:v>0.45999999999999996</c:v>
                </c:pt>
                <c:pt idx="5">
                  <c:v>0.47055555555555556</c:v>
                </c:pt>
                <c:pt idx="6">
                  <c:v>0.4761111111111111</c:v>
                </c:pt>
                <c:pt idx="7">
                  <c:v>0.47472222222222227</c:v>
                </c:pt>
                <c:pt idx="8">
                  <c:v>0.46166666666666667</c:v>
                </c:pt>
                <c:pt idx="9">
                  <c:v>0.44888888888888889</c:v>
                </c:pt>
                <c:pt idx="10">
                  <c:v>0.44944444444444448</c:v>
                </c:pt>
                <c:pt idx="11">
                  <c:v>0.46416666666666667</c:v>
                </c:pt>
                <c:pt idx="12">
                  <c:v>0.47861111111111115</c:v>
                </c:pt>
                <c:pt idx="13">
                  <c:v>0.47388888888888886</c:v>
                </c:pt>
                <c:pt idx="14">
                  <c:v>0.48305555555555557</c:v>
                </c:pt>
                <c:pt idx="15">
                  <c:v>0.48749999999999999</c:v>
                </c:pt>
                <c:pt idx="16">
                  <c:v>0.47666666666666663</c:v>
                </c:pt>
                <c:pt idx="17">
                  <c:v>0.47305555555555556</c:v>
                </c:pt>
                <c:pt idx="18">
                  <c:v>0.46</c:v>
                </c:pt>
                <c:pt idx="19">
                  <c:v>0.48249999999999998</c:v>
                </c:pt>
                <c:pt idx="20">
                  <c:v>0.47416666666666663</c:v>
                </c:pt>
                <c:pt idx="21">
                  <c:v>0.48805555555555546</c:v>
                </c:pt>
                <c:pt idx="22">
                  <c:v>0.46888888888888886</c:v>
                </c:pt>
                <c:pt idx="23">
                  <c:v>0.50305555555555548</c:v>
                </c:pt>
                <c:pt idx="24">
                  <c:v>0.5066666666666666</c:v>
                </c:pt>
              </c:numCache>
            </c:numRef>
          </c:val>
          <c:smooth val="0"/>
        </c:ser>
        <c:ser>
          <c:idx val="2"/>
          <c:order val="1"/>
          <c:tx>
            <c:strRef>
              <c:f>'3Yr_Average'!$C$1</c:f>
              <c:strCache>
                <c:ptCount val="1"/>
                <c:pt idx="0">
                  <c:v>Elgeyo-Marakwet</c:v>
                </c:pt>
              </c:strCache>
            </c:strRef>
          </c:tx>
          <c:spPr>
            <a:ln w="34925">
              <a:solidFill>
                <a:schemeClr val="accent3">
                  <a:lumMod val="75000"/>
                </a:schemeClr>
              </a:solidFill>
            </a:ln>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'3Yr_Average'!$C$2:$C$27</c:f>
              <c:numCache>
                <c:formatCode>0.00</c:formatCode>
                <c:ptCount val="26"/>
                <c:pt idx="0">
                  <c:v>0.59527777777777779</c:v>
                </c:pt>
                <c:pt idx="1">
                  <c:v>0.59444444444444444</c:v>
                </c:pt>
                <c:pt idx="2">
                  <c:v>0.5805555555555556</c:v>
                </c:pt>
                <c:pt idx="3">
                  <c:v>0.59111111111111114</c:v>
                </c:pt>
                <c:pt idx="4">
                  <c:v>0.59472222222222226</c:v>
                </c:pt>
                <c:pt idx="5">
                  <c:v>0.60638888888888898</c:v>
                </c:pt>
                <c:pt idx="6">
                  <c:v>0.61750000000000016</c:v>
                </c:pt>
                <c:pt idx="7">
                  <c:v>0.61611111111111116</c:v>
                </c:pt>
                <c:pt idx="8">
                  <c:v>0.60972222222222239</c:v>
                </c:pt>
                <c:pt idx="9">
                  <c:v>0.6019444444444445</c:v>
                </c:pt>
                <c:pt idx="10">
                  <c:v>0.59305555555555556</c:v>
                </c:pt>
                <c:pt idx="11">
                  <c:v>0.60138888888888886</c:v>
                </c:pt>
                <c:pt idx="12">
                  <c:v>0.60388888888888881</c:v>
                </c:pt>
                <c:pt idx="13">
                  <c:v>0.60472222222222227</c:v>
                </c:pt>
                <c:pt idx="14">
                  <c:v>0.6019444444444445</c:v>
                </c:pt>
                <c:pt idx="15">
                  <c:v>0.60833333333333339</c:v>
                </c:pt>
                <c:pt idx="16">
                  <c:v>0.6086111111111111</c:v>
                </c:pt>
                <c:pt idx="17">
                  <c:v>0.61222222222222211</c:v>
                </c:pt>
                <c:pt idx="18">
                  <c:v>0.60138888888888886</c:v>
                </c:pt>
                <c:pt idx="19">
                  <c:v>0.60888888888888892</c:v>
                </c:pt>
                <c:pt idx="20">
                  <c:v>0.60250000000000004</c:v>
                </c:pt>
                <c:pt idx="21">
                  <c:v>0.61388888888888893</c:v>
                </c:pt>
                <c:pt idx="22">
                  <c:v>0.61333333333333329</c:v>
                </c:pt>
                <c:pt idx="23">
                  <c:v>0.63694444444444442</c:v>
                </c:pt>
                <c:pt idx="24">
                  <c:v>0.63527777777777772</c:v>
                </c:pt>
              </c:numCache>
            </c:numRef>
          </c:val>
          <c:smooth val="0"/>
        </c:ser>
        <c:ser>
          <c:idx val="3"/>
          <c:order val="2"/>
          <c:tx>
            <c:strRef>
              <c:f>'3Yr_Average'!$D$1</c:f>
              <c:strCache>
                <c:ptCount val="1"/>
                <c:pt idx="0">
                  <c:v>Kwale</c:v>
                </c:pt>
              </c:strCache>
            </c:strRef>
          </c:tx>
          <c:spPr>
            <a:ln w="34925">
              <a:solidFill>
                <a:srgbClr val="9954CC"/>
              </a:solidFill>
            </a:ln>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'3Yr_Average'!$D$2:$D$27</c:f>
              <c:numCache>
                <c:formatCode>0.00</c:formatCode>
                <c:ptCount val="26"/>
                <c:pt idx="0">
                  <c:v>0.44055555555555559</c:v>
                </c:pt>
                <c:pt idx="1">
                  <c:v>0.44694444444444453</c:v>
                </c:pt>
                <c:pt idx="2">
                  <c:v>0.45222222222222225</c:v>
                </c:pt>
                <c:pt idx="3">
                  <c:v>0.4563888888888889</c:v>
                </c:pt>
                <c:pt idx="4">
                  <c:v>0.45583333333333337</c:v>
                </c:pt>
                <c:pt idx="5">
                  <c:v>0.44972222222222219</c:v>
                </c:pt>
                <c:pt idx="6">
                  <c:v>0.4458333333333333</c:v>
                </c:pt>
                <c:pt idx="7">
                  <c:v>0.44083333333333335</c:v>
                </c:pt>
                <c:pt idx="8">
                  <c:v>0.44083333333333335</c:v>
                </c:pt>
                <c:pt idx="9">
                  <c:v>0.44500000000000001</c:v>
                </c:pt>
                <c:pt idx="10">
                  <c:v>0.44305555555555554</c:v>
                </c:pt>
                <c:pt idx="11">
                  <c:v>0.44861111111111107</c:v>
                </c:pt>
                <c:pt idx="12">
                  <c:v>0.4458333333333333</c:v>
                </c:pt>
                <c:pt idx="13">
                  <c:v>0.42861111111111111</c:v>
                </c:pt>
                <c:pt idx="14">
                  <c:v>0.42861111111111105</c:v>
                </c:pt>
                <c:pt idx="15">
                  <c:v>0.43527777777777771</c:v>
                </c:pt>
                <c:pt idx="16">
                  <c:v>0.46249999999999997</c:v>
                </c:pt>
                <c:pt idx="17">
                  <c:v>0.45361111111111113</c:v>
                </c:pt>
                <c:pt idx="18">
                  <c:v>0.45361111111111113</c:v>
                </c:pt>
                <c:pt idx="19">
                  <c:v>0.44555555555555554</c:v>
                </c:pt>
                <c:pt idx="20">
                  <c:v>0.45888888888888896</c:v>
                </c:pt>
                <c:pt idx="21">
                  <c:v>0.44750000000000006</c:v>
                </c:pt>
                <c:pt idx="22">
                  <c:v>0.47527777777777774</c:v>
                </c:pt>
                <c:pt idx="23">
                  <c:v>0.49138888888888888</c:v>
                </c:pt>
                <c:pt idx="24">
                  <c:v>0.51083333333333336</c:v>
                </c:pt>
              </c:numCache>
            </c:numRef>
          </c:val>
          <c:smooth val="0"/>
        </c:ser>
        <c:ser>
          <c:idx val="4"/>
          <c:order val="3"/>
          <c:tx>
            <c:strRef>
              <c:f>'3Yr_Average'!$E$1</c:f>
              <c:strCache>
                <c:ptCount val="1"/>
                <c:pt idx="0">
                  <c:v>Machakos</c:v>
                </c:pt>
              </c:strCache>
            </c:strRef>
          </c:tx>
          <c:spPr>
            <a:ln w="34925"/>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'3Yr_Average'!$E$2:$E$27</c:f>
              <c:numCache>
                <c:formatCode>0.00</c:formatCode>
                <c:ptCount val="26"/>
                <c:pt idx="0">
                  <c:v>0.42333333333333334</c:v>
                </c:pt>
                <c:pt idx="1">
                  <c:v>0.42972222222222228</c:v>
                </c:pt>
                <c:pt idx="2">
                  <c:v>0.42722222222222223</c:v>
                </c:pt>
                <c:pt idx="3">
                  <c:v>0.43472222222222223</c:v>
                </c:pt>
                <c:pt idx="4">
                  <c:v>0.42249999999999993</c:v>
                </c:pt>
                <c:pt idx="5">
                  <c:v>0.43111111111111106</c:v>
                </c:pt>
                <c:pt idx="6">
                  <c:v>0.43861111111111106</c:v>
                </c:pt>
                <c:pt idx="7">
                  <c:v>0.44305555555555554</c:v>
                </c:pt>
                <c:pt idx="8">
                  <c:v>0.43194444444444441</c:v>
                </c:pt>
                <c:pt idx="9">
                  <c:v>0.4161111111111111</c:v>
                </c:pt>
                <c:pt idx="10">
                  <c:v>0.41055555555555556</c:v>
                </c:pt>
                <c:pt idx="11">
                  <c:v>0.42333333333333339</c:v>
                </c:pt>
                <c:pt idx="12">
                  <c:v>0.43111111111111117</c:v>
                </c:pt>
                <c:pt idx="13">
                  <c:v>0.42805555555555558</c:v>
                </c:pt>
                <c:pt idx="14">
                  <c:v>0.4383333333333333</c:v>
                </c:pt>
                <c:pt idx="15">
                  <c:v>0.42805555555555547</c:v>
                </c:pt>
                <c:pt idx="16">
                  <c:v>0.42833333333333329</c:v>
                </c:pt>
                <c:pt idx="17">
                  <c:v>0.40750000000000003</c:v>
                </c:pt>
                <c:pt idx="18">
                  <c:v>0.4177777777777778</c:v>
                </c:pt>
                <c:pt idx="19">
                  <c:v>0.41972222222222227</c:v>
                </c:pt>
                <c:pt idx="20">
                  <c:v>0.41166666666666668</c:v>
                </c:pt>
                <c:pt idx="21">
                  <c:v>0.39333333333333337</c:v>
                </c:pt>
                <c:pt idx="22">
                  <c:v>0.38916666666666672</c:v>
                </c:pt>
                <c:pt idx="23">
                  <c:v>0.39861111111111119</c:v>
                </c:pt>
                <c:pt idx="24">
                  <c:v>0.40666666666666668</c:v>
                </c:pt>
              </c:numCache>
            </c:numRef>
          </c:val>
          <c:smooth val="0"/>
        </c:ser>
        <c:ser>
          <c:idx val="5"/>
          <c:order val="4"/>
          <c:tx>
            <c:strRef>
              <c:f>'3Yr_Average'!$F$1</c:f>
              <c:strCache>
                <c:ptCount val="1"/>
                <c:pt idx="0">
                  <c:v>Narok</c:v>
                </c:pt>
              </c:strCache>
            </c:strRef>
          </c:tx>
          <c:spPr>
            <a:ln w="34925"/>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'3Yr_Average'!$F$2:$F$27</c:f>
              <c:numCache>
                <c:formatCode>0.00</c:formatCode>
                <c:ptCount val="26"/>
                <c:pt idx="0">
                  <c:v>0.50527777777777783</c:v>
                </c:pt>
                <c:pt idx="1">
                  <c:v>0.51666666666666672</c:v>
                </c:pt>
                <c:pt idx="2">
                  <c:v>0.50611111111111107</c:v>
                </c:pt>
                <c:pt idx="3">
                  <c:v>0.5163888888888889</c:v>
                </c:pt>
                <c:pt idx="4">
                  <c:v>0.51222222222222225</c:v>
                </c:pt>
                <c:pt idx="5">
                  <c:v>0.53166666666666673</c:v>
                </c:pt>
                <c:pt idx="6">
                  <c:v>0.53222222222222226</c:v>
                </c:pt>
                <c:pt idx="7">
                  <c:v>0.53027777777777774</c:v>
                </c:pt>
                <c:pt idx="8">
                  <c:v>0.52277777777777779</c:v>
                </c:pt>
                <c:pt idx="9">
                  <c:v>0.50055555555555553</c:v>
                </c:pt>
                <c:pt idx="10">
                  <c:v>0.49666666666666665</c:v>
                </c:pt>
                <c:pt idx="11">
                  <c:v>0.50166666666666671</c:v>
                </c:pt>
                <c:pt idx="12">
                  <c:v>0.52027777777777784</c:v>
                </c:pt>
                <c:pt idx="13">
                  <c:v>0.51361111111111113</c:v>
                </c:pt>
                <c:pt idx="14">
                  <c:v>0.51416666666666666</c:v>
                </c:pt>
                <c:pt idx="15">
                  <c:v>0.5097222222222223</c:v>
                </c:pt>
                <c:pt idx="16">
                  <c:v>0.50305555555555559</c:v>
                </c:pt>
                <c:pt idx="17">
                  <c:v>0.50111111111111117</c:v>
                </c:pt>
                <c:pt idx="18">
                  <c:v>0.4958333333333334</c:v>
                </c:pt>
                <c:pt idx="19">
                  <c:v>0.50833333333333341</c:v>
                </c:pt>
                <c:pt idx="20">
                  <c:v>0.48972222222222234</c:v>
                </c:pt>
                <c:pt idx="21">
                  <c:v>0.48555555555555557</c:v>
                </c:pt>
                <c:pt idx="22">
                  <c:v>0.47888888888888892</c:v>
                </c:pt>
                <c:pt idx="23">
                  <c:v>0.49694444444444441</c:v>
                </c:pt>
                <c:pt idx="24">
                  <c:v>0.49583333333333335</c:v>
                </c:pt>
              </c:numCache>
            </c:numRef>
          </c:val>
          <c:smooth val="0"/>
        </c:ser>
        <c:ser>
          <c:idx val="6"/>
          <c:order val="5"/>
          <c:tx>
            <c:strRef>
              <c:f>'3Yr_Average'!$G$1</c:f>
              <c:strCache>
                <c:ptCount val="1"/>
                <c:pt idx="0">
                  <c:v>Nyandarua</c:v>
                </c:pt>
              </c:strCache>
            </c:strRef>
          </c:tx>
          <c:spPr>
            <a:ln w="34925">
              <a:solidFill>
                <a:schemeClr val="tx2">
                  <a:lumMod val="40000"/>
                  <a:lumOff val="60000"/>
                </a:schemeClr>
              </a:solidFill>
            </a:ln>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'3Yr_Average'!$G$2:$G$27</c:f>
              <c:numCache>
                <c:formatCode>0.00</c:formatCode>
                <c:ptCount val="26"/>
                <c:pt idx="0">
                  <c:v>0.57805555555555566</c:v>
                </c:pt>
                <c:pt idx="1">
                  <c:v>0.58944444444444455</c:v>
                </c:pt>
                <c:pt idx="2">
                  <c:v>0.58333333333333337</c:v>
                </c:pt>
                <c:pt idx="3">
                  <c:v>0.5872222222222222</c:v>
                </c:pt>
                <c:pt idx="4">
                  <c:v>0.57805555555555566</c:v>
                </c:pt>
                <c:pt idx="5">
                  <c:v>0.58611111111111114</c:v>
                </c:pt>
                <c:pt idx="6">
                  <c:v>0.59500000000000008</c:v>
                </c:pt>
                <c:pt idx="7">
                  <c:v>0.58833333333333337</c:v>
                </c:pt>
                <c:pt idx="8">
                  <c:v>0.57833333333333325</c:v>
                </c:pt>
                <c:pt idx="9">
                  <c:v>0.55722222222222229</c:v>
                </c:pt>
                <c:pt idx="10">
                  <c:v>0.55555555555555569</c:v>
                </c:pt>
                <c:pt idx="11">
                  <c:v>0.56527777777777788</c:v>
                </c:pt>
                <c:pt idx="12">
                  <c:v>0.58166666666666667</c:v>
                </c:pt>
                <c:pt idx="13">
                  <c:v>0.58138888888888884</c:v>
                </c:pt>
                <c:pt idx="14">
                  <c:v>0.58638888888888896</c:v>
                </c:pt>
                <c:pt idx="15">
                  <c:v>0.58083333333333342</c:v>
                </c:pt>
                <c:pt idx="16">
                  <c:v>0.57277777777777783</c:v>
                </c:pt>
                <c:pt idx="17">
                  <c:v>0.56888888888888889</c:v>
                </c:pt>
                <c:pt idx="18">
                  <c:v>0.5658333333333333</c:v>
                </c:pt>
                <c:pt idx="19">
                  <c:v>0.58194444444444449</c:v>
                </c:pt>
                <c:pt idx="20">
                  <c:v>0.57333333333333336</c:v>
                </c:pt>
                <c:pt idx="21">
                  <c:v>0.57611111111111102</c:v>
                </c:pt>
                <c:pt idx="22">
                  <c:v>0.58472222222222214</c:v>
                </c:pt>
                <c:pt idx="23">
                  <c:v>0.60416666666666663</c:v>
                </c:pt>
                <c:pt idx="24">
                  <c:v>0.6069444444444444</c:v>
                </c:pt>
              </c:numCache>
            </c:numRef>
          </c:val>
          <c:smooth val="0"/>
        </c:ser>
        <c:ser>
          <c:idx val="7"/>
          <c:order val="6"/>
          <c:tx>
            <c:strRef>
              <c:f>'3Yr_Average'!$H$1</c:f>
              <c:strCache>
                <c:ptCount val="1"/>
                <c:pt idx="0">
                  <c:v>Nyeri</c:v>
                </c:pt>
              </c:strCache>
            </c:strRef>
          </c:tx>
          <c:spPr>
            <a:ln w="34925"/>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'3Yr_Average'!$H$2:$H$27</c:f>
              <c:numCache>
                <c:formatCode>0.00</c:formatCode>
                <c:ptCount val="26"/>
                <c:pt idx="0">
                  <c:v>0.60499999999999998</c:v>
                </c:pt>
                <c:pt idx="1">
                  <c:v>0.61166666666666669</c:v>
                </c:pt>
                <c:pt idx="2">
                  <c:v>0.59027777777777779</c:v>
                </c:pt>
                <c:pt idx="3">
                  <c:v>0.59777777777777785</c:v>
                </c:pt>
                <c:pt idx="4">
                  <c:v>0.58861111111111108</c:v>
                </c:pt>
                <c:pt idx="5">
                  <c:v>0.61111111111111116</c:v>
                </c:pt>
                <c:pt idx="6">
                  <c:v>0.61555555555555552</c:v>
                </c:pt>
                <c:pt idx="7">
                  <c:v>0.61805555555555547</c:v>
                </c:pt>
                <c:pt idx="8">
                  <c:v>0.60055555555555562</c:v>
                </c:pt>
                <c:pt idx="9">
                  <c:v>0.58888888888888891</c:v>
                </c:pt>
                <c:pt idx="10">
                  <c:v>0.58361111111111119</c:v>
                </c:pt>
                <c:pt idx="11">
                  <c:v>0.59611111111111115</c:v>
                </c:pt>
                <c:pt idx="12">
                  <c:v>0.59972222222222216</c:v>
                </c:pt>
                <c:pt idx="13">
                  <c:v>0.59583333333333333</c:v>
                </c:pt>
                <c:pt idx="14">
                  <c:v>0.60472222222222216</c:v>
                </c:pt>
                <c:pt idx="15">
                  <c:v>0.60444444444444445</c:v>
                </c:pt>
                <c:pt idx="16">
                  <c:v>0.60333333333333339</c:v>
                </c:pt>
                <c:pt idx="17">
                  <c:v>0.58833333333333337</c:v>
                </c:pt>
                <c:pt idx="18">
                  <c:v>0.59249999999999992</c:v>
                </c:pt>
                <c:pt idx="19">
                  <c:v>0.60416666666666663</c:v>
                </c:pt>
                <c:pt idx="20">
                  <c:v>0.60805555555555546</c:v>
                </c:pt>
                <c:pt idx="21">
                  <c:v>0.60249999999999992</c:v>
                </c:pt>
                <c:pt idx="22">
                  <c:v>0.62611111111111106</c:v>
                </c:pt>
                <c:pt idx="23">
                  <c:v>0.64222222222222225</c:v>
                </c:pt>
                <c:pt idx="24">
                  <c:v>0.66833333333333345</c:v>
                </c:pt>
              </c:numCache>
            </c:numRef>
          </c:val>
          <c:smooth val="0"/>
        </c:ser>
        <c:ser>
          <c:idx val="8"/>
          <c:order val="7"/>
          <c:tx>
            <c:strRef>
              <c:f>'3Yr_Average'!$I$1</c:f>
              <c:strCache>
                <c:ptCount val="1"/>
                <c:pt idx="0">
                  <c:v>West Pokot</c:v>
                </c:pt>
              </c:strCache>
            </c:strRef>
          </c:tx>
          <c:spPr>
            <a:ln w="34925">
              <a:solidFill>
                <a:srgbClr val="1E32EE"/>
              </a:solidFill>
            </a:ln>
          </c:spPr>
          <c:marker>
            <c:symbol val="none"/>
          </c:marker>
          <c:cat>
            <c:numRef>
              <c:f>'3Yr_Average'!$A$2:$A$26</c:f>
              <c:numCache>
                <c:formatCode>General</c:formatCode>
                <c:ptCount val="25"/>
                <c:pt idx="0">
                  <c:v>1984</c:v>
                </c:pt>
                <c:pt idx="1">
                  <c:v>1985</c:v>
                </c:pt>
                <c:pt idx="2">
                  <c:v>1986</c:v>
                </c:pt>
                <c:pt idx="3">
                  <c:v>1987</c:v>
                </c:pt>
                <c:pt idx="4">
                  <c:v>1988</c:v>
                </c:pt>
                <c:pt idx="5">
                  <c:v>1989</c:v>
                </c:pt>
                <c:pt idx="6">
                  <c:v>1990</c:v>
                </c:pt>
                <c:pt idx="7">
                  <c:v>1991</c:v>
                </c:pt>
                <c:pt idx="8">
                  <c:v>1992</c:v>
                </c:pt>
                <c:pt idx="9">
                  <c:v>1993</c:v>
                </c:pt>
                <c:pt idx="10">
                  <c:v>1994</c:v>
                </c:pt>
                <c:pt idx="11">
                  <c:v>1995</c:v>
                </c:pt>
                <c:pt idx="12">
                  <c:v>1996</c:v>
                </c:pt>
                <c:pt idx="13">
                  <c:v>1997</c:v>
                </c:pt>
                <c:pt idx="14">
                  <c:v>1998</c:v>
                </c:pt>
                <c:pt idx="15">
                  <c:v>1999</c:v>
                </c:pt>
                <c:pt idx="16">
                  <c:v>2000</c:v>
                </c:pt>
                <c:pt idx="17">
                  <c:v>2001</c:v>
                </c:pt>
                <c:pt idx="18">
                  <c:v>2002</c:v>
                </c:pt>
                <c:pt idx="19">
                  <c:v>2003</c:v>
                </c:pt>
                <c:pt idx="20">
                  <c:v>2004</c:v>
                </c:pt>
                <c:pt idx="21">
                  <c:v>2005</c:v>
                </c:pt>
                <c:pt idx="22">
                  <c:v>2006</c:v>
                </c:pt>
                <c:pt idx="23">
                  <c:v>2007</c:v>
                </c:pt>
                <c:pt idx="24">
                  <c:v>2008</c:v>
                </c:pt>
              </c:numCache>
            </c:numRef>
          </c:cat>
          <c:val>
            <c:numRef>
              <c:f>'3Yr_Average'!$I$2:$I$27</c:f>
              <c:numCache>
                <c:formatCode>0.00</c:formatCode>
                <c:ptCount val="26"/>
                <c:pt idx="0">
                  <c:v>0.48749999999999999</c:v>
                </c:pt>
                <c:pt idx="1">
                  <c:v>0.48972222222222223</c:v>
                </c:pt>
                <c:pt idx="2">
                  <c:v>0.48611111111111116</c:v>
                </c:pt>
                <c:pt idx="3">
                  <c:v>0.49861111111111117</c:v>
                </c:pt>
                <c:pt idx="4">
                  <c:v>0.50027777777777782</c:v>
                </c:pt>
                <c:pt idx="5">
                  <c:v>0.50472222222222218</c:v>
                </c:pt>
                <c:pt idx="6">
                  <c:v>0.50638888888888889</c:v>
                </c:pt>
                <c:pt idx="7">
                  <c:v>0.50277777777777777</c:v>
                </c:pt>
                <c:pt idx="8">
                  <c:v>0.49861111111111112</c:v>
                </c:pt>
                <c:pt idx="9">
                  <c:v>0.49472222222222229</c:v>
                </c:pt>
                <c:pt idx="10">
                  <c:v>0.49555555555555558</c:v>
                </c:pt>
                <c:pt idx="11">
                  <c:v>0.49861111111111112</c:v>
                </c:pt>
                <c:pt idx="12">
                  <c:v>0.50666666666666671</c:v>
                </c:pt>
                <c:pt idx="13">
                  <c:v>0.50027777777777771</c:v>
                </c:pt>
                <c:pt idx="14">
                  <c:v>0.5097222222222223</c:v>
                </c:pt>
                <c:pt idx="15">
                  <c:v>0.51388888888888884</c:v>
                </c:pt>
                <c:pt idx="16">
                  <c:v>0.51194444444444442</c:v>
                </c:pt>
                <c:pt idx="17">
                  <c:v>0.51250000000000007</c:v>
                </c:pt>
                <c:pt idx="18">
                  <c:v>0.50444444444444436</c:v>
                </c:pt>
                <c:pt idx="19">
                  <c:v>0.51527777777777783</c:v>
                </c:pt>
                <c:pt idx="20">
                  <c:v>0.50444444444444436</c:v>
                </c:pt>
                <c:pt idx="21">
                  <c:v>0.51277777777777767</c:v>
                </c:pt>
                <c:pt idx="22">
                  <c:v>0.50749999999999995</c:v>
                </c:pt>
                <c:pt idx="23">
                  <c:v>0.53611111111111109</c:v>
                </c:pt>
                <c:pt idx="24">
                  <c:v>0.54166666666666663</c:v>
                </c:pt>
              </c:numCache>
            </c:numRef>
          </c:val>
          <c:smooth val="0"/>
        </c:ser>
        <c:dLbls>
          <c:showLegendKey val="0"/>
          <c:showVal val="0"/>
          <c:showCatName val="0"/>
          <c:showSerName val="0"/>
          <c:showPercent val="0"/>
          <c:showBubbleSize val="0"/>
        </c:dLbls>
        <c:marker val="1"/>
        <c:smooth val="0"/>
        <c:axId val="134293760"/>
        <c:axId val="134304128"/>
      </c:lineChart>
      <c:catAx>
        <c:axId val="134293760"/>
        <c:scaling>
          <c:orientation val="minMax"/>
        </c:scaling>
        <c:delete val="0"/>
        <c:axPos val="b"/>
        <c:title>
          <c:tx>
            <c:rich>
              <a:bodyPr/>
              <a:lstStyle/>
              <a:p>
                <a:pPr>
                  <a:defRPr/>
                </a:pPr>
                <a:r>
                  <a:rPr lang="en-US" sz="1200"/>
                  <a:t>Years</a:t>
                </a:r>
              </a:p>
            </c:rich>
          </c:tx>
          <c:layout>
            <c:manualLayout>
              <c:xMode val="edge"/>
              <c:yMode val="edge"/>
              <c:x val="0.40435612285262351"/>
              <c:y val="0.91474276993198045"/>
            </c:manualLayout>
          </c:layout>
          <c:overlay val="0"/>
        </c:title>
        <c:numFmt formatCode="General" sourceLinked="1"/>
        <c:majorTickMark val="out"/>
        <c:minorTickMark val="none"/>
        <c:tickLblPos val="nextTo"/>
        <c:crossAx val="134304128"/>
        <c:crosses val="autoZero"/>
        <c:auto val="1"/>
        <c:lblAlgn val="ctr"/>
        <c:lblOffset val="100"/>
        <c:noMultiLvlLbl val="0"/>
      </c:catAx>
      <c:valAx>
        <c:axId val="134304128"/>
        <c:scaling>
          <c:orientation val="minMax"/>
          <c:min val="0.35000000000000003"/>
        </c:scaling>
        <c:delete val="0"/>
        <c:axPos val="l"/>
        <c:majorGridlines/>
        <c:title>
          <c:tx>
            <c:rich>
              <a:bodyPr rot="-5400000" vert="horz"/>
              <a:lstStyle/>
              <a:p>
                <a:pPr>
                  <a:defRPr/>
                </a:pPr>
                <a:r>
                  <a:rPr lang="en-US" sz="1200"/>
                  <a:t>Ndvi</a:t>
                </a:r>
              </a:p>
            </c:rich>
          </c:tx>
          <c:layout>
            <c:manualLayout>
              <c:xMode val="edge"/>
              <c:yMode val="edge"/>
              <c:x val="1.7080329495694865E-2"/>
              <c:y val="0.37344712039147165"/>
            </c:manualLayout>
          </c:layout>
          <c:overlay val="0"/>
        </c:title>
        <c:numFmt formatCode="0.00" sourceLinked="1"/>
        <c:majorTickMark val="out"/>
        <c:minorTickMark val="none"/>
        <c:tickLblPos val="nextTo"/>
        <c:crossAx val="134293760"/>
        <c:crosses val="autoZero"/>
        <c:crossBetween val="between"/>
      </c:valAx>
    </c:plotArea>
    <c:legend>
      <c:legendPos val="r"/>
      <c:layout/>
      <c:overlay val="0"/>
    </c:legend>
    <c:plotVisOnly val="1"/>
    <c:dispBlanksAs val="gap"/>
    <c:showDLblsOverMax val="0"/>
  </c:chart>
  <c:spPr>
    <a:noFill/>
    <a:ln>
      <a:no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marker>
            <c:symbol val="circle"/>
            <c:size val="7"/>
            <c:spPr>
              <a:solidFill>
                <a:srgbClr val="FF0000"/>
              </a:solidFill>
            </c:spPr>
          </c:marker>
          <c:trendline>
            <c:trendlineType val="linear"/>
            <c:dispRSqr val="1"/>
            <c:dispEq val="1"/>
            <c:trendlineLbl>
              <c:layout>
                <c:manualLayout>
                  <c:x val="9.0174057190219647E-2"/>
                  <c:y val="-0.50715002117237851"/>
                </c:manualLayout>
              </c:layout>
              <c:numFmt formatCode="General" sourceLinked="0"/>
            </c:trendlineLbl>
          </c:trendline>
          <c:xVal>
            <c:numRef>
              <c:f>Sheet3!$D$52:$D$76</c:f>
              <c:numCache>
                <c:formatCode>General</c:formatCode>
                <c:ptCount val="25"/>
                <c:pt idx="0">
                  <c:v>255102</c:v>
                </c:pt>
                <c:pt idx="1">
                  <c:v>271938.66666666669</c:v>
                </c:pt>
                <c:pt idx="2">
                  <c:v>289886.66666666669</c:v>
                </c:pt>
                <c:pt idx="3">
                  <c:v>309019</c:v>
                </c:pt>
                <c:pt idx="4">
                  <c:v>329414.33333333331</c:v>
                </c:pt>
                <c:pt idx="5">
                  <c:v>351155.66666666669</c:v>
                </c:pt>
                <c:pt idx="6">
                  <c:v>374257.66666666669</c:v>
                </c:pt>
                <c:pt idx="7">
                  <c:v>394131.33333333331</c:v>
                </c:pt>
                <c:pt idx="8">
                  <c:v>410420.33333333331</c:v>
                </c:pt>
                <c:pt idx="9">
                  <c:v>422815</c:v>
                </c:pt>
                <c:pt idx="10">
                  <c:v>435584</c:v>
                </c:pt>
                <c:pt idx="11">
                  <c:v>448738.66666666669</c:v>
                </c:pt>
                <c:pt idx="12">
                  <c:v>462290.33333333331</c:v>
                </c:pt>
                <c:pt idx="13">
                  <c:v>476251.66666666669</c:v>
                </c:pt>
                <c:pt idx="14">
                  <c:v>490634.66666666669</c:v>
                </c:pt>
                <c:pt idx="15">
                  <c:v>505452</c:v>
                </c:pt>
                <c:pt idx="16">
                  <c:v>520735.66666666669</c:v>
                </c:pt>
                <c:pt idx="17">
                  <c:v>539520</c:v>
                </c:pt>
                <c:pt idx="18">
                  <c:v>562054.33333333337</c:v>
                </c:pt>
                <c:pt idx="19">
                  <c:v>588583</c:v>
                </c:pt>
                <c:pt idx="20">
                  <c:v>616364</c:v>
                </c:pt>
                <c:pt idx="21">
                  <c:v>645456.33333333337</c:v>
                </c:pt>
                <c:pt idx="22">
                  <c:v>675922</c:v>
                </c:pt>
                <c:pt idx="23">
                  <c:v>707825.66666666663</c:v>
                </c:pt>
                <c:pt idx="24">
                  <c:v>741235</c:v>
                </c:pt>
              </c:numCache>
            </c:numRef>
          </c:xVal>
          <c:yVal>
            <c:numRef>
              <c:f>Sheet3!$E$52:$E$76</c:f>
              <c:numCache>
                <c:formatCode>0.00</c:formatCode>
                <c:ptCount val="25"/>
                <c:pt idx="0">
                  <c:v>0.50527777777777783</c:v>
                </c:pt>
                <c:pt idx="1">
                  <c:v>0.51666666666666672</c:v>
                </c:pt>
                <c:pt idx="2">
                  <c:v>0.50611111111111107</c:v>
                </c:pt>
                <c:pt idx="3">
                  <c:v>0.5163888888888889</c:v>
                </c:pt>
                <c:pt idx="4">
                  <c:v>0.51222222222222225</c:v>
                </c:pt>
                <c:pt idx="5">
                  <c:v>0.53166666666666673</c:v>
                </c:pt>
                <c:pt idx="6">
                  <c:v>0.53222222222222226</c:v>
                </c:pt>
                <c:pt idx="7">
                  <c:v>0.53027777777777774</c:v>
                </c:pt>
                <c:pt idx="8">
                  <c:v>0.52277777777777779</c:v>
                </c:pt>
                <c:pt idx="9">
                  <c:v>0.50055555555555553</c:v>
                </c:pt>
                <c:pt idx="10">
                  <c:v>0.49666666666666665</c:v>
                </c:pt>
                <c:pt idx="11">
                  <c:v>0.50166666666666671</c:v>
                </c:pt>
                <c:pt idx="12">
                  <c:v>0.52027777777777784</c:v>
                </c:pt>
                <c:pt idx="13">
                  <c:v>0.51361111111111113</c:v>
                </c:pt>
                <c:pt idx="14">
                  <c:v>0.51416666666666666</c:v>
                </c:pt>
                <c:pt idx="15">
                  <c:v>0.5097222222222223</c:v>
                </c:pt>
                <c:pt idx="16">
                  <c:v>0.50305555555555559</c:v>
                </c:pt>
                <c:pt idx="17">
                  <c:v>0.50111111111111117</c:v>
                </c:pt>
                <c:pt idx="18">
                  <c:v>0.4958333333333334</c:v>
                </c:pt>
                <c:pt idx="19">
                  <c:v>0.50833333333333341</c:v>
                </c:pt>
                <c:pt idx="20">
                  <c:v>0.48972222222222234</c:v>
                </c:pt>
                <c:pt idx="21">
                  <c:v>0.48555555555555557</c:v>
                </c:pt>
                <c:pt idx="22">
                  <c:v>0.47888888888888892</c:v>
                </c:pt>
                <c:pt idx="23">
                  <c:v>0.49694444444444441</c:v>
                </c:pt>
                <c:pt idx="24">
                  <c:v>0.49583333333333335</c:v>
                </c:pt>
              </c:numCache>
            </c:numRef>
          </c:yVal>
          <c:smooth val="0"/>
        </c:ser>
        <c:dLbls>
          <c:showLegendKey val="0"/>
          <c:showVal val="0"/>
          <c:showCatName val="0"/>
          <c:showSerName val="0"/>
          <c:showPercent val="0"/>
          <c:showBubbleSize val="0"/>
        </c:dLbls>
        <c:axId val="134336896"/>
        <c:axId val="134338816"/>
      </c:scatterChart>
      <c:valAx>
        <c:axId val="134336896"/>
        <c:scaling>
          <c:orientation val="minMax"/>
          <c:min val="200000"/>
        </c:scaling>
        <c:delete val="0"/>
        <c:axPos val="b"/>
        <c:title>
          <c:tx>
            <c:rich>
              <a:bodyPr/>
              <a:lstStyle/>
              <a:p>
                <a:pPr>
                  <a:defRPr/>
                </a:pPr>
                <a:r>
                  <a:rPr lang="en-GB"/>
                  <a:t>Population</a:t>
                </a:r>
              </a:p>
            </c:rich>
          </c:tx>
          <c:overlay val="0"/>
        </c:title>
        <c:numFmt formatCode="General" sourceLinked="1"/>
        <c:majorTickMark val="out"/>
        <c:minorTickMark val="none"/>
        <c:tickLblPos val="nextTo"/>
        <c:crossAx val="134338816"/>
        <c:crosses val="autoZero"/>
        <c:crossBetween val="midCat"/>
      </c:valAx>
      <c:valAx>
        <c:axId val="134338816"/>
        <c:scaling>
          <c:orientation val="minMax"/>
        </c:scaling>
        <c:delete val="0"/>
        <c:axPos val="l"/>
        <c:majorGridlines/>
        <c:title>
          <c:tx>
            <c:rich>
              <a:bodyPr rot="-5400000" vert="horz"/>
              <a:lstStyle/>
              <a:p>
                <a:pPr>
                  <a:defRPr/>
                </a:pPr>
                <a:r>
                  <a:rPr lang="en-GB"/>
                  <a:t>NDVI</a:t>
                </a:r>
              </a:p>
            </c:rich>
          </c:tx>
          <c:overlay val="0"/>
        </c:title>
        <c:numFmt formatCode="0.00" sourceLinked="1"/>
        <c:majorTickMark val="out"/>
        <c:minorTickMark val="none"/>
        <c:tickLblPos val="nextTo"/>
        <c:crossAx val="134336896"/>
        <c:crosses val="autoZero"/>
        <c:crossBetween val="midCat"/>
      </c:valAx>
    </c:plotArea>
    <c:plotVisOnly val="1"/>
    <c:dispBlanksAs val="gap"/>
    <c:showDLblsOverMax val="0"/>
  </c:chart>
  <c:spPr>
    <a:ln>
      <a:noFill/>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n-GB" sz="1400"/>
              <a:t>Kajiado</a:t>
            </a:r>
          </a:p>
        </c:rich>
      </c:tx>
      <c:overlay val="0"/>
    </c:title>
    <c:autoTitleDeleted val="0"/>
    <c:plotArea>
      <c:layout/>
      <c:areaChart>
        <c:grouping val="stacked"/>
        <c:varyColors val="0"/>
        <c:ser>
          <c:idx val="0"/>
          <c:order val="0"/>
          <c:tx>
            <c:strRef>
              <c:f>allresu_Crosstab!$D$1</c:f>
              <c:strCache>
                <c:ptCount val="1"/>
                <c:pt idx="0">
                  <c:v>Wildliffe</c:v>
                </c:pt>
              </c:strCache>
            </c:strRef>
          </c:tx>
          <c:spPr>
            <a:solidFill>
              <a:schemeClr val="accent2">
                <a:lumMod val="75000"/>
              </a:schemeClr>
            </a:solidFill>
          </c:spPr>
          <c:cat>
            <c:numRef>
              <c:f>allresu_Crosstab!$C$2:$C$17</c:f>
              <c:numCache>
                <c:formatCode>mmm\-yy</c:formatCode>
                <c:ptCount val="16"/>
                <c:pt idx="0">
                  <c:v>28157</c:v>
                </c:pt>
                <c:pt idx="1">
                  <c:v>28550</c:v>
                </c:pt>
                <c:pt idx="2">
                  <c:v>29495</c:v>
                </c:pt>
                <c:pt idx="3">
                  <c:v>29830</c:v>
                </c:pt>
                <c:pt idx="4">
                  <c:v>30042</c:v>
                </c:pt>
                <c:pt idx="5">
                  <c:v>31503</c:v>
                </c:pt>
                <c:pt idx="6">
                  <c:v>32994</c:v>
                </c:pt>
                <c:pt idx="7">
                  <c:v>33298</c:v>
                </c:pt>
                <c:pt idx="8">
                  <c:v>33512</c:v>
                </c:pt>
                <c:pt idx="9">
                  <c:v>33909</c:v>
                </c:pt>
                <c:pt idx="10">
                  <c:v>34425</c:v>
                </c:pt>
                <c:pt idx="11">
                  <c:v>35855</c:v>
                </c:pt>
                <c:pt idx="12">
                  <c:v>36831</c:v>
                </c:pt>
                <c:pt idx="13">
                  <c:v>38777</c:v>
                </c:pt>
                <c:pt idx="14">
                  <c:v>39417</c:v>
                </c:pt>
                <c:pt idx="15">
                  <c:v>40848</c:v>
                </c:pt>
              </c:numCache>
            </c:numRef>
          </c:cat>
          <c:val>
            <c:numRef>
              <c:f>allresu_Crosstab!$D$2:$D$17</c:f>
              <c:numCache>
                <c:formatCode>General</c:formatCode>
                <c:ptCount val="16"/>
                <c:pt idx="0">
                  <c:v>157396</c:v>
                </c:pt>
                <c:pt idx="1">
                  <c:v>200836</c:v>
                </c:pt>
                <c:pt idx="2">
                  <c:v>134462</c:v>
                </c:pt>
                <c:pt idx="3">
                  <c:v>87928</c:v>
                </c:pt>
                <c:pt idx="4">
                  <c:v>70996</c:v>
                </c:pt>
                <c:pt idx="5">
                  <c:v>132676</c:v>
                </c:pt>
                <c:pt idx="6">
                  <c:v>186175</c:v>
                </c:pt>
                <c:pt idx="7">
                  <c:v>104561</c:v>
                </c:pt>
                <c:pt idx="8">
                  <c:v>140085</c:v>
                </c:pt>
                <c:pt idx="9">
                  <c:v>124313</c:v>
                </c:pt>
                <c:pt idx="10">
                  <c:v>133663</c:v>
                </c:pt>
                <c:pt idx="11">
                  <c:v>112727</c:v>
                </c:pt>
                <c:pt idx="12">
                  <c:v>97203</c:v>
                </c:pt>
                <c:pt idx="13">
                  <c:v>69324</c:v>
                </c:pt>
                <c:pt idx="14">
                  <c:v>82577</c:v>
                </c:pt>
                <c:pt idx="15">
                  <c:v>74382</c:v>
                </c:pt>
              </c:numCache>
            </c:numRef>
          </c:val>
        </c:ser>
        <c:ser>
          <c:idx val="1"/>
          <c:order val="1"/>
          <c:tx>
            <c:strRef>
              <c:f>allresu_Crosstab!$F$1</c:f>
              <c:strCache>
                <c:ptCount val="1"/>
                <c:pt idx="0">
                  <c:v>Cattle</c:v>
                </c:pt>
              </c:strCache>
            </c:strRef>
          </c:tx>
          <c:spPr>
            <a:solidFill>
              <a:schemeClr val="tx2">
                <a:lumMod val="20000"/>
                <a:lumOff val="80000"/>
              </a:schemeClr>
            </a:solidFill>
          </c:spPr>
          <c:cat>
            <c:numRef>
              <c:f>allresu_Crosstab!$C$2:$C$17</c:f>
              <c:numCache>
                <c:formatCode>mmm\-yy</c:formatCode>
                <c:ptCount val="16"/>
                <c:pt idx="0">
                  <c:v>28157</c:v>
                </c:pt>
                <c:pt idx="1">
                  <c:v>28550</c:v>
                </c:pt>
                <c:pt idx="2">
                  <c:v>29495</c:v>
                </c:pt>
                <c:pt idx="3">
                  <c:v>29830</c:v>
                </c:pt>
                <c:pt idx="4">
                  <c:v>30042</c:v>
                </c:pt>
                <c:pt idx="5">
                  <c:v>31503</c:v>
                </c:pt>
                <c:pt idx="6">
                  <c:v>32994</c:v>
                </c:pt>
                <c:pt idx="7">
                  <c:v>33298</c:v>
                </c:pt>
                <c:pt idx="8">
                  <c:v>33512</c:v>
                </c:pt>
                <c:pt idx="9">
                  <c:v>33909</c:v>
                </c:pt>
                <c:pt idx="10">
                  <c:v>34425</c:v>
                </c:pt>
                <c:pt idx="11">
                  <c:v>35855</c:v>
                </c:pt>
                <c:pt idx="12">
                  <c:v>36831</c:v>
                </c:pt>
                <c:pt idx="13">
                  <c:v>38777</c:v>
                </c:pt>
                <c:pt idx="14">
                  <c:v>39417</c:v>
                </c:pt>
                <c:pt idx="15">
                  <c:v>40848</c:v>
                </c:pt>
              </c:numCache>
            </c:numRef>
          </c:cat>
          <c:val>
            <c:numRef>
              <c:f>allresu_Crosstab!$F$2:$F$17</c:f>
              <c:numCache>
                <c:formatCode>General</c:formatCode>
                <c:ptCount val="16"/>
                <c:pt idx="0">
                  <c:v>428123</c:v>
                </c:pt>
                <c:pt idx="1">
                  <c:v>446341</c:v>
                </c:pt>
                <c:pt idx="2">
                  <c:v>668134</c:v>
                </c:pt>
                <c:pt idx="3">
                  <c:v>488362</c:v>
                </c:pt>
                <c:pt idx="4">
                  <c:v>409105</c:v>
                </c:pt>
                <c:pt idx="5">
                  <c:v>479984</c:v>
                </c:pt>
                <c:pt idx="6">
                  <c:v>604929</c:v>
                </c:pt>
                <c:pt idx="7">
                  <c:v>551759</c:v>
                </c:pt>
                <c:pt idx="8">
                  <c:v>576535</c:v>
                </c:pt>
                <c:pt idx="9">
                  <c:v>466583</c:v>
                </c:pt>
                <c:pt idx="10">
                  <c:v>437623</c:v>
                </c:pt>
                <c:pt idx="11">
                  <c:v>377268</c:v>
                </c:pt>
                <c:pt idx="12">
                  <c:v>251052</c:v>
                </c:pt>
                <c:pt idx="13">
                  <c:v>244277</c:v>
                </c:pt>
                <c:pt idx="14">
                  <c:v>293399</c:v>
                </c:pt>
                <c:pt idx="15">
                  <c:v>341948</c:v>
                </c:pt>
              </c:numCache>
            </c:numRef>
          </c:val>
        </c:ser>
        <c:ser>
          <c:idx val="2"/>
          <c:order val="2"/>
          <c:tx>
            <c:strRef>
              <c:f>allresu_Crosstab!$H$1</c:f>
              <c:strCache>
                <c:ptCount val="1"/>
                <c:pt idx="0">
                  <c:v>Shoats</c:v>
                </c:pt>
              </c:strCache>
            </c:strRef>
          </c:tx>
          <c:spPr>
            <a:solidFill>
              <a:srgbClr val="92D050"/>
            </a:solidFill>
          </c:spPr>
          <c:cat>
            <c:numRef>
              <c:f>allresu_Crosstab!$C$2:$C$17</c:f>
              <c:numCache>
                <c:formatCode>mmm\-yy</c:formatCode>
                <c:ptCount val="16"/>
                <c:pt idx="0">
                  <c:v>28157</c:v>
                </c:pt>
                <c:pt idx="1">
                  <c:v>28550</c:v>
                </c:pt>
                <c:pt idx="2">
                  <c:v>29495</c:v>
                </c:pt>
                <c:pt idx="3">
                  <c:v>29830</c:v>
                </c:pt>
                <c:pt idx="4">
                  <c:v>30042</c:v>
                </c:pt>
                <c:pt idx="5">
                  <c:v>31503</c:v>
                </c:pt>
                <c:pt idx="6">
                  <c:v>32994</c:v>
                </c:pt>
                <c:pt idx="7">
                  <c:v>33298</c:v>
                </c:pt>
                <c:pt idx="8">
                  <c:v>33512</c:v>
                </c:pt>
                <c:pt idx="9">
                  <c:v>33909</c:v>
                </c:pt>
                <c:pt idx="10">
                  <c:v>34425</c:v>
                </c:pt>
                <c:pt idx="11">
                  <c:v>35855</c:v>
                </c:pt>
                <c:pt idx="12">
                  <c:v>36831</c:v>
                </c:pt>
                <c:pt idx="13">
                  <c:v>38777</c:v>
                </c:pt>
                <c:pt idx="14">
                  <c:v>39417</c:v>
                </c:pt>
                <c:pt idx="15">
                  <c:v>40848</c:v>
                </c:pt>
              </c:numCache>
            </c:numRef>
          </c:cat>
          <c:val>
            <c:numRef>
              <c:f>allresu_Crosstab!$H$2:$H$17</c:f>
              <c:numCache>
                <c:formatCode>General</c:formatCode>
                <c:ptCount val="16"/>
                <c:pt idx="0">
                  <c:v>749059</c:v>
                </c:pt>
                <c:pt idx="1">
                  <c:v>966940</c:v>
                </c:pt>
                <c:pt idx="2">
                  <c:v>627797</c:v>
                </c:pt>
                <c:pt idx="3">
                  <c:v>538778</c:v>
                </c:pt>
                <c:pt idx="4">
                  <c:v>369235</c:v>
                </c:pt>
                <c:pt idx="5">
                  <c:v>605677</c:v>
                </c:pt>
                <c:pt idx="6">
                  <c:v>786300</c:v>
                </c:pt>
                <c:pt idx="7">
                  <c:v>639274</c:v>
                </c:pt>
                <c:pt idx="8">
                  <c:v>641671</c:v>
                </c:pt>
                <c:pt idx="9">
                  <c:v>569686</c:v>
                </c:pt>
                <c:pt idx="10">
                  <c:v>479848</c:v>
                </c:pt>
                <c:pt idx="11">
                  <c:v>560589</c:v>
                </c:pt>
                <c:pt idx="12">
                  <c:v>486031</c:v>
                </c:pt>
                <c:pt idx="13">
                  <c:v>646220</c:v>
                </c:pt>
                <c:pt idx="14">
                  <c:v>725818</c:v>
                </c:pt>
                <c:pt idx="15">
                  <c:v>1222611</c:v>
                </c:pt>
              </c:numCache>
            </c:numRef>
          </c:val>
        </c:ser>
        <c:dLbls>
          <c:showLegendKey val="0"/>
          <c:showVal val="0"/>
          <c:showCatName val="0"/>
          <c:showSerName val="0"/>
          <c:showPercent val="0"/>
          <c:showBubbleSize val="0"/>
        </c:dLbls>
        <c:axId val="137059712"/>
        <c:axId val="137069696"/>
      </c:areaChart>
      <c:dateAx>
        <c:axId val="137059712"/>
        <c:scaling>
          <c:orientation val="minMax"/>
          <c:min val="28126"/>
        </c:scaling>
        <c:delete val="0"/>
        <c:axPos val="b"/>
        <c:numFmt formatCode="mmm\-yy" sourceLinked="1"/>
        <c:majorTickMark val="none"/>
        <c:minorTickMark val="none"/>
        <c:tickLblPos val="nextTo"/>
        <c:txPr>
          <a:bodyPr rot="-5400000" vert="horz"/>
          <a:lstStyle/>
          <a:p>
            <a:pPr>
              <a:defRPr/>
            </a:pPr>
            <a:endParaRPr lang="en-US"/>
          </a:p>
        </c:txPr>
        <c:crossAx val="137069696"/>
        <c:crosses val="autoZero"/>
        <c:auto val="1"/>
        <c:lblOffset val="100"/>
        <c:baseTimeUnit val="months"/>
        <c:majorUnit val="36"/>
        <c:majorTimeUnit val="months"/>
      </c:dateAx>
      <c:valAx>
        <c:axId val="137069696"/>
        <c:scaling>
          <c:orientation val="minMax"/>
        </c:scaling>
        <c:delete val="0"/>
        <c:axPos val="l"/>
        <c:majorGridlines/>
        <c:title>
          <c:tx>
            <c:rich>
              <a:bodyPr/>
              <a:lstStyle/>
              <a:p>
                <a:pPr>
                  <a:defRPr sz="1200" b="0"/>
                </a:pPr>
                <a:r>
                  <a:rPr lang="en-GB" sz="1200" b="0" dirty="0" smtClean="0"/>
                  <a:t>Population size</a:t>
                </a:r>
                <a:endParaRPr lang="en-GB" sz="1200" b="0" dirty="0"/>
              </a:p>
            </c:rich>
          </c:tx>
          <c:overlay val="0"/>
        </c:title>
        <c:numFmt formatCode="General" sourceLinked="1"/>
        <c:majorTickMark val="none"/>
        <c:minorTickMark val="none"/>
        <c:tickLblPos val="nextTo"/>
        <c:crossAx val="137059712"/>
        <c:crosses val="autoZero"/>
        <c:crossBetween val="midCat"/>
      </c:valAx>
    </c:plotArea>
    <c:legend>
      <c:legendPos val="r"/>
      <c:overlay val="0"/>
    </c:legend>
    <c:plotVisOnly val="1"/>
    <c:dispBlanksAs val="zero"/>
    <c:showDLblsOverMax val="0"/>
  </c:chart>
  <c:spPr>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n-GB" sz="1400"/>
              <a:t>Narok</a:t>
            </a:r>
          </a:p>
        </c:rich>
      </c:tx>
      <c:overlay val="0"/>
    </c:title>
    <c:autoTitleDeleted val="0"/>
    <c:plotArea>
      <c:layout/>
      <c:areaChart>
        <c:grouping val="stacked"/>
        <c:varyColors val="0"/>
        <c:ser>
          <c:idx val="0"/>
          <c:order val="0"/>
          <c:tx>
            <c:strRef>
              <c:f>resultdrsrs_Crosstab!$D$1</c:f>
              <c:strCache>
                <c:ptCount val="1"/>
                <c:pt idx="0">
                  <c:v>Wildlife</c:v>
                </c:pt>
              </c:strCache>
            </c:strRef>
          </c:tx>
          <c:spPr>
            <a:solidFill>
              <a:schemeClr val="accent2">
                <a:lumMod val="75000"/>
              </a:schemeClr>
            </a:solidFill>
          </c:spPr>
          <c:cat>
            <c:numRef>
              <c:f>resultdrsrs_Crosstab!$C$2:$C$27</c:f>
              <c:numCache>
                <c:formatCode>mmm\-yy</c:formatCode>
                <c:ptCount val="26"/>
                <c:pt idx="0">
                  <c:v>28430</c:v>
                </c:pt>
                <c:pt idx="1">
                  <c:v>28581</c:v>
                </c:pt>
                <c:pt idx="2">
                  <c:v>31533</c:v>
                </c:pt>
                <c:pt idx="3">
                  <c:v>31625</c:v>
                </c:pt>
                <c:pt idx="4">
                  <c:v>31717</c:v>
                </c:pt>
                <c:pt idx="5">
                  <c:v>31868</c:v>
                </c:pt>
                <c:pt idx="6">
                  <c:v>32629</c:v>
                </c:pt>
                <c:pt idx="7">
                  <c:v>33086</c:v>
                </c:pt>
                <c:pt idx="8">
                  <c:v>33329</c:v>
                </c:pt>
                <c:pt idx="9">
                  <c:v>33329</c:v>
                </c:pt>
                <c:pt idx="10">
                  <c:v>33664</c:v>
                </c:pt>
                <c:pt idx="11">
                  <c:v>34547</c:v>
                </c:pt>
                <c:pt idx="12">
                  <c:v>34274</c:v>
                </c:pt>
                <c:pt idx="13">
                  <c:v>34455</c:v>
                </c:pt>
                <c:pt idx="14">
                  <c:v>35278</c:v>
                </c:pt>
                <c:pt idx="15">
                  <c:v>35551</c:v>
                </c:pt>
                <c:pt idx="16">
                  <c:v>38292</c:v>
                </c:pt>
                <c:pt idx="17">
                  <c:v>37438</c:v>
                </c:pt>
                <c:pt idx="18">
                  <c:v>38078</c:v>
                </c:pt>
                <c:pt idx="19">
                  <c:v>38443</c:v>
                </c:pt>
                <c:pt idx="20">
                  <c:v>39173</c:v>
                </c:pt>
                <c:pt idx="21">
                  <c:v>39753</c:v>
                </c:pt>
                <c:pt idx="22">
                  <c:v>40087</c:v>
                </c:pt>
                <c:pt idx="23">
                  <c:v>40452</c:v>
                </c:pt>
                <c:pt idx="24">
                  <c:v>40817</c:v>
                </c:pt>
                <c:pt idx="25">
                  <c:v>41214</c:v>
                </c:pt>
              </c:numCache>
            </c:numRef>
          </c:cat>
          <c:val>
            <c:numRef>
              <c:f>resultdrsrs_Crosstab!$D$2:$D$27</c:f>
              <c:numCache>
                <c:formatCode>General</c:formatCode>
                <c:ptCount val="26"/>
                <c:pt idx="0">
                  <c:v>532995</c:v>
                </c:pt>
                <c:pt idx="1">
                  <c:v>910477</c:v>
                </c:pt>
                <c:pt idx="2">
                  <c:v>344479</c:v>
                </c:pt>
                <c:pt idx="3">
                  <c:v>465415</c:v>
                </c:pt>
                <c:pt idx="4">
                  <c:v>235816</c:v>
                </c:pt>
                <c:pt idx="5">
                  <c:v>347371</c:v>
                </c:pt>
                <c:pt idx="6">
                  <c:v>332093</c:v>
                </c:pt>
                <c:pt idx="7">
                  <c:v>665745</c:v>
                </c:pt>
                <c:pt idx="8">
                  <c:v>236668</c:v>
                </c:pt>
                <c:pt idx="9">
                  <c:v>495385</c:v>
                </c:pt>
                <c:pt idx="10">
                  <c:v>253701</c:v>
                </c:pt>
                <c:pt idx="11">
                  <c:v>735963</c:v>
                </c:pt>
                <c:pt idx="12">
                  <c:v>272597</c:v>
                </c:pt>
                <c:pt idx="13">
                  <c:v>250462</c:v>
                </c:pt>
                <c:pt idx="14">
                  <c:v>505513</c:v>
                </c:pt>
                <c:pt idx="15">
                  <c:v>612773</c:v>
                </c:pt>
                <c:pt idx="16">
                  <c:v>234148</c:v>
                </c:pt>
                <c:pt idx="17">
                  <c:v>203336</c:v>
                </c:pt>
                <c:pt idx="18">
                  <c:v>268575</c:v>
                </c:pt>
                <c:pt idx="19">
                  <c:v>207001</c:v>
                </c:pt>
                <c:pt idx="20">
                  <c:v>201092</c:v>
                </c:pt>
                <c:pt idx="21">
                  <c:v>210644</c:v>
                </c:pt>
                <c:pt idx="22">
                  <c:v>389863</c:v>
                </c:pt>
                <c:pt idx="23">
                  <c:v>412122</c:v>
                </c:pt>
                <c:pt idx="24">
                  <c:v>316064</c:v>
                </c:pt>
                <c:pt idx="25">
                  <c:v>465468</c:v>
                </c:pt>
              </c:numCache>
            </c:numRef>
          </c:val>
        </c:ser>
        <c:ser>
          <c:idx val="1"/>
          <c:order val="1"/>
          <c:tx>
            <c:strRef>
              <c:f>resultdrsrs_Crosstab!$F$1</c:f>
              <c:strCache>
                <c:ptCount val="1"/>
                <c:pt idx="0">
                  <c:v>Cattle</c:v>
                </c:pt>
              </c:strCache>
            </c:strRef>
          </c:tx>
          <c:spPr>
            <a:solidFill>
              <a:schemeClr val="tx2">
                <a:lumMod val="20000"/>
                <a:lumOff val="80000"/>
              </a:schemeClr>
            </a:solidFill>
          </c:spPr>
          <c:cat>
            <c:numRef>
              <c:f>resultdrsrs_Crosstab!$C$2:$C$27</c:f>
              <c:numCache>
                <c:formatCode>mmm\-yy</c:formatCode>
                <c:ptCount val="26"/>
                <c:pt idx="0">
                  <c:v>28430</c:v>
                </c:pt>
                <c:pt idx="1">
                  <c:v>28581</c:v>
                </c:pt>
                <c:pt idx="2">
                  <c:v>31533</c:v>
                </c:pt>
                <c:pt idx="3">
                  <c:v>31625</c:v>
                </c:pt>
                <c:pt idx="4">
                  <c:v>31717</c:v>
                </c:pt>
                <c:pt idx="5">
                  <c:v>31868</c:v>
                </c:pt>
                <c:pt idx="6">
                  <c:v>32629</c:v>
                </c:pt>
                <c:pt idx="7">
                  <c:v>33086</c:v>
                </c:pt>
                <c:pt idx="8">
                  <c:v>33329</c:v>
                </c:pt>
                <c:pt idx="9">
                  <c:v>33329</c:v>
                </c:pt>
                <c:pt idx="10">
                  <c:v>33664</c:v>
                </c:pt>
                <c:pt idx="11">
                  <c:v>34547</c:v>
                </c:pt>
                <c:pt idx="12">
                  <c:v>34274</c:v>
                </c:pt>
                <c:pt idx="13">
                  <c:v>34455</c:v>
                </c:pt>
                <c:pt idx="14">
                  <c:v>35278</c:v>
                </c:pt>
                <c:pt idx="15">
                  <c:v>35551</c:v>
                </c:pt>
                <c:pt idx="16">
                  <c:v>38292</c:v>
                </c:pt>
                <c:pt idx="17">
                  <c:v>37438</c:v>
                </c:pt>
                <c:pt idx="18">
                  <c:v>38078</c:v>
                </c:pt>
                <c:pt idx="19">
                  <c:v>38443</c:v>
                </c:pt>
                <c:pt idx="20">
                  <c:v>39173</c:v>
                </c:pt>
                <c:pt idx="21">
                  <c:v>39753</c:v>
                </c:pt>
                <c:pt idx="22">
                  <c:v>40087</c:v>
                </c:pt>
                <c:pt idx="23">
                  <c:v>40452</c:v>
                </c:pt>
                <c:pt idx="24">
                  <c:v>40817</c:v>
                </c:pt>
                <c:pt idx="25">
                  <c:v>41214</c:v>
                </c:pt>
              </c:numCache>
            </c:numRef>
          </c:cat>
          <c:val>
            <c:numRef>
              <c:f>resultdrsrs_Crosstab!$F$2:$F$27</c:f>
              <c:numCache>
                <c:formatCode>General</c:formatCode>
                <c:ptCount val="26"/>
                <c:pt idx="0">
                  <c:v>649518</c:v>
                </c:pt>
                <c:pt idx="1">
                  <c:v>624105</c:v>
                </c:pt>
                <c:pt idx="2">
                  <c:v>545813</c:v>
                </c:pt>
                <c:pt idx="3">
                  <c:v>502638</c:v>
                </c:pt>
                <c:pt idx="4">
                  <c:v>507001</c:v>
                </c:pt>
                <c:pt idx="5">
                  <c:v>566860</c:v>
                </c:pt>
                <c:pt idx="6">
                  <c:v>796000</c:v>
                </c:pt>
                <c:pt idx="7">
                  <c:v>676021</c:v>
                </c:pt>
                <c:pt idx="8">
                  <c:v>568506</c:v>
                </c:pt>
                <c:pt idx="9">
                  <c:v>575426</c:v>
                </c:pt>
                <c:pt idx="10">
                  <c:v>490232</c:v>
                </c:pt>
                <c:pt idx="11">
                  <c:v>638747</c:v>
                </c:pt>
                <c:pt idx="12">
                  <c:v>673747</c:v>
                </c:pt>
                <c:pt idx="13">
                  <c:v>569856</c:v>
                </c:pt>
                <c:pt idx="14">
                  <c:v>524886</c:v>
                </c:pt>
                <c:pt idx="15">
                  <c:v>590299</c:v>
                </c:pt>
                <c:pt idx="16">
                  <c:v>559252</c:v>
                </c:pt>
                <c:pt idx="17">
                  <c:v>726276</c:v>
                </c:pt>
                <c:pt idx="18">
                  <c:v>774580</c:v>
                </c:pt>
                <c:pt idx="19">
                  <c:v>717394</c:v>
                </c:pt>
                <c:pt idx="20">
                  <c:v>797785</c:v>
                </c:pt>
                <c:pt idx="21">
                  <c:v>775859</c:v>
                </c:pt>
                <c:pt idx="22">
                  <c:v>640430</c:v>
                </c:pt>
                <c:pt idx="23">
                  <c:v>769947</c:v>
                </c:pt>
                <c:pt idx="24">
                  <c:v>653887</c:v>
                </c:pt>
                <c:pt idx="25">
                  <c:v>611203</c:v>
                </c:pt>
              </c:numCache>
            </c:numRef>
          </c:val>
        </c:ser>
        <c:ser>
          <c:idx val="2"/>
          <c:order val="2"/>
          <c:tx>
            <c:strRef>
              <c:f>resultdrsrs_Crosstab!$H$1</c:f>
              <c:strCache>
                <c:ptCount val="1"/>
                <c:pt idx="0">
                  <c:v>Shoats</c:v>
                </c:pt>
              </c:strCache>
            </c:strRef>
          </c:tx>
          <c:spPr>
            <a:solidFill>
              <a:srgbClr val="92D050">
                <a:alpha val="86000"/>
              </a:srgbClr>
            </a:solidFill>
          </c:spPr>
          <c:cat>
            <c:numRef>
              <c:f>resultdrsrs_Crosstab!$C$2:$C$27</c:f>
              <c:numCache>
                <c:formatCode>mmm\-yy</c:formatCode>
                <c:ptCount val="26"/>
                <c:pt idx="0">
                  <c:v>28430</c:v>
                </c:pt>
                <c:pt idx="1">
                  <c:v>28581</c:v>
                </c:pt>
                <c:pt idx="2">
                  <c:v>31533</c:v>
                </c:pt>
                <c:pt idx="3">
                  <c:v>31625</c:v>
                </c:pt>
                <c:pt idx="4">
                  <c:v>31717</c:v>
                </c:pt>
                <c:pt idx="5">
                  <c:v>31868</c:v>
                </c:pt>
                <c:pt idx="6">
                  <c:v>32629</c:v>
                </c:pt>
                <c:pt idx="7">
                  <c:v>33086</c:v>
                </c:pt>
                <c:pt idx="8">
                  <c:v>33329</c:v>
                </c:pt>
                <c:pt idx="9">
                  <c:v>33329</c:v>
                </c:pt>
                <c:pt idx="10">
                  <c:v>33664</c:v>
                </c:pt>
                <c:pt idx="11">
                  <c:v>34547</c:v>
                </c:pt>
                <c:pt idx="12">
                  <c:v>34274</c:v>
                </c:pt>
                <c:pt idx="13">
                  <c:v>34455</c:v>
                </c:pt>
                <c:pt idx="14">
                  <c:v>35278</c:v>
                </c:pt>
                <c:pt idx="15">
                  <c:v>35551</c:v>
                </c:pt>
                <c:pt idx="16">
                  <c:v>38292</c:v>
                </c:pt>
                <c:pt idx="17">
                  <c:v>37438</c:v>
                </c:pt>
                <c:pt idx="18">
                  <c:v>38078</c:v>
                </c:pt>
                <c:pt idx="19">
                  <c:v>38443</c:v>
                </c:pt>
                <c:pt idx="20">
                  <c:v>39173</c:v>
                </c:pt>
                <c:pt idx="21">
                  <c:v>39753</c:v>
                </c:pt>
                <c:pt idx="22">
                  <c:v>40087</c:v>
                </c:pt>
                <c:pt idx="23">
                  <c:v>40452</c:v>
                </c:pt>
                <c:pt idx="24">
                  <c:v>40817</c:v>
                </c:pt>
                <c:pt idx="25">
                  <c:v>41214</c:v>
                </c:pt>
              </c:numCache>
            </c:numRef>
          </c:cat>
          <c:val>
            <c:numRef>
              <c:f>resultdrsrs_Crosstab!$H$2:$H$27</c:f>
              <c:numCache>
                <c:formatCode>General</c:formatCode>
                <c:ptCount val="26"/>
                <c:pt idx="0">
                  <c:v>488695</c:v>
                </c:pt>
                <c:pt idx="1">
                  <c:v>501226</c:v>
                </c:pt>
                <c:pt idx="2">
                  <c:v>390070</c:v>
                </c:pt>
                <c:pt idx="3">
                  <c:v>387232</c:v>
                </c:pt>
                <c:pt idx="4">
                  <c:v>364355</c:v>
                </c:pt>
                <c:pt idx="5">
                  <c:v>433288</c:v>
                </c:pt>
                <c:pt idx="6">
                  <c:v>392438</c:v>
                </c:pt>
                <c:pt idx="7">
                  <c:v>427345</c:v>
                </c:pt>
                <c:pt idx="8">
                  <c:v>317083</c:v>
                </c:pt>
                <c:pt idx="9">
                  <c:v>331242</c:v>
                </c:pt>
                <c:pt idx="10">
                  <c:v>284518</c:v>
                </c:pt>
                <c:pt idx="11">
                  <c:v>407480</c:v>
                </c:pt>
                <c:pt idx="12">
                  <c:v>486828</c:v>
                </c:pt>
                <c:pt idx="13">
                  <c:v>396836</c:v>
                </c:pt>
                <c:pt idx="14">
                  <c:v>415908</c:v>
                </c:pt>
                <c:pt idx="15">
                  <c:v>430139</c:v>
                </c:pt>
                <c:pt idx="16">
                  <c:v>595588</c:v>
                </c:pt>
                <c:pt idx="17">
                  <c:v>755350</c:v>
                </c:pt>
                <c:pt idx="18">
                  <c:v>716657</c:v>
                </c:pt>
                <c:pt idx="19">
                  <c:v>804163</c:v>
                </c:pt>
                <c:pt idx="20">
                  <c:v>1052000</c:v>
                </c:pt>
                <c:pt idx="21">
                  <c:v>979137</c:v>
                </c:pt>
                <c:pt idx="22">
                  <c:v>1150066</c:v>
                </c:pt>
                <c:pt idx="23">
                  <c:v>1075303</c:v>
                </c:pt>
                <c:pt idx="24">
                  <c:v>1151309</c:v>
                </c:pt>
                <c:pt idx="25">
                  <c:v>845580</c:v>
                </c:pt>
              </c:numCache>
            </c:numRef>
          </c:val>
        </c:ser>
        <c:dLbls>
          <c:showLegendKey val="0"/>
          <c:showVal val="0"/>
          <c:showCatName val="0"/>
          <c:showSerName val="0"/>
          <c:showPercent val="0"/>
          <c:showBubbleSize val="0"/>
        </c:dLbls>
        <c:axId val="141040640"/>
        <c:axId val="141042432"/>
      </c:areaChart>
      <c:dateAx>
        <c:axId val="141040640"/>
        <c:scaling>
          <c:orientation val="minMax"/>
          <c:min val="28126"/>
        </c:scaling>
        <c:delete val="0"/>
        <c:axPos val="b"/>
        <c:numFmt formatCode="mmm\-yy" sourceLinked="1"/>
        <c:majorTickMark val="out"/>
        <c:minorTickMark val="none"/>
        <c:tickLblPos val="nextTo"/>
        <c:txPr>
          <a:bodyPr rot="-5400000" vert="horz"/>
          <a:lstStyle/>
          <a:p>
            <a:pPr>
              <a:defRPr/>
            </a:pPr>
            <a:endParaRPr lang="en-US"/>
          </a:p>
        </c:txPr>
        <c:crossAx val="141042432"/>
        <c:crosses val="autoZero"/>
        <c:auto val="1"/>
        <c:lblOffset val="100"/>
        <c:baseTimeUnit val="days"/>
        <c:majorUnit val="3"/>
        <c:majorTimeUnit val="years"/>
      </c:dateAx>
      <c:valAx>
        <c:axId val="141042432"/>
        <c:scaling>
          <c:orientation val="minMax"/>
        </c:scaling>
        <c:delete val="0"/>
        <c:axPos val="l"/>
        <c:majorGridlines/>
        <c:title>
          <c:tx>
            <c:rich>
              <a:bodyPr rot="-5400000" vert="horz"/>
              <a:lstStyle/>
              <a:p>
                <a:pPr>
                  <a:defRPr sz="1200" b="0"/>
                </a:pPr>
                <a:r>
                  <a:rPr lang="en-GB" sz="1200" b="0"/>
                  <a:t>Population size</a:t>
                </a:r>
              </a:p>
            </c:rich>
          </c:tx>
          <c:overlay val="0"/>
        </c:title>
        <c:numFmt formatCode="General" sourceLinked="1"/>
        <c:majorTickMark val="out"/>
        <c:minorTickMark val="none"/>
        <c:tickLblPos val="nextTo"/>
        <c:crossAx val="141040640"/>
        <c:crosses val="autoZero"/>
        <c:crossBetween val="midCat"/>
      </c:valAx>
    </c:plotArea>
    <c:legend>
      <c:legendPos val="r"/>
      <c:overlay val="0"/>
    </c:legend>
    <c:plotVisOnly val="1"/>
    <c:dispBlanksAs val="zero"/>
    <c:showDLblsOverMax val="0"/>
  </c:chart>
  <c:spPr>
    <a:ln>
      <a:noFill/>
    </a:ln>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marker>
            <c:symbol val="circle"/>
            <c:size val="7"/>
            <c:spPr>
              <a:solidFill>
                <a:srgbClr val="FF0000"/>
              </a:solidFill>
            </c:spPr>
          </c:marker>
          <c:trendline>
            <c:trendlineType val="poly"/>
            <c:order val="2"/>
            <c:dispRSqr val="0"/>
            <c:dispEq val="0"/>
          </c:trendline>
          <c:trendline>
            <c:trendlineType val="poly"/>
            <c:order val="2"/>
            <c:dispRSqr val="1"/>
            <c:dispEq val="1"/>
            <c:trendlineLbl>
              <c:layout>
                <c:manualLayout>
                  <c:x val="-4.8321774347742956E-3"/>
                  <c:y val="-0.32845103873583925"/>
                </c:manualLayout>
              </c:layout>
              <c:numFmt formatCode="General" sourceLinked="0"/>
            </c:trendlineLbl>
          </c:trendline>
          <c:xVal>
            <c:numRef>
              <c:f>Sheet1!$D$152:$D$176</c:f>
              <c:numCache>
                <c:formatCode>General</c:formatCode>
                <c:ptCount val="25"/>
                <c:pt idx="0">
                  <c:v>519990.66666666669</c:v>
                </c:pt>
                <c:pt idx="1">
                  <c:v>531638.33333333337</c:v>
                </c:pt>
                <c:pt idx="2">
                  <c:v>543547</c:v>
                </c:pt>
                <c:pt idx="3">
                  <c:v>555722.66666666663</c:v>
                </c:pt>
                <c:pt idx="4">
                  <c:v>568171</c:v>
                </c:pt>
                <c:pt idx="5">
                  <c:v>580898</c:v>
                </c:pt>
                <c:pt idx="6">
                  <c:v>593969.33333333337</c:v>
                </c:pt>
                <c:pt idx="7">
                  <c:v>604525.66666666663</c:v>
                </c:pt>
                <c:pt idx="8">
                  <c:v>612486.66666666663</c:v>
                </c:pt>
                <c:pt idx="9">
                  <c:v>617711</c:v>
                </c:pt>
                <c:pt idx="10">
                  <c:v>622980</c:v>
                </c:pt>
                <c:pt idx="11">
                  <c:v>628294</c:v>
                </c:pt>
                <c:pt idx="12">
                  <c:v>633653.33333333337</c:v>
                </c:pt>
                <c:pt idx="13">
                  <c:v>639058.33333333337</c:v>
                </c:pt>
                <c:pt idx="14">
                  <c:v>644509.66666666663</c:v>
                </c:pt>
                <c:pt idx="15">
                  <c:v>650007.33333333337</c:v>
                </c:pt>
                <c:pt idx="16">
                  <c:v>655561.33333333337</c:v>
                </c:pt>
                <c:pt idx="17">
                  <c:v>660340.33333333337</c:v>
                </c:pt>
                <c:pt idx="18">
                  <c:v>664334.33333333337</c:v>
                </c:pt>
                <c:pt idx="19">
                  <c:v>667523</c:v>
                </c:pt>
                <c:pt idx="20">
                  <c:v>670727</c:v>
                </c:pt>
                <c:pt idx="21">
                  <c:v>673946.33333333337</c:v>
                </c:pt>
                <c:pt idx="22">
                  <c:v>677181.33333333337</c:v>
                </c:pt>
                <c:pt idx="23">
                  <c:v>680432</c:v>
                </c:pt>
                <c:pt idx="24">
                  <c:v>683698.33333333337</c:v>
                </c:pt>
              </c:numCache>
            </c:numRef>
          </c:xVal>
          <c:yVal>
            <c:numRef>
              <c:f>Sheet1!$E$152:$E$176</c:f>
              <c:numCache>
                <c:formatCode>0.00</c:formatCode>
                <c:ptCount val="25"/>
                <c:pt idx="0">
                  <c:v>0.60499999999999998</c:v>
                </c:pt>
                <c:pt idx="1">
                  <c:v>0.61166666666666669</c:v>
                </c:pt>
                <c:pt idx="2">
                  <c:v>0.59027777777777779</c:v>
                </c:pt>
                <c:pt idx="3">
                  <c:v>0.59777777777777785</c:v>
                </c:pt>
                <c:pt idx="4">
                  <c:v>0.58861111111111108</c:v>
                </c:pt>
                <c:pt idx="5">
                  <c:v>0.61111111111111116</c:v>
                </c:pt>
                <c:pt idx="6">
                  <c:v>0.61555555555555552</c:v>
                </c:pt>
                <c:pt idx="7">
                  <c:v>0.61805555555555547</c:v>
                </c:pt>
                <c:pt idx="8">
                  <c:v>0.60055555555555562</c:v>
                </c:pt>
                <c:pt idx="9">
                  <c:v>0.58888888888888891</c:v>
                </c:pt>
                <c:pt idx="10">
                  <c:v>0.58361111111111119</c:v>
                </c:pt>
                <c:pt idx="11">
                  <c:v>0.59611111111111115</c:v>
                </c:pt>
                <c:pt idx="12">
                  <c:v>0.59972222222222216</c:v>
                </c:pt>
                <c:pt idx="13">
                  <c:v>0.59583333333333333</c:v>
                </c:pt>
                <c:pt idx="14">
                  <c:v>0.60472222222222216</c:v>
                </c:pt>
                <c:pt idx="15">
                  <c:v>0.60444444444444445</c:v>
                </c:pt>
                <c:pt idx="16">
                  <c:v>0.60333333333333339</c:v>
                </c:pt>
                <c:pt idx="17">
                  <c:v>0.58833333333333337</c:v>
                </c:pt>
                <c:pt idx="18">
                  <c:v>0.59249999999999992</c:v>
                </c:pt>
                <c:pt idx="19">
                  <c:v>0.60416666666666663</c:v>
                </c:pt>
                <c:pt idx="20">
                  <c:v>0.60805555555555546</c:v>
                </c:pt>
                <c:pt idx="21">
                  <c:v>0.60249999999999992</c:v>
                </c:pt>
                <c:pt idx="22">
                  <c:v>0.62611111111111106</c:v>
                </c:pt>
                <c:pt idx="23">
                  <c:v>0.64222222222222225</c:v>
                </c:pt>
                <c:pt idx="24">
                  <c:v>0.66833333333333345</c:v>
                </c:pt>
              </c:numCache>
            </c:numRef>
          </c:yVal>
          <c:smooth val="0"/>
        </c:ser>
        <c:dLbls>
          <c:showLegendKey val="0"/>
          <c:showVal val="0"/>
          <c:showCatName val="0"/>
          <c:showSerName val="0"/>
          <c:showPercent val="0"/>
          <c:showBubbleSize val="0"/>
        </c:dLbls>
        <c:axId val="141100160"/>
        <c:axId val="141102080"/>
      </c:scatterChart>
      <c:valAx>
        <c:axId val="141100160"/>
        <c:scaling>
          <c:orientation val="minMax"/>
          <c:min val="500000"/>
        </c:scaling>
        <c:delete val="0"/>
        <c:axPos val="b"/>
        <c:title>
          <c:tx>
            <c:rich>
              <a:bodyPr/>
              <a:lstStyle/>
              <a:p>
                <a:pPr>
                  <a:defRPr/>
                </a:pPr>
                <a:r>
                  <a:rPr lang="en-GB"/>
                  <a:t>Population</a:t>
                </a:r>
              </a:p>
            </c:rich>
          </c:tx>
          <c:overlay val="0"/>
        </c:title>
        <c:numFmt formatCode="General" sourceLinked="1"/>
        <c:majorTickMark val="out"/>
        <c:minorTickMark val="none"/>
        <c:tickLblPos val="nextTo"/>
        <c:crossAx val="141102080"/>
        <c:crosses val="autoZero"/>
        <c:crossBetween val="midCat"/>
      </c:valAx>
      <c:valAx>
        <c:axId val="141102080"/>
        <c:scaling>
          <c:orientation val="minMax"/>
        </c:scaling>
        <c:delete val="0"/>
        <c:axPos val="l"/>
        <c:majorGridlines/>
        <c:title>
          <c:tx>
            <c:rich>
              <a:bodyPr rot="-5400000" vert="horz"/>
              <a:lstStyle/>
              <a:p>
                <a:pPr>
                  <a:defRPr/>
                </a:pPr>
                <a:r>
                  <a:rPr lang="en-GB"/>
                  <a:t>NDVI</a:t>
                </a:r>
              </a:p>
            </c:rich>
          </c:tx>
          <c:overlay val="0"/>
        </c:title>
        <c:numFmt formatCode="0.00" sourceLinked="1"/>
        <c:majorTickMark val="out"/>
        <c:minorTickMark val="none"/>
        <c:tickLblPos val="nextTo"/>
        <c:crossAx val="141100160"/>
        <c:crosses val="autoZero"/>
        <c:crossBetween val="midCat"/>
      </c:valAx>
    </c:plotArea>
    <c:plotVisOnly val="1"/>
    <c:dispBlanksAs val="gap"/>
    <c:showDLblsOverMax val="0"/>
  </c:chart>
  <c:spPr>
    <a:noFill/>
    <a:ln>
      <a:noFill/>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marker>
            <c:symbol val="circle"/>
            <c:size val="7"/>
            <c:spPr>
              <a:solidFill>
                <a:srgbClr val="FF0000"/>
              </a:solidFill>
            </c:spPr>
          </c:marker>
          <c:trendline>
            <c:trendlineType val="linear"/>
            <c:dispRSqr val="1"/>
            <c:dispEq val="1"/>
            <c:trendlineLbl>
              <c:layout>
                <c:manualLayout>
                  <c:x val="-0.1008899709904683"/>
                  <c:y val="-0.19425080023088628"/>
                </c:manualLayout>
              </c:layout>
              <c:numFmt formatCode="General" sourceLinked="0"/>
            </c:trendlineLbl>
          </c:trendline>
          <c:xVal>
            <c:numRef>
              <c:f>Sheet3!$D$77:$D$101</c:f>
              <c:numCache>
                <c:formatCode>General</c:formatCode>
                <c:ptCount val="25"/>
                <c:pt idx="0">
                  <c:v>176360.33333333334</c:v>
                </c:pt>
                <c:pt idx="1">
                  <c:v>182667</c:v>
                </c:pt>
                <c:pt idx="2">
                  <c:v>189199</c:v>
                </c:pt>
                <c:pt idx="3">
                  <c:v>195964.66666666666</c:v>
                </c:pt>
                <c:pt idx="4">
                  <c:v>202972.33333333334</c:v>
                </c:pt>
                <c:pt idx="5">
                  <c:v>210230.66666666666</c:v>
                </c:pt>
                <c:pt idx="6">
                  <c:v>217750.66666666666</c:v>
                </c:pt>
                <c:pt idx="7">
                  <c:v>225236</c:v>
                </c:pt>
                <c:pt idx="8">
                  <c:v>232675.66666666666</c:v>
                </c:pt>
                <c:pt idx="9">
                  <c:v>240056</c:v>
                </c:pt>
                <c:pt idx="10">
                  <c:v>247670.66666666666</c:v>
                </c:pt>
                <c:pt idx="11">
                  <c:v>255526.66666666666</c:v>
                </c:pt>
                <c:pt idx="12">
                  <c:v>263632</c:v>
                </c:pt>
                <c:pt idx="13">
                  <c:v>271994.33333333331</c:v>
                </c:pt>
                <c:pt idx="14">
                  <c:v>280622</c:v>
                </c:pt>
                <c:pt idx="15">
                  <c:v>289523.33333333331</c:v>
                </c:pt>
                <c:pt idx="16">
                  <c:v>298708.33333333331</c:v>
                </c:pt>
                <c:pt idx="17">
                  <c:v>310293</c:v>
                </c:pt>
                <c:pt idx="18">
                  <c:v>324463.66666666669</c:v>
                </c:pt>
                <c:pt idx="19">
                  <c:v>341416.66666666669</c:v>
                </c:pt>
                <c:pt idx="20">
                  <c:v>359255.66666666669</c:v>
                </c:pt>
                <c:pt idx="21">
                  <c:v>378026.66666666669</c:v>
                </c:pt>
                <c:pt idx="22">
                  <c:v>397778.66666666669</c:v>
                </c:pt>
                <c:pt idx="23">
                  <c:v>418562.66666666669</c:v>
                </c:pt>
                <c:pt idx="24">
                  <c:v>440432.66666666669</c:v>
                </c:pt>
              </c:numCache>
            </c:numRef>
          </c:xVal>
          <c:yVal>
            <c:numRef>
              <c:f>Sheet3!$E$77:$E$101</c:f>
              <c:numCache>
                <c:formatCode>0.00</c:formatCode>
                <c:ptCount val="25"/>
                <c:pt idx="0">
                  <c:v>0.48749999999999999</c:v>
                </c:pt>
                <c:pt idx="1">
                  <c:v>0.48972222222222223</c:v>
                </c:pt>
                <c:pt idx="2">
                  <c:v>0.48611111111111116</c:v>
                </c:pt>
                <c:pt idx="3">
                  <c:v>0.49861111111111117</c:v>
                </c:pt>
                <c:pt idx="4">
                  <c:v>0.50027777777777782</c:v>
                </c:pt>
                <c:pt idx="5">
                  <c:v>0.50472222222222218</c:v>
                </c:pt>
                <c:pt idx="6">
                  <c:v>0.50638888888888889</c:v>
                </c:pt>
                <c:pt idx="7">
                  <c:v>0.50277777777777777</c:v>
                </c:pt>
                <c:pt idx="8">
                  <c:v>0.49861111111111112</c:v>
                </c:pt>
                <c:pt idx="9">
                  <c:v>0.49472222222222229</c:v>
                </c:pt>
                <c:pt idx="10">
                  <c:v>0.49555555555555558</c:v>
                </c:pt>
                <c:pt idx="11">
                  <c:v>0.49861111111111112</c:v>
                </c:pt>
                <c:pt idx="12">
                  <c:v>0.50666666666666671</c:v>
                </c:pt>
                <c:pt idx="13">
                  <c:v>0.50027777777777771</c:v>
                </c:pt>
                <c:pt idx="14">
                  <c:v>0.5097222222222223</c:v>
                </c:pt>
                <c:pt idx="15">
                  <c:v>0.51388888888888884</c:v>
                </c:pt>
                <c:pt idx="16">
                  <c:v>0.51194444444444442</c:v>
                </c:pt>
                <c:pt idx="17">
                  <c:v>0.51250000000000007</c:v>
                </c:pt>
                <c:pt idx="18">
                  <c:v>0.50444444444444436</c:v>
                </c:pt>
                <c:pt idx="19">
                  <c:v>0.51527777777777783</c:v>
                </c:pt>
                <c:pt idx="20">
                  <c:v>0.50444444444444436</c:v>
                </c:pt>
                <c:pt idx="21">
                  <c:v>0.51277777777777767</c:v>
                </c:pt>
                <c:pt idx="22">
                  <c:v>0.50749999999999995</c:v>
                </c:pt>
                <c:pt idx="23">
                  <c:v>0.53611111111111109</c:v>
                </c:pt>
                <c:pt idx="24">
                  <c:v>0.54166666666666663</c:v>
                </c:pt>
              </c:numCache>
            </c:numRef>
          </c:yVal>
          <c:smooth val="0"/>
        </c:ser>
        <c:dLbls>
          <c:showLegendKey val="0"/>
          <c:showVal val="0"/>
          <c:showCatName val="0"/>
          <c:showSerName val="0"/>
          <c:showPercent val="0"/>
          <c:showBubbleSize val="0"/>
        </c:dLbls>
        <c:axId val="141143040"/>
        <c:axId val="141177984"/>
      </c:scatterChart>
      <c:valAx>
        <c:axId val="141143040"/>
        <c:scaling>
          <c:orientation val="minMax"/>
          <c:min val="100000"/>
        </c:scaling>
        <c:delete val="0"/>
        <c:axPos val="b"/>
        <c:title>
          <c:tx>
            <c:rich>
              <a:bodyPr/>
              <a:lstStyle/>
              <a:p>
                <a:pPr>
                  <a:defRPr/>
                </a:pPr>
                <a:r>
                  <a:rPr lang="en-GB" dirty="0" smtClean="0"/>
                  <a:t>Population</a:t>
                </a:r>
                <a:endParaRPr lang="en-GB" dirty="0"/>
              </a:p>
            </c:rich>
          </c:tx>
          <c:overlay val="0"/>
        </c:title>
        <c:numFmt formatCode="General" sourceLinked="1"/>
        <c:majorTickMark val="out"/>
        <c:minorTickMark val="none"/>
        <c:tickLblPos val="nextTo"/>
        <c:crossAx val="141177984"/>
        <c:crosses val="autoZero"/>
        <c:crossBetween val="midCat"/>
      </c:valAx>
      <c:valAx>
        <c:axId val="141177984"/>
        <c:scaling>
          <c:orientation val="minMax"/>
        </c:scaling>
        <c:delete val="0"/>
        <c:axPos val="l"/>
        <c:majorGridlines/>
        <c:title>
          <c:tx>
            <c:rich>
              <a:bodyPr rot="-5400000" vert="horz"/>
              <a:lstStyle/>
              <a:p>
                <a:pPr>
                  <a:defRPr/>
                </a:pPr>
                <a:r>
                  <a:rPr lang="en-GB"/>
                  <a:t>NDVI</a:t>
                </a:r>
              </a:p>
            </c:rich>
          </c:tx>
          <c:overlay val="0"/>
        </c:title>
        <c:numFmt formatCode="0.00" sourceLinked="1"/>
        <c:majorTickMark val="out"/>
        <c:minorTickMark val="none"/>
        <c:tickLblPos val="nextTo"/>
        <c:crossAx val="141143040"/>
        <c:crosses val="autoZero"/>
        <c:crossBetween val="midCat"/>
      </c:valAx>
    </c:plotArea>
    <c:plotVisOnly val="1"/>
    <c:dispBlanksAs val="gap"/>
    <c:showDLblsOverMax val="0"/>
  </c:chart>
  <c:spPr>
    <a:ln>
      <a:noFill/>
    </a:ln>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pivotSource>
    <c:name>[Chart in Microsoft Word]Sheet5!PivotTable1</c:name>
    <c:fmtId val="-1"/>
  </c:pivotSource>
  <c:chart>
    <c:autoTitleDeleted val="1"/>
    <c:pivotFmts>
      <c:pivotFmt>
        <c:idx val="0"/>
        <c:spPr>
          <a:noFill/>
          <a:ln>
            <a:solidFill>
              <a:schemeClr val="tx1"/>
            </a:solidFill>
          </a:ln>
        </c:spPr>
        <c:dLbl>
          <c:idx val="0"/>
          <c:spPr/>
          <c:txPr>
            <a:bodyPr/>
            <a:lstStyle/>
            <a:p>
              <a:pPr>
                <a:defRPr/>
              </a:pPr>
              <a:endParaRPr lang="en-US"/>
            </a:p>
          </c:txPr>
          <c:showLegendKey val="0"/>
          <c:showVal val="1"/>
          <c:showCatName val="0"/>
          <c:showSerName val="0"/>
          <c:showPercent val="0"/>
          <c:showBubbleSize val="0"/>
        </c:dLbl>
      </c:pivotFmt>
      <c:pivotFmt>
        <c:idx val="1"/>
        <c:dLbl>
          <c:idx val="0"/>
          <c:layout>
            <c:manualLayout>
              <c:x val="0"/>
              <c:y val="0.24922118380062305"/>
            </c:manualLayout>
          </c:layout>
          <c:showLegendKey val="0"/>
          <c:showVal val="1"/>
          <c:showCatName val="0"/>
          <c:showSerName val="0"/>
          <c:showPercent val="0"/>
          <c:showBubbleSize val="0"/>
        </c:dLbl>
      </c:pivotFmt>
      <c:pivotFmt>
        <c:idx val="2"/>
        <c:dLbl>
          <c:idx val="0"/>
          <c:layout>
            <c:manualLayout>
              <c:x val="0"/>
              <c:y val="0.37383177570093457"/>
            </c:manualLayout>
          </c:layout>
          <c:showLegendKey val="0"/>
          <c:showVal val="1"/>
          <c:showCatName val="0"/>
          <c:showSerName val="0"/>
          <c:showPercent val="0"/>
          <c:showBubbleSize val="0"/>
        </c:dLbl>
      </c:pivotFmt>
      <c:pivotFmt>
        <c:idx val="3"/>
        <c:spPr>
          <a:noFill/>
          <a:ln>
            <a:solidFill>
              <a:schemeClr val="tx1"/>
            </a:solidFill>
          </a:ln>
        </c:spPr>
        <c:marker>
          <c:symbol val="none"/>
        </c:marker>
        <c:dLbl>
          <c:idx val="0"/>
          <c:spPr/>
          <c:txPr>
            <a:bodyPr/>
            <a:lstStyle/>
            <a:p>
              <a:pPr>
                <a:defRPr/>
              </a:pPr>
              <a:endParaRPr lang="en-US"/>
            </a:p>
          </c:txPr>
          <c:showLegendKey val="0"/>
          <c:showVal val="1"/>
          <c:showCatName val="0"/>
          <c:showSerName val="0"/>
          <c:showPercent val="0"/>
          <c:showBubbleSize val="0"/>
        </c:dLbl>
      </c:pivotFmt>
      <c:pivotFmt>
        <c:idx val="4"/>
        <c:dLbl>
          <c:idx val="0"/>
          <c:layout>
            <c:manualLayout>
              <c:x val="0"/>
              <c:y val="0.37383177570093457"/>
            </c:manualLayout>
          </c:layout>
          <c:showLegendKey val="0"/>
          <c:showVal val="1"/>
          <c:showCatName val="0"/>
          <c:showSerName val="0"/>
          <c:showPercent val="0"/>
          <c:showBubbleSize val="0"/>
        </c:dLbl>
      </c:pivotFmt>
      <c:pivotFmt>
        <c:idx val="5"/>
        <c:dLbl>
          <c:idx val="0"/>
          <c:layout>
            <c:manualLayout>
              <c:x val="0"/>
              <c:y val="0.24922118380062305"/>
            </c:manualLayout>
          </c:layout>
          <c:showLegendKey val="0"/>
          <c:showVal val="1"/>
          <c:showCatName val="0"/>
          <c:showSerName val="0"/>
          <c:showPercent val="0"/>
          <c:showBubbleSize val="0"/>
        </c:dLbl>
      </c:pivotFmt>
      <c:pivotFmt>
        <c:idx val="6"/>
        <c:spPr>
          <a:noFill/>
          <a:ln>
            <a:solidFill>
              <a:schemeClr val="tx1"/>
            </a:solidFill>
          </a:ln>
        </c:spPr>
        <c:marker>
          <c:symbol val="none"/>
        </c:marker>
        <c:dLbl>
          <c:idx val="0"/>
          <c:spPr/>
          <c:txPr>
            <a:bodyPr/>
            <a:lstStyle/>
            <a:p>
              <a:pPr>
                <a:defRPr/>
              </a:pPr>
              <a:endParaRPr lang="en-US"/>
            </a:p>
          </c:txPr>
          <c:showLegendKey val="0"/>
          <c:showVal val="1"/>
          <c:showCatName val="0"/>
          <c:showSerName val="0"/>
          <c:showPercent val="0"/>
          <c:showBubbleSize val="0"/>
        </c:dLbl>
      </c:pivotFmt>
      <c:pivotFmt>
        <c:idx val="7"/>
        <c:dLbl>
          <c:idx val="0"/>
          <c:layout>
            <c:manualLayout>
              <c:x val="0"/>
              <c:y val="0.37383177570093457"/>
            </c:manualLayout>
          </c:layout>
          <c:showLegendKey val="0"/>
          <c:showVal val="1"/>
          <c:showCatName val="0"/>
          <c:showSerName val="0"/>
          <c:showPercent val="0"/>
          <c:showBubbleSize val="0"/>
        </c:dLbl>
      </c:pivotFmt>
      <c:pivotFmt>
        <c:idx val="8"/>
        <c:dLbl>
          <c:idx val="0"/>
          <c:layout>
            <c:manualLayout>
              <c:x val="0"/>
              <c:y val="0.24922118380062305"/>
            </c:manualLayout>
          </c:layout>
          <c:showLegendKey val="0"/>
          <c:showVal val="1"/>
          <c:showCatName val="0"/>
          <c:showSerName val="0"/>
          <c:showPercent val="0"/>
          <c:showBubbleSize val="0"/>
        </c:dLbl>
      </c:pivotFmt>
    </c:pivotFmts>
    <c:plotArea>
      <c:layout>
        <c:manualLayout>
          <c:layoutTarget val="inner"/>
          <c:xMode val="edge"/>
          <c:yMode val="edge"/>
          <c:x val="0.20674461942257219"/>
          <c:y val="3.0425916386619897E-2"/>
          <c:w val="0.7565887139107611"/>
          <c:h val="0.77029754458262811"/>
        </c:manualLayout>
      </c:layout>
      <c:barChart>
        <c:barDir val="col"/>
        <c:grouping val="clustered"/>
        <c:varyColors val="0"/>
        <c:ser>
          <c:idx val="0"/>
          <c:order val="0"/>
          <c:tx>
            <c:strRef>
              <c:f>Sheet5!$B$1</c:f>
              <c:strCache>
                <c:ptCount val="1"/>
                <c:pt idx="0">
                  <c:v>Total</c:v>
                </c:pt>
              </c:strCache>
            </c:strRef>
          </c:tx>
          <c:spPr>
            <a:noFill/>
            <a:ln>
              <a:solidFill>
                <a:schemeClr val="tx1"/>
              </a:solidFill>
            </a:ln>
          </c:spPr>
          <c:invertIfNegative val="0"/>
          <c:dLbls>
            <c:dLbl>
              <c:idx val="0"/>
              <c:layout>
                <c:manualLayout>
                  <c:x val="0"/>
                  <c:y val="0.37383177570093457"/>
                </c:manualLayout>
              </c:layout>
              <c:showLegendKey val="0"/>
              <c:showVal val="1"/>
              <c:showCatName val="0"/>
              <c:showSerName val="0"/>
              <c:showPercent val="0"/>
              <c:showBubbleSize val="0"/>
            </c:dLbl>
            <c:dLbl>
              <c:idx val="1"/>
              <c:layout>
                <c:manualLayout>
                  <c:x val="0"/>
                  <c:y val="0.24922118380062305"/>
                </c:manualLayout>
              </c:layout>
              <c:showLegendKey val="0"/>
              <c:showVal val="1"/>
              <c:showCatName val="0"/>
              <c:showSerName val="0"/>
              <c:showPercent val="0"/>
              <c:showBubbleSize val="0"/>
            </c:dLbl>
            <c:txPr>
              <a:bodyPr/>
              <a:lstStyle/>
              <a:p>
                <a:pPr>
                  <a:defRPr sz="1000"/>
                </a:pPr>
                <a:endParaRPr lang="en-US"/>
              </a:p>
            </c:txPr>
            <c:showLegendKey val="0"/>
            <c:showVal val="1"/>
            <c:showCatName val="0"/>
            <c:showSerName val="0"/>
            <c:showPercent val="0"/>
            <c:showBubbleSize val="0"/>
            <c:showLeaderLines val="0"/>
          </c:dLbls>
          <c:cat>
            <c:strRef>
              <c:f>Sheet5!$A$2:$A$4</c:f>
              <c:strCache>
                <c:ptCount val="2"/>
                <c:pt idx="0">
                  <c:v>enclosure</c:v>
                </c:pt>
                <c:pt idx="1">
                  <c:v>open</c:v>
                </c:pt>
              </c:strCache>
            </c:strRef>
          </c:cat>
          <c:val>
            <c:numRef>
              <c:f>Sheet5!$B$2:$B$4</c:f>
              <c:numCache>
                <c:formatCode>0%</c:formatCode>
                <c:ptCount val="2"/>
                <c:pt idx="0">
                  <c:v>0.80747058823529416</c:v>
                </c:pt>
                <c:pt idx="1">
                  <c:v>0.50566666666666682</c:v>
                </c:pt>
              </c:numCache>
            </c:numRef>
          </c:val>
        </c:ser>
        <c:dLbls>
          <c:showLegendKey val="0"/>
          <c:showVal val="0"/>
          <c:showCatName val="0"/>
          <c:showSerName val="0"/>
          <c:showPercent val="0"/>
          <c:showBubbleSize val="0"/>
        </c:dLbls>
        <c:gapWidth val="64"/>
        <c:overlap val="19"/>
        <c:axId val="141208960"/>
        <c:axId val="141218944"/>
      </c:barChart>
      <c:catAx>
        <c:axId val="141208960"/>
        <c:scaling>
          <c:orientation val="minMax"/>
        </c:scaling>
        <c:delete val="0"/>
        <c:axPos val="b"/>
        <c:majorTickMark val="none"/>
        <c:minorTickMark val="none"/>
        <c:tickLblPos val="nextTo"/>
        <c:txPr>
          <a:bodyPr/>
          <a:lstStyle/>
          <a:p>
            <a:pPr>
              <a:defRPr sz="1000"/>
            </a:pPr>
            <a:endParaRPr lang="en-US"/>
          </a:p>
        </c:txPr>
        <c:crossAx val="141218944"/>
        <c:crosses val="autoZero"/>
        <c:auto val="1"/>
        <c:lblAlgn val="ctr"/>
        <c:lblOffset val="100"/>
        <c:noMultiLvlLbl val="0"/>
      </c:catAx>
      <c:valAx>
        <c:axId val="141218944"/>
        <c:scaling>
          <c:orientation val="minMax"/>
        </c:scaling>
        <c:delete val="0"/>
        <c:axPos val="l"/>
        <c:title>
          <c:tx>
            <c:rich>
              <a:bodyPr/>
              <a:lstStyle/>
              <a:p>
                <a:pPr>
                  <a:defRPr sz="1000"/>
                </a:pPr>
                <a:r>
                  <a:rPr lang="en-GB" sz="1000"/>
                  <a:t>Total plant cover</a:t>
                </a:r>
              </a:p>
            </c:rich>
          </c:tx>
          <c:overlay val="0"/>
        </c:title>
        <c:numFmt formatCode="0%" sourceLinked="1"/>
        <c:majorTickMark val="out"/>
        <c:minorTickMark val="none"/>
        <c:tickLblPos val="nextTo"/>
        <c:txPr>
          <a:bodyPr/>
          <a:lstStyle/>
          <a:p>
            <a:pPr>
              <a:defRPr sz="900"/>
            </a:pPr>
            <a:endParaRPr lang="en-US"/>
          </a:p>
        </c:txPr>
        <c:crossAx val="141208960"/>
        <c:crosses val="autoZero"/>
        <c:crossBetween val="between"/>
        <c:majorUnit val="0.2"/>
      </c:valAx>
    </c:plotArea>
    <c:plotVisOnly val="1"/>
    <c:dispBlanksAs val="gap"/>
    <c:showDLblsOverMax val="0"/>
  </c:chart>
  <c:spPr>
    <a:ln>
      <a:noFill/>
    </a:ln>
  </c:spPr>
  <c:txPr>
    <a:bodyPr/>
    <a:lstStyle/>
    <a:p>
      <a:pPr>
        <a:defRPr sz="1200" b="0">
          <a:latin typeface="Times New Roman" pitchFamily="18" charset="0"/>
          <a:cs typeface="Times New Roman" pitchFamily="18" charset="0"/>
        </a:defRPr>
      </a:pPr>
      <a:endParaRPr lang="en-US"/>
    </a:p>
  </c:txPr>
  <c:externalData r:id="rId1">
    <c:autoUpdate val="0"/>
  </c:externalData>
  <c:extLst>
    <c:ext xmlns:c14="http://schemas.microsoft.com/office/drawing/2007/8/2/chart" uri="{781A3756-C4B2-4CAC-9D66-4F8BD8637D16}">
      <c14:pivotOptions>
        <c14:dropZoneFilter val="1"/>
        <c14:dropZoneCategories val="1"/>
        <c14:dropZoneData val="1"/>
        <c14:dropZonesVisible val="1"/>
      </c14:pivotOptions>
    </c:ext>
  </c:extLst>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lrMapOvr bg1="lt1" tx1="dk1" bg2="lt2" tx2="dk2" accent1="accent1" accent2="accent2" accent3="accent3" accent4="accent4" accent5="accent5" accent6="accent6" hlink="hlink" folHlink="folHlink"/>
  <c:pivotSource>
    <c:name>[COVER DATA (version 2).xlsb]Sheet7!PivotTable2</c:name>
    <c:fmtId val="-1"/>
  </c:pivotSource>
  <c:chart>
    <c:autoTitleDeleted val="1"/>
    <c:pivotFmts>
      <c:pivotFmt>
        <c:idx val="0"/>
        <c:spPr>
          <a:ln>
            <a:solidFill>
              <a:schemeClr val="tx1"/>
            </a:solidFill>
          </a:ln>
        </c:spPr>
      </c:pivotFmt>
      <c:pivotFmt>
        <c:idx val="1"/>
        <c:marker>
          <c:symbol val="none"/>
        </c:marker>
        <c:dLbl>
          <c:idx val="0"/>
          <c:delete val="1"/>
        </c:dLbl>
      </c:pivotFmt>
      <c:pivotFmt>
        <c:idx val="2"/>
        <c:spPr>
          <a:noFill/>
          <a:ln>
            <a:solidFill>
              <a:schemeClr val="tx1"/>
            </a:solidFill>
          </a:ln>
        </c:spPr>
      </c:pivotFmt>
      <c:pivotFmt>
        <c:idx val="3"/>
        <c:spPr>
          <a:noFill/>
          <a:ln>
            <a:solidFill>
              <a:schemeClr val="tx1"/>
            </a:solidFill>
          </a:ln>
        </c:spPr>
      </c:pivotFmt>
      <c:pivotFmt>
        <c:idx val="4"/>
        <c:spPr>
          <a:noFill/>
          <a:ln>
            <a:solidFill>
              <a:schemeClr val="tx1"/>
            </a:solidFill>
          </a:ln>
        </c:spPr>
        <c:marker>
          <c:symbol val="none"/>
        </c:marker>
        <c:dLbl>
          <c:idx val="0"/>
          <c:delete val="1"/>
        </c:dLbl>
      </c:pivotFmt>
      <c:pivotFmt>
        <c:idx val="5"/>
        <c:marker>
          <c:symbol val="none"/>
        </c:marker>
      </c:pivotFmt>
      <c:pivotFmt>
        <c:idx val="6"/>
        <c:spPr>
          <a:noFill/>
          <a:ln>
            <a:solidFill>
              <a:schemeClr val="tx1"/>
            </a:solidFill>
          </a:ln>
        </c:spPr>
        <c:marker>
          <c:symbol val="none"/>
        </c:marker>
      </c:pivotFmt>
      <c:pivotFmt>
        <c:idx val="7"/>
        <c:spPr>
          <a:noFill/>
          <a:ln>
            <a:solidFill>
              <a:schemeClr val="tx1"/>
            </a:solidFill>
          </a:ln>
        </c:spPr>
        <c:marker>
          <c:symbol val="none"/>
        </c:marker>
      </c:pivotFmt>
    </c:pivotFmts>
    <c:plotArea>
      <c:layout/>
      <c:barChart>
        <c:barDir val="col"/>
        <c:grouping val="clustered"/>
        <c:varyColors val="0"/>
        <c:ser>
          <c:idx val="0"/>
          <c:order val="0"/>
          <c:tx>
            <c:strRef>
              <c:f>Sheet7!$B$1</c:f>
              <c:strCache>
                <c:ptCount val="1"/>
                <c:pt idx="0">
                  <c:v>Total</c:v>
                </c:pt>
              </c:strCache>
            </c:strRef>
          </c:tx>
          <c:spPr>
            <a:noFill/>
            <a:ln>
              <a:solidFill>
                <a:schemeClr val="tx1"/>
              </a:solidFill>
            </a:ln>
          </c:spPr>
          <c:invertIfNegative val="0"/>
          <c:cat>
            <c:strRef>
              <c:f>Sheet7!$A$2:$A$4</c:f>
              <c:strCache>
                <c:ptCount val="2"/>
                <c:pt idx="0">
                  <c:v>closed</c:v>
                </c:pt>
                <c:pt idx="1">
                  <c:v>open</c:v>
                </c:pt>
              </c:strCache>
            </c:strRef>
          </c:cat>
          <c:val>
            <c:numRef>
              <c:f>Sheet7!$B$2:$B$4</c:f>
              <c:numCache>
                <c:formatCode>General</c:formatCode>
                <c:ptCount val="2"/>
                <c:pt idx="0">
                  <c:v>32.158749999999998</c:v>
                </c:pt>
                <c:pt idx="1">
                  <c:v>8.8923076923076927</c:v>
                </c:pt>
              </c:numCache>
            </c:numRef>
          </c:val>
        </c:ser>
        <c:dLbls>
          <c:showLegendKey val="0"/>
          <c:showVal val="0"/>
          <c:showCatName val="0"/>
          <c:showSerName val="0"/>
          <c:showPercent val="0"/>
          <c:showBubbleSize val="0"/>
        </c:dLbls>
        <c:gapWidth val="53"/>
        <c:axId val="141265920"/>
        <c:axId val="141288192"/>
      </c:barChart>
      <c:catAx>
        <c:axId val="141265920"/>
        <c:scaling>
          <c:orientation val="minMax"/>
        </c:scaling>
        <c:delete val="0"/>
        <c:axPos val="b"/>
        <c:majorTickMark val="none"/>
        <c:minorTickMark val="none"/>
        <c:tickLblPos val="nextTo"/>
        <c:txPr>
          <a:bodyPr/>
          <a:lstStyle/>
          <a:p>
            <a:pPr>
              <a:defRPr sz="1000"/>
            </a:pPr>
            <a:endParaRPr lang="en-US"/>
          </a:p>
        </c:txPr>
        <c:crossAx val="141288192"/>
        <c:crosses val="autoZero"/>
        <c:auto val="1"/>
        <c:lblAlgn val="ctr"/>
        <c:lblOffset val="100"/>
        <c:noMultiLvlLbl val="0"/>
      </c:catAx>
      <c:valAx>
        <c:axId val="141288192"/>
        <c:scaling>
          <c:orientation val="minMax"/>
        </c:scaling>
        <c:delete val="0"/>
        <c:axPos val="l"/>
        <c:title>
          <c:tx>
            <c:rich>
              <a:bodyPr/>
              <a:lstStyle/>
              <a:p>
                <a:pPr>
                  <a:defRPr sz="1000" b="0"/>
                </a:pPr>
                <a:r>
                  <a:rPr lang="en-GB" sz="1000" b="0"/>
                  <a:t>Forage biomass (g/m2)</a:t>
                </a:r>
              </a:p>
            </c:rich>
          </c:tx>
          <c:overlay val="0"/>
        </c:title>
        <c:numFmt formatCode="General" sourceLinked="1"/>
        <c:majorTickMark val="out"/>
        <c:minorTickMark val="none"/>
        <c:tickLblPos val="nextTo"/>
        <c:txPr>
          <a:bodyPr/>
          <a:lstStyle/>
          <a:p>
            <a:pPr>
              <a:defRPr sz="900"/>
            </a:pPr>
            <a:endParaRPr lang="en-US"/>
          </a:p>
        </c:txPr>
        <c:crossAx val="141265920"/>
        <c:crosses val="autoZero"/>
        <c:crossBetween val="between"/>
      </c:valAx>
      <c:spPr>
        <a:noFill/>
        <a:ln w="25400">
          <a:noFill/>
        </a:ln>
      </c:spPr>
    </c:plotArea>
    <c:plotVisOnly val="1"/>
    <c:dispBlanksAs val="gap"/>
    <c:showDLblsOverMax val="0"/>
  </c:chart>
  <c:spPr>
    <a:ln>
      <a:noFill/>
    </a:ln>
  </c:spPr>
  <c:txPr>
    <a:bodyPr/>
    <a:lstStyle/>
    <a:p>
      <a:pPr>
        <a:defRPr sz="1200">
          <a:latin typeface="Times New Roman" pitchFamily="18" charset="0"/>
          <a:cs typeface="Times New Roman" pitchFamily="18" charset="0"/>
        </a:defRPr>
      </a:pPr>
      <a:endParaRPr lang="en-US"/>
    </a:p>
  </c:txPr>
  <c:externalData r:id="rId2">
    <c:autoUpdate val="0"/>
  </c:externalData>
  <c:extLst>
    <c:ext xmlns:c14="http://schemas.microsoft.com/office/drawing/2007/8/2/chart" uri="{781A3756-C4B2-4CAC-9D66-4F8BD8637D16}">
      <c14:pivotOptions>
        <c14:dropZoneFilter val="1"/>
        <c14:dropZoneCategories val="1"/>
        <c14:dropZoneData val="1"/>
        <c14:dropZonesVisible val="1"/>
      </c14:pivotOptions>
    </c:ext>
  </c:extLst>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lrMapOvr bg1="lt1" tx1="dk1" bg2="lt2" tx2="dk2" accent1="accent1" accent2="accent2" accent3="accent3" accent4="accent4" accent5="accent5" accent6="accent6" hlink="hlink" folHlink="folHlink"/>
  <c:pivotSource>
    <c:name>[COVER DATA (version 2).xlsb]Sheet7!PivotTable2</c:name>
    <c:fmtId val="-1"/>
  </c:pivotSource>
  <c:chart>
    <c:autoTitleDeleted val="1"/>
    <c:pivotFmts>
      <c:pivotFmt>
        <c:idx val="0"/>
        <c:spPr>
          <a:ln>
            <a:solidFill>
              <a:schemeClr val="tx1"/>
            </a:solidFill>
          </a:ln>
        </c:spPr>
      </c:pivotFmt>
      <c:pivotFmt>
        <c:idx val="1"/>
        <c:marker>
          <c:symbol val="none"/>
        </c:marker>
        <c:dLbl>
          <c:idx val="0"/>
          <c:delete val="1"/>
        </c:dLbl>
      </c:pivotFmt>
      <c:pivotFmt>
        <c:idx val="2"/>
        <c:spPr>
          <a:noFill/>
          <a:ln>
            <a:solidFill>
              <a:schemeClr val="tx1"/>
            </a:solidFill>
          </a:ln>
        </c:spPr>
      </c:pivotFmt>
      <c:pivotFmt>
        <c:idx val="3"/>
        <c:spPr>
          <a:noFill/>
          <a:ln>
            <a:solidFill>
              <a:schemeClr val="tx1"/>
            </a:solidFill>
          </a:ln>
        </c:spPr>
      </c:pivotFmt>
      <c:pivotFmt>
        <c:idx val="4"/>
        <c:spPr>
          <a:ln>
            <a:solidFill>
              <a:schemeClr val="tx1"/>
            </a:solidFill>
          </a:ln>
        </c:spPr>
        <c:marker>
          <c:symbol val="none"/>
        </c:marker>
      </c:pivotFmt>
      <c:pivotFmt>
        <c:idx val="5"/>
        <c:spPr>
          <a:noFill/>
          <a:ln>
            <a:solidFill>
              <a:schemeClr val="tx1"/>
            </a:solidFill>
          </a:ln>
        </c:spPr>
      </c:pivotFmt>
      <c:pivotFmt>
        <c:idx val="6"/>
        <c:spPr>
          <a:noFill/>
          <a:ln>
            <a:solidFill>
              <a:schemeClr val="tx1"/>
            </a:solidFill>
          </a:ln>
        </c:spPr>
      </c:pivotFmt>
      <c:pivotFmt>
        <c:idx val="7"/>
        <c:spPr>
          <a:ln>
            <a:solidFill>
              <a:schemeClr val="tx1"/>
            </a:solidFill>
          </a:ln>
        </c:spPr>
        <c:marker>
          <c:symbol val="none"/>
        </c:marker>
      </c:pivotFmt>
      <c:pivotFmt>
        <c:idx val="8"/>
        <c:spPr>
          <a:noFill/>
          <a:ln>
            <a:solidFill>
              <a:schemeClr val="tx1"/>
            </a:solidFill>
          </a:ln>
        </c:spPr>
      </c:pivotFmt>
      <c:pivotFmt>
        <c:idx val="9"/>
        <c:spPr>
          <a:noFill/>
          <a:ln>
            <a:solidFill>
              <a:schemeClr val="tx1"/>
            </a:solidFill>
          </a:ln>
        </c:spPr>
      </c:pivotFmt>
    </c:pivotFmts>
    <c:plotArea>
      <c:layout/>
      <c:barChart>
        <c:barDir val="col"/>
        <c:grouping val="clustered"/>
        <c:varyColors val="0"/>
        <c:ser>
          <c:idx val="0"/>
          <c:order val="0"/>
          <c:tx>
            <c:strRef>
              <c:f>Sheet7!$B$1</c:f>
              <c:strCache>
                <c:ptCount val="1"/>
                <c:pt idx="0">
                  <c:v>Total</c:v>
                </c:pt>
              </c:strCache>
            </c:strRef>
          </c:tx>
          <c:spPr>
            <a:ln>
              <a:solidFill>
                <a:schemeClr val="tx1"/>
              </a:solidFill>
            </a:ln>
          </c:spPr>
          <c:invertIfNegative val="0"/>
          <c:dPt>
            <c:idx val="0"/>
            <c:invertIfNegative val="0"/>
            <c:bubble3D val="0"/>
            <c:spPr>
              <a:noFill/>
              <a:ln>
                <a:solidFill>
                  <a:schemeClr val="tx1"/>
                </a:solidFill>
              </a:ln>
            </c:spPr>
          </c:dPt>
          <c:dPt>
            <c:idx val="1"/>
            <c:invertIfNegative val="0"/>
            <c:bubble3D val="0"/>
            <c:spPr>
              <a:noFill/>
              <a:ln>
                <a:solidFill>
                  <a:schemeClr val="tx1"/>
                </a:solidFill>
              </a:ln>
            </c:spPr>
          </c:dPt>
          <c:cat>
            <c:strRef>
              <c:f>Sheet7!$A$2:$A$4</c:f>
              <c:strCache>
                <c:ptCount val="2"/>
                <c:pt idx="0">
                  <c:v>closed</c:v>
                </c:pt>
                <c:pt idx="1">
                  <c:v>open</c:v>
                </c:pt>
              </c:strCache>
            </c:strRef>
          </c:cat>
          <c:val>
            <c:numRef>
              <c:f>Sheet7!$B$2:$B$4</c:f>
              <c:numCache>
                <c:formatCode>General</c:formatCode>
                <c:ptCount val="2"/>
                <c:pt idx="0">
                  <c:v>13.0625</c:v>
                </c:pt>
                <c:pt idx="1">
                  <c:v>9.9230769230769234</c:v>
                </c:pt>
              </c:numCache>
            </c:numRef>
          </c:val>
        </c:ser>
        <c:dLbls>
          <c:showLegendKey val="0"/>
          <c:showVal val="0"/>
          <c:showCatName val="0"/>
          <c:showSerName val="0"/>
          <c:showPercent val="0"/>
          <c:showBubbleSize val="0"/>
        </c:dLbls>
        <c:gapWidth val="62"/>
        <c:axId val="141595392"/>
        <c:axId val="141596928"/>
      </c:barChart>
      <c:catAx>
        <c:axId val="141595392"/>
        <c:scaling>
          <c:orientation val="minMax"/>
        </c:scaling>
        <c:delete val="0"/>
        <c:axPos val="b"/>
        <c:majorTickMark val="none"/>
        <c:minorTickMark val="none"/>
        <c:tickLblPos val="nextTo"/>
        <c:txPr>
          <a:bodyPr/>
          <a:lstStyle/>
          <a:p>
            <a:pPr>
              <a:defRPr sz="1000"/>
            </a:pPr>
            <a:endParaRPr lang="en-US"/>
          </a:p>
        </c:txPr>
        <c:crossAx val="141596928"/>
        <c:crosses val="autoZero"/>
        <c:auto val="1"/>
        <c:lblAlgn val="ctr"/>
        <c:lblOffset val="100"/>
        <c:noMultiLvlLbl val="0"/>
      </c:catAx>
      <c:valAx>
        <c:axId val="141596928"/>
        <c:scaling>
          <c:orientation val="minMax"/>
        </c:scaling>
        <c:delete val="0"/>
        <c:axPos val="l"/>
        <c:title>
          <c:tx>
            <c:rich>
              <a:bodyPr/>
              <a:lstStyle/>
              <a:p>
                <a:pPr>
                  <a:defRPr sz="1000" b="0"/>
                </a:pPr>
                <a:r>
                  <a:rPr lang="en-GB" sz="1000" b="0"/>
                  <a:t>Species</a:t>
                </a:r>
                <a:r>
                  <a:rPr lang="en-GB" sz="1000" b="0" baseline="0"/>
                  <a:t> richness</a:t>
                </a:r>
                <a:endParaRPr lang="en-GB" sz="1000" b="0"/>
              </a:p>
            </c:rich>
          </c:tx>
          <c:overlay val="0"/>
        </c:title>
        <c:numFmt formatCode="General" sourceLinked="1"/>
        <c:majorTickMark val="out"/>
        <c:minorTickMark val="none"/>
        <c:tickLblPos val="nextTo"/>
        <c:txPr>
          <a:bodyPr/>
          <a:lstStyle/>
          <a:p>
            <a:pPr>
              <a:defRPr sz="900"/>
            </a:pPr>
            <a:endParaRPr lang="en-US"/>
          </a:p>
        </c:txPr>
        <c:crossAx val="141595392"/>
        <c:crosses val="autoZero"/>
        <c:crossBetween val="between"/>
      </c:valAx>
      <c:spPr>
        <a:noFill/>
        <a:ln w="25400">
          <a:noFill/>
        </a:ln>
      </c:spPr>
    </c:plotArea>
    <c:plotVisOnly val="1"/>
    <c:dispBlanksAs val="gap"/>
    <c:showDLblsOverMax val="0"/>
  </c:chart>
  <c:spPr>
    <a:ln>
      <a:noFill/>
    </a:ln>
  </c:spPr>
  <c:txPr>
    <a:bodyPr/>
    <a:lstStyle/>
    <a:p>
      <a:pPr>
        <a:defRPr sz="1200">
          <a:latin typeface="Times New Roman" pitchFamily="18" charset="0"/>
          <a:cs typeface="Times New Roman" pitchFamily="18" charset="0"/>
        </a:defRPr>
      </a:pPr>
      <a:endParaRPr lang="en-US"/>
    </a:p>
  </c:txPr>
  <c:externalData r:id="rId2">
    <c:autoUpdate val="0"/>
  </c:externalData>
  <c:extLst>
    <c:ext xmlns:c14="http://schemas.microsoft.com/office/drawing/2007/8/2/chart" uri="{781A3756-C4B2-4CAC-9D66-4F8BD8637D16}">
      <c14:pivotOptions>
        <c14:dropZoneFilter val="1"/>
        <c14:dropZoneCategories val="1"/>
        <c14:dropZoneData val="1"/>
        <c14:dropZonesVisible val="1"/>
      </c14:pivotOptions>
    </c:ext>
  </c:extLst>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69F4A4-4BD0-401C-836F-E1C5D0EF1C40}" type="datetimeFigureOut">
              <a:rPr lang="en-US" smtClean="0"/>
              <a:t>6/27/2016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A6AF85-DB8B-407A-A04E-6E8690C46D8A}" type="slidenum">
              <a:rPr lang="en-US" smtClean="0"/>
              <a:t>‹#›</a:t>
            </a:fld>
            <a:endParaRPr lang="en-US"/>
          </a:p>
        </p:txBody>
      </p:sp>
    </p:spTree>
    <p:extLst>
      <p:ext uri="{BB962C8B-B14F-4D97-AF65-F5344CB8AC3E}">
        <p14:creationId xmlns:p14="http://schemas.microsoft.com/office/powerpoint/2010/main" val="935754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a:t>
            </a:fld>
            <a:endParaRPr lang="en-US"/>
          </a:p>
        </p:txBody>
      </p:sp>
    </p:spTree>
    <p:extLst>
      <p:ext uri="{BB962C8B-B14F-4D97-AF65-F5344CB8AC3E}">
        <p14:creationId xmlns:p14="http://schemas.microsoft.com/office/powerpoint/2010/main" val="2185265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2</a:t>
            </a:fld>
            <a:endParaRPr lang="en-US"/>
          </a:p>
        </p:txBody>
      </p:sp>
    </p:spTree>
    <p:extLst>
      <p:ext uri="{BB962C8B-B14F-4D97-AF65-F5344CB8AC3E}">
        <p14:creationId xmlns:p14="http://schemas.microsoft.com/office/powerpoint/2010/main" val="2657219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3</a:t>
            </a:fld>
            <a:endParaRPr lang="en-US"/>
          </a:p>
        </p:txBody>
      </p:sp>
    </p:spTree>
    <p:extLst>
      <p:ext uri="{BB962C8B-B14F-4D97-AF65-F5344CB8AC3E}">
        <p14:creationId xmlns:p14="http://schemas.microsoft.com/office/powerpoint/2010/main" val="3884724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4</a:t>
            </a:fld>
            <a:endParaRPr lang="en-US"/>
          </a:p>
        </p:txBody>
      </p:sp>
    </p:spTree>
    <p:extLst>
      <p:ext uri="{BB962C8B-B14F-4D97-AF65-F5344CB8AC3E}">
        <p14:creationId xmlns:p14="http://schemas.microsoft.com/office/powerpoint/2010/main" val="1428751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5</a:t>
            </a:fld>
            <a:endParaRPr lang="en-US"/>
          </a:p>
        </p:txBody>
      </p:sp>
    </p:spTree>
    <p:extLst>
      <p:ext uri="{BB962C8B-B14F-4D97-AF65-F5344CB8AC3E}">
        <p14:creationId xmlns:p14="http://schemas.microsoft.com/office/powerpoint/2010/main" val="2403037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6</a:t>
            </a:fld>
            <a:endParaRPr lang="en-US"/>
          </a:p>
        </p:txBody>
      </p:sp>
    </p:spTree>
    <p:extLst>
      <p:ext uri="{BB962C8B-B14F-4D97-AF65-F5344CB8AC3E}">
        <p14:creationId xmlns:p14="http://schemas.microsoft.com/office/powerpoint/2010/main" val="354409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7</a:t>
            </a:fld>
            <a:endParaRPr lang="en-US"/>
          </a:p>
        </p:txBody>
      </p:sp>
    </p:spTree>
    <p:extLst>
      <p:ext uri="{BB962C8B-B14F-4D97-AF65-F5344CB8AC3E}">
        <p14:creationId xmlns:p14="http://schemas.microsoft.com/office/powerpoint/2010/main" val="3162867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8</a:t>
            </a:fld>
            <a:endParaRPr lang="en-US"/>
          </a:p>
        </p:txBody>
      </p:sp>
    </p:spTree>
    <p:extLst>
      <p:ext uri="{BB962C8B-B14F-4D97-AF65-F5344CB8AC3E}">
        <p14:creationId xmlns:p14="http://schemas.microsoft.com/office/powerpoint/2010/main" val="4058896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9</a:t>
            </a:fld>
            <a:endParaRPr lang="en-US"/>
          </a:p>
        </p:txBody>
      </p:sp>
    </p:spTree>
    <p:extLst>
      <p:ext uri="{BB962C8B-B14F-4D97-AF65-F5344CB8AC3E}">
        <p14:creationId xmlns:p14="http://schemas.microsoft.com/office/powerpoint/2010/main" val="61843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10</a:t>
            </a:fld>
            <a:endParaRPr lang="en-US"/>
          </a:p>
        </p:txBody>
      </p:sp>
    </p:spTree>
    <p:extLst>
      <p:ext uri="{BB962C8B-B14F-4D97-AF65-F5344CB8AC3E}">
        <p14:creationId xmlns:p14="http://schemas.microsoft.com/office/powerpoint/2010/main" val="3018037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11</a:t>
            </a:fld>
            <a:endParaRPr lang="en-US"/>
          </a:p>
        </p:txBody>
      </p:sp>
    </p:spTree>
    <p:extLst>
      <p:ext uri="{BB962C8B-B14F-4D97-AF65-F5344CB8AC3E}">
        <p14:creationId xmlns:p14="http://schemas.microsoft.com/office/powerpoint/2010/main" val="27483757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12</a:t>
            </a:fld>
            <a:endParaRPr lang="en-US"/>
          </a:p>
        </p:txBody>
      </p:sp>
    </p:spTree>
    <p:extLst>
      <p:ext uri="{BB962C8B-B14F-4D97-AF65-F5344CB8AC3E}">
        <p14:creationId xmlns:p14="http://schemas.microsoft.com/office/powerpoint/2010/main" val="3840595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13</a:t>
            </a:fld>
            <a:endParaRPr lang="en-US"/>
          </a:p>
        </p:txBody>
      </p:sp>
    </p:spTree>
    <p:extLst>
      <p:ext uri="{BB962C8B-B14F-4D97-AF65-F5344CB8AC3E}">
        <p14:creationId xmlns:p14="http://schemas.microsoft.com/office/powerpoint/2010/main" val="3741677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CA6AF85-DB8B-407A-A04E-6E8690C46D8A}" type="slidenum">
              <a:rPr lang="en-US" smtClean="0"/>
              <a:t>14</a:t>
            </a:fld>
            <a:endParaRPr lang="en-US"/>
          </a:p>
        </p:txBody>
      </p:sp>
    </p:spTree>
    <p:extLst>
      <p:ext uri="{BB962C8B-B14F-4D97-AF65-F5344CB8AC3E}">
        <p14:creationId xmlns:p14="http://schemas.microsoft.com/office/powerpoint/2010/main" val="4130748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15</a:t>
            </a:fld>
            <a:endParaRPr lang="en-US"/>
          </a:p>
        </p:txBody>
      </p:sp>
    </p:spTree>
    <p:extLst>
      <p:ext uri="{BB962C8B-B14F-4D97-AF65-F5344CB8AC3E}">
        <p14:creationId xmlns:p14="http://schemas.microsoft.com/office/powerpoint/2010/main" val="3058137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A6AF85-DB8B-407A-A04E-6E8690C46D8A}" type="slidenum">
              <a:rPr lang="en-US" smtClean="0"/>
              <a:t>16</a:t>
            </a:fld>
            <a:endParaRPr lang="en-US"/>
          </a:p>
        </p:txBody>
      </p:sp>
    </p:spTree>
    <p:extLst>
      <p:ext uri="{BB962C8B-B14F-4D97-AF65-F5344CB8AC3E}">
        <p14:creationId xmlns:p14="http://schemas.microsoft.com/office/powerpoint/2010/main" val="2201512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30DF444-2823-4F9F-A084-64EB83701DB5}" type="datetimeFigureOut">
              <a:rPr lang="en-US" smtClean="0"/>
              <a:t>6/27/2016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1268646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0DF444-2823-4F9F-A084-64EB83701DB5}" type="datetimeFigureOut">
              <a:rPr lang="en-US" smtClean="0"/>
              <a:t>6/27/2016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766421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0DF444-2823-4F9F-A084-64EB83701DB5}" type="datetimeFigureOut">
              <a:rPr lang="en-US" smtClean="0"/>
              <a:t>6/27/2016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2855191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30DF444-2823-4F9F-A084-64EB83701DB5}" type="datetimeFigureOut">
              <a:rPr lang="en-US" smtClean="0"/>
              <a:t>6/27/2016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3658788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30DF444-2823-4F9F-A084-64EB83701DB5}" type="datetimeFigureOut">
              <a:rPr lang="en-US" smtClean="0"/>
              <a:t>6/27/2016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277346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0DF444-2823-4F9F-A084-64EB83701DB5}" type="datetimeFigureOut">
              <a:rPr lang="en-US" smtClean="0"/>
              <a:t>6/27/2016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2030875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0DF444-2823-4F9F-A084-64EB83701DB5}" type="datetimeFigureOut">
              <a:rPr lang="en-US" smtClean="0"/>
              <a:t>6/27/2016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31821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0DF444-2823-4F9F-A084-64EB83701DB5}" type="datetimeFigureOut">
              <a:rPr lang="en-US" smtClean="0"/>
              <a:t>6/27/2016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1429774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0DF444-2823-4F9F-A084-64EB83701DB5}" type="datetimeFigureOut">
              <a:rPr lang="en-US" smtClean="0"/>
              <a:t>6/27/2016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285804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0DF444-2823-4F9F-A084-64EB83701DB5}" type="datetimeFigureOut">
              <a:rPr lang="en-US" smtClean="0"/>
              <a:t>6/27/2016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3601882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0DF444-2823-4F9F-A084-64EB83701DB5}" type="datetimeFigureOut">
              <a:rPr lang="en-US" smtClean="0"/>
              <a:t>6/27/2016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5DB414-D2FD-4DEC-931B-325E75E35EE3}" type="slidenum">
              <a:rPr lang="en-US" smtClean="0"/>
              <a:t>‹#›</a:t>
            </a:fld>
            <a:endParaRPr lang="en-US"/>
          </a:p>
        </p:txBody>
      </p:sp>
    </p:spTree>
    <p:extLst>
      <p:ext uri="{BB962C8B-B14F-4D97-AF65-F5344CB8AC3E}">
        <p14:creationId xmlns:p14="http://schemas.microsoft.com/office/powerpoint/2010/main" val="3321455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0DF444-2823-4F9F-A084-64EB83701DB5}" type="datetimeFigureOut">
              <a:rPr lang="en-US" smtClean="0"/>
              <a:t>6/27/2016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5DB414-D2FD-4DEC-931B-325E75E35EE3}" type="slidenum">
              <a:rPr lang="en-US" smtClean="0"/>
              <a:t>‹#›</a:t>
            </a:fld>
            <a:endParaRPr lang="en-US"/>
          </a:p>
        </p:txBody>
      </p:sp>
    </p:spTree>
    <p:extLst>
      <p:ext uri="{BB962C8B-B14F-4D97-AF65-F5344CB8AC3E}">
        <p14:creationId xmlns:p14="http://schemas.microsoft.com/office/powerpoint/2010/main" val="4085152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tiff"/><Relationship Id="rId4" Type="http://schemas.openxmlformats.org/officeDocument/2006/relationships/image" Target="../media/image5.tiff"/></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jpeg"/><Relationship Id="rId7"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image" Target="../media/image12.png"/><Relationship Id="rId4" Type="http://schemas.openxmlformats.org/officeDocument/2006/relationships/image" Target="../media/image11.jpeg"/><Relationship Id="rId9"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image" Target="../media/image16.png"/><Relationship Id="rId7" Type="http://schemas.openxmlformats.org/officeDocument/2006/relationships/chart" Target="../charts/chart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0.png"/><Relationship Id="rId7" Type="http://schemas.openxmlformats.org/officeDocument/2006/relationships/chart" Target="../charts/chart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8" Type="http://schemas.openxmlformats.org/officeDocument/2006/relationships/chart" Target="../charts/chart11.xml"/><Relationship Id="rId3" Type="http://schemas.openxmlformats.org/officeDocument/2006/relationships/image" Target="../media/image29.png"/><Relationship Id="rId7" Type="http://schemas.openxmlformats.org/officeDocument/2006/relationships/chart" Target="../charts/chart10.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4Africa_OpeningSl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507836" y="1295400"/>
            <a:ext cx="6019800" cy="830997"/>
          </a:xfrm>
          <a:prstGeom prst="rect">
            <a:avLst/>
          </a:prstGeom>
          <a:noFill/>
        </p:spPr>
        <p:txBody>
          <a:bodyPr wrap="square" rtlCol="0">
            <a:spAutoFit/>
          </a:bodyPr>
          <a:lstStyle/>
          <a:p>
            <a:pPr algn="ctr"/>
            <a:r>
              <a:rPr lang="en-GB" sz="1600" dirty="0" smtClean="0">
                <a:cs typeface="Arial" pitchFamily="34" charset="0"/>
              </a:rPr>
              <a:t>Mohammed Y Said, Leah Ng'ang'a, </a:t>
            </a:r>
            <a:r>
              <a:rPr lang="en-GB" sz="1600" dirty="0" err="1" smtClean="0">
                <a:cs typeface="Arial" pitchFamily="34" charset="0"/>
              </a:rPr>
              <a:t>Gert</a:t>
            </a:r>
            <a:r>
              <a:rPr lang="en-GB" sz="1600" dirty="0" smtClean="0">
                <a:cs typeface="Arial" pitchFamily="34" charset="0"/>
              </a:rPr>
              <a:t> Nyberg, Shem </a:t>
            </a:r>
            <a:r>
              <a:rPr lang="en-GB" sz="1600" dirty="0" err="1" smtClean="0">
                <a:cs typeface="Arial" pitchFamily="34" charset="0"/>
              </a:rPr>
              <a:t>Kifugo</a:t>
            </a:r>
            <a:r>
              <a:rPr lang="en-GB" sz="1600" dirty="0" smtClean="0">
                <a:cs typeface="Arial" pitchFamily="34" charset="0"/>
              </a:rPr>
              <a:t>,  </a:t>
            </a:r>
            <a:r>
              <a:rPr lang="en-GB" sz="1600" dirty="0" err="1" smtClean="0">
                <a:cs typeface="Arial" pitchFamily="34" charset="0"/>
              </a:rPr>
              <a:t>Ewa</a:t>
            </a:r>
            <a:r>
              <a:rPr lang="en-GB" sz="1600" dirty="0" smtClean="0">
                <a:cs typeface="Arial" pitchFamily="34" charset="0"/>
              </a:rPr>
              <a:t> </a:t>
            </a:r>
            <a:r>
              <a:rPr lang="en-GB" sz="1600" dirty="0" err="1" smtClean="0">
                <a:cs typeface="Arial" pitchFamily="34" charset="0"/>
              </a:rPr>
              <a:t>Wredle</a:t>
            </a:r>
            <a:r>
              <a:rPr lang="en-GB" sz="1600" dirty="0" smtClean="0">
                <a:cs typeface="Arial" pitchFamily="34" charset="0"/>
              </a:rPr>
              <a:t>, </a:t>
            </a:r>
            <a:r>
              <a:rPr lang="en-US" sz="1600" dirty="0"/>
              <a:t>Anna </a:t>
            </a:r>
            <a:r>
              <a:rPr lang="en-US" sz="1600" dirty="0" err="1" smtClean="0"/>
              <a:t>Hallmén</a:t>
            </a:r>
            <a:r>
              <a:rPr lang="en-US" sz="1600" dirty="0" smtClean="0"/>
              <a:t>, </a:t>
            </a:r>
            <a:r>
              <a:rPr lang="en-US" sz="1600" dirty="0"/>
              <a:t>Regina </a:t>
            </a:r>
            <a:r>
              <a:rPr lang="en-US" sz="1600" dirty="0" err="1" smtClean="0"/>
              <a:t>Waiganjo</a:t>
            </a:r>
            <a:r>
              <a:rPr lang="en-US" sz="1600" dirty="0" smtClean="0"/>
              <a:t>, </a:t>
            </a:r>
            <a:r>
              <a:rPr lang="en-US" sz="1600" dirty="0"/>
              <a:t>Peter </a:t>
            </a:r>
            <a:r>
              <a:rPr lang="en-US" sz="1600" dirty="0" smtClean="0"/>
              <a:t>Mwangi, Jan de </a:t>
            </a:r>
            <a:r>
              <a:rPr lang="en-US" sz="1600" dirty="0" err="1" smtClean="0"/>
              <a:t>Leeuw</a:t>
            </a:r>
            <a:r>
              <a:rPr lang="en-US" sz="1600" dirty="0" smtClean="0"/>
              <a:t> and Polly Ericksen</a:t>
            </a:r>
            <a:r>
              <a:rPr lang="en-GB" sz="1600" dirty="0" smtClean="0">
                <a:cs typeface="Arial" pitchFamily="34" charset="0"/>
              </a:rPr>
              <a:t> </a:t>
            </a:r>
            <a:endParaRPr lang="en-GB" sz="1600" dirty="0">
              <a:cs typeface="Arial" pitchFamily="34" charset="0"/>
            </a:endParaRPr>
          </a:p>
        </p:txBody>
      </p:sp>
      <p:sp>
        <p:nvSpPr>
          <p:cNvPr id="6" name="TextBox 5"/>
          <p:cNvSpPr txBox="1"/>
          <p:nvPr/>
        </p:nvSpPr>
        <p:spPr>
          <a:xfrm>
            <a:off x="651648" y="235803"/>
            <a:ext cx="7806552" cy="830997"/>
          </a:xfrm>
          <a:prstGeom prst="rect">
            <a:avLst/>
          </a:prstGeom>
          <a:noFill/>
        </p:spPr>
        <p:txBody>
          <a:bodyPr wrap="square" rtlCol="0">
            <a:spAutoFit/>
          </a:bodyPr>
          <a:lstStyle/>
          <a:p>
            <a:pPr algn="ctr"/>
            <a:r>
              <a:rPr lang="en-GB" sz="2400" dirty="0" smtClean="0"/>
              <a:t>Measuring resilience—Understanding trends in land cover changes  and their potential impacts on pastoral communities </a:t>
            </a:r>
            <a:endParaRPr lang="en-GB" sz="2400" dirty="0"/>
          </a:p>
        </p:txBody>
      </p:sp>
      <p:sp>
        <p:nvSpPr>
          <p:cNvPr id="7" name="Rectangle 6"/>
          <p:cNvSpPr/>
          <p:nvPr/>
        </p:nvSpPr>
        <p:spPr>
          <a:xfrm>
            <a:off x="2263310" y="2743200"/>
            <a:ext cx="184731" cy="369332"/>
          </a:xfrm>
          <a:prstGeom prst="rect">
            <a:avLst/>
          </a:prstGeom>
        </p:spPr>
        <p:txBody>
          <a:bodyPr wrap="none">
            <a:spAutoFit/>
          </a:bodyPr>
          <a:lstStyle/>
          <a:p>
            <a:pPr>
              <a:defRPr/>
            </a:pPr>
            <a:endParaRPr lang="en-US" dirty="0"/>
          </a:p>
        </p:txBody>
      </p:sp>
      <p:sp>
        <p:nvSpPr>
          <p:cNvPr id="9" name="Rectangle 8"/>
          <p:cNvSpPr/>
          <p:nvPr/>
        </p:nvSpPr>
        <p:spPr>
          <a:xfrm>
            <a:off x="1371600" y="2527757"/>
            <a:ext cx="6934200" cy="584775"/>
          </a:xfrm>
          <a:prstGeom prst="rect">
            <a:avLst/>
          </a:prstGeom>
        </p:spPr>
        <p:txBody>
          <a:bodyPr wrap="square">
            <a:spAutoFit/>
          </a:bodyPr>
          <a:lstStyle/>
          <a:p>
            <a:pPr algn="ctr">
              <a:spcBef>
                <a:spcPts val="300"/>
              </a:spcBef>
            </a:pPr>
            <a:r>
              <a:rPr lang="en-US" sz="1600" dirty="0">
                <a:latin typeface="Franklin Gothic Medium Cond" panose="020B0606030402020204" pitchFamily="34" charset="0"/>
              </a:rPr>
              <a:t>IFPRI 2020 Policy Consultation and Conference, Side Event on Measuring and Evaluating Resilience in </a:t>
            </a:r>
            <a:r>
              <a:rPr lang="en-US" sz="1600" dirty="0" err="1">
                <a:latin typeface="Franklin Gothic Medium Cond" panose="020B0606030402020204" pitchFamily="34" charset="0"/>
              </a:rPr>
              <a:t>Drylands</a:t>
            </a:r>
            <a:r>
              <a:rPr lang="en-US" sz="1600" dirty="0">
                <a:latin typeface="Franklin Gothic Medium Cond" panose="020B0606030402020204" pitchFamily="34" charset="0"/>
              </a:rPr>
              <a:t> of East Africa, Addis Ababa, 15-17 May 2014</a:t>
            </a:r>
          </a:p>
        </p:txBody>
      </p:sp>
    </p:spTree>
    <p:extLst>
      <p:ext uri="{BB962C8B-B14F-4D97-AF65-F5344CB8AC3E}">
        <p14:creationId xmlns:p14="http://schemas.microsoft.com/office/powerpoint/2010/main" val="23971401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199" y="304800"/>
            <a:ext cx="7772400" cy="685800"/>
          </a:xfrm>
          <a:solidFill>
            <a:schemeClr val="accent2">
              <a:lumMod val="75000"/>
            </a:schemeClr>
          </a:solidFill>
        </p:spPr>
        <p:txBody>
          <a:bodyPr>
            <a:normAutofit fontScale="90000"/>
          </a:bodyPr>
          <a:lstStyle/>
          <a:p>
            <a:r>
              <a:rPr lang="en-US" dirty="0" smtClean="0">
                <a:solidFill>
                  <a:schemeClr val="bg1"/>
                </a:solidFill>
              </a:rPr>
              <a:t>Resilience framework</a:t>
            </a:r>
            <a:endParaRPr lang="en-US" dirty="0">
              <a:solidFill>
                <a:schemeClr val="bg1"/>
              </a:solidFill>
            </a:endParaRPr>
          </a:p>
        </p:txBody>
      </p:sp>
      <p:sp>
        <p:nvSpPr>
          <p:cNvPr id="4" name="Rectangle 3"/>
          <p:cNvSpPr/>
          <p:nvPr/>
        </p:nvSpPr>
        <p:spPr>
          <a:xfrm>
            <a:off x="4419600" y="6324600"/>
            <a:ext cx="4572000" cy="400110"/>
          </a:xfrm>
          <a:prstGeom prst="rect">
            <a:avLst/>
          </a:prstGeom>
        </p:spPr>
        <p:txBody>
          <a:bodyPr>
            <a:spAutoFit/>
          </a:bodyPr>
          <a:lstStyle/>
          <a:p>
            <a:pPr algn="ctr"/>
            <a:r>
              <a:rPr lang="en-US" sz="1000" dirty="0" smtClean="0"/>
              <a:t>Source: Pasteur</a:t>
            </a:r>
            <a:r>
              <a:rPr lang="en-US" sz="1000" dirty="0"/>
              <a:t>, K. </a:t>
            </a:r>
            <a:r>
              <a:rPr lang="en-US" sz="1000" dirty="0" smtClean="0"/>
              <a:t>2012. </a:t>
            </a:r>
            <a:r>
              <a:rPr lang="en-US" sz="1000" dirty="0"/>
              <a:t>From Vulnerability to </a:t>
            </a:r>
            <a:r>
              <a:rPr lang="en-US" sz="1000" dirty="0" smtClean="0"/>
              <a:t>Resilience </a:t>
            </a:r>
            <a:r>
              <a:rPr lang="en-US" sz="1000" i="1" dirty="0" smtClean="0"/>
              <a:t>A </a:t>
            </a:r>
            <a:r>
              <a:rPr lang="en-US" sz="1000" i="1" dirty="0"/>
              <a:t>framework for analysis and action to build community resilience</a:t>
            </a:r>
          </a:p>
        </p:txBody>
      </p:sp>
      <p:sp>
        <p:nvSpPr>
          <p:cNvPr id="3" name="TextBox 2"/>
          <p:cNvSpPr txBox="1"/>
          <p:nvPr/>
        </p:nvSpPr>
        <p:spPr>
          <a:xfrm>
            <a:off x="703216" y="5401270"/>
            <a:ext cx="8153400" cy="523220"/>
          </a:xfrm>
          <a:prstGeom prst="rect">
            <a:avLst/>
          </a:prstGeom>
          <a:solidFill>
            <a:schemeClr val="accent1">
              <a:lumMod val="20000"/>
              <a:lumOff val="80000"/>
            </a:schemeClr>
          </a:solidFill>
        </p:spPr>
        <p:txBody>
          <a:bodyPr wrap="square" rtlCol="0">
            <a:spAutoFit/>
          </a:bodyPr>
          <a:lstStyle/>
          <a:p>
            <a:pPr algn="ctr"/>
            <a:r>
              <a:rPr lang="en-GB" sz="1400" dirty="0" smtClean="0"/>
              <a:t>“ … measure of the persistence of systems and of their ability to absorb change and disturbance and still maintain the same relationships between populations or state variables (</a:t>
            </a:r>
            <a:r>
              <a:rPr lang="en-GB" sz="1400" dirty="0" err="1" smtClean="0"/>
              <a:t>Holling</a:t>
            </a:r>
            <a:r>
              <a:rPr lang="en-GB" sz="1400" dirty="0" smtClean="0"/>
              <a:t>, 173)</a:t>
            </a:r>
            <a:endParaRPr lang="en-GB" sz="1400" dirty="0"/>
          </a:p>
        </p:txBody>
      </p:sp>
      <p:grpSp>
        <p:nvGrpSpPr>
          <p:cNvPr id="7" name="Group 6"/>
          <p:cNvGrpSpPr/>
          <p:nvPr/>
        </p:nvGrpSpPr>
        <p:grpSpPr>
          <a:xfrm>
            <a:off x="2062432" y="1140141"/>
            <a:ext cx="2667000" cy="1295400"/>
            <a:chOff x="5372100" y="990600"/>
            <a:chExt cx="2667000" cy="1295400"/>
          </a:xfrm>
        </p:grpSpPr>
        <p:sp>
          <p:nvSpPr>
            <p:cNvPr id="5" name="Oval 4"/>
            <p:cNvSpPr/>
            <p:nvPr/>
          </p:nvSpPr>
          <p:spPr>
            <a:xfrm>
              <a:off x="5372100" y="990600"/>
              <a:ext cx="2667000" cy="1295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681932" y="1035277"/>
              <a:ext cx="2040509" cy="1200329"/>
            </a:xfrm>
            <a:prstGeom prst="rect">
              <a:avLst/>
            </a:prstGeom>
            <a:noFill/>
          </p:spPr>
          <p:txBody>
            <a:bodyPr wrap="square" rtlCol="0">
              <a:spAutoFit/>
            </a:bodyPr>
            <a:lstStyle/>
            <a:p>
              <a:pPr algn="ctr"/>
              <a:r>
                <a:rPr lang="en-GB" sz="800" b="1" dirty="0" smtClean="0"/>
                <a:t>Future uncertainty</a:t>
              </a:r>
            </a:p>
            <a:p>
              <a:pPr algn="ctr"/>
              <a:r>
                <a:rPr lang="en-GB" sz="800" dirty="0" smtClean="0"/>
                <a:t>(Long term trends, climate change)</a:t>
              </a:r>
            </a:p>
            <a:p>
              <a:pPr algn="ctr"/>
              <a:r>
                <a:rPr lang="en-GB" sz="800" dirty="0" smtClean="0"/>
                <a:t>Adaptive capacity</a:t>
              </a:r>
            </a:p>
            <a:p>
              <a:pPr marL="171450" indent="-171450">
                <a:buFont typeface="Arial" pitchFamily="34" charset="0"/>
                <a:buChar char="•"/>
              </a:pPr>
              <a:r>
                <a:rPr lang="en-GB" sz="800" dirty="0" smtClean="0"/>
                <a:t>Improving understanding of trends and local impacts</a:t>
              </a:r>
            </a:p>
            <a:p>
              <a:pPr marL="171450" indent="-171450">
                <a:buFont typeface="Arial" pitchFamily="34" charset="0"/>
                <a:buChar char="•"/>
              </a:pPr>
              <a:r>
                <a:rPr lang="en-GB" sz="800" dirty="0" smtClean="0"/>
                <a:t>Ensuring access to relevant and timely information</a:t>
              </a:r>
            </a:p>
            <a:p>
              <a:pPr marL="171450" indent="-171450">
                <a:buFont typeface="Arial" pitchFamily="34" charset="0"/>
                <a:buChar char="•"/>
              </a:pPr>
              <a:r>
                <a:rPr lang="en-GB" sz="800" dirty="0" smtClean="0"/>
                <a:t>Building confidence and flexibility to learn and experiment </a:t>
              </a:r>
              <a:endParaRPr lang="en-GB" sz="800" dirty="0"/>
            </a:p>
          </p:txBody>
        </p:sp>
      </p:grpSp>
      <p:grpSp>
        <p:nvGrpSpPr>
          <p:cNvPr id="9" name="Group 8"/>
          <p:cNvGrpSpPr/>
          <p:nvPr/>
        </p:nvGrpSpPr>
        <p:grpSpPr>
          <a:xfrm>
            <a:off x="2112916" y="4038035"/>
            <a:ext cx="2667000" cy="1311105"/>
            <a:chOff x="5372100" y="974895"/>
            <a:chExt cx="2667000" cy="1311105"/>
          </a:xfrm>
        </p:grpSpPr>
        <p:sp>
          <p:nvSpPr>
            <p:cNvPr id="10" name="Oval 9"/>
            <p:cNvSpPr/>
            <p:nvPr/>
          </p:nvSpPr>
          <p:spPr>
            <a:xfrm>
              <a:off x="5372100" y="990600"/>
              <a:ext cx="2667000" cy="1295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681932" y="974895"/>
              <a:ext cx="2040509" cy="1200329"/>
            </a:xfrm>
            <a:prstGeom prst="rect">
              <a:avLst/>
            </a:prstGeom>
            <a:noFill/>
          </p:spPr>
          <p:txBody>
            <a:bodyPr wrap="square" rtlCol="0">
              <a:spAutoFit/>
            </a:bodyPr>
            <a:lstStyle/>
            <a:p>
              <a:pPr algn="ctr"/>
              <a:r>
                <a:rPr lang="en-GB" sz="800" b="1" dirty="0" smtClean="0"/>
                <a:t>Governance</a:t>
              </a:r>
            </a:p>
            <a:p>
              <a:pPr algn="ctr"/>
              <a:r>
                <a:rPr lang="en-GB" sz="800" dirty="0" smtClean="0"/>
                <a:t>Enabling environment</a:t>
              </a:r>
            </a:p>
            <a:p>
              <a:pPr marL="171450" indent="-171450">
                <a:buFont typeface="Arial" pitchFamily="34" charset="0"/>
                <a:buChar char="•"/>
              </a:pPr>
              <a:r>
                <a:rPr lang="en-GB" sz="800" dirty="0" smtClean="0"/>
                <a:t>Decentralized and participatory decision making</a:t>
              </a:r>
            </a:p>
            <a:p>
              <a:pPr marL="171450" indent="-171450">
                <a:buFont typeface="Arial" pitchFamily="34" charset="0"/>
                <a:buChar char="•"/>
              </a:pPr>
              <a:r>
                <a:rPr lang="en-GB" sz="800" dirty="0" smtClean="0"/>
                <a:t>Strengthening links between local district and  national levels</a:t>
              </a:r>
            </a:p>
            <a:p>
              <a:pPr marL="171450" indent="-171450">
                <a:buFont typeface="Arial" pitchFamily="34" charset="0"/>
                <a:buChar char="•"/>
              </a:pPr>
              <a:r>
                <a:rPr lang="en-GB" sz="800" dirty="0" smtClean="0"/>
                <a:t>Promoting integrated approaches to livelihoods, disaster and climate change</a:t>
              </a:r>
            </a:p>
            <a:p>
              <a:pPr marL="171450" indent="-171450">
                <a:buFont typeface="Arial" pitchFamily="34" charset="0"/>
                <a:buChar char="•"/>
              </a:pPr>
              <a:r>
                <a:rPr lang="en-GB" sz="800" dirty="0" smtClean="0"/>
                <a:t>Addressing underlying systematic issues</a:t>
              </a:r>
              <a:endParaRPr lang="en-GB" sz="800" dirty="0"/>
            </a:p>
          </p:txBody>
        </p:sp>
      </p:grpSp>
      <p:grpSp>
        <p:nvGrpSpPr>
          <p:cNvPr id="13" name="Group 12"/>
          <p:cNvGrpSpPr/>
          <p:nvPr/>
        </p:nvGrpSpPr>
        <p:grpSpPr>
          <a:xfrm>
            <a:off x="7076373" y="2002011"/>
            <a:ext cx="1351146" cy="2540479"/>
            <a:chOff x="7640454" y="2057400"/>
            <a:chExt cx="1351146" cy="2540479"/>
          </a:xfrm>
        </p:grpSpPr>
        <p:sp>
          <p:nvSpPr>
            <p:cNvPr id="8" name="Rectangle 7"/>
            <p:cNvSpPr/>
            <p:nvPr/>
          </p:nvSpPr>
          <p:spPr>
            <a:xfrm>
              <a:off x="7640454" y="2057400"/>
              <a:ext cx="1351146" cy="254047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7640454" y="2865778"/>
              <a:ext cx="1351146" cy="1200329"/>
            </a:xfrm>
            <a:prstGeom prst="rect">
              <a:avLst/>
            </a:prstGeom>
            <a:noFill/>
          </p:spPr>
          <p:txBody>
            <a:bodyPr wrap="square" rtlCol="0">
              <a:spAutoFit/>
            </a:bodyPr>
            <a:lstStyle/>
            <a:p>
              <a:pPr algn="ctr"/>
              <a:r>
                <a:rPr lang="en-GB" sz="900" b="1" dirty="0" smtClean="0"/>
                <a:t>Resilience</a:t>
              </a:r>
            </a:p>
            <a:p>
              <a:pPr marL="171450" indent="-171450">
                <a:buFont typeface="Arial" pitchFamily="34" charset="0"/>
                <a:buChar char="•"/>
              </a:pPr>
              <a:r>
                <a:rPr lang="en-GB" sz="900" dirty="0" smtClean="0"/>
                <a:t>Ability to manage risk</a:t>
              </a:r>
            </a:p>
            <a:p>
              <a:pPr marL="171450" indent="-171450">
                <a:buFont typeface="Arial" pitchFamily="34" charset="0"/>
                <a:buChar char="•"/>
              </a:pPr>
              <a:r>
                <a:rPr lang="en-GB" sz="900" dirty="0" smtClean="0"/>
                <a:t>Ability to adapt to </a:t>
              </a:r>
              <a:r>
                <a:rPr lang="en-GB" sz="800" dirty="0" smtClean="0"/>
                <a:t>change</a:t>
              </a:r>
              <a:r>
                <a:rPr lang="en-GB" sz="900" dirty="0" smtClean="0"/>
                <a:t> </a:t>
              </a:r>
            </a:p>
            <a:p>
              <a:pPr marL="171450" indent="-171450">
                <a:buFont typeface="Arial" pitchFamily="34" charset="0"/>
                <a:buChar char="•"/>
              </a:pPr>
              <a:r>
                <a:rPr lang="en-GB" sz="900" dirty="0" smtClean="0"/>
                <a:t>Ability to secure sufficient food</a:t>
              </a:r>
            </a:p>
            <a:p>
              <a:pPr marL="285750" indent="-285750" algn="ctr">
                <a:buFont typeface="Arial" pitchFamily="34" charset="0"/>
                <a:buChar char="•"/>
              </a:pPr>
              <a:endParaRPr lang="en-GB" sz="900" dirty="0"/>
            </a:p>
          </p:txBody>
        </p:sp>
      </p:grpSp>
      <p:grpSp>
        <p:nvGrpSpPr>
          <p:cNvPr id="16" name="Group 15"/>
          <p:cNvGrpSpPr/>
          <p:nvPr/>
        </p:nvGrpSpPr>
        <p:grpSpPr>
          <a:xfrm>
            <a:off x="228600" y="2577915"/>
            <a:ext cx="1981200" cy="1345005"/>
            <a:chOff x="-1143000" y="990600"/>
            <a:chExt cx="1981200" cy="1345005"/>
          </a:xfrm>
        </p:grpSpPr>
        <p:sp>
          <p:nvSpPr>
            <p:cNvPr id="14" name="Rectangle 13"/>
            <p:cNvSpPr/>
            <p:nvPr/>
          </p:nvSpPr>
          <p:spPr>
            <a:xfrm>
              <a:off x="-1143000" y="990600"/>
              <a:ext cx="1981200" cy="13229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1143000" y="1012166"/>
              <a:ext cx="1981200" cy="1323439"/>
            </a:xfrm>
            <a:prstGeom prst="rect">
              <a:avLst/>
            </a:prstGeom>
            <a:noFill/>
          </p:spPr>
          <p:txBody>
            <a:bodyPr wrap="square" rtlCol="0">
              <a:spAutoFit/>
            </a:bodyPr>
            <a:lstStyle/>
            <a:p>
              <a:pPr algn="ctr"/>
              <a:r>
                <a:rPr lang="en-GB" sz="800" b="1" dirty="0" smtClean="0"/>
                <a:t>Hazards  and stresses</a:t>
              </a:r>
            </a:p>
            <a:p>
              <a:pPr algn="ctr"/>
              <a:r>
                <a:rPr lang="en-GB" sz="800" dirty="0" smtClean="0"/>
                <a:t>Disaster preparedness</a:t>
              </a:r>
            </a:p>
            <a:p>
              <a:pPr marL="171450" indent="-171450">
                <a:buFont typeface="Arial" pitchFamily="34" charset="0"/>
                <a:buChar char="•"/>
              </a:pPr>
              <a:r>
                <a:rPr lang="en-GB" sz="800" dirty="0" smtClean="0"/>
                <a:t>Building capacity to analyse hazards and stresses</a:t>
              </a:r>
            </a:p>
            <a:p>
              <a:pPr marL="171450" indent="-171450">
                <a:buFont typeface="Arial" pitchFamily="34" charset="0"/>
                <a:buChar char="•"/>
              </a:pPr>
              <a:r>
                <a:rPr lang="en-GB" sz="800" dirty="0" smtClean="0"/>
                <a:t>Improving hazard prevention and protection</a:t>
              </a:r>
            </a:p>
            <a:p>
              <a:pPr marL="171450" indent="-171450">
                <a:buFont typeface="Arial" pitchFamily="34" charset="0"/>
                <a:buChar char="•"/>
              </a:pPr>
              <a:r>
                <a:rPr lang="en-GB" sz="800" dirty="0" smtClean="0"/>
                <a:t>Increase  early warning and awareness</a:t>
              </a:r>
            </a:p>
            <a:p>
              <a:pPr marL="171450" indent="-171450">
                <a:buFont typeface="Arial" pitchFamily="34" charset="0"/>
                <a:buChar char="•"/>
              </a:pPr>
              <a:r>
                <a:rPr lang="en-GB" sz="800" dirty="0" smtClean="0"/>
                <a:t>Establishing contingency and emergency planning</a:t>
              </a:r>
            </a:p>
            <a:p>
              <a:endParaRPr lang="en-GB" sz="800" dirty="0"/>
            </a:p>
          </p:txBody>
        </p:sp>
      </p:grpSp>
      <p:grpSp>
        <p:nvGrpSpPr>
          <p:cNvPr id="18" name="Group 17"/>
          <p:cNvGrpSpPr/>
          <p:nvPr/>
        </p:nvGrpSpPr>
        <p:grpSpPr>
          <a:xfrm>
            <a:off x="4648200" y="2538192"/>
            <a:ext cx="1981200" cy="1468116"/>
            <a:chOff x="-1143000" y="990600"/>
            <a:chExt cx="1981200" cy="1468116"/>
          </a:xfrm>
        </p:grpSpPr>
        <p:sp>
          <p:nvSpPr>
            <p:cNvPr id="19" name="Rectangle 18"/>
            <p:cNvSpPr/>
            <p:nvPr/>
          </p:nvSpPr>
          <p:spPr>
            <a:xfrm>
              <a:off x="-1143000" y="990600"/>
              <a:ext cx="1981200" cy="13229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1143000" y="1012166"/>
              <a:ext cx="1981200" cy="1446550"/>
            </a:xfrm>
            <a:prstGeom prst="rect">
              <a:avLst/>
            </a:prstGeom>
            <a:noFill/>
          </p:spPr>
          <p:txBody>
            <a:bodyPr wrap="square" rtlCol="0">
              <a:spAutoFit/>
            </a:bodyPr>
            <a:lstStyle/>
            <a:p>
              <a:pPr algn="ctr"/>
              <a:r>
                <a:rPr lang="en-GB" sz="800" b="1" dirty="0" smtClean="0"/>
                <a:t>Livelihoods</a:t>
              </a:r>
            </a:p>
            <a:p>
              <a:pPr algn="ctr"/>
              <a:r>
                <a:rPr lang="en-GB" sz="800" dirty="0" smtClean="0"/>
                <a:t>Diversity and security</a:t>
              </a:r>
            </a:p>
            <a:p>
              <a:pPr marL="171450" indent="-171450">
                <a:buFont typeface="Arial" pitchFamily="34" charset="0"/>
                <a:buChar char="•"/>
              </a:pPr>
              <a:r>
                <a:rPr lang="en-GB" sz="800" dirty="0" smtClean="0"/>
                <a:t>Strengthening community organization and voice</a:t>
              </a:r>
            </a:p>
            <a:p>
              <a:pPr marL="171450" indent="-171450">
                <a:buFont typeface="Arial" pitchFamily="34" charset="0"/>
                <a:buChar char="•"/>
              </a:pPr>
              <a:r>
                <a:rPr lang="en-GB" sz="800" dirty="0" smtClean="0"/>
                <a:t>Supporting access to, and sustainable management of productive assets</a:t>
              </a:r>
            </a:p>
            <a:p>
              <a:pPr marL="171450" indent="-171450">
                <a:buFont typeface="Arial" pitchFamily="34" charset="0"/>
                <a:buChar char="•"/>
              </a:pPr>
              <a:r>
                <a:rPr lang="en-GB" sz="800" dirty="0" smtClean="0"/>
                <a:t>Promoting access to technologies</a:t>
              </a:r>
            </a:p>
            <a:p>
              <a:pPr marL="171450" indent="-171450">
                <a:buFont typeface="Arial" pitchFamily="34" charset="0"/>
                <a:buChar char="•"/>
              </a:pPr>
              <a:r>
                <a:rPr lang="en-GB" sz="800" dirty="0" smtClean="0"/>
                <a:t>Improving access to markets and employment</a:t>
              </a:r>
            </a:p>
            <a:p>
              <a:pPr marL="171450" indent="-171450">
                <a:buFont typeface="Arial" pitchFamily="34" charset="0"/>
                <a:buChar char="•"/>
              </a:pPr>
              <a:r>
                <a:rPr lang="en-GB" sz="800" dirty="0" smtClean="0"/>
                <a:t>Ensuring secure living conditions</a:t>
              </a:r>
            </a:p>
            <a:p>
              <a:endParaRPr lang="en-GB" sz="800" dirty="0"/>
            </a:p>
          </p:txBody>
        </p:sp>
      </p:grpSp>
      <p:sp>
        <p:nvSpPr>
          <p:cNvPr id="29" name="Right Arrow 28"/>
          <p:cNvSpPr/>
          <p:nvPr/>
        </p:nvSpPr>
        <p:spPr>
          <a:xfrm>
            <a:off x="6629400" y="3048000"/>
            <a:ext cx="446973" cy="332863"/>
          </a:xfrm>
          <a:prstGeom prst="right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Quad Arrow 30"/>
          <p:cNvSpPr/>
          <p:nvPr/>
        </p:nvSpPr>
        <p:spPr>
          <a:xfrm>
            <a:off x="2209800" y="2435542"/>
            <a:ext cx="2438400" cy="1575176"/>
          </a:xfrm>
          <a:prstGeom prst="quadArrow">
            <a:avLst>
              <a:gd name="adj1" fmla="val 11547"/>
              <a:gd name="adj2" fmla="val 8261"/>
              <a:gd name="adj3" fmla="val 2250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97" name="Straight Arrow Connector 4096"/>
          <p:cNvCxnSpPr/>
          <p:nvPr/>
        </p:nvCxnSpPr>
        <p:spPr>
          <a:xfrm flipV="1">
            <a:off x="1676400" y="2133600"/>
            <a:ext cx="609600" cy="426158"/>
          </a:xfrm>
          <a:prstGeom prst="straightConnector1">
            <a:avLst/>
          </a:prstGeom>
          <a:ln w="38100">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4100" name="Straight Arrow Connector 4099"/>
          <p:cNvCxnSpPr/>
          <p:nvPr/>
        </p:nvCxnSpPr>
        <p:spPr>
          <a:xfrm>
            <a:off x="1676400" y="3922920"/>
            <a:ext cx="533400" cy="496680"/>
          </a:xfrm>
          <a:prstGeom prst="straightConnector1">
            <a:avLst/>
          </a:prstGeom>
          <a:ln w="28575">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102" name="Straight Arrow Connector 4101"/>
          <p:cNvCxnSpPr/>
          <p:nvPr/>
        </p:nvCxnSpPr>
        <p:spPr>
          <a:xfrm flipV="1">
            <a:off x="4648200" y="3861099"/>
            <a:ext cx="609600" cy="558501"/>
          </a:xfrm>
          <a:prstGeom prst="straightConnector1">
            <a:avLst/>
          </a:prstGeom>
          <a:ln w="28575">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104" name="Straight Arrow Connector 4103"/>
          <p:cNvCxnSpPr/>
          <p:nvPr/>
        </p:nvCxnSpPr>
        <p:spPr>
          <a:xfrm>
            <a:off x="4648200" y="2002011"/>
            <a:ext cx="457200" cy="536181"/>
          </a:xfrm>
          <a:prstGeom prst="straightConnector1">
            <a:avLst/>
          </a:prstGeom>
          <a:ln w="28575">
            <a:prstDash val="sysDash"/>
            <a:headEnd type="arrow"/>
            <a:tailEnd type="arrow"/>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514600" y="1184818"/>
            <a:ext cx="1828800" cy="41538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63964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a:solidFill>
            <a:schemeClr val="accent2">
              <a:lumMod val="75000"/>
            </a:schemeClr>
          </a:solidFill>
        </p:spPr>
        <p:txBody>
          <a:bodyPr>
            <a:normAutofit/>
          </a:bodyPr>
          <a:lstStyle/>
          <a:p>
            <a:r>
              <a:rPr lang="en-US" sz="3600" dirty="0" smtClean="0">
                <a:solidFill>
                  <a:schemeClr val="bg1"/>
                </a:solidFill>
              </a:rPr>
              <a:t>Projected population and water use</a:t>
            </a:r>
            <a:endParaRPr lang="en-US" sz="3600" dirty="0">
              <a:solidFill>
                <a:schemeClr val="bg1"/>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066800"/>
            <a:ext cx="5410199" cy="2687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4328468"/>
            <a:ext cx="5377179" cy="1767532"/>
          </a:xfrm>
          <a:prstGeom prst="rect">
            <a:avLst/>
          </a:prstGeom>
        </p:spPr>
      </p:pic>
      <p:sp>
        <p:nvSpPr>
          <p:cNvPr id="4" name="TextBox 3"/>
          <p:cNvSpPr txBox="1"/>
          <p:nvPr/>
        </p:nvSpPr>
        <p:spPr>
          <a:xfrm>
            <a:off x="6901179" y="6469618"/>
            <a:ext cx="2199641" cy="246221"/>
          </a:xfrm>
          <a:prstGeom prst="rect">
            <a:avLst/>
          </a:prstGeom>
          <a:noFill/>
        </p:spPr>
        <p:txBody>
          <a:bodyPr wrap="none" rtlCol="0">
            <a:spAutoFit/>
          </a:bodyPr>
          <a:lstStyle/>
          <a:p>
            <a:r>
              <a:rPr lang="en-US" sz="1000" dirty="0" smtClean="0"/>
              <a:t>Source: ACC 2014 Natural Capital Atlas</a:t>
            </a:r>
            <a:endParaRPr lang="en-US" sz="1000" dirty="0"/>
          </a:p>
        </p:txBody>
      </p:sp>
      <p:sp>
        <p:nvSpPr>
          <p:cNvPr id="5" name="TextBox 4"/>
          <p:cNvSpPr txBox="1"/>
          <p:nvPr/>
        </p:nvSpPr>
        <p:spPr>
          <a:xfrm>
            <a:off x="6095999" y="1389359"/>
            <a:ext cx="2895601" cy="1169551"/>
          </a:xfrm>
          <a:prstGeom prst="rect">
            <a:avLst/>
          </a:prstGeom>
          <a:solidFill>
            <a:schemeClr val="accent1">
              <a:lumMod val="20000"/>
              <a:lumOff val="80000"/>
            </a:schemeClr>
          </a:solidFill>
          <a:ln>
            <a:solidFill>
              <a:schemeClr val="bg1"/>
            </a:solidFill>
          </a:ln>
        </p:spPr>
        <p:txBody>
          <a:bodyPr wrap="square" rtlCol="0">
            <a:spAutoFit/>
          </a:bodyPr>
          <a:lstStyle/>
          <a:p>
            <a:pPr algn="ctr"/>
            <a:r>
              <a:rPr lang="en-GB" sz="1400" dirty="0" smtClean="0"/>
              <a:t>In 1960 Kenya population was less than 10 million by 2009 the had increased to 40 million. This population will double to 80 million by 2050</a:t>
            </a:r>
            <a:endParaRPr lang="en-GB" sz="1400" dirty="0"/>
          </a:p>
        </p:txBody>
      </p:sp>
      <p:sp>
        <p:nvSpPr>
          <p:cNvPr id="6" name="TextBox 5"/>
          <p:cNvSpPr txBox="1"/>
          <p:nvPr/>
        </p:nvSpPr>
        <p:spPr>
          <a:xfrm>
            <a:off x="6096000" y="4495800"/>
            <a:ext cx="2895600" cy="1384995"/>
          </a:xfrm>
          <a:prstGeom prst="rect">
            <a:avLst/>
          </a:prstGeom>
          <a:solidFill>
            <a:schemeClr val="accent1">
              <a:lumMod val="20000"/>
              <a:lumOff val="80000"/>
            </a:schemeClr>
          </a:solidFill>
        </p:spPr>
        <p:txBody>
          <a:bodyPr wrap="square" rtlCol="0">
            <a:spAutoFit/>
          </a:bodyPr>
          <a:lstStyle/>
          <a:p>
            <a:pPr algn="ctr"/>
            <a:r>
              <a:rPr lang="en-GB" sz="1400" dirty="0" smtClean="0"/>
              <a:t>Growing human population and rise per capita use of resources is depleting water supply in Kenya. High conservation and management will be needed to deal with water shortages now and in the future.</a:t>
            </a:r>
            <a:endParaRPr lang="en-GB" sz="1400" dirty="0"/>
          </a:p>
        </p:txBody>
      </p:sp>
    </p:spTree>
    <p:extLst>
      <p:ext uri="{BB962C8B-B14F-4D97-AF65-F5344CB8AC3E}">
        <p14:creationId xmlns:p14="http://schemas.microsoft.com/office/powerpoint/2010/main" val="41153067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a:solidFill>
            <a:schemeClr val="accent2">
              <a:lumMod val="75000"/>
            </a:schemeClr>
          </a:solidFill>
        </p:spPr>
        <p:txBody>
          <a:bodyPr>
            <a:normAutofit fontScale="90000"/>
          </a:bodyPr>
          <a:lstStyle/>
          <a:p>
            <a:r>
              <a:rPr lang="en-US" dirty="0" smtClean="0">
                <a:solidFill>
                  <a:schemeClr val="bg1"/>
                </a:solidFill>
              </a:rPr>
              <a:t>Study sites </a:t>
            </a:r>
            <a:r>
              <a:rPr lang="en-US" smtClean="0">
                <a:solidFill>
                  <a:schemeClr val="bg1"/>
                </a:solidFill>
              </a:rPr>
              <a:t>– agro ecological </a:t>
            </a:r>
            <a:r>
              <a:rPr lang="en-US" dirty="0" smtClean="0">
                <a:solidFill>
                  <a:schemeClr val="bg1"/>
                </a:solidFill>
              </a:rPr>
              <a:t>potential</a:t>
            </a:r>
            <a:endParaRPr lang="en-US" dirty="0">
              <a:solidFill>
                <a:schemeClr val="bg1"/>
              </a:solidFill>
            </a:endParaRPr>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990600" y="838200"/>
            <a:ext cx="3581400" cy="48006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79057" y="1193245"/>
            <a:ext cx="2243328" cy="2616755"/>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98523" y="3882806"/>
            <a:ext cx="2223862" cy="2594194"/>
          </a:xfrm>
          <a:prstGeom prst="rect">
            <a:avLst/>
          </a:prstGeom>
        </p:spPr>
      </p:pic>
      <p:sp>
        <p:nvSpPr>
          <p:cNvPr id="6" name="TextBox 5"/>
          <p:cNvSpPr txBox="1"/>
          <p:nvPr/>
        </p:nvSpPr>
        <p:spPr>
          <a:xfrm>
            <a:off x="7611094" y="6535579"/>
            <a:ext cx="1380506" cy="246221"/>
          </a:xfrm>
          <a:prstGeom prst="rect">
            <a:avLst/>
          </a:prstGeom>
          <a:noFill/>
        </p:spPr>
        <p:txBody>
          <a:bodyPr wrap="none" rtlCol="0">
            <a:spAutoFit/>
          </a:bodyPr>
          <a:lstStyle/>
          <a:p>
            <a:r>
              <a:rPr lang="en-US" sz="1000" dirty="0" smtClean="0"/>
              <a:t>Source: KNBS, KSS, ILRI</a:t>
            </a:r>
            <a:endParaRPr lang="en-US" sz="1000" dirty="0"/>
          </a:p>
        </p:txBody>
      </p:sp>
      <p:sp>
        <p:nvSpPr>
          <p:cNvPr id="7" name="TextBox 6"/>
          <p:cNvSpPr txBox="1"/>
          <p:nvPr/>
        </p:nvSpPr>
        <p:spPr>
          <a:xfrm>
            <a:off x="1551558" y="2403896"/>
            <a:ext cx="301686" cy="369332"/>
          </a:xfrm>
          <a:prstGeom prst="rect">
            <a:avLst/>
          </a:prstGeom>
          <a:noFill/>
        </p:spPr>
        <p:txBody>
          <a:bodyPr wrap="none" rtlCol="0">
            <a:spAutoFit/>
          </a:bodyPr>
          <a:lstStyle/>
          <a:p>
            <a:r>
              <a:rPr lang="en-GB" dirty="0" smtClean="0"/>
              <a:t>1</a:t>
            </a:r>
            <a:endParaRPr lang="en-GB" dirty="0"/>
          </a:p>
        </p:txBody>
      </p:sp>
      <p:sp>
        <p:nvSpPr>
          <p:cNvPr id="8" name="TextBox 7"/>
          <p:cNvSpPr txBox="1"/>
          <p:nvPr/>
        </p:nvSpPr>
        <p:spPr>
          <a:xfrm>
            <a:off x="1879122" y="2917002"/>
            <a:ext cx="301686" cy="369332"/>
          </a:xfrm>
          <a:prstGeom prst="rect">
            <a:avLst/>
          </a:prstGeom>
          <a:noFill/>
        </p:spPr>
        <p:txBody>
          <a:bodyPr wrap="none" rtlCol="0">
            <a:spAutoFit/>
          </a:bodyPr>
          <a:lstStyle/>
          <a:p>
            <a:r>
              <a:rPr lang="en-GB" dirty="0" smtClean="0"/>
              <a:t>3</a:t>
            </a:r>
            <a:endParaRPr lang="en-GB" dirty="0"/>
          </a:p>
        </p:txBody>
      </p:sp>
      <p:sp>
        <p:nvSpPr>
          <p:cNvPr id="9" name="TextBox 8"/>
          <p:cNvSpPr txBox="1"/>
          <p:nvPr/>
        </p:nvSpPr>
        <p:spPr>
          <a:xfrm>
            <a:off x="1635071" y="2925628"/>
            <a:ext cx="301686" cy="369332"/>
          </a:xfrm>
          <a:prstGeom prst="rect">
            <a:avLst/>
          </a:prstGeom>
          <a:noFill/>
        </p:spPr>
        <p:txBody>
          <a:bodyPr wrap="none" rtlCol="0">
            <a:spAutoFit/>
          </a:bodyPr>
          <a:lstStyle/>
          <a:p>
            <a:r>
              <a:rPr lang="en-GB" dirty="0" smtClean="0"/>
              <a:t>2</a:t>
            </a:r>
            <a:endParaRPr lang="en-GB" dirty="0"/>
          </a:p>
        </p:txBody>
      </p:sp>
      <p:sp>
        <p:nvSpPr>
          <p:cNvPr id="10" name="TextBox 9"/>
          <p:cNvSpPr txBox="1"/>
          <p:nvPr/>
        </p:nvSpPr>
        <p:spPr>
          <a:xfrm>
            <a:off x="1635071" y="3721200"/>
            <a:ext cx="301686" cy="369332"/>
          </a:xfrm>
          <a:prstGeom prst="rect">
            <a:avLst/>
          </a:prstGeom>
          <a:noFill/>
        </p:spPr>
        <p:txBody>
          <a:bodyPr wrap="none" rtlCol="0">
            <a:spAutoFit/>
          </a:bodyPr>
          <a:lstStyle/>
          <a:p>
            <a:r>
              <a:rPr lang="en-GB" dirty="0" smtClean="0"/>
              <a:t>6</a:t>
            </a:r>
            <a:endParaRPr lang="en-GB" dirty="0"/>
          </a:p>
        </p:txBody>
      </p:sp>
      <p:sp>
        <p:nvSpPr>
          <p:cNvPr id="11" name="TextBox 10"/>
          <p:cNvSpPr txBox="1"/>
          <p:nvPr/>
        </p:nvSpPr>
        <p:spPr>
          <a:xfrm>
            <a:off x="2310209" y="3280585"/>
            <a:ext cx="301686" cy="369332"/>
          </a:xfrm>
          <a:prstGeom prst="rect">
            <a:avLst/>
          </a:prstGeom>
          <a:noFill/>
        </p:spPr>
        <p:txBody>
          <a:bodyPr wrap="none" rtlCol="0">
            <a:spAutoFit/>
          </a:bodyPr>
          <a:lstStyle/>
          <a:p>
            <a:r>
              <a:rPr lang="en-GB" dirty="0" smtClean="0"/>
              <a:t>5</a:t>
            </a:r>
            <a:endParaRPr lang="en-GB" dirty="0"/>
          </a:p>
        </p:txBody>
      </p:sp>
      <p:sp>
        <p:nvSpPr>
          <p:cNvPr id="12" name="TextBox 11"/>
          <p:cNvSpPr txBox="1"/>
          <p:nvPr/>
        </p:nvSpPr>
        <p:spPr>
          <a:xfrm>
            <a:off x="2077413" y="3294960"/>
            <a:ext cx="301686" cy="369332"/>
          </a:xfrm>
          <a:prstGeom prst="rect">
            <a:avLst/>
          </a:prstGeom>
          <a:noFill/>
        </p:spPr>
        <p:txBody>
          <a:bodyPr wrap="none" rtlCol="0">
            <a:spAutoFit/>
          </a:bodyPr>
          <a:lstStyle/>
          <a:p>
            <a:r>
              <a:rPr lang="en-GB" dirty="0" smtClean="0"/>
              <a:t>4</a:t>
            </a:r>
            <a:endParaRPr lang="en-GB" dirty="0"/>
          </a:p>
        </p:txBody>
      </p:sp>
      <p:sp>
        <p:nvSpPr>
          <p:cNvPr id="14" name="TextBox 13"/>
          <p:cNvSpPr txBox="1"/>
          <p:nvPr/>
        </p:nvSpPr>
        <p:spPr>
          <a:xfrm>
            <a:off x="2556535" y="3810000"/>
            <a:ext cx="301686" cy="369332"/>
          </a:xfrm>
          <a:prstGeom prst="rect">
            <a:avLst/>
          </a:prstGeom>
          <a:noFill/>
        </p:spPr>
        <p:txBody>
          <a:bodyPr wrap="none" rtlCol="0">
            <a:spAutoFit/>
          </a:bodyPr>
          <a:lstStyle/>
          <a:p>
            <a:r>
              <a:rPr lang="en-GB" dirty="0" smtClean="0"/>
              <a:t>7</a:t>
            </a:r>
            <a:endParaRPr lang="en-GB" dirty="0"/>
          </a:p>
        </p:txBody>
      </p:sp>
      <p:sp>
        <p:nvSpPr>
          <p:cNvPr id="16" name="TextBox 15"/>
          <p:cNvSpPr txBox="1"/>
          <p:nvPr/>
        </p:nvSpPr>
        <p:spPr>
          <a:xfrm>
            <a:off x="3176083" y="4731931"/>
            <a:ext cx="301686" cy="369332"/>
          </a:xfrm>
          <a:prstGeom prst="rect">
            <a:avLst/>
          </a:prstGeom>
          <a:noFill/>
        </p:spPr>
        <p:txBody>
          <a:bodyPr wrap="none" rtlCol="0">
            <a:spAutoFit/>
          </a:bodyPr>
          <a:lstStyle/>
          <a:p>
            <a:r>
              <a:rPr lang="en-GB" dirty="0" smtClean="0"/>
              <a:t>8</a:t>
            </a:r>
            <a:endParaRPr lang="en-GB" dirty="0"/>
          </a:p>
        </p:txBody>
      </p:sp>
      <p:sp>
        <p:nvSpPr>
          <p:cNvPr id="17" name="TextBox 16"/>
          <p:cNvSpPr txBox="1"/>
          <p:nvPr/>
        </p:nvSpPr>
        <p:spPr>
          <a:xfrm>
            <a:off x="533400" y="5562600"/>
            <a:ext cx="3671198" cy="369332"/>
          </a:xfrm>
          <a:prstGeom prst="rect">
            <a:avLst/>
          </a:prstGeom>
          <a:noFill/>
        </p:spPr>
        <p:txBody>
          <a:bodyPr wrap="none" rtlCol="0">
            <a:spAutoFit/>
          </a:bodyPr>
          <a:lstStyle/>
          <a:p>
            <a:pPr algn="ctr"/>
            <a:r>
              <a:rPr lang="en-GB" sz="900" dirty="0" smtClean="0"/>
              <a:t>1 = West Pokot; 2 = Elgeyo Marakwet; 3 = Baringo; 4 = Nyandarua; 5: Nyeri</a:t>
            </a:r>
          </a:p>
          <a:p>
            <a:pPr algn="ctr"/>
            <a:r>
              <a:rPr lang="en-GB" sz="900" dirty="0" smtClean="0"/>
              <a:t>6 = Narok; 7 Machakos; 8 = Kwale</a:t>
            </a:r>
            <a:endParaRPr lang="en-GB" sz="900" dirty="0"/>
          </a:p>
        </p:txBody>
      </p:sp>
      <p:sp>
        <p:nvSpPr>
          <p:cNvPr id="18" name="TextBox 17"/>
          <p:cNvSpPr txBox="1"/>
          <p:nvPr/>
        </p:nvSpPr>
        <p:spPr>
          <a:xfrm>
            <a:off x="5997030" y="914400"/>
            <a:ext cx="1546770" cy="307777"/>
          </a:xfrm>
          <a:prstGeom prst="rect">
            <a:avLst/>
          </a:prstGeom>
          <a:noFill/>
        </p:spPr>
        <p:txBody>
          <a:bodyPr wrap="none" rtlCol="0">
            <a:spAutoFit/>
          </a:bodyPr>
          <a:lstStyle/>
          <a:p>
            <a:r>
              <a:rPr lang="en-GB" sz="1400" dirty="0" smtClean="0"/>
              <a:t>Human Population</a:t>
            </a:r>
            <a:endParaRPr lang="en-GB" sz="1400" dirty="0"/>
          </a:p>
        </p:txBody>
      </p:sp>
      <p:sp>
        <p:nvSpPr>
          <p:cNvPr id="19" name="TextBox 18"/>
          <p:cNvSpPr txBox="1"/>
          <p:nvPr/>
        </p:nvSpPr>
        <p:spPr>
          <a:xfrm>
            <a:off x="7922385" y="1143000"/>
            <a:ext cx="447558" cy="246221"/>
          </a:xfrm>
          <a:prstGeom prst="rect">
            <a:avLst/>
          </a:prstGeom>
          <a:noFill/>
        </p:spPr>
        <p:txBody>
          <a:bodyPr wrap="none" rtlCol="0">
            <a:spAutoFit/>
          </a:bodyPr>
          <a:lstStyle/>
          <a:p>
            <a:r>
              <a:rPr lang="en-GB" sz="1000" dirty="0" smtClean="0"/>
              <a:t>1962</a:t>
            </a:r>
            <a:endParaRPr lang="en-GB" sz="1000" dirty="0"/>
          </a:p>
        </p:txBody>
      </p:sp>
      <p:sp>
        <p:nvSpPr>
          <p:cNvPr id="20" name="TextBox 19"/>
          <p:cNvSpPr txBox="1"/>
          <p:nvPr/>
        </p:nvSpPr>
        <p:spPr>
          <a:xfrm>
            <a:off x="7924800" y="3868579"/>
            <a:ext cx="447558" cy="246221"/>
          </a:xfrm>
          <a:prstGeom prst="rect">
            <a:avLst/>
          </a:prstGeom>
          <a:noFill/>
        </p:spPr>
        <p:txBody>
          <a:bodyPr wrap="none" rtlCol="0">
            <a:spAutoFit/>
          </a:bodyPr>
          <a:lstStyle/>
          <a:p>
            <a:r>
              <a:rPr lang="en-GB" sz="1000" dirty="0" smtClean="0"/>
              <a:t>2009</a:t>
            </a:r>
            <a:endParaRPr lang="en-GB" sz="1000" dirty="0"/>
          </a:p>
        </p:txBody>
      </p:sp>
    </p:spTree>
    <p:extLst>
      <p:ext uri="{BB962C8B-B14F-4D97-AF65-F5344CB8AC3E}">
        <p14:creationId xmlns:p14="http://schemas.microsoft.com/office/powerpoint/2010/main" val="10771441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accent2">
              <a:lumMod val="75000"/>
            </a:schemeClr>
          </a:solidFill>
        </p:spPr>
        <p:txBody>
          <a:bodyPr>
            <a:normAutofit fontScale="90000"/>
          </a:bodyPr>
          <a:lstStyle/>
          <a:p>
            <a:r>
              <a:rPr lang="en-GB" dirty="0" smtClean="0">
                <a:solidFill>
                  <a:schemeClr val="bg1"/>
                </a:solidFill>
              </a:rPr>
              <a:t>Causes of forest cover changes</a:t>
            </a:r>
            <a:endParaRPr lang="en-GB" dirty="0">
              <a:solidFill>
                <a:schemeClr val="bg1"/>
              </a:solidFill>
            </a:endParaRPr>
          </a:p>
        </p:txBody>
      </p:sp>
      <p:sp>
        <p:nvSpPr>
          <p:cNvPr id="3" name="TextBox 2"/>
          <p:cNvSpPr txBox="1"/>
          <p:nvPr/>
        </p:nvSpPr>
        <p:spPr>
          <a:xfrm>
            <a:off x="3604404" y="5750308"/>
            <a:ext cx="1798569" cy="369332"/>
          </a:xfrm>
          <a:prstGeom prst="rect">
            <a:avLst/>
          </a:prstGeom>
          <a:noFill/>
        </p:spPr>
        <p:txBody>
          <a:bodyPr wrap="none" rtlCol="0">
            <a:spAutoFit/>
          </a:bodyPr>
          <a:lstStyle/>
          <a:p>
            <a:r>
              <a:rPr lang="en-US" dirty="0" smtClean="0"/>
              <a:t>Underlying cause</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4400"/>
            <a:ext cx="9144000" cy="5531096"/>
          </a:xfrm>
          <a:prstGeom prst="rect">
            <a:avLst/>
          </a:prstGeom>
        </p:spPr>
      </p:pic>
      <p:sp>
        <p:nvSpPr>
          <p:cNvPr id="6" name="TextBox 5"/>
          <p:cNvSpPr txBox="1"/>
          <p:nvPr/>
        </p:nvSpPr>
        <p:spPr>
          <a:xfrm>
            <a:off x="7086600" y="6553200"/>
            <a:ext cx="1988878" cy="276999"/>
          </a:xfrm>
          <a:prstGeom prst="rect">
            <a:avLst/>
          </a:prstGeom>
          <a:noFill/>
        </p:spPr>
        <p:txBody>
          <a:bodyPr wrap="none" rtlCol="0">
            <a:spAutoFit/>
          </a:bodyPr>
          <a:lstStyle/>
          <a:p>
            <a:r>
              <a:rPr lang="en-GB" sz="1200" dirty="0" smtClean="0"/>
              <a:t>Source: Geist &amp; </a:t>
            </a:r>
            <a:r>
              <a:rPr lang="en-GB" sz="1200" dirty="0" err="1" smtClean="0"/>
              <a:t>Lambin</a:t>
            </a:r>
            <a:r>
              <a:rPr lang="en-GB" sz="1200" dirty="0" smtClean="0"/>
              <a:t> 2002</a:t>
            </a:r>
            <a:endParaRPr lang="en-GB" sz="1200" dirty="0"/>
          </a:p>
        </p:txBody>
      </p:sp>
      <p:sp>
        <p:nvSpPr>
          <p:cNvPr id="4" name="Oval 3"/>
          <p:cNvSpPr/>
          <p:nvPr/>
        </p:nvSpPr>
        <p:spPr>
          <a:xfrm>
            <a:off x="119750" y="4898570"/>
            <a:ext cx="1828800" cy="152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9240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a:solidFill>
            <a:schemeClr val="accent2">
              <a:lumMod val="75000"/>
            </a:schemeClr>
          </a:solidFill>
          <a:ln>
            <a:solidFill>
              <a:schemeClr val="tx2">
                <a:lumMod val="75000"/>
              </a:schemeClr>
            </a:solidFill>
          </a:ln>
        </p:spPr>
        <p:txBody>
          <a:bodyPr>
            <a:noAutofit/>
          </a:bodyPr>
          <a:lstStyle/>
          <a:p>
            <a:r>
              <a:rPr lang="en-US" sz="2800" dirty="0" smtClean="0">
                <a:solidFill>
                  <a:schemeClr val="bg1"/>
                </a:solidFill>
              </a:rPr>
              <a:t>Population dynamics</a:t>
            </a:r>
            <a:endParaRPr lang="en-US" sz="2800" dirty="0">
              <a:solidFill>
                <a:schemeClr val="bg1"/>
              </a:solidFill>
            </a:endParaRPr>
          </a:p>
        </p:txBody>
      </p:sp>
      <p:graphicFrame>
        <p:nvGraphicFramePr>
          <p:cNvPr id="3" name="Chart 2"/>
          <p:cNvGraphicFramePr>
            <a:graphicFrameLocks/>
          </p:cNvGraphicFramePr>
          <p:nvPr>
            <p:extLst>
              <p:ext uri="{D42A27DB-BD31-4B8C-83A1-F6EECF244321}">
                <p14:modId xmlns:p14="http://schemas.microsoft.com/office/powerpoint/2010/main" val="2439153398"/>
              </p:ext>
            </p:extLst>
          </p:nvPr>
        </p:nvGraphicFramePr>
        <p:xfrm>
          <a:off x="1981200" y="4114800"/>
          <a:ext cx="5181600" cy="2514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p:cNvGraphicFramePr>
            <a:graphicFrameLocks/>
          </p:cNvGraphicFramePr>
          <p:nvPr>
            <p:extLst>
              <p:ext uri="{D42A27DB-BD31-4B8C-83A1-F6EECF244321}">
                <p14:modId xmlns:p14="http://schemas.microsoft.com/office/powerpoint/2010/main" val="65588964"/>
              </p:ext>
            </p:extLst>
          </p:nvPr>
        </p:nvGraphicFramePr>
        <p:xfrm>
          <a:off x="1752600" y="762000"/>
          <a:ext cx="5903120" cy="2947987"/>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p:cNvSpPr txBox="1"/>
          <p:nvPr/>
        </p:nvSpPr>
        <p:spPr>
          <a:xfrm>
            <a:off x="7315200" y="6477000"/>
            <a:ext cx="1859483" cy="276999"/>
          </a:xfrm>
          <a:prstGeom prst="rect">
            <a:avLst/>
          </a:prstGeom>
          <a:noFill/>
        </p:spPr>
        <p:txBody>
          <a:bodyPr wrap="none" rtlCol="0">
            <a:spAutoFit/>
          </a:bodyPr>
          <a:lstStyle/>
          <a:p>
            <a:r>
              <a:rPr lang="en-US" sz="1200" dirty="0" smtClean="0"/>
              <a:t>Source: Said et al. (in prep)</a:t>
            </a:r>
            <a:endParaRPr lang="en-US" sz="1200" dirty="0"/>
          </a:p>
        </p:txBody>
      </p:sp>
    </p:spTree>
    <p:extLst>
      <p:ext uri="{BB962C8B-B14F-4D97-AF65-F5344CB8AC3E}">
        <p14:creationId xmlns:p14="http://schemas.microsoft.com/office/powerpoint/2010/main" val="23204602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a:solidFill>
            <a:schemeClr val="accent2">
              <a:lumMod val="75000"/>
            </a:schemeClr>
          </a:solidFill>
        </p:spPr>
        <p:txBody>
          <a:bodyPr>
            <a:noAutofit/>
          </a:bodyPr>
          <a:lstStyle/>
          <a:p>
            <a:r>
              <a:rPr lang="en-GB" sz="3200" dirty="0" smtClean="0">
                <a:solidFill>
                  <a:schemeClr val="bg1"/>
                </a:solidFill>
              </a:rPr>
              <a:t>Monitoring Vegetation condition using satellite</a:t>
            </a:r>
            <a:endParaRPr lang="en-GB" sz="3200" dirty="0">
              <a:solidFill>
                <a:schemeClr val="bg1"/>
              </a:solidFill>
            </a:endParaRPr>
          </a:p>
        </p:txBody>
      </p:sp>
      <p:graphicFrame>
        <p:nvGraphicFramePr>
          <p:cNvPr id="4" name="Chart 3"/>
          <p:cNvGraphicFramePr>
            <a:graphicFrameLocks/>
          </p:cNvGraphicFramePr>
          <p:nvPr>
            <p:extLst>
              <p:ext uri="{D42A27DB-BD31-4B8C-83A1-F6EECF244321}">
                <p14:modId xmlns:p14="http://schemas.microsoft.com/office/powerpoint/2010/main" val="4023281310"/>
              </p:ext>
            </p:extLst>
          </p:nvPr>
        </p:nvGraphicFramePr>
        <p:xfrm>
          <a:off x="76200" y="3113716"/>
          <a:ext cx="5638800" cy="2829884"/>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5" descr="G:\BACKUP\RESEARCH\conferences\ESF_Water_Stresa\presentation\SPOT_VGT2010.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5943600" y="3124200"/>
            <a:ext cx="2905120" cy="27222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95600" y="896337"/>
            <a:ext cx="2667000" cy="2109969"/>
          </a:xfrm>
          <a:prstGeom prst="rect">
            <a:avLst/>
          </a:prstGeom>
        </p:spPr>
      </p:pic>
      <p:sp>
        <p:nvSpPr>
          <p:cNvPr id="6" name="TextBox 5"/>
          <p:cNvSpPr txBox="1"/>
          <p:nvPr/>
        </p:nvSpPr>
        <p:spPr>
          <a:xfrm>
            <a:off x="7467600" y="6477000"/>
            <a:ext cx="1582484" cy="246221"/>
          </a:xfrm>
          <a:prstGeom prst="rect">
            <a:avLst/>
          </a:prstGeom>
          <a:noFill/>
        </p:spPr>
        <p:txBody>
          <a:bodyPr wrap="none" rtlCol="0">
            <a:spAutoFit/>
          </a:bodyPr>
          <a:lstStyle/>
          <a:p>
            <a:r>
              <a:rPr lang="en-US" sz="1000" dirty="0" smtClean="0"/>
              <a:t>Source: Said et al. (in prep)</a:t>
            </a:r>
            <a:endParaRPr lang="en-US" sz="1000" dirty="0"/>
          </a:p>
        </p:txBody>
      </p:sp>
      <p:sp>
        <p:nvSpPr>
          <p:cNvPr id="7" name="TextBox 6"/>
          <p:cNvSpPr txBox="1"/>
          <p:nvPr/>
        </p:nvSpPr>
        <p:spPr>
          <a:xfrm>
            <a:off x="559998" y="6072577"/>
            <a:ext cx="4953000" cy="523220"/>
          </a:xfrm>
          <a:prstGeom prst="rect">
            <a:avLst/>
          </a:prstGeom>
          <a:solidFill>
            <a:schemeClr val="tx2">
              <a:lumMod val="20000"/>
              <a:lumOff val="80000"/>
            </a:schemeClr>
          </a:solidFill>
        </p:spPr>
        <p:txBody>
          <a:bodyPr wrap="square" rtlCol="0">
            <a:spAutoFit/>
          </a:bodyPr>
          <a:lstStyle/>
          <a:p>
            <a:pPr algn="ctr"/>
            <a:r>
              <a:rPr lang="en-GB" sz="1400" dirty="0" smtClean="0"/>
              <a:t>Trends in NDVI for the period 1982 -2008. A 3 year smoothing interval used to clearly show the trends</a:t>
            </a:r>
            <a:endParaRPr lang="en-GB" sz="1400" dirty="0"/>
          </a:p>
        </p:txBody>
      </p:sp>
    </p:spTree>
    <p:extLst>
      <p:ext uri="{BB962C8B-B14F-4D97-AF65-F5344CB8AC3E}">
        <p14:creationId xmlns:p14="http://schemas.microsoft.com/office/powerpoint/2010/main" val="2897304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476" y="152400"/>
            <a:ext cx="8229600" cy="914400"/>
          </a:xfrm>
          <a:solidFill>
            <a:schemeClr val="accent2">
              <a:lumMod val="75000"/>
            </a:schemeClr>
          </a:solidFill>
        </p:spPr>
        <p:txBody>
          <a:bodyPr>
            <a:noAutofit/>
          </a:bodyPr>
          <a:lstStyle/>
          <a:p>
            <a:r>
              <a:rPr lang="en-GB" sz="3200" dirty="0" smtClean="0">
                <a:solidFill>
                  <a:schemeClr val="bg1"/>
                </a:solidFill>
              </a:rPr>
              <a:t>Framework - Relationship between population growth and vegetation</a:t>
            </a:r>
            <a:endParaRPr lang="en-GB" sz="3200" dirty="0">
              <a:solidFill>
                <a:schemeClr val="bg1"/>
              </a:solidFill>
            </a:endParaRPr>
          </a:p>
        </p:txBody>
      </p:sp>
      <p:sp>
        <p:nvSpPr>
          <p:cNvPr id="3" name="Rectangle 2"/>
          <p:cNvSpPr/>
          <p:nvPr/>
        </p:nvSpPr>
        <p:spPr>
          <a:xfrm>
            <a:off x="443299" y="5069466"/>
            <a:ext cx="8381999" cy="792781"/>
          </a:xfrm>
          <a:prstGeom prst="rect">
            <a:avLst/>
          </a:prstGeom>
          <a:solidFill>
            <a:schemeClr val="accent1">
              <a:lumMod val="20000"/>
              <a:lumOff val="80000"/>
            </a:schemeClr>
          </a:solidFill>
          <a:ln>
            <a:solidFill>
              <a:schemeClr val="accent1">
                <a:lumMod val="20000"/>
                <a:lumOff val="80000"/>
              </a:schemeClr>
            </a:solidFill>
          </a:ln>
        </p:spPr>
        <p:txBody>
          <a:bodyPr wrap="square">
            <a:spAutoFit/>
          </a:bodyPr>
          <a:lstStyle/>
          <a:p>
            <a:pPr lvl="0" algn="ctr">
              <a:lnSpc>
                <a:spcPct val="150000"/>
              </a:lnSpc>
            </a:pPr>
            <a:r>
              <a:rPr lang="en-US" sz="1600" dirty="0" smtClean="0"/>
              <a:t>Influence of population growth on vegetation cover can be considered as two effects – consuming constructive effect and constructive effect.  </a:t>
            </a:r>
            <a:endParaRPr lang="en-US" sz="1600" dirty="0"/>
          </a:p>
        </p:txBody>
      </p:sp>
      <p:sp>
        <p:nvSpPr>
          <p:cNvPr id="7" name="TextBox 6"/>
          <p:cNvSpPr txBox="1"/>
          <p:nvPr/>
        </p:nvSpPr>
        <p:spPr>
          <a:xfrm>
            <a:off x="3291983" y="4109768"/>
            <a:ext cx="2610586" cy="523220"/>
          </a:xfrm>
          <a:prstGeom prst="rect">
            <a:avLst/>
          </a:prstGeom>
          <a:noFill/>
        </p:spPr>
        <p:txBody>
          <a:bodyPr wrap="none" rtlCol="0">
            <a:spAutoFit/>
          </a:bodyPr>
          <a:lstStyle/>
          <a:p>
            <a:r>
              <a:rPr lang="en-GB" sz="1400" dirty="0" smtClean="0"/>
              <a:t>C = Consuming Destruction Effect</a:t>
            </a:r>
          </a:p>
          <a:p>
            <a:r>
              <a:rPr lang="en-GB" sz="1400" dirty="0" smtClean="0"/>
              <a:t>D = Planting Construction Effect</a:t>
            </a:r>
            <a:endParaRPr lang="en-GB" sz="1400" dirty="0"/>
          </a:p>
        </p:txBody>
      </p:sp>
      <p:grpSp>
        <p:nvGrpSpPr>
          <p:cNvPr id="33" name="Group 32"/>
          <p:cNvGrpSpPr/>
          <p:nvPr/>
        </p:nvGrpSpPr>
        <p:grpSpPr>
          <a:xfrm>
            <a:off x="6078415" y="1524000"/>
            <a:ext cx="2667000" cy="2362200"/>
            <a:chOff x="381000" y="1524000"/>
            <a:chExt cx="2667000" cy="2362200"/>
          </a:xfrm>
        </p:grpSpPr>
        <p:cxnSp>
          <p:nvCxnSpPr>
            <p:cNvPr id="11" name="Straight Arrow Connector 10"/>
            <p:cNvCxnSpPr/>
            <p:nvPr/>
          </p:nvCxnSpPr>
          <p:spPr>
            <a:xfrm flipV="1">
              <a:off x="685800" y="1524000"/>
              <a:ext cx="0" cy="21336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685800" y="3657600"/>
              <a:ext cx="236220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838200" y="1595168"/>
              <a:ext cx="2095500" cy="1986232"/>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flipV="1">
              <a:off x="762000" y="1595168"/>
              <a:ext cx="1981200" cy="1986232"/>
            </a:xfrm>
            <a:prstGeom prst="line">
              <a:avLst/>
            </a:prstGeom>
            <a:ln w="38100"/>
          </p:spPr>
          <p:style>
            <a:lnRef idx="1">
              <a:schemeClr val="accent2"/>
            </a:lnRef>
            <a:fillRef idx="0">
              <a:schemeClr val="accent2"/>
            </a:fillRef>
            <a:effectRef idx="0">
              <a:schemeClr val="accent2"/>
            </a:effectRef>
            <a:fontRef idx="minor">
              <a:schemeClr val="tx1"/>
            </a:fontRef>
          </p:style>
        </p:cxnSp>
        <p:sp>
          <p:nvSpPr>
            <p:cNvPr id="19" name="TextBox 18"/>
            <p:cNvSpPr txBox="1"/>
            <p:nvPr/>
          </p:nvSpPr>
          <p:spPr>
            <a:xfrm>
              <a:off x="1143000" y="3609201"/>
              <a:ext cx="1348767" cy="276999"/>
            </a:xfrm>
            <a:prstGeom prst="rect">
              <a:avLst/>
            </a:prstGeom>
            <a:noFill/>
          </p:spPr>
          <p:txBody>
            <a:bodyPr wrap="none" rtlCol="0">
              <a:spAutoFit/>
            </a:bodyPr>
            <a:lstStyle/>
            <a:p>
              <a:r>
                <a:rPr lang="en-GB" sz="1200" dirty="0" smtClean="0"/>
                <a:t>Population density</a:t>
              </a:r>
              <a:endParaRPr lang="en-GB" sz="1200" dirty="0"/>
            </a:p>
          </p:txBody>
        </p:sp>
        <p:sp>
          <p:nvSpPr>
            <p:cNvPr id="20" name="TextBox 19"/>
            <p:cNvSpPr txBox="1"/>
            <p:nvPr/>
          </p:nvSpPr>
          <p:spPr>
            <a:xfrm rot="-5400000">
              <a:off x="-98362" y="2588284"/>
              <a:ext cx="1235723" cy="276999"/>
            </a:xfrm>
            <a:prstGeom prst="rect">
              <a:avLst/>
            </a:prstGeom>
            <a:noFill/>
          </p:spPr>
          <p:txBody>
            <a:bodyPr wrap="none" rtlCol="0">
              <a:spAutoFit/>
            </a:bodyPr>
            <a:lstStyle/>
            <a:p>
              <a:r>
                <a:rPr lang="en-GB" sz="1200" dirty="0" smtClean="0"/>
                <a:t>Vegetation cover</a:t>
              </a:r>
              <a:endParaRPr lang="en-GB" sz="1200" dirty="0"/>
            </a:p>
          </p:txBody>
        </p:sp>
        <p:sp>
          <p:nvSpPr>
            <p:cNvPr id="23" name="TextBox 22"/>
            <p:cNvSpPr txBox="1"/>
            <p:nvPr/>
          </p:nvSpPr>
          <p:spPr>
            <a:xfrm>
              <a:off x="2208676" y="2657988"/>
              <a:ext cx="566181" cy="369332"/>
            </a:xfrm>
            <a:prstGeom prst="rect">
              <a:avLst/>
            </a:prstGeom>
            <a:noFill/>
          </p:spPr>
          <p:txBody>
            <a:bodyPr wrap="none" rtlCol="0">
              <a:spAutoFit/>
            </a:bodyPr>
            <a:lstStyle/>
            <a:p>
              <a:r>
                <a:rPr lang="en-GB" dirty="0" smtClean="0"/>
                <a:t>C&gt;D</a:t>
              </a:r>
              <a:endParaRPr lang="en-GB" dirty="0"/>
            </a:p>
          </p:txBody>
        </p:sp>
        <p:sp>
          <p:nvSpPr>
            <p:cNvPr id="24" name="TextBox 23"/>
            <p:cNvSpPr txBox="1"/>
            <p:nvPr/>
          </p:nvSpPr>
          <p:spPr>
            <a:xfrm>
              <a:off x="859909" y="2687405"/>
              <a:ext cx="566181" cy="369332"/>
            </a:xfrm>
            <a:prstGeom prst="rect">
              <a:avLst/>
            </a:prstGeom>
            <a:noFill/>
          </p:spPr>
          <p:txBody>
            <a:bodyPr wrap="none" rtlCol="0">
              <a:spAutoFit/>
            </a:bodyPr>
            <a:lstStyle/>
            <a:p>
              <a:r>
                <a:rPr lang="en-GB" dirty="0" smtClean="0"/>
                <a:t>D&gt;C</a:t>
              </a:r>
              <a:endParaRPr lang="en-GB" dirty="0"/>
            </a:p>
          </p:txBody>
        </p:sp>
      </p:grpSp>
      <p:cxnSp>
        <p:nvCxnSpPr>
          <p:cNvPr id="25" name="Straight Arrow Connector 24"/>
          <p:cNvCxnSpPr/>
          <p:nvPr/>
        </p:nvCxnSpPr>
        <p:spPr>
          <a:xfrm flipV="1">
            <a:off x="3657600" y="1524000"/>
            <a:ext cx="0" cy="21336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a:off x="3657600" y="3657600"/>
            <a:ext cx="236220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29" name="TextBox 28"/>
          <p:cNvSpPr txBox="1"/>
          <p:nvPr/>
        </p:nvSpPr>
        <p:spPr>
          <a:xfrm>
            <a:off x="4114800" y="3609201"/>
            <a:ext cx="1348767" cy="276999"/>
          </a:xfrm>
          <a:prstGeom prst="rect">
            <a:avLst/>
          </a:prstGeom>
          <a:noFill/>
        </p:spPr>
        <p:txBody>
          <a:bodyPr wrap="none" rtlCol="0">
            <a:spAutoFit/>
          </a:bodyPr>
          <a:lstStyle/>
          <a:p>
            <a:r>
              <a:rPr lang="en-GB" sz="1200" dirty="0" smtClean="0"/>
              <a:t>Population density</a:t>
            </a:r>
            <a:endParaRPr lang="en-GB" sz="1200" dirty="0"/>
          </a:p>
        </p:txBody>
      </p:sp>
      <p:sp>
        <p:nvSpPr>
          <p:cNvPr id="30" name="TextBox 29"/>
          <p:cNvSpPr txBox="1"/>
          <p:nvPr/>
        </p:nvSpPr>
        <p:spPr>
          <a:xfrm rot="-5400000">
            <a:off x="2873438" y="2588284"/>
            <a:ext cx="1235723" cy="276999"/>
          </a:xfrm>
          <a:prstGeom prst="rect">
            <a:avLst/>
          </a:prstGeom>
          <a:noFill/>
        </p:spPr>
        <p:txBody>
          <a:bodyPr wrap="none" rtlCol="0">
            <a:spAutoFit/>
          </a:bodyPr>
          <a:lstStyle/>
          <a:p>
            <a:r>
              <a:rPr lang="en-GB" sz="1200" dirty="0" smtClean="0"/>
              <a:t>Vegetation cover</a:t>
            </a:r>
            <a:endParaRPr lang="en-GB" sz="1200" dirty="0"/>
          </a:p>
        </p:txBody>
      </p:sp>
      <p:sp>
        <p:nvSpPr>
          <p:cNvPr id="34" name="Arc 33"/>
          <p:cNvSpPr/>
          <p:nvPr/>
        </p:nvSpPr>
        <p:spPr>
          <a:xfrm>
            <a:off x="3886200" y="1676400"/>
            <a:ext cx="1905000" cy="2071300"/>
          </a:xfrm>
          <a:prstGeom prst="arc">
            <a:avLst>
              <a:gd name="adj1" fmla="val 10730956"/>
              <a:gd name="adj2" fmla="val 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36" name="Straight Connector 35"/>
          <p:cNvCxnSpPr>
            <a:stCxn id="34" idx="0"/>
          </p:cNvCxnSpPr>
          <p:nvPr/>
        </p:nvCxnSpPr>
        <p:spPr>
          <a:xfrm flipH="1">
            <a:off x="3886200" y="2731179"/>
            <a:ext cx="162" cy="51614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34" idx="2"/>
          </p:cNvCxnSpPr>
          <p:nvPr/>
        </p:nvCxnSpPr>
        <p:spPr>
          <a:xfrm>
            <a:off x="5791200" y="2712050"/>
            <a:ext cx="0" cy="53527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06877" y="2839805"/>
            <a:ext cx="566181" cy="369332"/>
          </a:xfrm>
          <a:prstGeom prst="rect">
            <a:avLst/>
          </a:prstGeom>
          <a:noFill/>
        </p:spPr>
        <p:txBody>
          <a:bodyPr wrap="none" rtlCol="0">
            <a:spAutoFit/>
          </a:bodyPr>
          <a:lstStyle/>
          <a:p>
            <a:r>
              <a:rPr lang="en-GB" dirty="0" smtClean="0"/>
              <a:t>D&gt;C</a:t>
            </a:r>
            <a:endParaRPr lang="en-GB" dirty="0"/>
          </a:p>
        </p:txBody>
      </p:sp>
      <p:sp>
        <p:nvSpPr>
          <p:cNvPr id="50" name="TextBox 49"/>
          <p:cNvSpPr txBox="1"/>
          <p:nvPr/>
        </p:nvSpPr>
        <p:spPr>
          <a:xfrm>
            <a:off x="5277188" y="2839805"/>
            <a:ext cx="566181" cy="369332"/>
          </a:xfrm>
          <a:prstGeom prst="rect">
            <a:avLst/>
          </a:prstGeom>
          <a:noFill/>
        </p:spPr>
        <p:txBody>
          <a:bodyPr wrap="none" rtlCol="0">
            <a:spAutoFit/>
          </a:bodyPr>
          <a:lstStyle/>
          <a:p>
            <a:r>
              <a:rPr lang="en-GB" dirty="0" smtClean="0"/>
              <a:t>C&gt;D</a:t>
            </a:r>
            <a:endParaRPr lang="en-GB" dirty="0"/>
          </a:p>
        </p:txBody>
      </p:sp>
      <p:grpSp>
        <p:nvGrpSpPr>
          <p:cNvPr id="57" name="Group 56"/>
          <p:cNvGrpSpPr/>
          <p:nvPr/>
        </p:nvGrpSpPr>
        <p:grpSpPr>
          <a:xfrm>
            <a:off x="304800" y="1447801"/>
            <a:ext cx="2667000" cy="2438399"/>
            <a:chOff x="6324600" y="1447801"/>
            <a:chExt cx="2667000" cy="2438399"/>
          </a:xfrm>
        </p:grpSpPr>
        <p:cxnSp>
          <p:nvCxnSpPr>
            <p:cNvPr id="42" name="Straight Arrow Connector 41"/>
            <p:cNvCxnSpPr/>
            <p:nvPr/>
          </p:nvCxnSpPr>
          <p:spPr>
            <a:xfrm flipV="1">
              <a:off x="6629400" y="1524000"/>
              <a:ext cx="0" cy="21336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43" name="Straight Arrow Connector 42"/>
            <p:cNvCxnSpPr/>
            <p:nvPr/>
          </p:nvCxnSpPr>
          <p:spPr>
            <a:xfrm>
              <a:off x="6629400" y="3657600"/>
              <a:ext cx="236220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44" name="TextBox 43"/>
            <p:cNvSpPr txBox="1"/>
            <p:nvPr/>
          </p:nvSpPr>
          <p:spPr>
            <a:xfrm>
              <a:off x="7086600" y="3609201"/>
              <a:ext cx="1348767" cy="276999"/>
            </a:xfrm>
            <a:prstGeom prst="rect">
              <a:avLst/>
            </a:prstGeom>
            <a:noFill/>
          </p:spPr>
          <p:txBody>
            <a:bodyPr wrap="none" rtlCol="0">
              <a:spAutoFit/>
            </a:bodyPr>
            <a:lstStyle/>
            <a:p>
              <a:r>
                <a:rPr lang="en-GB" sz="1200" dirty="0" smtClean="0"/>
                <a:t>Population density</a:t>
              </a:r>
              <a:endParaRPr lang="en-GB" sz="1200" dirty="0"/>
            </a:p>
          </p:txBody>
        </p:sp>
        <p:sp>
          <p:nvSpPr>
            <p:cNvPr id="45" name="TextBox 44"/>
            <p:cNvSpPr txBox="1"/>
            <p:nvPr/>
          </p:nvSpPr>
          <p:spPr>
            <a:xfrm rot="-5400000">
              <a:off x="5845238" y="2588284"/>
              <a:ext cx="1235723" cy="276999"/>
            </a:xfrm>
            <a:prstGeom prst="rect">
              <a:avLst/>
            </a:prstGeom>
            <a:noFill/>
          </p:spPr>
          <p:txBody>
            <a:bodyPr wrap="none" rtlCol="0">
              <a:spAutoFit/>
            </a:bodyPr>
            <a:lstStyle/>
            <a:p>
              <a:r>
                <a:rPr lang="en-GB" sz="1200" dirty="0" smtClean="0"/>
                <a:t>Vegetation cover</a:t>
              </a:r>
              <a:endParaRPr lang="en-GB" sz="1200" dirty="0"/>
            </a:p>
          </p:txBody>
        </p:sp>
        <p:sp>
          <p:nvSpPr>
            <p:cNvPr id="46" name="Arc 45"/>
            <p:cNvSpPr/>
            <p:nvPr/>
          </p:nvSpPr>
          <p:spPr>
            <a:xfrm rot="-10800000">
              <a:off x="6858000" y="1447801"/>
              <a:ext cx="1905000" cy="2071300"/>
            </a:xfrm>
            <a:prstGeom prst="arc">
              <a:avLst>
                <a:gd name="adj1" fmla="val 10730956"/>
                <a:gd name="adj2" fmla="val 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52" name="Straight Connector 51"/>
            <p:cNvCxnSpPr/>
            <p:nvPr/>
          </p:nvCxnSpPr>
          <p:spPr>
            <a:xfrm flipV="1">
              <a:off x="6858000" y="1676400"/>
              <a:ext cx="0" cy="8070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46" idx="0"/>
            </p:cNvCxnSpPr>
            <p:nvPr/>
          </p:nvCxnSpPr>
          <p:spPr>
            <a:xfrm flipV="1">
              <a:off x="8762838" y="1595168"/>
              <a:ext cx="162" cy="86915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6790595" y="2114118"/>
              <a:ext cx="566181" cy="369332"/>
            </a:xfrm>
            <a:prstGeom prst="rect">
              <a:avLst/>
            </a:prstGeom>
            <a:noFill/>
          </p:spPr>
          <p:txBody>
            <a:bodyPr wrap="none" rtlCol="0">
              <a:spAutoFit/>
            </a:bodyPr>
            <a:lstStyle/>
            <a:p>
              <a:r>
                <a:rPr lang="en-GB" dirty="0" smtClean="0"/>
                <a:t>C&gt;D</a:t>
              </a:r>
              <a:endParaRPr lang="en-GB" dirty="0"/>
            </a:p>
          </p:txBody>
        </p:sp>
        <p:sp>
          <p:nvSpPr>
            <p:cNvPr id="56" name="TextBox 55"/>
            <p:cNvSpPr txBox="1"/>
            <p:nvPr/>
          </p:nvSpPr>
          <p:spPr>
            <a:xfrm>
              <a:off x="8267155" y="2114118"/>
              <a:ext cx="566181" cy="369332"/>
            </a:xfrm>
            <a:prstGeom prst="rect">
              <a:avLst/>
            </a:prstGeom>
            <a:noFill/>
          </p:spPr>
          <p:txBody>
            <a:bodyPr wrap="none" rtlCol="0">
              <a:spAutoFit/>
            </a:bodyPr>
            <a:lstStyle/>
            <a:p>
              <a:r>
                <a:rPr lang="en-GB" dirty="0" smtClean="0"/>
                <a:t>D&gt;C</a:t>
              </a:r>
              <a:endParaRPr lang="en-GB" dirty="0"/>
            </a:p>
          </p:txBody>
        </p:sp>
      </p:grpSp>
      <p:sp>
        <p:nvSpPr>
          <p:cNvPr id="58" name="TextBox 57"/>
          <p:cNvSpPr txBox="1"/>
          <p:nvPr/>
        </p:nvSpPr>
        <p:spPr>
          <a:xfrm>
            <a:off x="6934200" y="6553200"/>
            <a:ext cx="2158091" cy="276999"/>
          </a:xfrm>
          <a:prstGeom prst="rect">
            <a:avLst/>
          </a:prstGeom>
          <a:noFill/>
        </p:spPr>
        <p:txBody>
          <a:bodyPr wrap="none" rtlCol="0">
            <a:spAutoFit/>
          </a:bodyPr>
          <a:lstStyle/>
          <a:p>
            <a:r>
              <a:rPr lang="en-GB" sz="1200" dirty="0" smtClean="0"/>
              <a:t>Source: Li</a:t>
            </a:r>
            <a:r>
              <a:rPr lang="en-GB" sz="1200" dirty="0"/>
              <a:t> </a:t>
            </a:r>
            <a:r>
              <a:rPr lang="en-GB" sz="1200" dirty="0" smtClean="0"/>
              <a:t> et al. 2013, Modified</a:t>
            </a:r>
            <a:endParaRPr lang="en-GB" sz="1200" dirty="0"/>
          </a:p>
        </p:txBody>
      </p:sp>
    </p:spTree>
    <p:extLst>
      <p:ext uri="{BB962C8B-B14F-4D97-AF65-F5344CB8AC3E}">
        <p14:creationId xmlns:p14="http://schemas.microsoft.com/office/powerpoint/2010/main" val="27564408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accent2">
              <a:lumMod val="75000"/>
            </a:schemeClr>
          </a:solidFill>
        </p:spPr>
        <p:txBody>
          <a:bodyPr>
            <a:normAutofit/>
          </a:bodyPr>
          <a:lstStyle/>
          <a:p>
            <a:r>
              <a:rPr lang="en-US" sz="3600" dirty="0" smtClean="0">
                <a:solidFill>
                  <a:schemeClr val="bg1"/>
                </a:solidFill>
              </a:rPr>
              <a:t>Land cover changes Mau - </a:t>
            </a:r>
            <a:r>
              <a:rPr lang="en-US" sz="3600" dirty="0" err="1" smtClean="0">
                <a:solidFill>
                  <a:schemeClr val="bg1"/>
                </a:solidFill>
              </a:rPr>
              <a:t>Narok</a:t>
            </a:r>
            <a:endParaRPr lang="en-US" sz="3600" dirty="0">
              <a:solidFill>
                <a:schemeClr val="bg1"/>
              </a:solidFill>
            </a:endParaRPr>
          </a:p>
        </p:txBody>
      </p:sp>
      <p:pic>
        <p:nvPicPr>
          <p:cNvPr id="4" name="Picture 3"/>
          <p:cNvPicPr/>
          <p:nvPr/>
        </p:nvPicPr>
        <p:blipFill>
          <a:blip r:embed="rId3" cstate="email">
            <a:extLst>
              <a:ext uri="{28A0092B-C50C-407E-A947-70E740481C1C}">
                <a14:useLocalDpi xmlns:a14="http://schemas.microsoft.com/office/drawing/2010/main"/>
              </a:ext>
            </a:extLst>
          </a:blip>
          <a:stretch>
            <a:fillRect/>
          </a:stretch>
        </p:blipFill>
        <p:spPr>
          <a:xfrm>
            <a:off x="104775" y="1295400"/>
            <a:ext cx="2209800" cy="3886200"/>
          </a:xfrm>
          <a:prstGeom prst="rect">
            <a:avLst/>
          </a:prstGeom>
        </p:spPr>
      </p:pic>
      <p:pic>
        <p:nvPicPr>
          <p:cNvPr id="5" name="Picture 4"/>
          <p:cNvPicPr/>
          <p:nvPr/>
        </p:nvPicPr>
        <p:blipFill>
          <a:blip r:embed="rId4" cstate="email">
            <a:extLst>
              <a:ext uri="{28A0092B-C50C-407E-A947-70E740481C1C}">
                <a14:useLocalDpi xmlns:a14="http://schemas.microsoft.com/office/drawing/2010/main"/>
              </a:ext>
            </a:extLst>
          </a:blip>
          <a:stretch>
            <a:fillRect/>
          </a:stretch>
        </p:blipFill>
        <p:spPr>
          <a:xfrm>
            <a:off x="2133600" y="1295401"/>
            <a:ext cx="2221659" cy="3910931"/>
          </a:xfrm>
          <a:prstGeom prst="rect">
            <a:avLst/>
          </a:prstGeom>
        </p:spPr>
      </p:pic>
      <p:pic>
        <p:nvPicPr>
          <p:cNvPr id="6" name="Picture 5"/>
          <p:cNvPicPr/>
          <p:nvPr/>
        </p:nvPicPr>
        <p:blipFill>
          <a:blip r:embed="rId5" cstate="email">
            <a:extLst>
              <a:ext uri="{28A0092B-C50C-407E-A947-70E740481C1C}">
                <a14:useLocalDpi xmlns:a14="http://schemas.microsoft.com/office/drawing/2010/main"/>
              </a:ext>
            </a:extLst>
          </a:blip>
          <a:stretch>
            <a:fillRect/>
          </a:stretch>
        </p:blipFill>
        <p:spPr>
          <a:xfrm>
            <a:off x="4087482" y="1295400"/>
            <a:ext cx="2221200" cy="3909600"/>
          </a:xfrm>
          <a:prstGeom prst="rect">
            <a:avLst/>
          </a:prstGeom>
        </p:spPr>
      </p:pic>
      <p:graphicFrame>
        <p:nvGraphicFramePr>
          <p:cNvPr id="7" name="Chart 6"/>
          <p:cNvGraphicFramePr>
            <a:graphicFrameLocks/>
          </p:cNvGraphicFramePr>
          <p:nvPr>
            <p:extLst>
              <p:ext uri="{D42A27DB-BD31-4B8C-83A1-F6EECF244321}">
                <p14:modId xmlns:p14="http://schemas.microsoft.com/office/powerpoint/2010/main" val="2932808232"/>
              </p:ext>
            </p:extLst>
          </p:nvPr>
        </p:nvGraphicFramePr>
        <p:xfrm>
          <a:off x="6172200" y="1447800"/>
          <a:ext cx="2895600" cy="3395934"/>
        </p:xfrm>
        <a:graphic>
          <a:graphicData uri="http://schemas.openxmlformats.org/drawingml/2006/chart">
            <c:chart xmlns:c="http://schemas.openxmlformats.org/drawingml/2006/chart" xmlns:r="http://schemas.openxmlformats.org/officeDocument/2006/relationships" r:id="rId6"/>
          </a:graphicData>
        </a:graphic>
      </p:graphicFrame>
      <p:pic>
        <p:nvPicPr>
          <p:cNvPr id="8" name="Picture 7"/>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886075" y="4979479"/>
            <a:ext cx="3209925" cy="1618450"/>
          </a:xfrm>
          <a:prstGeom prst="rect">
            <a:avLst/>
          </a:prstGeom>
        </p:spPr>
      </p:pic>
      <p:pic>
        <p:nvPicPr>
          <p:cNvPr id="9" name="Picture 8"/>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8600" y="4979479"/>
            <a:ext cx="2428875" cy="1620307"/>
          </a:xfrm>
          <a:prstGeom prst="rect">
            <a:avLst/>
          </a:prstGeom>
        </p:spPr>
      </p:pic>
      <p:pic>
        <p:nvPicPr>
          <p:cNvPr id="10" name="Picture 9"/>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293972" y="4848672"/>
            <a:ext cx="2621428" cy="1751114"/>
          </a:xfrm>
          <a:prstGeom prst="rect">
            <a:avLst/>
          </a:prstGeom>
        </p:spPr>
      </p:pic>
      <p:sp>
        <p:nvSpPr>
          <p:cNvPr id="11" name="TextBox 10"/>
          <p:cNvSpPr txBox="1"/>
          <p:nvPr/>
        </p:nvSpPr>
        <p:spPr>
          <a:xfrm>
            <a:off x="5638800" y="6596889"/>
            <a:ext cx="3432350" cy="246221"/>
          </a:xfrm>
          <a:prstGeom prst="rect">
            <a:avLst/>
          </a:prstGeom>
          <a:noFill/>
        </p:spPr>
        <p:txBody>
          <a:bodyPr wrap="none" rtlCol="0">
            <a:spAutoFit/>
          </a:bodyPr>
          <a:lstStyle/>
          <a:p>
            <a:r>
              <a:rPr lang="en-US" sz="1000" dirty="0" smtClean="0"/>
              <a:t>Source: Said et al. (in prep), Leah (in prep), Hansen et al. 2013)</a:t>
            </a:r>
            <a:endParaRPr lang="en-US" sz="1000" dirty="0"/>
          </a:p>
        </p:txBody>
      </p:sp>
      <p:sp>
        <p:nvSpPr>
          <p:cNvPr id="3" name="TextBox 2"/>
          <p:cNvSpPr txBox="1"/>
          <p:nvPr/>
        </p:nvSpPr>
        <p:spPr>
          <a:xfrm>
            <a:off x="1066799" y="1181719"/>
            <a:ext cx="550151" cy="307777"/>
          </a:xfrm>
          <a:prstGeom prst="rect">
            <a:avLst/>
          </a:prstGeom>
          <a:noFill/>
        </p:spPr>
        <p:txBody>
          <a:bodyPr wrap="none" rtlCol="0">
            <a:spAutoFit/>
          </a:bodyPr>
          <a:lstStyle/>
          <a:p>
            <a:r>
              <a:rPr lang="en-GB" sz="1400" dirty="0" smtClean="0"/>
              <a:t>2001</a:t>
            </a:r>
            <a:endParaRPr lang="en-GB" sz="1400" dirty="0"/>
          </a:p>
        </p:txBody>
      </p:sp>
      <p:sp>
        <p:nvSpPr>
          <p:cNvPr id="12" name="TextBox 11"/>
          <p:cNvSpPr txBox="1"/>
          <p:nvPr/>
        </p:nvSpPr>
        <p:spPr>
          <a:xfrm>
            <a:off x="2955049" y="1177504"/>
            <a:ext cx="550151" cy="307777"/>
          </a:xfrm>
          <a:prstGeom prst="rect">
            <a:avLst/>
          </a:prstGeom>
          <a:noFill/>
        </p:spPr>
        <p:txBody>
          <a:bodyPr wrap="none" rtlCol="0">
            <a:spAutoFit/>
          </a:bodyPr>
          <a:lstStyle/>
          <a:p>
            <a:r>
              <a:rPr lang="en-GB" sz="1400" dirty="0" smtClean="0"/>
              <a:t>2012</a:t>
            </a:r>
            <a:endParaRPr lang="en-GB" sz="1400" dirty="0"/>
          </a:p>
        </p:txBody>
      </p:sp>
      <p:sp>
        <p:nvSpPr>
          <p:cNvPr id="13" name="TextBox 12"/>
          <p:cNvSpPr txBox="1"/>
          <p:nvPr/>
        </p:nvSpPr>
        <p:spPr>
          <a:xfrm>
            <a:off x="4181726" y="1176016"/>
            <a:ext cx="2024978" cy="307777"/>
          </a:xfrm>
          <a:prstGeom prst="rect">
            <a:avLst/>
          </a:prstGeom>
          <a:noFill/>
        </p:spPr>
        <p:txBody>
          <a:bodyPr wrap="none" rtlCol="0">
            <a:spAutoFit/>
          </a:bodyPr>
          <a:lstStyle/>
          <a:p>
            <a:r>
              <a:rPr lang="en-GB" sz="1400" dirty="0" smtClean="0"/>
              <a:t>Change analysis 2001 -12</a:t>
            </a:r>
            <a:endParaRPr lang="en-GB" sz="1400" dirty="0"/>
          </a:p>
        </p:txBody>
      </p:sp>
    </p:spTree>
    <p:extLst>
      <p:ext uri="{BB962C8B-B14F-4D97-AF65-F5344CB8AC3E}">
        <p14:creationId xmlns:p14="http://schemas.microsoft.com/office/powerpoint/2010/main" val="12522913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a:solidFill>
            <a:schemeClr val="accent2">
              <a:lumMod val="75000"/>
            </a:schemeClr>
          </a:solidFill>
        </p:spPr>
        <p:txBody>
          <a:bodyPr>
            <a:normAutofit fontScale="90000"/>
          </a:bodyPr>
          <a:lstStyle/>
          <a:p>
            <a:r>
              <a:rPr lang="en-US" sz="2800" dirty="0" smtClean="0">
                <a:solidFill>
                  <a:schemeClr val="bg1"/>
                </a:solidFill>
              </a:rPr>
              <a:t>Impacts on livelihood and environment – southern Kenya rangelands</a:t>
            </a:r>
            <a:endParaRPr lang="en-US" sz="2800" dirty="0">
              <a:solidFill>
                <a:schemeClr val="bg1"/>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250" y="876300"/>
            <a:ext cx="2876550" cy="14382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677" y="2347913"/>
            <a:ext cx="2905124" cy="145256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676" y="5319713"/>
            <a:ext cx="2905124" cy="1452562"/>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963" y="3838576"/>
            <a:ext cx="2905124" cy="1452562"/>
          </a:xfrm>
          <a:prstGeom prst="rect">
            <a:avLst/>
          </a:prstGeom>
        </p:spPr>
      </p:pic>
      <p:graphicFrame>
        <p:nvGraphicFramePr>
          <p:cNvPr id="10" name="Chart 9"/>
          <p:cNvGraphicFramePr>
            <a:graphicFrameLocks/>
          </p:cNvGraphicFramePr>
          <p:nvPr>
            <p:extLst>
              <p:ext uri="{D42A27DB-BD31-4B8C-83A1-F6EECF244321}">
                <p14:modId xmlns:p14="http://schemas.microsoft.com/office/powerpoint/2010/main" val="2910216439"/>
              </p:ext>
            </p:extLst>
          </p:nvPr>
        </p:nvGraphicFramePr>
        <p:xfrm>
          <a:off x="3505200" y="4191000"/>
          <a:ext cx="5562600" cy="2014538"/>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2" name="Chart 11"/>
          <p:cNvGraphicFramePr>
            <a:graphicFrameLocks/>
          </p:cNvGraphicFramePr>
          <p:nvPr>
            <p:extLst>
              <p:ext uri="{D42A27DB-BD31-4B8C-83A1-F6EECF244321}">
                <p14:modId xmlns:p14="http://schemas.microsoft.com/office/powerpoint/2010/main" val="3846952842"/>
              </p:ext>
            </p:extLst>
          </p:nvPr>
        </p:nvGraphicFramePr>
        <p:xfrm>
          <a:off x="3367087" y="1319213"/>
          <a:ext cx="5638800" cy="2057400"/>
        </p:xfrm>
        <a:graphic>
          <a:graphicData uri="http://schemas.openxmlformats.org/drawingml/2006/chart">
            <c:chart xmlns:c="http://schemas.openxmlformats.org/drawingml/2006/chart" xmlns:r="http://schemas.openxmlformats.org/officeDocument/2006/relationships" r:id="rId8"/>
          </a:graphicData>
        </a:graphic>
      </p:graphicFrame>
      <p:sp>
        <p:nvSpPr>
          <p:cNvPr id="3" name="TextBox 2"/>
          <p:cNvSpPr txBox="1"/>
          <p:nvPr/>
        </p:nvSpPr>
        <p:spPr>
          <a:xfrm>
            <a:off x="7162800" y="6495276"/>
            <a:ext cx="1888787" cy="276999"/>
          </a:xfrm>
          <a:prstGeom prst="rect">
            <a:avLst/>
          </a:prstGeom>
          <a:noFill/>
        </p:spPr>
        <p:txBody>
          <a:bodyPr wrap="none" rtlCol="0">
            <a:spAutoFit/>
          </a:bodyPr>
          <a:lstStyle/>
          <a:p>
            <a:r>
              <a:rPr lang="en-GB" sz="1200" dirty="0" smtClean="0"/>
              <a:t>Ogutu, Said, Kifugo in press</a:t>
            </a:r>
            <a:endParaRPr lang="en-GB" sz="1200" dirty="0"/>
          </a:p>
        </p:txBody>
      </p:sp>
    </p:spTree>
    <p:extLst>
      <p:ext uri="{BB962C8B-B14F-4D97-AF65-F5344CB8AC3E}">
        <p14:creationId xmlns:p14="http://schemas.microsoft.com/office/powerpoint/2010/main" val="3745352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152400" y="845853"/>
            <a:ext cx="2290765" cy="4660132"/>
          </a:xfrm>
          <a:prstGeom prst="rect">
            <a:avLst/>
          </a:prstGeom>
        </p:spPr>
      </p:pic>
      <p:pic>
        <p:nvPicPr>
          <p:cNvPr id="5" name="Picture 4"/>
          <p:cNvPicPr/>
          <p:nvPr/>
        </p:nvPicPr>
        <p:blipFill>
          <a:blip r:embed="rId4" cstate="print">
            <a:extLst>
              <a:ext uri="{28A0092B-C50C-407E-A947-70E740481C1C}">
                <a14:useLocalDpi xmlns:a14="http://schemas.microsoft.com/office/drawing/2010/main" val="0"/>
              </a:ext>
            </a:extLst>
          </a:blip>
          <a:stretch>
            <a:fillRect/>
          </a:stretch>
        </p:blipFill>
        <p:spPr>
          <a:xfrm>
            <a:off x="2209799" y="874429"/>
            <a:ext cx="2269956" cy="4688171"/>
          </a:xfrm>
          <a:prstGeom prst="rect">
            <a:avLst/>
          </a:prstGeom>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4733786"/>
            <a:ext cx="2424112" cy="197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p:nvPr/>
        </p:nvPicPr>
        <p:blipFill>
          <a:blip r:embed="rId6" cstate="print">
            <a:extLst>
              <a:ext uri="{28A0092B-C50C-407E-A947-70E740481C1C}">
                <a14:useLocalDpi xmlns:a14="http://schemas.microsoft.com/office/drawing/2010/main" val="0"/>
              </a:ext>
            </a:extLst>
          </a:blip>
          <a:stretch>
            <a:fillRect/>
          </a:stretch>
        </p:blipFill>
        <p:spPr>
          <a:xfrm>
            <a:off x="4267199" y="874429"/>
            <a:ext cx="2271600" cy="4688171"/>
          </a:xfrm>
          <a:prstGeom prst="rect">
            <a:avLst/>
          </a:prstGeom>
        </p:spPr>
      </p:pic>
      <p:graphicFrame>
        <p:nvGraphicFramePr>
          <p:cNvPr id="8" name="Chart 7"/>
          <p:cNvGraphicFramePr>
            <a:graphicFrameLocks/>
          </p:cNvGraphicFramePr>
          <p:nvPr>
            <p:extLst>
              <p:ext uri="{D42A27DB-BD31-4B8C-83A1-F6EECF244321}">
                <p14:modId xmlns:p14="http://schemas.microsoft.com/office/powerpoint/2010/main" val="2359122041"/>
              </p:ext>
            </p:extLst>
          </p:nvPr>
        </p:nvGraphicFramePr>
        <p:xfrm>
          <a:off x="6172200" y="762000"/>
          <a:ext cx="2876550" cy="3705225"/>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1"/>
          <p:cNvSpPr>
            <a:spLocks noGrp="1"/>
          </p:cNvSpPr>
          <p:nvPr>
            <p:ph type="title"/>
          </p:nvPr>
        </p:nvSpPr>
        <p:spPr>
          <a:xfrm>
            <a:off x="457200" y="152400"/>
            <a:ext cx="8229600" cy="533400"/>
          </a:xfrm>
          <a:solidFill>
            <a:schemeClr val="accent2"/>
          </a:solidFill>
        </p:spPr>
        <p:txBody>
          <a:bodyPr>
            <a:normAutofit fontScale="90000"/>
          </a:bodyPr>
          <a:lstStyle/>
          <a:p>
            <a:r>
              <a:rPr lang="en-US" sz="3600" dirty="0" smtClean="0">
                <a:solidFill>
                  <a:schemeClr val="bg1"/>
                </a:solidFill>
              </a:rPr>
              <a:t>Land cover Mt Kenya - Nyeri</a:t>
            </a:r>
            <a:endParaRPr lang="en-US" sz="3600" dirty="0">
              <a:solidFill>
                <a:schemeClr val="bg1"/>
              </a:solidFill>
            </a:endParaRP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701" y="4298488"/>
            <a:ext cx="4827533" cy="236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7660481" y="4388078"/>
            <a:ext cx="1303562" cy="215444"/>
          </a:xfrm>
          <a:prstGeom prst="rect">
            <a:avLst/>
          </a:prstGeom>
          <a:noFill/>
        </p:spPr>
        <p:txBody>
          <a:bodyPr wrap="none" rtlCol="0">
            <a:spAutoFit/>
          </a:bodyPr>
          <a:lstStyle/>
          <a:p>
            <a:r>
              <a:rPr lang="en-US" sz="800" dirty="0" smtClean="0"/>
              <a:t>Source: Said et al. (in prep)</a:t>
            </a:r>
            <a:endParaRPr lang="en-US" sz="800" dirty="0"/>
          </a:p>
        </p:txBody>
      </p:sp>
      <p:sp>
        <p:nvSpPr>
          <p:cNvPr id="10" name="TextBox 9"/>
          <p:cNvSpPr txBox="1"/>
          <p:nvPr/>
        </p:nvSpPr>
        <p:spPr>
          <a:xfrm>
            <a:off x="1066799" y="817971"/>
            <a:ext cx="550151" cy="307777"/>
          </a:xfrm>
          <a:prstGeom prst="rect">
            <a:avLst/>
          </a:prstGeom>
          <a:noFill/>
        </p:spPr>
        <p:txBody>
          <a:bodyPr wrap="none" rtlCol="0">
            <a:spAutoFit/>
          </a:bodyPr>
          <a:lstStyle/>
          <a:p>
            <a:r>
              <a:rPr lang="en-GB" sz="1400" dirty="0" smtClean="0"/>
              <a:t>2001</a:t>
            </a:r>
            <a:endParaRPr lang="en-GB" sz="1400" dirty="0"/>
          </a:p>
        </p:txBody>
      </p:sp>
      <p:sp>
        <p:nvSpPr>
          <p:cNvPr id="11" name="TextBox 10"/>
          <p:cNvSpPr txBox="1"/>
          <p:nvPr/>
        </p:nvSpPr>
        <p:spPr>
          <a:xfrm>
            <a:off x="2955049" y="831008"/>
            <a:ext cx="550151" cy="307777"/>
          </a:xfrm>
          <a:prstGeom prst="rect">
            <a:avLst/>
          </a:prstGeom>
          <a:noFill/>
        </p:spPr>
        <p:txBody>
          <a:bodyPr wrap="none" rtlCol="0">
            <a:spAutoFit/>
          </a:bodyPr>
          <a:lstStyle/>
          <a:p>
            <a:r>
              <a:rPr lang="en-GB" sz="1400" dirty="0" smtClean="0"/>
              <a:t>2012</a:t>
            </a:r>
            <a:endParaRPr lang="en-GB" sz="1400" dirty="0"/>
          </a:p>
        </p:txBody>
      </p:sp>
      <p:sp>
        <p:nvSpPr>
          <p:cNvPr id="12" name="TextBox 11"/>
          <p:cNvSpPr txBox="1"/>
          <p:nvPr/>
        </p:nvSpPr>
        <p:spPr>
          <a:xfrm>
            <a:off x="4181726" y="829520"/>
            <a:ext cx="2024978" cy="307777"/>
          </a:xfrm>
          <a:prstGeom prst="rect">
            <a:avLst/>
          </a:prstGeom>
          <a:noFill/>
        </p:spPr>
        <p:txBody>
          <a:bodyPr wrap="none" rtlCol="0">
            <a:spAutoFit/>
          </a:bodyPr>
          <a:lstStyle/>
          <a:p>
            <a:r>
              <a:rPr lang="en-GB" sz="1400" dirty="0" smtClean="0"/>
              <a:t>Change analysis 2001 -12</a:t>
            </a:r>
            <a:endParaRPr lang="en-GB" sz="1400" dirty="0"/>
          </a:p>
        </p:txBody>
      </p:sp>
    </p:spTree>
    <p:extLst>
      <p:ext uri="{BB962C8B-B14F-4D97-AF65-F5344CB8AC3E}">
        <p14:creationId xmlns:p14="http://schemas.microsoft.com/office/powerpoint/2010/main" val="20866937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solidFill>
            <a:schemeClr val="accent2">
              <a:lumMod val="75000"/>
            </a:schemeClr>
          </a:solidFill>
        </p:spPr>
        <p:txBody>
          <a:bodyPr>
            <a:normAutofit fontScale="90000"/>
          </a:bodyPr>
          <a:lstStyle/>
          <a:p>
            <a:r>
              <a:rPr lang="en-GB" dirty="0" smtClean="0">
                <a:solidFill>
                  <a:schemeClr val="bg1"/>
                </a:solidFill>
              </a:rPr>
              <a:t>Framework - drylands</a:t>
            </a:r>
            <a:endParaRPr lang="en-GB" dirty="0">
              <a:solidFill>
                <a:schemeClr val="bg1"/>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914400"/>
            <a:ext cx="7315200" cy="5486400"/>
          </a:xfrm>
          <a:prstGeom prst="rect">
            <a:avLst/>
          </a:prstGeom>
          <a:solidFill>
            <a:schemeClr val="accent2"/>
          </a:solidFill>
        </p:spPr>
      </p:pic>
      <p:sp>
        <p:nvSpPr>
          <p:cNvPr id="3" name="Oval 2"/>
          <p:cNvSpPr/>
          <p:nvPr/>
        </p:nvSpPr>
        <p:spPr>
          <a:xfrm>
            <a:off x="609600" y="2971800"/>
            <a:ext cx="1905000" cy="533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85800" y="3831774"/>
            <a:ext cx="1828800" cy="228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2971800" y="2438400"/>
            <a:ext cx="1828800" cy="381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5715000" y="4931228"/>
            <a:ext cx="2514600" cy="990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5562600" y="2971800"/>
            <a:ext cx="2667000" cy="685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28105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24399" y="2971800"/>
            <a:ext cx="3547790" cy="236199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3289" y="609600"/>
            <a:ext cx="3874409" cy="5486400"/>
          </a:xfrm>
          <a:prstGeom prst="rect">
            <a:avLst/>
          </a:prstGeom>
        </p:spPr>
      </p:pic>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55076" y="994372"/>
            <a:ext cx="4686437" cy="1887156"/>
          </a:xfrm>
          <a:prstGeom prst="rect">
            <a:avLst/>
          </a:prstGeom>
        </p:spPr>
      </p:pic>
      <p:sp>
        <p:nvSpPr>
          <p:cNvPr id="5" name="TextBox 4"/>
          <p:cNvSpPr txBox="1"/>
          <p:nvPr/>
        </p:nvSpPr>
        <p:spPr>
          <a:xfrm>
            <a:off x="381000" y="809706"/>
            <a:ext cx="685800" cy="369332"/>
          </a:xfrm>
          <a:prstGeom prst="rect">
            <a:avLst/>
          </a:prstGeom>
          <a:noFill/>
        </p:spPr>
        <p:txBody>
          <a:bodyPr wrap="square" rtlCol="0">
            <a:spAutoFit/>
          </a:bodyPr>
          <a:lstStyle/>
          <a:p>
            <a:r>
              <a:rPr lang="en-GB" dirty="0" smtClean="0"/>
              <a:t>1983</a:t>
            </a:r>
            <a:endParaRPr lang="en-GB" dirty="0"/>
          </a:p>
        </p:txBody>
      </p:sp>
      <p:sp>
        <p:nvSpPr>
          <p:cNvPr id="10" name="TextBox 9"/>
          <p:cNvSpPr txBox="1"/>
          <p:nvPr/>
        </p:nvSpPr>
        <p:spPr>
          <a:xfrm>
            <a:off x="381000" y="3288268"/>
            <a:ext cx="685800" cy="369332"/>
          </a:xfrm>
          <a:prstGeom prst="rect">
            <a:avLst/>
          </a:prstGeom>
          <a:noFill/>
        </p:spPr>
        <p:txBody>
          <a:bodyPr wrap="square" rtlCol="0">
            <a:spAutoFit/>
          </a:bodyPr>
          <a:lstStyle/>
          <a:p>
            <a:r>
              <a:rPr lang="en-GB" dirty="0" smtClean="0"/>
              <a:t>2013</a:t>
            </a:r>
            <a:endParaRPr lang="en-GB" dirty="0"/>
          </a:p>
        </p:txBody>
      </p:sp>
      <p:sp>
        <p:nvSpPr>
          <p:cNvPr id="11" name="TextBox 10"/>
          <p:cNvSpPr txBox="1"/>
          <p:nvPr/>
        </p:nvSpPr>
        <p:spPr>
          <a:xfrm>
            <a:off x="340923" y="6553200"/>
            <a:ext cx="1845377" cy="215444"/>
          </a:xfrm>
          <a:prstGeom prst="rect">
            <a:avLst/>
          </a:prstGeom>
          <a:noFill/>
        </p:spPr>
        <p:txBody>
          <a:bodyPr wrap="none" rtlCol="0">
            <a:spAutoFit/>
          </a:bodyPr>
          <a:lstStyle/>
          <a:p>
            <a:r>
              <a:rPr lang="en-US" sz="800" dirty="0" smtClean="0"/>
              <a:t>Source: </a:t>
            </a:r>
            <a:r>
              <a:rPr lang="en-US" sz="800" dirty="0"/>
              <a:t>Anna </a:t>
            </a:r>
            <a:r>
              <a:rPr lang="en-US" sz="800" dirty="0" smtClean="0"/>
              <a:t>Hallmén, MSc Thesis 2014</a:t>
            </a:r>
            <a:endParaRPr lang="en-US" sz="800" dirty="0"/>
          </a:p>
        </p:txBody>
      </p:sp>
      <p:sp>
        <p:nvSpPr>
          <p:cNvPr id="12" name="TextBox 11"/>
          <p:cNvSpPr txBox="1"/>
          <p:nvPr/>
        </p:nvSpPr>
        <p:spPr>
          <a:xfrm>
            <a:off x="6172200" y="5410200"/>
            <a:ext cx="606256" cy="215444"/>
          </a:xfrm>
          <a:prstGeom prst="rect">
            <a:avLst/>
          </a:prstGeom>
          <a:noFill/>
        </p:spPr>
        <p:txBody>
          <a:bodyPr wrap="none" rtlCol="0">
            <a:spAutoFit/>
          </a:bodyPr>
          <a:lstStyle/>
          <a:p>
            <a:r>
              <a:rPr lang="en-US" sz="800" dirty="0" smtClean="0"/>
              <a:t>Photos: Vi</a:t>
            </a:r>
            <a:endParaRPr lang="en-US" sz="800" dirty="0"/>
          </a:p>
        </p:txBody>
      </p:sp>
      <p:sp>
        <p:nvSpPr>
          <p:cNvPr id="3" name="TextBox 2"/>
          <p:cNvSpPr txBox="1"/>
          <p:nvPr/>
        </p:nvSpPr>
        <p:spPr>
          <a:xfrm>
            <a:off x="152400" y="5930443"/>
            <a:ext cx="3962400" cy="523220"/>
          </a:xfrm>
          <a:prstGeom prst="rect">
            <a:avLst/>
          </a:prstGeom>
          <a:solidFill>
            <a:schemeClr val="tx2">
              <a:lumMod val="75000"/>
            </a:schemeClr>
          </a:solidFill>
        </p:spPr>
        <p:txBody>
          <a:bodyPr wrap="square" rtlCol="0">
            <a:spAutoFit/>
          </a:bodyPr>
          <a:lstStyle/>
          <a:p>
            <a:pPr algn="ctr"/>
            <a:r>
              <a:rPr lang="en-GB" sz="1400" dirty="0" smtClean="0">
                <a:solidFill>
                  <a:schemeClr val="bg1"/>
                </a:solidFill>
              </a:rPr>
              <a:t>Image showing changes in land cover – in 2013 the red tone colour indicates increase in tree cover</a:t>
            </a:r>
            <a:endParaRPr lang="en-GB" sz="1400" dirty="0">
              <a:solidFill>
                <a:schemeClr val="bg1"/>
              </a:solidFill>
            </a:endParaRPr>
          </a:p>
        </p:txBody>
      </p:sp>
      <p:sp>
        <p:nvSpPr>
          <p:cNvPr id="6" name="TextBox 5"/>
          <p:cNvSpPr txBox="1"/>
          <p:nvPr/>
        </p:nvSpPr>
        <p:spPr>
          <a:xfrm>
            <a:off x="4800600" y="5715000"/>
            <a:ext cx="4191000" cy="954107"/>
          </a:xfrm>
          <a:prstGeom prst="rect">
            <a:avLst/>
          </a:prstGeom>
          <a:solidFill>
            <a:schemeClr val="tx2">
              <a:lumMod val="75000"/>
            </a:schemeClr>
          </a:solidFill>
        </p:spPr>
        <p:txBody>
          <a:bodyPr wrap="square" rtlCol="0">
            <a:spAutoFit/>
          </a:bodyPr>
          <a:lstStyle/>
          <a:p>
            <a:pPr algn="ctr"/>
            <a:r>
              <a:rPr lang="en-GB" sz="1400" dirty="0" smtClean="0">
                <a:solidFill>
                  <a:schemeClr val="bg1"/>
                </a:solidFill>
              </a:rPr>
              <a:t>Efforts to increase tree cover started in the early 1980s by Vi Sweden in West Pokot. It started in schools and churches and later extended to communal and private lands.</a:t>
            </a:r>
            <a:endParaRPr lang="en-GB" sz="1400" dirty="0">
              <a:solidFill>
                <a:schemeClr val="bg1"/>
              </a:solidFill>
            </a:endParaRPr>
          </a:p>
        </p:txBody>
      </p:sp>
      <p:sp>
        <p:nvSpPr>
          <p:cNvPr id="2" name="Title 1"/>
          <p:cNvSpPr>
            <a:spLocks noGrp="1"/>
          </p:cNvSpPr>
          <p:nvPr>
            <p:ph type="title"/>
          </p:nvPr>
        </p:nvSpPr>
        <p:spPr>
          <a:xfrm>
            <a:off x="457200" y="76200"/>
            <a:ext cx="8229600" cy="609600"/>
          </a:xfrm>
          <a:solidFill>
            <a:schemeClr val="accent2">
              <a:lumMod val="75000"/>
            </a:schemeClr>
          </a:solidFill>
        </p:spPr>
        <p:txBody>
          <a:bodyPr>
            <a:noAutofit/>
          </a:bodyPr>
          <a:lstStyle/>
          <a:p>
            <a:r>
              <a:rPr lang="en-GB" sz="3200" dirty="0" smtClean="0">
                <a:solidFill>
                  <a:schemeClr val="bg1"/>
                </a:solidFill>
              </a:rPr>
              <a:t>Land cover changes in West Pokot 1983 -2013</a:t>
            </a:r>
            <a:endParaRPr lang="en-GB" sz="3200" dirty="0">
              <a:solidFill>
                <a:schemeClr val="bg1"/>
              </a:solidFill>
            </a:endParaRPr>
          </a:p>
        </p:txBody>
      </p:sp>
    </p:spTree>
    <p:extLst>
      <p:ext uri="{BB962C8B-B14F-4D97-AF65-F5344CB8AC3E}">
        <p14:creationId xmlns:p14="http://schemas.microsoft.com/office/powerpoint/2010/main" val="25988432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50" y="76200"/>
            <a:ext cx="8229600" cy="563562"/>
          </a:xfrm>
          <a:solidFill>
            <a:schemeClr val="accent2">
              <a:lumMod val="75000"/>
            </a:schemeClr>
          </a:solidFill>
        </p:spPr>
        <p:txBody>
          <a:bodyPr>
            <a:normAutofit fontScale="90000"/>
          </a:bodyPr>
          <a:lstStyle/>
          <a:p>
            <a:r>
              <a:rPr lang="en-GB" dirty="0" smtClean="0">
                <a:solidFill>
                  <a:schemeClr val="bg1"/>
                </a:solidFill>
              </a:rPr>
              <a:t>Impacts of enclosures on vegetation</a:t>
            </a:r>
            <a:endParaRPr lang="en-GB" dirty="0">
              <a:solidFill>
                <a:schemeClr val="bg1"/>
              </a:solidFill>
            </a:endParaRPr>
          </a:p>
        </p:txBody>
      </p:sp>
      <p:pic>
        <p:nvPicPr>
          <p:cNvPr id="51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90600" y="762000"/>
            <a:ext cx="2667000" cy="3386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006419" y="767862"/>
            <a:ext cx="2651181" cy="1518138"/>
            <a:chOff x="5715000" y="2244957"/>
            <a:chExt cx="4057470" cy="2478980"/>
          </a:xfrm>
        </p:grpSpPr>
        <p:pic>
          <p:nvPicPr>
            <p:cNvPr id="8" name="Content Placeholder 3"/>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5000" y="2273386"/>
              <a:ext cx="4057470" cy="2450551"/>
            </a:xfrm>
            <a:prstGeom prst="rect">
              <a:avLst/>
            </a:prstGeom>
          </p:spPr>
        </p:pic>
        <p:sp>
          <p:nvSpPr>
            <p:cNvPr id="3" name="TextBox 2"/>
            <p:cNvSpPr txBox="1"/>
            <p:nvPr/>
          </p:nvSpPr>
          <p:spPr>
            <a:xfrm>
              <a:off x="5723626" y="2244957"/>
              <a:ext cx="933080" cy="334986"/>
            </a:xfrm>
            <a:prstGeom prst="rect">
              <a:avLst/>
            </a:prstGeom>
            <a:solidFill>
              <a:schemeClr val="bg1"/>
            </a:solidFill>
          </p:spPr>
          <p:txBody>
            <a:bodyPr wrap="none" rtlCol="0">
              <a:spAutoFit/>
            </a:bodyPr>
            <a:lstStyle/>
            <a:p>
              <a:r>
                <a:rPr lang="en-GB" sz="800" dirty="0" smtClean="0"/>
                <a:t>Chepareria</a:t>
              </a:r>
              <a:endParaRPr lang="en-GB" sz="800" dirty="0"/>
            </a:p>
          </p:txBody>
        </p:sp>
      </p:grpSp>
      <p:graphicFrame>
        <p:nvGraphicFramePr>
          <p:cNvPr id="7" name="Chart 6"/>
          <p:cNvGraphicFramePr>
            <a:graphicFrameLocks/>
          </p:cNvGraphicFramePr>
          <p:nvPr>
            <p:extLst>
              <p:ext uri="{D42A27DB-BD31-4B8C-83A1-F6EECF244321}">
                <p14:modId xmlns:p14="http://schemas.microsoft.com/office/powerpoint/2010/main" val="1578445475"/>
              </p:ext>
            </p:extLst>
          </p:nvPr>
        </p:nvGraphicFramePr>
        <p:xfrm>
          <a:off x="5257800" y="760880"/>
          <a:ext cx="2895600" cy="304912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Chart 8"/>
          <p:cNvGraphicFramePr/>
          <p:nvPr>
            <p:extLst>
              <p:ext uri="{D42A27DB-BD31-4B8C-83A1-F6EECF244321}">
                <p14:modId xmlns:p14="http://schemas.microsoft.com/office/powerpoint/2010/main" val="2481187234"/>
              </p:ext>
            </p:extLst>
          </p:nvPr>
        </p:nvGraphicFramePr>
        <p:xfrm>
          <a:off x="990600" y="4419600"/>
          <a:ext cx="2444750" cy="184291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 name="Chart 9"/>
          <p:cNvGraphicFramePr/>
          <p:nvPr>
            <p:extLst>
              <p:ext uri="{D42A27DB-BD31-4B8C-83A1-F6EECF244321}">
                <p14:modId xmlns:p14="http://schemas.microsoft.com/office/powerpoint/2010/main" val="2560498392"/>
              </p:ext>
            </p:extLst>
          </p:nvPr>
        </p:nvGraphicFramePr>
        <p:xfrm>
          <a:off x="3657600" y="4267200"/>
          <a:ext cx="2362200" cy="196543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1" name="Chart 10"/>
          <p:cNvGraphicFramePr/>
          <p:nvPr>
            <p:extLst>
              <p:ext uri="{D42A27DB-BD31-4B8C-83A1-F6EECF244321}">
                <p14:modId xmlns:p14="http://schemas.microsoft.com/office/powerpoint/2010/main" val="3160287854"/>
              </p:ext>
            </p:extLst>
          </p:nvPr>
        </p:nvGraphicFramePr>
        <p:xfrm>
          <a:off x="5867400" y="4343400"/>
          <a:ext cx="2590800" cy="1905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p:cNvSpPr txBox="1"/>
          <p:nvPr/>
        </p:nvSpPr>
        <p:spPr>
          <a:xfrm>
            <a:off x="992685" y="4127956"/>
            <a:ext cx="1064715" cy="215444"/>
          </a:xfrm>
          <a:prstGeom prst="rect">
            <a:avLst/>
          </a:prstGeom>
          <a:noFill/>
        </p:spPr>
        <p:txBody>
          <a:bodyPr wrap="none" rtlCol="0">
            <a:spAutoFit/>
          </a:bodyPr>
          <a:lstStyle/>
          <a:p>
            <a:r>
              <a:rPr lang="en-US" sz="800" dirty="0" smtClean="0"/>
              <a:t>Source: Google maps</a:t>
            </a:r>
            <a:endParaRPr lang="en-US" sz="800" dirty="0"/>
          </a:p>
        </p:txBody>
      </p:sp>
      <p:sp>
        <p:nvSpPr>
          <p:cNvPr id="13" name="TextBox 12"/>
          <p:cNvSpPr txBox="1"/>
          <p:nvPr/>
        </p:nvSpPr>
        <p:spPr>
          <a:xfrm>
            <a:off x="6984705" y="3733800"/>
            <a:ext cx="1994683" cy="338554"/>
          </a:xfrm>
          <a:prstGeom prst="rect">
            <a:avLst/>
          </a:prstGeom>
          <a:noFill/>
        </p:spPr>
        <p:txBody>
          <a:bodyPr wrap="square" rtlCol="0">
            <a:spAutoFit/>
          </a:bodyPr>
          <a:lstStyle/>
          <a:p>
            <a:pPr algn="ctr"/>
            <a:r>
              <a:rPr lang="en-US" sz="800" dirty="0" smtClean="0"/>
              <a:t>Source: </a:t>
            </a:r>
            <a:r>
              <a:rPr lang="en-US" sz="800" dirty="0"/>
              <a:t> Regina Waiganjo, MSc Thesis </a:t>
            </a:r>
            <a:r>
              <a:rPr lang="en-US" sz="800" dirty="0" smtClean="0"/>
              <a:t>2014; </a:t>
            </a:r>
            <a:endParaRPr lang="en-US" sz="800" dirty="0"/>
          </a:p>
          <a:p>
            <a:pPr algn="ctr"/>
            <a:r>
              <a:rPr lang="en-US" sz="800" dirty="0" smtClean="0"/>
              <a:t>Said et al. (in prep)</a:t>
            </a:r>
            <a:endParaRPr lang="en-US" sz="800" dirty="0"/>
          </a:p>
        </p:txBody>
      </p:sp>
      <p:sp>
        <p:nvSpPr>
          <p:cNvPr id="6" name="TextBox 5"/>
          <p:cNvSpPr txBox="1"/>
          <p:nvPr/>
        </p:nvSpPr>
        <p:spPr>
          <a:xfrm>
            <a:off x="762001" y="6216134"/>
            <a:ext cx="8001000" cy="523220"/>
          </a:xfrm>
          <a:prstGeom prst="rect">
            <a:avLst/>
          </a:prstGeom>
          <a:solidFill>
            <a:schemeClr val="tx2">
              <a:lumMod val="60000"/>
              <a:lumOff val="40000"/>
            </a:schemeClr>
          </a:solidFill>
          <a:ln>
            <a:solidFill>
              <a:schemeClr val="accent1"/>
            </a:solidFill>
          </a:ln>
        </p:spPr>
        <p:txBody>
          <a:bodyPr wrap="square" rtlCol="0">
            <a:spAutoFit/>
          </a:bodyPr>
          <a:lstStyle/>
          <a:p>
            <a:pPr algn="ctr"/>
            <a:r>
              <a:rPr lang="en-GB" sz="1400" dirty="0" smtClean="0"/>
              <a:t>Enclosures had more plant cover, biomass was four folds and species richness higher than the open grazing areas</a:t>
            </a:r>
            <a:endParaRPr lang="en-GB" sz="1400" dirty="0"/>
          </a:p>
        </p:txBody>
      </p:sp>
    </p:spTree>
    <p:extLst>
      <p:ext uri="{BB962C8B-B14F-4D97-AF65-F5344CB8AC3E}">
        <p14:creationId xmlns:p14="http://schemas.microsoft.com/office/powerpoint/2010/main" val="22541263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a:solidFill>
            <a:schemeClr val="accent2">
              <a:lumMod val="75000"/>
            </a:schemeClr>
          </a:solidFill>
        </p:spPr>
        <p:txBody>
          <a:bodyPr/>
          <a:lstStyle/>
          <a:p>
            <a:r>
              <a:rPr lang="en-US" dirty="0" smtClean="0">
                <a:solidFill>
                  <a:schemeClr val="bg1"/>
                </a:solidFill>
              </a:rPr>
              <a:t>Next steps</a:t>
            </a:r>
            <a:endParaRPr lang="en-US" dirty="0">
              <a:solidFill>
                <a:schemeClr val="bg1"/>
              </a:solidFill>
            </a:endParaRPr>
          </a:p>
        </p:txBody>
      </p:sp>
      <p:sp>
        <p:nvSpPr>
          <p:cNvPr id="3" name="Text Placeholder 2"/>
          <p:cNvSpPr>
            <a:spLocks noGrp="1"/>
          </p:cNvSpPr>
          <p:nvPr>
            <p:ph type="body" idx="1"/>
          </p:nvPr>
        </p:nvSpPr>
        <p:spPr>
          <a:xfrm>
            <a:off x="457200" y="1295400"/>
            <a:ext cx="4040188" cy="639762"/>
          </a:xfrm>
        </p:spPr>
        <p:txBody>
          <a:bodyPr>
            <a:noAutofit/>
          </a:bodyPr>
          <a:lstStyle/>
          <a:p>
            <a:pPr algn="ctr"/>
            <a:r>
              <a:rPr lang="en-US" sz="2200" dirty="0" smtClean="0"/>
              <a:t>Socio - ecological changes</a:t>
            </a:r>
          </a:p>
        </p:txBody>
      </p:sp>
      <p:sp>
        <p:nvSpPr>
          <p:cNvPr id="4" name="Content Placeholder 3"/>
          <p:cNvSpPr>
            <a:spLocks noGrp="1"/>
          </p:cNvSpPr>
          <p:nvPr>
            <p:ph sz="half" idx="2"/>
          </p:nvPr>
        </p:nvSpPr>
        <p:spPr/>
        <p:txBody>
          <a:bodyPr>
            <a:normAutofit/>
          </a:bodyPr>
          <a:lstStyle/>
          <a:p>
            <a:pPr lvl="0"/>
            <a:r>
              <a:rPr lang="en-GB" sz="1800" dirty="0"/>
              <a:t>What </a:t>
            </a:r>
            <a:r>
              <a:rPr lang="en-GB" sz="1800" dirty="0" smtClean="0"/>
              <a:t>are the land cover dynamics and trajectories in the  </a:t>
            </a:r>
            <a:r>
              <a:rPr lang="en-GB" sz="1800" dirty="0" err="1" smtClean="0"/>
              <a:t>drylands</a:t>
            </a:r>
            <a:r>
              <a:rPr lang="en-GB" sz="1800" dirty="0" smtClean="0"/>
              <a:t> of EA?</a:t>
            </a:r>
          </a:p>
          <a:p>
            <a:pPr lvl="0"/>
            <a:endParaRPr lang="en-GB" sz="1800" dirty="0"/>
          </a:p>
          <a:p>
            <a:pPr lvl="0"/>
            <a:r>
              <a:rPr lang="en-GB" sz="1800" dirty="0"/>
              <a:t>What correlation can be established between climatic indicators and vegetation </a:t>
            </a:r>
            <a:r>
              <a:rPr lang="en-US" sz="1800" dirty="0" smtClean="0"/>
              <a:t>indexes?</a:t>
            </a:r>
          </a:p>
          <a:p>
            <a:pPr lvl="0"/>
            <a:endParaRPr lang="en-GB" sz="1800" dirty="0"/>
          </a:p>
          <a:p>
            <a:pPr lvl="0"/>
            <a:r>
              <a:rPr lang="en-US" sz="1800" dirty="0"/>
              <a:t>What </a:t>
            </a:r>
            <a:r>
              <a:rPr lang="en-US" sz="1800" dirty="0" smtClean="0"/>
              <a:t>type land health can we detect</a:t>
            </a:r>
          </a:p>
          <a:p>
            <a:pPr lvl="0"/>
            <a:endParaRPr lang="en-US" sz="1800" dirty="0"/>
          </a:p>
          <a:p>
            <a:pPr lvl="0"/>
            <a:r>
              <a:rPr lang="en-US" sz="1800" dirty="0" smtClean="0"/>
              <a:t>Potential for PES?</a:t>
            </a:r>
            <a:endParaRPr lang="en-GB" sz="1800" dirty="0"/>
          </a:p>
          <a:p>
            <a:endParaRPr lang="en-US" sz="1800" dirty="0"/>
          </a:p>
        </p:txBody>
      </p:sp>
      <p:sp>
        <p:nvSpPr>
          <p:cNvPr id="5" name="Text Placeholder 4"/>
          <p:cNvSpPr>
            <a:spLocks noGrp="1"/>
          </p:cNvSpPr>
          <p:nvPr>
            <p:ph type="body" sz="quarter" idx="3"/>
          </p:nvPr>
        </p:nvSpPr>
        <p:spPr>
          <a:xfrm>
            <a:off x="4645025" y="1295400"/>
            <a:ext cx="4041775" cy="639762"/>
          </a:xfrm>
        </p:spPr>
        <p:txBody>
          <a:bodyPr>
            <a:normAutofit fontScale="92500" lnSpcReduction="20000"/>
          </a:bodyPr>
          <a:lstStyle/>
          <a:p>
            <a:pPr algn="ctr"/>
            <a:r>
              <a:rPr lang="en-US" dirty="0" smtClean="0"/>
              <a:t>Livelihood challenges and opportunities</a:t>
            </a:r>
            <a:endParaRPr lang="en-US" dirty="0"/>
          </a:p>
        </p:txBody>
      </p:sp>
      <p:sp>
        <p:nvSpPr>
          <p:cNvPr id="6" name="Content Placeholder 5"/>
          <p:cNvSpPr>
            <a:spLocks noGrp="1"/>
          </p:cNvSpPr>
          <p:nvPr>
            <p:ph sz="quarter" idx="4"/>
          </p:nvPr>
        </p:nvSpPr>
        <p:spPr>
          <a:xfrm>
            <a:off x="4645025" y="2174874"/>
            <a:ext cx="4041775" cy="4149725"/>
          </a:xfrm>
        </p:spPr>
        <p:txBody>
          <a:bodyPr>
            <a:noAutofit/>
          </a:bodyPr>
          <a:lstStyle/>
          <a:p>
            <a:pPr lvl="0"/>
            <a:r>
              <a:rPr lang="en-GB" sz="1800" dirty="0"/>
              <a:t>Does the number of livestock, stocking rate and composition </a:t>
            </a:r>
            <a:r>
              <a:rPr lang="en-GB" sz="1800" dirty="0" smtClean="0"/>
              <a:t>differ </a:t>
            </a:r>
            <a:r>
              <a:rPr lang="en-GB" sz="1800" dirty="0"/>
              <a:t>between pastoralists using enclosures compared with traditional nomadic pastoralists? </a:t>
            </a:r>
            <a:endParaRPr lang="en-GB" sz="1800" dirty="0" smtClean="0"/>
          </a:p>
          <a:p>
            <a:pPr lvl="0"/>
            <a:endParaRPr lang="en-GB" sz="1800" dirty="0" smtClean="0"/>
          </a:p>
          <a:p>
            <a:r>
              <a:rPr lang="en-US" sz="1800" dirty="0" smtClean="0"/>
              <a:t>Have </a:t>
            </a:r>
            <a:r>
              <a:rPr lang="en-US" sz="1800" dirty="0"/>
              <a:t>a more sedentary lifestyle changed the roles in the family and the women’s economic empowerment</a:t>
            </a:r>
            <a:r>
              <a:rPr lang="en-US" sz="1800" dirty="0" smtClean="0"/>
              <a:t>?</a:t>
            </a:r>
          </a:p>
          <a:p>
            <a:endParaRPr lang="en-US" sz="1800" dirty="0" smtClean="0"/>
          </a:p>
          <a:p>
            <a:pPr lvl="0"/>
            <a:r>
              <a:rPr lang="en-US" sz="1800" dirty="0"/>
              <a:t>What are the trades-offs between sedentary and non-sedentary population?</a:t>
            </a:r>
            <a:endParaRPr lang="en-GB" sz="1800" dirty="0"/>
          </a:p>
          <a:p>
            <a:endParaRPr lang="en-GB" sz="1800" dirty="0"/>
          </a:p>
          <a:p>
            <a:pPr lvl="0"/>
            <a:endParaRPr lang="en-US" sz="1800" dirty="0"/>
          </a:p>
        </p:txBody>
      </p:sp>
    </p:spTree>
    <p:extLst>
      <p:ext uri="{BB962C8B-B14F-4D97-AF65-F5344CB8AC3E}">
        <p14:creationId xmlns:p14="http://schemas.microsoft.com/office/powerpoint/2010/main" val="4145088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1"/>
            <a:ext cx="7772400" cy="990600"/>
          </a:xfrm>
          <a:solidFill>
            <a:schemeClr val="accent2">
              <a:lumMod val="75000"/>
            </a:schemeClr>
          </a:solidFill>
        </p:spPr>
        <p:txBody>
          <a:bodyPr/>
          <a:lstStyle/>
          <a:p>
            <a:r>
              <a:rPr lang="en-US" dirty="0" smtClean="0"/>
              <a:t>Acknowledgement</a:t>
            </a:r>
            <a:endParaRPr lang="en-US" dirty="0"/>
          </a:p>
        </p:txBody>
      </p:sp>
      <p:sp>
        <p:nvSpPr>
          <p:cNvPr id="3" name="TextBox 2"/>
          <p:cNvSpPr txBox="1"/>
          <p:nvPr/>
        </p:nvSpPr>
        <p:spPr>
          <a:xfrm>
            <a:off x="762001" y="1676400"/>
            <a:ext cx="7924800" cy="2031325"/>
          </a:xfrm>
          <a:prstGeom prst="rect">
            <a:avLst/>
          </a:prstGeom>
          <a:noFill/>
        </p:spPr>
        <p:txBody>
          <a:bodyPr wrap="square" rtlCol="0">
            <a:spAutoFit/>
          </a:bodyPr>
          <a:lstStyle/>
          <a:p>
            <a:r>
              <a:rPr lang="en-GB" dirty="0" smtClean="0"/>
              <a:t>Projects or programs: CRP 1.1, BMZ (</a:t>
            </a:r>
            <a:r>
              <a:rPr lang="en-US" dirty="0"/>
              <a:t>Developing the livelihood income diversification potential of carbon sequestration in African drylands</a:t>
            </a:r>
            <a:r>
              <a:rPr lang="en-GB" dirty="0" smtClean="0"/>
              <a:t>), Triple L (Students and Scientists)</a:t>
            </a:r>
          </a:p>
          <a:p>
            <a:endParaRPr lang="en-GB" dirty="0"/>
          </a:p>
          <a:p>
            <a:r>
              <a:rPr lang="en-GB" dirty="0" smtClean="0"/>
              <a:t>Data: Department of Resource Surveys and Remote Sensing (DRSRS), Kenya National Bureau of Statistics (KNBS), Kenya Agriculture Research Institute - Kenya Soils Surveys (KSS), Vi West Pokot, NOAA, and Google.</a:t>
            </a:r>
            <a:endParaRPr lang="en-GB" dirty="0"/>
          </a:p>
        </p:txBody>
      </p:sp>
    </p:spTree>
    <p:extLst>
      <p:ext uri="{BB962C8B-B14F-4D97-AF65-F5344CB8AC3E}">
        <p14:creationId xmlns:p14="http://schemas.microsoft.com/office/powerpoint/2010/main" val="16487934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1484</TotalTime>
  <Words>933</Words>
  <Application>Microsoft Office PowerPoint</Application>
  <PresentationFormat>On-screen Show (4:3)</PresentationFormat>
  <Paragraphs>158</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Resilience framework</vt:lpstr>
      <vt:lpstr>Projected population and water use</vt:lpstr>
      <vt:lpstr>Study sites – agro ecological potential</vt:lpstr>
      <vt:lpstr>Causes of forest cover changes</vt:lpstr>
      <vt:lpstr>Population dynamics</vt:lpstr>
      <vt:lpstr>Monitoring Vegetation condition using satellite</vt:lpstr>
      <vt:lpstr>Framework - Relationship between population growth and vegetation</vt:lpstr>
      <vt:lpstr>Land cover changes Mau - Narok</vt:lpstr>
      <vt:lpstr>Impacts on livelihood and environment – southern Kenya rangelands</vt:lpstr>
      <vt:lpstr>Land cover Mt Kenya - Nyeri</vt:lpstr>
      <vt:lpstr>Framework - drylands</vt:lpstr>
      <vt:lpstr>Land cover changes in West Pokot 1983 -2013</vt:lpstr>
      <vt:lpstr>Impacts of enclosures on vegetation</vt:lpstr>
      <vt:lpstr>Next steps</vt:lpstr>
      <vt:lpstr>Acknowledgement</vt:lpstr>
    </vt:vector>
  </TitlesOfParts>
  <Company>ILRI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Said, Mohamed (ILRI)</dc:creator>
  <cp:lastModifiedBy>sara</cp:lastModifiedBy>
  <cp:revision>219</cp:revision>
  <dcterms:created xsi:type="dcterms:W3CDTF">2014-05-06T11:48:18Z</dcterms:created>
  <dcterms:modified xsi:type="dcterms:W3CDTF">2016-06-28T02:19:08Z</dcterms:modified>
</cp:coreProperties>
</file>