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7.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8.xml" ContentType="application/vnd.openxmlformats-officedocument.theme+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74" r:id="rId1"/>
    <p:sldMasterId id="2147483690" r:id="rId2"/>
    <p:sldMasterId id="2147483710" r:id="rId3"/>
    <p:sldMasterId id="2147483724" r:id="rId4"/>
    <p:sldMasterId id="2147483738" r:id="rId5"/>
    <p:sldMasterId id="2147483752" r:id="rId6"/>
    <p:sldMasterId id="2147483779" r:id="rId7"/>
    <p:sldMasterId id="2147483820" r:id="rId8"/>
    <p:sldMasterId id="2147483833" r:id="rId9"/>
  </p:sldMasterIdLst>
  <p:notesMasterIdLst>
    <p:notesMasterId r:id="rId27"/>
  </p:notesMasterIdLst>
  <p:handoutMasterIdLst>
    <p:handoutMasterId r:id="rId28"/>
  </p:handoutMasterIdLst>
  <p:sldIdLst>
    <p:sldId id="737" r:id="rId10"/>
    <p:sldId id="465" r:id="rId11"/>
    <p:sldId id="708" r:id="rId12"/>
    <p:sldId id="734" r:id="rId13"/>
    <p:sldId id="735" r:id="rId14"/>
    <p:sldId id="736" r:id="rId15"/>
    <p:sldId id="712" r:id="rId16"/>
    <p:sldId id="732" r:id="rId17"/>
    <p:sldId id="733" r:id="rId18"/>
    <p:sldId id="705" r:id="rId19"/>
    <p:sldId id="718" r:id="rId20"/>
    <p:sldId id="715" r:id="rId21"/>
    <p:sldId id="704" r:id="rId22"/>
    <p:sldId id="706" r:id="rId23"/>
    <p:sldId id="726" r:id="rId24"/>
    <p:sldId id="727" r:id="rId25"/>
    <p:sldId id="728" r:id="rId26"/>
  </p:sldIdLst>
  <p:sldSz cx="9144000" cy="6858000" type="screen4x3"/>
  <p:notesSz cx="6797675" cy="9928225"/>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carda" initials="i" lastIdx="1" clrIdx="0"/>
  <p:cmAuthor id="2" name="Lamya El-Fattal" initials="ICARDA" lastIdx="25"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99"/>
    <a:srgbClr val="0066FF"/>
    <a:srgbClr val="007A42"/>
    <a:srgbClr val="E6BC39"/>
    <a:srgbClr val="D77D2A"/>
    <a:srgbClr val="7FBB42"/>
    <a:srgbClr val="9CCA3B"/>
    <a:srgbClr val="1FA0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7" autoAdjust="0"/>
    <p:restoredTop sz="77936" autoAdjust="0"/>
  </p:normalViewPr>
  <p:slideViewPr>
    <p:cSldViewPr snapToGrid="0">
      <p:cViewPr varScale="1">
        <p:scale>
          <a:sx n="84" d="100"/>
          <a:sy n="84" d="100"/>
        </p:scale>
        <p:origin x="-904" y="-112"/>
      </p:cViewPr>
      <p:guideLst>
        <p:guide orient="horz" pos="2160"/>
        <p:guide pos="2880"/>
      </p:guideLst>
    </p:cSldViewPr>
  </p:slideViewPr>
  <p:outlineViewPr>
    <p:cViewPr>
      <p:scale>
        <a:sx n="33" d="100"/>
        <a:sy n="33" d="100"/>
      </p:scale>
      <p:origin x="0" y="-9076"/>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1.xml"/><Relationship Id="rId21" Type="http://schemas.openxmlformats.org/officeDocument/2006/relationships/slide" Target="slides/slide12.xml"/><Relationship Id="rId22" Type="http://schemas.openxmlformats.org/officeDocument/2006/relationships/slide" Target="slides/slide13.xml"/><Relationship Id="rId23" Type="http://schemas.openxmlformats.org/officeDocument/2006/relationships/slide" Target="slides/slide14.xml"/><Relationship Id="rId24" Type="http://schemas.openxmlformats.org/officeDocument/2006/relationships/slide" Target="slides/slide15.xml"/><Relationship Id="rId25" Type="http://schemas.openxmlformats.org/officeDocument/2006/relationships/slide" Target="slides/slide16.xml"/><Relationship Id="rId26" Type="http://schemas.openxmlformats.org/officeDocument/2006/relationships/slide" Target="slides/slide17.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30" Type="http://schemas.openxmlformats.org/officeDocument/2006/relationships/commentAuthors" Target="commentAuthors.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Master" Target="slideMasters/slideMaster9.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1.xml"/><Relationship Id="rId11" Type="http://schemas.openxmlformats.org/officeDocument/2006/relationships/slide" Target="slides/slide2.xml"/><Relationship Id="rId12" Type="http://schemas.openxmlformats.org/officeDocument/2006/relationships/slide" Target="slides/slide3.xml"/><Relationship Id="rId13" Type="http://schemas.openxmlformats.org/officeDocument/2006/relationships/slide" Target="slides/slide4.xml"/><Relationship Id="rId14" Type="http://schemas.openxmlformats.org/officeDocument/2006/relationships/slide" Target="slides/slide5.xml"/><Relationship Id="rId15" Type="http://schemas.openxmlformats.org/officeDocument/2006/relationships/slide" Target="slides/slide6.xml"/><Relationship Id="rId16" Type="http://schemas.openxmlformats.org/officeDocument/2006/relationships/slide" Target="slides/slide7.xml"/><Relationship Id="rId17" Type="http://schemas.openxmlformats.org/officeDocument/2006/relationships/slide" Target="slides/slide8.xml"/><Relationship Id="rId18" Type="http://schemas.openxmlformats.org/officeDocument/2006/relationships/slide" Target="slides/slide9.xml"/><Relationship Id="rId19" Type="http://schemas.openxmlformats.org/officeDocument/2006/relationships/slide" Target="slides/slide10.xml"/></Relationships>
</file>

<file path=ppt/charts/_rels/chart1.xml.rels><?xml version="1.0" encoding="UTF-8" standalone="yes"?>
<Relationships xmlns="http://schemas.openxmlformats.org/package/2006/relationships"><Relationship Id="rId1" Type="http://schemas.openxmlformats.org/officeDocument/2006/relationships/oleObject" Target="file:///E:\ICARDA\CentralAsia\Toshpulat\Plant_Raw_Data_KRK_Autumn_2015_Processed.xlsx" TargetMode="External"/><Relationship Id="rId2"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1" Type="http://schemas.openxmlformats.org/officeDocument/2006/relationships/oleObject" Target="file:///E:\ICARDA\CentralAsia\Toshpulat\Plant_Raw_Data_KRK_Autumn_2015_Processed.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ICARDA\CentralAsia\Toshpulat\Plant_Raw_Data_KRK_Autumn_2015_Processed.xlsx" TargetMode="External"/><Relationship Id="rId2" Type="http://schemas.openxmlformats.org/officeDocument/2006/relationships/chartUserShapes" Target="../drawings/drawing2.xml"/></Relationships>
</file>

<file path=ppt/charts/_rels/chart4.xml.rels><?xml version="1.0" encoding="UTF-8" standalone="yes"?>
<Relationships xmlns="http://schemas.openxmlformats.org/package/2006/relationships"><Relationship Id="rId1" Type="http://schemas.openxmlformats.org/officeDocument/2006/relationships/oleObject" Target="file:///E:\ICARDA\CentralAsia\Toshpulat\Plant_Raw_Data_KRK_Autumn_2015_Processed.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75043088363955"/>
          <c:y val="0.226508332268385"/>
          <c:w val="0.433975721784779"/>
          <c:h val="0.723292869641295"/>
        </c:manualLayout>
      </c:layout>
      <c:radarChart>
        <c:radarStyle val="marker"/>
        <c:varyColors val="0"/>
        <c:ser>
          <c:idx val="0"/>
          <c:order val="0"/>
          <c:tx>
            <c:strRef>
              <c:f>Perennial_Biomass_Final!$V$4</c:f>
              <c:strCache>
                <c:ptCount val="1"/>
                <c:pt idx="0">
                  <c:v>Stop 1</c:v>
                </c:pt>
              </c:strCache>
            </c:strRef>
          </c:tx>
          <c:cat>
            <c:strRef>
              <c:f>Perennial_Biomass_Final!$W$3:$Y$3</c:f>
              <c:strCache>
                <c:ptCount val="3"/>
                <c:pt idx="0">
                  <c:v>Tr1</c:v>
                </c:pt>
                <c:pt idx="1">
                  <c:v>Tr2</c:v>
                </c:pt>
                <c:pt idx="2">
                  <c:v>Tr3</c:v>
                </c:pt>
              </c:strCache>
            </c:strRef>
          </c:cat>
          <c:val>
            <c:numRef>
              <c:f>Perennial_Biomass_Final!$W$4:$Y$4</c:f>
              <c:numCache>
                <c:formatCode>0.0</c:formatCode>
                <c:ptCount val="3"/>
                <c:pt idx="0">
                  <c:v>662.04</c:v>
                </c:pt>
                <c:pt idx="1">
                  <c:v>457.4669999999995</c:v>
                </c:pt>
                <c:pt idx="2">
                  <c:v>404.312</c:v>
                </c:pt>
              </c:numCache>
            </c:numRef>
          </c:val>
        </c:ser>
        <c:ser>
          <c:idx val="1"/>
          <c:order val="1"/>
          <c:tx>
            <c:strRef>
              <c:f>Perennial_Biomass_Final!$V$5</c:f>
              <c:strCache>
                <c:ptCount val="1"/>
                <c:pt idx="0">
                  <c:v>Stop 2</c:v>
                </c:pt>
              </c:strCache>
            </c:strRef>
          </c:tx>
          <c:cat>
            <c:strRef>
              <c:f>Perennial_Biomass_Final!$W$3:$Y$3</c:f>
              <c:strCache>
                <c:ptCount val="3"/>
                <c:pt idx="0">
                  <c:v>Tr1</c:v>
                </c:pt>
                <c:pt idx="1">
                  <c:v>Tr2</c:v>
                </c:pt>
                <c:pt idx="2">
                  <c:v>Tr3</c:v>
                </c:pt>
              </c:strCache>
            </c:strRef>
          </c:cat>
          <c:val>
            <c:numRef>
              <c:f>Perennial_Biomass_Final!$W$5:$Y$5</c:f>
              <c:numCache>
                <c:formatCode>0.0</c:formatCode>
                <c:ptCount val="3"/>
                <c:pt idx="0">
                  <c:v>674.9480000000001</c:v>
                </c:pt>
                <c:pt idx="1">
                  <c:v>485.9409999999997</c:v>
                </c:pt>
                <c:pt idx="2">
                  <c:v>514.5699999999995</c:v>
                </c:pt>
              </c:numCache>
            </c:numRef>
          </c:val>
        </c:ser>
        <c:ser>
          <c:idx val="2"/>
          <c:order val="2"/>
          <c:tx>
            <c:strRef>
              <c:f>Perennial_Biomass_Final!$V$6</c:f>
              <c:strCache>
                <c:ptCount val="1"/>
                <c:pt idx="0">
                  <c:v>Stop 3</c:v>
                </c:pt>
              </c:strCache>
            </c:strRef>
          </c:tx>
          <c:cat>
            <c:strRef>
              <c:f>Perennial_Biomass_Final!$W$3:$Y$3</c:f>
              <c:strCache>
                <c:ptCount val="3"/>
                <c:pt idx="0">
                  <c:v>Tr1</c:v>
                </c:pt>
                <c:pt idx="1">
                  <c:v>Tr2</c:v>
                </c:pt>
                <c:pt idx="2">
                  <c:v>Tr3</c:v>
                </c:pt>
              </c:strCache>
            </c:strRef>
          </c:cat>
          <c:val>
            <c:numRef>
              <c:f>Perennial_Biomass_Final!$W$6:$Y$6</c:f>
              <c:numCache>
                <c:formatCode>0.0</c:formatCode>
                <c:ptCount val="3"/>
                <c:pt idx="0">
                  <c:v>603.4369999999994</c:v>
                </c:pt>
                <c:pt idx="1">
                  <c:v>641.484</c:v>
                </c:pt>
                <c:pt idx="2">
                  <c:v>668.296</c:v>
                </c:pt>
              </c:numCache>
            </c:numRef>
          </c:val>
        </c:ser>
        <c:dLbls>
          <c:showLegendKey val="0"/>
          <c:showVal val="0"/>
          <c:showCatName val="0"/>
          <c:showSerName val="0"/>
          <c:showPercent val="0"/>
          <c:showBubbleSize val="0"/>
        </c:dLbls>
        <c:axId val="2136021480"/>
        <c:axId val="2136015624"/>
      </c:radarChart>
      <c:catAx>
        <c:axId val="2136021480"/>
        <c:scaling>
          <c:orientation val="minMax"/>
        </c:scaling>
        <c:delete val="0"/>
        <c:axPos val="b"/>
        <c:majorGridlines/>
        <c:numFmt formatCode="General" sourceLinked="1"/>
        <c:majorTickMark val="out"/>
        <c:minorTickMark val="none"/>
        <c:tickLblPos val="nextTo"/>
        <c:crossAx val="2136015624"/>
        <c:crosses val="autoZero"/>
        <c:auto val="1"/>
        <c:lblAlgn val="ctr"/>
        <c:lblOffset val="100"/>
        <c:noMultiLvlLbl val="0"/>
      </c:catAx>
      <c:valAx>
        <c:axId val="2136015624"/>
        <c:scaling>
          <c:orientation val="minMax"/>
          <c:max val="1000.0"/>
        </c:scaling>
        <c:delete val="0"/>
        <c:axPos val="l"/>
        <c:majorGridlines/>
        <c:numFmt formatCode="0.0" sourceLinked="1"/>
        <c:majorTickMark val="cross"/>
        <c:minorTickMark val="none"/>
        <c:tickLblPos val="nextTo"/>
        <c:crossAx val="2136021480"/>
        <c:crosses val="autoZero"/>
        <c:crossBetween val="between"/>
        <c:majorUnit val="250.0"/>
      </c:valAx>
    </c:plotArea>
    <c:legend>
      <c:legendPos val="r"/>
      <c:overlay val="0"/>
    </c:legend>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radarChart>
        <c:radarStyle val="marker"/>
        <c:varyColors val="0"/>
        <c:ser>
          <c:idx val="0"/>
          <c:order val="0"/>
          <c:tx>
            <c:strRef>
              <c:f>Perennial_Biomass_Final!$V$19</c:f>
              <c:strCache>
                <c:ptCount val="1"/>
                <c:pt idx="0">
                  <c:v>Stop 1</c:v>
                </c:pt>
              </c:strCache>
            </c:strRef>
          </c:tx>
          <c:cat>
            <c:strRef>
              <c:f>Perennial_Biomass_Final!$W$18:$Y$18</c:f>
              <c:strCache>
                <c:ptCount val="3"/>
                <c:pt idx="0">
                  <c:v>Tr1</c:v>
                </c:pt>
                <c:pt idx="1">
                  <c:v>Tr2</c:v>
                </c:pt>
                <c:pt idx="2">
                  <c:v>Tr3</c:v>
                </c:pt>
              </c:strCache>
            </c:strRef>
          </c:cat>
          <c:val>
            <c:numRef>
              <c:f>Perennial_Biomass_Final!$W$19:$Y$19</c:f>
              <c:numCache>
                <c:formatCode>0.0</c:formatCode>
                <c:ptCount val="3"/>
                <c:pt idx="0">
                  <c:v>283.2539999999996</c:v>
                </c:pt>
                <c:pt idx="1">
                  <c:v>109.935</c:v>
                </c:pt>
                <c:pt idx="2">
                  <c:v>269.019</c:v>
                </c:pt>
              </c:numCache>
            </c:numRef>
          </c:val>
        </c:ser>
        <c:ser>
          <c:idx val="1"/>
          <c:order val="1"/>
          <c:tx>
            <c:strRef>
              <c:f>Perennial_Biomass_Final!$V$20</c:f>
              <c:strCache>
                <c:ptCount val="1"/>
                <c:pt idx="0">
                  <c:v>Stop 2</c:v>
                </c:pt>
              </c:strCache>
            </c:strRef>
          </c:tx>
          <c:cat>
            <c:strRef>
              <c:f>Perennial_Biomass_Final!$W$18:$Y$18</c:f>
              <c:strCache>
                <c:ptCount val="3"/>
                <c:pt idx="0">
                  <c:v>Tr1</c:v>
                </c:pt>
                <c:pt idx="1">
                  <c:v>Tr2</c:v>
                </c:pt>
                <c:pt idx="2">
                  <c:v>Tr3</c:v>
                </c:pt>
              </c:strCache>
            </c:strRef>
          </c:cat>
          <c:val>
            <c:numRef>
              <c:f>Perennial_Biomass_Final!$W$20:$Y$20</c:f>
              <c:numCache>
                <c:formatCode>0.0</c:formatCode>
                <c:ptCount val="3"/>
                <c:pt idx="0">
                  <c:v>360.1900000000001</c:v>
                </c:pt>
                <c:pt idx="1">
                  <c:v>666.5269999999995</c:v>
                </c:pt>
                <c:pt idx="2">
                  <c:v>357.317</c:v>
                </c:pt>
              </c:numCache>
            </c:numRef>
          </c:val>
        </c:ser>
        <c:ser>
          <c:idx val="2"/>
          <c:order val="2"/>
          <c:tx>
            <c:strRef>
              <c:f>Perennial_Biomass_Final!$V$21</c:f>
              <c:strCache>
                <c:ptCount val="1"/>
                <c:pt idx="0">
                  <c:v>Stop 3</c:v>
                </c:pt>
              </c:strCache>
            </c:strRef>
          </c:tx>
          <c:cat>
            <c:strRef>
              <c:f>Perennial_Biomass_Final!$W$18:$Y$18</c:f>
              <c:strCache>
                <c:ptCount val="3"/>
                <c:pt idx="0">
                  <c:v>Tr1</c:v>
                </c:pt>
                <c:pt idx="1">
                  <c:v>Tr2</c:v>
                </c:pt>
                <c:pt idx="2">
                  <c:v>Tr3</c:v>
                </c:pt>
              </c:strCache>
            </c:strRef>
          </c:cat>
          <c:val>
            <c:numRef>
              <c:f>Perennial_Biomass_Final!$W$21:$Y$21</c:f>
              <c:numCache>
                <c:formatCode>0.0</c:formatCode>
                <c:ptCount val="3"/>
                <c:pt idx="0">
                  <c:v>361.459</c:v>
                </c:pt>
                <c:pt idx="1">
                  <c:v>762.0</c:v>
                </c:pt>
                <c:pt idx="2">
                  <c:v>761.1030000000005</c:v>
                </c:pt>
              </c:numCache>
            </c:numRef>
          </c:val>
        </c:ser>
        <c:dLbls>
          <c:showLegendKey val="0"/>
          <c:showVal val="0"/>
          <c:showCatName val="0"/>
          <c:showSerName val="0"/>
          <c:showPercent val="0"/>
          <c:showBubbleSize val="0"/>
        </c:dLbls>
        <c:axId val="2083836024"/>
        <c:axId val="2083839064"/>
      </c:radarChart>
      <c:catAx>
        <c:axId val="2083836024"/>
        <c:scaling>
          <c:orientation val="minMax"/>
        </c:scaling>
        <c:delete val="0"/>
        <c:axPos val="b"/>
        <c:majorGridlines/>
        <c:numFmt formatCode="General" sourceLinked="1"/>
        <c:majorTickMark val="out"/>
        <c:minorTickMark val="none"/>
        <c:tickLblPos val="nextTo"/>
        <c:crossAx val="2083839064"/>
        <c:crosses val="autoZero"/>
        <c:auto val="1"/>
        <c:lblAlgn val="ctr"/>
        <c:lblOffset val="100"/>
        <c:noMultiLvlLbl val="0"/>
      </c:catAx>
      <c:valAx>
        <c:axId val="2083839064"/>
        <c:scaling>
          <c:orientation val="minMax"/>
          <c:max val="1000.0"/>
        </c:scaling>
        <c:delete val="0"/>
        <c:axPos val="l"/>
        <c:majorGridlines/>
        <c:numFmt formatCode="0.0" sourceLinked="1"/>
        <c:majorTickMark val="cross"/>
        <c:minorTickMark val="none"/>
        <c:tickLblPos val="nextTo"/>
        <c:crossAx val="2083836024"/>
        <c:crosses val="autoZero"/>
        <c:crossBetween val="between"/>
        <c:majorUnit val="250.0"/>
      </c:valAx>
    </c:plotArea>
    <c:legend>
      <c:legendPos val="r"/>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radarChart>
        <c:radarStyle val="marker"/>
        <c:varyColors val="0"/>
        <c:ser>
          <c:idx val="0"/>
          <c:order val="0"/>
          <c:tx>
            <c:strRef>
              <c:f>Perennial_Biomass_Final!$AK$4</c:f>
              <c:strCache>
                <c:ptCount val="1"/>
                <c:pt idx="0">
                  <c:v>Stop 1</c:v>
                </c:pt>
              </c:strCache>
            </c:strRef>
          </c:tx>
          <c:cat>
            <c:strRef>
              <c:f>Perennial_Biomass_Final!$AL$3:$AN$3</c:f>
              <c:strCache>
                <c:ptCount val="3"/>
                <c:pt idx="0">
                  <c:v>Tr1</c:v>
                </c:pt>
                <c:pt idx="1">
                  <c:v>Tr2</c:v>
                </c:pt>
                <c:pt idx="2">
                  <c:v>Tr3</c:v>
                </c:pt>
              </c:strCache>
            </c:strRef>
          </c:cat>
          <c:val>
            <c:numRef>
              <c:f>Perennial_Biomass_Final!$AL$4:$AN$4</c:f>
              <c:numCache>
                <c:formatCode>0.0</c:formatCode>
                <c:ptCount val="3"/>
                <c:pt idx="0">
                  <c:v>31.65600000000002</c:v>
                </c:pt>
                <c:pt idx="1">
                  <c:v>75.18899999999998</c:v>
                </c:pt>
                <c:pt idx="2">
                  <c:v>90.418</c:v>
                </c:pt>
              </c:numCache>
            </c:numRef>
          </c:val>
        </c:ser>
        <c:ser>
          <c:idx val="1"/>
          <c:order val="1"/>
          <c:tx>
            <c:strRef>
              <c:f>Perennial_Biomass_Final!$AK$5</c:f>
              <c:strCache>
                <c:ptCount val="1"/>
                <c:pt idx="0">
                  <c:v>Stop 2</c:v>
                </c:pt>
              </c:strCache>
            </c:strRef>
          </c:tx>
          <c:cat>
            <c:strRef>
              <c:f>Perennial_Biomass_Final!$AL$3:$AN$3</c:f>
              <c:strCache>
                <c:ptCount val="3"/>
                <c:pt idx="0">
                  <c:v>Tr1</c:v>
                </c:pt>
                <c:pt idx="1">
                  <c:v>Tr2</c:v>
                </c:pt>
                <c:pt idx="2">
                  <c:v>Tr3</c:v>
                </c:pt>
              </c:strCache>
            </c:strRef>
          </c:cat>
          <c:val>
            <c:numRef>
              <c:f>Perennial_Biomass_Final!$AL$5:$AN$5</c:f>
              <c:numCache>
                <c:formatCode>0.0</c:formatCode>
                <c:ptCount val="3"/>
                <c:pt idx="0">
                  <c:v>114.672</c:v>
                </c:pt>
                <c:pt idx="1">
                  <c:v>80.278</c:v>
                </c:pt>
                <c:pt idx="2">
                  <c:v>87.518</c:v>
                </c:pt>
              </c:numCache>
            </c:numRef>
          </c:val>
        </c:ser>
        <c:ser>
          <c:idx val="2"/>
          <c:order val="2"/>
          <c:tx>
            <c:strRef>
              <c:f>Perennial_Biomass_Final!$AK$6</c:f>
              <c:strCache>
                <c:ptCount val="1"/>
                <c:pt idx="0">
                  <c:v>Stop 3</c:v>
                </c:pt>
              </c:strCache>
            </c:strRef>
          </c:tx>
          <c:cat>
            <c:strRef>
              <c:f>Perennial_Biomass_Final!$AL$3:$AN$3</c:f>
              <c:strCache>
                <c:ptCount val="3"/>
                <c:pt idx="0">
                  <c:v>Tr1</c:v>
                </c:pt>
                <c:pt idx="1">
                  <c:v>Tr2</c:v>
                </c:pt>
                <c:pt idx="2">
                  <c:v>Tr3</c:v>
                </c:pt>
              </c:strCache>
            </c:strRef>
          </c:cat>
          <c:val>
            <c:numRef>
              <c:f>Perennial_Biomass_Final!$AL$6:$AN$6</c:f>
              <c:numCache>
                <c:formatCode>0.0</c:formatCode>
                <c:ptCount val="3"/>
                <c:pt idx="0">
                  <c:v>285.8909999999997</c:v>
                </c:pt>
                <c:pt idx="1">
                  <c:v>202.776</c:v>
                </c:pt>
                <c:pt idx="2">
                  <c:v>116.254</c:v>
                </c:pt>
              </c:numCache>
            </c:numRef>
          </c:val>
        </c:ser>
        <c:dLbls>
          <c:showLegendKey val="0"/>
          <c:showVal val="0"/>
          <c:showCatName val="0"/>
          <c:showSerName val="0"/>
          <c:showPercent val="0"/>
          <c:showBubbleSize val="0"/>
        </c:dLbls>
        <c:axId val="2083866632"/>
        <c:axId val="2083869672"/>
      </c:radarChart>
      <c:catAx>
        <c:axId val="2083866632"/>
        <c:scaling>
          <c:orientation val="minMax"/>
        </c:scaling>
        <c:delete val="0"/>
        <c:axPos val="b"/>
        <c:majorGridlines/>
        <c:numFmt formatCode="General" sourceLinked="1"/>
        <c:majorTickMark val="out"/>
        <c:minorTickMark val="none"/>
        <c:tickLblPos val="nextTo"/>
        <c:crossAx val="2083869672"/>
        <c:crosses val="autoZero"/>
        <c:auto val="1"/>
        <c:lblAlgn val="ctr"/>
        <c:lblOffset val="100"/>
        <c:noMultiLvlLbl val="0"/>
      </c:catAx>
      <c:valAx>
        <c:axId val="2083869672"/>
        <c:scaling>
          <c:orientation val="minMax"/>
          <c:max val="400.0"/>
        </c:scaling>
        <c:delete val="0"/>
        <c:axPos val="l"/>
        <c:majorGridlines/>
        <c:numFmt formatCode="0.0" sourceLinked="1"/>
        <c:majorTickMark val="cross"/>
        <c:minorTickMark val="none"/>
        <c:tickLblPos val="nextTo"/>
        <c:crossAx val="2083866632"/>
        <c:crosses val="autoZero"/>
        <c:crossBetween val="between"/>
        <c:majorUnit val="100.0"/>
      </c:valAx>
    </c:plotArea>
    <c:legend>
      <c:legendPos val="r"/>
      <c:overlay val="0"/>
    </c:legend>
    <c:plotVisOnly val="1"/>
    <c:dispBlanksAs val="gap"/>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radarChart>
        <c:radarStyle val="marker"/>
        <c:varyColors val="0"/>
        <c:ser>
          <c:idx val="0"/>
          <c:order val="0"/>
          <c:tx>
            <c:strRef>
              <c:f>Perennial_Biomass_Final!$AK$20</c:f>
              <c:strCache>
                <c:ptCount val="1"/>
                <c:pt idx="0">
                  <c:v>Stop 1</c:v>
                </c:pt>
              </c:strCache>
            </c:strRef>
          </c:tx>
          <c:cat>
            <c:strRef>
              <c:f>Perennial_Biomass_Final!$AL$19:$AN$19</c:f>
              <c:strCache>
                <c:ptCount val="3"/>
                <c:pt idx="0">
                  <c:v>Tr1</c:v>
                </c:pt>
                <c:pt idx="1">
                  <c:v>Tr2</c:v>
                </c:pt>
                <c:pt idx="2">
                  <c:v>Tr3</c:v>
                </c:pt>
              </c:strCache>
            </c:strRef>
          </c:cat>
          <c:val>
            <c:numRef>
              <c:f>Perennial_Biomass_Final!$AL$20:$AN$20</c:f>
              <c:numCache>
                <c:formatCode>0.0</c:formatCode>
                <c:ptCount val="3"/>
                <c:pt idx="0">
                  <c:v>10.441</c:v>
                </c:pt>
                <c:pt idx="1">
                  <c:v>13.226</c:v>
                </c:pt>
                <c:pt idx="2">
                  <c:v>90.442</c:v>
                </c:pt>
              </c:numCache>
            </c:numRef>
          </c:val>
        </c:ser>
        <c:ser>
          <c:idx val="1"/>
          <c:order val="1"/>
          <c:tx>
            <c:strRef>
              <c:f>Perennial_Biomass_Final!$AK$21</c:f>
              <c:strCache>
                <c:ptCount val="1"/>
                <c:pt idx="0">
                  <c:v>Stop 2</c:v>
                </c:pt>
              </c:strCache>
            </c:strRef>
          </c:tx>
          <c:cat>
            <c:strRef>
              <c:f>Perennial_Biomass_Final!$AL$19:$AN$19</c:f>
              <c:strCache>
                <c:ptCount val="3"/>
                <c:pt idx="0">
                  <c:v>Tr1</c:v>
                </c:pt>
                <c:pt idx="1">
                  <c:v>Tr2</c:v>
                </c:pt>
                <c:pt idx="2">
                  <c:v>Tr3</c:v>
                </c:pt>
              </c:strCache>
            </c:strRef>
          </c:cat>
          <c:val>
            <c:numRef>
              <c:f>Perennial_Biomass_Final!$AL$21:$AN$21</c:f>
              <c:numCache>
                <c:formatCode>0.0</c:formatCode>
                <c:ptCount val="3"/>
                <c:pt idx="0">
                  <c:v>90.662</c:v>
                </c:pt>
                <c:pt idx="1">
                  <c:v>23.318</c:v>
                </c:pt>
                <c:pt idx="2">
                  <c:v>121.958</c:v>
                </c:pt>
              </c:numCache>
            </c:numRef>
          </c:val>
        </c:ser>
        <c:ser>
          <c:idx val="2"/>
          <c:order val="2"/>
          <c:tx>
            <c:strRef>
              <c:f>Perennial_Biomass_Final!$AK$22</c:f>
              <c:strCache>
                <c:ptCount val="1"/>
                <c:pt idx="0">
                  <c:v>Stop 3</c:v>
                </c:pt>
              </c:strCache>
            </c:strRef>
          </c:tx>
          <c:cat>
            <c:strRef>
              <c:f>Perennial_Biomass_Final!$AL$19:$AN$19</c:f>
              <c:strCache>
                <c:ptCount val="3"/>
                <c:pt idx="0">
                  <c:v>Tr1</c:v>
                </c:pt>
                <c:pt idx="1">
                  <c:v>Tr2</c:v>
                </c:pt>
                <c:pt idx="2">
                  <c:v>Tr3</c:v>
                </c:pt>
              </c:strCache>
            </c:strRef>
          </c:cat>
          <c:val>
            <c:numRef>
              <c:f>Perennial_Biomass_Final!$AL$22:$AN$22</c:f>
              <c:numCache>
                <c:formatCode>0.0</c:formatCode>
                <c:ptCount val="3"/>
                <c:pt idx="0">
                  <c:v>113.72</c:v>
                </c:pt>
                <c:pt idx="1">
                  <c:v>15.6</c:v>
                </c:pt>
                <c:pt idx="2">
                  <c:v>231.4</c:v>
                </c:pt>
              </c:numCache>
            </c:numRef>
          </c:val>
        </c:ser>
        <c:dLbls>
          <c:showLegendKey val="0"/>
          <c:showVal val="0"/>
          <c:showCatName val="0"/>
          <c:showSerName val="0"/>
          <c:showPercent val="0"/>
          <c:showBubbleSize val="0"/>
        </c:dLbls>
        <c:axId val="2083895784"/>
        <c:axId val="2083898824"/>
      </c:radarChart>
      <c:catAx>
        <c:axId val="2083895784"/>
        <c:scaling>
          <c:orientation val="minMax"/>
        </c:scaling>
        <c:delete val="0"/>
        <c:axPos val="b"/>
        <c:majorGridlines/>
        <c:numFmt formatCode="General" sourceLinked="1"/>
        <c:majorTickMark val="out"/>
        <c:minorTickMark val="none"/>
        <c:tickLblPos val="nextTo"/>
        <c:crossAx val="2083898824"/>
        <c:crosses val="autoZero"/>
        <c:auto val="1"/>
        <c:lblAlgn val="ctr"/>
        <c:lblOffset val="100"/>
        <c:noMultiLvlLbl val="0"/>
      </c:catAx>
      <c:valAx>
        <c:axId val="2083898824"/>
        <c:scaling>
          <c:orientation val="minMax"/>
          <c:max val="400.0"/>
        </c:scaling>
        <c:delete val="0"/>
        <c:axPos val="l"/>
        <c:majorGridlines/>
        <c:numFmt formatCode="0.0" sourceLinked="1"/>
        <c:majorTickMark val="cross"/>
        <c:minorTickMark val="none"/>
        <c:tickLblPos val="nextTo"/>
        <c:crossAx val="2083895784"/>
        <c:crosses val="autoZero"/>
        <c:crossBetween val="between"/>
        <c:majorUnit val="100.0"/>
      </c:valAx>
    </c:plotArea>
    <c:legend>
      <c:legendPos val="r"/>
      <c:overlay val="0"/>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en-US" sz="1100"/>
              <a:t>Main problems reported for milking</a:t>
            </a:r>
          </a:p>
        </c:rich>
      </c:tx>
      <c:layout>
        <c:manualLayout>
          <c:xMode val="edge"/>
          <c:yMode val="edge"/>
          <c:x val="0.230645087703073"/>
          <c:y val="0.0"/>
        </c:manualLayout>
      </c:layout>
      <c:overlay val="0"/>
    </c:title>
    <c:autoTitleDeleted val="0"/>
    <c:plotArea>
      <c:layout>
        <c:manualLayout>
          <c:layoutTarget val="inner"/>
          <c:xMode val="edge"/>
          <c:yMode val="edge"/>
          <c:x val="0.162287329406686"/>
          <c:y val="0.257659041006468"/>
          <c:w val="0.71293083598432"/>
          <c:h val="0.426992463355291"/>
        </c:manualLayout>
      </c:layout>
      <c:barChart>
        <c:barDir val="col"/>
        <c:grouping val="clustered"/>
        <c:varyColors val="0"/>
        <c:ser>
          <c:idx val="0"/>
          <c:order val="0"/>
          <c:tx>
            <c:strRef>
              <c:f>Sheet1!$H$6</c:f>
              <c:strCache>
                <c:ptCount val="1"/>
                <c:pt idx="0">
                  <c:v>Votes</c:v>
                </c:pt>
              </c:strCache>
            </c:strRef>
          </c:tx>
          <c:spPr>
            <a:solidFill>
              <a:schemeClr val="accent1"/>
            </a:solidFill>
            <a:ln>
              <a:noFill/>
            </a:ln>
            <a:effectLst/>
          </c:spPr>
          <c:invertIfNegative val="0"/>
          <c:cat>
            <c:strRef>
              <c:f>Sheet1!$G$7:$G$10</c:f>
              <c:strCache>
                <c:ptCount val="4"/>
                <c:pt idx="0">
                  <c:v>Damaged and ijured teats</c:v>
                </c:pt>
                <c:pt idx="1">
                  <c:v>Backpain</c:v>
                </c:pt>
                <c:pt idx="2">
                  <c:v>Hand pain</c:v>
                </c:pt>
                <c:pt idx="3">
                  <c:v>Knee pain</c:v>
                </c:pt>
              </c:strCache>
            </c:strRef>
          </c:cat>
          <c:val>
            <c:numRef>
              <c:f>Sheet1!$H$7:$H$10</c:f>
              <c:numCache>
                <c:formatCode>General</c:formatCode>
                <c:ptCount val="4"/>
                <c:pt idx="0">
                  <c:v>2.0</c:v>
                </c:pt>
                <c:pt idx="1">
                  <c:v>8.0</c:v>
                </c:pt>
                <c:pt idx="2">
                  <c:v>8.0</c:v>
                </c:pt>
                <c:pt idx="3">
                  <c:v>8.0</c:v>
                </c:pt>
              </c:numCache>
            </c:numRef>
          </c:val>
          <c:extLst xmlns:c16r2="http://schemas.microsoft.com/office/drawing/2015/06/chart">
            <c:ext xmlns:c16="http://schemas.microsoft.com/office/drawing/2014/chart" uri="{C3380CC4-5D6E-409C-BE32-E72D297353CC}">
              <c16:uniqueId val="{00000000-C325-44B4-8E2E-26FFC0D7997F}"/>
            </c:ext>
          </c:extLst>
        </c:ser>
        <c:ser>
          <c:idx val="1"/>
          <c:order val="1"/>
          <c:tx>
            <c:strRef>
              <c:f>Sheet1!$I$6</c:f>
              <c:strCache>
                <c:ptCount val="1"/>
              </c:strCache>
            </c:strRef>
          </c:tx>
          <c:spPr>
            <a:solidFill>
              <a:schemeClr val="accent2"/>
            </a:solidFill>
            <a:ln>
              <a:noFill/>
            </a:ln>
            <a:effectLst/>
          </c:spPr>
          <c:invertIfNegative val="0"/>
          <c:cat>
            <c:strRef>
              <c:f>Sheet1!$G$7:$G$10</c:f>
              <c:strCache>
                <c:ptCount val="4"/>
                <c:pt idx="0">
                  <c:v>Damaged and ijured teats</c:v>
                </c:pt>
                <c:pt idx="1">
                  <c:v>Backpain</c:v>
                </c:pt>
                <c:pt idx="2">
                  <c:v>Hand pain</c:v>
                </c:pt>
                <c:pt idx="3">
                  <c:v>Knee pain</c:v>
                </c:pt>
              </c:strCache>
            </c:strRef>
          </c:cat>
          <c:val>
            <c:numRef>
              <c:f>Sheet1!$I$7:$I$10</c:f>
              <c:numCache>
                <c:formatCode>General</c:formatCode>
                <c:ptCount val="4"/>
                <c:pt idx="1">
                  <c:v>2.0</c:v>
                </c:pt>
              </c:numCache>
            </c:numRef>
          </c:val>
          <c:extLst xmlns:c16r2="http://schemas.microsoft.com/office/drawing/2015/06/chart">
            <c:ext xmlns:c16="http://schemas.microsoft.com/office/drawing/2014/chart" uri="{C3380CC4-5D6E-409C-BE32-E72D297353CC}">
              <c16:uniqueId val="{00000001-C325-44B4-8E2E-26FFC0D7997F}"/>
            </c:ext>
          </c:extLst>
        </c:ser>
        <c:dLbls>
          <c:showLegendKey val="0"/>
          <c:showVal val="0"/>
          <c:showCatName val="0"/>
          <c:showSerName val="0"/>
          <c:showPercent val="0"/>
          <c:showBubbleSize val="0"/>
        </c:dLbls>
        <c:gapWidth val="219"/>
        <c:overlap val="-27"/>
        <c:axId val="2083957320"/>
        <c:axId val="2130936104"/>
      </c:barChart>
      <c:barChart>
        <c:barDir val="col"/>
        <c:grouping val="clustered"/>
        <c:varyColors val="0"/>
        <c:ser>
          <c:idx val="2"/>
          <c:order val="2"/>
          <c:tx>
            <c:strRef>
              <c:f>Sheet1!$J$6</c:f>
              <c:strCache>
                <c:ptCount val="1"/>
              </c:strCache>
            </c:strRef>
          </c:tx>
          <c:spPr>
            <a:solidFill>
              <a:schemeClr val="accent3"/>
            </a:solidFill>
            <a:ln>
              <a:noFill/>
            </a:ln>
            <a:effectLst/>
          </c:spPr>
          <c:invertIfNegative val="0"/>
          <c:cat>
            <c:strRef>
              <c:f>Sheet1!$G$7:$G$10</c:f>
              <c:strCache>
                <c:ptCount val="4"/>
                <c:pt idx="0">
                  <c:v>Damaged and ijured teats</c:v>
                </c:pt>
                <c:pt idx="1">
                  <c:v>Backpain</c:v>
                </c:pt>
                <c:pt idx="2">
                  <c:v>Hand pain</c:v>
                </c:pt>
                <c:pt idx="3">
                  <c:v>Knee pain</c:v>
                </c:pt>
              </c:strCache>
            </c:strRef>
          </c:cat>
          <c:val>
            <c:numRef>
              <c:f>Sheet1!$J$7:$J$10</c:f>
              <c:numCache>
                <c:formatCode>General</c:formatCode>
                <c:ptCount val="4"/>
                <c:pt idx="1">
                  <c:v>1.0</c:v>
                </c:pt>
              </c:numCache>
            </c:numRef>
          </c:val>
          <c:extLst xmlns:c16r2="http://schemas.microsoft.com/office/drawing/2015/06/chart">
            <c:ext xmlns:c16="http://schemas.microsoft.com/office/drawing/2014/chart" uri="{C3380CC4-5D6E-409C-BE32-E72D297353CC}">
              <c16:uniqueId val="{00000002-C325-44B4-8E2E-26FFC0D7997F}"/>
            </c:ext>
          </c:extLst>
        </c:ser>
        <c:ser>
          <c:idx val="3"/>
          <c:order val="3"/>
          <c:tx>
            <c:strRef>
              <c:f>Sheet1!$K$6</c:f>
              <c:strCache>
                <c:ptCount val="1"/>
                <c:pt idx="0">
                  <c:v>Priority</c:v>
                </c:pt>
              </c:strCache>
            </c:strRef>
          </c:tx>
          <c:spPr>
            <a:solidFill>
              <a:schemeClr val="accent4"/>
            </a:solidFill>
            <a:ln>
              <a:noFill/>
            </a:ln>
            <a:effectLst/>
          </c:spPr>
          <c:invertIfNegative val="0"/>
          <c:cat>
            <c:strRef>
              <c:f>Sheet1!$G$7:$G$10</c:f>
              <c:strCache>
                <c:ptCount val="4"/>
                <c:pt idx="0">
                  <c:v>Damaged and ijured teats</c:v>
                </c:pt>
                <c:pt idx="1">
                  <c:v>Backpain</c:v>
                </c:pt>
                <c:pt idx="2">
                  <c:v>Hand pain</c:v>
                </c:pt>
                <c:pt idx="3">
                  <c:v>Knee pain</c:v>
                </c:pt>
              </c:strCache>
            </c:strRef>
          </c:cat>
          <c:val>
            <c:numRef>
              <c:f>Sheet1!$K$7:$K$10</c:f>
              <c:numCache>
                <c:formatCode>General</c:formatCode>
                <c:ptCount val="4"/>
                <c:pt idx="0">
                  <c:v>50.0</c:v>
                </c:pt>
                <c:pt idx="1">
                  <c:v>87.5</c:v>
                </c:pt>
                <c:pt idx="2">
                  <c:v>62.5</c:v>
                </c:pt>
                <c:pt idx="3">
                  <c:v>75.0</c:v>
                </c:pt>
              </c:numCache>
            </c:numRef>
          </c:val>
          <c:extLst xmlns:c16r2="http://schemas.microsoft.com/office/drawing/2015/06/chart">
            <c:ext xmlns:c16="http://schemas.microsoft.com/office/drawing/2014/chart" uri="{C3380CC4-5D6E-409C-BE32-E72D297353CC}">
              <c16:uniqueId val="{00000003-C325-44B4-8E2E-26FFC0D7997F}"/>
            </c:ext>
          </c:extLst>
        </c:ser>
        <c:dLbls>
          <c:showLegendKey val="0"/>
          <c:showVal val="0"/>
          <c:showCatName val="0"/>
          <c:showSerName val="0"/>
          <c:showPercent val="0"/>
          <c:showBubbleSize val="0"/>
        </c:dLbls>
        <c:gapWidth val="219"/>
        <c:overlap val="-27"/>
        <c:axId val="2085245528"/>
        <c:axId val="2083691832"/>
      </c:barChart>
      <c:catAx>
        <c:axId val="2083957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1000"/>
            </a:pPr>
            <a:endParaRPr lang="it-IT"/>
          </a:p>
        </c:txPr>
        <c:crossAx val="2130936104"/>
        <c:crosses val="autoZero"/>
        <c:auto val="1"/>
        <c:lblAlgn val="ctr"/>
        <c:lblOffset val="100"/>
        <c:noMultiLvlLbl val="0"/>
      </c:catAx>
      <c:valAx>
        <c:axId val="21309361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sz="1000"/>
                </a:pPr>
                <a:r>
                  <a:rPr lang="en-US" sz="1000"/>
                  <a:t>Number of votes</a:t>
                </a:r>
              </a:p>
            </c:rich>
          </c:tx>
          <c:overlay val="0"/>
          <c:spPr>
            <a:noFill/>
            <a:ln>
              <a:noFill/>
            </a:ln>
            <a:effectLst/>
          </c:spPr>
        </c:title>
        <c:numFmt formatCode="General" sourceLinked="1"/>
        <c:majorTickMark val="none"/>
        <c:minorTickMark val="none"/>
        <c:tickLblPos val="nextTo"/>
        <c:spPr>
          <a:noFill/>
          <a:ln>
            <a:noFill/>
          </a:ln>
          <a:effectLst/>
        </c:spPr>
        <c:txPr>
          <a:bodyPr rot="-60000000" vert="horz"/>
          <a:lstStyle/>
          <a:p>
            <a:pPr>
              <a:defRPr sz="1000"/>
            </a:pPr>
            <a:endParaRPr lang="it-IT"/>
          </a:p>
        </c:txPr>
        <c:crossAx val="2083957320"/>
        <c:crosses val="autoZero"/>
        <c:crossBetween val="between"/>
      </c:valAx>
      <c:valAx>
        <c:axId val="2083691832"/>
        <c:scaling>
          <c:orientation val="minMax"/>
        </c:scaling>
        <c:delete val="0"/>
        <c:axPos val="r"/>
        <c:title>
          <c:tx>
            <c:rich>
              <a:bodyPr rot="-5400000" vert="horz"/>
              <a:lstStyle/>
              <a:p>
                <a:pPr>
                  <a:defRPr sz="1000"/>
                </a:pPr>
                <a:r>
                  <a:rPr lang="en-US" sz="1000"/>
                  <a:t>Priority (%)</a:t>
                </a:r>
              </a:p>
            </c:rich>
          </c:tx>
          <c:overlay val="0"/>
          <c:spPr>
            <a:noFill/>
            <a:ln>
              <a:noFill/>
            </a:ln>
            <a:effectLst/>
          </c:spPr>
        </c:title>
        <c:numFmt formatCode="General" sourceLinked="1"/>
        <c:majorTickMark val="out"/>
        <c:minorTickMark val="none"/>
        <c:tickLblPos val="nextTo"/>
        <c:spPr>
          <a:noFill/>
          <a:ln>
            <a:noFill/>
          </a:ln>
          <a:effectLst/>
        </c:spPr>
        <c:txPr>
          <a:bodyPr rot="-60000000" vert="horz"/>
          <a:lstStyle/>
          <a:p>
            <a:pPr>
              <a:defRPr sz="1000"/>
            </a:pPr>
            <a:endParaRPr lang="it-IT"/>
          </a:p>
        </c:txPr>
        <c:crossAx val="2085245528"/>
        <c:crosses val="max"/>
        <c:crossBetween val="between"/>
      </c:valAx>
      <c:catAx>
        <c:axId val="2085245528"/>
        <c:scaling>
          <c:orientation val="minMax"/>
        </c:scaling>
        <c:delete val="1"/>
        <c:axPos val="b"/>
        <c:numFmt formatCode="General" sourceLinked="1"/>
        <c:majorTickMark val="out"/>
        <c:minorTickMark val="none"/>
        <c:tickLblPos val="none"/>
        <c:crossAx val="2083691832"/>
        <c:crosses val="autoZero"/>
        <c:auto val="1"/>
        <c:lblAlgn val="ctr"/>
        <c:lblOffset val="100"/>
        <c:noMultiLvlLbl val="0"/>
      </c:catAx>
      <c:spPr>
        <a:noFill/>
        <a:ln>
          <a:noFill/>
        </a:ln>
        <a:effectLst/>
      </c:spPr>
    </c:plotArea>
    <c:legend>
      <c:legendPos val="b"/>
      <c:legendEntry>
        <c:idx val="1"/>
        <c:delete val="1"/>
      </c:legendEntry>
      <c:legendEntry>
        <c:idx val="2"/>
        <c:delete val="1"/>
      </c:legendEntry>
      <c:layout>
        <c:manualLayout>
          <c:xMode val="edge"/>
          <c:yMode val="edge"/>
          <c:x val="0.130960140571534"/>
          <c:y val="0.0863839637495608"/>
          <c:w val="0.291134607126915"/>
          <c:h val="0.166497823161807"/>
        </c:manualLayout>
      </c:layout>
      <c:overlay val="0"/>
      <c:spPr>
        <a:noFill/>
        <a:ln>
          <a:noFill/>
        </a:ln>
        <a:effectLst/>
      </c:spPr>
      <c:txPr>
        <a:bodyPr rot="0" vert="horz"/>
        <a:lstStyle/>
        <a:p>
          <a:pPr>
            <a:defRPr sz="1000"/>
          </a:pPr>
          <a:endParaRPr lang="it-IT"/>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800"/>
      </a:pPr>
      <a:endParaRPr lang="it-IT"/>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0.04741</cdr:x>
      <cdr:y>0.03006</cdr:y>
    </cdr:from>
    <cdr:to>
      <cdr:x>0.41084</cdr:x>
      <cdr:y>0.1831</cdr:y>
    </cdr:to>
    <cdr:sp macro="" textlink="">
      <cdr:nvSpPr>
        <cdr:cNvPr id="2" name="TextBox 1"/>
        <cdr:cNvSpPr txBox="1"/>
      </cdr:nvSpPr>
      <cdr:spPr>
        <a:xfrm xmlns:a="http://schemas.openxmlformats.org/drawingml/2006/main">
          <a:off x="216763" y="80211"/>
          <a:ext cx="1661604" cy="4083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smtClean="0"/>
            <a:t>Well 1-Total Biomass</a:t>
          </a:r>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0.53947</cdr:x>
      <cdr:y>0.04078</cdr:y>
    </cdr:from>
    <cdr:to>
      <cdr:x>0.97935</cdr:x>
      <cdr:y>0.24823</cdr:y>
    </cdr:to>
    <cdr:sp macro="" textlink="">
      <cdr:nvSpPr>
        <cdr:cNvPr id="2" name="TextBox 1"/>
        <cdr:cNvSpPr txBox="1"/>
      </cdr:nvSpPr>
      <cdr:spPr>
        <a:xfrm xmlns:a="http://schemas.openxmlformats.org/drawingml/2006/main">
          <a:off x="2290057" y="97655"/>
          <a:ext cx="1867270" cy="49676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smtClean="0"/>
            <a:t>Well 1-Biomass of </a:t>
          </a:r>
          <a:r>
            <a:rPr lang="en-US" sz="1100" i="1" dirty="0" smtClean="0"/>
            <a:t>Artemisia </a:t>
          </a:r>
          <a:r>
            <a:rPr lang="en-US" i="1" dirty="0" err="1"/>
            <a:t>d</a:t>
          </a:r>
          <a:r>
            <a:rPr lang="en-US" sz="1100" i="1" dirty="0" err="1" smtClean="0"/>
            <a:t>iffusa</a:t>
          </a:r>
          <a:endParaRPr lang="en-US" sz="1100" i="1" dirty="0" smtClean="0"/>
        </a:p>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37EF0B59-9B54-394B-A6F7-4D0347CA44A4}" type="datetimeFigureOut">
              <a:rPr lang="en-US" smtClean="0"/>
              <a:pPr/>
              <a:t>23/02/17</a:t>
            </a:fld>
            <a:endParaRPr lang="en-US"/>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AA57D5B7-E7F4-E946-91A4-A38F77DCB0A0}" type="slidenum">
              <a:rPr lang="en-US" smtClean="0"/>
              <a:pPr/>
              <a:t>‹n.›</a:t>
            </a:fld>
            <a:endParaRPr lang="en-US"/>
          </a:p>
        </p:txBody>
      </p:sp>
    </p:spTree>
    <p:extLst>
      <p:ext uri="{BB962C8B-B14F-4D97-AF65-F5344CB8AC3E}">
        <p14:creationId xmlns:p14="http://schemas.microsoft.com/office/powerpoint/2010/main" val="1356412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24159DA-4C77-444E-81E0-56428FB7AD85}" type="datetimeFigureOut">
              <a:rPr lang="en-GB"/>
              <a:pPr>
                <a:defRPr/>
              </a:pPr>
              <a:t>23/02/17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768" y="4715907"/>
            <a:ext cx="5438140" cy="4467701"/>
          </a:xfrm>
          <a:prstGeom prst="rect">
            <a:avLst/>
          </a:prstGeom>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2B583C5-F6E6-4BBF-8467-0DA1D85F5A6B}" type="slidenum">
              <a:rPr lang="en-GB"/>
              <a:pPr>
                <a:defRPr/>
              </a:pPr>
              <a:t>‹n.›</a:t>
            </a:fld>
            <a:endParaRPr lang="en-GB"/>
          </a:p>
        </p:txBody>
      </p:sp>
    </p:spTree>
    <p:extLst>
      <p:ext uri="{BB962C8B-B14F-4D97-AF65-F5344CB8AC3E}">
        <p14:creationId xmlns:p14="http://schemas.microsoft.com/office/powerpoint/2010/main" val="404625320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a:t>
            </a:fld>
            <a:endParaRPr lang="en-GB"/>
          </a:p>
        </p:txBody>
      </p:sp>
    </p:spTree>
    <p:extLst>
      <p:ext uri="{BB962C8B-B14F-4D97-AF65-F5344CB8AC3E}">
        <p14:creationId xmlns:p14="http://schemas.microsoft.com/office/powerpoint/2010/main" val="3624650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Livestock</a:t>
            </a:r>
            <a:r>
              <a:rPr lang="en-US" baseline="0" dirty="0" smtClean="0"/>
              <a:t> and rangelands are important sources of income for </a:t>
            </a:r>
            <a:r>
              <a:rPr lang="en-US" baseline="0" dirty="0" err="1" smtClean="0"/>
              <a:t>agropastoral</a:t>
            </a:r>
            <a:r>
              <a:rPr lang="en-US" baseline="0" dirty="0" smtClean="0"/>
              <a:t> </a:t>
            </a:r>
            <a:r>
              <a:rPr lang="en-US" baseline="0" dirty="0" err="1" smtClean="0"/>
              <a:t>hhs</a:t>
            </a:r>
            <a:r>
              <a:rPr lang="en-US" baseline="0" dirty="0" smtClean="0"/>
              <a:t> in Central Asia. </a:t>
            </a:r>
          </a:p>
          <a:p>
            <a:r>
              <a:rPr lang="en-US" baseline="0" dirty="0" smtClean="0"/>
              <a:t>Key Challenges: land degradation, water salinity, CC effects, </a:t>
            </a:r>
            <a:r>
              <a:rPr lang="en-US" baseline="0" dirty="0" err="1" smtClean="0"/>
              <a:t>unsufficient</a:t>
            </a:r>
            <a:r>
              <a:rPr lang="en-US" baseline="0" dirty="0" smtClean="0"/>
              <a:t> winter feeding, weak VCs</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a:t>
            </a:fld>
            <a:endParaRPr lang="en-GB"/>
          </a:p>
        </p:txBody>
      </p:sp>
    </p:spTree>
    <p:extLst>
      <p:ext uri="{BB962C8B-B14F-4D97-AF65-F5344CB8AC3E}">
        <p14:creationId xmlns:p14="http://schemas.microsoft.com/office/powerpoint/2010/main" val="2934467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Rangelands</a:t>
            </a:r>
            <a:r>
              <a:rPr lang="en-US" baseline="0" dirty="0" smtClean="0"/>
              <a:t> cover more than 260 </a:t>
            </a:r>
            <a:r>
              <a:rPr lang="en-US" baseline="0" dirty="0" err="1" smtClean="0"/>
              <a:t>mln</a:t>
            </a:r>
            <a:r>
              <a:rPr lang="en-US" baseline="0" dirty="0" smtClean="0"/>
              <a:t> ha of land areas in Central Asia. Animal density increases near settlements and decreases in remote areas due to high transaction costs and lack of investments in water infrastructure and melioration. </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3</a:t>
            </a:fld>
            <a:endParaRPr lang="en-GB"/>
          </a:p>
        </p:txBody>
      </p:sp>
    </p:spTree>
    <p:extLst>
      <p:ext uri="{BB962C8B-B14F-4D97-AF65-F5344CB8AC3E}">
        <p14:creationId xmlns:p14="http://schemas.microsoft.com/office/powerpoint/2010/main" val="2626127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challenges: </a:t>
            </a:r>
            <a:r>
              <a:rPr lang="en-US" baseline="0" dirty="0" smtClean="0"/>
              <a:t> due to little investment returns from </a:t>
            </a:r>
            <a:r>
              <a:rPr lang="en-US" baseline="0" dirty="0" err="1" smtClean="0"/>
              <a:t>drylands</a:t>
            </a:r>
            <a:r>
              <a:rPr lang="en-US" baseline="0" dirty="0" smtClean="0"/>
              <a:t> &gt; we have </a:t>
            </a:r>
            <a:r>
              <a:rPr lang="en-US" dirty="0" smtClean="0"/>
              <a:t>out-dated infrastructure and poor investments, underdeveloped value chains, lack</a:t>
            </a:r>
            <a:r>
              <a:rPr lang="en-US" baseline="0" dirty="0" smtClean="0"/>
              <a:t> of capacities and knowledge, and institutional gaps in legal frameworks</a:t>
            </a:r>
            <a:endParaRPr lang="de-DE" dirty="0"/>
          </a:p>
        </p:txBody>
      </p:sp>
      <p:sp>
        <p:nvSpPr>
          <p:cNvPr id="4" name="Footer Placeholder 3"/>
          <p:cNvSpPr>
            <a:spLocks noGrp="1"/>
          </p:cNvSpPr>
          <p:nvPr>
            <p:ph type="ftr" sz="quarter" idx="10"/>
          </p:nvPr>
        </p:nvSpPr>
        <p:spPr/>
        <p:txBody>
          <a:bodyPr/>
          <a:lstStyle/>
          <a:p>
            <a:pPr>
              <a:defRPr/>
            </a:pPr>
            <a:endParaRPr lang="de-DE"/>
          </a:p>
        </p:txBody>
      </p:sp>
      <p:sp>
        <p:nvSpPr>
          <p:cNvPr id="5" name="Slide Number Placeholder 4"/>
          <p:cNvSpPr>
            <a:spLocks noGrp="1"/>
          </p:cNvSpPr>
          <p:nvPr>
            <p:ph type="sldNum" sz="quarter" idx="11"/>
          </p:nvPr>
        </p:nvSpPr>
        <p:spPr/>
        <p:txBody>
          <a:bodyPr/>
          <a:lstStyle/>
          <a:p>
            <a:pPr>
              <a:defRPr/>
            </a:pPr>
            <a:fld id="{AA64C9CE-4466-4E27-965B-74EB65BC0670}" type="slidenum">
              <a:rPr lang="de-DE" smtClean="0"/>
              <a:pPr>
                <a:defRPr/>
              </a:pPr>
              <a:t>4</a:t>
            </a:fld>
            <a:endParaRPr lang="de-DE"/>
          </a:p>
        </p:txBody>
      </p:sp>
    </p:spTree>
    <p:extLst>
      <p:ext uri="{BB962C8B-B14F-4D97-AF65-F5344CB8AC3E}">
        <p14:creationId xmlns:p14="http://schemas.microsoft.com/office/powerpoint/2010/main" val="2064790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dirty="0" smtClean="0"/>
              <a:t>Map</a:t>
            </a:r>
            <a:r>
              <a:rPr lang="en-GB" baseline="0" dirty="0" smtClean="0"/>
              <a:t> shows interaction between actors, organizations in rangeland system and ranks their influence towards the quality of pastures. It helps to identify target points of intervention for development transformation. </a:t>
            </a:r>
            <a:endParaRPr lang="en-GB" dirty="0" smtClean="0"/>
          </a:p>
        </p:txBody>
      </p:sp>
      <p:sp>
        <p:nvSpPr>
          <p:cNvPr id="4" name="Slide Number Placeholder 3"/>
          <p:cNvSpPr>
            <a:spLocks noGrp="1"/>
          </p:cNvSpPr>
          <p:nvPr>
            <p:ph type="sldNum" sz="quarter" idx="5"/>
          </p:nvPr>
        </p:nvSpPr>
        <p:spPr/>
        <p:txBody>
          <a:bodyPr/>
          <a:lstStyle/>
          <a:p>
            <a:pPr>
              <a:defRPr/>
            </a:pPr>
            <a:fld id="{C1E0350B-0659-48A4-9C82-05202D893ACB}" type="slidenum">
              <a:rPr lang="de-DE" smtClean="0"/>
              <a:pPr>
                <a:defRPr/>
              </a:pPr>
              <a:t>5</a:t>
            </a:fld>
            <a:endParaRPr lang="de-DE" dirty="0"/>
          </a:p>
        </p:txBody>
      </p:sp>
      <p:sp>
        <p:nvSpPr>
          <p:cNvPr id="5" name="Footer Placeholder 4"/>
          <p:cNvSpPr>
            <a:spLocks noGrp="1"/>
          </p:cNvSpPr>
          <p:nvPr>
            <p:ph type="ftr" sz="quarter" idx="4"/>
          </p:nvPr>
        </p:nvSpPr>
        <p:spPr/>
        <p:txBody>
          <a:bodyPr/>
          <a:lstStyle/>
          <a:p>
            <a:pPr>
              <a:defRPr/>
            </a:pPr>
            <a:endParaRPr lang="de-DE" dirty="0"/>
          </a:p>
        </p:txBody>
      </p:sp>
    </p:spTree>
    <p:extLst>
      <p:ext uri="{BB962C8B-B14F-4D97-AF65-F5344CB8AC3E}">
        <p14:creationId xmlns:p14="http://schemas.microsoft.com/office/powerpoint/2010/main" val="921669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Project works on understanding a rangeland productivity by analyzing inventory of rangeland vegetation</a:t>
            </a:r>
            <a:r>
              <a:rPr lang="en-US" baseline="0" dirty="0" smtClean="0"/>
              <a:t> aiming at mapping more productive pastoral areas for improved animal </a:t>
            </a:r>
            <a:r>
              <a:rPr lang="en-US" dirty="0" smtClean="0"/>
              <a:t>grazing management. </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6</a:t>
            </a:fld>
            <a:endParaRPr lang="en-GB"/>
          </a:p>
        </p:txBody>
      </p:sp>
    </p:spTree>
    <p:extLst>
      <p:ext uri="{BB962C8B-B14F-4D97-AF65-F5344CB8AC3E}">
        <p14:creationId xmlns:p14="http://schemas.microsoft.com/office/powerpoint/2010/main" val="3868841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white points</a:t>
            </a:r>
            <a:r>
              <a:rPr lang="en-US" baseline="0" dirty="0" smtClean="0"/>
              <a:t> are areas that have been sampled in Uzbekistan during the spring of 2015.  You will note that there are lines that look like a y.  At the center is the well and three transects were placed around each well.  Wells are central grazing areas that normally receive higher grazing intensity.  One well is </a:t>
            </a:r>
            <a:r>
              <a:rPr lang="en-US" baseline="0" dirty="0" err="1" smtClean="0"/>
              <a:t>closter</a:t>
            </a:r>
            <a:r>
              <a:rPr lang="en-US" baseline="0" dirty="0" smtClean="0"/>
              <a:t> to the human settlement and the other well is farther away.  There is also a point in an area that is not grazed.  Vegetation samples were taken at each point as well as plant identification to understand how grazing intensity is </a:t>
            </a:r>
            <a:r>
              <a:rPr lang="en-US" baseline="0" dirty="0" err="1" smtClean="0"/>
              <a:t>effection</a:t>
            </a:r>
            <a:r>
              <a:rPr lang="en-US" baseline="0" dirty="0" smtClean="0"/>
              <a:t> </a:t>
            </a:r>
            <a:r>
              <a:rPr lang="en-US" baseline="0" dirty="0" err="1" smtClean="0"/>
              <a:t>stanging</a:t>
            </a:r>
            <a:r>
              <a:rPr lang="en-US" baseline="0" dirty="0" smtClean="0"/>
              <a:t> biomass and the types of vegetation that is growing.  Historically herders would live in more remote areas of the community to utilize hard to reach pasture.  However this practice has declined and there appears to be more intense grazing around the community.  This study helps to understand how this is effecting vegetative areas that are receiving intense and no grazing.  No grazing can be a problem as it can keep plants from regenerating and making more seed.  In the map above the color differences represent changes in biomass (kg/m2).  Notice that biomass reduces as you go to Well 2 and increases from left to right on the map.  The left side is closer to the community.   All of the biomass collected in this sampling period is palatable.  The vegetation started growing around February 25</a:t>
            </a:r>
            <a:r>
              <a:rPr lang="en-US" baseline="30000" dirty="0" smtClean="0"/>
              <a:t>th</a:t>
            </a:r>
            <a:r>
              <a:rPr lang="en-US" baseline="0" dirty="0" smtClean="0"/>
              <a:t> with peak vegetation growth from May 10-15</a:t>
            </a:r>
            <a:r>
              <a:rPr lang="en-US" baseline="30000" dirty="0" smtClean="0"/>
              <a:t>th</a:t>
            </a:r>
            <a:r>
              <a:rPr lang="en-US" baseline="0" dirty="0" smtClean="0"/>
              <a:t> and the end of the growing season from Nov 15</a:t>
            </a:r>
            <a:r>
              <a:rPr lang="en-US" baseline="30000" dirty="0" smtClean="0"/>
              <a:t>th</a:t>
            </a:r>
            <a:r>
              <a:rPr lang="en-US" baseline="0" dirty="0" smtClean="0"/>
              <a:t>-20</a:t>
            </a:r>
            <a:r>
              <a:rPr lang="en-US" baseline="30000" dirty="0" smtClean="0"/>
              <a:t>th</a:t>
            </a:r>
            <a:r>
              <a:rPr lang="en-US" baseline="0" dirty="0" smtClean="0"/>
              <a:t>.</a:t>
            </a:r>
          </a:p>
          <a:p>
            <a:endParaRPr lang="en-US" dirty="0"/>
          </a:p>
        </p:txBody>
      </p:sp>
      <p:sp>
        <p:nvSpPr>
          <p:cNvPr id="4" name="Slide Number Placeholder 3"/>
          <p:cNvSpPr>
            <a:spLocks noGrp="1"/>
          </p:cNvSpPr>
          <p:nvPr>
            <p:ph type="sldNum" sz="quarter" idx="10"/>
          </p:nvPr>
        </p:nvSpPr>
        <p:spPr/>
        <p:txBody>
          <a:bodyPr/>
          <a:lstStyle/>
          <a:p>
            <a:fld id="{5C61359C-7BB6-49F5-A0D6-3BA256BE3892}" type="slidenum">
              <a:rPr lang="en-US" smtClean="0"/>
              <a:pPr/>
              <a:t>7</a:t>
            </a:fld>
            <a:endParaRPr lang="en-US"/>
          </a:p>
        </p:txBody>
      </p:sp>
    </p:spTree>
    <p:extLst>
      <p:ext uri="{BB962C8B-B14F-4D97-AF65-F5344CB8AC3E}">
        <p14:creationId xmlns:p14="http://schemas.microsoft.com/office/powerpoint/2010/main" val="3697950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radar</a:t>
            </a:r>
            <a:r>
              <a:rPr lang="en-US" baseline="0" dirty="0" smtClean="0"/>
              <a:t> graphs above show the differences in vegetation around the well  center point.  While the map of biomass that was shown prior is important the maps above show the difference in vegetation composition.  On the left you see total biomass and on the right you see the biomass of </a:t>
            </a:r>
            <a:r>
              <a:rPr lang="en-US" baseline="0" dirty="0" err="1" smtClean="0"/>
              <a:t>Artemesia</a:t>
            </a:r>
            <a:r>
              <a:rPr lang="en-US" baseline="0" dirty="0" smtClean="0"/>
              <a:t> </a:t>
            </a:r>
            <a:r>
              <a:rPr lang="en-US" baseline="0" dirty="0" err="1" smtClean="0"/>
              <a:t>Diffusa</a:t>
            </a:r>
            <a:r>
              <a:rPr lang="en-US" baseline="0" dirty="0" smtClean="0"/>
              <a:t>.  Note that more </a:t>
            </a:r>
            <a:r>
              <a:rPr lang="en-US" baseline="0" dirty="0" err="1" smtClean="0"/>
              <a:t>artemesia</a:t>
            </a:r>
            <a:r>
              <a:rPr lang="en-US" baseline="0" dirty="0" smtClean="0"/>
              <a:t> is available on the eastward transects on well 1 away from the human settlement and on the west side of the well toward the human settlement.  This may be due to topography and further analysis is needed.  Samples from the Fall are being processed and further information will be available by the end of the project</a:t>
            </a:r>
          </a:p>
          <a:p>
            <a:endParaRPr lang="en-US" dirty="0"/>
          </a:p>
        </p:txBody>
      </p:sp>
      <p:sp>
        <p:nvSpPr>
          <p:cNvPr id="4" name="Slide Number Placeholder 3"/>
          <p:cNvSpPr>
            <a:spLocks noGrp="1"/>
          </p:cNvSpPr>
          <p:nvPr>
            <p:ph type="sldNum" sz="quarter" idx="10"/>
          </p:nvPr>
        </p:nvSpPr>
        <p:spPr/>
        <p:txBody>
          <a:bodyPr/>
          <a:lstStyle/>
          <a:p>
            <a:fld id="{5C61359C-7BB6-49F5-A0D6-3BA256BE3892}" type="slidenum">
              <a:rPr lang="en-US" smtClean="0"/>
              <a:pPr/>
              <a:t>8</a:t>
            </a:fld>
            <a:endParaRPr lang="en-US"/>
          </a:p>
        </p:txBody>
      </p:sp>
    </p:spTree>
    <p:extLst>
      <p:ext uri="{BB962C8B-B14F-4D97-AF65-F5344CB8AC3E}">
        <p14:creationId xmlns:p14="http://schemas.microsoft.com/office/powerpoint/2010/main" val="1485120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also collect animal blood samplings with analysis</a:t>
            </a:r>
            <a:r>
              <a:rPr lang="en-US" baseline="0" dirty="0" smtClean="0"/>
              <a:t> of animal </a:t>
            </a:r>
            <a:r>
              <a:rPr lang="en-US" baseline="0" dirty="0" err="1" smtClean="0"/>
              <a:t>metabolics</a:t>
            </a:r>
            <a:r>
              <a:rPr lang="en-US" baseline="0" dirty="0" smtClean="0"/>
              <a:t> to understand seasonal nutrition dynamics of animals in different rangeland conditions. </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9</a:t>
            </a:fld>
            <a:endParaRPr lang="en-GB"/>
          </a:p>
        </p:txBody>
      </p:sp>
    </p:spTree>
    <p:extLst>
      <p:ext uri="{BB962C8B-B14F-4D97-AF65-F5344CB8AC3E}">
        <p14:creationId xmlns:p14="http://schemas.microsoft.com/office/powerpoint/2010/main" val="2336939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Value chain assessment</a:t>
            </a:r>
            <a:r>
              <a:rPr lang="en-US" baseline="0" dirty="0" smtClean="0"/>
              <a:t> identified that m</a:t>
            </a:r>
            <a:r>
              <a:rPr lang="en-US" dirty="0" smtClean="0"/>
              <a:t>arginal income of traders are higher than</a:t>
            </a:r>
            <a:r>
              <a:rPr lang="en-US" baseline="0" dirty="0" smtClean="0"/>
              <a:t> have animal producers. </a:t>
            </a:r>
            <a:r>
              <a:rPr lang="en-US" dirty="0" smtClean="0"/>
              <a:t>Seasonal peaks in animal supply lead to price shocks both for producers and consumers</a:t>
            </a:r>
            <a:r>
              <a:rPr lang="en-US" smtClean="0"/>
              <a:t>.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10</a:t>
            </a:fld>
            <a:endParaRPr lang="en-GB"/>
          </a:p>
        </p:txBody>
      </p:sp>
    </p:spTree>
    <p:extLst>
      <p:ext uri="{BB962C8B-B14F-4D97-AF65-F5344CB8AC3E}">
        <p14:creationId xmlns:p14="http://schemas.microsoft.com/office/powerpoint/2010/main" val="1358365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Seasonal peaks in animal supply and price shocks both for producers and consumers</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11</a:t>
            </a:fld>
            <a:endParaRPr lang="en-GB"/>
          </a:p>
        </p:txBody>
      </p:sp>
    </p:spTree>
    <p:extLst>
      <p:ext uri="{BB962C8B-B14F-4D97-AF65-F5344CB8AC3E}">
        <p14:creationId xmlns:p14="http://schemas.microsoft.com/office/powerpoint/2010/main" val="20223482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13</a:t>
            </a:fld>
            <a:endParaRPr lang="en-GB"/>
          </a:p>
        </p:txBody>
      </p:sp>
    </p:spTree>
    <p:extLst>
      <p:ext uri="{BB962C8B-B14F-4D97-AF65-F5344CB8AC3E}">
        <p14:creationId xmlns:p14="http://schemas.microsoft.com/office/powerpoint/2010/main" val="1299823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 1 lin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3134"/>
            <a:ext cx="8229600" cy="487362"/>
          </a:xfrm>
          <a:prstGeom prst="rect">
            <a:avLst/>
          </a:prstGeom>
        </p:spPr>
        <p:txBody>
          <a:bodyPr>
            <a:normAutofit/>
          </a:bodyPr>
          <a:lstStyle>
            <a:lvl1pPr algn="l">
              <a:defRPr sz="2400" b="1" baseline="0">
                <a:solidFill>
                  <a:schemeClr val="bg1"/>
                </a:solidFill>
              </a:defRPr>
            </a:lvl1pPr>
          </a:lstStyle>
          <a:p>
            <a:r>
              <a:rPr lang="en-US" dirty="0" smtClean="0"/>
              <a:t>Click to edit Master title style – single line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pPr/>
              <a:t>‹n.›</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29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 2 lin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0"/>
            <a:ext cx="8229600" cy="762000"/>
          </a:xfrm>
          <a:prstGeom prst="rect">
            <a:avLst/>
          </a:prstGeom>
        </p:spPr>
        <p:txBody>
          <a:bodyPr>
            <a:normAutofit/>
          </a:bodyPr>
          <a:lstStyle>
            <a:lvl1pPr algn="l">
              <a:defRPr sz="2400" b="1" baseline="0">
                <a:solidFill>
                  <a:schemeClr val="bg1"/>
                </a:solidFill>
              </a:defRPr>
            </a:lvl1pPr>
          </a:lstStyle>
          <a:p>
            <a:r>
              <a:rPr lang="en-US" dirty="0" smtClean="0"/>
              <a:t>Click to edit Master title style – two lines</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pPr/>
              <a:t>‹n.›</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0622172"/>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208115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1740112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2239898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744996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1303619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3788423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1145260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838425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23/02/17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pPr/>
              <a:t>‹n.›</a:t>
            </a:fld>
            <a:endParaRPr lang="en-US"/>
          </a:p>
        </p:txBody>
      </p:sp>
    </p:spTree>
    <p:extLst>
      <p:ext uri="{BB962C8B-B14F-4D97-AF65-F5344CB8AC3E}">
        <p14:creationId xmlns:p14="http://schemas.microsoft.com/office/powerpoint/2010/main" val="2285809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23/02/17</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‹n.›</a:t>
            </a:fld>
            <a:endParaRPr lang="en-GB"/>
          </a:p>
        </p:txBody>
      </p:sp>
    </p:spTree>
    <p:extLst>
      <p:ext uri="{BB962C8B-B14F-4D97-AF65-F5344CB8AC3E}">
        <p14:creationId xmlns:p14="http://schemas.microsoft.com/office/powerpoint/2010/main" val="1438068223"/>
      </p:ext>
    </p:extLst>
  </p:cSld>
  <p:clrMapOvr>
    <a:masterClrMapping/>
  </p:clrMapOvr>
  <p:timing>
    <p:tnLst>
      <p:par>
        <p:cTn xmlns:p14="http://schemas.microsoft.com/office/powerpoint/2010/mai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23/02/17</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‹n.›</a:t>
            </a:fld>
            <a:endParaRPr lang="en-GB"/>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97604903"/>
      </p:ext>
    </p:extLst>
  </p:cSld>
  <p:clrMapOvr>
    <a:masterClrMapping/>
  </p:clrMapOvr>
  <p:timing>
    <p:tnLst>
      <p:par>
        <p:cTn xmlns:p14="http://schemas.microsoft.com/office/powerpoint/2010/mai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 1 lin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3134"/>
            <a:ext cx="8229600" cy="487362"/>
          </a:xfrm>
          <a:prstGeom prst="rect">
            <a:avLst/>
          </a:prstGeom>
        </p:spPr>
        <p:txBody>
          <a:bodyPr>
            <a:normAutofit/>
          </a:bodyPr>
          <a:lstStyle>
            <a:lvl1pPr algn="l">
              <a:defRPr sz="2400" b="1" baseline="0">
                <a:solidFill>
                  <a:schemeClr val="bg1"/>
                </a:solidFill>
              </a:defRPr>
            </a:lvl1pPr>
          </a:lstStyle>
          <a:p>
            <a:r>
              <a:rPr lang="en-US" dirty="0" smtClean="0"/>
              <a:t>Click to edit Master title style – single line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solidFill>
                  <a:prstClr val="black"/>
                </a:solidFill>
              </a:rPr>
              <a:pPr/>
              <a:t>‹n.›</a:t>
            </a:fld>
            <a:endParaRPr lang="en-US" sz="1200" dirty="0">
              <a:solidFill>
                <a:prstClr val="black"/>
              </a:solidFill>
            </a:endParaRPr>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9468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 2 lin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0"/>
            <a:ext cx="8229600" cy="762000"/>
          </a:xfrm>
          <a:prstGeom prst="rect">
            <a:avLst/>
          </a:prstGeom>
        </p:spPr>
        <p:txBody>
          <a:bodyPr>
            <a:normAutofit/>
          </a:bodyPr>
          <a:lstStyle>
            <a:lvl1pPr algn="l">
              <a:defRPr sz="2400" b="1" baseline="0">
                <a:solidFill>
                  <a:schemeClr val="bg1"/>
                </a:solidFill>
              </a:defRPr>
            </a:lvl1pPr>
          </a:lstStyle>
          <a:p>
            <a:r>
              <a:rPr lang="en-US" dirty="0" smtClean="0"/>
              <a:t>Click to edit Master title style – two lines</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solidFill>
                  <a:prstClr val="black"/>
                </a:solidFill>
              </a:rPr>
              <a:pPr/>
              <a:t>‹n.›</a:t>
            </a:fld>
            <a:endParaRPr lang="en-US" sz="1200" dirty="0">
              <a:solidFill>
                <a:prstClr val="black"/>
              </a:solidFill>
            </a:endParaRPr>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13585196"/>
      </p:ext>
    </p:extLst>
  </p:cSld>
  <p:clrMapOvr>
    <a:masterClrMapping/>
  </p:clrMapOvr>
  <p:timing>
    <p:tnLst>
      <p:par>
        <p:cTn xmlns:p14="http://schemas.microsoft.com/office/powerpoint/2010/mai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4037018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3847945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038575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6800248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3919948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220550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7648412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5408954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7309166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a:defRPr/>
            </a:pPr>
            <a:fld id="{5451A30D-334B-43CF-BF48-4B92C82E8D3E}" type="datetimeFigureOut">
              <a:rPr lang="en-GB" smtClean="0">
                <a:solidFill>
                  <a:prstClr val="black"/>
                </a:solidFill>
              </a:rPr>
              <a:pPr>
                <a:defRPr/>
              </a:pPr>
              <a:t>23/02/17</a:t>
            </a:fld>
            <a:endParaRPr lang="en-GB">
              <a:solidFill>
                <a:prstClr val="black"/>
              </a:solidFill>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9A8CD439-4E12-472C-B1BF-601840C27105}" type="slidenum">
              <a:rPr lang="en-GB">
                <a:solidFill>
                  <a:prstClr val="black">
                    <a:tint val="75000"/>
                  </a:prstClr>
                </a:solidFill>
              </a:rPr>
              <a:pPr>
                <a:defRPr/>
              </a:pPr>
              <a:t>‹n.›</a:t>
            </a:fld>
            <a:endParaRPr lang="en-GB" dirty="0">
              <a:solidFill>
                <a:prstClr val="black">
                  <a:tint val="75000"/>
                </a:prstClr>
              </a:solidFill>
            </a:endParaRPr>
          </a:p>
        </p:txBody>
      </p:sp>
      <p:sp>
        <p:nvSpPr>
          <p:cNvPr id="10" name="Title 9"/>
          <p:cNvSpPr>
            <a:spLocks noGrp="1"/>
          </p:cNvSpPr>
          <p:nvPr>
            <p:ph type="title" hasCustomPrompt="1"/>
          </p:nvPr>
        </p:nvSpPr>
        <p:spPr>
          <a:xfrm>
            <a:off x="395536" y="404664"/>
            <a:ext cx="8229600" cy="1584176"/>
          </a:xfrm>
          <a:prstGeom prst="rect">
            <a:avLst/>
          </a:prstGeo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3044339448"/>
      </p:ext>
    </p:extLst>
  </p:cSld>
  <p:clrMapOvr>
    <a:masterClrMapping/>
  </p:clrMapOvr>
  <p:timing>
    <p:tnLst>
      <p:par>
        <p:cTn xmlns:p14="http://schemas.microsoft.com/office/powerpoint/2010/mai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Tree>
    <p:extLst>
      <p:ext uri="{BB962C8B-B14F-4D97-AF65-F5344CB8AC3E}">
        <p14:creationId xmlns:p14="http://schemas.microsoft.com/office/powerpoint/2010/main" val="1071760561"/>
      </p:ext>
    </p:extLst>
  </p:cSld>
  <p:clrMapOvr>
    <a:masterClrMapping/>
  </p:clrMapOvr>
  <p:timing>
    <p:tnLst>
      <p:par>
        <p:cTn xmlns:p14="http://schemas.microsoft.com/office/powerpoint/2010/main" id="1" dur="indefinite" restart="never" nodeType="tmRoot"/>
      </p:par>
    </p:tnLst>
  </p:timing>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086538894"/>
      </p:ext>
    </p:extLst>
  </p:cSld>
  <p:clrMapOvr>
    <a:masterClrMapping/>
  </p:clrMapOvr>
  <p:timing>
    <p:tnLst>
      <p:par>
        <p:cTn xmlns:p14="http://schemas.microsoft.com/office/powerpoint/2010/main" id="1" dur="indefinite" restart="never" nodeType="tmRoot"/>
      </p:par>
    </p:tnLst>
  </p:timing>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en-US" altLang="en-US">
              <a:solidFill>
                <a:prstClr val="black"/>
              </a:solidFill>
            </a:endParaRPr>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US" altLang="en-US">
              <a:solidFill>
                <a:prstClr val="black">
                  <a:tint val="75000"/>
                </a:prstClr>
              </a:solidFill>
            </a:endParaRPr>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B2E08A4A-C156-43C5-B1C2-C214A408A54F}" type="slidenum">
              <a:rPr lang="en-US" altLang="en-US">
                <a:solidFill>
                  <a:prstClr val="black">
                    <a:tint val="75000"/>
                  </a:prstClr>
                </a:solidFill>
              </a:rPr>
              <a:pPr/>
              <a:t>‹n.›</a:t>
            </a:fld>
            <a:endParaRPr lang="en-US" altLang="en-US">
              <a:solidFill>
                <a:prstClr val="black">
                  <a:tint val="75000"/>
                </a:prstClr>
              </a:solidFill>
            </a:endParaRPr>
          </a:p>
        </p:txBody>
      </p:sp>
    </p:spTree>
    <p:extLst>
      <p:ext uri="{BB962C8B-B14F-4D97-AF65-F5344CB8AC3E}">
        <p14:creationId xmlns:p14="http://schemas.microsoft.com/office/powerpoint/2010/main" val="34753790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3F852FB9-AA5D-4756-A6DE-02D5681099F1}" type="datetimeFigureOut">
              <a:rPr lang="en-US" smtClean="0"/>
              <a:pPr/>
              <a:t>23/02/17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84BB8C-4ECC-4535-9F9E-02D3797974FA}" type="slidenum">
              <a:rPr lang="en-US" smtClean="0"/>
              <a:pPr/>
              <a:t>‹n.›</a:t>
            </a:fld>
            <a:endParaRPr lang="en-US"/>
          </a:p>
        </p:txBody>
      </p:sp>
    </p:spTree>
    <p:extLst>
      <p:ext uri="{BB962C8B-B14F-4D97-AF65-F5344CB8AC3E}">
        <p14:creationId xmlns:p14="http://schemas.microsoft.com/office/powerpoint/2010/main" val="13499102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p:nvSpPr>
        <p:spPr>
          <a:xfrm>
            <a:off x="457200" y="6447495"/>
            <a:ext cx="377026" cy="276999"/>
          </a:xfrm>
          <a:prstGeom prst="rect">
            <a:avLst/>
          </a:prstGeom>
          <a:noFill/>
        </p:spPr>
        <p:txBody>
          <a:bodyPr wrap="none" rtlCol="0">
            <a:spAutoFit/>
          </a:bodyPr>
          <a:lstStyle/>
          <a:p>
            <a:pPr fontAlgn="auto">
              <a:spcBef>
                <a:spcPts val="0"/>
              </a:spcBef>
              <a:spcAft>
                <a:spcPts val="0"/>
              </a:spcAft>
            </a:pPr>
            <a:fld id="{CEB2BCE1-C623-8148-A216-0C4A4946D031}" type="slidenum">
              <a:rPr lang="en-US" sz="1200" smtClean="0">
                <a:solidFill>
                  <a:prstClr val="black"/>
                </a:solidFill>
                <a:latin typeface="Calibri"/>
                <a:cs typeface="+mn-cs"/>
              </a:rPr>
              <a:pPr fontAlgn="auto">
                <a:spcBef>
                  <a:spcPts val="0"/>
                </a:spcBef>
                <a:spcAft>
                  <a:spcPts val="0"/>
                </a:spcAft>
              </a:pPr>
              <a:t>‹n.›</a:t>
            </a:fld>
            <a:endParaRPr lang="en-US" sz="1200" dirty="0">
              <a:solidFill>
                <a:prstClr val="black"/>
              </a:solidFill>
              <a:latin typeface="Calibri"/>
              <a:cs typeface="+mn-cs"/>
            </a:endParaRPr>
          </a:p>
        </p:txBody>
      </p:sp>
      <p:cxnSp>
        <p:nvCxnSpPr>
          <p:cNvPr id="11" name="Straight Connector 10"/>
          <p:cNvCxnSpPr/>
          <p:nvPr/>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52445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7495839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9236607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7028734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87345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533683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880684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916825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9871033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42922274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699264932"/>
      </p:ext>
    </p:extLst>
  </p:cSld>
  <p:clrMapOvr>
    <a:masterClrMapping/>
  </p:clrMapOvr>
  <p:timing>
    <p:tnLst>
      <p:par>
        <p:cTn xmlns:p14="http://schemas.microsoft.com/office/powerpoint/2010/mai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596105728"/>
      </p:ext>
    </p:extLst>
  </p:cSld>
  <p:clrMapOvr>
    <a:masterClrMapping/>
  </p:clrMapOvr>
  <p:timing>
    <p:tnLst>
      <p:par>
        <p:cTn xmlns:p14="http://schemas.microsoft.com/office/powerpoint/2010/mai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3394137"/>
      </p:ext>
    </p:extLst>
  </p:cSld>
  <p:clrMapOvr>
    <a:masterClrMapping/>
  </p:clrMapOvr>
  <p:timing>
    <p:tnLst>
      <p:par>
        <p:cTn xmlns:p14="http://schemas.microsoft.com/office/powerpoint/2010/mai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p:nvSpPr>
        <p:spPr>
          <a:xfrm>
            <a:off x="457200" y="6447495"/>
            <a:ext cx="377026" cy="276999"/>
          </a:xfrm>
          <a:prstGeom prst="rect">
            <a:avLst/>
          </a:prstGeom>
          <a:noFill/>
        </p:spPr>
        <p:txBody>
          <a:bodyPr wrap="none" rtlCol="0">
            <a:spAutoFit/>
          </a:bodyPr>
          <a:lstStyle/>
          <a:p>
            <a:pPr fontAlgn="auto">
              <a:spcBef>
                <a:spcPts val="0"/>
              </a:spcBef>
              <a:spcAft>
                <a:spcPts val="0"/>
              </a:spcAft>
            </a:pPr>
            <a:fld id="{CEB2BCE1-C623-8148-A216-0C4A4946D031}" type="slidenum">
              <a:rPr lang="en-US" sz="1200" smtClean="0">
                <a:solidFill>
                  <a:prstClr val="black"/>
                </a:solidFill>
                <a:latin typeface="Calibri"/>
                <a:cs typeface="+mn-cs"/>
              </a:rPr>
              <a:pPr fontAlgn="auto">
                <a:spcBef>
                  <a:spcPts val="0"/>
                </a:spcBef>
                <a:spcAft>
                  <a:spcPts val="0"/>
                </a:spcAft>
              </a:pPr>
              <a:t>‹n.›</a:t>
            </a:fld>
            <a:endParaRPr lang="en-US" sz="1200" dirty="0">
              <a:solidFill>
                <a:prstClr val="black"/>
              </a:solidFill>
              <a:latin typeface="Calibri"/>
              <a:cs typeface="+mn-cs"/>
            </a:endParaRPr>
          </a:p>
        </p:txBody>
      </p:sp>
      <p:cxnSp>
        <p:nvCxnSpPr>
          <p:cNvPr id="11" name="Straight Connector 10"/>
          <p:cNvCxnSpPr/>
          <p:nvPr/>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39292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772898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40787234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4068237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4061103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6039037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6703885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8138315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2300755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4449212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2498264159"/>
      </p:ext>
    </p:extLst>
  </p:cSld>
  <p:clrMapOvr>
    <a:masterClrMapping/>
  </p:clrMapOvr>
  <p:timing>
    <p:tnLst>
      <p:par>
        <p:cTn xmlns:p14="http://schemas.microsoft.com/office/powerpoint/2010/mai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54449454"/>
      </p:ext>
    </p:extLst>
  </p:cSld>
  <p:clrMapOvr>
    <a:masterClrMapping/>
  </p:clrMapOvr>
  <p:timing>
    <p:tnLst>
      <p:par>
        <p:cTn xmlns:p14="http://schemas.microsoft.com/office/powerpoint/2010/mai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1467172549"/>
      </p:ext>
    </p:extLst>
  </p:cSld>
  <p:clrMapOvr>
    <a:masterClrMapping/>
  </p:clrMapOvr>
  <p:timing>
    <p:tnLst>
      <p:par>
        <p:cTn xmlns:p14="http://schemas.microsoft.com/office/powerpoint/2010/mai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p:nvSpPr>
        <p:spPr>
          <a:xfrm>
            <a:off x="457200" y="6447495"/>
            <a:ext cx="377026" cy="276999"/>
          </a:xfrm>
          <a:prstGeom prst="rect">
            <a:avLst/>
          </a:prstGeom>
          <a:noFill/>
        </p:spPr>
        <p:txBody>
          <a:bodyPr wrap="none" rtlCol="0">
            <a:spAutoFit/>
          </a:bodyPr>
          <a:lstStyle/>
          <a:p>
            <a:pPr fontAlgn="auto">
              <a:spcBef>
                <a:spcPts val="0"/>
              </a:spcBef>
              <a:spcAft>
                <a:spcPts val="0"/>
              </a:spcAft>
            </a:pPr>
            <a:fld id="{CEB2BCE1-C623-8148-A216-0C4A4946D031}" type="slidenum">
              <a:rPr lang="en-US" sz="1200" smtClean="0">
                <a:solidFill>
                  <a:prstClr val="black"/>
                </a:solidFill>
                <a:latin typeface="Calibri"/>
                <a:cs typeface="+mn-cs"/>
              </a:rPr>
              <a:pPr fontAlgn="auto">
                <a:spcBef>
                  <a:spcPts val="0"/>
                </a:spcBef>
                <a:spcAft>
                  <a:spcPts val="0"/>
                </a:spcAft>
              </a:pPr>
              <a:t>‹n.›</a:t>
            </a:fld>
            <a:endParaRPr lang="en-US" sz="1200" dirty="0">
              <a:solidFill>
                <a:prstClr val="black"/>
              </a:solidFill>
              <a:latin typeface="Calibri"/>
              <a:cs typeface="+mn-cs"/>
            </a:endParaRPr>
          </a:p>
        </p:txBody>
      </p:sp>
      <p:cxnSp>
        <p:nvCxnSpPr>
          <p:cNvPr id="11" name="Straight Connector 10"/>
          <p:cNvCxnSpPr/>
          <p:nvPr/>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1147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9342597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6751991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4677093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362640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8978763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96058665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9241123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3078744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58994469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2207455830"/>
      </p:ext>
    </p:extLst>
  </p:cSld>
  <p:clrMapOvr>
    <a:masterClrMapping/>
  </p:clrMapOvr>
  <p:timing>
    <p:tnLst>
      <p:par>
        <p:cTn xmlns:p14="http://schemas.microsoft.com/office/powerpoint/2010/mai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170432105"/>
      </p:ext>
    </p:extLst>
  </p:cSld>
  <p:clrMapOvr>
    <a:masterClrMapping/>
  </p:clrMapOvr>
  <p:timing>
    <p:tnLst>
      <p:par>
        <p:cTn xmlns:p14="http://schemas.microsoft.com/office/powerpoint/2010/mai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327113565"/>
      </p:ext>
    </p:extLst>
  </p:cSld>
  <p:clrMapOvr>
    <a:masterClrMapping/>
  </p:clrMapOvr>
  <p:timing>
    <p:tnLst>
      <p:par>
        <p:cTn xmlns:p14="http://schemas.microsoft.com/office/powerpoint/2010/mai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p:nvSpPr>
        <p:spPr>
          <a:xfrm>
            <a:off x="457200" y="6447495"/>
            <a:ext cx="377026" cy="276999"/>
          </a:xfrm>
          <a:prstGeom prst="rect">
            <a:avLst/>
          </a:prstGeom>
          <a:noFill/>
        </p:spPr>
        <p:txBody>
          <a:bodyPr wrap="none" rtlCol="0">
            <a:spAutoFit/>
          </a:bodyPr>
          <a:lstStyle/>
          <a:p>
            <a:pPr fontAlgn="auto">
              <a:spcBef>
                <a:spcPts val="0"/>
              </a:spcBef>
              <a:spcAft>
                <a:spcPts val="0"/>
              </a:spcAft>
            </a:pPr>
            <a:fld id="{CEB2BCE1-C623-8148-A216-0C4A4946D031}" type="slidenum">
              <a:rPr lang="en-US" sz="1200" smtClean="0">
                <a:solidFill>
                  <a:prstClr val="black"/>
                </a:solidFill>
                <a:latin typeface="Calibri"/>
                <a:cs typeface="+mn-cs"/>
              </a:rPr>
              <a:pPr fontAlgn="auto">
                <a:spcBef>
                  <a:spcPts val="0"/>
                </a:spcBef>
                <a:spcAft>
                  <a:spcPts val="0"/>
                </a:spcAft>
              </a:pPr>
              <a:t>‹n.›</a:t>
            </a:fld>
            <a:endParaRPr lang="en-US" sz="1200" dirty="0">
              <a:solidFill>
                <a:prstClr val="black"/>
              </a:solidFill>
              <a:latin typeface="Calibri"/>
              <a:cs typeface="+mn-cs"/>
            </a:endParaRPr>
          </a:p>
        </p:txBody>
      </p:sp>
      <p:cxnSp>
        <p:nvCxnSpPr>
          <p:cNvPr id="11" name="Straight Connector 10"/>
          <p:cNvCxnSpPr/>
          <p:nvPr/>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005975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49475273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90156994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34049170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28414552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45273466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78286723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7919942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6186510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81558808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562075770"/>
      </p:ext>
    </p:extLst>
  </p:cSld>
  <p:clrMapOvr>
    <a:masterClrMapping/>
  </p:clrMapOvr>
  <p:timing>
    <p:tnLst>
      <p:par>
        <p:cTn xmlns:p14="http://schemas.microsoft.com/office/powerpoint/2010/mai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3420073502"/>
      </p:ext>
    </p:extLst>
  </p:cSld>
  <p:clrMapOvr>
    <a:masterClrMapping/>
  </p:clrMapOvr>
  <p:timing>
    <p:tnLst>
      <p:par>
        <p:cTn xmlns:p14="http://schemas.microsoft.com/office/powerpoint/2010/mai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3681962088"/>
      </p:ext>
    </p:extLst>
  </p:cSld>
  <p:clrMapOvr>
    <a:masterClrMapping/>
  </p:clrMapOvr>
  <p:timing>
    <p:tnLst>
      <p:par>
        <p:cTn xmlns:p14="http://schemas.microsoft.com/office/powerpoint/2010/mai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Box 6"/>
          <p:cNvSpPr txBox="1"/>
          <p:nvPr/>
        </p:nvSpPr>
        <p:spPr>
          <a:xfrm>
            <a:off x="457200" y="6447495"/>
            <a:ext cx="377026" cy="276999"/>
          </a:xfrm>
          <a:prstGeom prst="rect">
            <a:avLst/>
          </a:prstGeom>
          <a:noFill/>
        </p:spPr>
        <p:txBody>
          <a:bodyPr wrap="none" rtlCol="0">
            <a:spAutoFit/>
          </a:bodyPr>
          <a:lstStyle/>
          <a:p>
            <a:pPr fontAlgn="auto">
              <a:spcBef>
                <a:spcPts val="0"/>
              </a:spcBef>
              <a:spcAft>
                <a:spcPts val="0"/>
              </a:spcAft>
            </a:pPr>
            <a:fld id="{CEB2BCE1-C623-8148-A216-0C4A4946D031}" type="slidenum">
              <a:rPr lang="en-US" sz="1200" smtClean="0">
                <a:solidFill>
                  <a:prstClr val="black"/>
                </a:solidFill>
                <a:latin typeface="Calibri"/>
                <a:cs typeface="+mn-cs"/>
              </a:rPr>
              <a:pPr fontAlgn="auto">
                <a:spcBef>
                  <a:spcPts val="0"/>
                </a:spcBef>
                <a:spcAft>
                  <a:spcPts val="0"/>
                </a:spcAft>
              </a:pPr>
              <a:t>‹n.›</a:t>
            </a:fld>
            <a:endParaRPr lang="en-US" sz="1200" dirty="0">
              <a:solidFill>
                <a:prstClr val="black"/>
              </a:solidFill>
              <a:latin typeface="Calibri"/>
              <a:cs typeface="+mn-cs"/>
            </a:endParaRPr>
          </a:p>
        </p:txBody>
      </p:sp>
      <p:cxnSp>
        <p:nvCxnSpPr>
          <p:cNvPr id="11" name="Straight Connector 10"/>
          <p:cNvCxnSpPr/>
          <p:nvPr/>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634581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7122549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49792918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36680252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28775207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7083562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88446211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12403291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220108790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407456452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endParaRPr lang="en-GB">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623943575"/>
      </p:ext>
    </p:extLst>
  </p:cSld>
  <p:clrMapOvr>
    <a:masterClrMapping/>
  </p:clrMapOvr>
  <p:timing>
    <p:tnLst>
      <p:par>
        <p:cTn xmlns:p14="http://schemas.microsoft.com/office/powerpoint/2010/mai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Tree>
    <p:extLst>
      <p:ext uri="{BB962C8B-B14F-4D97-AF65-F5344CB8AC3E}">
        <p14:creationId xmlns:p14="http://schemas.microsoft.com/office/powerpoint/2010/main" val="780415329"/>
      </p:ext>
    </p:extLst>
  </p:cSld>
  <p:clrMapOvr>
    <a:masterClrMapping/>
  </p:clrMapOvr>
  <p:timing>
    <p:tnLst>
      <p:par>
        <p:cTn xmlns:p14="http://schemas.microsoft.com/office/powerpoint/2010/mai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fontAlgn="auto">
              <a:spcBef>
                <a:spcPts val="0"/>
              </a:spcBef>
              <a:spcAft>
                <a:spcPts val="0"/>
              </a:spcAft>
            </a:pPr>
            <a:fld id="{51014C66-D9D1-4BCD-804F-710BAD79C733}" type="datetimeFigureOut">
              <a:rPr lang="en-GB" smtClean="0">
                <a:solidFill>
                  <a:prstClr val="black"/>
                </a:solidFill>
                <a:latin typeface="Calibri"/>
                <a:cs typeface="+mn-cs"/>
              </a:rPr>
              <a:pPr fontAlgn="auto">
                <a:spcBef>
                  <a:spcPts val="0"/>
                </a:spcBef>
                <a:spcAft>
                  <a:spcPts val="0"/>
                </a:spcAft>
              </a:pPr>
              <a:t>23/02/17</a:t>
            </a:fld>
            <a:endParaRPr lang="en-GB">
              <a:solidFill>
                <a:prstClr val="black"/>
              </a:solidFill>
              <a:latin typeface="Calibri"/>
              <a:cs typeface="+mn-cs"/>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fld id="{841F7285-A73F-4919-B8DB-8EEE86AF2277}" type="slidenum">
              <a:rPr lang="en-GB" smtClean="0">
                <a:solidFill>
                  <a:prstClr val="black">
                    <a:tint val="75000"/>
                  </a:prstClr>
                </a:solidFill>
              </a: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900675754"/>
      </p:ext>
    </p:extLst>
  </p:cSld>
  <p:clrMapOvr>
    <a:masterClrMapping/>
  </p:clrMapOvr>
  <p:timing>
    <p:tnLst>
      <p:par>
        <p:cTn xmlns:p14="http://schemas.microsoft.com/office/powerpoint/2010/mai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solidFill>
                  <a:prstClr val="black"/>
                </a:solidFill>
              </a:rPr>
              <a:pPr/>
              <a:t>‹n.›</a:t>
            </a:fld>
            <a:endParaRPr lang="en-US" sz="1200" dirty="0">
              <a:solidFill>
                <a:prstClr val="black"/>
              </a:solidFill>
            </a:endParaRPr>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167927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52707366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86958811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85350366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29265420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88659589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45918452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621935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38847418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83871977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Tree>
    <p:extLst>
      <p:ext uri="{BB962C8B-B14F-4D97-AF65-F5344CB8AC3E}">
        <p14:creationId xmlns:p14="http://schemas.microsoft.com/office/powerpoint/2010/main" val="2887721711"/>
      </p:ext>
    </p:extLst>
  </p:cSld>
  <p:clrMapOvr>
    <a:masterClrMapping/>
  </p:clrMapOvr>
  <p:timing>
    <p:tnLst>
      <p:par>
        <p:cTn xmlns:p14="http://schemas.microsoft.com/office/powerpoint/2010/main" id="1" dur="indefinite" restart="never" nodeType="tmRoot"/>
      </p:par>
    </p:tnLst>
  </p:timing>
  <p:hf hdr="0" ftr="0" dt="0"/>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3640197941"/>
      </p:ext>
    </p:extLst>
  </p:cSld>
  <p:clrMapOvr>
    <a:masterClrMapping/>
  </p:clrMapOvr>
  <p:timing>
    <p:tnLst>
      <p:par>
        <p:cTn xmlns:p14="http://schemas.microsoft.com/office/powerpoint/2010/main" id="1" dur="indefinite" restart="never" nodeType="tmRoot"/>
      </p:par>
    </p:tnLst>
  </p:timing>
  <p:hf hdr="0" ftr="0" dt="0"/>
</p:sldLayout>
</file>

<file path=ppt/slideLayouts/slideLayout107.xml><?xml version="1.0" encoding="utf-8"?>
<p:sldLayout xmlns:a="http://schemas.openxmlformats.org/drawingml/2006/main" xmlns:r="http://schemas.openxmlformats.org/officeDocument/2006/relationships" xmlns:p="http://schemas.openxmlformats.org/presentationml/2006/main" type="obj" preserve="1">
  <p:cSld name="Title - 1 lin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3134"/>
            <a:ext cx="8229600" cy="487362"/>
          </a:xfrm>
          <a:prstGeom prst="rect">
            <a:avLst/>
          </a:prstGeom>
        </p:spPr>
        <p:txBody>
          <a:bodyPr>
            <a:normAutofit/>
          </a:bodyPr>
          <a:lstStyle>
            <a:lvl1pPr algn="l">
              <a:defRPr sz="2400" b="1" baseline="0">
                <a:solidFill>
                  <a:schemeClr val="bg1"/>
                </a:solidFill>
              </a:defRPr>
            </a:lvl1pPr>
          </a:lstStyle>
          <a:p>
            <a:r>
              <a:rPr lang="en-US" dirty="0" smtClean="0"/>
              <a:t>Click to edit Master title style – single line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solidFill>
                  <a:prstClr val="black"/>
                </a:solidFill>
              </a:rPr>
              <a:pPr/>
              <a:t>‹n.›</a:t>
            </a:fld>
            <a:endParaRPr lang="en-US" sz="1200" dirty="0">
              <a:solidFill>
                <a:prstClr val="black"/>
              </a:solidFill>
            </a:endParaRPr>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555477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 preserve="1">
  <p:cSld name="Title - 2 lin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0"/>
            <a:ext cx="8229600" cy="762000"/>
          </a:xfrm>
          <a:prstGeom prst="rect">
            <a:avLst/>
          </a:prstGeom>
        </p:spPr>
        <p:txBody>
          <a:bodyPr>
            <a:normAutofit/>
          </a:bodyPr>
          <a:lstStyle>
            <a:lvl1pPr algn="l">
              <a:defRPr sz="2400" b="1" baseline="0">
                <a:solidFill>
                  <a:schemeClr val="bg1"/>
                </a:solidFill>
              </a:defRPr>
            </a:lvl1pPr>
          </a:lstStyle>
          <a:p>
            <a:r>
              <a:rPr lang="en-US" dirty="0" smtClean="0"/>
              <a:t>Click to edit Master title style – two lines</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solidFill>
                  <a:prstClr val="black"/>
                </a:solidFill>
              </a:rPr>
              <a:pPr/>
              <a:t>‹n.›</a:t>
            </a:fld>
            <a:endParaRPr lang="en-US" sz="1200" dirty="0">
              <a:solidFill>
                <a:prstClr val="black"/>
              </a:solidFill>
            </a:endParaRPr>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5466893"/>
      </p:ext>
    </p:extLst>
  </p:cSld>
  <p:clrMapOvr>
    <a:masterClrMapping/>
  </p:clrMapOvr>
  <p:timing>
    <p:tnLst>
      <p:par>
        <p:cTn xmlns:p14="http://schemas.microsoft.com/office/powerpoint/2010/mai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49159545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09486870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18760587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60061438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7539515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413908722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97834602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3287404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solidFill>
                  <a:prstClr val="black"/>
                </a:solidFill>
              </a:rPr>
              <a:pPr/>
              <a:t>23/02/17</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5245893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Tree>
    <p:extLst>
      <p:ext uri="{BB962C8B-B14F-4D97-AF65-F5344CB8AC3E}">
        <p14:creationId xmlns:p14="http://schemas.microsoft.com/office/powerpoint/2010/main" val="1427071561"/>
      </p:ext>
    </p:extLst>
  </p:cSld>
  <p:clrMapOvr>
    <a:masterClrMapping/>
  </p:clrMapOvr>
  <p:timing>
    <p:tnLst>
      <p:par>
        <p:cTn xmlns:p14="http://schemas.microsoft.com/office/powerpoint/2010/main" id="1" dur="indefinite" restart="never" nodeType="tmRoot"/>
      </p:par>
    </p:tnLst>
  </p:timing>
  <p:hf hdr="0" ftr="0" dt="0"/>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solidFill>
                  <a:prstClr val="black"/>
                </a:solidFill>
              </a:rPr>
              <a:pPr>
                <a:defRPr/>
              </a:pPr>
              <a:t>23/02/17</a:t>
            </a:fld>
            <a:endParaRPr lang="en-GB">
              <a:solidFill>
                <a:prstClr val="black"/>
              </a:solidFill>
            </a:endParaRPr>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solidFill>
                  <a:prstClr val="black">
                    <a:tint val="75000"/>
                  </a:prstClr>
                </a:solidFill>
              </a:rPr>
              <a:pPr>
                <a:defRPr/>
              </a:pPr>
              <a:t>‹n.›</a:t>
            </a:fld>
            <a:endParaRPr lang="en-GB">
              <a:solidFill>
                <a:prstClr val="black">
                  <a:tint val="75000"/>
                </a:prstClr>
              </a:solidFill>
            </a:endParaRPr>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4089139598"/>
      </p:ext>
    </p:extLst>
  </p:cSld>
  <p:clrMapOvr>
    <a:masterClrMapping/>
  </p:clrMapOvr>
  <p:timing>
    <p:tnLst>
      <p:par>
        <p:cTn xmlns:p14="http://schemas.microsoft.com/office/powerpoint/2010/main" id="1" dur="indefinite" restart="never" nodeType="tmRoot"/>
      </p:par>
    </p:tnLst>
  </p:timing>
  <p:hf hdr="0" ftr="0" dt="0"/>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5" name="Shape 15"/>
          <p:cNvSpPr>
            <a:spLocks noGrp="1"/>
          </p:cNvSpPr>
          <p:nvPr>
            <p:ph type="title"/>
          </p:nvPr>
        </p:nvSpPr>
        <p:spPr>
          <a:xfrm>
            <a:off x="457200" y="76200"/>
            <a:ext cx="8229600" cy="487363"/>
          </a:xfrm>
          <a:prstGeom prst="rect">
            <a:avLst/>
          </a:prstGeom>
        </p:spPr>
        <p:txBody>
          <a:bodyPr/>
          <a:lstStyle/>
          <a:p>
            <a:r>
              <a:t>Title Text</a:t>
            </a:r>
          </a:p>
        </p:txBody>
      </p:sp>
      <p:sp>
        <p:nvSpPr>
          <p:cNvPr id="16" name="Shape 16"/>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7" name="Shape 17"/>
          <p:cNvSpPr>
            <a:spLocks noGrp="1"/>
          </p:cNvSpPr>
          <p:nvPr>
            <p:ph type="sldNum" sz="quarter" idx="2"/>
          </p:nvPr>
        </p:nvSpPr>
        <p:spPr>
          <a:prstGeom prst="rect">
            <a:avLst/>
          </a:prstGeom>
        </p:spPr>
        <p:txBody>
          <a:bodyPr/>
          <a:lstStyle/>
          <a:p>
            <a:fld id="{86CB4B4D-7CA3-9044-876B-883B54F8677D}" type="slidenum">
              <a:rPr>
                <a:solidFill>
                  <a:prstClr val="black">
                    <a:tint val="75000"/>
                  </a:prstClr>
                </a:solidFill>
              </a:rPr>
              <a:pPr/>
              <a:t>‹n.›</a:t>
            </a:fld>
            <a:endParaRPr>
              <a:solidFill>
                <a:prstClr val="black">
                  <a:tint val="75000"/>
                </a:prstClr>
              </a:solidFill>
            </a:endParaRPr>
          </a:p>
        </p:txBody>
      </p:sp>
    </p:spTree>
    <p:extLst>
      <p:ext uri="{BB962C8B-B14F-4D97-AF65-F5344CB8AC3E}">
        <p14:creationId xmlns:p14="http://schemas.microsoft.com/office/powerpoint/2010/main" val="1878657467"/>
      </p:ext>
    </p:extLst>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slideLayout" Target="../slideLayouts/slideLayout25.xml"/><Relationship Id="rId13" Type="http://schemas.openxmlformats.org/officeDocument/2006/relationships/slideLayout" Target="../slideLayouts/slideLayout26.xml"/><Relationship Id="rId14" Type="http://schemas.openxmlformats.org/officeDocument/2006/relationships/slideLayout" Target="../slideLayouts/slideLayout27.xml"/><Relationship Id="rId15" Type="http://schemas.openxmlformats.org/officeDocument/2006/relationships/slideLayout" Target="../slideLayouts/slideLayout28.xml"/><Relationship Id="rId16" Type="http://schemas.openxmlformats.org/officeDocument/2006/relationships/slideLayout" Target="../slideLayouts/slideLayout29.xml"/><Relationship Id="rId17" Type="http://schemas.openxmlformats.org/officeDocument/2006/relationships/theme" Target="../theme/theme2.xml"/><Relationship Id="rId18" Type="http://schemas.openxmlformats.org/officeDocument/2006/relationships/image" Target="../media/image1.pn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0.xml"/><Relationship Id="rId12" Type="http://schemas.openxmlformats.org/officeDocument/2006/relationships/slideLayout" Target="../slideLayouts/slideLayout41.xml"/><Relationship Id="rId13" Type="http://schemas.openxmlformats.org/officeDocument/2006/relationships/slideLayout" Target="../slideLayouts/slideLayout42.xml"/><Relationship Id="rId14" Type="http://schemas.openxmlformats.org/officeDocument/2006/relationships/theme" Target="../theme/theme3.xml"/><Relationship Id="rId15" Type="http://schemas.openxmlformats.org/officeDocument/2006/relationships/image" Target="../media/image1.png"/><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 Id="rId9" Type="http://schemas.openxmlformats.org/officeDocument/2006/relationships/slideLayout" Target="../slideLayouts/slideLayout38.xml"/><Relationship Id="rId10"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3.xml"/><Relationship Id="rId12" Type="http://schemas.openxmlformats.org/officeDocument/2006/relationships/slideLayout" Target="../slideLayouts/slideLayout54.xml"/><Relationship Id="rId13" Type="http://schemas.openxmlformats.org/officeDocument/2006/relationships/slideLayout" Target="../slideLayouts/slideLayout55.xml"/><Relationship Id="rId14" Type="http://schemas.openxmlformats.org/officeDocument/2006/relationships/theme" Target="../theme/theme4.xml"/><Relationship Id="rId15" Type="http://schemas.openxmlformats.org/officeDocument/2006/relationships/image" Target="../media/image1.png"/><Relationship Id="rId1" Type="http://schemas.openxmlformats.org/officeDocument/2006/relationships/slideLayout" Target="../slideLayouts/slideLayout43.xml"/><Relationship Id="rId2" Type="http://schemas.openxmlformats.org/officeDocument/2006/relationships/slideLayout" Target="../slideLayouts/slideLayout44.xml"/><Relationship Id="rId3" Type="http://schemas.openxmlformats.org/officeDocument/2006/relationships/slideLayout" Target="../slideLayouts/slideLayout45.xml"/><Relationship Id="rId4" Type="http://schemas.openxmlformats.org/officeDocument/2006/relationships/slideLayout" Target="../slideLayouts/slideLayout46.xml"/><Relationship Id="rId5" Type="http://schemas.openxmlformats.org/officeDocument/2006/relationships/slideLayout" Target="../slideLayouts/slideLayout47.xml"/><Relationship Id="rId6" Type="http://schemas.openxmlformats.org/officeDocument/2006/relationships/slideLayout" Target="../slideLayouts/slideLayout48.xml"/><Relationship Id="rId7" Type="http://schemas.openxmlformats.org/officeDocument/2006/relationships/slideLayout" Target="../slideLayouts/slideLayout49.xml"/><Relationship Id="rId8" Type="http://schemas.openxmlformats.org/officeDocument/2006/relationships/slideLayout" Target="../slideLayouts/slideLayout50.xml"/><Relationship Id="rId9" Type="http://schemas.openxmlformats.org/officeDocument/2006/relationships/slideLayout" Target="../slideLayouts/slideLayout51.xml"/><Relationship Id="rId10"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66.xml"/><Relationship Id="rId12" Type="http://schemas.openxmlformats.org/officeDocument/2006/relationships/slideLayout" Target="../slideLayouts/slideLayout67.xml"/><Relationship Id="rId13" Type="http://schemas.openxmlformats.org/officeDocument/2006/relationships/slideLayout" Target="../slideLayouts/slideLayout68.xml"/><Relationship Id="rId14" Type="http://schemas.openxmlformats.org/officeDocument/2006/relationships/theme" Target="../theme/theme5.xml"/><Relationship Id="rId15" Type="http://schemas.openxmlformats.org/officeDocument/2006/relationships/image" Target="../media/image1.png"/><Relationship Id="rId1" Type="http://schemas.openxmlformats.org/officeDocument/2006/relationships/slideLayout" Target="../slideLayouts/slideLayout56.xml"/><Relationship Id="rId2" Type="http://schemas.openxmlformats.org/officeDocument/2006/relationships/slideLayout" Target="../slideLayouts/slideLayout57.xml"/><Relationship Id="rId3" Type="http://schemas.openxmlformats.org/officeDocument/2006/relationships/slideLayout" Target="../slideLayouts/slideLayout58.xml"/><Relationship Id="rId4" Type="http://schemas.openxmlformats.org/officeDocument/2006/relationships/slideLayout" Target="../slideLayouts/slideLayout59.xml"/><Relationship Id="rId5" Type="http://schemas.openxmlformats.org/officeDocument/2006/relationships/slideLayout" Target="../slideLayouts/slideLayout60.xml"/><Relationship Id="rId6" Type="http://schemas.openxmlformats.org/officeDocument/2006/relationships/slideLayout" Target="../slideLayouts/slideLayout61.xml"/><Relationship Id="rId7" Type="http://schemas.openxmlformats.org/officeDocument/2006/relationships/slideLayout" Target="../slideLayouts/slideLayout62.xml"/><Relationship Id="rId8" Type="http://schemas.openxmlformats.org/officeDocument/2006/relationships/slideLayout" Target="../slideLayouts/slideLayout63.xml"/><Relationship Id="rId9" Type="http://schemas.openxmlformats.org/officeDocument/2006/relationships/slideLayout" Target="../slideLayouts/slideLayout64.xml"/><Relationship Id="rId10"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79.xml"/><Relationship Id="rId12" Type="http://schemas.openxmlformats.org/officeDocument/2006/relationships/slideLayout" Target="../slideLayouts/slideLayout80.xml"/><Relationship Id="rId13" Type="http://schemas.openxmlformats.org/officeDocument/2006/relationships/slideLayout" Target="../slideLayouts/slideLayout81.xml"/><Relationship Id="rId14" Type="http://schemas.openxmlformats.org/officeDocument/2006/relationships/theme" Target="../theme/theme6.xml"/><Relationship Id="rId15" Type="http://schemas.openxmlformats.org/officeDocument/2006/relationships/image" Target="../media/image1.png"/><Relationship Id="rId1" Type="http://schemas.openxmlformats.org/officeDocument/2006/relationships/slideLayout" Target="../slideLayouts/slideLayout69.xml"/><Relationship Id="rId2" Type="http://schemas.openxmlformats.org/officeDocument/2006/relationships/slideLayout" Target="../slideLayouts/slideLayout70.xml"/><Relationship Id="rId3" Type="http://schemas.openxmlformats.org/officeDocument/2006/relationships/slideLayout" Target="../slideLayouts/slideLayout71.xml"/><Relationship Id="rId4" Type="http://schemas.openxmlformats.org/officeDocument/2006/relationships/slideLayout" Target="../slideLayouts/slideLayout72.xml"/><Relationship Id="rId5" Type="http://schemas.openxmlformats.org/officeDocument/2006/relationships/slideLayout" Target="../slideLayouts/slideLayout73.xml"/><Relationship Id="rId6" Type="http://schemas.openxmlformats.org/officeDocument/2006/relationships/slideLayout" Target="../slideLayouts/slideLayout74.xml"/><Relationship Id="rId7" Type="http://schemas.openxmlformats.org/officeDocument/2006/relationships/slideLayout" Target="../slideLayouts/slideLayout75.xml"/><Relationship Id="rId8" Type="http://schemas.openxmlformats.org/officeDocument/2006/relationships/slideLayout" Target="../slideLayouts/slideLayout76.xml"/><Relationship Id="rId9" Type="http://schemas.openxmlformats.org/officeDocument/2006/relationships/slideLayout" Target="../slideLayouts/slideLayout77.xml"/><Relationship Id="rId10" Type="http://schemas.openxmlformats.org/officeDocument/2006/relationships/slideLayout" Target="../slideLayouts/slideLayout78.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92.xml"/><Relationship Id="rId12" Type="http://schemas.openxmlformats.org/officeDocument/2006/relationships/slideLayout" Target="../slideLayouts/slideLayout93.xml"/><Relationship Id="rId13" Type="http://schemas.openxmlformats.org/officeDocument/2006/relationships/slideLayout" Target="../slideLayouts/slideLayout94.xml"/><Relationship Id="rId14" Type="http://schemas.openxmlformats.org/officeDocument/2006/relationships/theme" Target="../theme/theme7.xml"/><Relationship Id="rId15" Type="http://schemas.openxmlformats.org/officeDocument/2006/relationships/image" Target="../media/image1.png"/><Relationship Id="rId1" Type="http://schemas.openxmlformats.org/officeDocument/2006/relationships/slideLayout" Target="../slideLayouts/slideLayout82.xml"/><Relationship Id="rId2" Type="http://schemas.openxmlformats.org/officeDocument/2006/relationships/slideLayout" Target="../slideLayouts/slideLayout83.xml"/><Relationship Id="rId3" Type="http://schemas.openxmlformats.org/officeDocument/2006/relationships/slideLayout" Target="../slideLayouts/slideLayout84.xml"/><Relationship Id="rId4" Type="http://schemas.openxmlformats.org/officeDocument/2006/relationships/slideLayout" Target="../slideLayouts/slideLayout85.xml"/><Relationship Id="rId5" Type="http://schemas.openxmlformats.org/officeDocument/2006/relationships/slideLayout" Target="../slideLayouts/slideLayout86.xml"/><Relationship Id="rId6" Type="http://schemas.openxmlformats.org/officeDocument/2006/relationships/slideLayout" Target="../slideLayouts/slideLayout87.xml"/><Relationship Id="rId7" Type="http://schemas.openxmlformats.org/officeDocument/2006/relationships/slideLayout" Target="../slideLayouts/slideLayout88.xml"/><Relationship Id="rId8" Type="http://schemas.openxmlformats.org/officeDocument/2006/relationships/slideLayout" Target="../slideLayouts/slideLayout89.xml"/><Relationship Id="rId9" Type="http://schemas.openxmlformats.org/officeDocument/2006/relationships/slideLayout" Target="../slideLayouts/slideLayout90.xml"/><Relationship Id="rId10" Type="http://schemas.openxmlformats.org/officeDocument/2006/relationships/slideLayout" Target="../slideLayouts/slideLayout91.xml"/></Relationships>
</file>

<file path=ppt/slideMasters/_rels/slideMaster8.xml.rels><?xml version="1.0" encoding="UTF-8" standalone="yes"?>
<Relationships xmlns="http://schemas.openxmlformats.org/package/2006/relationships"><Relationship Id="rId11" Type="http://schemas.openxmlformats.org/officeDocument/2006/relationships/slideLayout" Target="../slideLayouts/slideLayout105.xml"/><Relationship Id="rId12" Type="http://schemas.openxmlformats.org/officeDocument/2006/relationships/slideLayout" Target="../slideLayouts/slideLayout106.xml"/><Relationship Id="rId13" Type="http://schemas.openxmlformats.org/officeDocument/2006/relationships/theme" Target="../theme/theme8.xml"/><Relationship Id="rId14" Type="http://schemas.openxmlformats.org/officeDocument/2006/relationships/image" Target="../media/image1.png"/><Relationship Id="rId1" Type="http://schemas.openxmlformats.org/officeDocument/2006/relationships/slideLayout" Target="../slideLayouts/slideLayout95.xml"/><Relationship Id="rId2" Type="http://schemas.openxmlformats.org/officeDocument/2006/relationships/slideLayout" Target="../slideLayouts/slideLayout96.xml"/><Relationship Id="rId3" Type="http://schemas.openxmlformats.org/officeDocument/2006/relationships/slideLayout" Target="../slideLayouts/slideLayout97.xml"/><Relationship Id="rId4" Type="http://schemas.openxmlformats.org/officeDocument/2006/relationships/slideLayout" Target="../slideLayouts/slideLayout98.xml"/><Relationship Id="rId5" Type="http://schemas.openxmlformats.org/officeDocument/2006/relationships/slideLayout" Target="../slideLayouts/slideLayout99.xml"/><Relationship Id="rId6" Type="http://schemas.openxmlformats.org/officeDocument/2006/relationships/slideLayout" Target="../slideLayouts/slideLayout100.xml"/><Relationship Id="rId7" Type="http://schemas.openxmlformats.org/officeDocument/2006/relationships/slideLayout" Target="../slideLayouts/slideLayout101.xml"/><Relationship Id="rId8" Type="http://schemas.openxmlformats.org/officeDocument/2006/relationships/slideLayout" Target="../slideLayouts/slideLayout102.xml"/><Relationship Id="rId9" Type="http://schemas.openxmlformats.org/officeDocument/2006/relationships/slideLayout" Target="../slideLayouts/slideLayout103.xml"/><Relationship Id="rId10" Type="http://schemas.openxmlformats.org/officeDocument/2006/relationships/slideLayout" Target="../slideLayouts/slideLayout104.xml"/></Relationships>
</file>

<file path=ppt/slideMasters/_rels/slideMaster9.xml.rels><?xml version="1.0" encoding="UTF-8" standalone="yes"?>
<Relationships xmlns="http://schemas.openxmlformats.org/package/2006/relationships"><Relationship Id="rId11" Type="http://schemas.openxmlformats.org/officeDocument/2006/relationships/slideLayout" Target="../slideLayouts/slideLayout117.xml"/><Relationship Id="rId12" Type="http://schemas.openxmlformats.org/officeDocument/2006/relationships/slideLayout" Target="../slideLayouts/slideLayout118.xml"/><Relationship Id="rId13" Type="http://schemas.openxmlformats.org/officeDocument/2006/relationships/slideLayout" Target="../slideLayouts/slideLayout119.xml"/><Relationship Id="rId14" Type="http://schemas.openxmlformats.org/officeDocument/2006/relationships/slideLayout" Target="../slideLayouts/slideLayout120.xml"/><Relationship Id="rId15" Type="http://schemas.openxmlformats.org/officeDocument/2006/relationships/theme" Target="../theme/theme9.xml"/><Relationship Id="rId16" Type="http://schemas.openxmlformats.org/officeDocument/2006/relationships/image" Target="../media/image1.png"/><Relationship Id="rId1" Type="http://schemas.openxmlformats.org/officeDocument/2006/relationships/slideLayout" Target="../slideLayouts/slideLayout107.xml"/><Relationship Id="rId2" Type="http://schemas.openxmlformats.org/officeDocument/2006/relationships/slideLayout" Target="../slideLayouts/slideLayout108.xml"/><Relationship Id="rId3" Type="http://schemas.openxmlformats.org/officeDocument/2006/relationships/slideLayout" Target="../slideLayouts/slideLayout109.xml"/><Relationship Id="rId4" Type="http://schemas.openxmlformats.org/officeDocument/2006/relationships/slideLayout" Target="../slideLayouts/slideLayout110.xml"/><Relationship Id="rId5" Type="http://schemas.openxmlformats.org/officeDocument/2006/relationships/slideLayout" Target="../slideLayouts/slideLayout111.xml"/><Relationship Id="rId6" Type="http://schemas.openxmlformats.org/officeDocument/2006/relationships/slideLayout" Target="../slideLayouts/slideLayout112.xml"/><Relationship Id="rId7" Type="http://schemas.openxmlformats.org/officeDocument/2006/relationships/slideLayout" Target="../slideLayouts/slideLayout113.xml"/><Relationship Id="rId8" Type="http://schemas.openxmlformats.org/officeDocument/2006/relationships/slideLayout" Target="../slideLayouts/slideLayout114.xml"/><Relationship Id="rId9" Type="http://schemas.openxmlformats.org/officeDocument/2006/relationships/slideLayout" Target="../slideLayouts/slideLayout115.xml"/><Relationship Id="rId10" Type="http://schemas.openxmlformats.org/officeDocument/2006/relationships/slideLayout" Target="../slideLayouts/slideLayout1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00751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pPr/>
              <a:t>‹n.›</a:t>
            </a:fld>
            <a:endParaRPr lang="en-US"/>
          </a:p>
        </p:txBody>
      </p:sp>
      <p:sp>
        <p:nvSpPr>
          <p:cNvPr id="7" name="Rectangle 6"/>
          <p:cNvSpPr/>
          <p:nvPr userDrawn="1"/>
        </p:nvSpPr>
        <p:spPr>
          <a:xfrm>
            <a:off x="0" y="2"/>
            <a:ext cx="9144000" cy="766235"/>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770473"/>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ICARDA logo green 356C.png"/>
          <p:cNvPicPr>
            <a:picLocks noChangeAspect="1"/>
          </p:cNvPicPr>
          <p:nvPr userDrawn="1"/>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3961524724"/>
      </p:ext>
    </p:extLst>
  </p:cSld>
  <p:clrMap bg1="lt1" tx1="dk1" bg2="lt2" tx2="dk2" accent1="accent1" accent2="accent2" accent3="accent3" accent4="accent4" accent5="accent5" accent6="accent6" hlink="hlink" folHlink="folHlink"/>
  <p:sldLayoutIdLst>
    <p:sldLayoutId id="2147483676" r:id="rId1"/>
    <p:sldLayoutId id="2147483688"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7" r:id="rId12"/>
    <p:sldLayoutId id="2147483673" r:id="rId13"/>
  </p:sldLayoutIdLst>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00751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
        <p:nvSpPr>
          <p:cNvPr id="7" name="Rectangle 6"/>
          <p:cNvSpPr/>
          <p:nvPr userDrawn="1"/>
        </p:nvSpPr>
        <p:spPr>
          <a:xfrm>
            <a:off x="0" y="2"/>
            <a:ext cx="9144000" cy="766235"/>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userDrawn="1"/>
        </p:nvSpPr>
        <p:spPr>
          <a:xfrm>
            <a:off x="0" y="760948"/>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4" name="Picture 3" descr="ICARDA logo green 356C.png"/>
          <p:cNvPicPr>
            <a:picLocks noChangeAspect="1"/>
          </p:cNvPicPr>
          <p:nvPr userDrawn="1"/>
        </p:nvPicPr>
        <p:blipFill>
          <a:blip r:embed="rId18"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Tree>
    <p:extLst>
      <p:ext uri="{BB962C8B-B14F-4D97-AF65-F5344CB8AC3E}">
        <p14:creationId xmlns:p14="http://schemas.microsoft.com/office/powerpoint/2010/main" val="141456231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849" r:id="rId16"/>
  </p:sldLayoutIdLst>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41F7285-A73F-4919-B8DB-8EEE86AF2277}" type="slidenum">
              <a:rPr lang="en-GB" smtClean="0">
                <a:solidFill>
                  <a:prstClr val="black">
                    <a:tint val="75000"/>
                  </a:prstClr>
                </a:solidFill>
                <a:latin typeface="Calibri"/>
                <a:cs typeface="+mn-cs"/>
              </a:rPr>
              <a:pPr fontAlgn="auto">
                <a:spcBef>
                  <a:spcPts val="0"/>
                </a:spcBef>
                <a:spcAft>
                  <a:spcPts val="0"/>
                </a:spcAft>
              </a:pPr>
              <a:t>‹n.›</a:t>
            </a:fld>
            <a:endParaRPr lang="en-GB">
              <a:solidFill>
                <a:prstClr val="black">
                  <a:tint val="75000"/>
                </a:prstClr>
              </a:solidFill>
              <a:latin typeface="Calibri"/>
              <a:cs typeface="+mn-cs"/>
            </a:endParaRPr>
          </a:p>
        </p:txBody>
      </p:sp>
      <p:sp>
        <p:nvSpPr>
          <p:cNvPr id="7" name="Rectangle 6"/>
          <p:cNvSpPr/>
          <p:nvPr/>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8" name="Rectangle 7"/>
          <p:cNvSpPr/>
          <p:nvPr/>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pic>
        <p:nvPicPr>
          <p:cNvPr id="4" name="Picture 3" descr="ICARDA logo green 356C.png"/>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GB">
              <a:solidFill>
                <a:prstClr val="black">
                  <a:tint val="75000"/>
                </a:prstClr>
              </a:solidFill>
              <a:latin typeface="Calibri"/>
              <a:cs typeface="+mn-cs"/>
            </a:endParaRPr>
          </a:p>
        </p:txBody>
      </p:sp>
    </p:spTree>
    <p:extLst>
      <p:ext uri="{BB962C8B-B14F-4D97-AF65-F5344CB8AC3E}">
        <p14:creationId xmlns:p14="http://schemas.microsoft.com/office/powerpoint/2010/main" val="453009331"/>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41F7285-A73F-4919-B8DB-8EEE86AF2277}" type="slidenum">
              <a:rPr lang="en-GB" smtClean="0">
                <a:solidFill>
                  <a:prstClr val="black">
                    <a:tint val="75000"/>
                  </a:prstClr>
                </a:solidFill>
                <a:latin typeface="Calibri"/>
                <a:cs typeface="+mn-cs"/>
              </a:rPr>
              <a:pPr fontAlgn="auto">
                <a:spcBef>
                  <a:spcPts val="0"/>
                </a:spcBef>
                <a:spcAft>
                  <a:spcPts val="0"/>
                </a:spcAft>
              </a:pPr>
              <a:t>‹n.›</a:t>
            </a:fld>
            <a:endParaRPr lang="en-GB">
              <a:solidFill>
                <a:prstClr val="black">
                  <a:tint val="75000"/>
                </a:prstClr>
              </a:solidFill>
              <a:latin typeface="Calibri"/>
              <a:cs typeface="+mn-cs"/>
            </a:endParaRPr>
          </a:p>
        </p:txBody>
      </p:sp>
      <p:sp>
        <p:nvSpPr>
          <p:cNvPr id="7" name="Rectangle 6"/>
          <p:cNvSpPr/>
          <p:nvPr/>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8" name="Rectangle 7"/>
          <p:cNvSpPr/>
          <p:nvPr/>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pic>
        <p:nvPicPr>
          <p:cNvPr id="4" name="Picture 3" descr="ICARDA logo green 356C.png"/>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GB">
              <a:solidFill>
                <a:prstClr val="black">
                  <a:tint val="75000"/>
                </a:prstClr>
              </a:solidFill>
              <a:latin typeface="Calibri"/>
              <a:cs typeface="+mn-cs"/>
            </a:endParaRPr>
          </a:p>
        </p:txBody>
      </p:sp>
    </p:spTree>
    <p:extLst>
      <p:ext uri="{BB962C8B-B14F-4D97-AF65-F5344CB8AC3E}">
        <p14:creationId xmlns:p14="http://schemas.microsoft.com/office/powerpoint/2010/main" val="2524533510"/>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41F7285-A73F-4919-B8DB-8EEE86AF2277}" type="slidenum">
              <a:rPr lang="en-GB" smtClean="0">
                <a:solidFill>
                  <a:prstClr val="black">
                    <a:tint val="75000"/>
                  </a:prstClr>
                </a:solidFill>
                <a:latin typeface="Calibri"/>
                <a:cs typeface="+mn-cs"/>
              </a:rPr>
              <a:pPr fontAlgn="auto">
                <a:spcBef>
                  <a:spcPts val="0"/>
                </a:spcBef>
                <a:spcAft>
                  <a:spcPts val="0"/>
                </a:spcAft>
              </a:pPr>
              <a:t>‹n.›</a:t>
            </a:fld>
            <a:endParaRPr lang="en-GB">
              <a:solidFill>
                <a:prstClr val="black">
                  <a:tint val="75000"/>
                </a:prstClr>
              </a:solidFill>
              <a:latin typeface="Calibri"/>
              <a:cs typeface="+mn-cs"/>
            </a:endParaRPr>
          </a:p>
        </p:txBody>
      </p:sp>
      <p:sp>
        <p:nvSpPr>
          <p:cNvPr id="7" name="Rectangle 6"/>
          <p:cNvSpPr/>
          <p:nvPr/>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8" name="Rectangle 7"/>
          <p:cNvSpPr/>
          <p:nvPr/>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pic>
        <p:nvPicPr>
          <p:cNvPr id="4" name="Picture 3" descr="ICARDA logo green 356C.png"/>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GB">
              <a:solidFill>
                <a:prstClr val="black">
                  <a:tint val="75000"/>
                </a:prstClr>
              </a:solidFill>
              <a:latin typeface="Calibri"/>
              <a:cs typeface="+mn-cs"/>
            </a:endParaRPr>
          </a:p>
        </p:txBody>
      </p:sp>
    </p:spTree>
    <p:extLst>
      <p:ext uri="{BB962C8B-B14F-4D97-AF65-F5344CB8AC3E}">
        <p14:creationId xmlns:p14="http://schemas.microsoft.com/office/powerpoint/2010/main" val="1251038497"/>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41F7285-A73F-4919-B8DB-8EEE86AF2277}" type="slidenum">
              <a:rPr lang="en-GB" smtClean="0">
                <a:solidFill>
                  <a:prstClr val="black">
                    <a:tint val="75000"/>
                  </a:prstClr>
                </a:solidFill>
                <a:latin typeface="Calibri"/>
                <a:cs typeface="+mn-cs"/>
              </a:rPr>
              <a:pPr fontAlgn="auto">
                <a:spcBef>
                  <a:spcPts val="0"/>
                </a:spcBef>
                <a:spcAft>
                  <a:spcPts val="0"/>
                </a:spcAft>
              </a:pPr>
              <a:t>‹n.›</a:t>
            </a:fld>
            <a:endParaRPr lang="en-GB">
              <a:solidFill>
                <a:prstClr val="black">
                  <a:tint val="75000"/>
                </a:prstClr>
              </a:solidFill>
              <a:latin typeface="Calibri"/>
              <a:cs typeface="+mn-cs"/>
            </a:endParaRPr>
          </a:p>
        </p:txBody>
      </p:sp>
      <p:sp>
        <p:nvSpPr>
          <p:cNvPr id="7" name="Rectangle 6"/>
          <p:cNvSpPr/>
          <p:nvPr/>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8" name="Rectangle 7"/>
          <p:cNvSpPr/>
          <p:nvPr/>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pic>
        <p:nvPicPr>
          <p:cNvPr id="4" name="Picture 3" descr="ICARDA logo green 356C.png"/>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GB">
              <a:solidFill>
                <a:prstClr val="black">
                  <a:tint val="75000"/>
                </a:prstClr>
              </a:solidFill>
              <a:latin typeface="Calibri"/>
              <a:cs typeface="+mn-cs"/>
            </a:endParaRPr>
          </a:p>
        </p:txBody>
      </p:sp>
    </p:spTree>
    <p:extLst>
      <p:ext uri="{BB962C8B-B14F-4D97-AF65-F5344CB8AC3E}">
        <p14:creationId xmlns:p14="http://schemas.microsoft.com/office/powerpoint/2010/main" val="333311581"/>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41F7285-A73F-4919-B8DB-8EEE86AF2277}" type="slidenum">
              <a:rPr lang="en-GB" smtClean="0">
                <a:solidFill>
                  <a:prstClr val="black">
                    <a:tint val="75000"/>
                  </a:prstClr>
                </a:solidFill>
                <a:latin typeface="Calibri"/>
                <a:cs typeface="+mn-cs"/>
              </a:rPr>
              <a:pPr fontAlgn="auto">
                <a:spcBef>
                  <a:spcPts val="0"/>
                </a:spcBef>
                <a:spcAft>
                  <a:spcPts val="0"/>
                </a:spcAft>
              </a:pPr>
              <a:t>‹n.›</a:t>
            </a:fld>
            <a:endParaRPr lang="en-GB">
              <a:solidFill>
                <a:prstClr val="black">
                  <a:tint val="75000"/>
                </a:prstClr>
              </a:solidFill>
              <a:latin typeface="Calibri"/>
              <a:cs typeface="+mn-cs"/>
            </a:endParaRPr>
          </a:p>
        </p:txBody>
      </p:sp>
      <p:sp>
        <p:nvSpPr>
          <p:cNvPr id="7" name="Rectangle 6"/>
          <p:cNvSpPr/>
          <p:nvPr/>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8" name="Rectangle 7"/>
          <p:cNvSpPr/>
          <p:nvPr/>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pic>
        <p:nvPicPr>
          <p:cNvPr id="4" name="Picture 3" descr="ICARDA logo green 356C.png"/>
          <p:cNvPicPr>
            <a:picLocks noChangeAspect="1"/>
          </p:cNvPicPr>
          <p:nvPr/>
        </p:nvPicPr>
        <p:blipFill>
          <a:blip r:embed="rId15"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GB">
              <a:solidFill>
                <a:prstClr val="black">
                  <a:tint val="75000"/>
                </a:prstClr>
              </a:solidFill>
              <a:latin typeface="Calibri"/>
              <a:cs typeface="+mn-cs"/>
            </a:endParaRPr>
          </a:p>
        </p:txBody>
      </p:sp>
    </p:spTree>
    <p:extLst>
      <p:ext uri="{BB962C8B-B14F-4D97-AF65-F5344CB8AC3E}">
        <p14:creationId xmlns:p14="http://schemas.microsoft.com/office/powerpoint/2010/main" val="1671719069"/>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
        <p:nvSpPr>
          <p:cNvPr id="7" name="Rectangle 6"/>
          <p:cNvSpPr/>
          <p:nvPr userDrawn="1"/>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userDrawn="1"/>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4" name="Picture 3" descr="ICARDA logo green 356C.png"/>
          <p:cNvPicPr>
            <a:picLocks noChangeAspect="1"/>
          </p:cNvPicPr>
          <p:nvPr userDrawn="1"/>
        </p:nvPicPr>
        <p:blipFill>
          <a:blip r:embed="rId14"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Tree>
    <p:extLst>
      <p:ext uri="{BB962C8B-B14F-4D97-AF65-F5344CB8AC3E}">
        <p14:creationId xmlns:p14="http://schemas.microsoft.com/office/powerpoint/2010/main" val="2457685250"/>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00751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solidFill>
                  <a:prstClr val="black">
                    <a:tint val="75000"/>
                  </a:prstClr>
                </a:solidFill>
              </a:rPr>
              <a:pPr/>
              <a:t>‹n.›</a:t>
            </a:fld>
            <a:endParaRPr lang="en-US">
              <a:solidFill>
                <a:prstClr val="black">
                  <a:tint val="75000"/>
                </a:prstClr>
              </a:solidFill>
            </a:endParaRPr>
          </a:p>
        </p:txBody>
      </p:sp>
      <p:sp>
        <p:nvSpPr>
          <p:cNvPr id="7" name="Rectangle 6"/>
          <p:cNvSpPr/>
          <p:nvPr userDrawn="1"/>
        </p:nvSpPr>
        <p:spPr>
          <a:xfrm>
            <a:off x="0" y="2"/>
            <a:ext cx="9144000" cy="766235"/>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userDrawn="1"/>
        </p:nvSpPr>
        <p:spPr>
          <a:xfrm>
            <a:off x="0" y="770473"/>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4" name="Picture 3" descr="ICARDA logo green 356C.png"/>
          <p:cNvPicPr>
            <a:picLocks noChangeAspect="1"/>
          </p:cNvPicPr>
          <p:nvPr userDrawn="1"/>
        </p:nvPicPr>
        <p:blipFill>
          <a:blip r:embed="rId16" cstate="screen">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Tree>
    <p:extLst>
      <p:ext uri="{BB962C8B-B14F-4D97-AF65-F5344CB8AC3E}">
        <p14:creationId xmlns:p14="http://schemas.microsoft.com/office/powerpoint/2010/main" val="176113281"/>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8" r:id="rId14"/>
  </p:sldLayoutIdLst>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1.png"/><Relationship Id="rId12" Type="http://schemas.openxmlformats.org/officeDocument/2006/relationships/image" Target="../media/image12.jpeg"/><Relationship Id="rId13" Type="http://schemas.openxmlformats.org/officeDocument/2006/relationships/image" Target="../media/image13.gif"/><Relationship Id="rId14" Type="http://schemas.openxmlformats.org/officeDocument/2006/relationships/image" Target="../media/image14.jpeg"/><Relationship Id="rId1" Type="http://schemas.openxmlformats.org/officeDocument/2006/relationships/slideLayout" Target="../slideLayouts/slideLayout16.xml"/><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png"/><Relationship Id="rId5" Type="http://schemas.openxmlformats.org/officeDocument/2006/relationships/image" Target="../media/image5.jpeg"/><Relationship Id="rId6" Type="http://schemas.openxmlformats.org/officeDocument/2006/relationships/image" Target="../media/image6.jpeg"/><Relationship Id="rId7" Type="http://schemas.openxmlformats.org/officeDocument/2006/relationships/image" Target="../media/image7.jpeg"/><Relationship Id="rId8" Type="http://schemas.openxmlformats.org/officeDocument/2006/relationships/image" Target="../media/image8.jpeg"/><Relationship Id="rId9" Type="http://schemas.openxmlformats.org/officeDocument/2006/relationships/image" Target="../media/image9.jpeg"/><Relationship Id="rId10" Type="http://schemas.openxmlformats.org/officeDocument/2006/relationships/image" Target="../media/image10.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xml"/><Relationship Id="rId3" Type="http://schemas.openxmlformats.org/officeDocument/2006/relationships/image" Target="../media/image15.jpeg"/></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image" Target="../media/image17.jpeg"/><Relationship Id="rId5" Type="http://schemas.openxmlformats.org/officeDocument/2006/relationships/image" Target="../media/image18.jpeg"/><Relationship Id="rId1" Type="http://schemas.openxmlformats.org/officeDocument/2006/relationships/slideLayout" Target="../slideLayouts/slideLayout20.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4" Type="http://schemas.openxmlformats.org/officeDocument/2006/relationships/image" Target="../media/image20.jpeg"/><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24.png"/><Relationship Id="rId7" Type="http://schemas.openxmlformats.org/officeDocument/2006/relationships/image" Target="../media/image25.png"/><Relationship Id="rId8" Type="http://schemas.openxmlformats.org/officeDocument/2006/relationships/image" Target="../media/image26.png"/><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8.jpeg"/><Relationship Id="rId5" Type="http://schemas.openxmlformats.org/officeDocument/2006/relationships/image" Target="../media/image29.png"/><Relationship Id="rId6" Type="http://schemas.openxmlformats.org/officeDocument/2006/relationships/image" Target="../media/image30.png"/><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31.jpeg"/><Relationship Id="rId4" Type="http://schemas.openxmlformats.org/officeDocument/2006/relationships/image" Target="../media/image32.jpeg"/><Relationship Id="rId5" Type="http://schemas.openxmlformats.org/officeDocument/2006/relationships/image" Target="../media/image33.jpeg"/><Relationship Id="rId6" Type="http://schemas.openxmlformats.org/officeDocument/2006/relationships/image" Target="../media/image34.jpeg"/><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chart" Target="../charts/chart2.xml"/><Relationship Id="rId5" Type="http://schemas.openxmlformats.org/officeDocument/2006/relationships/chart" Target="../charts/chart3.xml"/><Relationship Id="rId6" Type="http://schemas.openxmlformats.org/officeDocument/2006/relationships/chart" Target="../charts/chart4.xml"/><Relationship Id="rId7" Type="http://schemas.openxmlformats.org/officeDocument/2006/relationships/image" Target="../media/image35.jpeg"/><Relationship Id="rId1" Type="http://schemas.openxmlformats.org/officeDocument/2006/relationships/slideLayout" Target="../slideLayouts/slideLayout29.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5" Type="http://schemas.openxmlformats.org/officeDocument/2006/relationships/image" Target="../media/image38.jpeg"/><Relationship Id="rId1" Type="http://schemas.openxmlformats.org/officeDocument/2006/relationships/slideLayout" Target="../slideLayouts/slideLayout20.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jpeg"/><Relationship Id="rId1" Type="http://schemas.openxmlformats.org/officeDocument/2006/relationships/slideLayout" Target="../slideLayouts/slideLayout20.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jpeg"/><Relationship Id="rId5" Type="http://schemas.openxmlformats.org/officeDocument/2006/relationships/image" Target="../media/image43.jpeg"/><Relationship Id="rId1" Type="http://schemas.openxmlformats.org/officeDocument/2006/relationships/slideLayout" Target="../slideLayouts/slideLayout20.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5" Type="http://schemas.openxmlformats.org/officeDocument/2006/relationships/image" Target="../media/image47.jpeg"/><Relationship Id="rId1" Type="http://schemas.openxmlformats.org/officeDocument/2006/relationships/slideLayout" Target="../slideLayouts/slideLayout20.xml"/><Relationship Id="rId2" Type="http://schemas.openxmlformats.org/officeDocument/2006/relationships/image" Target="../media/image44.jpeg"/></Relationships>
</file>

<file path=ppt/slides/_rels/slide14.xml.rels><?xml version="1.0" encoding="UTF-8" standalone="yes"?>
<Relationships xmlns="http://schemas.openxmlformats.org/package/2006/relationships"><Relationship Id="rId3" Type="http://schemas.openxmlformats.org/officeDocument/2006/relationships/chart" Target="../charts/chart5.xml"/><Relationship Id="rId4" Type="http://schemas.openxmlformats.org/officeDocument/2006/relationships/image" Target="../media/image48.jpeg"/><Relationship Id="rId5" Type="http://schemas.openxmlformats.org/officeDocument/2006/relationships/image" Target="../media/image49.jpeg"/><Relationship Id="rId6" Type="http://schemas.openxmlformats.org/officeDocument/2006/relationships/image" Target="../media/image50.jpeg"/><Relationship Id="rId7" Type="http://schemas.openxmlformats.org/officeDocument/2006/relationships/image" Target="../media/image51.jpeg"/><Relationship Id="rId8" Type="http://schemas.openxmlformats.org/officeDocument/2006/relationships/image" Target="../media/image52.png"/><Relationship Id="rId9" Type="http://schemas.microsoft.com/office/2007/relationships/hdphoto" Target="../media/hdphoto1.wdp"/><Relationship Id="rId1" Type="http://schemas.openxmlformats.org/officeDocument/2006/relationships/slideLayout" Target="../slideLayouts/slideLayout15.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3" Type="http://schemas.openxmlformats.org/officeDocument/2006/relationships/image" Target="../media/image54.jpeg"/><Relationship Id="rId4" Type="http://schemas.openxmlformats.org/officeDocument/2006/relationships/image" Target="../media/image55.jpeg"/><Relationship Id="rId5" Type="http://schemas.openxmlformats.org/officeDocument/2006/relationships/image" Target="../media/image56.png"/><Relationship Id="rId1" Type="http://schemas.openxmlformats.org/officeDocument/2006/relationships/slideLayout" Target="../slideLayouts/slideLayout14.xml"/><Relationship Id="rId2" Type="http://schemas.openxmlformats.org/officeDocument/2006/relationships/image" Target="../media/image5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5540" y="1562117"/>
            <a:ext cx="8054974" cy="1362075"/>
          </a:xfrm>
        </p:spPr>
        <p:txBody>
          <a:bodyPr/>
          <a:lstStyle/>
          <a:p>
            <a:pPr algn="ctr"/>
            <a:r>
              <a:rPr lang="en-US" sz="2800" b="0" cap="none" dirty="0" smtClean="0">
                <a:solidFill>
                  <a:schemeClr val="tx2"/>
                </a:solidFill>
                <a:latin typeface="Aharoni" pitchFamily="2" charset="-79"/>
                <a:cs typeface="Aharoni" pitchFamily="2" charset="-79"/>
              </a:rPr>
              <a:t/>
            </a:r>
            <a:br>
              <a:rPr lang="en-US" sz="2800" b="0" cap="none" dirty="0" smtClean="0">
                <a:solidFill>
                  <a:schemeClr val="tx2"/>
                </a:solidFill>
                <a:latin typeface="Aharoni" pitchFamily="2" charset="-79"/>
                <a:cs typeface="Aharoni" pitchFamily="2" charset="-79"/>
              </a:rPr>
            </a:br>
            <a:r>
              <a:rPr lang="en-GB" sz="2800" b="0" cap="none" dirty="0" smtClean="0">
                <a:solidFill>
                  <a:schemeClr val="tx2"/>
                </a:solidFill>
                <a:latin typeface="Aharoni" pitchFamily="2" charset="-79"/>
                <a:cs typeface="Aharoni" pitchFamily="2" charset="-79"/>
              </a:rPr>
              <a:t>The CGIAR Collaborative Research &amp; Capacity Building Program for the Development of Sustainable and Resilient Agricultural Production Systems in Central Asia under the Conditions of Changing Climate </a:t>
            </a:r>
            <a:endParaRPr lang="ru-RU" sz="2800" b="0" cap="none" dirty="0">
              <a:solidFill>
                <a:schemeClr val="tx2"/>
              </a:solidFill>
              <a:cs typeface="Aharoni" pitchFamily="2" charset="-79"/>
            </a:endParaRPr>
          </a:p>
        </p:txBody>
      </p:sp>
      <p:sp>
        <p:nvSpPr>
          <p:cNvPr id="3" name="Текст 2"/>
          <p:cNvSpPr>
            <a:spLocks noGrp="1"/>
          </p:cNvSpPr>
          <p:nvPr>
            <p:ph type="body" idx="1"/>
          </p:nvPr>
        </p:nvSpPr>
        <p:spPr>
          <a:xfrm>
            <a:off x="823913" y="744094"/>
            <a:ext cx="7772400" cy="939573"/>
          </a:xfrm>
        </p:spPr>
        <p:txBody>
          <a:bodyPr/>
          <a:lstStyle/>
          <a:p>
            <a:pPr algn="ctr"/>
            <a:r>
              <a:rPr lang="en-US" dirty="0" smtClean="0">
                <a:effectLst>
                  <a:outerShdw blurRad="38100" dist="38100" dir="2700000" algn="tl">
                    <a:srgbClr val="000000">
                      <a:alpha val="43137"/>
                    </a:srgbClr>
                  </a:outerShdw>
                </a:effectLst>
              </a:rPr>
              <a:t>17</a:t>
            </a:r>
            <a:r>
              <a:rPr lang="en-US" baseline="30000" dirty="0" smtClean="0">
                <a:effectLst>
                  <a:outerShdw blurRad="38100" dist="38100" dir="2700000" algn="tl">
                    <a:srgbClr val="000000">
                      <a:alpha val="43137"/>
                    </a:srgbClr>
                  </a:outerShdw>
                </a:effectLst>
              </a:rPr>
              <a:t>th</a:t>
            </a:r>
            <a:r>
              <a:rPr lang="en-US" dirty="0" smtClean="0">
                <a:effectLst>
                  <a:outerShdw blurRad="38100" dist="38100" dir="2700000" algn="tl">
                    <a:srgbClr val="000000">
                      <a:alpha val="43137"/>
                    </a:srgbClr>
                  </a:outerShdw>
                </a:effectLst>
              </a:rPr>
              <a:t> Steering Committee Meeting of the CGIAR Regional Program for Central Asia and the Caucasus, 13-14 September, 2016</a:t>
            </a:r>
            <a:endParaRPr lang="ru-RU" dirty="0">
              <a:effectLst>
                <a:outerShdw blurRad="38100" dist="38100" dir="2700000" algn="tl">
                  <a:srgbClr val="000000">
                    <a:alpha val="43137"/>
                  </a:srgbClr>
                </a:outerShdw>
              </a:effectLst>
            </a:endParaRPr>
          </a:p>
        </p:txBody>
      </p:sp>
      <p:sp>
        <p:nvSpPr>
          <p:cNvPr id="1038" name="AutoShape 14" descr="Image result for cimmy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Image result for cimmy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Image result for AVRD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Image result for AVRD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Image result for AVRD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2" name="AutoShape 28" descr="Image result for AVRD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44" name="Picture 20" descr="Image result for icrisat"/>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094329" y="6335488"/>
            <a:ext cx="1068566" cy="342628"/>
          </a:xfrm>
          <a:prstGeom prst="rect">
            <a:avLst/>
          </a:prstGeom>
          <a:noFill/>
        </p:spPr>
      </p:pic>
      <p:pic>
        <p:nvPicPr>
          <p:cNvPr id="1054" name="Picture 30" descr="Image result for AVRDC"/>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58224" y="6322424"/>
            <a:ext cx="1624079" cy="352698"/>
          </a:xfrm>
          <a:prstGeom prst="rect">
            <a:avLst/>
          </a:prstGeom>
          <a:noFill/>
        </p:spPr>
      </p:pic>
      <p:pic>
        <p:nvPicPr>
          <p:cNvPr id="1056" name="Picture 32" descr="Image result for ICBA"/>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378706" y="6218386"/>
            <a:ext cx="911751" cy="408841"/>
          </a:xfrm>
          <a:prstGeom prst="rect">
            <a:avLst/>
          </a:prstGeom>
          <a:noFill/>
        </p:spPr>
      </p:pic>
      <p:pic>
        <p:nvPicPr>
          <p:cNvPr id="1026" name="Picture 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87041" y="4789713"/>
            <a:ext cx="731136" cy="917575"/>
          </a:xfrm>
          <a:prstGeom prst="rect">
            <a:avLst/>
          </a:prstGeom>
          <a:noFill/>
          <a:ln w="9525">
            <a:noFill/>
            <a:miter lim="800000"/>
            <a:headEnd/>
            <a:tailEnd/>
          </a:ln>
          <a:effectLst/>
        </p:spPr>
      </p:pic>
      <p:pic>
        <p:nvPicPr>
          <p:cNvPr id="1027" name="Picture 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834751" y="4833255"/>
            <a:ext cx="818216" cy="830489"/>
          </a:xfrm>
          <a:prstGeom prst="rect">
            <a:avLst/>
          </a:prstGeom>
          <a:noFill/>
          <a:ln w="9525">
            <a:noFill/>
            <a:miter lim="800000"/>
            <a:headEnd/>
            <a:tailEnd/>
          </a:ln>
          <a:effectLst/>
        </p:spPr>
      </p:pic>
      <p:pic>
        <p:nvPicPr>
          <p:cNvPr id="4" name="Picture 4"/>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695376" y="4833255"/>
            <a:ext cx="838199" cy="838199"/>
          </a:xfrm>
          <a:prstGeom prst="rect">
            <a:avLst/>
          </a:prstGeom>
          <a:noFill/>
          <a:ln w="9525">
            <a:noFill/>
            <a:miter lim="800000"/>
            <a:headEnd/>
            <a:tailEnd/>
          </a:ln>
          <a:effectLst/>
        </p:spPr>
      </p:pic>
      <p:pic>
        <p:nvPicPr>
          <p:cNvPr id="1029" name="Picture 5"/>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599547" y="4847771"/>
            <a:ext cx="801913" cy="801913"/>
          </a:xfrm>
          <a:prstGeom prst="rect">
            <a:avLst/>
          </a:prstGeom>
          <a:noFill/>
          <a:ln w="9525">
            <a:noFill/>
            <a:miter lim="800000"/>
            <a:headEnd/>
            <a:tailEnd/>
          </a:ln>
          <a:effectLst/>
        </p:spPr>
      </p:pic>
      <p:pic>
        <p:nvPicPr>
          <p:cNvPr id="5" name="Picture 6"/>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460176" y="4847769"/>
            <a:ext cx="801617" cy="785585"/>
          </a:xfrm>
          <a:prstGeom prst="rect">
            <a:avLst/>
          </a:prstGeom>
          <a:noFill/>
          <a:ln w="9525">
            <a:noFill/>
            <a:miter lim="800000"/>
            <a:headEnd/>
            <a:tailEnd/>
          </a:ln>
          <a:effectLst/>
        </p:spPr>
      </p:pic>
      <p:pic>
        <p:nvPicPr>
          <p:cNvPr id="1031" name="Picture 7"/>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805064" y="4746171"/>
            <a:ext cx="961572" cy="961572"/>
          </a:xfrm>
          <a:prstGeom prst="rect">
            <a:avLst/>
          </a:prstGeom>
          <a:noFill/>
          <a:ln w="9525">
            <a:noFill/>
            <a:miter lim="800000"/>
            <a:headEnd/>
            <a:tailEnd/>
          </a:ln>
          <a:effectLst/>
        </p:spPr>
      </p:pic>
      <p:pic>
        <p:nvPicPr>
          <p:cNvPr id="6" name="Picture 8"/>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12055" y="4782911"/>
            <a:ext cx="907144" cy="915750"/>
          </a:xfrm>
          <a:prstGeom prst="rect">
            <a:avLst/>
          </a:prstGeom>
          <a:noFill/>
          <a:ln w="9525">
            <a:noFill/>
            <a:miter lim="800000"/>
            <a:headEnd/>
            <a:tailEnd/>
          </a:ln>
          <a:effectLst/>
        </p:spPr>
      </p:pic>
      <p:pic>
        <p:nvPicPr>
          <p:cNvPr id="1033" name="Picture 9"/>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480464" y="4717138"/>
            <a:ext cx="675848" cy="963159"/>
          </a:xfrm>
          <a:prstGeom prst="rect">
            <a:avLst/>
          </a:prstGeom>
          <a:noFill/>
          <a:ln w="9525">
            <a:noFill/>
            <a:miter lim="800000"/>
            <a:headEnd/>
            <a:tailEnd/>
          </a:ln>
          <a:effectLst/>
        </p:spPr>
      </p:pic>
      <p:pic>
        <p:nvPicPr>
          <p:cNvPr id="1035" name="Picture 11" descr="Image result for cimmyt"/>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076994" y="6010939"/>
            <a:ext cx="862146" cy="716431"/>
          </a:xfrm>
          <a:prstGeom prst="rect">
            <a:avLst/>
          </a:prstGeom>
          <a:noFill/>
        </p:spPr>
      </p:pic>
      <p:pic>
        <p:nvPicPr>
          <p:cNvPr id="2050" name="Picture 2" descr="Image result for crp dryland systems"/>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107677" y="6028252"/>
            <a:ext cx="1904003" cy="764433"/>
          </a:xfrm>
          <a:prstGeom prst="rect">
            <a:avLst/>
          </a:prstGeom>
          <a:noFill/>
        </p:spPr>
      </p:pic>
    </p:spTree>
    <p:extLst>
      <p:ext uri="{BB962C8B-B14F-4D97-AF65-F5344CB8AC3E}">
        <p14:creationId xmlns:p14="http://schemas.microsoft.com/office/powerpoint/2010/main" val="248252941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blip>
          <a:srcRect/>
          <a:stretch>
            <a:fillRect t="-2000" b="-2000"/>
          </a:stretch>
        </a:blip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7"/>
          </p:nvPr>
        </p:nvSpPr>
        <p:spPr>
          <a:xfrm>
            <a:off x="5625230" y="3408903"/>
            <a:ext cx="3303769" cy="897466"/>
          </a:xfrm>
        </p:spPr>
        <p:txBody>
          <a:bodyPr>
            <a:noAutofit/>
          </a:bodyPr>
          <a:lstStyle/>
          <a:p>
            <a:r>
              <a:rPr lang="en-US" sz="2400" dirty="0">
                <a:solidFill>
                  <a:schemeClr val="accent6">
                    <a:lumMod val="75000"/>
                  </a:schemeClr>
                </a:solidFill>
              </a:rPr>
              <a:t>Makhmud </a:t>
            </a:r>
            <a:r>
              <a:rPr lang="en-US" sz="2400" dirty="0" smtClean="0">
                <a:solidFill>
                  <a:schemeClr val="accent6">
                    <a:lumMod val="75000"/>
                  </a:schemeClr>
                </a:solidFill>
              </a:rPr>
              <a:t>Shaumarov</a:t>
            </a:r>
          </a:p>
          <a:p>
            <a:r>
              <a:rPr lang="en-US" sz="2000" b="0" dirty="0" smtClean="0">
                <a:solidFill>
                  <a:schemeClr val="accent6">
                    <a:lumMod val="75000"/>
                  </a:schemeClr>
                </a:solidFill>
              </a:rPr>
              <a:t>Moscow, Russia</a:t>
            </a:r>
          </a:p>
          <a:p>
            <a:r>
              <a:rPr lang="en-US" sz="2000" b="0" dirty="0" smtClean="0">
                <a:solidFill>
                  <a:schemeClr val="accent6">
                    <a:lumMod val="75000"/>
                  </a:schemeClr>
                </a:solidFill>
              </a:rPr>
              <a:t>13 September 2016</a:t>
            </a:r>
            <a:endParaRPr lang="en-US" sz="2000" b="0" dirty="0">
              <a:solidFill>
                <a:schemeClr val="accent6">
                  <a:lumMod val="75000"/>
                </a:schemeClr>
              </a:solidFill>
            </a:endParaRPr>
          </a:p>
        </p:txBody>
      </p:sp>
      <p:sp>
        <p:nvSpPr>
          <p:cNvPr id="8" name="Title 3"/>
          <p:cNvSpPr txBox="1">
            <a:spLocks/>
          </p:cNvSpPr>
          <p:nvPr/>
        </p:nvSpPr>
        <p:spPr>
          <a:xfrm>
            <a:off x="0" y="346104"/>
            <a:ext cx="9144000" cy="1584176"/>
          </a:xfrm>
          <a:prstGeom prst="rect">
            <a:avLst/>
          </a:prstGeom>
        </p:spPr>
        <p:txBody>
          <a:bodyPr/>
          <a:lstStyle>
            <a:lvl1pPr algn="l" defTabSz="457200" rtl="0" eaLnBrk="1" latinLnBrk="0" hangingPunct="1">
              <a:spcBef>
                <a:spcPct val="0"/>
              </a:spcBef>
              <a:buNone/>
              <a:defRPr sz="3200" kern="1200">
                <a:solidFill>
                  <a:schemeClr val="bg1"/>
                </a:solidFill>
                <a:latin typeface="Calibri" panose="020F0502020204030204" pitchFamily="34" charset="0"/>
                <a:ea typeface="+mj-ea"/>
                <a:cs typeface="+mj-cs"/>
              </a:defRPr>
            </a:lvl1pPr>
          </a:lstStyle>
          <a:p>
            <a:pPr algn="ctr"/>
            <a:r>
              <a:rPr lang="en-US" b="1" dirty="0" smtClean="0"/>
              <a:t>Russian </a:t>
            </a:r>
            <a:r>
              <a:rPr lang="en-US" b="1" dirty="0"/>
              <a:t>Government Funded Activities</a:t>
            </a:r>
            <a:r>
              <a:rPr lang="en-US" b="1" dirty="0" smtClean="0"/>
              <a:t>:</a:t>
            </a:r>
          </a:p>
          <a:p>
            <a:pPr algn="ctr">
              <a:spcBef>
                <a:spcPts val="600"/>
              </a:spcBef>
            </a:pPr>
            <a:r>
              <a:rPr lang="en-US" dirty="0" smtClean="0"/>
              <a:t> </a:t>
            </a:r>
            <a:r>
              <a:rPr lang="en-US" dirty="0"/>
              <a:t>Increase livestock productivity to improve availability of animal proteins to the households and increased revenues and wellbeing of livestock keepers</a:t>
            </a:r>
            <a:endParaRPr lang="en-US" b="1" dirty="0"/>
          </a:p>
        </p:txBody>
      </p:sp>
      <p:sp>
        <p:nvSpPr>
          <p:cNvPr id="4" name="Content Placeholder 3"/>
          <p:cNvSpPr>
            <a:spLocks noGrp="1"/>
          </p:cNvSpPr>
          <p:nvPr>
            <p:ph sz="quarter" idx="13"/>
          </p:nvPr>
        </p:nvSpPr>
        <p:spPr>
          <a:xfrm>
            <a:off x="274512" y="3012858"/>
            <a:ext cx="5040560" cy="1573655"/>
          </a:xfrm>
        </p:spPr>
        <p:txBody>
          <a:bodyPr>
            <a:normAutofit/>
          </a:bodyPr>
          <a:lstStyle/>
          <a:p>
            <a:r>
              <a:rPr lang="en-US" dirty="0"/>
              <a:t>17</a:t>
            </a:r>
            <a:r>
              <a:rPr lang="en-US" baseline="30000" dirty="0"/>
              <a:t>th</a:t>
            </a:r>
            <a:r>
              <a:rPr lang="en-US" dirty="0"/>
              <a:t> Steering Committee Meeting of the CGIAR Regional Program </a:t>
            </a:r>
            <a:r>
              <a:rPr lang="en-US" dirty="0" smtClean="0"/>
              <a:t>for </a:t>
            </a:r>
            <a:r>
              <a:rPr lang="en-US" dirty="0"/>
              <a:t>Central Asia and the Caucasus </a:t>
            </a:r>
            <a:endParaRPr lang="en-US" dirty="0" smtClean="0"/>
          </a:p>
        </p:txBody>
      </p:sp>
      <p:sp>
        <p:nvSpPr>
          <p:cNvPr id="12" name="Text Placeholder 4"/>
          <p:cNvSpPr>
            <a:spLocks noGrp="1"/>
          </p:cNvSpPr>
          <p:nvPr>
            <p:ph type="body" sz="quarter" idx="17"/>
          </p:nvPr>
        </p:nvSpPr>
        <p:spPr>
          <a:xfrm>
            <a:off x="422179" y="4771624"/>
            <a:ext cx="4745226" cy="2086375"/>
          </a:xfrm>
        </p:spPr>
        <p:txBody>
          <a:bodyPr>
            <a:noAutofit/>
          </a:bodyPr>
          <a:lstStyle/>
          <a:p>
            <a:r>
              <a:rPr lang="en-US" sz="2200" dirty="0" smtClean="0">
                <a:solidFill>
                  <a:schemeClr val="tx2">
                    <a:lumMod val="50000"/>
                  </a:schemeClr>
                </a:solidFill>
              </a:rPr>
              <a:t>ICARDA team led by Barbara Rischkowsky: </a:t>
            </a:r>
            <a:r>
              <a:rPr lang="en-US" sz="2200" b="0" dirty="0" smtClean="0">
                <a:solidFill>
                  <a:schemeClr val="tx2">
                    <a:lumMod val="50000"/>
                  </a:schemeClr>
                </a:solidFill>
              </a:rPr>
              <a:t>Makhmud Shaumarov, </a:t>
            </a:r>
            <a:r>
              <a:rPr lang="en-US" sz="2200" b="0" dirty="0">
                <a:solidFill>
                  <a:schemeClr val="tx2">
                    <a:lumMod val="50000"/>
                  </a:schemeClr>
                </a:solidFill>
              </a:rPr>
              <a:t>Kathryn Clifton, Jutta </a:t>
            </a:r>
            <a:r>
              <a:rPr lang="en-US" sz="2200" b="0" dirty="0" smtClean="0">
                <a:solidFill>
                  <a:schemeClr val="tx2">
                    <a:lumMod val="50000"/>
                  </a:schemeClr>
                </a:solidFill>
              </a:rPr>
              <a:t>Werner, </a:t>
            </a:r>
            <a:r>
              <a:rPr lang="en-US" sz="2200" b="0" dirty="0">
                <a:solidFill>
                  <a:schemeClr val="tx2">
                    <a:lumMod val="50000"/>
                  </a:schemeClr>
                </a:solidFill>
              </a:rPr>
              <a:t>Mounir </a:t>
            </a:r>
            <a:r>
              <a:rPr lang="en-US" sz="2200" b="0" dirty="0" smtClean="0">
                <a:solidFill>
                  <a:schemeClr val="tx2">
                    <a:lumMod val="50000"/>
                  </a:schemeClr>
                </a:solidFill>
              </a:rPr>
              <a:t>Louhaichi,  Mourad Rekik, Muhi El-Dine Hilali, Chandra Biradar</a:t>
            </a:r>
            <a:endParaRPr lang="en-US" sz="2200" b="0" dirty="0">
              <a:solidFill>
                <a:schemeClr val="tx2">
                  <a:lumMod val="50000"/>
                </a:schemeClr>
              </a:solidFill>
            </a:endParaRPr>
          </a:p>
        </p:txBody>
      </p:sp>
    </p:spTree>
    <p:extLst>
      <p:ext uri="{BB962C8B-B14F-4D97-AF65-F5344CB8AC3E}">
        <p14:creationId xmlns:p14="http://schemas.microsoft.com/office/powerpoint/2010/main" val="71504250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9836" y="-58419"/>
            <a:ext cx="8764172" cy="892552"/>
          </a:xfrm>
          <a:prstGeom prst="rect">
            <a:avLst/>
          </a:prstGeom>
        </p:spPr>
        <p:txBody>
          <a:bodyPr wrap="square">
            <a:spAutoFit/>
          </a:bodyPr>
          <a:lstStyle/>
          <a:p>
            <a:r>
              <a:rPr lang="en-GB" sz="2600" b="1" dirty="0">
                <a:solidFill>
                  <a:schemeClr val="bg1"/>
                </a:solidFill>
                <a:latin typeface="+mn-lt"/>
                <a:cs typeface="Arial" panose="020B0604020202020204" pitchFamily="34" charset="0"/>
              </a:rPr>
              <a:t>Enhancing livestock productivity for increased </a:t>
            </a:r>
            <a:r>
              <a:rPr lang="en-GB" sz="2600" b="1" dirty="0" smtClean="0">
                <a:solidFill>
                  <a:schemeClr val="bg1"/>
                </a:solidFill>
                <a:latin typeface="+mn-lt"/>
                <a:cs typeface="Arial" panose="020B0604020202020204" pitchFamily="34" charset="0"/>
              </a:rPr>
              <a:t>revenues and  </a:t>
            </a:r>
            <a:r>
              <a:rPr lang="en-GB" sz="2600" b="1" dirty="0">
                <a:solidFill>
                  <a:schemeClr val="bg1"/>
                </a:solidFill>
                <a:latin typeface="+mn-lt"/>
                <a:cs typeface="Arial" panose="020B0604020202020204" pitchFamily="34" charset="0"/>
              </a:rPr>
              <a:t>wellbeing of households of </a:t>
            </a:r>
            <a:r>
              <a:rPr lang="en-GB" sz="2600" b="1" dirty="0" err="1">
                <a:solidFill>
                  <a:schemeClr val="bg1"/>
                </a:solidFill>
                <a:latin typeface="+mn-lt"/>
                <a:cs typeface="Arial" panose="020B0604020202020204" pitchFamily="34" charset="0"/>
              </a:rPr>
              <a:t>Karakalpakstan</a:t>
            </a:r>
            <a:r>
              <a:rPr lang="en-GB" sz="2600" b="1" dirty="0">
                <a:solidFill>
                  <a:schemeClr val="bg1"/>
                </a:solidFill>
                <a:latin typeface="+mn-lt"/>
                <a:cs typeface="Arial" panose="020B0604020202020204" pitchFamily="34" charset="0"/>
              </a:rPr>
              <a:t> and Fergana Valley </a:t>
            </a:r>
            <a:endParaRPr lang="en-US" sz="2600" b="1" dirty="0">
              <a:solidFill>
                <a:schemeClr val="bg1"/>
              </a:solidFill>
              <a:latin typeface="+mn-lt"/>
              <a:cs typeface="Arial" panose="020B0604020202020204" pitchFamily="34" charset="0"/>
            </a:endParaRPr>
          </a:p>
        </p:txBody>
      </p:sp>
      <p:sp>
        <p:nvSpPr>
          <p:cNvPr id="4" name="Rectangle 3"/>
          <p:cNvSpPr/>
          <p:nvPr/>
        </p:nvSpPr>
        <p:spPr>
          <a:xfrm>
            <a:off x="276304" y="840968"/>
            <a:ext cx="5834209" cy="6009337"/>
          </a:xfrm>
          <a:prstGeom prst="rect">
            <a:avLst/>
          </a:prstGeom>
        </p:spPr>
        <p:txBody>
          <a:bodyPr wrap="square">
            <a:spAutoFit/>
          </a:bodyPr>
          <a:lstStyle/>
          <a:p>
            <a:r>
              <a:rPr lang="en-US" sz="2000" b="1" u="sng" dirty="0" smtClean="0"/>
              <a:t>Objective: </a:t>
            </a:r>
            <a:r>
              <a:rPr lang="en-US" sz="2000" dirty="0" smtClean="0"/>
              <a:t>to </a:t>
            </a:r>
            <a:r>
              <a:rPr lang="en-US" sz="2000" dirty="0"/>
              <a:t>increase the returns from keeping sheep and goats on marginal lands in the Aral Sea basin and Fergana Valley through integrated livestock and rangeland </a:t>
            </a:r>
            <a:r>
              <a:rPr lang="en-US" sz="2000" dirty="0" smtClean="0"/>
              <a:t>management.</a:t>
            </a:r>
          </a:p>
          <a:p>
            <a:pPr>
              <a:spcBef>
                <a:spcPts val="900"/>
              </a:spcBef>
            </a:pPr>
            <a:r>
              <a:rPr lang="en-US" sz="2000" b="1" u="sng" dirty="0" smtClean="0"/>
              <a:t>Targeted systems:</a:t>
            </a:r>
            <a:r>
              <a:rPr lang="en-US" sz="2200" b="1" dirty="0" smtClean="0"/>
              <a:t> </a:t>
            </a:r>
            <a:r>
              <a:rPr lang="en-US" sz="2200" dirty="0" smtClean="0"/>
              <a:t> </a:t>
            </a:r>
            <a:r>
              <a:rPr lang="en-US" sz="2000" dirty="0" err="1" smtClean="0"/>
              <a:t>Agropastoral</a:t>
            </a:r>
            <a:r>
              <a:rPr lang="en-US" sz="2000" dirty="0" smtClean="0"/>
              <a:t> ALS in </a:t>
            </a:r>
            <a:r>
              <a:rPr lang="en-US" sz="2000" dirty="0" err="1" smtClean="0"/>
              <a:t>Sogd</a:t>
            </a:r>
            <a:r>
              <a:rPr lang="en-US" sz="2000" dirty="0" smtClean="0"/>
              <a:t> Province, Tajikistan and </a:t>
            </a:r>
            <a:r>
              <a:rPr lang="en-US" sz="2000" dirty="0" err="1" smtClean="0"/>
              <a:t>Karakalpakstan</a:t>
            </a:r>
            <a:r>
              <a:rPr lang="en-US" sz="2000" dirty="0" smtClean="0"/>
              <a:t>, Uzbekistan</a:t>
            </a:r>
            <a:endParaRPr lang="en-US" sz="2000" dirty="0"/>
          </a:p>
          <a:p>
            <a:pPr>
              <a:spcBef>
                <a:spcPts val="900"/>
              </a:spcBef>
            </a:pPr>
            <a:r>
              <a:rPr lang="en-US" sz="2000" b="1" u="sng" dirty="0" smtClean="0"/>
              <a:t>Major activities </a:t>
            </a:r>
          </a:p>
          <a:p>
            <a:pPr marL="120650" indent="-120650">
              <a:spcBef>
                <a:spcPts val="300"/>
              </a:spcBef>
              <a:buFont typeface="Arial" pitchFamily="34" charset="0"/>
              <a:buChar char="•"/>
            </a:pPr>
            <a:r>
              <a:rPr lang="en-US" sz="2000" b="1" dirty="0" smtClean="0"/>
              <a:t>Rangeland tenure and management </a:t>
            </a:r>
          </a:p>
          <a:p>
            <a:pPr marL="282575" lvl="1" indent="-161925">
              <a:buFont typeface="Calibri" panose="020F0502020204030204" pitchFamily="34" charset="0"/>
              <a:buChar char="-"/>
            </a:pPr>
            <a:r>
              <a:rPr lang="en-US" sz="2000" dirty="0" smtClean="0"/>
              <a:t>Rangeland tenure </a:t>
            </a:r>
          </a:p>
          <a:p>
            <a:pPr marL="282575" lvl="1" indent="-161925">
              <a:buFont typeface="Calibri" panose="020F0502020204030204" pitchFamily="34" charset="0"/>
              <a:buChar char="-"/>
            </a:pPr>
            <a:r>
              <a:rPr lang="en-US" sz="2000" dirty="0" smtClean="0"/>
              <a:t>Rangeland status</a:t>
            </a:r>
          </a:p>
          <a:p>
            <a:pPr marL="282575" lvl="1" indent="-161925">
              <a:buFont typeface="Calibri" panose="020F0502020204030204" pitchFamily="34" charset="0"/>
              <a:buChar char="-"/>
            </a:pPr>
            <a:r>
              <a:rPr lang="en-US" sz="2000" dirty="0" smtClean="0"/>
              <a:t>Rangeland management </a:t>
            </a:r>
          </a:p>
          <a:p>
            <a:pPr marL="174625" indent="-174625">
              <a:spcBef>
                <a:spcPts val="600"/>
              </a:spcBef>
              <a:buFont typeface="Arial" pitchFamily="34" charset="0"/>
              <a:buChar char="•"/>
            </a:pPr>
            <a:r>
              <a:rPr lang="en-US" sz="2000" b="1" dirty="0" smtClean="0"/>
              <a:t>Sheep and goat management </a:t>
            </a:r>
            <a:endParaRPr lang="en-US" sz="2000" b="1" dirty="0"/>
          </a:p>
          <a:p>
            <a:pPr marL="282575" lvl="1" indent="-161925">
              <a:buFont typeface="Arial" pitchFamily="34" charset="0"/>
              <a:buChar char="•"/>
            </a:pPr>
            <a:r>
              <a:rPr lang="en-US" sz="2000" dirty="0" smtClean="0"/>
              <a:t>Rapid assessment of small ruminant value chains in Tajikistan and </a:t>
            </a:r>
            <a:r>
              <a:rPr lang="en-US" sz="2000" dirty="0" err="1" smtClean="0"/>
              <a:t>Karakalpakstan</a:t>
            </a:r>
            <a:endParaRPr lang="en-US" sz="2000" dirty="0" smtClean="0"/>
          </a:p>
          <a:p>
            <a:pPr marL="282575" lvl="1" indent="-161925">
              <a:buFont typeface="Arial" pitchFamily="34" charset="0"/>
              <a:buChar char="•"/>
            </a:pPr>
            <a:r>
              <a:rPr lang="en-US" sz="2000" dirty="0" smtClean="0"/>
              <a:t>Genetic </a:t>
            </a:r>
            <a:r>
              <a:rPr lang="en-US" sz="2000" dirty="0"/>
              <a:t>improvement of </a:t>
            </a:r>
            <a:r>
              <a:rPr lang="en-US" sz="2000" dirty="0" smtClean="0"/>
              <a:t>Tajik </a:t>
            </a:r>
            <a:r>
              <a:rPr lang="en-US" sz="2000" dirty="0"/>
              <a:t>Angora goats and Karakul </a:t>
            </a:r>
            <a:r>
              <a:rPr lang="en-US" sz="2000" dirty="0" smtClean="0"/>
              <a:t>sheep (“</a:t>
            </a:r>
            <a:r>
              <a:rPr lang="en-US" sz="2000" dirty="0"/>
              <a:t>Sur” </a:t>
            </a:r>
            <a:r>
              <a:rPr lang="en-US" sz="2000" dirty="0" smtClean="0"/>
              <a:t>pelt production)</a:t>
            </a:r>
          </a:p>
          <a:p>
            <a:pPr marL="282575" lvl="1" indent="-161925">
              <a:buFont typeface="Arial" pitchFamily="34" charset="0"/>
              <a:buChar char="•"/>
            </a:pPr>
            <a:r>
              <a:rPr lang="en-US" sz="2000" dirty="0" smtClean="0"/>
              <a:t>Reproductive technologies</a:t>
            </a:r>
          </a:p>
          <a:p>
            <a:pPr marL="282575" lvl="1" indent="-161925">
              <a:buFont typeface="Arial" pitchFamily="34" charset="0"/>
              <a:buChar char="•"/>
            </a:pPr>
            <a:r>
              <a:rPr lang="en-US" sz="2000" dirty="0" smtClean="0"/>
              <a:t>Improved </a:t>
            </a:r>
            <a:r>
              <a:rPr lang="en-US" sz="2000" dirty="0"/>
              <a:t>milk </a:t>
            </a:r>
            <a:r>
              <a:rPr lang="en-US" sz="2000" dirty="0" smtClean="0"/>
              <a:t>processing</a:t>
            </a:r>
            <a:endParaRPr lang="en-US" sz="2000" dirty="0"/>
          </a:p>
        </p:txBody>
      </p:sp>
      <p:pic>
        <p:nvPicPr>
          <p:cNvPr id="1026" name="Picture 2" descr="C:\Users\1\Desktop\Moscow SCM Sep 2016\TJK-MIlking.JPG"/>
          <p:cNvPicPr>
            <a:picLocks noChangeAspect="1" noChangeArrowheads="1"/>
          </p:cNvPicPr>
          <p:nvPr/>
        </p:nvPicPr>
        <p:blipFill>
          <a:blip r:embed="rId3" cstate="screen"/>
          <a:srcRect/>
          <a:stretch>
            <a:fillRect/>
          </a:stretch>
        </p:blipFill>
        <p:spPr bwMode="auto">
          <a:xfrm>
            <a:off x="6215289" y="4769080"/>
            <a:ext cx="2553003" cy="1914752"/>
          </a:xfrm>
          <a:prstGeom prst="rect">
            <a:avLst/>
          </a:prstGeom>
          <a:noFill/>
        </p:spPr>
      </p:pic>
      <p:pic>
        <p:nvPicPr>
          <p:cNvPr id="1027" name="Picture 3" descr="C:\Users\1\Documents\Reports\Russian Funding\Photos for reporting\Photo2.JPG"/>
          <p:cNvPicPr>
            <a:picLocks noChangeAspect="1" noChangeArrowheads="1"/>
          </p:cNvPicPr>
          <p:nvPr/>
        </p:nvPicPr>
        <p:blipFill>
          <a:blip r:embed="rId4" cstate="screen"/>
          <a:srcRect/>
          <a:stretch>
            <a:fillRect/>
          </a:stretch>
        </p:blipFill>
        <p:spPr bwMode="auto">
          <a:xfrm>
            <a:off x="6211431" y="2826888"/>
            <a:ext cx="2555196" cy="1916397"/>
          </a:xfrm>
          <a:prstGeom prst="rect">
            <a:avLst/>
          </a:prstGeom>
          <a:noFill/>
        </p:spPr>
      </p:pic>
      <p:pic>
        <p:nvPicPr>
          <p:cNvPr id="1028" name="Picture 4" descr="D:\MIssion Photos KK n TJ\Missions in Uzbekistan\Mourad MIssion-TJ &amp; KK-Nov,2015\DSCN3110.JPG"/>
          <p:cNvPicPr>
            <a:picLocks noChangeAspect="1" noChangeArrowheads="1"/>
          </p:cNvPicPr>
          <p:nvPr/>
        </p:nvPicPr>
        <p:blipFill>
          <a:blip r:embed="rId5" cstate="screen"/>
          <a:srcRect/>
          <a:stretch>
            <a:fillRect/>
          </a:stretch>
        </p:blipFill>
        <p:spPr bwMode="auto">
          <a:xfrm>
            <a:off x="6215516" y="902442"/>
            <a:ext cx="2551114" cy="1848020"/>
          </a:xfrm>
          <a:prstGeom prst="rect">
            <a:avLst/>
          </a:prstGeom>
          <a:noFill/>
        </p:spPr>
      </p:pic>
    </p:spTree>
    <p:extLst>
      <p:ext uri="{BB962C8B-B14F-4D97-AF65-F5344CB8AC3E}">
        <p14:creationId xmlns:p14="http://schemas.microsoft.com/office/powerpoint/2010/main" val="15250938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2997" y="1035838"/>
            <a:ext cx="6165675" cy="5478423"/>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2000" dirty="0" smtClean="0"/>
              <a:t>Current</a:t>
            </a:r>
            <a:r>
              <a:rPr lang="en-US" sz="2000" b="1" dirty="0" smtClean="0"/>
              <a:t> rangeland tenure </a:t>
            </a:r>
            <a:r>
              <a:rPr lang="en-US" sz="2000" dirty="0" smtClean="0"/>
              <a:t>and </a:t>
            </a:r>
            <a:r>
              <a:rPr lang="en-US" sz="2000" b="1" dirty="0" smtClean="0"/>
              <a:t>access</a:t>
            </a:r>
            <a:r>
              <a:rPr lang="en-US" sz="2000" dirty="0" smtClean="0"/>
              <a:t>  by pastoral communities were analyzed</a:t>
            </a:r>
          </a:p>
          <a:p>
            <a:pPr marL="285750" indent="-285750">
              <a:spcBef>
                <a:spcPts val="600"/>
              </a:spcBef>
              <a:buFont typeface="Arial" panose="020B0604020202020204" pitchFamily="34" charset="0"/>
              <a:buChar char="•"/>
            </a:pPr>
            <a:r>
              <a:rPr lang="en-US" sz="2000" b="1" dirty="0" smtClean="0"/>
              <a:t>Tajik Pasture Law </a:t>
            </a:r>
            <a:r>
              <a:rPr lang="en-US" sz="2000" dirty="0" smtClean="0"/>
              <a:t>allows land rights for traditional pastoral communities, but also favors elites</a:t>
            </a:r>
          </a:p>
          <a:p>
            <a:pPr marL="285750" indent="-285750">
              <a:spcBef>
                <a:spcPts val="600"/>
              </a:spcBef>
              <a:buFont typeface="Arial" panose="020B0604020202020204" pitchFamily="34" charset="0"/>
              <a:buChar char="•"/>
            </a:pPr>
            <a:r>
              <a:rPr lang="en-US" sz="2000" b="1" dirty="0" smtClean="0"/>
              <a:t>Obsolete </a:t>
            </a:r>
            <a:r>
              <a:rPr lang="en-US" sz="2000" b="1" dirty="0"/>
              <a:t>water infrastructure </a:t>
            </a:r>
            <a:r>
              <a:rPr lang="en-US" sz="2000" dirty="0"/>
              <a:t>and hig</a:t>
            </a:r>
            <a:r>
              <a:rPr lang="en-US" sz="2000" b="1" dirty="0"/>
              <a:t>h transaction </a:t>
            </a:r>
            <a:r>
              <a:rPr lang="en-US" sz="2000" b="1" dirty="0" smtClean="0"/>
              <a:t>costs</a:t>
            </a:r>
            <a:r>
              <a:rPr lang="en-US" sz="2000" dirty="0" smtClean="0"/>
              <a:t> limit balanced rangeland utilization</a:t>
            </a:r>
          </a:p>
          <a:p>
            <a:pPr marL="285750" indent="-285750">
              <a:spcBef>
                <a:spcPts val="600"/>
              </a:spcBef>
              <a:buFont typeface="Arial" panose="020B0604020202020204" pitchFamily="34" charset="0"/>
              <a:buChar char="•"/>
            </a:pPr>
            <a:r>
              <a:rPr lang="en-US" sz="2000" b="1" dirty="0" smtClean="0"/>
              <a:t>Pastoral Tickets </a:t>
            </a:r>
            <a:r>
              <a:rPr lang="en-US" sz="2000" dirty="0" smtClean="0"/>
              <a:t>issued by Forestry Agencies open win-win opportunities: can be adopted by cooperatives</a:t>
            </a:r>
          </a:p>
          <a:p>
            <a:pPr marL="285750" lvl="0" indent="-285750">
              <a:spcBef>
                <a:spcPts val="600"/>
              </a:spcBef>
              <a:buFont typeface="Arial" panose="020B0604020202020204" pitchFamily="34" charset="0"/>
              <a:buChar char="•"/>
            </a:pPr>
            <a:r>
              <a:rPr lang="en-US" sz="2000" dirty="0" smtClean="0"/>
              <a:t>Uzbek and Tajik rangeland </a:t>
            </a:r>
            <a:r>
              <a:rPr lang="en-US" sz="2000" b="1" dirty="0"/>
              <a:t>tenure </a:t>
            </a:r>
            <a:r>
              <a:rPr lang="en-US" sz="2000" b="1" dirty="0" smtClean="0"/>
              <a:t>systems do </a:t>
            </a:r>
            <a:r>
              <a:rPr lang="en-US" sz="2000" b="1" dirty="0"/>
              <a:t>not reflect the tenure access and security needs of smallholders</a:t>
            </a:r>
            <a:r>
              <a:rPr lang="en-US" sz="2000" dirty="0"/>
              <a:t> and large </a:t>
            </a:r>
            <a:r>
              <a:rPr lang="en-US" sz="2000" dirty="0" smtClean="0"/>
              <a:t>agro-pastoralists</a:t>
            </a:r>
          </a:p>
          <a:p>
            <a:pPr marL="285750" lvl="0" indent="-285750">
              <a:spcBef>
                <a:spcPts val="600"/>
              </a:spcBef>
              <a:buFont typeface="Arial" panose="020B0604020202020204" pitchFamily="34" charset="0"/>
              <a:buChar char="•"/>
            </a:pPr>
            <a:r>
              <a:rPr lang="en-US" sz="2000" dirty="0"/>
              <a:t>This situation negatively affects the livelihoods of pastoralists and exacerbates rangeland </a:t>
            </a:r>
            <a:r>
              <a:rPr lang="en-US" sz="2000" dirty="0" smtClean="0"/>
              <a:t>degradation and </a:t>
            </a:r>
            <a:r>
              <a:rPr lang="en-US" sz="2000" b="1" dirty="0" smtClean="0"/>
              <a:t>high costs for communities and government</a:t>
            </a:r>
          </a:p>
          <a:p>
            <a:pPr marL="285750" lvl="0" indent="-285750">
              <a:spcBef>
                <a:spcPts val="600"/>
              </a:spcBef>
              <a:buFont typeface="Arial" panose="020B0604020202020204" pitchFamily="34" charset="0"/>
              <a:buChar char="•"/>
            </a:pPr>
            <a:r>
              <a:rPr lang="en-US" sz="2000" b="1" dirty="0" smtClean="0"/>
              <a:t>Community-based pasture management </a:t>
            </a:r>
            <a:r>
              <a:rPr lang="en-US" sz="2000" dirty="0" smtClean="0"/>
              <a:t>options are being discussed in Uzbek government</a:t>
            </a:r>
            <a:endParaRPr lang="en-US" sz="2000" dirty="0"/>
          </a:p>
        </p:txBody>
      </p:sp>
      <p:sp>
        <p:nvSpPr>
          <p:cNvPr id="10" name="Rectangle 9"/>
          <p:cNvSpPr/>
          <p:nvPr/>
        </p:nvSpPr>
        <p:spPr>
          <a:xfrm>
            <a:off x="212997" y="0"/>
            <a:ext cx="8764172" cy="830997"/>
          </a:xfrm>
          <a:prstGeom prst="rect">
            <a:avLst/>
          </a:prstGeom>
        </p:spPr>
        <p:txBody>
          <a:bodyPr wrap="square">
            <a:spAutoFit/>
          </a:bodyPr>
          <a:lstStyle/>
          <a:p>
            <a:r>
              <a:rPr lang="en-GB" sz="2400" b="1" dirty="0" smtClean="0">
                <a:solidFill>
                  <a:schemeClr val="bg1"/>
                </a:solidFill>
                <a:cs typeface="Arial" panose="020B0604020202020204" pitchFamily="34" charset="0"/>
              </a:rPr>
              <a:t>A systems approach for inclusive rangeland tenure practices in Uzbekistan and Tajikistan</a:t>
            </a:r>
            <a:endParaRPr lang="en-US" sz="2400" b="1" dirty="0">
              <a:solidFill>
                <a:schemeClr val="bg1"/>
              </a:solidFill>
              <a:latin typeface="+mn-lt"/>
              <a:cs typeface="Arial" panose="020B0604020202020204" pitchFamily="34" charset="0"/>
            </a:endParaRPr>
          </a:p>
        </p:txBody>
      </p:sp>
      <p:pic>
        <p:nvPicPr>
          <p:cNvPr id="7" name="Picture 6" descr="E:\12_Images\Central Asia\Central Asia May 2015\20150505_091959.JPG"/>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6276091" y="1093894"/>
            <a:ext cx="2719070" cy="2038985"/>
          </a:xfrm>
          <a:prstGeom prst="rect">
            <a:avLst/>
          </a:prstGeom>
          <a:noFill/>
          <a:ln>
            <a:noFill/>
          </a:ln>
        </p:spPr>
      </p:pic>
      <p:sp>
        <p:nvSpPr>
          <p:cNvPr id="9" name="TextBox 8"/>
          <p:cNvSpPr txBox="1"/>
          <p:nvPr/>
        </p:nvSpPr>
        <p:spPr>
          <a:xfrm>
            <a:off x="6276091" y="3132879"/>
            <a:ext cx="2719070"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Summer pasture in Tajikistan</a:t>
            </a:r>
            <a:endParaRPr lang="en-US" sz="1400" dirty="0">
              <a:solidFill>
                <a:srgbClr val="FFFF00"/>
              </a:solidFill>
              <a:latin typeface="Arial" panose="020B0604020202020204" pitchFamily="34" charset="0"/>
              <a:cs typeface="Arial" panose="020B0604020202020204" pitchFamily="34" charset="0"/>
            </a:endParaRPr>
          </a:p>
        </p:txBody>
      </p:sp>
      <p:sp>
        <p:nvSpPr>
          <p:cNvPr id="12" name="TextBox 11"/>
          <p:cNvSpPr txBox="1"/>
          <p:nvPr/>
        </p:nvSpPr>
        <p:spPr>
          <a:xfrm>
            <a:off x="6247062" y="5781378"/>
            <a:ext cx="2752725"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Winter pasture in Uzbekistan</a:t>
            </a:r>
            <a:endParaRPr lang="en-US" sz="1400" dirty="0">
              <a:solidFill>
                <a:srgbClr val="FFFF00"/>
              </a:solidFill>
              <a:latin typeface="Arial" panose="020B0604020202020204" pitchFamily="34" charset="0"/>
              <a:cs typeface="Arial" panose="020B0604020202020204" pitchFamily="34" charset="0"/>
            </a:endParaRPr>
          </a:p>
        </p:txBody>
      </p:sp>
      <p:pic>
        <p:nvPicPr>
          <p:cNvPr id="2050" name="Picture 2" descr="D:\MIssion Photos KK n TJ\Missions in Uzbekistan\NewKarakulRams-Oct2015\DSCN2180.JPG"/>
          <p:cNvPicPr>
            <a:picLocks noChangeAspect="1" noChangeArrowheads="1"/>
          </p:cNvPicPr>
          <p:nvPr/>
        </p:nvPicPr>
        <p:blipFill>
          <a:blip r:embed="rId4" cstate="screen"/>
          <a:srcRect/>
          <a:stretch>
            <a:fillRect/>
          </a:stretch>
        </p:blipFill>
        <p:spPr bwMode="auto">
          <a:xfrm>
            <a:off x="6241141" y="3708401"/>
            <a:ext cx="2757714" cy="2068286"/>
          </a:xfrm>
          <a:prstGeom prst="rect">
            <a:avLst/>
          </a:prstGeom>
          <a:noFill/>
        </p:spPr>
      </p:pic>
    </p:spTree>
    <p:extLst>
      <p:ext uri="{BB962C8B-B14F-4D97-AF65-F5344CB8AC3E}">
        <p14:creationId xmlns:p14="http://schemas.microsoft.com/office/powerpoint/2010/main" val="269883808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251519" y="130622"/>
            <a:ext cx="8660251" cy="706090"/>
          </a:xfrm>
        </p:spPr>
        <p:txBody>
          <a:bodyPr>
            <a:normAutofit/>
          </a:bodyPr>
          <a:lstStyle/>
          <a:p>
            <a:r>
              <a:rPr lang="en-GB" sz="2600" dirty="0" smtClean="0">
                <a:latin typeface="+mn-lt"/>
                <a:cs typeface="Arial" charset="0"/>
              </a:rPr>
              <a:t>Transition Period Challenges in </a:t>
            </a:r>
            <a:r>
              <a:rPr lang="en-GB" sz="2600" dirty="0" err="1" smtClean="0">
                <a:latin typeface="+mn-lt"/>
                <a:cs typeface="Arial" charset="0"/>
              </a:rPr>
              <a:t>Drylands</a:t>
            </a:r>
            <a:r>
              <a:rPr lang="en-GB" sz="2600" dirty="0" smtClean="0">
                <a:latin typeface="+mn-lt"/>
                <a:cs typeface="Arial" charset="0"/>
              </a:rPr>
              <a:t> of TJK &amp; UZB</a:t>
            </a:r>
          </a:p>
        </p:txBody>
      </p:sp>
      <p:graphicFrame>
        <p:nvGraphicFramePr>
          <p:cNvPr id="4" name="Table 3"/>
          <p:cNvGraphicFramePr>
            <a:graphicFrameLocks noGrp="1"/>
          </p:cNvGraphicFramePr>
          <p:nvPr>
            <p:extLst/>
          </p:nvPr>
        </p:nvGraphicFramePr>
        <p:xfrm>
          <a:off x="179512" y="928912"/>
          <a:ext cx="8841680" cy="5722955"/>
        </p:xfrm>
        <a:graphic>
          <a:graphicData uri="http://schemas.openxmlformats.org/drawingml/2006/table">
            <a:tbl>
              <a:tblPr firstRow="1" firstCol="1" bandRow="1">
                <a:tableStyleId>{5C22544A-7EE6-4342-B048-85BDC9FD1C3A}</a:tableStyleId>
              </a:tblPr>
              <a:tblGrid>
                <a:gridCol w="1315291"/>
                <a:gridCol w="2265224"/>
                <a:gridCol w="2557511"/>
                <a:gridCol w="2703654"/>
              </a:tblGrid>
              <a:tr h="295971">
                <a:tc>
                  <a:txBody>
                    <a:bodyPr/>
                    <a:lstStyle/>
                    <a:p>
                      <a:endParaRPr lang="en-GB" sz="1600" dirty="0">
                        <a:effectLst/>
                        <a:latin typeface="Calibri"/>
                        <a:cs typeface="Times New Roman"/>
                      </a:endParaRPr>
                    </a:p>
                  </a:txBody>
                  <a:tcPr marL="68573" marR="68573" marT="0" marB="0"/>
                </a:tc>
                <a:tc>
                  <a:txBody>
                    <a:bodyPr/>
                    <a:lstStyle/>
                    <a:p>
                      <a:pPr algn="ctr">
                        <a:lnSpc>
                          <a:spcPct val="115000"/>
                        </a:lnSpc>
                        <a:spcAft>
                          <a:spcPts val="0"/>
                        </a:spcAft>
                      </a:pPr>
                      <a:r>
                        <a:rPr lang="en-GB" sz="1600" dirty="0" smtClean="0">
                          <a:effectLst/>
                        </a:rPr>
                        <a:t>Former-Soviet Period</a:t>
                      </a:r>
                      <a:endParaRPr lang="en-GB" sz="1600" dirty="0">
                        <a:effectLst/>
                        <a:latin typeface="Calibri"/>
                        <a:ea typeface="Calibri"/>
                        <a:cs typeface="Times New Roman"/>
                      </a:endParaRPr>
                    </a:p>
                  </a:txBody>
                  <a:tcPr marL="68573" marR="68573" marT="0" marB="0"/>
                </a:tc>
                <a:tc>
                  <a:txBody>
                    <a:bodyPr/>
                    <a:lstStyle/>
                    <a:p>
                      <a:pPr algn="ctr">
                        <a:lnSpc>
                          <a:spcPct val="115000"/>
                        </a:lnSpc>
                        <a:spcAft>
                          <a:spcPts val="0"/>
                        </a:spcAft>
                      </a:pPr>
                      <a:r>
                        <a:rPr lang="en-GB" sz="1600" dirty="0" smtClean="0">
                          <a:effectLst/>
                        </a:rPr>
                        <a:t>Present</a:t>
                      </a:r>
                      <a:endParaRPr lang="en-GB" sz="1600" dirty="0">
                        <a:effectLst/>
                        <a:latin typeface="Calibri"/>
                        <a:ea typeface="Calibri"/>
                        <a:cs typeface="Times New Roman"/>
                      </a:endParaRPr>
                    </a:p>
                  </a:txBody>
                  <a:tcPr marL="68573" marR="68573" marT="0" marB="0"/>
                </a:tc>
                <a:tc>
                  <a:txBody>
                    <a:bodyPr/>
                    <a:lstStyle/>
                    <a:p>
                      <a:pPr algn="ctr">
                        <a:lnSpc>
                          <a:spcPct val="115000"/>
                        </a:lnSpc>
                        <a:spcAft>
                          <a:spcPts val="0"/>
                        </a:spcAft>
                      </a:pPr>
                      <a:r>
                        <a:rPr lang="en-GB" sz="1600" dirty="0" smtClean="0">
                          <a:effectLst/>
                          <a:latin typeface="Calibri"/>
                          <a:ea typeface="Calibri"/>
                          <a:cs typeface="Times New Roman"/>
                        </a:rPr>
                        <a:t>Key Challenges</a:t>
                      </a:r>
                      <a:endParaRPr lang="en-GB" sz="1600" dirty="0">
                        <a:effectLst/>
                        <a:latin typeface="Calibri"/>
                        <a:ea typeface="Calibri"/>
                        <a:cs typeface="Times New Roman"/>
                      </a:endParaRPr>
                    </a:p>
                  </a:txBody>
                  <a:tcPr marL="68573" marR="68573" marT="0" marB="0"/>
                </a:tc>
              </a:tr>
              <a:tr h="694329">
                <a:tc>
                  <a:txBody>
                    <a:bodyPr/>
                    <a:lstStyle/>
                    <a:p>
                      <a:pPr>
                        <a:lnSpc>
                          <a:spcPct val="115000"/>
                        </a:lnSpc>
                        <a:spcAft>
                          <a:spcPts val="0"/>
                        </a:spcAft>
                      </a:pPr>
                      <a:r>
                        <a:rPr lang="en-GB" sz="1600" dirty="0" smtClean="0">
                          <a:effectLst/>
                          <a:latin typeface="Calibri"/>
                          <a:ea typeface="Calibri"/>
                          <a:cs typeface="Times New Roman"/>
                        </a:rPr>
                        <a:t>Political</a:t>
                      </a:r>
                      <a:r>
                        <a:rPr lang="en-GB" sz="1600" baseline="0" dirty="0" smtClean="0">
                          <a:effectLst/>
                          <a:latin typeface="Calibri"/>
                          <a:ea typeface="Calibri"/>
                          <a:cs typeface="Times New Roman"/>
                        </a:rPr>
                        <a:t> incentive</a:t>
                      </a:r>
                      <a:endParaRPr lang="en-GB" sz="1600" dirty="0">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Ideological race:</a:t>
                      </a:r>
                      <a:r>
                        <a:rPr lang="en-GB" sz="1600" baseline="0" dirty="0" smtClean="0">
                          <a:effectLst/>
                          <a:latin typeface="+mj-lt"/>
                          <a:ea typeface="Calibri"/>
                          <a:cs typeface="Times New Roman"/>
                        </a:rPr>
                        <a:t> </a:t>
                      </a:r>
                    </a:p>
                    <a:p>
                      <a:pPr algn="l">
                        <a:lnSpc>
                          <a:spcPct val="115000"/>
                        </a:lnSpc>
                        <a:spcAft>
                          <a:spcPts val="0"/>
                        </a:spcAft>
                      </a:pPr>
                      <a:r>
                        <a:rPr lang="en-GB" sz="1600" baseline="0" dirty="0" smtClean="0">
                          <a:effectLst/>
                          <a:latin typeface="+mj-lt"/>
                          <a:ea typeface="Calibri"/>
                          <a:cs typeface="Times New Roman"/>
                        </a:rPr>
                        <a:t>Socialism VS Capitalism</a:t>
                      </a:r>
                      <a:endParaRPr lang="en-GB" sz="1600" i="1"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No</a:t>
                      </a:r>
                      <a:r>
                        <a:rPr lang="en-GB" sz="1600" baseline="0" dirty="0" smtClean="0">
                          <a:effectLst/>
                          <a:latin typeface="+mj-lt"/>
                          <a:ea typeface="Calibri"/>
                          <a:cs typeface="Times New Roman"/>
                        </a:rPr>
                        <a:t> ext. </a:t>
                      </a:r>
                      <a:r>
                        <a:rPr lang="en-GB" sz="1600" dirty="0" smtClean="0">
                          <a:effectLst/>
                          <a:latin typeface="+mj-lt"/>
                          <a:ea typeface="Calibri"/>
                          <a:cs typeface="Times New Roman"/>
                        </a:rPr>
                        <a:t>competition,</a:t>
                      </a:r>
                      <a:r>
                        <a:rPr lang="en-GB" sz="1600" baseline="0" dirty="0" smtClean="0">
                          <a:effectLst/>
                          <a:latin typeface="+mj-lt"/>
                          <a:ea typeface="Calibri"/>
                          <a:cs typeface="Times New Roman"/>
                        </a:rPr>
                        <a:t> weakly represented demand side</a:t>
                      </a:r>
                      <a:endParaRPr lang="en-GB" sz="1600" dirty="0">
                        <a:effectLst/>
                        <a:latin typeface="+mj-lt"/>
                        <a:ea typeface="Calibri"/>
                        <a:cs typeface="Times New Roman"/>
                      </a:endParaRPr>
                    </a:p>
                  </a:txBody>
                  <a:tcPr marL="68573" marR="6857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600" baseline="0" dirty="0" smtClean="0">
                          <a:effectLst/>
                          <a:latin typeface="+mj-lt"/>
                          <a:ea typeface="Calibri"/>
                          <a:cs typeface="Times New Roman"/>
                        </a:rPr>
                        <a:t>Lack of driving forces</a:t>
                      </a:r>
                      <a:endParaRPr lang="en-GB" sz="1600" dirty="0" smtClean="0">
                        <a:effectLst/>
                        <a:latin typeface="+mj-lt"/>
                        <a:ea typeface="Calibri"/>
                        <a:cs typeface="Times New Roman"/>
                      </a:endParaRPr>
                    </a:p>
                  </a:txBody>
                  <a:tcPr marL="68573" marR="68573" marT="0" marB="0" anchor="ctr"/>
                </a:tc>
              </a:tr>
              <a:tr h="694329">
                <a:tc>
                  <a:txBody>
                    <a:bodyPr/>
                    <a:lstStyle/>
                    <a:p>
                      <a:pPr>
                        <a:lnSpc>
                          <a:spcPct val="115000"/>
                        </a:lnSpc>
                        <a:spcAft>
                          <a:spcPts val="0"/>
                        </a:spcAft>
                      </a:pPr>
                      <a:r>
                        <a:rPr lang="en-GB" sz="1600" dirty="0" smtClean="0">
                          <a:effectLst/>
                          <a:latin typeface="+mn-lt"/>
                          <a:ea typeface="+mn-ea"/>
                          <a:cs typeface="+mn-cs"/>
                        </a:rPr>
                        <a:t>Governance</a:t>
                      </a:r>
                      <a:r>
                        <a:rPr lang="en-GB" sz="1600" baseline="0" dirty="0" smtClean="0">
                          <a:effectLst/>
                          <a:latin typeface="+mn-lt"/>
                          <a:ea typeface="+mn-ea"/>
                          <a:cs typeface="+mn-cs"/>
                        </a:rPr>
                        <a:t> structure</a:t>
                      </a:r>
                      <a:endParaRPr lang="en-GB" sz="1600" dirty="0">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rPr>
                        <a:t>Centrally planned command economy</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De-concentration of administrative power</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kern="1200" baseline="0" dirty="0" smtClean="0">
                          <a:solidFill>
                            <a:schemeClr val="dk1"/>
                          </a:solidFill>
                          <a:effectLst/>
                          <a:latin typeface="+mn-lt"/>
                          <a:ea typeface="Calibri"/>
                          <a:cs typeface="Times New Roman"/>
                        </a:rPr>
                        <a:t>Still strong hierarchy</a:t>
                      </a:r>
                      <a:endParaRPr lang="en-GB" sz="1600" dirty="0">
                        <a:effectLst/>
                        <a:latin typeface="+mj-lt"/>
                        <a:ea typeface="Calibri"/>
                        <a:cs typeface="Times New Roman"/>
                      </a:endParaRPr>
                    </a:p>
                  </a:txBody>
                  <a:tcPr marL="68573" marR="68573" marT="0" marB="0" anchor="ctr"/>
                </a:tc>
              </a:tr>
              <a:tr h="694329">
                <a:tc>
                  <a:txBody>
                    <a:bodyPr/>
                    <a:lstStyle/>
                    <a:p>
                      <a:pPr>
                        <a:lnSpc>
                          <a:spcPct val="115000"/>
                        </a:lnSpc>
                        <a:spcAft>
                          <a:spcPts val="0"/>
                        </a:spcAft>
                      </a:pPr>
                      <a:r>
                        <a:rPr lang="en-GB" sz="1600" b="1" kern="1200" dirty="0" smtClean="0">
                          <a:solidFill>
                            <a:schemeClr val="lt1"/>
                          </a:solidFill>
                          <a:effectLst/>
                          <a:latin typeface="Calibri"/>
                          <a:ea typeface="Calibri"/>
                          <a:cs typeface="Times New Roman"/>
                        </a:rPr>
                        <a:t>Land tenure</a:t>
                      </a:r>
                      <a:endParaRPr lang="en-GB" sz="1600" b="1" kern="1200" dirty="0">
                        <a:solidFill>
                          <a:schemeClr val="lt1"/>
                        </a:solidFill>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rPr>
                        <a:t>State ownership</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rPr>
                        <a:t>Leasehold rights only</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Gaps in legal frameworks, rangeland</a:t>
                      </a:r>
                      <a:r>
                        <a:rPr lang="en-GB" sz="1600" baseline="0" dirty="0" smtClean="0">
                          <a:effectLst/>
                          <a:latin typeface="+mj-lt"/>
                          <a:ea typeface="Calibri"/>
                          <a:cs typeface="Times New Roman"/>
                        </a:rPr>
                        <a:t> </a:t>
                      </a:r>
                      <a:r>
                        <a:rPr lang="en-GB" sz="1600" dirty="0" smtClean="0">
                          <a:effectLst/>
                          <a:latin typeface="+mj-lt"/>
                          <a:ea typeface="Calibri"/>
                          <a:cs typeface="Times New Roman"/>
                        </a:rPr>
                        <a:t>use conflicts</a:t>
                      </a:r>
                      <a:endParaRPr lang="en-GB" sz="1600" dirty="0">
                        <a:effectLst/>
                        <a:latin typeface="+mj-lt"/>
                        <a:ea typeface="Calibri"/>
                        <a:cs typeface="Times New Roman"/>
                      </a:endParaRPr>
                    </a:p>
                  </a:txBody>
                  <a:tcPr marL="68573" marR="68573" marT="0" marB="0" anchor="ctr"/>
                </a:tc>
              </a:tr>
              <a:tr h="633974">
                <a:tc>
                  <a:txBody>
                    <a:bodyPr/>
                    <a:lstStyle/>
                    <a:p>
                      <a:r>
                        <a:rPr lang="en-US" sz="1600" b="1" kern="1200" dirty="0" smtClean="0">
                          <a:solidFill>
                            <a:schemeClr val="lt1"/>
                          </a:solidFill>
                          <a:effectLst/>
                          <a:latin typeface="Calibri"/>
                          <a:ea typeface="Calibri"/>
                          <a:cs typeface="Times New Roman"/>
                        </a:rPr>
                        <a:t>State intervention</a:t>
                      </a:r>
                      <a:endParaRPr lang="de-DE" sz="1600" b="1" kern="1200" dirty="0">
                        <a:solidFill>
                          <a:schemeClr val="lt1"/>
                        </a:solidFill>
                        <a:effectLst/>
                        <a:latin typeface="Calibri"/>
                        <a:ea typeface="Calibri"/>
                        <a:cs typeface="Times New Roman"/>
                      </a:endParaRPr>
                    </a:p>
                  </a:txBody>
                  <a:tcPr marL="68573" marR="68573" marT="0" marB="0" anchor="ctr"/>
                </a:tc>
                <a:tc>
                  <a:txBody>
                    <a:bodyPr/>
                    <a:lstStyle/>
                    <a:p>
                      <a:pPr algn="l"/>
                      <a:r>
                        <a:rPr lang="en-US" sz="1600" dirty="0" smtClean="0">
                          <a:latin typeface="+mj-lt"/>
                        </a:rPr>
                        <a:t>Subsidized production, state quota orders</a:t>
                      </a:r>
                      <a:endParaRPr lang="de-DE" sz="1600" dirty="0">
                        <a:latin typeface="+mj-lt"/>
                      </a:endParaRPr>
                    </a:p>
                  </a:txBody>
                  <a:tcPr marL="68573" marR="68573" marT="0" marB="0" anchor="ctr"/>
                </a:tc>
                <a:tc>
                  <a:txBody>
                    <a:bodyPr/>
                    <a:lstStyle/>
                    <a:p>
                      <a:pPr algn="l"/>
                      <a:r>
                        <a:rPr lang="en-US" sz="1600" dirty="0" smtClean="0">
                          <a:latin typeface="+mj-lt"/>
                        </a:rPr>
                        <a:t>Lack</a:t>
                      </a:r>
                      <a:r>
                        <a:rPr lang="en-US" sz="1600" baseline="0" dirty="0" smtClean="0">
                          <a:latin typeface="+mj-lt"/>
                        </a:rPr>
                        <a:t> of subsidy. Land t</a:t>
                      </a:r>
                      <a:r>
                        <a:rPr lang="en-US" sz="1600" dirty="0" smtClean="0">
                          <a:latin typeface="+mj-lt"/>
                        </a:rPr>
                        <a:t>ax,</a:t>
                      </a:r>
                      <a:r>
                        <a:rPr lang="en-US" sz="1600" baseline="0" dirty="0" smtClean="0">
                          <a:latin typeface="+mj-lt"/>
                        </a:rPr>
                        <a:t> State quota remains</a:t>
                      </a:r>
                      <a:endParaRPr lang="de-DE" sz="1600" dirty="0">
                        <a:latin typeface="+mj-lt"/>
                      </a:endParaRPr>
                    </a:p>
                  </a:txBody>
                  <a:tcPr marL="68573" marR="68573" marT="0" marB="0" anchor="ctr"/>
                </a:tc>
                <a:tc>
                  <a:txBody>
                    <a:bodyPr/>
                    <a:lstStyle/>
                    <a:p>
                      <a:pPr algn="l"/>
                      <a:r>
                        <a:rPr lang="en-US" sz="1600" dirty="0" smtClean="0">
                          <a:latin typeface="+mj-lt"/>
                        </a:rPr>
                        <a:t>Little investment in land, shadow</a:t>
                      </a:r>
                      <a:r>
                        <a:rPr lang="en-US" sz="1600" baseline="0" dirty="0" smtClean="0">
                          <a:latin typeface="+mj-lt"/>
                        </a:rPr>
                        <a:t> budgeting, leakage</a:t>
                      </a:r>
                      <a:endParaRPr lang="de-DE" sz="1600" dirty="0">
                        <a:latin typeface="+mj-lt"/>
                      </a:endParaRPr>
                    </a:p>
                  </a:txBody>
                  <a:tcPr marL="68573" marR="68573" marT="0" marB="0" anchor="ctr"/>
                </a:tc>
              </a:tr>
              <a:tr h="700820">
                <a:tc>
                  <a:txBody>
                    <a:bodyPr/>
                    <a:lstStyle/>
                    <a:p>
                      <a:pPr>
                        <a:lnSpc>
                          <a:spcPct val="115000"/>
                        </a:lnSpc>
                        <a:spcAft>
                          <a:spcPts val="0"/>
                        </a:spcAft>
                      </a:pPr>
                      <a:r>
                        <a:rPr lang="en-GB" sz="1600" b="1" kern="1200" dirty="0" smtClean="0">
                          <a:solidFill>
                            <a:schemeClr val="lt1"/>
                          </a:solidFill>
                          <a:effectLst/>
                          <a:latin typeface="Calibri"/>
                          <a:ea typeface="Calibri"/>
                          <a:cs typeface="Times New Roman"/>
                        </a:rPr>
                        <a:t>Institutional capacity </a:t>
                      </a:r>
                      <a:endParaRPr lang="en-GB" sz="1600" b="1" kern="1200" dirty="0">
                        <a:solidFill>
                          <a:schemeClr val="lt1"/>
                        </a:solidFill>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GB" sz="1600" baseline="0" dirty="0" smtClean="0">
                          <a:effectLst/>
                          <a:latin typeface="+mj-lt"/>
                          <a:ea typeface="Calibri"/>
                          <a:cs typeface="Times New Roman"/>
                        </a:rPr>
                        <a:t>Public services and </a:t>
                      </a:r>
                      <a:r>
                        <a:rPr lang="en-GB" sz="1600" dirty="0" smtClean="0">
                          <a:effectLst/>
                          <a:latin typeface="+mj-lt"/>
                          <a:ea typeface="Calibri"/>
                          <a:cs typeface="Times New Roman"/>
                        </a:rPr>
                        <a:t>incentives established</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kern="1200" dirty="0" smtClean="0">
                          <a:solidFill>
                            <a:schemeClr val="dk1"/>
                          </a:solidFill>
                          <a:effectLst/>
                          <a:latin typeface="+mj-lt"/>
                          <a:ea typeface="Calibri"/>
                          <a:cs typeface="Times New Roman"/>
                        </a:rPr>
                        <a:t>Shrunk</a:t>
                      </a:r>
                      <a:r>
                        <a:rPr lang="en-GB" sz="1600" kern="1200" baseline="0" dirty="0" smtClean="0">
                          <a:solidFill>
                            <a:schemeClr val="dk1"/>
                          </a:solidFill>
                          <a:effectLst/>
                          <a:latin typeface="+mj-lt"/>
                          <a:ea typeface="Calibri"/>
                          <a:cs typeface="Times New Roman"/>
                        </a:rPr>
                        <a:t> structure. Services available by contract</a:t>
                      </a:r>
                      <a:endParaRPr lang="en-GB" sz="1600" kern="1200" dirty="0">
                        <a:solidFill>
                          <a:schemeClr val="dk1"/>
                        </a:solidFill>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kern="1200" baseline="0" dirty="0" smtClean="0">
                          <a:solidFill>
                            <a:schemeClr val="dk1"/>
                          </a:solidFill>
                          <a:effectLst/>
                          <a:latin typeface="+mn-lt"/>
                          <a:ea typeface="Calibri"/>
                          <a:cs typeface="Times New Roman"/>
                        </a:rPr>
                        <a:t>Obsolete infrastructure, little incentives to invest</a:t>
                      </a:r>
                      <a:endParaRPr lang="en-GB" sz="1600" kern="1200" dirty="0">
                        <a:solidFill>
                          <a:schemeClr val="dk1"/>
                        </a:solidFill>
                        <a:effectLst/>
                        <a:latin typeface="+mn-lt"/>
                        <a:ea typeface="Calibri"/>
                        <a:cs typeface="Times New Roman"/>
                      </a:endParaRPr>
                    </a:p>
                  </a:txBody>
                  <a:tcPr marL="68573" marR="68573" marT="0" marB="0" anchor="ctr"/>
                </a:tc>
              </a:tr>
              <a:tr h="694329">
                <a:tc>
                  <a:txBody>
                    <a:bodyPr/>
                    <a:lstStyle/>
                    <a:p>
                      <a:r>
                        <a:rPr lang="en-US" sz="1600" b="1" kern="1200" dirty="0" smtClean="0">
                          <a:solidFill>
                            <a:schemeClr val="lt1"/>
                          </a:solidFill>
                          <a:effectLst/>
                          <a:latin typeface="Calibri"/>
                          <a:ea typeface="Calibri"/>
                          <a:cs typeface="Times New Roman"/>
                        </a:rPr>
                        <a:t>Science and technology</a:t>
                      </a:r>
                      <a:endParaRPr lang="de-DE" sz="1600" b="1" kern="1200" dirty="0">
                        <a:solidFill>
                          <a:schemeClr val="lt1"/>
                        </a:solidFill>
                        <a:effectLst/>
                        <a:latin typeface="Calibri"/>
                        <a:ea typeface="Calibri"/>
                        <a:cs typeface="Times New Roman"/>
                      </a:endParaRPr>
                    </a:p>
                  </a:txBody>
                  <a:tcPr marL="68573" marR="68573" marT="0" marB="0" anchor="ctr"/>
                </a:tc>
                <a:tc>
                  <a:txBody>
                    <a:bodyPr/>
                    <a:lstStyle/>
                    <a:p>
                      <a:pPr algn="l"/>
                      <a:r>
                        <a:rPr lang="en-US" sz="1600" kern="1200" dirty="0" smtClean="0">
                          <a:solidFill>
                            <a:schemeClr val="dk1"/>
                          </a:solidFill>
                          <a:effectLst/>
                          <a:latin typeface="+mj-lt"/>
                          <a:ea typeface="Calibri"/>
                          <a:cs typeface="Times New Roman"/>
                        </a:rPr>
                        <a:t>Strong support, used for </a:t>
                      </a:r>
                      <a:r>
                        <a:rPr lang="en-US" sz="1600" kern="1200" dirty="0" err="1" smtClean="0">
                          <a:solidFill>
                            <a:schemeClr val="dk1"/>
                          </a:solidFill>
                          <a:effectLst/>
                          <a:latin typeface="+mj-lt"/>
                          <a:ea typeface="Calibri"/>
                          <a:cs typeface="Times New Roman"/>
                        </a:rPr>
                        <a:t>polit.decision</a:t>
                      </a:r>
                      <a:r>
                        <a:rPr lang="en-US" sz="1600" kern="1200" dirty="0" smtClean="0">
                          <a:solidFill>
                            <a:schemeClr val="dk1"/>
                          </a:solidFill>
                          <a:effectLst/>
                          <a:latin typeface="+mj-lt"/>
                          <a:ea typeface="Calibri"/>
                          <a:cs typeface="Times New Roman"/>
                        </a:rPr>
                        <a:t>-making</a:t>
                      </a:r>
                      <a:endParaRPr lang="de-DE" sz="1600" kern="1200" dirty="0">
                        <a:solidFill>
                          <a:schemeClr val="dk1"/>
                        </a:solidFill>
                        <a:effectLst/>
                        <a:latin typeface="+mj-lt"/>
                        <a:ea typeface="Calibri"/>
                        <a:cs typeface="Times New Roman"/>
                      </a:endParaRPr>
                    </a:p>
                  </a:txBody>
                  <a:tcPr marL="68573" marR="68573" marT="0" marB="0" anchor="ctr"/>
                </a:tc>
                <a:tc>
                  <a:txBody>
                    <a:bodyPr/>
                    <a:lstStyle/>
                    <a:p>
                      <a:pPr algn="l"/>
                      <a:r>
                        <a:rPr lang="en-US" sz="1600" kern="1200" dirty="0" smtClean="0">
                          <a:solidFill>
                            <a:schemeClr val="dk1"/>
                          </a:solidFill>
                          <a:effectLst/>
                          <a:latin typeface="+mj-lt"/>
                          <a:ea typeface="Calibri"/>
                          <a:cs typeface="Times New Roman"/>
                        </a:rPr>
                        <a:t>Limited support, ignorance, kept on project funding</a:t>
                      </a:r>
                      <a:endParaRPr lang="de-DE" sz="1600" kern="1200" dirty="0">
                        <a:solidFill>
                          <a:schemeClr val="dk1"/>
                        </a:solidFill>
                        <a:effectLst/>
                        <a:latin typeface="+mj-lt"/>
                        <a:ea typeface="Calibri"/>
                        <a:cs typeface="Times New Roman"/>
                      </a:endParaRPr>
                    </a:p>
                  </a:txBody>
                  <a:tcPr marL="68573" marR="68573" marT="0" marB="0" anchor="ctr"/>
                </a:tc>
                <a:tc>
                  <a:txBody>
                    <a:bodyPr/>
                    <a:lstStyle/>
                    <a:p>
                      <a:pPr algn="l"/>
                      <a:r>
                        <a:rPr lang="en-US" sz="1600" kern="1200" dirty="0" smtClean="0">
                          <a:solidFill>
                            <a:schemeClr val="dk1"/>
                          </a:solidFill>
                          <a:effectLst/>
                          <a:latin typeface="+mj-lt"/>
                          <a:ea typeface="+mn-ea"/>
                          <a:cs typeface="+mn-cs"/>
                        </a:rPr>
                        <a:t>Brain drain, lack of capacity </a:t>
                      </a:r>
                      <a:endParaRPr lang="de-DE" sz="1600" kern="1200" dirty="0">
                        <a:solidFill>
                          <a:schemeClr val="dk1"/>
                        </a:solidFill>
                        <a:effectLst/>
                        <a:latin typeface="+mj-lt"/>
                        <a:ea typeface="+mn-ea"/>
                        <a:cs typeface="+mn-cs"/>
                      </a:endParaRPr>
                    </a:p>
                  </a:txBody>
                  <a:tcPr marL="68573" marR="68573" marT="0" marB="0" anchor="ctr"/>
                </a:tc>
              </a:tr>
              <a:tr h="657437">
                <a:tc>
                  <a:txBody>
                    <a:bodyPr/>
                    <a:lstStyle/>
                    <a:p>
                      <a:pPr>
                        <a:lnSpc>
                          <a:spcPct val="115000"/>
                        </a:lnSpc>
                        <a:spcAft>
                          <a:spcPts val="0"/>
                        </a:spcAft>
                      </a:pPr>
                      <a:r>
                        <a:rPr lang="en-GB" sz="1600" dirty="0" smtClean="0">
                          <a:effectLst/>
                          <a:latin typeface="Calibri"/>
                          <a:ea typeface="Calibri"/>
                          <a:cs typeface="Times New Roman"/>
                        </a:rPr>
                        <a:t>Monitoring</a:t>
                      </a:r>
                      <a:endParaRPr lang="en-GB" sz="1600" dirty="0">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GB" sz="1600" kern="1200" dirty="0" smtClean="0">
                          <a:solidFill>
                            <a:schemeClr val="dk1"/>
                          </a:solidFill>
                          <a:effectLst/>
                          <a:latin typeface="+mj-lt"/>
                          <a:ea typeface="Calibri"/>
                          <a:cs typeface="Times New Roman"/>
                        </a:rPr>
                        <a:t>Strongly controlled and prosecuted</a:t>
                      </a:r>
                      <a:endParaRPr lang="en-GB" sz="1600" kern="1200" dirty="0">
                        <a:solidFill>
                          <a:schemeClr val="dk1"/>
                        </a:solidFill>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Weak</a:t>
                      </a:r>
                      <a:r>
                        <a:rPr lang="en-GB" sz="1600" baseline="0" dirty="0" smtClean="0">
                          <a:effectLst/>
                          <a:latin typeface="+mj-lt"/>
                          <a:ea typeface="Calibri"/>
                          <a:cs typeface="Times New Roman"/>
                        </a:rPr>
                        <a:t> monit.in remote areas</a:t>
                      </a:r>
                      <a:r>
                        <a:rPr lang="en-GB" sz="1600" dirty="0" smtClean="0">
                          <a:effectLst/>
                          <a:latin typeface="+mj-lt"/>
                          <a:ea typeface="Calibri"/>
                          <a:cs typeface="Times New Roman"/>
                        </a:rPr>
                        <a:t>, elites’ interests prevail</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Little</a:t>
                      </a:r>
                      <a:r>
                        <a:rPr lang="en-GB" sz="1600" baseline="0" dirty="0" smtClean="0">
                          <a:effectLst/>
                          <a:latin typeface="+mj-lt"/>
                          <a:ea typeface="Calibri"/>
                          <a:cs typeface="Times New Roman"/>
                        </a:rPr>
                        <a:t> funding for </a:t>
                      </a:r>
                      <a:r>
                        <a:rPr lang="en-GB" sz="1600" dirty="0" smtClean="0">
                          <a:effectLst/>
                          <a:latin typeface="+mj-lt"/>
                          <a:ea typeface="Calibri"/>
                          <a:cs typeface="Times New Roman"/>
                        </a:rPr>
                        <a:t>monitoring, increased rent-seeking</a:t>
                      </a:r>
                      <a:endParaRPr lang="en-GB" sz="1600" dirty="0">
                        <a:effectLst/>
                        <a:latin typeface="+mj-lt"/>
                        <a:ea typeface="Calibri"/>
                        <a:cs typeface="Times New Roman"/>
                      </a:endParaRPr>
                    </a:p>
                  </a:txBody>
                  <a:tcPr marL="68573" marR="68573" marT="0" marB="0" anchor="ctr"/>
                </a:tc>
              </a:tr>
              <a:tr h="657437">
                <a:tc>
                  <a:txBody>
                    <a:bodyPr/>
                    <a:lstStyle/>
                    <a:p>
                      <a:pPr>
                        <a:lnSpc>
                          <a:spcPct val="115000"/>
                        </a:lnSpc>
                        <a:spcAft>
                          <a:spcPts val="0"/>
                        </a:spcAft>
                      </a:pPr>
                      <a:r>
                        <a:rPr lang="en-GB" sz="1600" dirty="0" smtClean="0">
                          <a:effectLst/>
                          <a:latin typeface="Calibri"/>
                          <a:ea typeface="Calibri"/>
                          <a:cs typeface="Times New Roman"/>
                        </a:rPr>
                        <a:t>Rangeland management</a:t>
                      </a:r>
                      <a:endParaRPr lang="en-GB" sz="1600" dirty="0">
                        <a:effectLst/>
                        <a:latin typeface="Calibri"/>
                        <a:ea typeface="Calibri"/>
                        <a:cs typeface="Times New Roman"/>
                      </a:endParaRPr>
                    </a:p>
                  </a:txBody>
                  <a:tcPr marL="68573" marR="68573" marT="0" marB="0" anchor="ctr"/>
                </a:tc>
                <a:tc>
                  <a:txBody>
                    <a:bodyPr/>
                    <a:lstStyle/>
                    <a:p>
                      <a:pPr algn="l">
                        <a:lnSpc>
                          <a:spcPct val="115000"/>
                        </a:lnSpc>
                        <a:spcAft>
                          <a:spcPts val="0"/>
                        </a:spcAft>
                      </a:pPr>
                      <a:r>
                        <a:rPr lang="en-US" sz="1600" dirty="0" smtClean="0">
                          <a:effectLst/>
                          <a:latin typeface="+mj-lt"/>
                          <a:ea typeface="Calibri"/>
                          <a:cs typeface="Times New Roman"/>
                        </a:rPr>
                        <a:t>Large-scale,</a:t>
                      </a:r>
                      <a:r>
                        <a:rPr lang="en-US" sz="1600" baseline="0" dirty="0" smtClean="0">
                          <a:effectLst/>
                          <a:latin typeface="+mj-lt"/>
                          <a:ea typeface="Calibri"/>
                          <a:cs typeface="Times New Roman"/>
                        </a:rPr>
                        <a:t> centralized, chairman appointed  </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Influential</a:t>
                      </a:r>
                      <a:r>
                        <a:rPr lang="en-GB" sz="1600" baseline="0" dirty="0" smtClean="0">
                          <a:effectLst/>
                          <a:latin typeface="+mj-lt"/>
                          <a:ea typeface="Calibri"/>
                          <a:cs typeface="Times New Roman"/>
                        </a:rPr>
                        <a:t> groups, insecure positions,  i</a:t>
                      </a:r>
                      <a:r>
                        <a:rPr lang="en-GB" sz="1600" dirty="0" smtClean="0">
                          <a:effectLst/>
                          <a:latin typeface="+mj-lt"/>
                          <a:ea typeface="Calibri"/>
                          <a:cs typeface="Times New Roman"/>
                        </a:rPr>
                        <a:t>nformal </a:t>
                      </a:r>
                      <a:r>
                        <a:rPr lang="en-GB" sz="1600" dirty="0" err="1" smtClean="0">
                          <a:effectLst/>
                          <a:latin typeface="+mj-lt"/>
                          <a:ea typeface="Calibri"/>
                          <a:cs typeface="Times New Roman"/>
                        </a:rPr>
                        <a:t>arrang’s</a:t>
                      </a:r>
                      <a:endParaRPr lang="en-GB" sz="1600" dirty="0">
                        <a:effectLst/>
                        <a:latin typeface="+mj-lt"/>
                        <a:ea typeface="Calibri"/>
                        <a:cs typeface="Times New Roman"/>
                      </a:endParaRPr>
                    </a:p>
                  </a:txBody>
                  <a:tcPr marL="68573" marR="68573" marT="0" marB="0" anchor="ctr"/>
                </a:tc>
                <a:tc>
                  <a:txBody>
                    <a:bodyPr/>
                    <a:lstStyle/>
                    <a:p>
                      <a:pPr algn="l">
                        <a:lnSpc>
                          <a:spcPct val="115000"/>
                        </a:lnSpc>
                        <a:spcAft>
                          <a:spcPts val="0"/>
                        </a:spcAft>
                      </a:pPr>
                      <a:r>
                        <a:rPr lang="en-GB" sz="1600" dirty="0" smtClean="0">
                          <a:effectLst/>
                          <a:latin typeface="+mj-lt"/>
                          <a:ea typeface="Calibri"/>
                          <a:cs typeface="Times New Roman"/>
                        </a:rPr>
                        <a:t>Lack of professional management capacities</a:t>
                      </a:r>
                      <a:endParaRPr lang="en-GB" sz="1600" dirty="0">
                        <a:effectLst/>
                        <a:latin typeface="+mj-lt"/>
                        <a:ea typeface="Calibri"/>
                        <a:cs typeface="Times New Roman"/>
                      </a:endParaRPr>
                    </a:p>
                  </a:txBody>
                  <a:tcPr marL="68573" marR="68573" marT="0" marB="0" anchor="ctr"/>
                </a:tc>
              </a:tr>
            </a:tbl>
          </a:graphicData>
        </a:graphic>
      </p:graphicFrame>
      <p:sp>
        <p:nvSpPr>
          <p:cNvPr id="5" name="Slide Number Placeholder 3"/>
          <p:cNvSpPr txBox="1">
            <a:spLocks/>
          </p:cNvSpPr>
          <p:nvPr/>
        </p:nvSpPr>
        <p:spPr bwMode="auto">
          <a:xfrm>
            <a:off x="8090470" y="6592267"/>
            <a:ext cx="11620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fld id="{FDEFE9CA-B284-4F40-857D-0EE6319636A5}" type="slidenum">
              <a:rPr lang="de-DE" sz="1400">
                <a:solidFill>
                  <a:schemeClr val="tx2"/>
                </a:solidFill>
              </a:rPr>
              <a:pPr algn="ctr" eaLnBrk="1" hangingPunct="1"/>
              <a:t>4</a:t>
            </a:fld>
            <a:endParaRPr lang="de-DE" sz="1400" dirty="0">
              <a:solidFill>
                <a:schemeClr val="tx2"/>
              </a:solidFill>
            </a:endParaRPr>
          </a:p>
        </p:txBody>
      </p:sp>
    </p:spTree>
    <p:extLst>
      <p:ext uri="{BB962C8B-B14F-4D97-AF65-F5344CB8AC3E}">
        <p14:creationId xmlns:p14="http://schemas.microsoft.com/office/powerpoint/2010/main" val="2890065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bwMode="auto">
          <a:xfrm>
            <a:off x="7931150" y="6376243"/>
            <a:ext cx="11620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fld id="{FDEFE9CA-B284-4F40-857D-0EE6319636A5}" type="slidenum">
              <a:rPr lang="de-DE" sz="1400">
                <a:solidFill>
                  <a:schemeClr val="tx2"/>
                </a:solidFill>
              </a:rPr>
              <a:pPr algn="ctr" eaLnBrk="1" hangingPunct="1"/>
              <a:t>5</a:t>
            </a:fld>
            <a:endParaRPr lang="de-DE" sz="1400" dirty="0">
              <a:solidFill>
                <a:schemeClr val="tx2"/>
              </a:solidFill>
            </a:endParaRPr>
          </a:p>
        </p:txBody>
      </p:sp>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19729" y="928915"/>
            <a:ext cx="6010893" cy="5878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7155392" y="1869356"/>
            <a:ext cx="16383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7155391" y="2663156"/>
            <a:ext cx="1638300"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rotWithShape="1">
          <a:blip r:embed="rId6" cstate="screen">
            <a:extLst>
              <a:ext uri="{28A0092B-C50C-407E-A947-70E740481C1C}">
                <a14:useLocalDpi xmlns:a14="http://schemas.microsoft.com/office/drawing/2010/main" val="0"/>
              </a:ext>
            </a:extLst>
          </a:blip>
          <a:srcRect l="1660" t="-1141"/>
          <a:stretch/>
        </p:blipFill>
        <p:spPr bwMode="auto">
          <a:xfrm>
            <a:off x="7155393" y="3352800"/>
            <a:ext cx="1601730" cy="433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7274454" y="4245620"/>
            <a:ext cx="1400175" cy="44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cstate="screen">
            <a:extLst>
              <a:ext uri="{28A0092B-C50C-407E-A947-70E740481C1C}">
                <a14:useLocalDpi xmlns:a14="http://schemas.microsoft.com/office/drawing/2010/main" val="0"/>
              </a:ext>
            </a:extLst>
          </a:blip>
          <a:srcRect/>
          <a:stretch>
            <a:fillRect/>
          </a:stretch>
        </p:blipFill>
        <p:spPr bwMode="auto">
          <a:xfrm>
            <a:off x="7322079" y="4965700"/>
            <a:ext cx="1304925"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itle 1"/>
          <p:cNvSpPr>
            <a:spLocks noGrp="1"/>
          </p:cNvSpPr>
          <p:nvPr>
            <p:ph type="title"/>
          </p:nvPr>
        </p:nvSpPr>
        <p:spPr>
          <a:xfrm>
            <a:off x="251520" y="44624"/>
            <a:ext cx="8359080" cy="1005840"/>
          </a:xfrm>
        </p:spPr>
        <p:txBody>
          <a:bodyPr>
            <a:normAutofit/>
          </a:bodyPr>
          <a:lstStyle/>
          <a:p>
            <a:pPr>
              <a:defRPr/>
            </a:pPr>
            <a:r>
              <a:rPr lang="en-US" sz="2800" dirty="0" smtClean="0"/>
              <a:t>Institutional Mapping of Rangeland Management</a:t>
            </a:r>
            <a:endParaRPr lang="de-DE" sz="2800" dirty="0"/>
          </a:p>
        </p:txBody>
      </p:sp>
    </p:spTree>
    <p:extLst>
      <p:ext uri="{BB962C8B-B14F-4D97-AF65-F5344CB8AC3E}">
        <p14:creationId xmlns:p14="http://schemas.microsoft.com/office/powerpoint/2010/main" val="2240433748"/>
      </p:ext>
    </p:extLst>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0" y="3404515"/>
            <a:ext cx="2802203" cy="2242548"/>
          </a:xfrm>
          <a:prstGeom prst="rect">
            <a:avLst/>
          </a:prstGeom>
        </p:spPr>
      </p:pic>
      <p:sp>
        <p:nvSpPr>
          <p:cNvPr id="3" name="Content Placeholder 2"/>
          <p:cNvSpPr>
            <a:spLocks noGrp="1"/>
          </p:cNvSpPr>
          <p:nvPr>
            <p:ph idx="1"/>
          </p:nvPr>
        </p:nvSpPr>
        <p:spPr>
          <a:xfrm>
            <a:off x="2396766" y="956993"/>
            <a:ext cx="5098260" cy="4525963"/>
          </a:xfrm>
        </p:spPr>
        <p:txBody>
          <a:bodyPr>
            <a:noAutofit/>
          </a:bodyPr>
          <a:lstStyle/>
          <a:p>
            <a:pPr marL="231775" indent="-231775">
              <a:spcBef>
                <a:spcPts val="400"/>
              </a:spcBef>
            </a:pPr>
            <a:r>
              <a:rPr lang="en-US" sz="2000" b="1" dirty="0" smtClean="0"/>
              <a:t>Vegetation inventory</a:t>
            </a:r>
            <a:r>
              <a:rPr lang="en-US" sz="2000" dirty="0" smtClean="0"/>
              <a:t> in spring and fall was conducted to understand the effect of grazing management on rangeland condition in Tajikistan an </a:t>
            </a:r>
            <a:r>
              <a:rPr lang="en-US" sz="2000" dirty="0" err="1" smtClean="0"/>
              <a:t>Karakalpakstan</a:t>
            </a:r>
            <a:endParaRPr lang="en-US" sz="2000" dirty="0" smtClean="0"/>
          </a:p>
          <a:p>
            <a:pPr marL="231775" indent="-231775">
              <a:spcBef>
                <a:spcPts val="400"/>
              </a:spcBef>
            </a:pPr>
            <a:r>
              <a:rPr lang="en-US" sz="2000" dirty="0" smtClean="0"/>
              <a:t>Results are being used </a:t>
            </a:r>
            <a:r>
              <a:rPr lang="en-US" sz="2000" b="1" dirty="0" smtClean="0"/>
              <a:t>to create large scale </a:t>
            </a:r>
            <a:r>
              <a:rPr lang="en-US" sz="2000" b="1" dirty="0"/>
              <a:t> </a:t>
            </a:r>
            <a:r>
              <a:rPr lang="en-US" sz="2000" b="1" dirty="0" smtClean="0"/>
              <a:t>vegetation maps </a:t>
            </a:r>
            <a:r>
              <a:rPr lang="en-US" sz="2000" dirty="0" smtClean="0"/>
              <a:t>to understand implications </a:t>
            </a:r>
            <a:br>
              <a:rPr lang="en-US" sz="2000" dirty="0" smtClean="0"/>
            </a:br>
            <a:r>
              <a:rPr lang="en-US" sz="2000" dirty="0" smtClean="0"/>
              <a:t>under different management scenarios</a:t>
            </a:r>
          </a:p>
          <a:p>
            <a:pPr marL="461963" indent="-230188">
              <a:spcBef>
                <a:spcPts val="400"/>
              </a:spcBef>
            </a:pPr>
            <a:r>
              <a:rPr lang="en-US" sz="2000" b="1" dirty="0" smtClean="0"/>
              <a:t>GPS </a:t>
            </a:r>
            <a:r>
              <a:rPr lang="en-US" sz="2000" b="1" dirty="0"/>
              <a:t>collars </a:t>
            </a:r>
            <a:r>
              <a:rPr lang="en-US" sz="2000" dirty="0" smtClean="0"/>
              <a:t>to measure  </a:t>
            </a:r>
            <a:br>
              <a:rPr lang="en-US" sz="2000" dirty="0" smtClean="0"/>
            </a:br>
            <a:r>
              <a:rPr lang="en-US" sz="2000" dirty="0" smtClean="0"/>
              <a:t>grazing patterns were </a:t>
            </a:r>
            <a:br>
              <a:rPr lang="en-US" sz="2000" dirty="0" smtClean="0"/>
            </a:br>
            <a:r>
              <a:rPr lang="en-US" sz="2000" dirty="0" smtClean="0"/>
              <a:t>deployed in Aug. 2015 in </a:t>
            </a:r>
            <a:br>
              <a:rPr lang="en-US" sz="2000" dirty="0" smtClean="0"/>
            </a:br>
            <a:r>
              <a:rPr lang="en-US" sz="2000" dirty="0" smtClean="0"/>
              <a:t>8 </a:t>
            </a:r>
            <a:r>
              <a:rPr lang="en-US" sz="2000" dirty="0"/>
              <a:t>flocks in 2 </a:t>
            </a:r>
            <a:r>
              <a:rPr lang="en-US" sz="2000" dirty="0" smtClean="0"/>
              <a:t>target sites</a:t>
            </a:r>
            <a:r>
              <a:rPr lang="en-US" sz="2000" dirty="0" smtClean="0">
                <a:solidFill>
                  <a:srgbClr val="FF0000"/>
                </a:solidFill>
              </a:rPr>
              <a:t>; </a:t>
            </a:r>
            <a:r>
              <a:rPr lang="en-US" sz="2000" dirty="0" smtClean="0"/>
              <a:t/>
            </a:r>
            <a:br>
              <a:rPr lang="en-US" sz="2000" dirty="0" smtClean="0"/>
            </a:br>
            <a:r>
              <a:rPr lang="en-US" sz="2000" dirty="0" smtClean="0"/>
              <a:t>they record </a:t>
            </a:r>
            <a:r>
              <a:rPr lang="en-US" sz="2000" dirty="0"/>
              <a:t>position, time, </a:t>
            </a:r>
            <a:r>
              <a:rPr lang="en-US" sz="2000" dirty="0" smtClean="0"/>
              <a:t/>
            </a:r>
            <a:br>
              <a:rPr lang="en-US" sz="2000" dirty="0" smtClean="0"/>
            </a:br>
            <a:r>
              <a:rPr lang="en-US" sz="2000" dirty="0" smtClean="0"/>
              <a:t>speed</a:t>
            </a:r>
            <a:r>
              <a:rPr lang="en-US" sz="2000" dirty="0"/>
              <a:t>, </a:t>
            </a:r>
            <a:r>
              <a:rPr lang="en-US" sz="2000" dirty="0" smtClean="0"/>
              <a:t>temp. every 15 mins</a:t>
            </a:r>
          </a:p>
          <a:p>
            <a:endParaRPr lang="en-US" sz="2000" dirty="0"/>
          </a:p>
        </p:txBody>
      </p:sp>
      <p:pic>
        <p:nvPicPr>
          <p:cNvPr id="5" name="Picture 4"/>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9659" y="987234"/>
            <a:ext cx="2358375" cy="1725115"/>
          </a:xfrm>
          <a:prstGeom prst="rect">
            <a:avLst/>
          </a:prstGeom>
        </p:spPr>
      </p:pic>
      <p:sp>
        <p:nvSpPr>
          <p:cNvPr id="7" name="Rectangle 6"/>
          <p:cNvSpPr/>
          <p:nvPr/>
        </p:nvSpPr>
        <p:spPr>
          <a:xfrm>
            <a:off x="59659" y="-83916"/>
            <a:ext cx="8764172" cy="954107"/>
          </a:xfrm>
          <a:prstGeom prst="rect">
            <a:avLst/>
          </a:prstGeom>
        </p:spPr>
        <p:txBody>
          <a:bodyPr wrap="square">
            <a:spAutoFit/>
          </a:bodyPr>
          <a:lstStyle/>
          <a:p>
            <a:pPr>
              <a:tabLst>
                <a:tab pos="457200" algn="l"/>
              </a:tabLst>
            </a:pPr>
            <a:r>
              <a:rPr lang="en-GB" sz="2700" b="1" dirty="0" smtClean="0">
                <a:solidFill>
                  <a:schemeClr val="bg1"/>
                </a:solidFill>
                <a:latin typeface="+mn-lt"/>
                <a:cs typeface="Arial" panose="020B0604020202020204" pitchFamily="34" charset="0"/>
              </a:rPr>
              <a:t>Understanding rangeland vegetation status and grazing patterns </a:t>
            </a:r>
            <a:r>
              <a:rPr lang="en-GB" sz="2700" b="1" dirty="0">
                <a:solidFill>
                  <a:schemeClr val="bg1"/>
                </a:solidFill>
                <a:latin typeface="+mn-lt"/>
                <a:cs typeface="Arial" panose="020B0604020202020204" pitchFamily="34" charset="0"/>
              </a:rPr>
              <a:t>in </a:t>
            </a:r>
            <a:r>
              <a:rPr lang="en-GB" sz="2700" b="1" dirty="0" err="1">
                <a:solidFill>
                  <a:schemeClr val="bg1"/>
                </a:solidFill>
                <a:latin typeface="+mn-lt"/>
                <a:cs typeface="Arial" panose="020B0604020202020204" pitchFamily="34" charset="0"/>
              </a:rPr>
              <a:t>Karakalpakstan</a:t>
            </a:r>
            <a:r>
              <a:rPr lang="en-GB" sz="2700" b="1" dirty="0">
                <a:solidFill>
                  <a:schemeClr val="bg1"/>
                </a:solidFill>
                <a:latin typeface="+mn-lt"/>
                <a:cs typeface="Arial" panose="020B0604020202020204" pitchFamily="34" charset="0"/>
              </a:rPr>
              <a:t> and Fergana Valley </a:t>
            </a:r>
            <a:endParaRPr lang="en-US" sz="2700" b="1" dirty="0">
              <a:solidFill>
                <a:schemeClr val="bg1"/>
              </a:solidFill>
              <a:latin typeface="+mn-lt"/>
              <a:cs typeface="Arial" panose="020B0604020202020204" pitchFamily="34" charset="0"/>
            </a:endParaRPr>
          </a:p>
        </p:txBody>
      </p:sp>
      <p:pic>
        <p:nvPicPr>
          <p:cNvPr id="8" name="Picture 7"/>
          <p:cNvPicPr>
            <a:picLocks noChangeAspect="1"/>
          </p:cNvPicPr>
          <p:nvPr/>
        </p:nvPicPr>
        <p:blipFill>
          <a:blip r:embed="rId5" cstate="screen"/>
          <a:stretch>
            <a:fillRect/>
          </a:stretch>
        </p:blipFill>
        <p:spPr>
          <a:xfrm>
            <a:off x="7427951" y="888863"/>
            <a:ext cx="1548424" cy="2075742"/>
          </a:xfrm>
          <a:prstGeom prst="rect">
            <a:avLst/>
          </a:prstGeom>
        </p:spPr>
      </p:pic>
      <p:pic>
        <p:nvPicPr>
          <p:cNvPr id="12" name="Picture 11"/>
          <p:cNvPicPr>
            <a:picLocks noChangeAspect="1"/>
          </p:cNvPicPr>
          <p:nvPr/>
        </p:nvPicPr>
        <p:blipFill rotWithShape="1">
          <a:blip r:embed="rId6" cstate="screen"/>
          <a:srcRect/>
          <a:stretch/>
        </p:blipFill>
        <p:spPr>
          <a:xfrm>
            <a:off x="5958594" y="3545510"/>
            <a:ext cx="3115400" cy="1694771"/>
          </a:xfrm>
          <a:prstGeom prst="rect">
            <a:avLst/>
          </a:prstGeom>
        </p:spPr>
      </p:pic>
      <p:sp>
        <p:nvSpPr>
          <p:cNvPr id="13" name="TextBox 12"/>
          <p:cNvSpPr txBox="1"/>
          <p:nvPr/>
        </p:nvSpPr>
        <p:spPr>
          <a:xfrm>
            <a:off x="2666300" y="5194020"/>
            <a:ext cx="3191517" cy="1631216"/>
          </a:xfrm>
          <a:prstGeom prst="rect">
            <a:avLst/>
          </a:prstGeom>
          <a:noFill/>
        </p:spPr>
        <p:txBody>
          <a:bodyPr wrap="square" rtlCol="0">
            <a:spAutoFit/>
          </a:bodyPr>
          <a:lstStyle/>
          <a:p>
            <a:pPr marL="174625" indent="-174625">
              <a:buFont typeface="Arial" panose="020B0604020202020204" pitchFamily="34" charset="0"/>
              <a:buChar char="•"/>
            </a:pPr>
            <a:r>
              <a:rPr lang="en-US" sz="2000" dirty="0"/>
              <a:t>The combined data will show feed availability, grazing patterns </a:t>
            </a:r>
            <a:r>
              <a:rPr lang="en-US" sz="2000" dirty="0" smtClean="0"/>
              <a:t>and </a:t>
            </a:r>
            <a:r>
              <a:rPr lang="en-US" sz="2000" dirty="0"/>
              <a:t>help to </a:t>
            </a:r>
            <a:r>
              <a:rPr lang="en-US" sz="2000" dirty="0" smtClean="0"/>
              <a:t>identify </a:t>
            </a:r>
            <a:r>
              <a:rPr lang="en-US" sz="2000" dirty="0"/>
              <a:t>management, input and services needs</a:t>
            </a:r>
            <a:r>
              <a:rPr lang="en-US" sz="2000" dirty="0" smtClean="0"/>
              <a:t>.</a:t>
            </a:r>
            <a:endParaRPr lang="en-US" sz="2000" dirty="0"/>
          </a:p>
        </p:txBody>
      </p:sp>
      <p:sp>
        <p:nvSpPr>
          <p:cNvPr id="15" name="TextBox 14"/>
          <p:cNvSpPr txBox="1"/>
          <p:nvPr/>
        </p:nvSpPr>
        <p:spPr>
          <a:xfrm>
            <a:off x="5958594" y="5250680"/>
            <a:ext cx="3115400"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Data from GPS collars</a:t>
            </a:r>
            <a:endParaRPr lang="en-US" sz="1400" dirty="0">
              <a:solidFill>
                <a:srgbClr val="FFFF00"/>
              </a:solidFill>
              <a:latin typeface="Arial" panose="020B0604020202020204" pitchFamily="34" charset="0"/>
              <a:cs typeface="Arial" panose="020B0604020202020204" pitchFamily="34" charset="0"/>
            </a:endParaRPr>
          </a:p>
        </p:txBody>
      </p:sp>
      <p:sp>
        <p:nvSpPr>
          <p:cNvPr id="16" name="TextBox 15"/>
          <p:cNvSpPr txBox="1"/>
          <p:nvPr/>
        </p:nvSpPr>
        <p:spPr>
          <a:xfrm>
            <a:off x="59658" y="2808750"/>
            <a:ext cx="2358375"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Vegetation monitoring </a:t>
            </a:r>
            <a:endParaRPr lang="en-US" sz="1400" dirty="0">
              <a:solidFill>
                <a:srgbClr val="FFFF00"/>
              </a:solidFill>
              <a:latin typeface="Arial" panose="020B0604020202020204" pitchFamily="34" charset="0"/>
              <a:cs typeface="Arial" panose="020B0604020202020204" pitchFamily="34" charset="0"/>
            </a:endParaRPr>
          </a:p>
        </p:txBody>
      </p:sp>
      <p:sp>
        <p:nvSpPr>
          <p:cNvPr id="17" name="TextBox 16"/>
          <p:cNvSpPr txBox="1"/>
          <p:nvPr/>
        </p:nvSpPr>
        <p:spPr>
          <a:xfrm>
            <a:off x="5958594" y="5250680"/>
            <a:ext cx="3072864"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Data </a:t>
            </a:r>
            <a:r>
              <a:rPr lang="en-US" sz="1400" smtClean="0">
                <a:solidFill>
                  <a:srgbClr val="FFFF00"/>
                </a:solidFill>
                <a:latin typeface="Arial" panose="020B0604020202020204" pitchFamily="34" charset="0"/>
                <a:cs typeface="Arial" panose="020B0604020202020204" pitchFamily="34" charset="0"/>
              </a:rPr>
              <a:t>collected with GPS </a:t>
            </a:r>
            <a:r>
              <a:rPr lang="en-US" sz="1400" dirty="0" smtClean="0">
                <a:solidFill>
                  <a:srgbClr val="FFFF00"/>
                </a:solidFill>
                <a:latin typeface="Arial" panose="020B0604020202020204" pitchFamily="34" charset="0"/>
                <a:cs typeface="Arial" panose="020B0604020202020204" pitchFamily="34" charset="0"/>
              </a:rPr>
              <a:t>collars</a:t>
            </a:r>
            <a:endParaRPr lang="en-US" sz="1400" dirty="0">
              <a:solidFill>
                <a:srgbClr val="FFFF00"/>
              </a:solidFill>
              <a:latin typeface="Arial" panose="020B0604020202020204" pitchFamily="34" charset="0"/>
              <a:cs typeface="Arial" panose="020B0604020202020204" pitchFamily="34" charset="0"/>
            </a:endParaRPr>
          </a:p>
        </p:txBody>
      </p:sp>
      <p:sp>
        <p:nvSpPr>
          <p:cNvPr id="18" name="TextBox 17"/>
          <p:cNvSpPr txBox="1"/>
          <p:nvPr/>
        </p:nvSpPr>
        <p:spPr>
          <a:xfrm>
            <a:off x="7427950" y="2952123"/>
            <a:ext cx="1548425" cy="523220"/>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Fixing a GPS collar on a goat </a:t>
            </a:r>
            <a:endParaRPr lang="en-US" sz="1400"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538575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839147" y="4182499"/>
            <a:ext cx="1948992" cy="1461743"/>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806153" y="1041073"/>
            <a:ext cx="1981986" cy="1486490"/>
          </a:xfrm>
          <a:prstGeom prst="rect">
            <a:avLst/>
          </a:prstGeom>
        </p:spPr>
      </p:pic>
      <p:pic>
        <p:nvPicPr>
          <p:cNvPr id="5" name="Picture 4"/>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806153" y="2597380"/>
            <a:ext cx="1948992" cy="1461744"/>
          </a:xfrm>
          <a:prstGeom prst="rect">
            <a:avLst/>
          </a:prstGeom>
        </p:spPr>
      </p:pic>
      <p:sp>
        <p:nvSpPr>
          <p:cNvPr id="6" name="TextBox 5"/>
          <p:cNvSpPr txBox="1"/>
          <p:nvPr/>
        </p:nvSpPr>
        <p:spPr>
          <a:xfrm>
            <a:off x="0" y="78704"/>
            <a:ext cx="9144000" cy="492443"/>
          </a:xfrm>
          <a:prstGeom prst="rect">
            <a:avLst/>
          </a:prstGeom>
          <a:noFill/>
        </p:spPr>
        <p:txBody>
          <a:bodyPr wrap="square" rtlCol="0">
            <a:spAutoFit/>
          </a:bodyPr>
          <a:lstStyle/>
          <a:p>
            <a:r>
              <a:rPr lang="en-US" sz="2600" b="1" dirty="0" smtClean="0">
                <a:solidFill>
                  <a:schemeClr val="bg1"/>
                </a:solidFill>
              </a:rPr>
              <a:t>Results from vegetation inventory:  </a:t>
            </a:r>
            <a:r>
              <a:rPr lang="en-US" sz="2600" b="1" dirty="0" err="1" smtClean="0">
                <a:solidFill>
                  <a:schemeClr val="bg1"/>
                </a:solidFill>
              </a:rPr>
              <a:t>Karakalpakstan</a:t>
            </a:r>
            <a:r>
              <a:rPr lang="en-US" sz="2600" b="1" dirty="0" smtClean="0">
                <a:solidFill>
                  <a:schemeClr val="bg1"/>
                </a:solidFill>
              </a:rPr>
              <a:t> - spring 2015</a:t>
            </a:r>
            <a:endParaRPr lang="en-US" sz="2600" b="1" dirty="0">
              <a:solidFill>
                <a:schemeClr val="bg1"/>
              </a:solidFill>
            </a:endParaRPr>
          </a:p>
        </p:txBody>
      </p:sp>
      <p:sp>
        <p:nvSpPr>
          <p:cNvPr id="7" name="Содержимое 6"/>
          <p:cNvSpPr>
            <a:spLocks noGrp="1"/>
          </p:cNvSpPr>
          <p:nvPr>
            <p:ph idx="1"/>
          </p:nvPr>
        </p:nvSpPr>
        <p:spPr/>
        <p:txBody>
          <a:bodyPr/>
          <a:lstStyle/>
          <a:p>
            <a:endParaRPr lang="ru-RU"/>
          </a:p>
        </p:txBody>
      </p:sp>
      <p:pic>
        <p:nvPicPr>
          <p:cNvPr id="8" name="Content Placeholder 6"/>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0" y="815281"/>
            <a:ext cx="6752491" cy="5515181"/>
          </a:xfrm>
          <a:prstGeom prst="rect">
            <a:avLst/>
          </a:prstGeom>
        </p:spPr>
      </p:pic>
    </p:spTree>
    <p:extLst>
      <p:ext uri="{BB962C8B-B14F-4D97-AF65-F5344CB8AC3E}">
        <p14:creationId xmlns:p14="http://schemas.microsoft.com/office/powerpoint/2010/main" val="50962169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1676990263"/>
              </p:ext>
            </p:extLst>
          </p:nvPr>
        </p:nvGraphicFramePr>
        <p:xfrm>
          <a:off x="-101600" y="997831"/>
          <a:ext cx="4244858" cy="283767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184013998"/>
              </p:ext>
            </p:extLst>
          </p:nvPr>
        </p:nvGraphicFramePr>
        <p:xfrm>
          <a:off x="146483" y="3835505"/>
          <a:ext cx="3792554" cy="2768494"/>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p:cNvSpPr txBox="1"/>
          <p:nvPr/>
        </p:nvSpPr>
        <p:spPr>
          <a:xfrm>
            <a:off x="146482" y="3979972"/>
            <a:ext cx="1065321" cy="346249"/>
          </a:xfrm>
          <a:prstGeom prst="rect">
            <a:avLst/>
          </a:prstGeom>
          <a:noFill/>
        </p:spPr>
        <p:txBody>
          <a:bodyPr wrap="square" rtlCol="0">
            <a:spAutoFit/>
          </a:bodyPr>
          <a:lstStyle/>
          <a:p>
            <a:r>
              <a:rPr lang="en-US" sz="825" dirty="0"/>
              <a:t>Well 2-Total Biomass</a:t>
            </a:r>
          </a:p>
        </p:txBody>
      </p:sp>
      <p:graphicFrame>
        <p:nvGraphicFramePr>
          <p:cNvPr id="7" name="Chart 6"/>
          <p:cNvGraphicFramePr>
            <a:graphicFrameLocks/>
          </p:cNvGraphicFramePr>
          <p:nvPr>
            <p:extLst>
              <p:ext uri="{D42A27DB-BD31-4B8C-83A1-F6EECF244321}">
                <p14:modId xmlns:p14="http://schemas.microsoft.com/office/powerpoint/2010/main" val="2050412505"/>
              </p:ext>
            </p:extLst>
          </p:nvPr>
        </p:nvGraphicFramePr>
        <p:xfrm>
          <a:off x="5283078" y="1358009"/>
          <a:ext cx="3808780" cy="247749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Chart 8"/>
          <p:cNvGraphicFramePr>
            <a:graphicFrameLocks/>
          </p:cNvGraphicFramePr>
          <p:nvPr>
            <p:extLst>
              <p:ext uri="{D42A27DB-BD31-4B8C-83A1-F6EECF244321}">
                <p14:modId xmlns:p14="http://schemas.microsoft.com/office/powerpoint/2010/main" val="1127653688"/>
              </p:ext>
            </p:extLst>
          </p:nvPr>
        </p:nvGraphicFramePr>
        <p:xfrm>
          <a:off x="5190199" y="3835505"/>
          <a:ext cx="3901659" cy="2685143"/>
        </p:xfrm>
        <a:graphic>
          <a:graphicData uri="http://schemas.openxmlformats.org/drawingml/2006/chart">
            <c:chart xmlns:c="http://schemas.openxmlformats.org/drawingml/2006/chart" xmlns:r="http://schemas.openxmlformats.org/officeDocument/2006/relationships" r:id="rId6"/>
          </a:graphicData>
        </a:graphic>
      </p:graphicFrame>
      <p:sp>
        <p:nvSpPr>
          <p:cNvPr id="10" name="TextBox 9"/>
          <p:cNvSpPr txBox="1"/>
          <p:nvPr/>
        </p:nvSpPr>
        <p:spPr>
          <a:xfrm>
            <a:off x="7588045" y="4377934"/>
            <a:ext cx="1555955" cy="346249"/>
          </a:xfrm>
          <a:prstGeom prst="rect">
            <a:avLst/>
          </a:prstGeom>
          <a:noFill/>
        </p:spPr>
        <p:txBody>
          <a:bodyPr wrap="square" rtlCol="0">
            <a:spAutoFit/>
          </a:bodyPr>
          <a:lstStyle/>
          <a:p>
            <a:r>
              <a:rPr lang="en-US" sz="825" dirty="0"/>
              <a:t>Well 2- Biomass of </a:t>
            </a:r>
            <a:r>
              <a:rPr lang="en-US" sz="825" dirty="0" err="1"/>
              <a:t>Artemesia</a:t>
            </a:r>
            <a:r>
              <a:rPr lang="en-US" sz="825" dirty="0"/>
              <a:t> </a:t>
            </a:r>
            <a:r>
              <a:rPr lang="en-US" sz="825" dirty="0" err="1"/>
              <a:t>Diffusa</a:t>
            </a:r>
            <a:endParaRPr lang="en-US" sz="825" dirty="0"/>
          </a:p>
        </p:txBody>
      </p:sp>
      <p:pic>
        <p:nvPicPr>
          <p:cNvPr id="3" name="Picture 2"/>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rot="5400000">
            <a:off x="3670401" y="3128850"/>
            <a:ext cx="2077352" cy="1557779"/>
          </a:xfrm>
          <a:prstGeom prst="rect">
            <a:avLst/>
          </a:prstGeom>
          <a:noFill/>
          <a:ln>
            <a:noFill/>
          </a:ln>
        </p:spPr>
      </p:pic>
      <p:sp>
        <p:nvSpPr>
          <p:cNvPr id="12" name="TextBox 11"/>
          <p:cNvSpPr txBox="1"/>
          <p:nvPr/>
        </p:nvSpPr>
        <p:spPr>
          <a:xfrm>
            <a:off x="0" y="78704"/>
            <a:ext cx="9144000" cy="492443"/>
          </a:xfrm>
          <a:prstGeom prst="rect">
            <a:avLst/>
          </a:prstGeom>
          <a:noFill/>
        </p:spPr>
        <p:txBody>
          <a:bodyPr wrap="square" rtlCol="0">
            <a:spAutoFit/>
          </a:bodyPr>
          <a:lstStyle/>
          <a:p>
            <a:r>
              <a:rPr lang="en-US" sz="2600" b="1" dirty="0" smtClean="0">
                <a:solidFill>
                  <a:schemeClr val="bg1"/>
                </a:solidFill>
              </a:rPr>
              <a:t>Results from vegetation inventory:  </a:t>
            </a:r>
            <a:r>
              <a:rPr lang="en-US" sz="2600" b="1" dirty="0" err="1" smtClean="0">
                <a:solidFill>
                  <a:schemeClr val="bg1"/>
                </a:solidFill>
              </a:rPr>
              <a:t>Karakalpakstan</a:t>
            </a:r>
            <a:r>
              <a:rPr lang="en-US" sz="2600" b="1" dirty="0" smtClean="0">
                <a:solidFill>
                  <a:schemeClr val="bg1"/>
                </a:solidFill>
              </a:rPr>
              <a:t> - spring 2015</a:t>
            </a:r>
            <a:endParaRPr lang="en-US" sz="2600" b="1" dirty="0">
              <a:solidFill>
                <a:schemeClr val="bg1"/>
              </a:solidFill>
            </a:endParaRPr>
          </a:p>
        </p:txBody>
      </p:sp>
    </p:spTree>
    <p:extLst>
      <p:ext uri="{BB962C8B-B14F-4D97-AF65-F5344CB8AC3E}">
        <p14:creationId xmlns:p14="http://schemas.microsoft.com/office/powerpoint/2010/main" val="8989395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265" y="66722"/>
            <a:ext cx="8875552" cy="762000"/>
          </a:xfrm>
          <a:prstGeom prst="rect">
            <a:avLst/>
          </a:prstGeom>
        </p:spPr>
        <p:txBody>
          <a:bodyPr/>
          <a:lstStyle>
            <a:lvl1pPr algn="ctr" defTabSz="457200" rtl="0" eaLnBrk="1" latinLnBrk="0" hangingPunct="1">
              <a:spcBef>
                <a:spcPct val="0"/>
              </a:spcBef>
              <a:buNone/>
              <a:defRPr sz="4000" kern="1200">
                <a:solidFill>
                  <a:schemeClr val="tx1"/>
                </a:solidFill>
                <a:latin typeface="+mj-lt"/>
                <a:ea typeface="+mj-ea"/>
                <a:cs typeface="+mj-cs"/>
              </a:defRPr>
            </a:lvl1pPr>
          </a:lstStyle>
          <a:p>
            <a:pPr algn="l" fontAlgn="auto">
              <a:spcAft>
                <a:spcPts val="0"/>
              </a:spcAft>
            </a:pPr>
            <a:r>
              <a:rPr lang="en-US" sz="2600" b="1" dirty="0" smtClean="0">
                <a:solidFill>
                  <a:schemeClr val="bg1"/>
                </a:solidFill>
              </a:rPr>
              <a:t>Rangeland utilization: effect of grazing patterns on the animals</a:t>
            </a:r>
            <a:endParaRPr lang="en-US" sz="2600" b="1" dirty="0">
              <a:solidFill>
                <a:schemeClr val="bg1"/>
              </a:solidFill>
            </a:endParaRPr>
          </a:p>
        </p:txBody>
      </p:sp>
      <p:sp>
        <p:nvSpPr>
          <p:cNvPr id="3" name="Rectangle 2"/>
          <p:cNvSpPr/>
          <p:nvPr/>
        </p:nvSpPr>
        <p:spPr>
          <a:xfrm>
            <a:off x="66700" y="928951"/>
            <a:ext cx="8961117" cy="830997"/>
          </a:xfrm>
          <a:prstGeom prst="rect">
            <a:avLst/>
          </a:prstGeom>
        </p:spPr>
        <p:txBody>
          <a:bodyPr wrap="square">
            <a:spAutoFit/>
          </a:bodyPr>
          <a:lstStyle/>
          <a:p>
            <a:r>
              <a:rPr lang="en-US" sz="2400" b="1" dirty="0"/>
              <a:t>Seasonal Nutritional Status of Grazing Animals</a:t>
            </a:r>
          </a:p>
          <a:p>
            <a:endParaRPr lang="en-US" sz="2400" dirty="0"/>
          </a:p>
        </p:txBody>
      </p:sp>
      <p:sp>
        <p:nvSpPr>
          <p:cNvPr id="16" name="TextBox 15"/>
          <p:cNvSpPr txBox="1"/>
          <p:nvPr/>
        </p:nvSpPr>
        <p:spPr>
          <a:xfrm>
            <a:off x="152265" y="1413191"/>
            <a:ext cx="3235567" cy="4785926"/>
          </a:xfrm>
          <a:prstGeom prst="rect">
            <a:avLst/>
          </a:prstGeom>
          <a:noFill/>
        </p:spPr>
        <p:txBody>
          <a:bodyPr wrap="square" rtlCol="0">
            <a:spAutoFit/>
          </a:bodyPr>
          <a:lstStyle/>
          <a:p>
            <a:r>
              <a:rPr lang="en-US" sz="2200" b="1" u="sng" dirty="0" smtClean="0">
                <a:solidFill>
                  <a:srgbClr val="FF0000"/>
                </a:solidFill>
              </a:rPr>
              <a:t>Determined through</a:t>
            </a:r>
            <a:r>
              <a:rPr lang="en-US" sz="2000" b="1" u="sng" dirty="0" smtClean="0">
                <a:solidFill>
                  <a:srgbClr val="FF0000"/>
                </a:solidFill>
              </a:rPr>
              <a:t>:</a:t>
            </a:r>
            <a:r>
              <a:rPr lang="en-US" sz="2000" dirty="0" smtClean="0"/>
              <a:t> </a:t>
            </a:r>
          </a:p>
          <a:p>
            <a:pPr marL="285750" indent="-285750">
              <a:spcBef>
                <a:spcPts val="900"/>
              </a:spcBef>
              <a:buFont typeface="Wingdings" panose="05000000000000000000" pitchFamily="2" charset="2"/>
              <a:buChar char="Ø"/>
            </a:pPr>
            <a:r>
              <a:rPr lang="en-US" sz="2000" dirty="0" smtClean="0"/>
              <a:t>Repeated surveys of the flocks dynamic during the main production phases (winter, spring &amp; summer grazing) </a:t>
            </a:r>
          </a:p>
          <a:p>
            <a:pPr marL="285750" indent="-285750">
              <a:spcBef>
                <a:spcPts val="900"/>
              </a:spcBef>
              <a:buFont typeface="Wingdings" panose="05000000000000000000" pitchFamily="2" charset="2"/>
              <a:buChar char="Ø"/>
            </a:pPr>
            <a:r>
              <a:rPr lang="en-US" sz="2000" dirty="0" smtClean="0"/>
              <a:t>Seasonal monitoring of key blood-borne nutritional metabolites</a:t>
            </a:r>
          </a:p>
          <a:p>
            <a:pPr marL="742950" lvl="1" indent="-285750">
              <a:spcBef>
                <a:spcPts val="600"/>
              </a:spcBef>
              <a:buFont typeface="Wingdings" panose="05000000000000000000" pitchFamily="2" charset="2"/>
              <a:buChar char="§"/>
            </a:pPr>
            <a:r>
              <a:rPr lang="en-US" sz="2000" dirty="0" smtClean="0"/>
              <a:t>Glucose</a:t>
            </a:r>
          </a:p>
          <a:p>
            <a:pPr marL="742950" lvl="1" indent="-285750">
              <a:spcBef>
                <a:spcPts val="600"/>
              </a:spcBef>
              <a:buFont typeface="Wingdings" panose="05000000000000000000" pitchFamily="2" charset="2"/>
              <a:buChar char="§"/>
            </a:pPr>
            <a:r>
              <a:rPr lang="en-US" sz="2000" dirty="0" smtClean="0"/>
              <a:t>Proteins</a:t>
            </a:r>
          </a:p>
          <a:p>
            <a:pPr marL="742950" lvl="1" indent="-285750">
              <a:buFont typeface="Wingdings" panose="05000000000000000000" pitchFamily="2" charset="2"/>
              <a:buChar char="§"/>
            </a:pPr>
            <a:r>
              <a:rPr lang="en-US" sz="2000" dirty="0" smtClean="0"/>
              <a:t>Cholesterol</a:t>
            </a:r>
          </a:p>
          <a:p>
            <a:pPr marL="742950" lvl="1" indent="-285750">
              <a:buFont typeface="Wingdings" panose="05000000000000000000" pitchFamily="2" charset="2"/>
              <a:buChar char="§"/>
            </a:pPr>
            <a:r>
              <a:rPr lang="en-US" sz="2000" dirty="0" smtClean="0"/>
              <a:t>Creatinine</a:t>
            </a:r>
          </a:p>
          <a:p>
            <a:pPr marL="742950" lvl="1" indent="-285750">
              <a:buFont typeface="Wingdings" panose="05000000000000000000" pitchFamily="2" charset="2"/>
              <a:buChar char="§"/>
            </a:pPr>
            <a:r>
              <a:rPr lang="en-US" sz="2000" dirty="0" smtClean="0"/>
              <a:t>Urea </a:t>
            </a:r>
            <a:endParaRPr lang="en-US" sz="2000" dirty="0"/>
          </a:p>
        </p:txBody>
      </p:sp>
      <p:sp>
        <p:nvSpPr>
          <p:cNvPr id="17" name="TextBox 16"/>
          <p:cNvSpPr txBox="1"/>
          <p:nvPr/>
        </p:nvSpPr>
        <p:spPr>
          <a:xfrm>
            <a:off x="5794474" y="1426638"/>
            <a:ext cx="3233343" cy="4439677"/>
          </a:xfrm>
          <a:prstGeom prst="rect">
            <a:avLst/>
          </a:prstGeom>
          <a:noFill/>
        </p:spPr>
        <p:txBody>
          <a:bodyPr wrap="square" rtlCol="0">
            <a:spAutoFit/>
          </a:bodyPr>
          <a:lstStyle/>
          <a:p>
            <a:r>
              <a:rPr lang="en-US" sz="2200" b="1" u="sng" dirty="0" smtClean="0">
                <a:solidFill>
                  <a:srgbClr val="FF0000"/>
                </a:solidFill>
              </a:rPr>
              <a:t>Practical use:</a:t>
            </a:r>
            <a:r>
              <a:rPr lang="en-US" sz="2200" dirty="0" smtClean="0"/>
              <a:t> </a:t>
            </a:r>
          </a:p>
          <a:p>
            <a:pPr marL="285750" indent="-285750">
              <a:spcBef>
                <a:spcPts val="900"/>
              </a:spcBef>
              <a:buFont typeface="Wingdings" panose="05000000000000000000" pitchFamily="2" charset="2"/>
              <a:buChar char="Ø"/>
            </a:pPr>
            <a:r>
              <a:rPr lang="en-US" sz="2000" dirty="0" smtClean="0"/>
              <a:t>Early metabolic markers of the nutritional status and prevention of metabolic disorders</a:t>
            </a:r>
          </a:p>
          <a:p>
            <a:pPr marL="285750" indent="-285750">
              <a:spcBef>
                <a:spcPts val="900"/>
              </a:spcBef>
              <a:buFont typeface="Wingdings" panose="05000000000000000000" pitchFamily="2" charset="2"/>
              <a:buChar char="Ø"/>
            </a:pPr>
            <a:r>
              <a:rPr lang="en-US" sz="2000" dirty="0" smtClean="0"/>
              <a:t>Develop grazing strategies to meet nutritional requirements at demanding physiological stages </a:t>
            </a:r>
          </a:p>
          <a:p>
            <a:pPr marL="285750" indent="-285750">
              <a:spcBef>
                <a:spcPts val="900"/>
              </a:spcBef>
              <a:buFont typeface="Wingdings" panose="05000000000000000000" pitchFamily="2" charset="2"/>
              <a:buChar char="Ø"/>
            </a:pPr>
            <a:r>
              <a:rPr lang="en-US" sz="2000" dirty="0" smtClean="0"/>
              <a:t>Strategic use of supplements for rangeland-grazing flocks</a:t>
            </a:r>
            <a:endParaRPr lang="en-US" sz="2000" dirty="0"/>
          </a:p>
        </p:txBody>
      </p:sp>
      <p:pic>
        <p:nvPicPr>
          <p:cNvPr id="1026" name="Picture 2" descr="C:\Users\ICARDA\Desktop\CRP Dry Land Systems\CRP DS CA\photos CA\L1050181.JP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3272155" y="1847318"/>
            <a:ext cx="2456923" cy="138202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ICARDA\Desktop\CRP Dry Land Systems\CRP DS CA\Album photos\L1040985.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3273350" y="3297582"/>
            <a:ext cx="2482622" cy="13964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ICARDA\Desktop\CRP Dry Land Systems\CRP DS CA\Album photos\L1040991.JPG"/>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3283804" y="4747844"/>
            <a:ext cx="2458719" cy="1383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040400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0148" y="86344"/>
            <a:ext cx="9023564" cy="762000"/>
          </a:xfrm>
          <a:prstGeom prst="rect">
            <a:avLst/>
          </a:prstGeom>
        </p:spPr>
        <p:txBody>
          <a:bodyPr/>
          <a:lstStyle>
            <a:lvl1pPr algn="ctr" defTabSz="457200" rtl="0" eaLnBrk="1" latinLnBrk="0" hangingPunct="1">
              <a:spcBef>
                <a:spcPct val="0"/>
              </a:spcBef>
              <a:buNone/>
              <a:defRPr sz="4000" kern="1200">
                <a:solidFill>
                  <a:schemeClr val="tx1"/>
                </a:solidFill>
                <a:latin typeface="+mj-lt"/>
                <a:ea typeface="+mj-ea"/>
                <a:cs typeface="+mj-cs"/>
              </a:defRPr>
            </a:lvl1pPr>
          </a:lstStyle>
          <a:p>
            <a:pPr algn="l" fontAlgn="auto">
              <a:spcAft>
                <a:spcPts val="0"/>
              </a:spcAft>
            </a:pPr>
            <a:r>
              <a:rPr lang="en-US" sz="2700" b="1" dirty="0" smtClean="0">
                <a:solidFill>
                  <a:schemeClr val="bg1"/>
                </a:solidFill>
              </a:rPr>
              <a:t>Sheep and goat management: rapid value chain assessments </a:t>
            </a:r>
            <a:endParaRPr lang="en-US" sz="2700" b="1" dirty="0">
              <a:solidFill>
                <a:schemeClr val="bg1"/>
              </a:solidFill>
            </a:endParaRPr>
          </a:p>
        </p:txBody>
      </p:sp>
      <p:sp>
        <p:nvSpPr>
          <p:cNvPr id="6" name="Rectangle 5"/>
          <p:cNvSpPr/>
          <p:nvPr/>
        </p:nvSpPr>
        <p:spPr>
          <a:xfrm>
            <a:off x="60148" y="865331"/>
            <a:ext cx="5808091" cy="5816977"/>
          </a:xfrm>
          <a:prstGeom prst="rect">
            <a:avLst/>
          </a:prstGeom>
        </p:spPr>
        <p:txBody>
          <a:bodyPr wrap="square">
            <a:spAutoFit/>
          </a:bodyPr>
          <a:lstStyle/>
          <a:p>
            <a:pPr marL="282575" lvl="1" indent="-161925">
              <a:buFont typeface="Arial" pitchFamily="34" charset="0"/>
              <a:buChar char="•"/>
            </a:pPr>
            <a:r>
              <a:rPr lang="en-US" sz="2000" dirty="0" smtClean="0"/>
              <a:t>SR </a:t>
            </a:r>
            <a:r>
              <a:rPr lang="en-US" sz="2000" dirty="0"/>
              <a:t>V</a:t>
            </a:r>
            <a:r>
              <a:rPr lang="en-US" sz="2000" dirty="0" smtClean="0"/>
              <a:t>CA toolkit developed for Ethiopia was adapted to Central Asian conditions (available in Russian and English) </a:t>
            </a:r>
          </a:p>
          <a:p>
            <a:pPr marL="120650" lvl="1">
              <a:spcBef>
                <a:spcPts val="600"/>
              </a:spcBef>
            </a:pPr>
            <a:r>
              <a:rPr lang="en-US" sz="2200" b="1" dirty="0" smtClean="0"/>
              <a:t>Tajikistan</a:t>
            </a:r>
          </a:p>
          <a:p>
            <a:pPr marL="282575" lvl="1" indent="-161925">
              <a:buFont typeface="Arial" pitchFamily="34" charset="0"/>
              <a:buChar char="•"/>
            </a:pPr>
            <a:r>
              <a:rPr lang="en-US" sz="2000" dirty="0" smtClean="0"/>
              <a:t>Training of research partners in Jan. 2015</a:t>
            </a:r>
          </a:p>
          <a:p>
            <a:pPr marL="282575" lvl="1" indent="-161925">
              <a:buFont typeface="Arial" pitchFamily="34" charset="0"/>
              <a:buChar char="•"/>
            </a:pPr>
            <a:r>
              <a:rPr lang="en-US" sz="2000" dirty="0" smtClean="0"/>
              <a:t>VCA in </a:t>
            </a:r>
            <a:r>
              <a:rPr lang="en-US" sz="2000" dirty="0" err="1" smtClean="0"/>
              <a:t>Asht</a:t>
            </a:r>
            <a:r>
              <a:rPr lang="en-US" sz="2000" dirty="0" smtClean="0"/>
              <a:t> </a:t>
            </a:r>
            <a:r>
              <a:rPr lang="en-US" sz="2000" dirty="0"/>
              <a:t>and </a:t>
            </a:r>
            <a:r>
              <a:rPr lang="en-US" sz="2000" dirty="0" err="1"/>
              <a:t>Gafurov</a:t>
            </a:r>
            <a:r>
              <a:rPr lang="en-US" sz="2000" dirty="0"/>
              <a:t> </a:t>
            </a:r>
            <a:r>
              <a:rPr lang="en-US" sz="2000" dirty="0" smtClean="0"/>
              <a:t>districts (</a:t>
            </a:r>
            <a:r>
              <a:rPr lang="en-US" sz="2000" dirty="0" err="1" smtClean="0"/>
              <a:t>Sogd</a:t>
            </a:r>
            <a:r>
              <a:rPr lang="en-US" sz="2000" dirty="0" smtClean="0"/>
              <a:t> province)in spring </a:t>
            </a:r>
            <a:r>
              <a:rPr lang="en-US" sz="2000" dirty="0"/>
              <a:t>2015 </a:t>
            </a:r>
            <a:r>
              <a:rPr lang="en-US" sz="2000" dirty="0" smtClean="0"/>
              <a:t> </a:t>
            </a:r>
          </a:p>
          <a:p>
            <a:pPr marL="120650" lvl="1">
              <a:spcBef>
                <a:spcPts val="600"/>
              </a:spcBef>
            </a:pPr>
            <a:r>
              <a:rPr lang="en-US" sz="2000" b="1" dirty="0" smtClean="0"/>
              <a:t>Identified challenges</a:t>
            </a:r>
          </a:p>
          <a:p>
            <a:pPr marL="282575" lvl="1" indent="-161925">
              <a:buFont typeface="Arial" pitchFamily="34" charset="0"/>
              <a:buChar char="•"/>
            </a:pPr>
            <a:r>
              <a:rPr lang="en-US" sz="2000" dirty="0"/>
              <a:t>Inadequate skills </a:t>
            </a:r>
            <a:r>
              <a:rPr lang="en-US" sz="2000" dirty="0" smtClean="0"/>
              <a:t>in genetic improvement resulting in poor quality animals used for </a:t>
            </a:r>
            <a:r>
              <a:rPr lang="en-US" sz="2000" dirty="0"/>
              <a:t>breeding </a:t>
            </a:r>
            <a:endParaRPr lang="en-US" sz="2000" dirty="0" smtClean="0"/>
          </a:p>
          <a:p>
            <a:pPr marL="282575" lvl="1" indent="-161925">
              <a:buFont typeface="Arial" pitchFamily="34" charset="0"/>
              <a:buChar char="•"/>
            </a:pPr>
            <a:r>
              <a:rPr lang="en-US" sz="2000" dirty="0" smtClean="0"/>
              <a:t>Lack </a:t>
            </a:r>
            <a:r>
              <a:rPr lang="en-US" sz="2000" dirty="0"/>
              <a:t>of vertical </a:t>
            </a:r>
            <a:r>
              <a:rPr lang="en-US" sz="2000" dirty="0" smtClean="0"/>
              <a:t>linkages between producers and traders </a:t>
            </a:r>
          </a:p>
          <a:p>
            <a:pPr marL="282575" lvl="1" indent="-161925">
              <a:buFont typeface="Arial" pitchFamily="34" charset="0"/>
              <a:buChar char="•"/>
            </a:pPr>
            <a:r>
              <a:rPr lang="en-US" sz="2000" dirty="0"/>
              <a:t>Weak horizontal </a:t>
            </a:r>
            <a:r>
              <a:rPr lang="en-US" sz="2000" dirty="0" smtClean="0"/>
              <a:t>linkages: producers not organized</a:t>
            </a:r>
          </a:p>
          <a:p>
            <a:pPr marL="282575" lvl="1" indent="-161925">
              <a:buFont typeface="Arial" pitchFamily="34" charset="0"/>
              <a:buChar char="•"/>
            </a:pPr>
            <a:r>
              <a:rPr lang="en-US" sz="2000" dirty="0"/>
              <a:t>Lack of public policy on </a:t>
            </a:r>
            <a:r>
              <a:rPr lang="en-US" sz="2000" dirty="0" smtClean="0"/>
              <a:t>livestock sector monitoring </a:t>
            </a:r>
            <a:r>
              <a:rPr lang="en-US" sz="2000" dirty="0"/>
              <a:t>and </a:t>
            </a:r>
            <a:r>
              <a:rPr lang="en-US" sz="2000" dirty="0" smtClean="0"/>
              <a:t>development </a:t>
            </a:r>
          </a:p>
          <a:p>
            <a:pPr marL="282575" lvl="1" indent="-161925">
              <a:buFont typeface="Arial" pitchFamily="34" charset="0"/>
              <a:buChar char="•"/>
            </a:pPr>
            <a:r>
              <a:rPr lang="en-US" sz="2000" dirty="0" smtClean="0"/>
              <a:t>No fair system on certification </a:t>
            </a:r>
            <a:r>
              <a:rPr lang="en-US" sz="2000" dirty="0"/>
              <a:t>for pasture </a:t>
            </a:r>
            <a:r>
              <a:rPr lang="en-US" sz="2000" dirty="0" smtClean="0"/>
              <a:t>lands</a:t>
            </a:r>
          </a:p>
          <a:p>
            <a:pPr marL="282575" lvl="1" indent="-161925">
              <a:buFont typeface="Arial" pitchFamily="34" charset="0"/>
              <a:buChar char="•"/>
            </a:pPr>
            <a:r>
              <a:rPr lang="en-US" sz="2000" dirty="0" smtClean="0"/>
              <a:t>Lack of livestock services (e.g. veterinary services, credit), market information and infrastructure </a:t>
            </a:r>
            <a:endParaRPr lang="en-US" sz="2000" dirty="0"/>
          </a:p>
        </p:txBody>
      </p:sp>
      <p:pic>
        <p:nvPicPr>
          <p:cNvPr id="18" name="Рисунок 2" descr="C:\Users\1\Dropbox\selected\DSC_4879.JPG"/>
          <p:cNvPicPr/>
          <p:nvPr/>
        </p:nvPicPr>
        <p:blipFill>
          <a:blip r:embed="rId3" cstate="screen"/>
          <a:srcRect/>
          <a:stretch>
            <a:fillRect/>
          </a:stretch>
        </p:blipFill>
        <p:spPr bwMode="auto">
          <a:xfrm>
            <a:off x="5774358" y="879817"/>
            <a:ext cx="3288030" cy="2886075"/>
          </a:xfrm>
          <a:prstGeom prst="rect">
            <a:avLst/>
          </a:prstGeom>
          <a:noFill/>
          <a:ln w="9525">
            <a:noFill/>
            <a:miter lim="800000"/>
            <a:headEnd/>
            <a:tailEnd/>
          </a:ln>
        </p:spPr>
      </p:pic>
      <p:pic>
        <p:nvPicPr>
          <p:cNvPr id="19" name="Рисунок 1" descr="C:\Users\1\Dropbox\selected\FGD-Women-2.jpg"/>
          <p:cNvPicPr>
            <a:picLocks noChangeAspect="1"/>
          </p:cNvPicPr>
          <p:nvPr/>
        </p:nvPicPr>
        <p:blipFill>
          <a:blip r:embed="rId4" cstate="screen"/>
          <a:srcRect/>
          <a:stretch>
            <a:fillRect/>
          </a:stretch>
        </p:blipFill>
        <p:spPr bwMode="auto">
          <a:xfrm>
            <a:off x="5788419" y="4190650"/>
            <a:ext cx="3273969" cy="1760251"/>
          </a:xfrm>
          <a:prstGeom prst="rect">
            <a:avLst/>
          </a:prstGeom>
          <a:noFill/>
          <a:ln w="9525">
            <a:noFill/>
            <a:miter lim="800000"/>
            <a:headEnd/>
            <a:tailEnd/>
          </a:ln>
        </p:spPr>
      </p:pic>
      <p:sp>
        <p:nvSpPr>
          <p:cNvPr id="8" name="TextBox 7"/>
          <p:cNvSpPr txBox="1"/>
          <p:nvPr/>
        </p:nvSpPr>
        <p:spPr>
          <a:xfrm>
            <a:off x="5774358" y="3786076"/>
            <a:ext cx="3297277" cy="338554"/>
          </a:xfrm>
          <a:prstGeom prst="rect">
            <a:avLst/>
          </a:prstGeom>
          <a:solidFill>
            <a:schemeClr val="tx2"/>
          </a:solidFill>
        </p:spPr>
        <p:txBody>
          <a:bodyPr wrap="square" rtlCol="0">
            <a:spAutoFit/>
          </a:bodyPr>
          <a:lstStyle/>
          <a:p>
            <a:pPr algn="ctr"/>
            <a:r>
              <a:rPr lang="en-US" sz="1600" dirty="0" smtClean="0">
                <a:solidFill>
                  <a:srgbClr val="FFFF00"/>
                </a:solidFill>
                <a:latin typeface="Arial" panose="020B0604020202020204" pitchFamily="34" charset="0"/>
                <a:cs typeface="Arial" panose="020B0604020202020204" pitchFamily="34" charset="0"/>
              </a:rPr>
              <a:t>Key informant interview</a:t>
            </a:r>
            <a:endParaRPr lang="en-US" sz="1600" dirty="0">
              <a:solidFill>
                <a:srgbClr val="FFFF00"/>
              </a:solidFill>
              <a:latin typeface="Arial" panose="020B0604020202020204" pitchFamily="34" charset="0"/>
              <a:cs typeface="Arial" panose="020B0604020202020204" pitchFamily="34" charset="0"/>
            </a:endParaRPr>
          </a:p>
        </p:txBody>
      </p:sp>
      <p:sp>
        <p:nvSpPr>
          <p:cNvPr id="10" name="TextBox 9"/>
          <p:cNvSpPr txBox="1"/>
          <p:nvPr/>
        </p:nvSpPr>
        <p:spPr>
          <a:xfrm>
            <a:off x="5788419" y="5950901"/>
            <a:ext cx="3273969" cy="338554"/>
          </a:xfrm>
          <a:prstGeom prst="rect">
            <a:avLst/>
          </a:prstGeom>
          <a:solidFill>
            <a:schemeClr val="tx2"/>
          </a:solidFill>
        </p:spPr>
        <p:txBody>
          <a:bodyPr wrap="square" rtlCol="0">
            <a:spAutoFit/>
          </a:bodyPr>
          <a:lstStyle/>
          <a:p>
            <a:pPr algn="ctr"/>
            <a:r>
              <a:rPr lang="en-US" sz="1600" dirty="0" smtClean="0">
                <a:solidFill>
                  <a:srgbClr val="FFFF00"/>
                </a:solidFill>
                <a:latin typeface="Arial" panose="020B0604020202020204" pitchFamily="34" charset="0"/>
                <a:cs typeface="Arial" panose="020B0604020202020204" pitchFamily="34" charset="0"/>
              </a:rPr>
              <a:t>Focus group discussion</a:t>
            </a:r>
            <a:endParaRPr lang="en-US" sz="1600"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610014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0436" y="86344"/>
            <a:ext cx="9023564" cy="762000"/>
          </a:xfrm>
          <a:prstGeom prst="rect">
            <a:avLst/>
          </a:prstGeom>
        </p:spPr>
        <p:txBody>
          <a:bodyPr/>
          <a:lstStyle>
            <a:lvl1pPr algn="ctr" defTabSz="457200" rtl="0" eaLnBrk="1" latinLnBrk="0" hangingPunct="1">
              <a:spcBef>
                <a:spcPct val="0"/>
              </a:spcBef>
              <a:buNone/>
              <a:defRPr sz="4000" kern="1200">
                <a:solidFill>
                  <a:schemeClr val="tx1"/>
                </a:solidFill>
                <a:latin typeface="+mj-lt"/>
                <a:ea typeface="+mj-ea"/>
                <a:cs typeface="+mj-cs"/>
              </a:defRPr>
            </a:lvl1pPr>
          </a:lstStyle>
          <a:p>
            <a:pPr algn="l" fontAlgn="auto">
              <a:spcAft>
                <a:spcPts val="0"/>
              </a:spcAft>
            </a:pPr>
            <a:r>
              <a:rPr lang="en-US" sz="2700" b="1" dirty="0" smtClean="0">
                <a:solidFill>
                  <a:schemeClr val="bg1"/>
                </a:solidFill>
              </a:rPr>
              <a:t>Sheep and goat management: rapid VCA in </a:t>
            </a:r>
            <a:r>
              <a:rPr lang="en-US" sz="2700" b="1" dirty="0" err="1" smtClean="0">
                <a:solidFill>
                  <a:schemeClr val="bg1"/>
                </a:solidFill>
              </a:rPr>
              <a:t>Karakalpakstan</a:t>
            </a:r>
            <a:endParaRPr lang="en-US" sz="2700" b="1" dirty="0">
              <a:solidFill>
                <a:schemeClr val="bg1"/>
              </a:solidFill>
            </a:endParaRPr>
          </a:p>
        </p:txBody>
      </p:sp>
      <p:sp>
        <p:nvSpPr>
          <p:cNvPr id="6" name="Rectangle 5"/>
          <p:cNvSpPr/>
          <p:nvPr/>
        </p:nvSpPr>
        <p:spPr>
          <a:xfrm>
            <a:off x="120436" y="848344"/>
            <a:ext cx="8646193" cy="4401205"/>
          </a:xfrm>
          <a:prstGeom prst="rect">
            <a:avLst/>
          </a:prstGeom>
        </p:spPr>
        <p:txBody>
          <a:bodyPr wrap="square">
            <a:spAutoFit/>
          </a:bodyPr>
          <a:lstStyle/>
          <a:p>
            <a:pPr marL="0" lvl="1"/>
            <a:r>
              <a:rPr lang="en-US" sz="2000" b="1" dirty="0" smtClean="0"/>
              <a:t>Sites: </a:t>
            </a:r>
            <a:r>
              <a:rPr lang="en-US" sz="2000" dirty="0" err="1" smtClean="0"/>
              <a:t>Karauzyak</a:t>
            </a:r>
            <a:r>
              <a:rPr lang="en-US" sz="2000" dirty="0" smtClean="0"/>
              <a:t> District; Village citizen Councils </a:t>
            </a:r>
            <a:r>
              <a:rPr lang="en-US" sz="2000" dirty="0" err="1" smtClean="0"/>
              <a:t>Koybak</a:t>
            </a:r>
            <a:r>
              <a:rPr lang="en-US" sz="2000" dirty="0" smtClean="0"/>
              <a:t>, </a:t>
            </a:r>
            <a:r>
              <a:rPr lang="en-US" sz="2000" dirty="0" err="1" smtClean="0"/>
              <a:t>Karabuga</a:t>
            </a:r>
            <a:r>
              <a:rPr lang="en-US" sz="2000" dirty="0" smtClean="0"/>
              <a:t>, and Karakul</a:t>
            </a:r>
          </a:p>
          <a:p>
            <a:pPr marL="0" lvl="1"/>
            <a:r>
              <a:rPr lang="en-US" sz="2000" b="1" dirty="0" smtClean="0"/>
              <a:t>Challenges</a:t>
            </a:r>
          </a:p>
          <a:p>
            <a:pPr marL="174625" lvl="1" indent="-174625">
              <a:buFont typeface="Arial" pitchFamily="34" charset="0"/>
              <a:buChar char="•"/>
            </a:pPr>
            <a:r>
              <a:rPr lang="en-US" sz="2000" dirty="0" smtClean="0"/>
              <a:t>Lack of skills and knowledge of extension agents and livestock specialists </a:t>
            </a:r>
          </a:p>
          <a:p>
            <a:pPr marL="174625" lvl="1" indent="-174625">
              <a:buFont typeface="Arial" pitchFamily="34" charset="0"/>
              <a:buChar char="•"/>
            </a:pPr>
            <a:r>
              <a:rPr lang="en-US" sz="2000" dirty="0" smtClean="0"/>
              <a:t>Need for improved  rangeland management and utilization</a:t>
            </a:r>
          </a:p>
          <a:p>
            <a:pPr marL="174625" lvl="1" indent="-174625">
              <a:buFont typeface="Arial" pitchFamily="34" charset="0"/>
              <a:buChar char="•"/>
            </a:pPr>
            <a:r>
              <a:rPr lang="en-US" sz="2000" dirty="0" smtClean="0"/>
              <a:t>Not enough land allocated for animal feeding </a:t>
            </a:r>
            <a:r>
              <a:rPr lang="en-US" sz="2000" dirty="0"/>
              <a:t>crops</a:t>
            </a:r>
            <a:endParaRPr lang="en-US" sz="2000" dirty="0" smtClean="0"/>
          </a:p>
          <a:p>
            <a:pPr marL="174625" lvl="1" indent="-174625">
              <a:buFont typeface="Arial" pitchFamily="34" charset="0"/>
              <a:buChar char="•"/>
            </a:pPr>
            <a:r>
              <a:rPr lang="en-US" sz="2000" dirty="0" smtClean="0"/>
              <a:t>Existing </a:t>
            </a:r>
            <a:r>
              <a:rPr lang="en-US" sz="2000" dirty="0"/>
              <a:t>value chains </a:t>
            </a:r>
            <a:r>
              <a:rPr lang="en-US" sz="2000" dirty="0" smtClean="0"/>
              <a:t>for </a:t>
            </a:r>
            <a:r>
              <a:rPr lang="en-US" sz="2000" dirty="0"/>
              <a:t>all livestock products </a:t>
            </a:r>
            <a:r>
              <a:rPr lang="en-US" sz="2000" dirty="0" smtClean="0"/>
              <a:t>are short</a:t>
            </a:r>
            <a:r>
              <a:rPr lang="en-US" sz="2000" dirty="0"/>
              <a:t>, not well established</a:t>
            </a:r>
            <a:r>
              <a:rPr lang="en-US" sz="2000" dirty="0" smtClean="0"/>
              <a:t>, </a:t>
            </a:r>
            <a:r>
              <a:rPr lang="en-US" sz="2000" dirty="0"/>
              <a:t>without stable, long-term relationships between households/sellers and consumers/buyers</a:t>
            </a:r>
            <a:r>
              <a:rPr lang="en-US" sz="2000" dirty="0" smtClean="0"/>
              <a:t>.</a:t>
            </a:r>
          </a:p>
          <a:p>
            <a:pPr marL="174625" lvl="1" indent="-174625">
              <a:buFont typeface="Arial" pitchFamily="34" charset="0"/>
              <a:buChar char="•"/>
            </a:pPr>
            <a:r>
              <a:rPr lang="en-US" sz="2000" dirty="0" smtClean="0"/>
              <a:t>Seasonal trade with peak sales during festivities in </a:t>
            </a:r>
            <a:r>
              <a:rPr lang="en-US" sz="2000" dirty="0"/>
              <a:t>January, February, April and September. </a:t>
            </a:r>
            <a:endParaRPr lang="en-US" sz="2000" dirty="0" smtClean="0"/>
          </a:p>
          <a:p>
            <a:pPr marL="174625" lvl="1" indent="-174625">
              <a:buFont typeface="Arial" pitchFamily="34" charset="0"/>
              <a:buChar char="•"/>
            </a:pPr>
            <a:r>
              <a:rPr lang="en-US" sz="2000" dirty="0" smtClean="0"/>
              <a:t>Market </a:t>
            </a:r>
            <a:r>
              <a:rPr lang="en-US" sz="2000" dirty="0"/>
              <a:t>prices for live ruminants and meat </a:t>
            </a:r>
            <a:r>
              <a:rPr lang="en-US" sz="2000" dirty="0" smtClean="0"/>
              <a:t>determined </a:t>
            </a:r>
            <a:r>
              <a:rPr lang="en-US" sz="2000" dirty="0"/>
              <a:t>by direct </a:t>
            </a:r>
            <a:r>
              <a:rPr lang="en-US" sz="2000" dirty="0" smtClean="0"/>
              <a:t>transaction influenced </a:t>
            </a:r>
            <a:r>
              <a:rPr lang="en-US" sz="2000" dirty="0"/>
              <a:t>by the number of resellers and butchers in a given market day</a:t>
            </a:r>
            <a:r>
              <a:rPr lang="en-US" sz="2000" dirty="0" smtClean="0"/>
              <a:t>.</a:t>
            </a:r>
            <a:r>
              <a:rPr lang="en-US" sz="2000" dirty="0"/>
              <a:t> absence of stable, long time clientele. </a:t>
            </a:r>
            <a:endParaRPr lang="en-US" sz="2000" dirty="0" smtClean="0"/>
          </a:p>
          <a:p>
            <a:pPr marL="174625" lvl="1" indent="-174625">
              <a:buFont typeface="Arial" pitchFamily="34" charset="0"/>
              <a:buChar char="•"/>
            </a:pPr>
            <a:r>
              <a:rPr lang="en-US" sz="2000" dirty="0" smtClean="0"/>
              <a:t>International trends in demand for Karakul pelts</a:t>
            </a:r>
          </a:p>
        </p:txBody>
      </p:sp>
      <p:pic>
        <p:nvPicPr>
          <p:cNvPr id="5" name="Рисунок 4" descr="C:\Users\Morpheus\Desktop\P1010728.jpg"/>
          <p:cNvPicPr/>
          <p:nvPr/>
        </p:nvPicPr>
        <p:blipFill>
          <a:blip r:embed="rId3" cstate="screen"/>
          <a:srcRect/>
          <a:stretch>
            <a:fillRect/>
          </a:stretch>
        </p:blipFill>
        <p:spPr bwMode="auto">
          <a:xfrm>
            <a:off x="3167939" y="5231219"/>
            <a:ext cx="2892528" cy="1626781"/>
          </a:xfrm>
          <a:prstGeom prst="rect">
            <a:avLst/>
          </a:prstGeom>
          <a:noFill/>
          <a:ln w="9525">
            <a:noFill/>
            <a:miter lim="800000"/>
            <a:headEnd/>
            <a:tailEnd/>
          </a:ln>
        </p:spPr>
      </p:pic>
      <p:pic>
        <p:nvPicPr>
          <p:cNvPr id="7" name="Рисунок 6" descr="C:\Users\Morpheus\Desktop\P1010715.jpg"/>
          <p:cNvPicPr/>
          <p:nvPr/>
        </p:nvPicPr>
        <p:blipFill>
          <a:blip r:embed="rId4" cstate="screen">
            <a:lum contrast="20000"/>
          </a:blip>
          <a:srcRect/>
          <a:stretch>
            <a:fillRect/>
          </a:stretch>
        </p:blipFill>
        <p:spPr bwMode="auto">
          <a:xfrm>
            <a:off x="223153" y="5219114"/>
            <a:ext cx="2829532" cy="1638886"/>
          </a:xfrm>
          <a:prstGeom prst="rect">
            <a:avLst/>
          </a:prstGeom>
          <a:noFill/>
          <a:ln w="9525">
            <a:noFill/>
            <a:miter lim="800000"/>
            <a:headEnd/>
            <a:tailEnd/>
          </a:ln>
        </p:spPr>
      </p:pic>
      <p:pic>
        <p:nvPicPr>
          <p:cNvPr id="8" name="Рисунок 7" descr="C:\Users\Morpheus\Desktop\P1010717.jpg"/>
          <p:cNvPicPr/>
          <p:nvPr/>
        </p:nvPicPr>
        <p:blipFill>
          <a:blip r:embed="rId5" cstate="screen"/>
          <a:srcRect/>
          <a:stretch>
            <a:fillRect/>
          </a:stretch>
        </p:blipFill>
        <p:spPr bwMode="auto">
          <a:xfrm>
            <a:off x="6133512" y="5219116"/>
            <a:ext cx="2827608" cy="1638884"/>
          </a:xfrm>
          <a:prstGeom prst="rect">
            <a:avLst/>
          </a:prstGeom>
          <a:noFill/>
          <a:ln w="9525">
            <a:noFill/>
            <a:miter lim="800000"/>
            <a:headEnd/>
            <a:tailEnd/>
          </a:ln>
        </p:spPr>
      </p:pic>
    </p:spTree>
    <p:extLst>
      <p:ext uri="{BB962C8B-B14F-4D97-AF65-F5344CB8AC3E}">
        <p14:creationId xmlns:p14="http://schemas.microsoft.com/office/powerpoint/2010/main" val="52786563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8426" y="65562"/>
            <a:ext cx="9126069" cy="762000"/>
          </a:xfrm>
          <a:prstGeom prst="rect">
            <a:avLst/>
          </a:prstGeom>
        </p:spPr>
        <p:txBody>
          <a:bodyPr/>
          <a:lstStyle>
            <a:lvl1pPr algn="ctr" defTabSz="457200" rtl="0" eaLnBrk="1" latinLnBrk="0" hangingPunct="1">
              <a:spcBef>
                <a:spcPct val="0"/>
              </a:spcBef>
              <a:buNone/>
              <a:defRPr sz="4000" kern="1200">
                <a:solidFill>
                  <a:schemeClr val="tx1"/>
                </a:solidFill>
                <a:latin typeface="+mj-lt"/>
                <a:ea typeface="+mj-ea"/>
                <a:cs typeface="+mj-cs"/>
              </a:defRPr>
            </a:lvl1pPr>
          </a:lstStyle>
          <a:p>
            <a:pPr algn="l" fontAlgn="auto">
              <a:spcAft>
                <a:spcPts val="0"/>
              </a:spcAft>
            </a:pPr>
            <a:r>
              <a:rPr lang="en-US" sz="2600" b="1" dirty="0" smtClean="0">
                <a:solidFill>
                  <a:schemeClr val="bg1"/>
                </a:solidFill>
              </a:rPr>
              <a:t>Sheep and goat management: </a:t>
            </a:r>
            <a:r>
              <a:rPr lang="en-US" sz="2600" b="1" dirty="0">
                <a:solidFill>
                  <a:schemeClr val="bg1"/>
                </a:solidFill>
              </a:rPr>
              <a:t>i</a:t>
            </a:r>
            <a:r>
              <a:rPr lang="en-US" sz="2600" b="1" dirty="0" smtClean="0">
                <a:solidFill>
                  <a:schemeClr val="bg1"/>
                </a:solidFill>
              </a:rPr>
              <a:t>mproved management practices </a:t>
            </a:r>
            <a:endParaRPr lang="en-US" sz="2600" b="1" dirty="0">
              <a:solidFill>
                <a:schemeClr val="bg1"/>
              </a:solidFill>
            </a:endParaRPr>
          </a:p>
        </p:txBody>
      </p:sp>
      <p:sp>
        <p:nvSpPr>
          <p:cNvPr id="6" name="Rectangle 5"/>
          <p:cNvSpPr/>
          <p:nvPr/>
        </p:nvSpPr>
        <p:spPr>
          <a:xfrm>
            <a:off x="2600179" y="974408"/>
            <a:ext cx="3924892" cy="1631216"/>
          </a:xfrm>
          <a:prstGeom prst="rect">
            <a:avLst/>
          </a:prstGeom>
        </p:spPr>
        <p:txBody>
          <a:bodyPr wrap="square">
            <a:spAutoFit/>
          </a:bodyPr>
          <a:lstStyle/>
          <a:p>
            <a:r>
              <a:rPr lang="en-US" sz="2000" b="1" i="1" dirty="0" smtClean="0"/>
              <a:t>Genetic improvement</a:t>
            </a:r>
            <a:r>
              <a:rPr lang="en-US" sz="2000" b="1" dirty="0" smtClean="0"/>
              <a:t> </a:t>
            </a:r>
            <a:r>
              <a:rPr lang="en-US" sz="2000" dirty="0"/>
              <a:t>of Mohair  quantitative and qualitative traits of Tajik Angora </a:t>
            </a:r>
            <a:r>
              <a:rPr lang="en-US" sz="2000" dirty="0" smtClean="0"/>
              <a:t>goats resulting in 20% increase in Mohair fiber traits and 80% reduction in kemp fibers</a:t>
            </a:r>
            <a:endParaRPr lang="en-US" sz="2000" dirty="0"/>
          </a:p>
        </p:txBody>
      </p:sp>
      <p:sp>
        <p:nvSpPr>
          <p:cNvPr id="7" name="Rectangle 6"/>
          <p:cNvSpPr/>
          <p:nvPr/>
        </p:nvSpPr>
        <p:spPr>
          <a:xfrm>
            <a:off x="2619602" y="2591944"/>
            <a:ext cx="4161690" cy="2246769"/>
          </a:xfrm>
          <a:prstGeom prst="rect">
            <a:avLst/>
          </a:prstGeom>
        </p:spPr>
        <p:txBody>
          <a:bodyPr wrap="square">
            <a:spAutoFit/>
          </a:bodyPr>
          <a:lstStyle/>
          <a:p>
            <a:r>
              <a:rPr lang="en-US" sz="2000" dirty="0" smtClean="0"/>
              <a:t>At scale development of</a:t>
            </a:r>
            <a:r>
              <a:rPr lang="en-US" sz="2000" b="1" dirty="0" smtClean="0"/>
              <a:t> </a:t>
            </a:r>
            <a:r>
              <a:rPr lang="en-US" sz="2000" b="1" i="1" dirty="0" smtClean="0"/>
              <a:t>artificial insemination and  ultrasound pregnancy diagnosis</a:t>
            </a:r>
            <a:r>
              <a:rPr lang="en-US" sz="2000" b="1" dirty="0" smtClean="0"/>
              <a:t> </a:t>
            </a:r>
            <a:r>
              <a:rPr lang="en-US" sz="2000" dirty="0" smtClean="0"/>
              <a:t>to </a:t>
            </a:r>
            <a:r>
              <a:rPr lang="en-US" sz="2000" dirty="0"/>
              <a:t>support genetic improvement and to manage herd </a:t>
            </a:r>
            <a:r>
              <a:rPr lang="en-US" sz="2000" dirty="0" smtClean="0"/>
              <a:t>fertility in Tajik Angora flocks resulting in 30% conception rate using frozen Texan semen</a:t>
            </a:r>
            <a:endParaRPr lang="en-US" sz="2000" dirty="0"/>
          </a:p>
        </p:txBody>
      </p:sp>
      <p:pic>
        <p:nvPicPr>
          <p:cNvPr id="8" name="Picture 7" descr="DSC00123"/>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6555550" y="1109472"/>
            <a:ext cx="2302406" cy="1277229"/>
          </a:xfrm>
          <a:prstGeom prst="rect">
            <a:avLst/>
          </a:prstGeom>
          <a:noFill/>
          <a:ln>
            <a:noFill/>
          </a:ln>
        </p:spPr>
      </p:pic>
      <p:sp>
        <p:nvSpPr>
          <p:cNvPr id="9" name="TextBox 8"/>
          <p:cNvSpPr txBox="1"/>
          <p:nvPr/>
        </p:nvSpPr>
        <p:spPr>
          <a:xfrm>
            <a:off x="6555548" y="2340052"/>
            <a:ext cx="2302408" cy="307777"/>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6 Angora nuclei flocks</a:t>
            </a:r>
            <a:endParaRPr lang="en-US" sz="1400" dirty="0">
              <a:solidFill>
                <a:srgbClr val="FFFF00"/>
              </a:solidFill>
              <a:latin typeface="Arial" panose="020B0604020202020204" pitchFamily="34" charset="0"/>
              <a:cs typeface="Arial" panose="020B0604020202020204" pitchFamily="34" charset="0"/>
            </a:endParaRPr>
          </a:p>
        </p:txBody>
      </p:sp>
      <p:pic>
        <p:nvPicPr>
          <p:cNvPr id="10" name="Рисунок 4" descr="C:\Users\1\AppData\Local\Microsoft\Windows\Temporary Internet Files\Content.Word\DSCN3095.jpg"/>
          <p:cNvPicPr/>
          <p:nvPr/>
        </p:nvPicPr>
        <p:blipFill>
          <a:blip r:embed="rId3" cstate="screen"/>
          <a:srcRect/>
          <a:stretch>
            <a:fillRect/>
          </a:stretch>
        </p:blipFill>
        <p:spPr bwMode="auto">
          <a:xfrm>
            <a:off x="6933676" y="2825520"/>
            <a:ext cx="1546151" cy="2133258"/>
          </a:xfrm>
          <a:prstGeom prst="rect">
            <a:avLst/>
          </a:prstGeom>
          <a:noFill/>
          <a:ln w="9525">
            <a:noFill/>
            <a:miter lim="800000"/>
            <a:headEnd/>
            <a:tailEnd/>
          </a:ln>
        </p:spPr>
      </p:pic>
      <p:sp>
        <p:nvSpPr>
          <p:cNvPr id="11" name="TextBox 10"/>
          <p:cNvSpPr txBox="1"/>
          <p:nvPr/>
        </p:nvSpPr>
        <p:spPr>
          <a:xfrm>
            <a:off x="6685339" y="5002341"/>
            <a:ext cx="2302408" cy="738664"/>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Ultrasound pregnancy diagnosis in at least 20 flocks</a:t>
            </a:r>
            <a:endParaRPr lang="en-US" sz="1400" dirty="0">
              <a:solidFill>
                <a:srgbClr val="FFFF00"/>
              </a:solidFill>
              <a:latin typeface="Arial" panose="020B0604020202020204" pitchFamily="34" charset="0"/>
              <a:cs typeface="Arial" panose="020B0604020202020204" pitchFamily="34" charset="0"/>
            </a:endParaRPr>
          </a:p>
        </p:txBody>
      </p:sp>
      <p:sp>
        <p:nvSpPr>
          <p:cNvPr id="13" name="TextBox 12"/>
          <p:cNvSpPr txBox="1"/>
          <p:nvPr/>
        </p:nvSpPr>
        <p:spPr>
          <a:xfrm>
            <a:off x="88269" y="2622282"/>
            <a:ext cx="2419642" cy="738664"/>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Certification of newborn Karakul lambs for Sur pelt production</a:t>
            </a:r>
            <a:endParaRPr lang="en-US" sz="1400" dirty="0">
              <a:solidFill>
                <a:srgbClr val="FFFF00"/>
              </a:solidFill>
              <a:latin typeface="Arial" panose="020B0604020202020204" pitchFamily="34" charset="0"/>
              <a:cs typeface="Arial" panose="020B0604020202020204" pitchFamily="34" charset="0"/>
            </a:endParaRPr>
          </a:p>
        </p:txBody>
      </p:sp>
      <p:pic>
        <p:nvPicPr>
          <p:cNvPr id="14" name="Picture 2" descr="C:\Users\ICARDA\AppData\Local\Microsoft\Windows\Temporary Internet Files\Content.Outlook\20B9X1WC\IMG_4059.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125436" y="3483175"/>
            <a:ext cx="2418471" cy="181385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15650" y="5295247"/>
            <a:ext cx="2417294" cy="523220"/>
          </a:xfrm>
          <a:prstGeom prst="rect">
            <a:avLst/>
          </a:prstGeom>
          <a:solidFill>
            <a:schemeClr val="tx2"/>
          </a:solidFill>
        </p:spPr>
        <p:txBody>
          <a:bodyPr wrap="square" rtlCol="0">
            <a:spAutoFit/>
          </a:bodyPr>
          <a:lstStyle/>
          <a:p>
            <a:pPr algn="ctr"/>
            <a:r>
              <a:rPr lang="en-US" sz="1400" dirty="0" smtClean="0">
                <a:solidFill>
                  <a:srgbClr val="FFFF00"/>
                </a:solidFill>
                <a:latin typeface="Arial" panose="020B0604020202020204" pitchFamily="34" charset="0"/>
                <a:cs typeface="Arial" panose="020B0604020202020204" pitchFamily="34" charset="0"/>
              </a:rPr>
              <a:t>Kemp free Mohair fiber from Tajik goats</a:t>
            </a:r>
            <a:endParaRPr lang="en-US" sz="1400" dirty="0">
              <a:solidFill>
                <a:srgbClr val="FFFF00"/>
              </a:solidFill>
              <a:latin typeface="Arial" panose="020B0604020202020204" pitchFamily="34" charset="0"/>
              <a:cs typeface="Arial" panose="020B0604020202020204" pitchFamily="34" charset="0"/>
            </a:endParaRPr>
          </a:p>
        </p:txBody>
      </p:sp>
      <p:sp>
        <p:nvSpPr>
          <p:cNvPr id="16" name="Rectangle 15"/>
          <p:cNvSpPr/>
          <p:nvPr/>
        </p:nvSpPr>
        <p:spPr>
          <a:xfrm>
            <a:off x="2600177" y="4780542"/>
            <a:ext cx="3955371" cy="1938992"/>
          </a:xfrm>
          <a:prstGeom prst="rect">
            <a:avLst/>
          </a:prstGeom>
        </p:spPr>
        <p:txBody>
          <a:bodyPr wrap="square">
            <a:spAutoFit/>
          </a:bodyPr>
          <a:lstStyle/>
          <a:p>
            <a:pPr>
              <a:spcBef>
                <a:spcPts val="600"/>
              </a:spcBef>
            </a:pPr>
            <a:r>
              <a:rPr lang="en-US" sz="2000" b="1" i="1" dirty="0" smtClean="0"/>
              <a:t>Reviving pelt production through establishment of elite </a:t>
            </a:r>
            <a:r>
              <a:rPr lang="en-US" sz="2000" b="1" i="1" dirty="0"/>
              <a:t>flock of Karakul</a:t>
            </a:r>
            <a:r>
              <a:rPr lang="en-US" sz="2000" b="1" dirty="0"/>
              <a:t> </a:t>
            </a:r>
            <a:r>
              <a:rPr lang="en-US" sz="2000" b="1" dirty="0" smtClean="0"/>
              <a:t>“</a:t>
            </a:r>
            <a:r>
              <a:rPr lang="en-US" sz="2000" dirty="0" smtClean="0"/>
              <a:t>Sur sheep elite flock” established in </a:t>
            </a:r>
            <a:r>
              <a:rPr lang="en-US" sz="2000" dirty="0" err="1"/>
              <a:t>Karakalpakstan</a:t>
            </a:r>
            <a:r>
              <a:rPr lang="en-US" sz="2000" dirty="0"/>
              <a:t> with nearly 200 elite </a:t>
            </a:r>
            <a:r>
              <a:rPr lang="en-US" sz="2000" dirty="0" smtClean="0"/>
              <a:t>newborns to be potentially used as improved rams</a:t>
            </a:r>
            <a:endParaRPr lang="en-US" sz="2000" dirty="0"/>
          </a:p>
        </p:txBody>
      </p:sp>
      <p:pic>
        <p:nvPicPr>
          <p:cNvPr id="17" name="Рисунок 10" descr="C:\Users\1\Pictures\Missions in Uzbekistan\foto albom-Elite Karakul Flock - April, 2016\IMG_0287.JPG"/>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88269" y="888271"/>
            <a:ext cx="2417294" cy="1734011"/>
          </a:xfrm>
          <a:prstGeom prst="rect">
            <a:avLst/>
          </a:prstGeom>
          <a:noFill/>
          <a:ln w="9525">
            <a:noFill/>
            <a:miter lim="800000"/>
            <a:headEnd/>
            <a:tailEnd/>
          </a:ln>
        </p:spPr>
      </p:pic>
    </p:spTree>
    <p:extLst>
      <p:ext uri="{BB962C8B-B14F-4D97-AF65-F5344CB8AC3E}">
        <p14:creationId xmlns:p14="http://schemas.microsoft.com/office/powerpoint/2010/main" val="336513134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76" y="-65245"/>
            <a:ext cx="9036424" cy="762000"/>
          </a:xfrm>
        </p:spPr>
        <p:txBody>
          <a:bodyPr>
            <a:noAutofit/>
          </a:bodyPr>
          <a:lstStyle/>
          <a:p>
            <a:r>
              <a:rPr lang="en-US" sz="2600" dirty="0" smtClean="0"/>
              <a:t>Improved dairy processing and product diversification to enhance revenues and livelihoods of the families in Tajikistan</a:t>
            </a:r>
            <a:endParaRPr lang="en-US" sz="2600" dirty="0"/>
          </a:p>
        </p:txBody>
      </p:sp>
      <p:sp>
        <p:nvSpPr>
          <p:cNvPr id="3" name="Content Placeholder 2"/>
          <p:cNvSpPr>
            <a:spLocks noGrp="1"/>
          </p:cNvSpPr>
          <p:nvPr>
            <p:ph idx="1"/>
          </p:nvPr>
        </p:nvSpPr>
        <p:spPr>
          <a:xfrm>
            <a:off x="107575" y="852781"/>
            <a:ext cx="4956793" cy="1953116"/>
          </a:xfrm>
        </p:spPr>
        <p:txBody>
          <a:bodyPr>
            <a:noAutofit/>
          </a:bodyPr>
          <a:lstStyle/>
          <a:p>
            <a:pPr marL="228600" indent="-228600"/>
            <a:r>
              <a:rPr lang="en-US" sz="2000" b="1" dirty="0" smtClean="0"/>
              <a:t>Local Knowledge </a:t>
            </a:r>
            <a:r>
              <a:rPr lang="en-US" sz="2000" dirty="0" smtClean="0"/>
              <a:t>was assessed and constraints analyzed in Fergana valley</a:t>
            </a:r>
          </a:p>
          <a:p>
            <a:pPr marL="228600" indent="-228600"/>
            <a:r>
              <a:rPr lang="en-US" sz="2000" dirty="0" smtClean="0"/>
              <a:t>Options to produce traditional</a:t>
            </a:r>
            <a:r>
              <a:rPr lang="en-US" sz="2000" b="1" dirty="0" smtClean="0"/>
              <a:t> high quality dairy products</a:t>
            </a:r>
            <a:r>
              <a:rPr lang="en-US" sz="2000" dirty="0" smtClean="0"/>
              <a:t> developed and tested in </a:t>
            </a:r>
            <a:r>
              <a:rPr lang="en-US" sz="2000" dirty="0" err="1" smtClean="0"/>
              <a:t>Taboshar</a:t>
            </a:r>
            <a:r>
              <a:rPr lang="en-US" sz="2000" dirty="0" smtClean="0"/>
              <a:t> and </a:t>
            </a:r>
            <a:r>
              <a:rPr lang="en-US" sz="2000" dirty="0" err="1" smtClean="0"/>
              <a:t>Zartepa</a:t>
            </a:r>
            <a:r>
              <a:rPr lang="en-US" sz="1800" dirty="0"/>
              <a:t> </a:t>
            </a:r>
            <a:r>
              <a:rPr lang="en-US" sz="1600" dirty="0" smtClean="0"/>
              <a:t>(Yogurt with sensorial properties meeting consumer preferences, better churning efficiency)</a:t>
            </a:r>
          </a:p>
          <a:p>
            <a:endParaRPr lang="en-US" sz="1800" dirty="0" smtClean="0"/>
          </a:p>
          <a:p>
            <a:endParaRPr lang="en-US" sz="1800" dirty="0" smtClean="0"/>
          </a:p>
          <a:p>
            <a:endParaRPr lang="en-US" sz="1800" dirty="0" smtClean="0"/>
          </a:p>
          <a:p>
            <a:pPr lvl="1"/>
            <a:endParaRPr lang="en-US" sz="1600" dirty="0" smtClean="0"/>
          </a:p>
          <a:p>
            <a:pPr lvl="1"/>
            <a:endParaRPr lang="en-US" sz="1600" dirty="0"/>
          </a:p>
        </p:txBody>
      </p:sp>
      <p:graphicFrame>
        <p:nvGraphicFramePr>
          <p:cNvPr id="6" name="Chart 5"/>
          <p:cNvGraphicFramePr/>
          <p:nvPr>
            <p:extLst>
              <p:ext uri="{D42A27DB-BD31-4B8C-83A1-F6EECF244321}">
                <p14:modId xmlns:p14="http://schemas.microsoft.com/office/powerpoint/2010/main" val="15502441"/>
              </p:ext>
            </p:extLst>
          </p:nvPr>
        </p:nvGraphicFramePr>
        <p:xfrm>
          <a:off x="4867182" y="939415"/>
          <a:ext cx="4054875" cy="2074899"/>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7" descr="C:\Users\MuHi\Desktop\Tajikistan\DSC_6272.JPG"/>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bwMode="auto">
          <a:xfrm>
            <a:off x="6578356" y="4758110"/>
            <a:ext cx="2343702" cy="1450141"/>
          </a:xfrm>
          <a:prstGeom prst="rect">
            <a:avLst/>
          </a:prstGeom>
          <a:noFill/>
          <a:ln>
            <a:noFill/>
          </a:ln>
          <a:extLst>
            <a:ext uri="{53640926-AAD7-44d8-BBD7-CCE9431645EC}">
              <a14:shadowObscured xmlns:a14="http://schemas.microsoft.com/office/drawing/2010/main"/>
            </a:ext>
          </a:extLst>
        </p:spPr>
      </p:pic>
      <p:pic>
        <p:nvPicPr>
          <p:cNvPr id="9" name="Picture 8" descr="C:\Users\MuHi\Desktop\Tajikistan\DSC_6253.JPG"/>
          <p:cNvPicPr/>
          <p:nvPr/>
        </p:nvPicPr>
        <p:blipFill>
          <a:blip r:embed="rId5" cstate="screen">
            <a:extLst>
              <a:ext uri="{28A0092B-C50C-407E-A947-70E740481C1C}">
                <a14:useLocalDpi xmlns:a14="http://schemas.microsoft.com/office/drawing/2010/main" val="0"/>
              </a:ext>
            </a:extLst>
          </a:blip>
          <a:srcRect/>
          <a:stretch>
            <a:fillRect/>
          </a:stretch>
        </p:blipFill>
        <p:spPr bwMode="auto">
          <a:xfrm rot="5400000">
            <a:off x="74439" y="5075140"/>
            <a:ext cx="2053758" cy="1375558"/>
          </a:xfrm>
          <a:prstGeom prst="rect">
            <a:avLst/>
          </a:prstGeom>
          <a:noFill/>
          <a:ln>
            <a:noFill/>
          </a:ln>
        </p:spPr>
      </p:pic>
      <p:pic>
        <p:nvPicPr>
          <p:cNvPr id="10" name="Picture 9" descr="C:\Users\MuHi\Desktop\Tajikistan\DSC_6145.JPG"/>
          <p:cNvPicPr/>
          <p:nvPr/>
        </p:nvPicPr>
        <p:blipFill rotWithShape="1">
          <a:blip r:embed="rId6" cstate="screen">
            <a:extLst>
              <a:ext uri="{28A0092B-C50C-407E-A947-70E740481C1C}">
                <a14:useLocalDpi xmlns:a14="http://schemas.microsoft.com/office/drawing/2010/main" val="0"/>
              </a:ext>
            </a:extLst>
          </a:blip>
          <a:srcRect/>
          <a:stretch/>
        </p:blipFill>
        <p:spPr bwMode="auto">
          <a:xfrm>
            <a:off x="1877120" y="5830830"/>
            <a:ext cx="1798210" cy="967666"/>
          </a:xfrm>
          <a:prstGeom prst="rect">
            <a:avLst/>
          </a:prstGeom>
          <a:noFill/>
          <a:ln>
            <a:noFill/>
          </a:ln>
        </p:spPr>
      </p:pic>
      <p:pic>
        <p:nvPicPr>
          <p:cNvPr id="11" name="Picture 10" descr="C:\Users\MuHi\Desktop\Tajikistan\DSC_6128.JPG"/>
          <p:cNvPicPr/>
          <p:nvPr/>
        </p:nvPicPr>
        <p:blipFill rotWithShape="1">
          <a:blip r:embed="rId7" cstate="screen">
            <a:extLst>
              <a:ext uri="{28A0092B-C50C-407E-A947-70E740481C1C}">
                <a14:useLocalDpi xmlns:a14="http://schemas.microsoft.com/office/drawing/2010/main" val="0"/>
              </a:ext>
            </a:extLst>
          </a:blip>
          <a:srcRect/>
          <a:stretch/>
        </p:blipFill>
        <p:spPr bwMode="auto">
          <a:xfrm>
            <a:off x="3756012" y="4732709"/>
            <a:ext cx="2734320" cy="2065787"/>
          </a:xfrm>
          <a:prstGeom prst="rect">
            <a:avLst/>
          </a:prstGeom>
          <a:noFill/>
          <a:ln>
            <a:noFill/>
          </a:ln>
        </p:spPr>
      </p:pic>
      <p:sp>
        <p:nvSpPr>
          <p:cNvPr id="12" name="Content Placeholder 2"/>
          <p:cNvSpPr txBox="1">
            <a:spLocks/>
          </p:cNvSpPr>
          <p:nvPr/>
        </p:nvSpPr>
        <p:spPr>
          <a:xfrm>
            <a:off x="107575" y="3014314"/>
            <a:ext cx="8814482" cy="16450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74625" indent="-174625" fontAlgn="auto">
              <a:spcBef>
                <a:spcPts val="0"/>
              </a:spcBef>
              <a:spcAft>
                <a:spcPts val="0"/>
              </a:spcAft>
            </a:pPr>
            <a:r>
              <a:rPr lang="en-US" sz="2000" dirty="0" smtClean="0"/>
              <a:t>Options to </a:t>
            </a:r>
            <a:r>
              <a:rPr lang="en-US" sz="2000" b="1" dirty="0" smtClean="0"/>
              <a:t>diversify dairy processing </a:t>
            </a:r>
            <a:r>
              <a:rPr lang="en-US" sz="2000" dirty="0" smtClean="0"/>
              <a:t>to increase VC returns were investigated </a:t>
            </a:r>
          </a:p>
          <a:p>
            <a:pPr marL="403225" lvl="1" indent="-228600" fontAlgn="auto">
              <a:spcBef>
                <a:spcPts val="0"/>
              </a:spcBef>
              <a:spcAft>
                <a:spcPts val="0"/>
              </a:spcAft>
            </a:pPr>
            <a:r>
              <a:rPr lang="en-US" sz="1800" dirty="0" smtClean="0"/>
              <a:t>Processing of new products with potential (cheese and milk fat based products)</a:t>
            </a:r>
          </a:p>
          <a:p>
            <a:pPr marL="403225" lvl="1" indent="-228600" fontAlgn="auto">
              <a:spcBef>
                <a:spcPts val="0"/>
              </a:spcBef>
              <a:spcAft>
                <a:spcPts val="0"/>
              </a:spcAft>
            </a:pPr>
            <a:r>
              <a:rPr lang="en-US" sz="1800" dirty="0" smtClean="0"/>
              <a:t>Use of processing by-products (whey protein based products)</a:t>
            </a:r>
          </a:p>
          <a:p>
            <a:pPr marL="174625" indent="-174625" fontAlgn="auto">
              <a:spcAft>
                <a:spcPts val="0"/>
              </a:spcAft>
            </a:pPr>
            <a:r>
              <a:rPr lang="en-US" sz="2000" b="1" dirty="0" smtClean="0"/>
              <a:t>Capacity building </a:t>
            </a:r>
            <a:r>
              <a:rPr lang="en-US" sz="2000" dirty="0" smtClean="0"/>
              <a:t>and trainings on milk production and milk processing and hygiene were conducted (51 women and 12 men)</a:t>
            </a:r>
            <a:endParaRPr lang="en-US" sz="2000" dirty="0"/>
          </a:p>
        </p:txBody>
      </p:sp>
      <p:pic>
        <p:nvPicPr>
          <p:cNvPr id="13" name="Picture 12"/>
          <p:cNvPicPr>
            <a:picLocks noChangeAspect="1"/>
          </p:cNvPicPr>
          <p:nvPr/>
        </p:nvPicPr>
        <p:blipFill rotWithShape="1">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1877120" y="4736040"/>
            <a:ext cx="1798210" cy="1098121"/>
          </a:xfrm>
          <a:prstGeom prst="rect">
            <a:avLst/>
          </a:prstGeom>
        </p:spPr>
      </p:pic>
    </p:spTree>
    <p:extLst>
      <p:ext uri="{BB962C8B-B14F-4D97-AF65-F5344CB8AC3E}">
        <p14:creationId xmlns:p14="http://schemas.microsoft.com/office/powerpoint/2010/main" val="326936900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6479" y="106581"/>
            <a:ext cx="8229600" cy="487362"/>
          </a:xfrm>
        </p:spPr>
        <p:txBody>
          <a:bodyPr>
            <a:noAutofit/>
          </a:bodyPr>
          <a:lstStyle/>
          <a:p>
            <a:r>
              <a:rPr lang="en-US" sz="2600" dirty="0" smtClean="0"/>
              <a:t>Capacity Building activities in 2015 and 2016</a:t>
            </a:r>
            <a:endParaRPr lang="ru-RU" sz="2600" dirty="0"/>
          </a:p>
        </p:txBody>
      </p:sp>
      <p:sp>
        <p:nvSpPr>
          <p:cNvPr id="3" name="Содержимое 2"/>
          <p:cNvSpPr>
            <a:spLocks noGrp="1"/>
          </p:cNvSpPr>
          <p:nvPr>
            <p:ph idx="1"/>
          </p:nvPr>
        </p:nvSpPr>
        <p:spPr>
          <a:xfrm>
            <a:off x="206479" y="875909"/>
            <a:ext cx="8480321" cy="3790337"/>
          </a:xfrm>
        </p:spPr>
        <p:txBody>
          <a:bodyPr>
            <a:normAutofit fontScale="92500" lnSpcReduction="10000"/>
          </a:bodyPr>
          <a:lstStyle/>
          <a:p>
            <a:r>
              <a:rPr lang="en-US" sz="2200" smtClean="0"/>
              <a:t>12 training </a:t>
            </a:r>
            <a:r>
              <a:rPr lang="en-US" sz="2200" dirty="0" smtClean="0"/>
              <a:t>events for at least 226 community leaders were conducted to build capacities of the project beneficiaries on:</a:t>
            </a:r>
          </a:p>
          <a:p>
            <a:pPr lvl="1"/>
            <a:r>
              <a:rPr lang="en-US" dirty="0" smtClean="0"/>
              <a:t>Artificial Insemination and improved SR reproduction (ultrasound) </a:t>
            </a:r>
          </a:p>
          <a:p>
            <a:pPr lvl="1"/>
            <a:r>
              <a:rPr lang="en-US" dirty="0" smtClean="0"/>
              <a:t>Improved milk processing for making quality cheese and yoghurt</a:t>
            </a:r>
          </a:p>
          <a:p>
            <a:pPr lvl="1"/>
            <a:r>
              <a:rPr lang="en-US" dirty="0" smtClean="0"/>
              <a:t>Conducting Rapid Value Chain Assessments</a:t>
            </a:r>
          </a:p>
          <a:p>
            <a:pPr lvl="1"/>
            <a:r>
              <a:rPr lang="en-US" dirty="0" smtClean="0"/>
              <a:t>Forage production in marginal areas</a:t>
            </a:r>
          </a:p>
          <a:p>
            <a:pPr lvl="1"/>
            <a:r>
              <a:rPr lang="en-US" dirty="0" smtClean="0"/>
              <a:t>Links between range productivity and SR grazing patterns</a:t>
            </a:r>
          </a:p>
          <a:p>
            <a:pPr lvl="1"/>
            <a:r>
              <a:rPr lang="en-US" dirty="0" smtClean="0"/>
              <a:t>Understanding seasonal animal </a:t>
            </a:r>
            <a:r>
              <a:rPr lang="en-US" dirty="0" err="1" smtClean="0"/>
              <a:t>metabolics</a:t>
            </a:r>
            <a:r>
              <a:rPr lang="en-US" dirty="0" smtClean="0"/>
              <a:t>.</a:t>
            </a:r>
          </a:p>
          <a:p>
            <a:r>
              <a:rPr lang="en-US" sz="2200" dirty="0" smtClean="0"/>
              <a:t>114 women participated in the training sessions</a:t>
            </a:r>
          </a:p>
          <a:p>
            <a:r>
              <a:rPr lang="en-US" sz="2000" b="1" dirty="0" smtClean="0"/>
              <a:t>Round-table with policy-makers </a:t>
            </a:r>
            <a:r>
              <a:rPr lang="en-US" sz="2000" dirty="0" smtClean="0"/>
              <a:t>was conducted and </a:t>
            </a:r>
            <a:r>
              <a:rPr lang="en-US" sz="2000" b="1" dirty="0" smtClean="0"/>
              <a:t>TV show </a:t>
            </a:r>
            <a:r>
              <a:rPr lang="en-US" sz="2000" dirty="0" smtClean="0"/>
              <a:t>and </a:t>
            </a:r>
            <a:r>
              <a:rPr lang="en-US" sz="2000" b="1" dirty="0" smtClean="0"/>
              <a:t>newspaper</a:t>
            </a:r>
            <a:r>
              <a:rPr lang="en-US" sz="2000" dirty="0" smtClean="0"/>
              <a:t> articles were communicated to</a:t>
            </a:r>
            <a:r>
              <a:rPr lang="en-US" sz="2000" b="1" dirty="0" smtClean="0"/>
              <a:t> </a:t>
            </a:r>
            <a:r>
              <a:rPr lang="en-US" sz="2000" dirty="0" smtClean="0"/>
              <a:t>raise people’s and decision-makers’ awareness on sustainable use of pastures in Tajikistan and Karakalpakstan. </a:t>
            </a:r>
            <a:endParaRPr lang="en-US" sz="2200" dirty="0" smtClean="0"/>
          </a:p>
          <a:p>
            <a:endParaRPr lang="en-US" dirty="0" smtClean="0"/>
          </a:p>
          <a:p>
            <a:endParaRPr lang="ru-RU" sz="2000" dirty="0"/>
          </a:p>
        </p:txBody>
      </p:sp>
      <p:pic>
        <p:nvPicPr>
          <p:cNvPr id="4" name="Рисунок 3" descr="D:\MIssion Photos KK n TJ\MIssion to Tajikistan with Dr Muhi-30May-04June,2016\DSC_6057.JPG"/>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339219" y="4666246"/>
            <a:ext cx="2241754" cy="1611125"/>
          </a:xfrm>
          <a:prstGeom prst="rect">
            <a:avLst/>
          </a:prstGeom>
          <a:noFill/>
          <a:ln w="9525">
            <a:noFill/>
            <a:miter lim="800000"/>
            <a:headEnd/>
            <a:tailEnd/>
          </a:ln>
        </p:spPr>
      </p:pic>
      <p:pic>
        <p:nvPicPr>
          <p:cNvPr id="5" name="Рисунок 4" descr="C:\Users\1\Pictures\Missions in Uzbekistan\Mourad MIssion-TJ &amp; KK-Nov,2015\DSCN3164.JPG"/>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2608830" y="4657506"/>
            <a:ext cx="1977923" cy="1619865"/>
          </a:xfrm>
          <a:prstGeom prst="rect">
            <a:avLst/>
          </a:prstGeom>
          <a:noFill/>
          <a:ln w="9525">
            <a:noFill/>
            <a:miter lim="800000"/>
            <a:headEnd/>
            <a:tailEnd/>
          </a:ln>
        </p:spPr>
      </p:pic>
      <p:pic>
        <p:nvPicPr>
          <p:cNvPr id="6" name="Рисунок 5" descr="F:\DSCN1620.JPG"/>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4610235" y="4651861"/>
            <a:ext cx="2100286" cy="1640258"/>
          </a:xfrm>
          <a:prstGeom prst="rect">
            <a:avLst/>
          </a:prstGeom>
          <a:noFill/>
          <a:ln w="9525">
            <a:noFill/>
            <a:miter lim="800000"/>
            <a:headEnd/>
            <a:tailEnd/>
          </a:ln>
        </p:spPr>
      </p:pic>
      <p:pic>
        <p:nvPicPr>
          <p:cNvPr id="7" name="Picture 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6754339" y="4655048"/>
            <a:ext cx="2138945" cy="1637071"/>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8476"/>
            <a:ext cx="8229600" cy="689317"/>
          </a:xfrm>
        </p:spPr>
        <p:txBody>
          <a:bodyPr/>
          <a:lstStyle/>
          <a:p>
            <a:pPr algn="ctr"/>
            <a:r>
              <a:rPr lang="en-US" dirty="0" smtClean="0"/>
              <a:t>Knowledge products and publications</a:t>
            </a:r>
            <a:endParaRPr lang="ru-RU" dirty="0"/>
          </a:p>
        </p:txBody>
      </p:sp>
      <p:sp>
        <p:nvSpPr>
          <p:cNvPr id="3" name="Содержимое 2"/>
          <p:cNvSpPr>
            <a:spLocks noGrp="1"/>
          </p:cNvSpPr>
          <p:nvPr>
            <p:ph idx="1"/>
          </p:nvPr>
        </p:nvSpPr>
        <p:spPr>
          <a:xfrm>
            <a:off x="309719" y="975852"/>
            <a:ext cx="8495071" cy="5882148"/>
          </a:xfrm>
        </p:spPr>
        <p:txBody>
          <a:bodyPr>
            <a:normAutofit fontScale="85000" lnSpcReduction="20000"/>
          </a:bodyPr>
          <a:lstStyle/>
          <a:p>
            <a:pPr>
              <a:buNone/>
            </a:pPr>
            <a:r>
              <a:rPr lang="en-US" sz="1600" b="1" dirty="0" smtClean="0"/>
              <a:t>ISI Publications</a:t>
            </a:r>
            <a:endParaRPr lang="ru-RU" sz="1600" b="1" dirty="0" smtClean="0"/>
          </a:p>
          <a:p>
            <a:pPr lvl="0">
              <a:spcBef>
                <a:spcPts val="0"/>
              </a:spcBef>
            </a:pPr>
            <a:r>
              <a:rPr lang="en-GB" sz="1600" dirty="0" err="1" smtClean="0"/>
              <a:t>Mirzabaev</a:t>
            </a:r>
            <a:r>
              <a:rPr lang="en-GB" sz="1600" dirty="0" smtClean="0"/>
              <a:t>, A., Ahmed, M., Werner, J., Pender, J., &amp; Louhaichi, M. (2016). Rangelands of Central Asia: challenges and opportunities. </a:t>
            </a:r>
            <a:r>
              <a:rPr lang="en-GB" sz="1600" i="1" dirty="0" smtClean="0"/>
              <a:t>Journal of Arid Land</a:t>
            </a:r>
            <a:r>
              <a:rPr lang="en-GB" sz="1600" dirty="0" smtClean="0"/>
              <a:t>, </a:t>
            </a:r>
            <a:r>
              <a:rPr lang="en-GB" sz="1600" i="1" dirty="0" smtClean="0"/>
              <a:t>8</a:t>
            </a:r>
            <a:r>
              <a:rPr lang="en-GB" sz="1600" dirty="0" smtClean="0"/>
              <a:t>(1), 93-108. </a:t>
            </a:r>
            <a:endParaRPr lang="ru-RU" sz="1600" dirty="0" smtClean="0"/>
          </a:p>
          <a:p>
            <a:pPr>
              <a:spcBef>
                <a:spcPts val="0"/>
              </a:spcBef>
            </a:pPr>
            <a:r>
              <a:rPr lang="en-GB" sz="1600" dirty="0" smtClean="0"/>
              <a:t>Mueller, J. P., Kosimov, M. A., Kosimov, F. F., Brent, L., Nishanov, N., &amp; Rischkowsky, B. (2016). Do Texas Angora bucks improve mohair weight and quality traits of Tajik Angora goats? </a:t>
            </a:r>
            <a:r>
              <a:rPr lang="en-GB" sz="1600" i="1" dirty="0" smtClean="0"/>
              <a:t>Small Ruminant Research</a:t>
            </a:r>
            <a:r>
              <a:rPr lang="en-GB" sz="1600" dirty="0" smtClean="0"/>
              <a:t>, </a:t>
            </a:r>
            <a:r>
              <a:rPr lang="en-GB" sz="1600" i="1" dirty="0" smtClean="0"/>
              <a:t>134</a:t>
            </a:r>
            <a:r>
              <a:rPr lang="en-GB" sz="1600" dirty="0" smtClean="0"/>
              <a:t>, 74-78.</a:t>
            </a:r>
            <a:r>
              <a:rPr lang="en-US" sz="1600" dirty="0" smtClean="0"/>
              <a:t> </a:t>
            </a:r>
          </a:p>
          <a:p>
            <a:pPr>
              <a:spcBef>
                <a:spcPts val="0"/>
              </a:spcBef>
            </a:pPr>
            <a:r>
              <a:rPr lang="en-US" sz="1600" dirty="0" smtClean="0"/>
              <a:t>Clifton, K, Louhaichi, M. (2015) Land tenure, climate change and livestock mobility in central and southern Asian grasslands. In P.K </a:t>
            </a:r>
            <a:r>
              <a:rPr lang="en-US" sz="1600" dirty="0" err="1" smtClean="0"/>
              <a:t>Ghosh</a:t>
            </a:r>
            <a:r>
              <a:rPr lang="en-US" sz="1600" dirty="0" smtClean="0"/>
              <a:t>, S.K. </a:t>
            </a:r>
            <a:r>
              <a:rPr lang="en-US" sz="1600" dirty="0" err="1" smtClean="0"/>
              <a:t>Mhanta</a:t>
            </a:r>
            <a:r>
              <a:rPr lang="en-US" sz="1600" dirty="0" smtClean="0"/>
              <a:t>, J.B. Singh, P.S. </a:t>
            </a:r>
            <a:r>
              <a:rPr lang="en-US" sz="1600" dirty="0" err="1" smtClean="0"/>
              <a:t>Pathak</a:t>
            </a:r>
            <a:r>
              <a:rPr lang="en-US" sz="1600" dirty="0" smtClean="0"/>
              <a:t>, </a:t>
            </a:r>
            <a:r>
              <a:rPr lang="en-US" sz="1600" i="1" dirty="0" smtClean="0"/>
              <a:t>Grasslands: A Global Resource Perspective </a:t>
            </a:r>
            <a:r>
              <a:rPr lang="en-US" sz="1600" dirty="0" smtClean="0"/>
              <a:t>(pgs. 347-362). New Delhi, India: International Grasslands Congress.</a:t>
            </a:r>
            <a:endParaRPr lang="ru-RU" sz="1600" dirty="0" smtClean="0"/>
          </a:p>
          <a:p>
            <a:pPr>
              <a:buNone/>
            </a:pPr>
            <a:r>
              <a:rPr lang="en-US" sz="1600" b="1" dirty="0" smtClean="0"/>
              <a:t>Technical Reports, Working Papers and Book Chapters</a:t>
            </a:r>
            <a:endParaRPr lang="ru-RU" sz="1600" b="1" dirty="0" smtClean="0"/>
          </a:p>
          <a:p>
            <a:pPr lvl="0"/>
            <a:r>
              <a:rPr lang="en-GB" sz="1600" dirty="0" smtClean="0"/>
              <a:t>Louhaichi, M. (2015) Methodology for Assessing Rangeland Vegetation in the Action Sites (Karakalpakstan &amp; Tajikistan). ICARDA: Amman, Jordan</a:t>
            </a:r>
            <a:endParaRPr lang="ru-RU" sz="1600" dirty="0" smtClean="0"/>
          </a:p>
          <a:p>
            <a:r>
              <a:rPr lang="en-US" sz="1600" dirty="0" smtClean="0"/>
              <a:t>Louhaichi, M. (2015) Using GPS collars at the Karakalpakstan site. Presentation of Work. ICARDA: Amman, Jordan.</a:t>
            </a:r>
          </a:p>
          <a:p>
            <a:r>
              <a:rPr lang="en-US" sz="1600" dirty="0" err="1"/>
              <a:t>Shaumarov</a:t>
            </a:r>
            <a:r>
              <a:rPr lang="en-US" sz="1600" dirty="0"/>
              <a:t> M. &amp; </a:t>
            </a:r>
            <a:r>
              <a:rPr lang="en-US" sz="1600" dirty="0" err="1"/>
              <a:t>Birner</a:t>
            </a:r>
            <a:r>
              <a:rPr lang="en-US" sz="1600" dirty="0"/>
              <a:t> R. (2015): </a:t>
            </a:r>
            <a:r>
              <a:rPr lang="en-US" sz="1600" dirty="0" err="1"/>
              <a:t>Dryland</a:t>
            </a:r>
            <a:r>
              <a:rPr lang="en-US" sz="1600" dirty="0"/>
              <a:t> Pastoral Systems in Transition: What are the Options for Institutional Change in Uzbekistan?  Proceedings of the </a:t>
            </a:r>
            <a:r>
              <a:rPr lang="en-US" sz="1600" dirty="0" err="1"/>
              <a:t>The</a:t>
            </a:r>
            <a:r>
              <a:rPr lang="en-US" sz="1600" dirty="0"/>
              <a:t> 53rd Annual Conference of the German Society of Economic and Social Sciences in Agriculture (GEWISOLA) ‘How Much Market and How Much Regulation Does Sustainable Agricultural Development Need?’ Berlin, Sep, 2013.</a:t>
            </a:r>
          </a:p>
          <a:p>
            <a:r>
              <a:rPr lang="en-US" sz="1600" dirty="0" err="1"/>
              <a:t>Shaumarov</a:t>
            </a:r>
            <a:r>
              <a:rPr lang="en-US" sz="1600" dirty="0"/>
              <a:t> M. &amp; </a:t>
            </a:r>
            <a:r>
              <a:rPr lang="en-US" sz="1600" dirty="0" err="1"/>
              <a:t>Birner</a:t>
            </a:r>
            <a:r>
              <a:rPr lang="en-US" sz="1600" dirty="0"/>
              <a:t> R. (2015): Contribution of Scientific Knowledge to </a:t>
            </a:r>
            <a:r>
              <a:rPr lang="en-US" sz="1600" dirty="0" err="1"/>
              <a:t>Dryland</a:t>
            </a:r>
            <a:r>
              <a:rPr lang="en-US" sz="1600" dirty="0"/>
              <a:t> Pastoral System Development in Uzbekistan. Proceedings of the Academic Conference ‘Agricultural Knowledge and Knowledge Systems in Post-Soviet Societies’. Center for Development Research/ZEF, the University of Bonn, Sep, 2013.</a:t>
            </a:r>
          </a:p>
          <a:p>
            <a:pPr>
              <a:buNone/>
            </a:pPr>
            <a:r>
              <a:rPr lang="en-US" sz="1600" b="1" dirty="0"/>
              <a:t>Blogs</a:t>
            </a:r>
            <a:endParaRPr lang="ru-RU" sz="1600" b="1" dirty="0"/>
          </a:p>
          <a:p>
            <a:pPr lvl="0"/>
            <a:r>
              <a:rPr lang="en-GB" sz="1600" dirty="0" smtClean="0"/>
              <a:t>Werner, J. and Shaumarov, M. (2015). A systems approach for inclusive rangeland tenure practices in Uzbekistan. </a:t>
            </a:r>
            <a:r>
              <a:rPr lang="en-GB" sz="1600" i="1" dirty="0" smtClean="0"/>
              <a:t>CGAIR Research on Dryland Systems.</a:t>
            </a:r>
            <a:endParaRPr lang="ru-RU" sz="1600" dirty="0" smtClean="0"/>
          </a:p>
          <a:p>
            <a:pPr lvl="0"/>
            <a:r>
              <a:rPr lang="en-US" sz="1600" dirty="0" smtClean="0"/>
              <a:t>Rekik, M. (2015) Breeding Angora Goats for finer mohair: the power of genetics and artificial insemination. </a:t>
            </a:r>
            <a:r>
              <a:rPr lang="en-US" sz="1600" i="1" dirty="0" smtClean="0"/>
              <a:t>CGIAR Research on Dryland Systems.</a:t>
            </a:r>
            <a:r>
              <a:rPr lang="en-US" sz="1600" dirty="0" smtClean="0"/>
              <a:t> </a:t>
            </a:r>
            <a:endParaRPr lang="ru-RU" sz="1600" dirty="0" smtClean="0"/>
          </a:p>
          <a:p>
            <a:r>
              <a:rPr lang="en-US" sz="1600" dirty="0" smtClean="0"/>
              <a:t>Khudaybergenova, S. (2016) Law on rangelands is an urgent necessity. </a:t>
            </a:r>
            <a:r>
              <a:rPr lang="en-US" sz="1600" i="1" dirty="0" smtClean="0"/>
              <a:t>CGIAR Research on Dryland Systems.</a:t>
            </a:r>
            <a:r>
              <a:rPr lang="en-US" sz="1600" dirty="0" smtClean="0"/>
              <a:t> </a:t>
            </a:r>
            <a:endParaRPr lang="en-US" sz="1600" u="sng" dirty="0" smtClean="0"/>
          </a:p>
          <a:p>
            <a:pPr>
              <a:buNone/>
            </a:pPr>
            <a:r>
              <a:rPr lang="en-US" sz="1600" b="1" dirty="0" smtClean="0"/>
              <a:t>Datasets </a:t>
            </a:r>
            <a:endParaRPr lang="ru-RU" sz="1600" b="1" dirty="0" smtClean="0"/>
          </a:p>
          <a:p>
            <a:r>
              <a:rPr lang="fr-FR" sz="1600" dirty="0" smtClean="0"/>
              <a:t>Rajavov, T. (2015). Rangeland Vegetation Samples Datasets. </a:t>
            </a:r>
            <a:r>
              <a:rPr lang="es-MX" sz="1600" dirty="0" smtClean="0"/>
              <a:t>ICARDA: Amman, Jordan.</a:t>
            </a:r>
            <a:endParaRPr lang="ru-RU" sz="1600" dirty="0" smtClean="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t>Thanks for your attention!</a:t>
            </a:r>
            <a:endParaRPr lang="ru-RU"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5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7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1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6945</TotalTime>
  <Words>2049</Words>
  <Application>Microsoft Macintosh PowerPoint</Application>
  <PresentationFormat>Presentazione su schermo (4:3)</PresentationFormat>
  <Paragraphs>196</Paragraphs>
  <Slides>17</Slides>
  <Notes>12</Notes>
  <HiddenSlides>0</HiddenSlides>
  <MMClips>0</MMClips>
  <ScaleCrop>false</ScaleCrop>
  <HeadingPairs>
    <vt:vector size="4" baseType="variant">
      <vt:variant>
        <vt:lpstr>Tema</vt:lpstr>
      </vt:variant>
      <vt:variant>
        <vt:i4>9</vt:i4>
      </vt:variant>
      <vt:variant>
        <vt:lpstr>Titoli diapositive</vt:lpstr>
      </vt:variant>
      <vt:variant>
        <vt:i4>17</vt:i4>
      </vt:variant>
    </vt:vector>
  </HeadingPairs>
  <TitlesOfParts>
    <vt:vector size="26" baseType="lpstr">
      <vt:lpstr>Custom Design</vt:lpstr>
      <vt:lpstr>1_Custom Design</vt:lpstr>
      <vt:lpstr>2_Custom Design</vt:lpstr>
      <vt:lpstr>3_Custom Design</vt:lpstr>
      <vt:lpstr>4_Custom Design</vt:lpstr>
      <vt:lpstr>5_Custom Design</vt:lpstr>
      <vt:lpstr>7_Custom Design</vt:lpstr>
      <vt:lpstr>10_Custom Design</vt:lpstr>
      <vt:lpstr>11_Custom Design</vt:lpstr>
      <vt:lpstr> The CGIAR Collaborative Research &amp; Capacity Building Program for the Development of Sustainable and Resilient Agricultural Production Systems in Central Asia under the Conditions of Changing Climate </vt:lpstr>
      <vt:lpstr>Presentazione di PowerPoint</vt:lpstr>
      <vt:lpstr>Presentazione di PowerPoint</vt:lpstr>
      <vt:lpstr>Presentazione di PowerPoint</vt:lpstr>
      <vt:lpstr>Transition Period Challenges in Drylands of TJK &amp; UZB</vt:lpstr>
      <vt:lpstr>Institutional Mapping of Rangeland Management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Improved dairy processing and product diversification to enhance revenues and livelihoods of the families in Tajikistan</vt:lpstr>
      <vt:lpstr>Capacity Building activities in 2015 and 2016</vt:lpstr>
      <vt:lpstr>Knowledge products and publications</vt:lpstr>
      <vt:lpstr>Thanks for your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ICARDA Presentation</dc:title>
  <dc:creator>Waleed Sawalha</dc:creator>
  <cp:lastModifiedBy>Diletta Taliano</cp:lastModifiedBy>
  <cp:revision>538</cp:revision>
  <cp:lastPrinted>2016-05-01T13:27:19Z</cp:lastPrinted>
  <dcterms:created xsi:type="dcterms:W3CDTF">2014-05-06T12:01:35Z</dcterms:created>
  <dcterms:modified xsi:type="dcterms:W3CDTF">2017-02-23T11:24:40Z</dcterms:modified>
</cp:coreProperties>
</file>