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rels" ContentType="application/vnd.openxmlformats-package.relationships+xml"/>
  <Default Extension="xml" ContentType="application/xml"/>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charts/chart1.xml" ContentType="application/vnd.openxmlformats-officedocument.drawingml.chart+xml"/>
  <Override PartName="/ppt/notesSlides/notesSlide1.xml" ContentType="application/vnd.openxmlformats-officedocument.presentationml.notesSlide+xml"/>
  <Override PartName="/ppt/charts/chart2.xml" ContentType="application/vnd.openxmlformats-officedocument.drawingml.chart+xml"/>
  <Override PartName="/ppt/theme/themeOverride1.xml" ContentType="application/vnd.openxmlformats-officedocument.themeOverride+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theme/themeOverride2.xml" ContentType="application/vnd.openxmlformats-officedocument.themeOverr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2"/>
  </p:notesMasterIdLst>
  <p:sldIdLst>
    <p:sldId id="263" r:id="rId2"/>
    <p:sldId id="262" r:id="rId3"/>
    <p:sldId id="264" r:id="rId4"/>
    <p:sldId id="284" r:id="rId5"/>
    <p:sldId id="265" r:id="rId6"/>
    <p:sldId id="286" r:id="rId7"/>
    <p:sldId id="285" r:id="rId8"/>
    <p:sldId id="288" r:id="rId9"/>
    <p:sldId id="273" r:id="rId10"/>
    <p:sldId id="270" r:id="rId11"/>
    <p:sldId id="289" r:id="rId12"/>
    <p:sldId id="281" r:id="rId13"/>
    <p:sldId id="267" r:id="rId14"/>
    <p:sldId id="268" r:id="rId15"/>
    <p:sldId id="290" r:id="rId16"/>
    <p:sldId id="291" r:id="rId17"/>
    <p:sldId id="292" r:id="rId18"/>
    <p:sldId id="307" r:id="rId19"/>
    <p:sldId id="306" r:id="rId20"/>
    <p:sldId id="308" r:id="rId21"/>
    <p:sldId id="305" r:id="rId22"/>
    <p:sldId id="304" r:id="rId23"/>
    <p:sldId id="303" r:id="rId24"/>
    <p:sldId id="272" r:id="rId25"/>
    <p:sldId id="282" r:id="rId26"/>
    <p:sldId id="269" r:id="rId27"/>
    <p:sldId id="312" r:id="rId28"/>
    <p:sldId id="277" r:id="rId29"/>
    <p:sldId id="276" r:id="rId30"/>
    <p:sldId id="275" r:id="rId31"/>
    <p:sldId id="278" r:id="rId32"/>
    <p:sldId id="279" r:id="rId33"/>
    <p:sldId id="309" r:id="rId34"/>
    <p:sldId id="310" r:id="rId35"/>
    <p:sldId id="316" r:id="rId36"/>
    <p:sldId id="311" r:id="rId37"/>
    <p:sldId id="280" r:id="rId38"/>
    <p:sldId id="315" r:id="rId39"/>
    <p:sldId id="274" r:id="rId40"/>
    <p:sldId id="314" r:id="rId41"/>
  </p:sldIdLst>
  <p:sldSz cx="9144000" cy="6858000" type="screen4x3"/>
  <p:notesSz cx="6858000" cy="9144000"/>
  <p:defaultTex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FGP" initials="FGP" lastIdx="69" clrIdx="0"/>
  <p:cmAuthor id="1" name="Francesco" initials="F" lastIdx="7" clrIdx="1"/>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CC"/>
    <a:srgbClr val="FFFF66"/>
    <a:srgbClr val="FFFF99"/>
    <a:srgbClr val="00CC00"/>
    <a:srgbClr val="CCFFCC"/>
    <a:srgbClr val="CCCC00"/>
    <a:srgbClr val="CC9900"/>
    <a:srgbClr val="66FFCC"/>
    <a:srgbClr val="00FFFF"/>
    <a:srgbClr val="99FF3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Stile medio 2 - Colore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Stile medio 2 - Color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7E9639D4-E3E2-4D34-9284-5A2195B3D0D7}" styleName="Stile chiaro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12" autoAdjust="0"/>
    <p:restoredTop sz="94660"/>
  </p:normalViewPr>
  <p:slideViewPr>
    <p:cSldViewPr>
      <p:cViewPr>
        <p:scale>
          <a:sx n="60" d="100"/>
          <a:sy n="60" d="100"/>
        </p:scale>
        <p:origin x="-1596" y="-19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47"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commentAuthors" Target="commentAuthor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2.xml.rels><?xml version="1.0" encoding="UTF-8" standalone="yes"?>
<Relationships xmlns="http://schemas.openxmlformats.org/package/2006/relationships"><Relationship Id="rId2" Type="http://schemas.openxmlformats.org/officeDocument/2006/relationships/oleObject" Target="../embeddings/oleObject1.bin"/><Relationship Id="rId1" Type="http://schemas.openxmlformats.org/officeDocument/2006/relationships/themeOverride" Target="../theme/themeOverride1.xml"/></Relationships>
</file>

<file path=ppt/charts/_rels/chart3.xml.rels><?xml version="1.0" encoding="UTF-8" standalone="yes"?>
<Relationships xmlns="http://schemas.openxmlformats.org/package/2006/relationships"><Relationship Id="rId1" Type="http://schemas.openxmlformats.org/officeDocument/2006/relationships/oleObject" Target="../embeddings/oleObject2.bin"/></Relationships>
</file>

<file path=ppt/charts/_rels/chart4.xml.rels><?xml version="1.0" encoding="UTF-8" standalone="yes"?>
<Relationships xmlns="http://schemas.openxmlformats.org/package/2006/relationships"><Relationship Id="rId1" Type="http://schemas.openxmlformats.org/officeDocument/2006/relationships/oleObject" Target="../embeddings/oleObject3.bin"/></Relationships>
</file>

<file path=ppt/charts/_rels/chart5.xml.rels><?xml version="1.0" encoding="UTF-8" standalone="yes"?>
<Relationships xmlns="http://schemas.openxmlformats.org/package/2006/relationships"><Relationship Id="rId2" Type="http://schemas.openxmlformats.org/officeDocument/2006/relationships/oleObject" Target="../embeddings/oleObject4.bin"/><Relationship Id="rId1" Type="http://schemas.openxmlformats.org/officeDocument/2006/relationships/image" Target="../media/image1.jpeg"/></Relationships>
</file>

<file path=ppt/charts/_rels/chart6.xml.rels><?xml version="1.0" encoding="UTF-8" standalone="yes"?>
<Relationships xmlns="http://schemas.openxmlformats.org/package/2006/relationships"><Relationship Id="rId2" Type="http://schemas.openxmlformats.org/officeDocument/2006/relationships/oleObject" Target="../embeddings/oleObject5.bin"/><Relationship Id="rId1" Type="http://schemas.openxmlformats.org/officeDocument/2006/relationships/themeOverride" Target="../theme/themeOverride2.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it-IT"/>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8.2665467725808239E-2"/>
          <c:y val="4.7441704107174493E-2"/>
          <c:w val="0.81802716364848338"/>
          <c:h val="0.67274830741647629"/>
        </c:manualLayout>
      </c:layout>
      <c:lineChart>
        <c:grouping val="standard"/>
        <c:varyColors val="0"/>
        <c:ser>
          <c:idx val="0"/>
          <c:order val="0"/>
          <c:tx>
            <c:strRef>
              <c:f>'FAOSTAT_data_3-5-2018'!$I$1</c:f>
              <c:strCache>
                <c:ptCount val="1"/>
                <c:pt idx="0">
                  <c:v>World Production Dates (t)</c:v>
                </c:pt>
              </c:strCache>
            </c:strRef>
          </c:tx>
          <c:spPr>
            <a:ln w="19050">
              <a:solidFill>
                <a:srgbClr val="C00000"/>
              </a:solidFill>
            </a:ln>
          </c:spPr>
          <c:marker>
            <c:symbol val="circle"/>
            <c:size val="5"/>
            <c:spPr>
              <a:solidFill>
                <a:srgbClr val="C00000"/>
              </a:solidFill>
              <a:ln w="19050">
                <a:solidFill>
                  <a:srgbClr val="C00000"/>
                </a:solidFill>
              </a:ln>
            </c:spPr>
          </c:marker>
          <c:cat>
            <c:numRef>
              <c:f>'FAOSTAT_data_3-5-2018'!$H$2:$H$18</c:f>
              <c:numCache>
                <c:formatCode>General</c:formatCode>
                <c:ptCount val="17"/>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numCache>
            </c:numRef>
          </c:cat>
          <c:val>
            <c:numRef>
              <c:f>'FAOSTAT_data_3-5-2018'!$I$2:$I$18</c:f>
              <c:numCache>
                <c:formatCode>General</c:formatCode>
                <c:ptCount val="17"/>
                <c:pt idx="0">
                  <c:v>6440583</c:v>
                </c:pt>
                <c:pt idx="1">
                  <c:v>6659971</c:v>
                </c:pt>
                <c:pt idx="2">
                  <c:v>6720722</c:v>
                </c:pt>
                <c:pt idx="3">
                  <c:v>6748537</c:v>
                </c:pt>
                <c:pt idx="4">
                  <c:v>6626357</c:v>
                </c:pt>
                <c:pt idx="5">
                  <c:v>6552820</c:v>
                </c:pt>
                <c:pt idx="6">
                  <c:v>6770193</c:v>
                </c:pt>
                <c:pt idx="7">
                  <c:v>6963171</c:v>
                </c:pt>
                <c:pt idx="8">
                  <c:v>7018737</c:v>
                </c:pt>
                <c:pt idx="9">
                  <c:v>7183101</c:v>
                </c:pt>
                <c:pt idx="10">
                  <c:v>7525890</c:v>
                </c:pt>
                <c:pt idx="11">
                  <c:v>7262843</c:v>
                </c:pt>
                <c:pt idx="12">
                  <c:v>7430261</c:v>
                </c:pt>
                <c:pt idx="13">
                  <c:v>7517294</c:v>
                </c:pt>
                <c:pt idx="14">
                  <c:v>7600312</c:v>
                </c:pt>
                <c:pt idx="15">
                  <c:v>8139037</c:v>
                </c:pt>
                <c:pt idx="16">
                  <c:v>8460443</c:v>
                </c:pt>
              </c:numCache>
            </c:numRef>
          </c:val>
          <c:smooth val="0"/>
        </c:ser>
        <c:dLbls>
          <c:showLegendKey val="0"/>
          <c:showVal val="0"/>
          <c:showCatName val="0"/>
          <c:showSerName val="0"/>
          <c:showPercent val="0"/>
          <c:showBubbleSize val="0"/>
        </c:dLbls>
        <c:marker val="1"/>
        <c:smooth val="0"/>
        <c:axId val="84350848"/>
        <c:axId val="84557824"/>
      </c:lineChart>
      <c:lineChart>
        <c:grouping val="standard"/>
        <c:varyColors val="0"/>
        <c:ser>
          <c:idx val="1"/>
          <c:order val="1"/>
          <c:tx>
            <c:strRef>
              <c:f>'FAOSTAT_data_3-5-2018'!$J$1</c:f>
              <c:strCache>
                <c:ptCount val="1"/>
                <c:pt idx="0">
                  <c:v>World Area Harvested Dates (ha)</c:v>
                </c:pt>
              </c:strCache>
            </c:strRef>
          </c:tx>
          <c:spPr>
            <a:ln w="19050">
              <a:solidFill>
                <a:schemeClr val="accent5">
                  <a:lumMod val="75000"/>
                </a:schemeClr>
              </a:solidFill>
            </a:ln>
          </c:spPr>
          <c:marker>
            <c:symbol val="circle"/>
            <c:size val="5"/>
            <c:spPr>
              <a:solidFill>
                <a:schemeClr val="accent5">
                  <a:lumMod val="75000"/>
                </a:schemeClr>
              </a:solidFill>
              <a:ln w="19050">
                <a:solidFill>
                  <a:schemeClr val="accent5">
                    <a:lumMod val="75000"/>
                  </a:schemeClr>
                </a:solidFill>
              </a:ln>
            </c:spPr>
          </c:marker>
          <c:val>
            <c:numRef>
              <c:f>'FAOSTAT_data_3-5-2018'!$J$2:$J$18</c:f>
              <c:numCache>
                <c:formatCode>General</c:formatCode>
                <c:ptCount val="17"/>
                <c:pt idx="0">
                  <c:v>1051482</c:v>
                </c:pt>
                <c:pt idx="1">
                  <c:v>1058342</c:v>
                </c:pt>
                <c:pt idx="2">
                  <c:v>1086165</c:v>
                </c:pt>
                <c:pt idx="3">
                  <c:v>1095182</c:v>
                </c:pt>
                <c:pt idx="4">
                  <c:v>1070818</c:v>
                </c:pt>
                <c:pt idx="5">
                  <c:v>1081629</c:v>
                </c:pt>
                <c:pt idx="6">
                  <c:v>1147494</c:v>
                </c:pt>
                <c:pt idx="7">
                  <c:v>1184448</c:v>
                </c:pt>
                <c:pt idx="8">
                  <c:v>1182885</c:v>
                </c:pt>
                <c:pt idx="9">
                  <c:v>1200803</c:v>
                </c:pt>
                <c:pt idx="10">
                  <c:v>1282856</c:v>
                </c:pt>
                <c:pt idx="11">
                  <c:v>1126732</c:v>
                </c:pt>
                <c:pt idx="12">
                  <c:v>1121587</c:v>
                </c:pt>
                <c:pt idx="13">
                  <c:v>1160096</c:v>
                </c:pt>
                <c:pt idx="14">
                  <c:v>1161048</c:v>
                </c:pt>
                <c:pt idx="15">
                  <c:v>1251998</c:v>
                </c:pt>
                <c:pt idx="16">
                  <c:v>1353159</c:v>
                </c:pt>
              </c:numCache>
            </c:numRef>
          </c:val>
          <c:smooth val="0"/>
        </c:ser>
        <c:dLbls>
          <c:showLegendKey val="0"/>
          <c:showVal val="0"/>
          <c:showCatName val="0"/>
          <c:showSerName val="0"/>
          <c:showPercent val="0"/>
          <c:showBubbleSize val="0"/>
        </c:dLbls>
        <c:marker val="1"/>
        <c:smooth val="0"/>
        <c:axId val="84570112"/>
        <c:axId val="84559744"/>
      </c:lineChart>
      <c:catAx>
        <c:axId val="84350848"/>
        <c:scaling>
          <c:orientation val="minMax"/>
        </c:scaling>
        <c:delete val="0"/>
        <c:axPos val="b"/>
        <c:numFmt formatCode="General" sourceLinked="1"/>
        <c:majorTickMark val="out"/>
        <c:minorTickMark val="none"/>
        <c:tickLblPos val="nextTo"/>
        <c:txPr>
          <a:bodyPr/>
          <a:lstStyle/>
          <a:p>
            <a:pPr>
              <a:defRPr sz="1200"/>
            </a:pPr>
            <a:endParaRPr lang="it-IT"/>
          </a:p>
        </c:txPr>
        <c:crossAx val="84557824"/>
        <c:crosses val="autoZero"/>
        <c:auto val="1"/>
        <c:lblAlgn val="ctr"/>
        <c:lblOffset val="100"/>
        <c:noMultiLvlLbl val="0"/>
      </c:catAx>
      <c:valAx>
        <c:axId val="84557824"/>
        <c:scaling>
          <c:orientation val="minMax"/>
          <c:max val="9000000"/>
          <c:min val="6000000"/>
        </c:scaling>
        <c:delete val="0"/>
        <c:axPos val="l"/>
        <c:majorGridlines/>
        <c:numFmt formatCode="General" sourceLinked="1"/>
        <c:majorTickMark val="out"/>
        <c:minorTickMark val="none"/>
        <c:tickLblPos val="nextTo"/>
        <c:txPr>
          <a:bodyPr/>
          <a:lstStyle/>
          <a:p>
            <a:pPr>
              <a:defRPr sz="1400"/>
            </a:pPr>
            <a:endParaRPr lang="it-IT"/>
          </a:p>
        </c:txPr>
        <c:crossAx val="84350848"/>
        <c:crosses val="autoZero"/>
        <c:crossBetween val="between"/>
        <c:majorUnit val="1000000"/>
        <c:dispUnits>
          <c:builtInUnit val="millions"/>
          <c:dispUnitsLbl>
            <c:layout>
              <c:manualLayout>
                <c:xMode val="edge"/>
                <c:yMode val="edge"/>
                <c:x val="0"/>
                <c:y val="0.34236751208771904"/>
              </c:manualLayout>
            </c:layout>
            <c:tx>
              <c:rich>
                <a:bodyPr/>
                <a:lstStyle/>
                <a:p>
                  <a:pPr>
                    <a:defRPr sz="1800"/>
                  </a:pPr>
                  <a:r>
                    <a:rPr lang="en-US" sz="1800" dirty="0" smtClean="0"/>
                    <a:t>Mt</a:t>
                  </a:r>
                  <a:endParaRPr lang="en-US" sz="1800" dirty="0"/>
                </a:p>
              </c:rich>
            </c:tx>
          </c:dispUnitsLbl>
        </c:dispUnits>
      </c:valAx>
      <c:valAx>
        <c:axId val="84559744"/>
        <c:scaling>
          <c:orientation val="minMax"/>
          <c:min val="1000000"/>
        </c:scaling>
        <c:delete val="0"/>
        <c:axPos val="r"/>
        <c:majorGridlines>
          <c:spPr>
            <a:ln>
              <a:solidFill>
                <a:schemeClr val="bg2"/>
              </a:solidFill>
            </a:ln>
          </c:spPr>
        </c:majorGridlines>
        <c:numFmt formatCode="General" sourceLinked="1"/>
        <c:majorTickMark val="out"/>
        <c:minorTickMark val="none"/>
        <c:tickLblPos val="nextTo"/>
        <c:txPr>
          <a:bodyPr/>
          <a:lstStyle/>
          <a:p>
            <a:pPr>
              <a:defRPr sz="1400"/>
            </a:pPr>
            <a:endParaRPr lang="it-IT"/>
          </a:p>
        </c:txPr>
        <c:crossAx val="84570112"/>
        <c:crosses val="max"/>
        <c:crossBetween val="between"/>
        <c:majorUnit val="100000"/>
        <c:dispUnits>
          <c:builtInUnit val="millions"/>
          <c:dispUnitsLbl>
            <c:layout>
              <c:manualLayout>
                <c:xMode val="edge"/>
                <c:yMode val="edge"/>
                <c:x val="0.95763040217753581"/>
                <c:y val="0.31706454304409121"/>
              </c:manualLayout>
            </c:layout>
            <c:tx>
              <c:rich>
                <a:bodyPr/>
                <a:lstStyle/>
                <a:p>
                  <a:pPr>
                    <a:defRPr sz="1800"/>
                  </a:pPr>
                  <a:r>
                    <a:rPr lang="it-IT" sz="1800" dirty="0" err="1" smtClean="0"/>
                    <a:t>Mha</a:t>
                  </a:r>
                  <a:endParaRPr lang="it-IT" sz="1800" dirty="0"/>
                </a:p>
              </c:rich>
            </c:tx>
          </c:dispUnitsLbl>
        </c:dispUnits>
      </c:valAx>
      <c:catAx>
        <c:axId val="84570112"/>
        <c:scaling>
          <c:orientation val="minMax"/>
        </c:scaling>
        <c:delete val="1"/>
        <c:axPos val="b"/>
        <c:majorTickMark val="out"/>
        <c:minorTickMark val="none"/>
        <c:tickLblPos val="nextTo"/>
        <c:crossAx val="84559744"/>
        <c:crosses val="autoZero"/>
        <c:auto val="1"/>
        <c:lblAlgn val="ctr"/>
        <c:lblOffset val="100"/>
        <c:noMultiLvlLbl val="0"/>
      </c:catAx>
      <c:spPr>
        <a:solidFill>
          <a:schemeClr val="bg1"/>
        </a:solidFill>
      </c:spPr>
    </c:plotArea>
    <c:legend>
      <c:legendPos val="r"/>
      <c:layout>
        <c:manualLayout>
          <c:xMode val="edge"/>
          <c:yMode val="edge"/>
          <c:x val="6.8788615781042256E-2"/>
          <c:y val="0.82981342673615055"/>
          <c:w val="0.84672154482835238"/>
          <c:h val="0.11653663007617571"/>
        </c:manualLayout>
      </c:layout>
      <c:overlay val="0"/>
      <c:txPr>
        <a:bodyPr/>
        <a:lstStyle/>
        <a:p>
          <a:pPr>
            <a:defRPr sz="1600"/>
          </a:pPr>
          <a:endParaRPr lang="it-IT"/>
        </a:p>
      </c:txPr>
    </c:legend>
    <c:plotVisOnly val="1"/>
    <c:dispBlanksAs val="gap"/>
    <c:showDLblsOverMax val="0"/>
  </c:chart>
  <c:txPr>
    <a:bodyPr/>
    <a:lstStyle/>
    <a:p>
      <a:pPr>
        <a:defRPr sz="1200"/>
      </a:pPr>
      <a:endParaRPr lang="it-IT"/>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it-IT"/>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7.4830490470848804E-2"/>
          <c:y val="0.13784463099976693"/>
          <c:w val="0.84457392061202186"/>
          <c:h val="0.6530666617920583"/>
        </c:manualLayout>
      </c:layout>
      <c:scatterChart>
        <c:scatterStyle val="lineMarker"/>
        <c:varyColors val="0"/>
        <c:ser>
          <c:idx val="0"/>
          <c:order val="0"/>
          <c:tx>
            <c:v>Accessible clusters</c:v>
          </c:tx>
          <c:spPr>
            <a:ln>
              <a:solidFill>
                <a:srgbClr val="CC3300"/>
              </a:solidFill>
              <a:prstDash val="solid"/>
            </a:ln>
          </c:spPr>
          <c:marker>
            <c:symbol val="diamond"/>
            <c:size val="5"/>
            <c:spPr>
              <a:solidFill>
                <a:srgbClr val="CC3300"/>
              </a:solidFill>
              <a:ln>
                <a:solidFill>
                  <a:srgbClr val="CC3300"/>
                </a:solidFill>
                <a:prstDash val="solid"/>
              </a:ln>
            </c:spPr>
          </c:marker>
          <c:xVal>
            <c:numRef>
              <c:f>'Foglio1 (2)'!$B$3:$B$18</c:f>
              <c:numCache>
                <c:formatCode>General</c:formatCode>
                <c:ptCount val="16"/>
                <c:pt idx="0">
                  <c:v>3</c:v>
                </c:pt>
                <c:pt idx="1">
                  <c:v>3.8</c:v>
                </c:pt>
                <c:pt idx="2">
                  <c:v>4.4000000000000004</c:v>
                </c:pt>
                <c:pt idx="3">
                  <c:v>4.5</c:v>
                </c:pt>
                <c:pt idx="4">
                  <c:v>4.5</c:v>
                </c:pt>
                <c:pt idx="5">
                  <c:v>5.4</c:v>
                </c:pt>
                <c:pt idx="6">
                  <c:v>6.3</c:v>
                </c:pt>
                <c:pt idx="7">
                  <c:v>6.4</c:v>
                </c:pt>
                <c:pt idx="8">
                  <c:v>7.4</c:v>
                </c:pt>
                <c:pt idx="9">
                  <c:v>7.5</c:v>
                </c:pt>
                <c:pt idx="10">
                  <c:v>7.6</c:v>
                </c:pt>
                <c:pt idx="11">
                  <c:v>8.4</c:v>
                </c:pt>
                <c:pt idx="12">
                  <c:v>8.6</c:v>
                </c:pt>
                <c:pt idx="13">
                  <c:v>9.3000000000000007</c:v>
                </c:pt>
                <c:pt idx="14">
                  <c:v>9.4</c:v>
                </c:pt>
                <c:pt idx="15">
                  <c:v>10</c:v>
                </c:pt>
              </c:numCache>
            </c:numRef>
          </c:xVal>
          <c:yVal>
            <c:numRef>
              <c:f>'Foglio1 (2)'!$C$3:$C$18</c:f>
              <c:numCache>
                <c:formatCode>General</c:formatCode>
                <c:ptCount val="16"/>
                <c:pt idx="0">
                  <c:v>80</c:v>
                </c:pt>
                <c:pt idx="1">
                  <c:v>63.157894736842103</c:v>
                </c:pt>
                <c:pt idx="2">
                  <c:v>100</c:v>
                </c:pt>
                <c:pt idx="3">
                  <c:v>33.333333333333336</c:v>
                </c:pt>
                <c:pt idx="4">
                  <c:v>100</c:v>
                </c:pt>
                <c:pt idx="5">
                  <c:v>100</c:v>
                </c:pt>
                <c:pt idx="6">
                  <c:v>100</c:v>
                </c:pt>
                <c:pt idx="7">
                  <c:v>100</c:v>
                </c:pt>
                <c:pt idx="8">
                  <c:v>100</c:v>
                </c:pt>
                <c:pt idx="9">
                  <c:v>100</c:v>
                </c:pt>
                <c:pt idx="10">
                  <c:v>75</c:v>
                </c:pt>
                <c:pt idx="11">
                  <c:v>100</c:v>
                </c:pt>
                <c:pt idx="12">
                  <c:v>100</c:v>
                </c:pt>
                <c:pt idx="13">
                  <c:v>100</c:v>
                </c:pt>
                <c:pt idx="14">
                  <c:v>100</c:v>
                </c:pt>
                <c:pt idx="15">
                  <c:v>90.909090909090907</c:v>
                </c:pt>
              </c:numCache>
            </c:numRef>
          </c:yVal>
          <c:smooth val="0"/>
          <c:extLst xmlns:c16r2="http://schemas.microsoft.com/office/drawing/2015/06/chart">
            <c:ext xmlns:c16="http://schemas.microsoft.com/office/drawing/2014/chart" uri="{C3380CC4-5D6E-409C-BE32-E72D297353CC}">
              <c16:uniqueId val="{00000000-C7FC-44F5-BCA5-44940A1A1DB7}"/>
            </c:ext>
          </c:extLst>
        </c:ser>
        <c:dLbls>
          <c:showLegendKey val="0"/>
          <c:showVal val="0"/>
          <c:showCatName val="0"/>
          <c:showSerName val="0"/>
          <c:showPercent val="0"/>
          <c:showBubbleSize val="0"/>
        </c:dLbls>
        <c:axId val="104535936"/>
        <c:axId val="104542592"/>
      </c:scatterChart>
      <c:scatterChart>
        <c:scatterStyle val="lineMarker"/>
        <c:varyColors val="0"/>
        <c:ser>
          <c:idx val="1"/>
          <c:order val="1"/>
          <c:tx>
            <c:v>Leaves</c:v>
          </c:tx>
          <c:spPr>
            <a:ln>
              <a:noFill/>
            </a:ln>
          </c:spPr>
          <c:marker>
            <c:symbol val="triangle"/>
            <c:size val="7"/>
            <c:spPr>
              <a:solidFill>
                <a:srgbClr val="00B050"/>
              </a:solidFill>
              <a:ln>
                <a:noFill/>
              </a:ln>
            </c:spPr>
          </c:marker>
          <c:xVal>
            <c:numRef>
              <c:f>'Foglio1 (2)'!$B$3:$B$18</c:f>
              <c:numCache>
                <c:formatCode>General</c:formatCode>
                <c:ptCount val="16"/>
                <c:pt idx="0">
                  <c:v>3</c:v>
                </c:pt>
                <c:pt idx="1">
                  <c:v>3.8</c:v>
                </c:pt>
                <c:pt idx="2">
                  <c:v>4.4000000000000004</c:v>
                </c:pt>
                <c:pt idx="3">
                  <c:v>4.5</c:v>
                </c:pt>
                <c:pt idx="4">
                  <c:v>4.5</c:v>
                </c:pt>
                <c:pt idx="5">
                  <c:v>5.4</c:v>
                </c:pt>
                <c:pt idx="6">
                  <c:v>6.3</c:v>
                </c:pt>
                <c:pt idx="7">
                  <c:v>6.4</c:v>
                </c:pt>
                <c:pt idx="8">
                  <c:v>7.4</c:v>
                </c:pt>
                <c:pt idx="9">
                  <c:v>7.5</c:v>
                </c:pt>
                <c:pt idx="10">
                  <c:v>7.6</c:v>
                </c:pt>
                <c:pt idx="11">
                  <c:v>8.4</c:v>
                </c:pt>
                <c:pt idx="12">
                  <c:v>8.6</c:v>
                </c:pt>
                <c:pt idx="13">
                  <c:v>9.3000000000000007</c:v>
                </c:pt>
                <c:pt idx="14">
                  <c:v>9.4</c:v>
                </c:pt>
                <c:pt idx="15">
                  <c:v>10</c:v>
                </c:pt>
              </c:numCache>
            </c:numRef>
          </c:xVal>
          <c:yVal>
            <c:numRef>
              <c:f>'Foglio1 (2)'!$D$3:$D$18</c:f>
              <c:numCache>
                <c:formatCode>General</c:formatCode>
                <c:ptCount val="16"/>
                <c:pt idx="0">
                  <c:v>90</c:v>
                </c:pt>
                <c:pt idx="1">
                  <c:v>90</c:v>
                </c:pt>
                <c:pt idx="2">
                  <c:v>90</c:v>
                </c:pt>
                <c:pt idx="3">
                  <c:v>120</c:v>
                </c:pt>
                <c:pt idx="4">
                  <c:v>90</c:v>
                </c:pt>
                <c:pt idx="5">
                  <c:v>90</c:v>
                </c:pt>
                <c:pt idx="6">
                  <c:v>100</c:v>
                </c:pt>
                <c:pt idx="7">
                  <c:v>100</c:v>
                </c:pt>
                <c:pt idx="8">
                  <c:v>100</c:v>
                </c:pt>
                <c:pt idx="9">
                  <c:v>120</c:v>
                </c:pt>
                <c:pt idx="10">
                  <c:v>120</c:v>
                </c:pt>
                <c:pt idx="11">
                  <c:v>100</c:v>
                </c:pt>
                <c:pt idx="12">
                  <c:v>100</c:v>
                </c:pt>
                <c:pt idx="13">
                  <c:v>100</c:v>
                </c:pt>
                <c:pt idx="14">
                  <c:v>100</c:v>
                </c:pt>
                <c:pt idx="15">
                  <c:v>100</c:v>
                </c:pt>
              </c:numCache>
            </c:numRef>
          </c:yVal>
          <c:smooth val="0"/>
          <c:extLst xmlns:c16r2="http://schemas.microsoft.com/office/drawing/2015/06/chart">
            <c:ext xmlns:c16="http://schemas.microsoft.com/office/drawing/2014/chart" uri="{C3380CC4-5D6E-409C-BE32-E72D297353CC}">
              <c16:uniqueId val="{00000001-C7FC-44F5-BCA5-44940A1A1DB7}"/>
            </c:ext>
          </c:extLst>
        </c:ser>
        <c:dLbls>
          <c:showLegendKey val="0"/>
          <c:showVal val="0"/>
          <c:showCatName val="0"/>
          <c:showSerName val="0"/>
          <c:showPercent val="0"/>
          <c:showBubbleSize val="0"/>
        </c:dLbls>
        <c:axId val="104558976"/>
        <c:axId val="104544512"/>
      </c:scatterChart>
      <c:valAx>
        <c:axId val="104535936"/>
        <c:scaling>
          <c:orientation val="minMax"/>
          <c:max val="10"/>
          <c:min val="3"/>
        </c:scaling>
        <c:delete val="0"/>
        <c:axPos val="b"/>
        <c:majorGridlines/>
        <c:title>
          <c:tx>
            <c:rich>
              <a:bodyPr/>
              <a:lstStyle/>
              <a:p>
                <a:pPr>
                  <a:defRPr sz="1400"/>
                </a:pPr>
                <a:r>
                  <a:rPr lang="it-IT" sz="1400"/>
                  <a:t>Height of clusters from the ground (m)</a:t>
                </a:r>
              </a:p>
            </c:rich>
          </c:tx>
          <c:layout/>
          <c:overlay val="0"/>
        </c:title>
        <c:numFmt formatCode="#,##0.0" sourceLinked="0"/>
        <c:majorTickMark val="out"/>
        <c:minorTickMark val="none"/>
        <c:tickLblPos val="nextTo"/>
        <c:txPr>
          <a:bodyPr/>
          <a:lstStyle/>
          <a:p>
            <a:pPr>
              <a:defRPr sz="1200"/>
            </a:pPr>
            <a:endParaRPr lang="it-IT"/>
          </a:p>
        </c:txPr>
        <c:crossAx val="104542592"/>
        <c:crosses val="autoZero"/>
        <c:crossBetween val="midCat"/>
        <c:majorUnit val="0.5"/>
        <c:minorUnit val="0.2"/>
      </c:valAx>
      <c:valAx>
        <c:axId val="104542592"/>
        <c:scaling>
          <c:orientation val="minMax"/>
          <c:max val="100"/>
        </c:scaling>
        <c:delete val="0"/>
        <c:axPos val="l"/>
        <c:majorGridlines/>
        <c:title>
          <c:tx>
            <c:rich>
              <a:bodyPr rot="-5400000" vert="horz"/>
              <a:lstStyle/>
              <a:p>
                <a:pPr>
                  <a:defRPr sz="1400"/>
                </a:pPr>
                <a:r>
                  <a:rPr lang="it-IT" sz="1400"/>
                  <a:t>Accessible clusters (%)</a:t>
                </a:r>
              </a:p>
            </c:rich>
          </c:tx>
          <c:layout>
            <c:manualLayout>
              <c:xMode val="edge"/>
              <c:yMode val="edge"/>
              <c:x val="2.4788138518972019E-3"/>
              <c:y val="0.15080661850935717"/>
            </c:manualLayout>
          </c:layout>
          <c:overlay val="0"/>
        </c:title>
        <c:numFmt formatCode="General" sourceLinked="1"/>
        <c:majorTickMark val="out"/>
        <c:minorTickMark val="none"/>
        <c:tickLblPos val="nextTo"/>
        <c:txPr>
          <a:bodyPr/>
          <a:lstStyle/>
          <a:p>
            <a:pPr>
              <a:defRPr sz="1200"/>
            </a:pPr>
            <a:endParaRPr lang="it-IT"/>
          </a:p>
        </c:txPr>
        <c:crossAx val="104535936"/>
        <c:crosses val="autoZero"/>
        <c:crossBetween val="midCat"/>
        <c:majorUnit val="10"/>
      </c:valAx>
      <c:valAx>
        <c:axId val="104544512"/>
        <c:scaling>
          <c:orientation val="minMax"/>
          <c:max val="150"/>
          <c:min val="0"/>
        </c:scaling>
        <c:delete val="0"/>
        <c:axPos val="r"/>
        <c:title>
          <c:tx>
            <c:rich>
              <a:bodyPr rot="-5400000" vert="horz"/>
              <a:lstStyle/>
              <a:p>
                <a:pPr>
                  <a:defRPr sz="1400"/>
                </a:pPr>
                <a:r>
                  <a:rPr lang="it-IT" sz="1400"/>
                  <a:t>Leaves (n)</a:t>
                </a:r>
              </a:p>
            </c:rich>
          </c:tx>
          <c:layout/>
          <c:overlay val="0"/>
        </c:title>
        <c:numFmt formatCode="General" sourceLinked="1"/>
        <c:majorTickMark val="out"/>
        <c:minorTickMark val="none"/>
        <c:tickLblPos val="nextTo"/>
        <c:txPr>
          <a:bodyPr/>
          <a:lstStyle/>
          <a:p>
            <a:pPr>
              <a:defRPr sz="1200"/>
            </a:pPr>
            <a:endParaRPr lang="it-IT"/>
          </a:p>
        </c:txPr>
        <c:crossAx val="104558976"/>
        <c:crosses val="max"/>
        <c:crossBetween val="midCat"/>
        <c:majorUnit val="15"/>
      </c:valAx>
      <c:valAx>
        <c:axId val="104558976"/>
        <c:scaling>
          <c:orientation val="minMax"/>
        </c:scaling>
        <c:delete val="1"/>
        <c:axPos val="b"/>
        <c:numFmt formatCode="General" sourceLinked="1"/>
        <c:majorTickMark val="out"/>
        <c:minorTickMark val="none"/>
        <c:tickLblPos val="nextTo"/>
        <c:crossAx val="104544512"/>
        <c:crosses val="autoZero"/>
        <c:crossBetween val="midCat"/>
      </c:valAx>
      <c:spPr>
        <a:solidFill>
          <a:sysClr val="window" lastClr="FFFFFF"/>
        </a:solidFill>
      </c:spPr>
    </c:plotArea>
    <c:legend>
      <c:legendPos val="r"/>
      <c:layout>
        <c:manualLayout>
          <c:xMode val="edge"/>
          <c:yMode val="edge"/>
          <c:x val="0.57723843427311849"/>
          <c:y val="5.2508671471202494E-3"/>
          <c:w val="0.40969195098796923"/>
          <c:h val="0.11131665514959463"/>
        </c:manualLayout>
      </c:layout>
      <c:overlay val="0"/>
      <c:txPr>
        <a:bodyPr/>
        <a:lstStyle/>
        <a:p>
          <a:pPr>
            <a:defRPr sz="1400"/>
          </a:pPr>
          <a:endParaRPr lang="it-IT"/>
        </a:p>
      </c:txPr>
    </c:legend>
    <c:plotVisOnly val="1"/>
    <c:dispBlanksAs val="gap"/>
    <c:showDLblsOverMax val="0"/>
  </c:chart>
  <c:spPr>
    <a:solidFill>
      <a:srgbClr val="FFFF66">
        <a:alpha val="60000"/>
      </a:srgbClr>
    </a:solidFill>
    <a:ln>
      <a:solidFill>
        <a:sysClr val="window" lastClr="FFFFFF">
          <a:lumMod val="50000"/>
        </a:sysClr>
      </a:solidFill>
    </a:ln>
  </c:spPr>
  <c:txPr>
    <a:bodyPr/>
    <a:lstStyle/>
    <a:p>
      <a:pPr>
        <a:defRPr sz="1200">
          <a:latin typeface="+mn-lt"/>
        </a:defRPr>
      </a:pPr>
      <a:endParaRPr lang="it-IT"/>
    </a:p>
  </c:txPr>
  <c:externalData r:id="rId2">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it-IT"/>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11251860929163587"/>
          <c:y val="6.2566981738883004E-2"/>
          <c:w val="0.70702208321687621"/>
          <c:h val="0.73493332313114668"/>
        </c:manualLayout>
      </c:layout>
      <c:lineChart>
        <c:grouping val="standard"/>
        <c:varyColors val="0"/>
        <c:ser>
          <c:idx val="1"/>
          <c:order val="1"/>
          <c:tx>
            <c:v>Harvesting time</c:v>
          </c:tx>
          <c:spPr>
            <a:ln>
              <a:noFill/>
            </a:ln>
          </c:spPr>
          <c:marker>
            <c:spPr>
              <a:solidFill>
                <a:srgbClr val="0070C0"/>
              </a:solidFill>
              <a:ln>
                <a:noFill/>
              </a:ln>
            </c:spPr>
          </c:marker>
          <c:dLbls>
            <c:dLbl>
              <c:idx val="0"/>
              <c:layout>
                <c:manualLayout>
                  <c:x val="-3.8265920665010181E-2"/>
                  <c:y val="-9.1028900727957676E-2"/>
                </c:manualLayout>
              </c:layout>
              <c:showLegendKey val="0"/>
              <c:showVal val="1"/>
              <c:showCatName val="0"/>
              <c:showSerName val="0"/>
              <c:showPercent val="0"/>
              <c:showBubbleSize val="0"/>
            </c:dLbl>
            <c:dLbl>
              <c:idx val="1"/>
              <c:layout>
                <c:manualLayout>
                  <c:x val="-4.2360087483091571E-2"/>
                  <c:y val="-9.9148667770024096E-2"/>
                </c:manualLayout>
              </c:layout>
              <c:showLegendKey val="0"/>
              <c:showVal val="1"/>
              <c:showCatName val="0"/>
              <c:showSerName val="0"/>
              <c:showPercent val="0"/>
              <c:showBubbleSize val="0"/>
            </c:dLbl>
            <c:dLbl>
              <c:idx val="2"/>
              <c:layout>
                <c:manualLayout>
                  <c:x val="-4.5694264159620496E-2"/>
                  <c:y val="-5.0505547602004291E-2"/>
                </c:manualLayout>
              </c:layout>
              <c:showLegendKey val="0"/>
              <c:showVal val="1"/>
              <c:showCatName val="0"/>
              <c:showSerName val="0"/>
              <c:showPercent val="0"/>
              <c:showBubbleSize val="0"/>
            </c:dLbl>
            <c:dLbl>
              <c:idx val="3"/>
              <c:layout>
                <c:manualLayout>
                  <c:x val="-4.3617252152365019E-2"/>
                  <c:y val="-7.575757575757576E-2"/>
                </c:manualLayout>
              </c:layout>
              <c:showLegendKey val="0"/>
              <c:showVal val="1"/>
              <c:showCatName val="0"/>
              <c:showSerName val="0"/>
              <c:showPercent val="0"/>
              <c:showBubbleSize val="0"/>
            </c:dLbl>
            <c:dLbl>
              <c:idx val="4"/>
              <c:layout>
                <c:manualLayout>
                  <c:x val="-6.7301492912445068E-2"/>
                  <c:y val="-8.8290454499764578E-3"/>
                </c:manualLayout>
              </c:layout>
              <c:showLegendKey val="0"/>
              <c:showVal val="1"/>
              <c:showCatName val="0"/>
              <c:showSerName val="0"/>
              <c:showPercent val="0"/>
              <c:showBubbleSize val="0"/>
            </c:dLbl>
            <c:dLbl>
              <c:idx val="5"/>
              <c:layout>
                <c:manualLayout>
                  <c:x val="-4.0462647065124792E-2"/>
                  <c:y val="-6.1458220259918622E-2"/>
                </c:manualLayout>
              </c:layout>
              <c:showLegendKey val="0"/>
              <c:showVal val="1"/>
              <c:showCatName val="0"/>
              <c:showSerName val="0"/>
              <c:showPercent val="0"/>
              <c:showBubbleSize val="0"/>
            </c:dLbl>
            <c:dLbl>
              <c:idx val="6"/>
              <c:layout>
                <c:manualLayout>
                  <c:x val="-3.4998797132022572E-2"/>
                  <c:y val="5.8956777303673068E-2"/>
                </c:manualLayout>
              </c:layout>
              <c:showLegendKey val="0"/>
              <c:showVal val="1"/>
              <c:showCatName val="0"/>
              <c:showSerName val="0"/>
              <c:showPercent val="0"/>
              <c:showBubbleSize val="0"/>
            </c:dLbl>
            <c:dLbl>
              <c:idx val="7"/>
              <c:layout>
                <c:manualLayout>
                  <c:x val="-3.8408779149519894E-2"/>
                  <c:y val="6.8027210884353748E-2"/>
                </c:manualLayout>
              </c:layout>
              <c:showLegendKey val="0"/>
              <c:showVal val="1"/>
              <c:showCatName val="0"/>
              <c:showSerName val="0"/>
              <c:showPercent val="0"/>
              <c:showBubbleSize val="0"/>
            </c:dLbl>
            <c:showLegendKey val="0"/>
            <c:showVal val="1"/>
            <c:showCatName val="0"/>
            <c:showSerName val="0"/>
            <c:showPercent val="0"/>
            <c:showBubbleSize val="0"/>
            <c:showLeaderLines val="0"/>
          </c:dLbls>
          <c:cat>
            <c:strRef>
              <c:f>Foglio2!$K$8:$K$15</c:f>
              <c:strCache>
                <c:ptCount val="8"/>
                <c:pt idx="0">
                  <c:v>Trial 1</c:v>
                </c:pt>
                <c:pt idx="1">
                  <c:v>Trial 2</c:v>
                </c:pt>
                <c:pt idx="2">
                  <c:v>Trial 3</c:v>
                </c:pt>
                <c:pt idx="3">
                  <c:v>Trial 4</c:v>
                </c:pt>
                <c:pt idx="4">
                  <c:v>Trial 5</c:v>
                </c:pt>
                <c:pt idx="5">
                  <c:v>Trial 6</c:v>
                </c:pt>
                <c:pt idx="6">
                  <c:v>Trial 7</c:v>
                </c:pt>
                <c:pt idx="7">
                  <c:v>Trial 8</c:v>
                </c:pt>
              </c:strCache>
            </c:strRef>
          </c:cat>
          <c:val>
            <c:numRef>
              <c:f>Foglio2!$M$8:$M$15</c:f>
              <c:numCache>
                <c:formatCode>mm:ss</c:formatCode>
                <c:ptCount val="8"/>
                <c:pt idx="0">
                  <c:v>1.8043981481481487E-2</c:v>
                </c:pt>
                <c:pt idx="1">
                  <c:v>1.3865740740740741E-2</c:v>
                </c:pt>
                <c:pt idx="2">
                  <c:v>1.2824074074074073E-2</c:v>
                </c:pt>
                <c:pt idx="3">
                  <c:v>1.8414351851851852E-2</c:v>
                </c:pt>
                <c:pt idx="4">
                  <c:v>3.546296296296296E-2</c:v>
                </c:pt>
                <c:pt idx="5">
                  <c:v>2.6215277777777782E-2</c:v>
                </c:pt>
                <c:pt idx="6">
                  <c:v>2.5127314814814811E-2</c:v>
                </c:pt>
                <c:pt idx="7">
                  <c:v>2.9027777777777781E-2</c:v>
                </c:pt>
              </c:numCache>
            </c:numRef>
          </c:val>
          <c:smooth val="0"/>
        </c:ser>
        <c:dLbls>
          <c:showLegendKey val="0"/>
          <c:showVal val="0"/>
          <c:showCatName val="0"/>
          <c:showSerName val="0"/>
          <c:showPercent val="0"/>
          <c:showBubbleSize val="0"/>
        </c:dLbls>
        <c:marker val="1"/>
        <c:smooth val="0"/>
        <c:axId val="132102400"/>
        <c:axId val="132112768"/>
      </c:lineChart>
      <c:lineChart>
        <c:grouping val="standard"/>
        <c:varyColors val="0"/>
        <c:ser>
          <c:idx val="0"/>
          <c:order val="0"/>
          <c:tx>
            <c:v>Amount harvested</c:v>
          </c:tx>
          <c:spPr>
            <a:ln>
              <a:noFill/>
            </a:ln>
          </c:spPr>
          <c:marker>
            <c:symbol val="circle"/>
            <c:size val="7"/>
            <c:spPr>
              <a:solidFill>
                <a:srgbClr val="CC3300"/>
              </a:solidFill>
              <a:ln>
                <a:noFill/>
              </a:ln>
            </c:spPr>
          </c:marker>
          <c:dLbls>
            <c:dLbl>
              <c:idx val="0"/>
              <c:layout>
                <c:manualLayout>
                  <c:x val="-1.4456499368922578E-3"/>
                  <c:y val="4.1992688643060052E-3"/>
                </c:manualLayout>
              </c:layout>
              <c:showLegendKey val="0"/>
              <c:showVal val="1"/>
              <c:showCatName val="0"/>
              <c:showSerName val="0"/>
              <c:showPercent val="0"/>
              <c:showBubbleSize val="0"/>
            </c:dLbl>
            <c:dLbl>
              <c:idx val="1"/>
              <c:layout>
                <c:manualLayout>
                  <c:x val="-2.0770688502734667E-3"/>
                  <c:y val="7.8797461657699411E-3"/>
                </c:manualLayout>
              </c:layout>
              <c:showLegendKey val="0"/>
              <c:showVal val="1"/>
              <c:showCatName val="0"/>
              <c:showSerName val="0"/>
              <c:showPercent val="0"/>
              <c:showBubbleSize val="0"/>
            </c:dLbl>
            <c:dLbl>
              <c:idx val="2"/>
              <c:layout>
                <c:manualLayout>
                  <c:x val="-5.599673806735499E-3"/>
                  <c:y val="-2.1515135884372635E-2"/>
                </c:manualLayout>
              </c:layout>
              <c:showLegendKey val="0"/>
              <c:showVal val="1"/>
              <c:showCatName val="0"/>
              <c:showSerName val="0"/>
              <c:showPercent val="0"/>
              <c:showBubbleSize val="0"/>
            </c:dLbl>
            <c:dLbl>
              <c:idx val="3"/>
              <c:layout>
                <c:manualLayout>
                  <c:x val="-4.1540238698432414E-3"/>
                  <c:y val="8.6465260473704755E-3"/>
                </c:manualLayout>
              </c:layout>
              <c:showLegendKey val="0"/>
              <c:showVal val="1"/>
              <c:showCatName val="0"/>
              <c:showSerName val="0"/>
              <c:showPercent val="0"/>
              <c:showBubbleSize val="0"/>
            </c:dLbl>
            <c:dLbl>
              <c:idx val="4"/>
              <c:layout>
                <c:manualLayout>
                  <c:x val="-5.0337189310477343E-2"/>
                  <c:y val="2.048019796742161E-2"/>
                </c:manualLayout>
              </c:layout>
              <c:showLegendKey val="0"/>
              <c:showVal val="1"/>
              <c:showCatName val="0"/>
              <c:showSerName val="0"/>
              <c:showPercent val="0"/>
              <c:showBubbleSize val="0"/>
            </c:dLbl>
            <c:dLbl>
              <c:idx val="5"/>
              <c:layout>
                <c:manualLayout>
                  <c:x val="-2.5860400756928647E-2"/>
                  <c:y val="3.1752754984895895E-2"/>
                </c:manualLayout>
              </c:layout>
              <c:showLegendKey val="0"/>
              <c:showVal val="1"/>
              <c:showCatName val="0"/>
              <c:showSerName val="0"/>
              <c:showPercent val="0"/>
              <c:showBubbleSize val="0"/>
            </c:dLbl>
            <c:dLbl>
              <c:idx val="6"/>
              <c:layout>
                <c:manualLayout>
                  <c:x val="-3.2921785124767095E-2"/>
                  <c:y val="-6.8106100202133424E-2"/>
                </c:manualLayout>
              </c:layout>
              <c:showLegendKey val="0"/>
              <c:showVal val="1"/>
              <c:showCatName val="0"/>
              <c:showSerName val="0"/>
              <c:showPercent val="0"/>
              <c:showBubbleSize val="0"/>
            </c:dLbl>
            <c:dLbl>
              <c:idx val="7"/>
              <c:layout>
                <c:manualLayout>
                  <c:x val="-3.292181069958848E-2"/>
                  <c:y val="-4.5351473922902473E-2"/>
                </c:manualLayout>
              </c:layout>
              <c:showLegendKey val="0"/>
              <c:showVal val="1"/>
              <c:showCatName val="0"/>
              <c:showSerName val="0"/>
              <c:showPercent val="0"/>
              <c:showBubbleSize val="0"/>
            </c:dLbl>
            <c:showLegendKey val="0"/>
            <c:showVal val="1"/>
            <c:showCatName val="0"/>
            <c:showSerName val="0"/>
            <c:showPercent val="0"/>
            <c:showBubbleSize val="0"/>
            <c:showLeaderLines val="0"/>
          </c:dLbls>
          <c:cat>
            <c:strRef>
              <c:f>Foglio2!$K$8:$K$15</c:f>
              <c:strCache>
                <c:ptCount val="8"/>
                <c:pt idx="0">
                  <c:v>Trial 1</c:v>
                </c:pt>
                <c:pt idx="1">
                  <c:v>Trial 2</c:v>
                </c:pt>
                <c:pt idx="2">
                  <c:v>Trial 3</c:v>
                </c:pt>
                <c:pt idx="3">
                  <c:v>Trial 4</c:v>
                </c:pt>
                <c:pt idx="4">
                  <c:v>Trial 5</c:v>
                </c:pt>
                <c:pt idx="5">
                  <c:v>Trial 6</c:v>
                </c:pt>
                <c:pt idx="6">
                  <c:v>Trial 7</c:v>
                </c:pt>
                <c:pt idx="7">
                  <c:v>Trial 8</c:v>
                </c:pt>
              </c:strCache>
            </c:strRef>
          </c:cat>
          <c:val>
            <c:numRef>
              <c:f>Foglio2!$L$8:$L$15</c:f>
              <c:numCache>
                <c:formatCode>General</c:formatCode>
                <c:ptCount val="8"/>
                <c:pt idx="0">
                  <c:v>35</c:v>
                </c:pt>
                <c:pt idx="1">
                  <c:v>21</c:v>
                </c:pt>
                <c:pt idx="2">
                  <c:v>15</c:v>
                </c:pt>
                <c:pt idx="3">
                  <c:v>36</c:v>
                </c:pt>
                <c:pt idx="4">
                  <c:v>120</c:v>
                </c:pt>
                <c:pt idx="5">
                  <c:v>93</c:v>
                </c:pt>
                <c:pt idx="6">
                  <c:v>102</c:v>
                </c:pt>
                <c:pt idx="7">
                  <c:v>120</c:v>
                </c:pt>
              </c:numCache>
            </c:numRef>
          </c:val>
          <c:smooth val="0"/>
        </c:ser>
        <c:dLbls>
          <c:showLegendKey val="0"/>
          <c:showVal val="0"/>
          <c:showCatName val="0"/>
          <c:showSerName val="0"/>
          <c:showPercent val="0"/>
          <c:showBubbleSize val="0"/>
        </c:dLbls>
        <c:marker val="1"/>
        <c:smooth val="0"/>
        <c:axId val="133460352"/>
        <c:axId val="132114688"/>
      </c:lineChart>
      <c:catAx>
        <c:axId val="132102400"/>
        <c:scaling>
          <c:orientation val="minMax"/>
        </c:scaling>
        <c:delete val="0"/>
        <c:axPos val="b"/>
        <c:title>
          <c:tx>
            <c:rich>
              <a:bodyPr/>
              <a:lstStyle/>
              <a:p>
                <a:pPr>
                  <a:defRPr sz="1400"/>
                </a:pPr>
                <a:r>
                  <a:rPr lang="it-IT" sz="1400"/>
                  <a:t>Trials</a:t>
                </a:r>
              </a:p>
            </c:rich>
          </c:tx>
          <c:layout/>
          <c:overlay val="0"/>
        </c:title>
        <c:majorTickMark val="out"/>
        <c:minorTickMark val="none"/>
        <c:tickLblPos val="nextTo"/>
        <c:txPr>
          <a:bodyPr/>
          <a:lstStyle/>
          <a:p>
            <a:pPr>
              <a:defRPr sz="1200"/>
            </a:pPr>
            <a:endParaRPr lang="it-IT"/>
          </a:p>
        </c:txPr>
        <c:crossAx val="132112768"/>
        <c:crosses val="autoZero"/>
        <c:auto val="1"/>
        <c:lblAlgn val="ctr"/>
        <c:lblOffset val="100"/>
        <c:noMultiLvlLbl val="0"/>
      </c:catAx>
      <c:valAx>
        <c:axId val="132112768"/>
        <c:scaling>
          <c:orientation val="minMax"/>
        </c:scaling>
        <c:delete val="0"/>
        <c:axPos val="l"/>
        <c:majorGridlines/>
        <c:title>
          <c:tx>
            <c:rich>
              <a:bodyPr rot="-5400000" vert="horz"/>
              <a:lstStyle/>
              <a:p>
                <a:pPr>
                  <a:defRPr sz="1400"/>
                </a:pPr>
                <a:r>
                  <a:rPr lang="it-IT" sz="1400"/>
                  <a:t>Time (min:s)</a:t>
                </a:r>
              </a:p>
            </c:rich>
          </c:tx>
          <c:layout>
            <c:manualLayout>
              <c:xMode val="edge"/>
              <c:yMode val="edge"/>
              <c:x val="1.6616096058043817E-2"/>
              <c:y val="0.25349644079184908"/>
            </c:manualLayout>
          </c:layout>
          <c:overlay val="0"/>
        </c:title>
        <c:numFmt formatCode="mm:ss" sourceLinked="1"/>
        <c:majorTickMark val="out"/>
        <c:minorTickMark val="none"/>
        <c:tickLblPos val="nextTo"/>
        <c:txPr>
          <a:bodyPr/>
          <a:lstStyle/>
          <a:p>
            <a:pPr>
              <a:defRPr sz="1200"/>
            </a:pPr>
            <a:endParaRPr lang="it-IT"/>
          </a:p>
        </c:txPr>
        <c:crossAx val="132102400"/>
        <c:crosses val="autoZero"/>
        <c:crossBetween val="between"/>
        <c:majorUnit val="3.4720500000000013E-3"/>
      </c:valAx>
      <c:valAx>
        <c:axId val="132114688"/>
        <c:scaling>
          <c:orientation val="minMax"/>
          <c:max val="150"/>
        </c:scaling>
        <c:delete val="0"/>
        <c:axPos val="r"/>
        <c:title>
          <c:tx>
            <c:rich>
              <a:bodyPr rot="-5400000" vert="horz"/>
              <a:lstStyle/>
              <a:p>
                <a:pPr>
                  <a:defRPr sz="1400"/>
                </a:pPr>
                <a:r>
                  <a:rPr lang="it-IT" sz="1400"/>
                  <a:t>Amount harvested (kg)</a:t>
                </a:r>
              </a:p>
            </c:rich>
          </c:tx>
          <c:layout>
            <c:manualLayout>
              <c:xMode val="edge"/>
              <c:yMode val="edge"/>
              <c:x val="0.87201288467039206"/>
              <c:y val="0.13667311476742602"/>
            </c:manualLayout>
          </c:layout>
          <c:overlay val="0"/>
        </c:title>
        <c:numFmt formatCode="General" sourceLinked="1"/>
        <c:majorTickMark val="out"/>
        <c:minorTickMark val="none"/>
        <c:tickLblPos val="nextTo"/>
        <c:txPr>
          <a:bodyPr/>
          <a:lstStyle/>
          <a:p>
            <a:pPr>
              <a:defRPr sz="1200"/>
            </a:pPr>
            <a:endParaRPr lang="it-IT"/>
          </a:p>
        </c:txPr>
        <c:crossAx val="133460352"/>
        <c:crosses val="max"/>
        <c:crossBetween val="between"/>
        <c:majorUnit val="15"/>
      </c:valAx>
      <c:catAx>
        <c:axId val="133460352"/>
        <c:scaling>
          <c:orientation val="minMax"/>
        </c:scaling>
        <c:delete val="1"/>
        <c:axPos val="b"/>
        <c:majorTickMark val="out"/>
        <c:minorTickMark val="none"/>
        <c:tickLblPos val="nextTo"/>
        <c:crossAx val="132114688"/>
        <c:crosses val="autoZero"/>
        <c:auto val="1"/>
        <c:lblAlgn val="ctr"/>
        <c:lblOffset val="100"/>
        <c:noMultiLvlLbl val="0"/>
      </c:catAx>
      <c:spPr>
        <a:solidFill>
          <a:schemeClr val="bg1"/>
        </a:solidFill>
      </c:spPr>
    </c:plotArea>
    <c:legend>
      <c:legendPos val="r"/>
      <c:layout>
        <c:manualLayout>
          <c:xMode val="edge"/>
          <c:yMode val="edge"/>
          <c:x val="0.80297526419125953"/>
          <c:y val="0.83010479105599322"/>
          <c:w val="0.18999475513582104"/>
          <c:h val="0.13833842326443593"/>
        </c:manualLayout>
      </c:layout>
      <c:overlay val="0"/>
      <c:txPr>
        <a:bodyPr/>
        <a:lstStyle/>
        <a:p>
          <a:pPr>
            <a:defRPr sz="1400"/>
          </a:pPr>
          <a:endParaRPr lang="it-IT"/>
        </a:p>
      </c:txPr>
    </c:legend>
    <c:plotVisOnly val="1"/>
    <c:dispBlanksAs val="gap"/>
    <c:showDLblsOverMax val="0"/>
  </c:chart>
  <c:spPr>
    <a:gradFill flip="none" rotWithShape="1">
      <a:gsLst>
        <a:gs pos="0">
          <a:srgbClr val="66FF33">
            <a:tint val="66000"/>
            <a:satMod val="160000"/>
          </a:srgbClr>
        </a:gs>
        <a:gs pos="50000">
          <a:srgbClr val="66FF33">
            <a:tint val="44500"/>
            <a:satMod val="160000"/>
          </a:srgbClr>
        </a:gs>
        <a:gs pos="100000">
          <a:srgbClr val="66FF33">
            <a:tint val="23500"/>
            <a:satMod val="160000"/>
          </a:srgbClr>
        </a:gs>
      </a:gsLst>
      <a:path path="circle">
        <a:fillToRect l="50000" t="50000" r="50000" b="50000"/>
      </a:path>
      <a:tileRect/>
    </a:gradFill>
    <a:ln>
      <a:solidFill>
        <a:schemeClr val="bg1">
          <a:lumMod val="50000"/>
        </a:schemeClr>
      </a:solidFill>
    </a:ln>
  </c:spPr>
  <c:txPr>
    <a:bodyPr/>
    <a:lstStyle/>
    <a:p>
      <a:pPr>
        <a:defRPr sz="1200">
          <a:latin typeface="+mn-lt"/>
        </a:defRPr>
      </a:pPr>
      <a:endParaRPr lang="it-IT"/>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it-IT"/>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10287293282109093"/>
          <c:y val="5.9813606530517836E-2"/>
          <c:w val="0.87986962262129609"/>
          <c:h val="0.6718399923156686"/>
        </c:manualLayout>
      </c:layout>
      <c:barChart>
        <c:barDir val="col"/>
        <c:grouping val="clustered"/>
        <c:varyColors val="0"/>
        <c:ser>
          <c:idx val="0"/>
          <c:order val="0"/>
          <c:invertIfNegative val="0"/>
          <c:dLbls>
            <c:dLbl>
              <c:idx val="0"/>
              <c:layout>
                <c:manualLayout>
                  <c:x val="2.777799129388526E-3"/>
                  <c:y val="-3.5406793216898047E-2"/>
                </c:manualLayout>
              </c:layout>
              <c:showLegendKey val="0"/>
              <c:showVal val="1"/>
              <c:showCatName val="0"/>
              <c:showSerName val="0"/>
              <c:showPercent val="0"/>
              <c:showBubbleSize val="0"/>
            </c:dLbl>
            <c:dLbl>
              <c:idx val="1"/>
              <c:layout>
                <c:manualLayout>
                  <c:x val="2.0770120072554771E-3"/>
                  <c:y val="-1.3063052377975014E-2"/>
                </c:manualLayout>
              </c:layout>
              <c:showLegendKey val="0"/>
              <c:showVal val="1"/>
              <c:showCatName val="0"/>
              <c:showSerName val="0"/>
              <c:showPercent val="0"/>
              <c:showBubbleSize val="0"/>
            </c:dLbl>
            <c:dLbl>
              <c:idx val="2"/>
              <c:layout>
                <c:manualLayout>
                  <c:x val="-2.0770120072554771E-3"/>
                  <c:y val="-1.6881121093347533E-2"/>
                </c:manualLayout>
              </c:layout>
              <c:showLegendKey val="0"/>
              <c:showVal val="1"/>
              <c:showCatName val="0"/>
              <c:showSerName val="0"/>
              <c:showPercent val="0"/>
              <c:showBubbleSize val="0"/>
            </c:dLbl>
            <c:dLbl>
              <c:idx val="3"/>
              <c:layout>
                <c:manualLayout>
                  <c:x val="0"/>
                  <c:y val="-2.903527118130507E-2"/>
                </c:manualLayout>
              </c:layout>
              <c:showLegendKey val="0"/>
              <c:showVal val="1"/>
              <c:showCatName val="0"/>
              <c:showSerName val="0"/>
              <c:showPercent val="0"/>
              <c:showBubbleSize val="0"/>
            </c:dLbl>
            <c:dLbl>
              <c:idx val="4"/>
              <c:layout>
                <c:manualLayout>
                  <c:x val="7.0081498881076701E-4"/>
                  <c:y val="-3.0988744306188202E-2"/>
                </c:manualLayout>
              </c:layout>
              <c:showLegendKey val="0"/>
              <c:showVal val="1"/>
              <c:showCatName val="0"/>
              <c:showSerName val="0"/>
              <c:showPercent val="0"/>
              <c:showBubbleSize val="0"/>
            </c:dLbl>
            <c:dLbl>
              <c:idx val="5"/>
              <c:layout>
                <c:manualLayout>
                  <c:x val="7.0062357788050901E-4"/>
                  <c:y val="-2.6012182810850083E-2"/>
                </c:manualLayout>
              </c:layout>
              <c:showLegendKey val="0"/>
              <c:showVal val="1"/>
              <c:showCatName val="0"/>
              <c:showSerName val="0"/>
              <c:showPercent val="0"/>
              <c:showBubbleSize val="0"/>
            </c:dLbl>
            <c:dLbl>
              <c:idx val="6"/>
              <c:layout>
                <c:manualLayout>
                  <c:x val="0"/>
                  <c:y val="-2.0946445826621737E-2"/>
                </c:manualLayout>
              </c:layout>
              <c:showLegendKey val="0"/>
              <c:showVal val="1"/>
              <c:showCatName val="0"/>
              <c:showSerName val="0"/>
              <c:showPercent val="0"/>
              <c:showBubbleSize val="0"/>
            </c:dLbl>
            <c:dLbl>
              <c:idx val="7"/>
              <c:layout>
                <c:manualLayout>
                  <c:x val="-3.1494516482295618E-3"/>
                  <c:y val="-3.8646747583601822E-2"/>
                </c:manualLayout>
              </c:layout>
              <c:showLegendKey val="0"/>
              <c:showVal val="1"/>
              <c:showCatName val="0"/>
              <c:showSerName val="0"/>
              <c:showPercent val="0"/>
              <c:showBubbleSize val="0"/>
            </c:dLbl>
            <c:dLbl>
              <c:idx val="8"/>
              <c:layout>
                <c:manualLayout>
                  <c:x val="-1.7541665402204952E-7"/>
                  <c:y val="-3.5518482873879736E-2"/>
                </c:manualLayout>
              </c:layout>
              <c:showLegendKey val="0"/>
              <c:showVal val="1"/>
              <c:showCatName val="0"/>
              <c:showSerName val="0"/>
              <c:showPercent val="0"/>
              <c:showBubbleSize val="0"/>
            </c:dLbl>
            <c:showLegendKey val="0"/>
            <c:showVal val="1"/>
            <c:showCatName val="0"/>
            <c:showSerName val="0"/>
            <c:showPercent val="0"/>
            <c:showBubbleSize val="0"/>
            <c:showLeaderLines val="0"/>
          </c:dLbls>
          <c:cat>
            <c:strRef>
              <c:f>(Foglio2!$A$30:$A$31,Foglio2!$A$33:$A$38)</c:f>
              <c:strCache>
                <c:ptCount val="8"/>
                <c:pt idx="0">
                  <c:v>Transfer</c:v>
                </c:pt>
                <c:pt idx="1">
                  <c:v>Placing</c:v>
                </c:pt>
                <c:pt idx="2">
                  <c:v>Lifting</c:v>
                </c:pt>
                <c:pt idx="3">
                  <c:v>Intermediate Unloading</c:v>
                </c:pt>
                <c:pt idx="4">
                  <c:v>Harvesting</c:v>
                </c:pt>
                <c:pt idx="5">
                  <c:v> Unloading</c:v>
                </c:pt>
                <c:pt idx="6">
                  <c:v>Descending</c:v>
                </c:pt>
                <c:pt idx="7">
                  <c:v>Disengaging</c:v>
                </c:pt>
              </c:strCache>
            </c:strRef>
          </c:cat>
          <c:val>
            <c:numRef>
              <c:f>(Foglio2!$J$30:$J$31,Foglio2!$J$33:$J$38)</c:f>
              <c:numCache>
                <c:formatCode>0.00</c:formatCode>
                <c:ptCount val="8"/>
                <c:pt idx="0">
                  <c:v>1.521421616358325</c:v>
                </c:pt>
                <c:pt idx="1">
                  <c:v>5.5197176241480044</c:v>
                </c:pt>
                <c:pt idx="2">
                  <c:v>4.5825219084712758</c:v>
                </c:pt>
                <c:pt idx="3">
                  <c:v>13.187682570593964</c:v>
                </c:pt>
                <c:pt idx="4">
                  <c:v>64.648247322297948</c:v>
                </c:pt>
                <c:pt idx="5">
                  <c:v>3.3471275559883154</c:v>
                </c:pt>
                <c:pt idx="6">
                  <c:v>4.2295520934761441</c:v>
                </c:pt>
                <c:pt idx="7">
                  <c:v>1.3388510223953263</c:v>
                </c:pt>
              </c:numCache>
            </c:numRef>
          </c:val>
        </c:ser>
        <c:dLbls>
          <c:showLegendKey val="0"/>
          <c:showVal val="0"/>
          <c:showCatName val="0"/>
          <c:showSerName val="0"/>
          <c:showPercent val="0"/>
          <c:showBubbleSize val="0"/>
        </c:dLbls>
        <c:gapWidth val="150"/>
        <c:axId val="133490560"/>
        <c:axId val="133038080"/>
      </c:barChart>
      <c:catAx>
        <c:axId val="133490560"/>
        <c:scaling>
          <c:orientation val="minMax"/>
        </c:scaling>
        <c:delete val="0"/>
        <c:axPos val="b"/>
        <c:title>
          <c:tx>
            <c:rich>
              <a:bodyPr/>
              <a:lstStyle/>
              <a:p>
                <a:pPr>
                  <a:defRPr sz="1400"/>
                </a:pPr>
                <a:r>
                  <a:rPr lang="it-IT" sz="1400"/>
                  <a:t>Time sharing between the different operations</a:t>
                </a:r>
              </a:p>
            </c:rich>
          </c:tx>
          <c:layout>
            <c:manualLayout>
              <c:xMode val="edge"/>
              <c:yMode val="edge"/>
              <c:x val="0.33793343398352566"/>
              <c:y val="0.89522923378883823"/>
            </c:manualLayout>
          </c:layout>
          <c:overlay val="0"/>
        </c:title>
        <c:numFmt formatCode="#,##0_);\(#,##0\)" sourceLinked="0"/>
        <c:majorTickMark val="out"/>
        <c:minorTickMark val="none"/>
        <c:tickLblPos val="nextTo"/>
        <c:txPr>
          <a:bodyPr/>
          <a:lstStyle/>
          <a:p>
            <a:pPr>
              <a:defRPr sz="1200"/>
            </a:pPr>
            <a:endParaRPr lang="it-IT"/>
          </a:p>
        </c:txPr>
        <c:crossAx val="133038080"/>
        <c:crosses val="autoZero"/>
        <c:auto val="1"/>
        <c:lblAlgn val="ctr"/>
        <c:lblOffset val="50"/>
        <c:noMultiLvlLbl val="0"/>
      </c:catAx>
      <c:valAx>
        <c:axId val="133038080"/>
        <c:scaling>
          <c:orientation val="minMax"/>
          <c:max val="100"/>
        </c:scaling>
        <c:delete val="0"/>
        <c:axPos val="l"/>
        <c:majorGridlines/>
        <c:title>
          <c:tx>
            <c:rich>
              <a:bodyPr rot="-5400000" vert="horz"/>
              <a:lstStyle/>
              <a:p>
                <a:pPr>
                  <a:defRPr sz="1400"/>
                </a:pPr>
                <a:r>
                  <a:rPr lang="it-IT" sz="1400"/>
                  <a:t>Time (%)</a:t>
                </a:r>
              </a:p>
            </c:rich>
          </c:tx>
          <c:layout>
            <c:manualLayout>
              <c:xMode val="edge"/>
              <c:yMode val="edge"/>
              <c:x val="7.0535000677890928E-3"/>
              <c:y val="0.2518262636525273"/>
            </c:manualLayout>
          </c:layout>
          <c:overlay val="0"/>
        </c:title>
        <c:numFmt formatCode="0.00" sourceLinked="1"/>
        <c:majorTickMark val="out"/>
        <c:minorTickMark val="none"/>
        <c:tickLblPos val="nextTo"/>
        <c:txPr>
          <a:bodyPr/>
          <a:lstStyle/>
          <a:p>
            <a:pPr>
              <a:defRPr sz="1200"/>
            </a:pPr>
            <a:endParaRPr lang="it-IT"/>
          </a:p>
        </c:txPr>
        <c:crossAx val="133490560"/>
        <c:crosses val="autoZero"/>
        <c:crossBetween val="between"/>
      </c:valAx>
      <c:spPr>
        <a:solidFill>
          <a:schemeClr val="bg1"/>
        </a:solidFill>
      </c:spPr>
    </c:plotArea>
    <c:plotVisOnly val="1"/>
    <c:dispBlanksAs val="gap"/>
    <c:showDLblsOverMax val="0"/>
  </c:chart>
  <c:spPr>
    <a:solidFill>
      <a:srgbClr val="FFFF99"/>
    </a:solidFill>
    <a:ln>
      <a:solidFill>
        <a:schemeClr val="bg1">
          <a:lumMod val="50000"/>
        </a:schemeClr>
      </a:solidFill>
    </a:ln>
  </c:spPr>
  <c:txPr>
    <a:bodyPr/>
    <a:lstStyle/>
    <a:p>
      <a:pPr>
        <a:defRPr sz="1200">
          <a:latin typeface="+mn-lt"/>
        </a:defRPr>
      </a:pPr>
      <a:endParaRPr lang="it-IT"/>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c:date1904 val="0"/>
  <c:lang val="it-IT"/>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13073288915808601"/>
          <c:y val="9.1166128387172848E-2"/>
          <c:w val="0.72194453954125304"/>
          <c:h val="0.7574887943075318"/>
        </c:manualLayout>
      </c:layout>
      <c:barChart>
        <c:barDir val="col"/>
        <c:grouping val="clustered"/>
        <c:varyColors val="0"/>
        <c:ser>
          <c:idx val="0"/>
          <c:order val="0"/>
          <c:tx>
            <c:strRef>
              <c:f>Foglio2!$F$3</c:f>
              <c:strCache>
                <c:ptCount val="1"/>
                <c:pt idx="0">
                  <c:v>"360°"</c:v>
                </c:pt>
              </c:strCache>
            </c:strRef>
          </c:tx>
          <c:invertIfNegative val="0"/>
          <c:dLbls>
            <c:dLbl>
              <c:idx val="0"/>
              <c:layout>
                <c:manualLayout>
                  <c:x val="2.7777777777777779E-3"/>
                  <c:y val="0.125"/>
                </c:manualLayout>
              </c:layout>
              <c:tx>
                <c:rich>
                  <a:bodyPr/>
                  <a:lstStyle/>
                  <a:p>
                    <a:r>
                      <a:rPr lang="en-US" sz="1400" b="1"/>
                      <a:t>126.2</a:t>
                    </a:r>
                    <a:endParaRPr lang="en-US"/>
                  </a:p>
                </c:rich>
              </c:tx>
              <c:showLegendKey val="0"/>
              <c:showVal val="1"/>
              <c:showCatName val="0"/>
              <c:showSerName val="0"/>
              <c:showPercent val="0"/>
              <c:showBubbleSize val="0"/>
            </c:dLbl>
            <c:txPr>
              <a:bodyPr/>
              <a:lstStyle/>
              <a:p>
                <a:pPr>
                  <a:defRPr sz="1400"/>
                </a:pPr>
                <a:endParaRPr lang="it-IT"/>
              </a:p>
            </c:txPr>
            <c:showLegendKey val="0"/>
            <c:showVal val="1"/>
            <c:showCatName val="0"/>
            <c:showSerName val="0"/>
            <c:showPercent val="0"/>
            <c:showBubbleSize val="0"/>
            <c:showLeaderLines val="0"/>
          </c:dLbls>
          <c:cat>
            <c:strLit>
              <c:ptCount val="1"/>
              <c:pt idx="0">
                <c:v>360°         180°+180°           Manual</c:v>
              </c:pt>
            </c:strLit>
          </c:cat>
          <c:val>
            <c:numRef>
              <c:f>Foglio2!$D$14</c:f>
              <c:numCache>
                <c:formatCode>General</c:formatCode>
                <c:ptCount val="1"/>
                <c:pt idx="0">
                  <c:v>126.17692705638903</c:v>
                </c:pt>
              </c:numCache>
            </c:numRef>
          </c:val>
        </c:ser>
        <c:ser>
          <c:idx val="1"/>
          <c:order val="1"/>
          <c:tx>
            <c:strRef>
              <c:f>Foglio2!$B$3</c:f>
              <c:strCache>
                <c:ptCount val="1"/>
                <c:pt idx="0">
                  <c:v>"180°+180°"</c:v>
                </c:pt>
              </c:strCache>
            </c:strRef>
          </c:tx>
          <c:invertIfNegative val="0"/>
          <c:dLbls>
            <c:dLbl>
              <c:idx val="0"/>
              <c:layout>
                <c:manualLayout>
                  <c:x val="-2.187226597184669E-7"/>
                  <c:y val="0.12037000583260425"/>
                </c:manualLayout>
              </c:layout>
              <c:tx>
                <c:rich>
                  <a:bodyPr/>
                  <a:lstStyle/>
                  <a:p>
                    <a:r>
                      <a:rPr lang="en-US" sz="1400" b="1"/>
                      <a:t>91.9</a:t>
                    </a:r>
                    <a:endParaRPr lang="en-US"/>
                  </a:p>
                </c:rich>
              </c:tx>
              <c:showLegendKey val="0"/>
              <c:showVal val="1"/>
              <c:showCatName val="0"/>
              <c:showSerName val="0"/>
              <c:showPercent val="0"/>
              <c:showBubbleSize val="0"/>
            </c:dLbl>
            <c:txPr>
              <a:bodyPr/>
              <a:lstStyle/>
              <a:p>
                <a:pPr>
                  <a:defRPr sz="1400"/>
                </a:pPr>
                <a:endParaRPr lang="it-IT"/>
              </a:p>
            </c:txPr>
            <c:showLegendKey val="0"/>
            <c:showVal val="1"/>
            <c:showCatName val="0"/>
            <c:showSerName val="0"/>
            <c:showPercent val="0"/>
            <c:showBubbleSize val="0"/>
            <c:showLeaderLines val="0"/>
          </c:dLbls>
          <c:cat>
            <c:strLit>
              <c:ptCount val="1"/>
              <c:pt idx="0">
                <c:v>360°         180°+180°           Manual</c:v>
              </c:pt>
            </c:strLit>
          </c:cat>
          <c:val>
            <c:numRef>
              <c:f>Foglio2!$C$14</c:f>
              <c:numCache>
                <c:formatCode>General</c:formatCode>
                <c:ptCount val="1"/>
                <c:pt idx="0">
                  <c:v>92.369554810914309</c:v>
                </c:pt>
              </c:numCache>
            </c:numRef>
          </c:val>
        </c:ser>
        <c:ser>
          <c:idx val="2"/>
          <c:order val="2"/>
          <c:tx>
            <c:strRef>
              <c:f>Foglio2!$J$3</c:f>
              <c:strCache>
                <c:ptCount val="1"/>
                <c:pt idx="0">
                  <c:v>Manual</c:v>
                </c:pt>
              </c:strCache>
            </c:strRef>
          </c:tx>
          <c:invertIfNegative val="0"/>
          <c:dLbls>
            <c:dLbl>
              <c:idx val="0"/>
              <c:layout>
                <c:manualLayout>
                  <c:x val="0"/>
                  <c:y val="0.1111111111111111"/>
                </c:manualLayout>
              </c:layout>
              <c:tx>
                <c:rich>
                  <a:bodyPr/>
                  <a:lstStyle/>
                  <a:p>
                    <a:r>
                      <a:rPr lang="en-US" sz="1400" b="1"/>
                      <a:t>133.7</a:t>
                    </a:r>
                    <a:endParaRPr lang="en-US"/>
                  </a:p>
                </c:rich>
              </c:tx>
              <c:showLegendKey val="0"/>
              <c:showVal val="1"/>
              <c:showCatName val="0"/>
              <c:showSerName val="0"/>
              <c:showPercent val="0"/>
              <c:showBubbleSize val="0"/>
            </c:dLbl>
            <c:txPr>
              <a:bodyPr/>
              <a:lstStyle/>
              <a:p>
                <a:pPr>
                  <a:defRPr sz="1400"/>
                </a:pPr>
                <a:endParaRPr lang="it-IT"/>
              </a:p>
            </c:txPr>
            <c:showLegendKey val="0"/>
            <c:showVal val="1"/>
            <c:showCatName val="0"/>
            <c:showSerName val="0"/>
            <c:showPercent val="0"/>
            <c:showBubbleSize val="0"/>
            <c:showLeaderLines val="0"/>
          </c:dLbls>
          <c:cat>
            <c:strLit>
              <c:ptCount val="1"/>
              <c:pt idx="0">
                <c:v>360°         180°+180°           Manual</c:v>
              </c:pt>
            </c:strLit>
          </c:cat>
          <c:val>
            <c:numRef>
              <c:f>Foglio2!$E$14</c:f>
              <c:numCache>
                <c:formatCode>General</c:formatCode>
                <c:ptCount val="1"/>
                <c:pt idx="0">
                  <c:v>133.687707641196</c:v>
                </c:pt>
              </c:numCache>
            </c:numRef>
          </c:val>
        </c:ser>
        <c:dLbls>
          <c:showLegendKey val="0"/>
          <c:showVal val="0"/>
          <c:showCatName val="0"/>
          <c:showSerName val="0"/>
          <c:showPercent val="0"/>
          <c:showBubbleSize val="0"/>
        </c:dLbls>
        <c:gapWidth val="150"/>
        <c:axId val="133098880"/>
        <c:axId val="132978176"/>
      </c:barChart>
      <c:catAx>
        <c:axId val="133098880"/>
        <c:scaling>
          <c:orientation val="minMax"/>
        </c:scaling>
        <c:delete val="0"/>
        <c:axPos val="b"/>
        <c:title>
          <c:tx>
            <c:rich>
              <a:bodyPr/>
              <a:lstStyle/>
              <a:p>
                <a:pPr>
                  <a:defRPr sz="1400"/>
                </a:pPr>
                <a:r>
                  <a:rPr lang="it-IT" sz="1400"/>
                  <a:t>Different harvesting techniques</a:t>
                </a:r>
              </a:p>
            </c:rich>
          </c:tx>
          <c:layout/>
          <c:overlay val="0"/>
        </c:title>
        <c:majorTickMark val="out"/>
        <c:minorTickMark val="none"/>
        <c:tickLblPos val="none"/>
        <c:txPr>
          <a:bodyPr rot="0"/>
          <a:lstStyle/>
          <a:p>
            <a:pPr>
              <a:defRPr/>
            </a:pPr>
            <a:endParaRPr lang="it-IT"/>
          </a:p>
        </c:txPr>
        <c:crossAx val="132978176"/>
        <c:crosses val="autoZero"/>
        <c:auto val="1"/>
        <c:lblAlgn val="ctr"/>
        <c:lblOffset val="100"/>
        <c:noMultiLvlLbl val="0"/>
      </c:catAx>
      <c:valAx>
        <c:axId val="132978176"/>
        <c:scaling>
          <c:orientation val="minMax"/>
          <c:max val="160"/>
          <c:min val="0"/>
        </c:scaling>
        <c:delete val="0"/>
        <c:axPos val="l"/>
        <c:majorGridlines/>
        <c:title>
          <c:tx>
            <c:rich>
              <a:bodyPr rot="-5400000" vert="horz"/>
              <a:lstStyle/>
              <a:p>
                <a:pPr>
                  <a:defRPr lang="en-US" sz="1400" noProof="0"/>
                </a:pPr>
                <a:r>
                  <a:rPr lang="en-US" sz="1400" noProof="0" dirty="0"/>
                  <a:t>Harvesting </a:t>
                </a:r>
                <a:r>
                  <a:rPr lang="en-US" sz="1400" noProof="0" dirty="0" smtClean="0"/>
                  <a:t>productivity </a:t>
                </a:r>
                <a:r>
                  <a:rPr lang="en-US" sz="1400" noProof="0" dirty="0"/>
                  <a:t>(kg/h)</a:t>
                </a:r>
              </a:p>
            </c:rich>
          </c:tx>
          <c:layout>
            <c:manualLayout>
              <c:xMode val="edge"/>
              <c:yMode val="edge"/>
              <c:x val="4.4134989163381093E-2"/>
              <c:y val="9.864395409057114E-2"/>
            </c:manualLayout>
          </c:layout>
          <c:overlay val="0"/>
        </c:title>
        <c:numFmt formatCode="General" sourceLinked="1"/>
        <c:majorTickMark val="out"/>
        <c:minorTickMark val="none"/>
        <c:tickLblPos val="nextTo"/>
        <c:txPr>
          <a:bodyPr/>
          <a:lstStyle/>
          <a:p>
            <a:pPr>
              <a:defRPr sz="1200"/>
            </a:pPr>
            <a:endParaRPr lang="it-IT"/>
          </a:p>
        </c:txPr>
        <c:crossAx val="133098880"/>
        <c:crosses val="autoZero"/>
        <c:crossBetween val="between"/>
        <c:majorUnit val="20"/>
      </c:valAx>
      <c:spPr>
        <a:solidFill>
          <a:schemeClr val="bg1"/>
        </a:solidFill>
      </c:spPr>
    </c:plotArea>
    <c:legend>
      <c:legendPos val="r"/>
      <c:layout>
        <c:manualLayout>
          <c:xMode val="edge"/>
          <c:yMode val="edge"/>
          <c:x val="0.85343231063899305"/>
          <c:y val="0.31599688927772912"/>
          <c:w val="0.14244243558908429"/>
          <c:h val="0.29387654320987661"/>
        </c:manualLayout>
      </c:layout>
      <c:overlay val="0"/>
      <c:txPr>
        <a:bodyPr/>
        <a:lstStyle/>
        <a:p>
          <a:pPr>
            <a:defRPr sz="1400"/>
          </a:pPr>
          <a:endParaRPr lang="it-IT"/>
        </a:p>
      </c:txPr>
    </c:legend>
    <c:plotVisOnly val="1"/>
    <c:dispBlanksAs val="gap"/>
    <c:showDLblsOverMax val="0"/>
  </c:chart>
  <c:spPr>
    <a:blipFill dpi="0" rotWithShape="1">
      <a:blip xmlns:r="http://schemas.openxmlformats.org/officeDocument/2006/relationships" r:embed="rId1">
        <a:alphaModFix amt="65000"/>
      </a:blip>
      <a:srcRect/>
      <a:tile tx="0" ty="0" sx="100000" sy="100000" flip="none" algn="tl"/>
    </a:blipFill>
    <a:ln>
      <a:solidFill>
        <a:schemeClr val="bg1">
          <a:lumMod val="50000"/>
        </a:schemeClr>
      </a:solidFill>
    </a:ln>
  </c:spPr>
  <c:txPr>
    <a:bodyPr/>
    <a:lstStyle/>
    <a:p>
      <a:pPr>
        <a:defRPr sz="1200">
          <a:latin typeface="+mn-lt"/>
        </a:defRPr>
      </a:pPr>
      <a:endParaRPr lang="it-IT"/>
    </a:p>
  </c:txPr>
  <c:externalData r:id="rId2">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c:date1904 val="0"/>
  <c:lang val="it-IT"/>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a:lstStyle/>
          <a:p>
            <a:pPr>
              <a:defRPr sz="1400"/>
            </a:pPr>
            <a:r>
              <a:rPr lang="it-IT" sz="1400"/>
              <a:t>Average of time needed for each operation (min:s)</a:t>
            </a:r>
          </a:p>
        </c:rich>
      </c:tx>
      <c:layout>
        <c:manualLayout>
          <c:xMode val="edge"/>
          <c:yMode val="edge"/>
          <c:x val="0.26139115634325233"/>
          <c:y val="4.6802354897853581E-2"/>
        </c:manualLayout>
      </c:layout>
      <c:overlay val="0"/>
    </c:title>
    <c:autoTitleDeleted val="0"/>
    <c:view3D>
      <c:rotX val="15"/>
      <c:rotY val="20"/>
      <c:rAngAx val="1"/>
    </c:view3D>
    <c:floor>
      <c:thickness val="0"/>
    </c:floor>
    <c:sideWall>
      <c:thickness val="0"/>
    </c:sideWall>
    <c:backWall>
      <c:thickness val="0"/>
    </c:backWall>
    <c:plotArea>
      <c:layout>
        <c:manualLayout>
          <c:layoutTarget val="inner"/>
          <c:xMode val="edge"/>
          <c:yMode val="edge"/>
          <c:x val="1.4742811137211199E-2"/>
          <c:y val="0.25342909175123163"/>
          <c:w val="0.97009322100493811"/>
          <c:h val="0.56455956040254329"/>
        </c:manualLayout>
      </c:layout>
      <c:bar3DChart>
        <c:barDir val="col"/>
        <c:grouping val="clustered"/>
        <c:varyColors val="0"/>
        <c:ser>
          <c:idx val="0"/>
          <c:order val="0"/>
          <c:tx>
            <c:strRef>
              <c:f>Foglio2!$L$102</c:f>
              <c:strCache>
                <c:ptCount val="1"/>
                <c:pt idx="0">
                  <c:v>Xiraffe "360°"</c:v>
                </c:pt>
              </c:strCache>
            </c:strRef>
          </c:tx>
          <c:invertIfNegative val="0"/>
          <c:dLbls>
            <c:dLbl>
              <c:idx val="0"/>
              <c:layout>
                <c:manualLayout>
                  <c:x val="5.6988236021210349E-3"/>
                  <c:y val="-4.3802707063180596E-2"/>
                </c:manualLayout>
              </c:layout>
              <c:showLegendKey val="0"/>
              <c:showVal val="1"/>
              <c:showCatName val="0"/>
              <c:showSerName val="0"/>
              <c:showPercent val="0"/>
              <c:showBubbleSize val="0"/>
            </c:dLbl>
            <c:dLbl>
              <c:idx val="1"/>
              <c:layout>
                <c:manualLayout>
                  <c:x val="9.8249965069743383E-3"/>
                  <c:y val="-5.0481461153959697E-2"/>
                </c:manualLayout>
              </c:layout>
              <c:showLegendKey val="0"/>
              <c:showVal val="1"/>
              <c:showCatName val="0"/>
              <c:showSerName val="0"/>
              <c:showPercent val="0"/>
              <c:showBubbleSize val="0"/>
            </c:dLbl>
            <c:dLbl>
              <c:idx val="2"/>
              <c:layout>
                <c:manualLayout>
                  <c:x val="6.0078380006967774E-3"/>
                  <c:y val="-3.043262283712261E-2"/>
                </c:manualLayout>
              </c:layout>
              <c:showLegendKey val="0"/>
              <c:showVal val="1"/>
              <c:showCatName val="0"/>
              <c:showSerName val="0"/>
              <c:showPercent val="0"/>
              <c:showBubbleSize val="0"/>
            </c:dLbl>
            <c:dLbl>
              <c:idx val="3"/>
              <c:layout>
                <c:manualLayout>
                  <c:x val="1.6666674973505338E-2"/>
                  <c:y val="-4.9879996484878397E-2"/>
                </c:manualLayout>
              </c:layout>
              <c:showLegendKey val="0"/>
              <c:showVal val="1"/>
              <c:showCatName val="0"/>
              <c:showSerName val="0"/>
              <c:showPercent val="0"/>
              <c:showBubbleSize val="0"/>
            </c:dLbl>
            <c:dLbl>
              <c:idx val="4"/>
              <c:layout>
                <c:manualLayout>
                  <c:x val="1.0443191440899252E-2"/>
                  <c:y val="-7.455846547050797E-2"/>
                </c:manualLayout>
              </c:layout>
              <c:showLegendKey val="0"/>
              <c:showVal val="1"/>
              <c:showCatName val="0"/>
              <c:showSerName val="0"/>
              <c:showPercent val="0"/>
              <c:showBubbleSize val="0"/>
            </c:dLbl>
            <c:showLegendKey val="0"/>
            <c:showVal val="1"/>
            <c:showCatName val="0"/>
            <c:showSerName val="0"/>
            <c:showPercent val="0"/>
            <c:showBubbleSize val="0"/>
            <c:showLeaderLines val="0"/>
          </c:dLbls>
          <c:cat>
            <c:strRef>
              <c:f>Foglio2!$O$91:$O$95</c:f>
              <c:strCache>
                <c:ptCount val="5"/>
                <c:pt idx="0">
                  <c:v>Placing</c:v>
                </c:pt>
                <c:pt idx="1">
                  <c:v>Lifting</c:v>
                </c:pt>
                <c:pt idx="2">
                  <c:v>Harvest+Unload</c:v>
                </c:pt>
                <c:pt idx="3">
                  <c:v>Descending</c:v>
                </c:pt>
                <c:pt idx="4">
                  <c:v>Disengaging</c:v>
                </c:pt>
              </c:strCache>
            </c:strRef>
          </c:cat>
          <c:val>
            <c:numRef>
              <c:f>Foglio2!$P$91:$P$95</c:f>
              <c:numCache>
                <c:formatCode>mm:ss</c:formatCode>
                <c:ptCount val="5"/>
                <c:pt idx="0">
                  <c:v>1.6116898148148149E-3</c:v>
                </c:pt>
                <c:pt idx="1">
                  <c:v>1.4308449074074076E-3</c:v>
                </c:pt>
                <c:pt idx="2">
                  <c:v>1.742476851851852E-2</c:v>
                </c:pt>
                <c:pt idx="3">
                  <c:v>1.2384259259259258E-3</c:v>
                </c:pt>
                <c:pt idx="4">
                  <c:v>3.1973379629629626E-4</c:v>
                </c:pt>
              </c:numCache>
            </c:numRef>
          </c:val>
        </c:ser>
        <c:ser>
          <c:idx val="1"/>
          <c:order val="1"/>
          <c:tx>
            <c:v>Manual</c:v>
          </c:tx>
          <c:invertIfNegative val="0"/>
          <c:dLbls>
            <c:dLbl>
              <c:idx val="0"/>
              <c:layout>
                <c:manualLayout>
                  <c:x val="1.8264910733880955E-2"/>
                  <c:y val="-7.6081334020220368E-2"/>
                </c:manualLayout>
              </c:layout>
              <c:showLegendKey val="0"/>
              <c:showVal val="1"/>
              <c:showCatName val="0"/>
              <c:showSerName val="0"/>
              <c:showPercent val="0"/>
              <c:showBubbleSize val="0"/>
            </c:dLbl>
            <c:dLbl>
              <c:idx val="1"/>
              <c:layout>
                <c:manualLayout>
                  <c:x val="2.0294271421301757E-2"/>
                  <c:y val="-5.2897844146454279E-2"/>
                </c:manualLayout>
              </c:layout>
              <c:showLegendKey val="0"/>
              <c:showVal val="1"/>
              <c:showCatName val="0"/>
              <c:showSerName val="0"/>
              <c:showPercent val="0"/>
              <c:showBubbleSize val="0"/>
            </c:dLbl>
            <c:dLbl>
              <c:idx val="2"/>
              <c:layout>
                <c:manualLayout>
                  <c:x val="1.4637314286084533E-2"/>
                  <c:y val="-3.5425355800631671E-2"/>
                </c:manualLayout>
              </c:layout>
              <c:showLegendKey val="0"/>
              <c:showVal val="1"/>
              <c:showCatName val="0"/>
              <c:showSerName val="0"/>
              <c:showPercent val="0"/>
              <c:showBubbleSize val="0"/>
            </c:dLbl>
            <c:dLbl>
              <c:idx val="3"/>
              <c:layout>
                <c:manualLayout>
                  <c:x val="2.9781345731123992E-2"/>
                  <c:y val="-7.3028229899476993E-2"/>
                </c:manualLayout>
              </c:layout>
              <c:showLegendKey val="0"/>
              <c:showVal val="1"/>
              <c:showCatName val="0"/>
              <c:showSerName val="0"/>
              <c:showPercent val="0"/>
              <c:showBubbleSize val="0"/>
            </c:dLbl>
            <c:dLbl>
              <c:idx val="4"/>
              <c:layout>
                <c:manualLayout>
                  <c:x val="2.5667799221051123E-2"/>
                  <c:y val="-8.5871052920997643E-2"/>
                </c:manualLayout>
              </c:layout>
              <c:showLegendKey val="0"/>
              <c:showVal val="1"/>
              <c:showCatName val="0"/>
              <c:showSerName val="0"/>
              <c:showPercent val="0"/>
              <c:showBubbleSize val="0"/>
            </c:dLbl>
            <c:showLegendKey val="0"/>
            <c:showVal val="1"/>
            <c:showCatName val="0"/>
            <c:showSerName val="0"/>
            <c:showPercent val="0"/>
            <c:showBubbleSize val="0"/>
            <c:showLeaderLines val="0"/>
          </c:dLbls>
          <c:cat>
            <c:strRef>
              <c:f>Foglio2!$O$91:$O$95</c:f>
              <c:strCache>
                <c:ptCount val="5"/>
                <c:pt idx="0">
                  <c:v>Placing</c:v>
                </c:pt>
                <c:pt idx="1">
                  <c:v>Lifting</c:v>
                </c:pt>
                <c:pt idx="2">
                  <c:v>Harvest+Unload</c:v>
                </c:pt>
                <c:pt idx="3">
                  <c:v>Descending</c:v>
                </c:pt>
                <c:pt idx="4">
                  <c:v>Disengaging</c:v>
                </c:pt>
              </c:strCache>
            </c:strRef>
          </c:cat>
          <c:val>
            <c:numRef>
              <c:f>Foglio2!$Q$91:$Q$95</c:f>
              <c:numCache>
                <c:formatCode>mm:ss</c:formatCode>
                <c:ptCount val="5"/>
                <c:pt idx="0">
                  <c:v>3.4722222222222224E-4</c:v>
                </c:pt>
                <c:pt idx="1">
                  <c:v>1.3932291666666667E-3</c:v>
                </c:pt>
                <c:pt idx="2">
                  <c:v>1.9412615740740741E-2</c:v>
                </c:pt>
                <c:pt idx="3">
                  <c:v>3.1828703703703701E-4</c:v>
                </c:pt>
                <c:pt idx="4">
                  <c:v>0</c:v>
                </c:pt>
              </c:numCache>
            </c:numRef>
          </c:val>
        </c:ser>
        <c:dLbls>
          <c:showLegendKey val="0"/>
          <c:showVal val="1"/>
          <c:showCatName val="0"/>
          <c:showSerName val="0"/>
          <c:showPercent val="0"/>
          <c:showBubbleSize val="0"/>
        </c:dLbls>
        <c:gapWidth val="150"/>
        <c:shape val="box"/>
        <c:axId val="4242432"/>
        <c:axId val="4248320"/>
        <c:axId val="0"/>
      </c:bar3DChart>
      <c:catAx>
        <c:axId val="4242432"/>
        <c:scaling>
          <c:orientation val="minMax"/>
        </c:scaling>
        <c:delete val="0"/>
        <c:axPos val="b"/>
        <c:majorTickMark val="none"/>
        <c:minorTickMark val="none"/>
        <c:tickLblPos val="nextTo"/>
        <c:txPr>
          <a:bodyPr/>
          <a:lstStyle/>
          <a:p>
            <a:pPr>
              <a:defRPr sz="1200"/>
            </a:pPr>
            <a:endParaRPr lang="it-IT"/>
          </a:p>
        </c:txPr>
        <c:crossAx val="4248320"/>
        <c:crosses val="autoZero"/>
        <c:auto val="1"/>
        <c:lblAlgn val="ctr"/>
        <c:lblOffset val="100"/>
        <c:noMultiLvlLbl val="0"/>
      </c:catAx>
      <c:valAx>
        <c:axId val="4248320"/>
        <c:scaling>
          <c:orientation val="minMax"/>
        </c:scaling>
        <c:delete val="1"/>
        <c:axPos val="l"/>
        <c:numFmt formatCode="mm:ss" sourceLinked="1"/>
        <c:majorTickMark val="none"/>
        <c:minorTickMark val="none"/>
        <c:tickLblPos val="nextTo"/>
        <c:crossAx val="4242432"/>
        <c:crosses val="autoZero"/>
        <c:crossBetween val="between"/>
      </c:valAx>
    </c:plotArea>
    <c:legend>
      <c:legendPos val="t"/>
      <c:layout>
        <c:manualLayout>
          <c:xMode val="edge"/>
          <c:yMode val="edge"/>
          <c:x val="0.8016547887180504"/>
          <c:y val="0.22407469788201609"/>
          <c:w val="0.17193111135080719"/>
          <c:h val="0.17955379394079479"/>
        </c:manualLayout>
      </c:layout>
      <c:overlay val="0"/>
      <c:txPr>
        <a:bodyPr/>
        <a:lstStyle/>
        <a:p>
          <a:pPr>
            <a:defRPr sz="1400"/>
          </a:pPr>
          <a:endParaRPr lang="it-IT"/>
        </a:p>
      </c:txPr>
    </c:legend>
    <c:plotVisOnly val="1"/>
    <c:dispBlanksAs val="gap"/>
    <c:showDLblsOverMax val="0"/>
  </c:chart>
  <c:spPr>
    <a:gradFill flip="none" rotWithShape="1">
      <a:gsLst>
        <a:gs pos="0">
          <a:srgbClr val="CCCC00">
            <a:tint val="66000"/>
            <a:satMod val="160000"/>
          </a:srgbClr>
        </a:gs>
        <a:gs pos="50000">
          <a:srgbClr val="CCCC00">
            <a:tint val="44500"/>
            <a:satMod val="160000"/>
          </a:srgbClr>
        </a:gs>
        <a:gs pos="100000">
          <a:srgbClr val="CCCC00">
            <a:tint val="23500"/>
            <a:satMod val="160000"/>
          </a:srgbClr>
        </a:gs>
      </a:gsLst>
      <a:path path="circle">
        <a:fillToRect l="50000" t="50000" r="50000" b="50000"/>
      </a:path>
      <a:tileRect/>
    </a:gradFill>
    <a:ln>
      <a:solidFill>
        <a:sysClr val="window" lastClr="FFFFFF">
          <a:lumMod val="50000"/>
        </a:sysClr>
      </a:solidFill>
    </a:ln>
  </c:spPr>
  <c:txPr>
    <a:bodyPr/>
    <a:lstStyle/>
    <a:p>
      <a:pPr>
        <a:defRPr sz="1200">
          <a:latin typeface="+mn-lt"/>
        </a:defRPr>
      </a:pPr>
      <a:endParaRPr lang="it-IT"/>
    </a:p>
  </c:txPr>
  <c:externalData r:id="rId2">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intestazione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Segnaposto data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0D797CB-1397-429D-9211-0B8DD1D49484}" type="datetimeFigureOut">
              <a:rPr lang="en-US" smtClean="0"/>
              <a:t>3/15/2018</a:t>
            </a:fld>
            <a:endParaRPr lang="en-US"/>
          </a:p>
        </p:txBody>
      </p:sp>
      <p:sp>
        <p:nvSpPr>
          <p:cNvPr id="4" name="Segnaposto immagine diapositiva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Segnaposto note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en-US"/>
          </a:p>
        </p:txBody>
      </p:sp>
      <p:sp>
        <p:nvSpPr>
          <p:cNvPr id="6" name="Segnaposto piè di pagina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egnaposto numero diapositiva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224518E-40F6-4C1C-ADCA-8CD021B7F8D1}" type="slidenum">
              <a:rPr lang="en-US" smtClean="0"/>
              <a:t>‹N›</a:t>
            </a:fld>
            <a:endParaRPr lang="en-US"/>
          </a:p>
        </p:txBody>
      </p:sp>
    </p:spTree>
    <p:extLst>
      <p:ext uri="{BB962C8B-B14F-4D97-AF65-F5344CB8AC3E}">
        <p14:creationId xmlns:p14="http://schemas.microsoft.com/office/powerpoint/2010/main" val="28714433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en-US" dirty="0"/>
          </a:p>
        </p:txBody>
      </p:sp>
      <p:sp>
        <p:nvSpPr>
          <p:cNvPr id="4" name="Segnaposto numero diapositiva 3"/>
          <p:cNvSpPr>
            <a:spLocks noGrp="1"/>
          </p:cNvSpPr>
          <p:nvPr>
            <p:ph type="sldNum" sz="quarter" idx="10"/>
          </p:nvPr>
        </p:nvSpPr>
        <p:spPr/>
        <p:txBody>
          <a:bodyPr/>
          <a:lstStyle/>
          <a:p>
            <a:fld id="{B224518E-40F6-4C1C-ADCA-8CD021B7F8D1}" type="slidenum">
              <a:rPr lang="en-US" smtClean="0"/>
              <a:t>15</a:t>
            </a:fld>
            <a:endParaRPr lang="en-US"/>
          </a:p>
        </p:txBody>
      </p:sp>
    </p:spTree>
    <p:extLst>
      <p:ext uri="{BB962C8B-B14F-4D97-AF65-F5344CB8AC3E}">
        <p14:creationId xmlns:p14="http://schemas.microsoft.com/office/powerpoint/2010/main" val="123013772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685800" y="2130425"/>
            <a:ext cx="7772400" cy="1470025"/>
          </a:xfrm>
        </p:spPr>
        <p:txBody>
          <a:bodyPr/>
          <a:lstStyle/>
          <a:p>
            <a:r>
              <a:rPr lang="it-IT" smtClean="0"/>
              <a:t>Fare clic per modificare lo stile del titolo</a:t>
            </a:r>
            <a:endParaRPr lang="en-US"/>
          </a:p>
        </p:txBody>
      </p:sp>
      <p:sp>
        <p:nvSpPr>
          <p:cNvPr id="3" name="Sottotitolo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it-IT" smtClean="0"/>
              <a:t>Fare clic per modificare lo stile del sottotitolo dello schema</a:t>
            </a:r>
            <a:endParaRPr lang="en-US"/>
          </a:p>
        </p:txBody>
      </p:sp>
      <p:sp>
        <p:nvSpPr>
          <p:cNvPr id="4" name="Segnaposto data 3"/>
          <p:cNvSpPr>
            <a:spLocks noGrp="1"/>
          </p:cNvSpPr>
          <p:nvPr>
            <p:ph type="dt" sz="half" idx="10"/>
          </p:nvPr>
        </p:nvSpPr>
        <p:spPr/>
        <p:txBody>
          <a:bodyPr/>
          <a:lstStyle/>
          <a:p>
            <a:fld id="{4992263A-79D5-4184-BCCD-A5A7EB792EEA}" type="datetimeFigureOut">
              <a:rPr lang="en-US" smtClean="0"/>
              <a:t>3/15/2018</a:t>
            </a:fld>
            <a:endParaRPr lang="en-US"/>
          </a:p>
        </p:txBody>
      </p:sp>
      <p:sp>
        <p:nvSpPr>
          <p:cNvPr id="5" name="Segnaposto piè di pagina 4"/>
          <p:cNvSpPr>
            <a:spLocks noGrp="1"/>
          </p:cNvSpPr>
          <p:nvPr>
            <p:ph type="ftr" sz="quarter" idx="11"/>
          </p:nvPr>
        </p:nvSpPr>
        <p:spPr/>
        <p:txBody>
          <a:bodyPr/>
          <a:lstStyle/>
          <a:p>
            <a:endParaRPr lang="en-US"/>
          </a:p>
        </p:txBody>
      </p:sp>
      <p:sp>
        <p:nvSpPr>
          <p:cNvPr id="6" name="Segnaposto numero diapositiva 5"/>
          <p:cNvSpPr>
            <a:spLocks noGrp="1"/>
          </p:cNvSpPr>
          <p:nvPr>
            <p:ph type="sldNum" sz="quarter" idx="12"/>
          </p:nvPr>
        </p:nvSpPr>
        <p:spPr/>
        <p:txBody>
          <a:bodyPr/>
          <a:lstStyle/>
          <a:p>
            <a:fld id="{E6D01117-E8C0-4C70-9CFD-7A4C96CDC9B5}" type="slidenum">
              <a:rPr lang="en-US" smtClean="0"/>
              <a:t>‹N›</a:t>
            </a:fld>
            <a:endParaRPr lang="en-US"/>
          </a:p>
        </p:txBody>
      </p:sp>
    </p:spTree>
    <p:extLst>
      <p:ext uri="{BB962C8B-B14F-4D97-AF65-F5344CB8AC3E}">
        <p14:creationId xmlns:p14="http://schemas.microsoft.com/office/powerpoint/2010/main" val="60919737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en-US"/>
          </a:p>
        </p:txBody>
      </p:sp>
      <p:sp>
        <p:nvSpPr>
          <p:cNvPr id="3" name="Segnaposto contenuto 2"/>
          <p:cNvSpPr>
            <a:spLocks noGrp="1"/>
          </p:cNvSpPr>
          <p:nvPr>
            <p:ph idx="1"/>
          </p:nvPr>
        </p:nvSpPr>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en-US"/>
          </a:p>
        </p:txBody>
      </p:sp>
      <p:sp>
        <p:nvSpPr>
          <p:cNvPr id="4" name="Segnaposto data 3"/>
          <p:cNvSpPr>
            <a:spLocks noGrp="1"/>
          </p:cNvSpPr>
          <p:nvPr>
            <p:ph type="dt" sz="half" idx="10"/>
          </p:nvPr>
        </p:nvSpPr>
        <p:spPr/>
        <p:txBody>
          <a:bodyPr/>
          <a:lstStyle/>
          <a:p>
            <a:fld id="{4992263A-79D5-4184-BCCD-A5A7EB792EEA}" type="datetimeFigureOut">
              <a:rPr lang="en-US" smtClean="0"/>
              <a:t>3/15/2018</a:t>
            </a:fld>
            <a:endParaRPr lang="en-US"/>
          </a:p>
        </p:txBody>
      </p:sp>
      <p:sp>
        <p:nvSpPr>
          <p:cNvPr id="5" name="Segnaposto piè di pagina 4"/>
          <p:cNvSpPr>
            <a:spLocks noGrp="1"/>
          </p:cNvSpPr>
          <p:nvPr>
            <p:ph type="ftr" sz="quarter" idx="11"/>
          </p:nvPr>
        </p:nvSpPr>
        <p:spPr/>
        <p:txBody>
          <a:bodyPr/>
          <a:lstStyle/>
          <a:p>
            <a:endParaRPr lang="en-US"/>
          </a:p>
        </p:txBody>
      </p:sp>
      <p:sp>
        <p:nvSpPr>
          <p:cNvPr id="6" name="Segnaposto numero diapositiva 5"/>
          <p:cNvSpPr>
            <a:spLocks noGrp="1"/>
          </p:cNvSpPr>
          <p:nvPr>
            <p:ph type="sldNum" sz="quarter" idx="12"/>
          </p:nvPr>
        </p:nvSpPr>
        <p:spPr/>
        <p:txBody>
          <a:bodyPr/>
          <a:lstStyle/>
          <a:p>
            <a:fld id="{E6D01117-E8C0-4C70-9CFD-7A4C96CDC9B5}" type="slidenum">
              <a:rPr lang="en-US" smtClean="0"/>
              <a:t>‹N›</a:t>
            </a:fld>
            <a:endParaRPr lang="en-US"/>
          </a:p>
        </p:txBody>
      </p:sp>
    </p:spTree>
    <p:extLst>
      <p:ext uri="{BB962C8B-B14F-4D97-AF65-F5344CB8AC3E}">
        <p14:creationId xmlns:p14="http://schemas.microsoft.com/office/powerpoint/2010/main" val="99935679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722313" y="4406900"/>
            <a:ext cx="7772400" cy="1362075"/>
          </a:xfrm>
        </p:spPr>
        <p:txBody>
          <a:bodyPr anchor="t"/>
          <a:lstStyle>
            <a:lvl1pPr algn="l">
              <a:defRPr sz="4000" b="1" cap="all"/>
            </a:lvl1pPr>
          </a:lstStyle>
          <a:p>
            <a:r>
              <a:rPr lang="it-IT" smtClean="0"/>
              <a:t>Fare clic per modificare lo stile del titolo</a:t>
            </a:r>
            <a:endParaRPr lang="en-US"/>
          </a:p>
        </p:txBody>
      </p:sp>
      <p:sp>
        <p:nvSpPr>
          <p:cNvPr id="3" name="Segnaposto testo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it-IT" smtClean="0"/>
              <a:t>Fare clic per modificare stili del testo dello schema</a:t>
            </a:r>
          </a:p>
        </p:txBody>
      </p:sp>
      <p:sp>
        <p:nvSpPr>
          <p:cNvPr id="4" name="Segnaposto data 3"/>
          <p:cNvSpPr>
            <a:spLocks noGrp="1"/>
          </p:cNvSpPr>
          <p:nvPr>
            <p:ph type="dt" sz="half" idx="10"/>
          </p:nvPr>
        </p:nvSpPr>
        <p:spPr/>
        <p:txBody>
          <a:bodyPr/>
          <a:lstStyle/>
          <a:p>
            <a:fld id="{4992263A-79D5-4184-BCCD-A5A7EB792EEA}" type="datetimeFigureOut">
              <a:rPr lang="en-US" smtClean="0"/>
              <a:t>3/15/2018</a:t>
            </a:fld>
            <a:endParaRPr lang="en-US"/>
          </a:p>
        </p:txBody>
      </p:sp>
      <p:sp>
        <p:nvSpPr>
          <p:cNvPr id="5" name="Segnaposto piè di pagina 4"/>
          <p:cNvSpPr>
            <a:spLocks noGrp="1"/>
          </p:cNvSpPr>
          <p:nvPr>
            <p:ph type="ftr" sz="quarter" idx="11"/>
          </p:nvPr>
        </p:nvSpPr>
        <p:spPr/>
        <p:txBody>
          <a:bodyPr/>
          <a:lstStyle/>
          <a:p>
            <a:endParaRPr lang="en-US"/>
          </a:p>
        </p:txBody>
      </p:sp>
      <p:sp>
        <p:nvSpPr>
          <p:cNvPr id="6" name="Segnaposto numero diapositiva 5"/>
          <p:cNvSpPr>
            <a:spLocks noGrp="1"/>
          </p:cNvSpPr>
          <p:nvPr>
            <p:ph type="sldNum" sz="quarter" idx="12"/>
          </p:nvPr>
        </p:nvSpPr>
        <p:spPr/>
        <p:txBody>
          <a:bodyPr/>
          <a:lstStyle/>
          <a:p>
            <a:fld id="{E6D01117-E8C0-4C70-9CFD-7A4C96CDC9B5}" type="slidenum">
              <a:rPr lang="en-US" smtClean="0"/>
              <a:t>‹N›</a:t>
            </a:fld>
            <a:endParaRPr lang="en-US"/>
          </a:p>
        </p:txBody>
      </p:sp>
    </p:spTree>
    <p:extLst>
      <p:ext uri="{BB962C8B-B14F-4D97-AF65-F5344CB8AC3E}">
        <p14:creationId xmlns:p14="http://schemas.microsoft.com/office/powerpoint/2010/main" val="380213715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en-US"/>
          </a:p>
        </p:txBody>
      </p:sp>
      <p:sp>
        <p:nvSpPr>
          <p:cNvPr id="3" name="Segnaposto contenuto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en-US"/>
          </a:p>
        </p:txBody>
      </p:sp>
      <p:sp>
        <p:nvSpPr>
          <p:cNvPr id="4" name="Segnaposto contenuto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en-US"/>
          </a:p>
        </p:txBody>
      </p:sp>
      <p:sp>
        <p:nvSpPr>
          <p:cNvPr id="5" name="Segnaposto data 4"/>
          <p:cNvSpPr>
            <a:spLocks noGrp="1"/>
          </p:cNvSpPr>
          <p:nvPr>
            <p:ph type="dt" sz="half" idx="10"/>
          </p:nvPr>
        </p:nvSpPr>
        <p:spPr/>
        <p:txBody>
          <a:bodyPr/>
          <a:lstStyle/>
          <a:p>
            <a:fld id="{4992263A-79D5-4184-BCCD-A5A7EB792EEA}" type="datetimeFigureOut">
              <a:rPr lang="en-US" smtClean="0"/>
              <a:t>3/15/2018</a:t>
            </a:fld>
            <a:endParaRPr lang="en-US"/>
          </a:p>
        </p:txBody>
      </p:sp>
      <p:sp>
        <p:nvSpPr>
          <p:cNvPr id="6" name="Segnaposto piè di pagina 5"/>
          <p:cNvSpPr>
            <a:spLocks noGrp="1"/>
          </p:cNvSpPr>
          <p:nvPr>
            <p:ph type="ftr" sz="quarter" idx="11"/>
          </p:nvPr>
        </p:nvSpPr>
        <p:spPr/>
        <p:txBody>
          <a:bodyPr/>
          <a:lstStyle/>
          <a:p>
            <a:endParaRPr lang="en-US"/>
          </a:p>
        </p:txBody>
      </p:sp>
      <p:sp>
        <p:nvSpPr>
          <p:cNvPr id="7" name="Segnaposto numero diapositiva 6"/>
          <p:cNvSpPr>
            <a:spLocks noGrp="1"/>
          </p:cNvSpPr>
          <p:nvPr>
            <p:ph type="sldNum" sz="quarter" idx="12"/>
          </p:nvPr>
        </p:nvSpPr>
        <p:spPr/>
        <p:txBody>
          <a:bodyPr/>
          <a:lstStyle/>
          <a:p>
            <a:fld id="{E6D01117-E8C0-4C70-9CFD-7A4C96CDC9B5}" type="slidenum">
              <a:rPr lang="en-US" smtClean="0"/>
              <a:t>‹N›</a:t>
            </a:fld>
            <a:endParaRPr lang="en-US"/>
          </a:p>
        </p:txBody>
      </p:sp>
    </p:spTree>
    <p:extLst>
      <p:ext uri="{BB962C8B-B14F-4D97-AF65-F5344CB8AC3E}">
        <p14:creationId xmlns:p14="http://schemas.microsoft.com/office/powerpoint/2010/main" val="241116720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lvl1pPr>
              <a:defRPr/>
            </a:lvl1pPr>
          </a:lstStyle>
          <a:p>
            <a:r>
              <a:rPr lang="it-IT" smtClean="0"/>
              <a:t>Fare clic per modificare lo stile del titolo</a:t>
            </a:r>
            <a:endParaRPr lang="en-US"/>
          </a:p>
        </p:txBody>
      </p:sp>
      <p:sp>
        <p:nvSpPr>
          <p:cNvPr id="3" name="Segnaposto testo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4" name="Segnaposto contenuto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en-US"/>
          </a:p>
        </p:txBody>
      </p:sp>
      <p:sp>
        <p:nvSpPr>
          <p:cNvPr id="5" name="Segnaposto testo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6" name="Segnaposto contenuto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en-US"/>
          </a:p>
        </p:txBody>
      </p:sp>
      <p:sp>
        <p:nvSpPr>
          <p:cNvPr id="7" name="Segnaposto data 6"/>
          <p:cNvSpPr>
            <a:spLocks noGrp="1"/>
          </p:cNvSpPr>
          <p:nvPr>
            <p:ph type="dt" sz="half" idx="10"/>
          </p:nvPr>
        </p:nvSpPr>
        <p:spPr/>
        <p:txBody>
          <a:bodyPr/>
          <a:lstStyle/>
          <a:p>
            <a:fld id="{4992263A-79D5-4184-BCCD-A5A7EB792EEA}" type="datetimeFigureOut">
              <a:rPr lang="en-US" smtClean="0"/>
              <a:t>3/15/2018</a:t>
            </a:fld>
            <a:endParaRPr lang="en-US"/>
          </a:p>
        </p:txBody>
      </p:sp>
      <p:sp>
        <p:nvSpPr>
          <p:cNvPr id="8" name="Segnaposto piè di pagina 7"/>
          <p:cNvSpPr>
            <a:spLocks noGrp="1"/>
          </p:cNvSpPr>
          <p:nvPr>
            <p:ph type="ftr" sz="quarter" idx="11"/>
          </p:nvPr>
        </p:nvSpPr>
        <p:spPr/>
        <p:txBody>
          <a:bodyPr/>
          <a:lstStyle/>
          <a:p>
            <a:endParaRPr lang="en-US"/>
          </a:p>
        </p:txBody>
      </p:sp>
      <p:sp>
        <p:nvSpPr>
          <p:cNvPr id="9" name="Segnaposto numero diapositiva 8"/>
          <p:cNvSpPr>
            <a:spLocks noGrp="1"/>
          </p:cNvSpPr>
          <p:nvPr>
            <p:ph type="sldNum" sz="quarter" idx="12"/>
          </p:nvPr>
        </p:nvSpPr>
        <p:spPr/>
        <p:txBody>
          <a:bodyPr/>
          <a:lstStyle/>
          <a:p>
            <a:fld id="{E6D01117-E8C0-4C70-9CFD-7A4C96CDC9B5}" type="slidenum">
              <a:rPr lang="en-US" smtClean="0"/>
              <a:t>‹N›</a:t>
            </a:fld>
            <a:endParaRPr lang="en-US"/>
          </a:p>
        </p:txBody>
      </p:sp>
    </p:spTree>
    <p:extLst>
      <p:ext uri="{BB962C8B-B14F-4D97-AF65-F5344CB8AC3E}">
        <p14:creationId xmlns:p14="http://schemas.microsoft.com/office/powerpoint/2010/main" val="360294158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en-US"/>
          </a:p>
        </p:txBody>
      </p:sp>
      <p:sp>
        <p:nvSpPr>
          <p:cNvPr id="3" name="Segnaposto data 2"/>
          <p:cNvSpPr>
            <a:spLocks noGrp="1"/>
          </p:cNvSpPr>
          <p:nvPr>
            <p:ph type="dt" sz="half" idx="10"/>
          </p:nvPr>
        </p:nvSpPr>
        <p:spPr/>
        <p:txBody>
          <a:bodyPr/>
          <a:lstStyle/>
          <a:p>
            <a:fld id="{4992263A-79D5-4184-BCCD-A5A7EB792EEA}" type="datetimeFigureOut">
              <a:rPr lang="en-US" smtClean="0"/>
              <a:t>3/15/2018</a:t>
            </a:fld>
            <a:endParaRPr lang="en-US"/>
          </a:p>
        </p:txBody>
      </p:sp>
      <p:sp>
        <p:nvSpPr>
          <p:cNvPr id="4" name="Segnaposto piè di pagina 3"/>
          <p:cNvSpPr>
            <a:spLocks noGrp="1"/>
          </p:cNvSpPr>
          <p:nvPr>
            <p:ph type="ftr" sz="quarter" idx="11"/>
          </p:nvPr>
        </p:nvSpPr>
        <p:spPr/>
        <p:txBody>
          <a:bodyPr/>
          <a:lstStyle/>
          <a:p>
            <a:endParaRPr lang="en-US"/>
          </a:p>
        </p:txBody>
      </p:sp>
      <p:sp>
        <p:nvSpPr>
          <p:cNvPr id="5" name="Segnaposto numero diapositiva 4"/>
          <p:cNvSpPr>
            <a:spLocks noGrp="1"/>
          </p:cNvSpPr>
          <p:nvPr>
            <p:ph type="sldNum" sz="quarter" idx="12"/>
          </p:nvPr>
        </p:nvSpPr>
        <p:spPr/>
        <p:txBody>
          <a:bodyPr/>
          <a:lstStyle/>
          <a:p>
            <a:fld id="{E6D01117-E8C0-4C70-9CFD-7A4C96CDC9B5}" type="slidenum">
              <a:rPr lang="en-US" smtClean="0"/>
              <a:t>‹N›</a:t>
            </a:fld>
            <a:endParaRPr lang="en-US"/>
          </a:p>
        </p:txBody>
      </p:sp>
    </p:spTree>
    <p:extLst>
      <p:ext uri="{BB962C8B-B14F-4D97-AF65-F5344CB8AC3E}">
        <p14:creationId xmlns:p14="http://schemas.microsoft.com/office/powerpoint/2010/main" val="193607861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Segnaposto data 1"/>
          <p:cNvSpPr>
            <a:spLocks noGrp="1"/>
          </p:cNvSpPr>
          <p:nvPr>
            <p:ph type="dt" sz="half" idx="10"/>
          </p:nvPr>
        </p:nvSpPr>
        <p:spPr/>
        <p:txBody>
          <a:bodyPr/>
          <a:lstStyle/>
          <a:p>
            <a:fld id="{4992263A-79D5-4184-BCCD-A5A7EB792EEA}" type="datetimeFigureOut">
              <a:rPr lang="en-US" smtClean="0"/>
              <a:t>3/15/2018</a:t>
            </a:fld>
            <a:endParaRPr lang="en-US"/>
          </a:p>
        </p:txBody>
      </p:sp>
      <p:sp>
        <p:nvSpPr>
          <p:cNvPr id="3" name="Segnaposto piè di pagina 2"/>
          <p:cNvSpPr>
            <a:spLocks noGrp="1"/>
          </p:cNvSpPr>
          <p:nvPr>
            <p:ph type="ftr" sz="quarter" idx="11"/>
          </p:nvPr>
        </p:nvSpPr>
        <p:spPr/>
        <p:txBody>
          <a:bodyPr/>
          <a:lstStyle/>
          <a:p>
            <a:endParaRPr lang="en-US"/>
          </a:p>
        </p:txBody>
      </p:sp>
      <p:sp>
        <p:nvSpPr>
          <p:cNvPr id="4" name="Segnaposto numero diapositiva 3"/>
          <p:cNvSpPr>
            <a:spLocks noGrp="1"/>
          </p:cNvSpPr>
          <p:nvPr>
            <p:ph type="sldNum" sz="quarter" idx="12"/>
          </p:nvPr>
        </p:nvSpPr>
        <p:spPr/>
        <p:txBody>
          <a:bodyPr/>
          <a:lstStyle/>
          <a:p>
            <a:fld id="{E6D01117-E8C0-4C70-9CFD-7A4C96CDC9B5}" type="slidenum">
              <a:rPr lang="en-US" smtClean="0"/>
              <a:t>‹N›</a:t>
            </a:fld>
            <a:endParaRPr lang="en-US"/>
          </a:p>
        </p:txBody>
      </p:sp>
    </p:spTree>
    <p:extLst>
      <p:ext uri="{BB962C8B-B14F-4D97-AF65-F5344CB8AC3E}">
        <p14:creationId xmlns:p14="http://schemas.microsoft.com/office/powerpoint/2010/main" val="25622530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457200" y="273050"/>
            <a:ext cx="3008313" cy="1162050"/>
          </a:xfrm>
        </p:spPr>
        <p:txBody>
          <a:bodyPr anchor="b"/>
          <a:lstStyle>
            <a:lvl1pPr algn="l">
              <a:defRPr sz="2000" b="1"/>
            </a:lvl1pPr>
          </a:lstStyle>
          <a:p>
            <a:r>
              <a:rPr lang="it-IT" smtClean="0"/>
              <a:t>Fare clic per modificare lo stile del titolo</a:t>
            </a:r>
            <a:endParaRPr lang="en-US"/>
          </a:p>
        </p:txBody>
      </p:sp>
      <p:sp>
        <p:nvSpPr>
          <p:cNvPr id="3" name="Segnaposto contenuto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en-US"/>
          </a:p>
        </p:txBody>
      </p:sp>
      <p:sp>
        <p:nvSpPr>
          <p:cNvPr id="4" name="Segnaposto testo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Segnaposto data 4"/>
          <p:cNvSpPr>
            <a:spLocks noGrp="1"/>
          </p:cNvSpPr>
          <p:nvPr>
            <p:ph type="dt" sz="half" idx="10"/>
          </p:nvPr>
        </p:nvSpPr>
        <p:spPr/>
        <p:txBody>
          <a:bodyPr/>
          <a:lstStyle/>
          <a:p>
            <a:fld id="{4992263A-79D5-4184-BCCD-A5A7EB792EEA}" type="datetimeFigureOut">
              <a:rPr lang="en-US" smtClean="0"/>
              <a:t>3/15/2018</a:t>
            </a:fld>
            <a:endParaRPr lang="en-US"/>
          </a:p>
        </p:txBody>
      </p:sp>
      <p:sp>
        <p:nvSpPr>
          <p:cNvPr id="6" name="Segnaposto piè di pagina 5"/>
          <p:cNvSpPr>
            <a:spLocks noGrp="1"/>
          </p:cNvSpPr>
          <p:nvPr>
            <p:ph type="ftr" sz="quarter" idx="11"/>
          </p:nvPr>
        </p:nvSpPr>
        <p:spPr/>
        <p:txBody>
          <a:bodyPr/>
          <a:lstStyle/>
          <a:p>
            <a:endParaRPr lang="en-US"/>
          </a:p>
        </p:txBody>
      </p:sp>
      <p:sp>
        <p:nvSpPr>
          <p:cNvPr id="7" name="Segnaposto numero diapositiva 6"/>
          <p:cNvSpPr>
            <a:spLocks noGrp="1"/>
          </p:cNvSpPr>
          <p:nvPr>
            <p:ph type="sldNum" sz="quarter" idx="12"/>
          </p:nvPr>
        </p:nvSpPr>
        <p:spPr/>
        <p:txBody>
          <a:bodyPr/>
          <a:lstStyle/>
          <a:p>
            <a:fld id="{E6D01117-E8C0-4C70-9CFD-7A4C96CDC9B5}" type="slidenum">
              <a:rPr lang="en-US" smtClean="0"/>
              <a:t>‹N›</a:t>
            </a:fld>
            <a:endParaRPr lang="en-US"/>
          </a:p>
        </p:txBody>
      </p:sp>
    </p:spTree>
    <p:extLst>
      <p:ext uri="{BB962C8B-B14F-4D97-AF65-F5344CB8AC3E}">
        <p14:creationId xmlns:p14="http://schemas.microsoft.com/office/powerpoint/2010/main" val="74585368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1792288" y="4800600"/>
            <a:ext cx="5486400" cy="566738"/>
          </a:xfrm>
        </p:spPr>
        <p:txBody>
          <a:bodyPr anchor="b"/>
          <a:lstStyle>
            <a:lvl1pPr algn="l">
              <a:defRPr sz="2000" b="1"/>
            </a:lvl1pPr>
          </a:lstStyle>
          <a:p>
            <a:r>
              <a:rPr lang="it-IT" smtClean="0"/>
              <a:t>Fare clic per modificare lo stile del titolo</a:t>
            </a:r>
            <a:endParaRPr lang="en-US"/>
          </a:p>
        </p:txBody>
      </p:sp>
      <p:sp>
        <p:nvSpPr>
          <p:cNvPr id="3" name="Segnaposto immagin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Segnaposto tes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Segnaposto data 4"/>
          <p:cNvSpPr>
            <a:spLocks noGrp="1"/>
          </p:cNvSpPr>
          <p:nvPr>
            <p:ph type="dt" sz="half" idx="10"/>
          </p:nvPr>
        </p:nvSpPr>
        <p:spPr/>
        <p:txBody>
          <a:bodyPr/>
          <a:lstStyle/>
          <a:p>
            <a:fld id="{4992263A-79D5-4184-BCCD-A5A7EB792EEA}" type="datetimeFigureOut">
              <a:rPr lang="en-US" smtClean="0"/>
              <a:t>3/15/2018</a:t>
            </a:fld>
            <a:endParaRPr lang="en-US"/>
          </a:p>
        </p:txBody>
      </p:sp>
      <p:sp>
        <p:nvSpPr>
          <p:cNvPr id="6" name="Segnaposto piè di pagina 5"/>
          <p:cNvSpPr>
            <a:spLocks noGrp="1"/>
          </p:cNvSpPr>
          <p:nvPr>
            <p:ph type="ftr" sz="quarter" idx="11"/>
          </p:nvPr>
        </p:nvSpPr>
        <p:spPr/>
        <p:txBody>
          <a:bodyPr/>
          <a:lstStyle/>
          <a:p>
            <a:endParaRPr lang="en-US"/>
          </a:p>
        </p:txBody>
      </p:sp>
      <p:sp>
        <p:nvSpPr>
          <p:cNvPr id="7" name="Segnaposto numero diapositiva 6"/>
          <p:cNvSpPr>
            <a:spLocks noGrp="1"/>
          </p:cNvSpPr>
          <p:nvPr>
            <p:ph type="sldNum" sz="quarter" idx="12"/>
          </p:nvPr>
        </p:nvSpPr>
        <p:spPr/>
        <p:txBody>
          <a:bodyPr/>
          <a:lstStyle/>
          <a:p>
            <a:fld id="{E6D01117-E8C0-4C70-9CFD-7A4C96CDC9B5}" type="slidenum">
              <a:rPr lang="en-US" smtClean="0"/>
              <a:t>‹N›</a:t>
            </a:fld>
            <a:endParaRPr lang="en-US"/>
          </a:p>
        </p:txBody>
      </p:sp>
    </p:spTree>
    <p:extLst>
      <p:ext uri="{BB962C8B-B14F-4D97-AF65-F5344CB8AC3E}">
        <p14:creationId xmlns:p14="http://schemas.microsoft.com/office/powerpoint/2010/main" val="207305406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en-US"/>
          </a:p>
        </p:txBody>
      </p:sp>
      <p:sp>
        <p:nvSpPr>
          <p:cNvPr id="3" name="Segnaposto testo verticale 2"/>
          <p:cNvSpPr>
            <a:spLocks noGrp="1"/>
          </p:cNvSpPr>
          <p:nvPr>
            <p:ph type="body" orient="vert" idx="1"/>
          </p:nvPr>
        </p:nvSpPr>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en-US"/>
          </a:p>
        </p:txBody>
      </p:sp>
      <p:sp>
        <p:nvSpPr>
          <p:cNvPr id="4" name="Segnaposto data 3"/>
          <p:cNvSpPr>
            <a:spLocks noGrp="1"/>
          </p:cNvSpPr>
          <p:nvPr>
            <p:ph type="dt" sz="half" idx="10"/>
          </p:nvPr>
        </p:nvSpPr>
        <p:spPr/>
        <p:txBody>
          <a:bodyPr/>
          <a:lstStyle/>
          <a:p>
            <a:fld id="{4992263A-79D5-4184-BCCD-A5A7EB792EEA}" type="datetimeFigureOut">
              <a:rPr lang="en-US" smtClean="0"/>
              <a:t>3/15/2018</a:t>
            </a:fld>
            <a:endParaRPr lang="en-US"/>
          </a:p>
        </p:txBody>
      </p:sp>
      <p:sp>
        <p:nvSpPr>
          <p:cNvPr id="5" name="Segnaposto piè di pagina 4"/>
          <p:cNvSpPr>
            <a:spLocks noGrp="1"/>
          </p:cNvSpPr>
          <p:nvPr>
            <p:ph type="ftr" sz="quarter" idx="11"/>
          </p:nvPr>
        </p:nvSpPr>
        <p:spPr/>
        <p:txBody>
          <a:bodyPr/>
          <a:lstStyle/>
          <a:p>
            <a:endParaRPr lang="en-US"/>
          </a:p>
        </p:txBody>
      </p:sp>
      <p:sp>
        <p:nvSpPr>
          <p:cNvPr id="6" name="Segnaposto numero diapositiva 5"/>
          <p:cNvSpPr>
            <a:spLocks noGrp="1"/>
          </p:cNvSpPr>
          <p:nvPr>
            <p:ph type="sldNum" sz="quarter" idx="12"/>
          </p:nvPr>
        </p:nvSpPr>
        <p:spPr/>
        <p:txBody>
          <a:bodyPr/>
          <a:lstStyle/>
          <a:p>
            <a:fld id="{E6D01117-E8C0-4C70-9CFD-7A4C96CDC9B5}" type="slidenum">
              <a:rPr lang="en-US" smtClean="0"/>
              <a:t>‹N›</a:t>
            </a:fld>
            <a:endParaRPr lang="en-US"/>
          </a:p>
        </p:txBody>
      </p:sp>
    </p:spTree>
    <p:extLst>
      <p:ext uri="{BB962C8B-B14F-4D97-AF65-F5344CB8AC3E}">
        <p14:creationId xmlns:p14="http://schemas.microsoft.com/office/powerpoint/2010/main" val="355562394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6629400" y="274638"/>
            <a:ext cx="2057400" cy="5851525"/>
          </a:xfrm>
        </p:spPr>
        <p:txBody>
          <a:bodyPr vert="eaVert"/>
          <a:lstStyle/>
          <a:p>
            <a:r>
              <a:rPr lang="it-IT" smtClean="0"/>
              <a:t>Fare clic per modificare lo stile del titolo</a:t>
            </a:r>
            <a:endParaRPr lang="en-US"/>
          </a:p>
        </p:txBody>
      </p:sp>
      <p:sp>
        <p:nvSpPr>
          <p:cNvPr id="3" name="Segnaposto testo verticale 2"/>
          <p:cNvSpPr>
            <a:spLocks noGrp="1"/>
          </p:cNvSpPr>
          <p:nvPr>
            <p:ph type="body" orient="vert" idx="1"/>
          </p:nvPr>
        </p:nvSpPr>
        <p:spPr>
          <a:xfrm>
            <a:off x="457200" y="274638"/>
            <a:ext cx="6019800" cy="5851525"/>
          </a:xfrm>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en-US"/>
          </a:p>
        </p:txBody>
      </p:sp>
      <p:sp>
        <p:nvSpPr>
          <p:cNvPr id="4" name="Segnaposto data 3"/>
          <p:cNvSpPr>
            <a:spLocks noGrp="1"/>
          </p:cNvSpPr>
          <p:nvPr>
            <p:ph type="dt" sz="half" idx="10"/>
          </p:nvPr>
        </p:nvSpPr>
        <p:spPr/>
        <p:txBody>
          <a:bodyPr/>
          <a:lstStyle/>
          <a:p>
            <a:fld id="{4992263A-79D5-4184-BCCD-A5A7EB792EEA}" type="datetimeFigureOut">
              <a:rPr lang="en-US" smtClean="0"/>
              <a:t>3/15/2018</a:t>
            </a:fld>
            <a:endParaRPr lang="en-US"/>
          </a:p>
        </p:txBody>
      </p:sp>
      <p:sp>
        <p:nvSpPr>
          <p:cNvPr id="5" name="Segnaposto piè di pagina 4"/>
          <p:cNvSpPr>
            <a:spLocks noGrp="1"/>
          </p:cNvSpPr>
          <p:nvPr>
            <p:ph type="ftr" sz="quarter" idx="11"/>
          </p:nvPr>
        </p:nvSpPr>
        <p:spPr/>
        <p:txBody>
          <a:bodyPr/>
          <a:lstStyle/>
          <a:p>
            <a:endParaRPr lang="en-US"/>
          </a:p>
        </p:txBody>
      </p:sp>
      <p:sp>
        <p:nvSpPr>
          <p:cNvPr id="6" name="Segnaposto numero diapositiva 5"/>
          <p:cNvSpPr>
            <a:spLocks noGrp="1"/>
          </p:cNvSpPr>
          <p:nvPr>
            <p:ph type="sldNum" sz="quarter" idx="12"/>
          </p:nvPr>
        </p:nvSpPr>
        <p:spPr/>
        <p:txBody>
          <a:bodyPr/>
          <a:lstStyle/>
          <a:p>
            <a:fld id="{E6D01117-E8C0-4C70-9CFD-7A4C96CDC9B5}" type="slidenum">
              <a:rPr lang="en-US" smtClean="0"/>
              <a:t>‹N›</a:t>
            </a:fld>
            <a:endParaRPr lang="en-US"/>
          </a:p>
        </p:txBody>
      </p:sp>
    </p:spTree>
    <p:extLst>
      <p:ext uri="{BB962C8B-B14F-4D97-AF65-F5344CB8AC3E}">
        <p14:creationId xmlns:p14="http://schemas.microsoft.com/office/powerpoint/2010/main" val="59235814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titolo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it-IT" smtClean="0"/>
              <a:t>Fare clic per modificare lo stile del titolo</a:t>
            </a:r>
            <a:endParaRPr lang="en-US"/>
          </a:p>
        </p:txBody>
      </p:sp>
      <p:sp>
        <p:nvSpPr>
          <p:cNvPr id="3" name="Segnaposto testo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en-US"/>
          </a:p>
        </p:txBody>
      </p:sp>
      <p:sp>
        <p:nvSpPr>
          <p:cNvPr id="4" name="Segnaposto data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992263A-79D5-4184-BCCD-A5A7EB792EEA}" type="datetimeFigureOut">
              <a:rPr lang="en-US" smtClean="0"/>
              <a:t>3/15/2018</a:t>
            </a:fld>
            <a:endParaRPr lang="en-US"/>
          </a:p>
        </p:txBody>
      </p:sp>
      <p:sp>
        <p:nvSpPr>
          <p:cNvPr id="5" name="Segnaposto piè di pagina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egnaposto numero diapositiva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6D01117-E8C0-4C70-9CFD-7A4C96CDC9B5}" type="slidenum">
              <a:rPr lang="en-US" smtClean="0"/>
              <a:t>‹N›</a:t>
            </a:fld>
            <a:endParaRPr lang="en-US"/>
          </a:p>
        </p:txBody>
      </p:sp>
    </p:spTree>
    <p:extLst>
      <p:ext uri="{BB962C8B-B14F-4D97-AF65-F5344CB8AC3E}">
        <p14:creationId xmlns:p14="http://schemas.microsoft.com/office/powerpoint/2010/main" val="121351427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 Id="rId5" Type="http://schemas.openxmlformats.org/officeDocument/2006/relationships/image" Target="../media/image4.jp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jpeg"/><Relationship Id="rId1" Type="http://schemas.openxmlformats.org/officeDocument/2006/relationships/slideLayout" Target="../slideLayouts/slideLayout1.xml"/><Relationship Id="rId4" Type="http://schemas.openxmlformats.org/officeDocument/2006/relationships/chart" Target="../charts/char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jpeg"/><Relationship Id="rId1" Type="http://schemas.openxmlformats.org/officeDocument/2006/relationships/slideLayout" Target="../slideLayouts/slideLayout1.xml"/><Relationship Id="rId5" Type="http://schemas.openxmlformats.org/officeDocument/2006/relationships/image" Target="../media/image7.png"/><Relationship Id="rId4" Type="http://schemas.openxmlformats.org/officeDocument/2006/relationships/image" Target="../media/image6.jpeg"/></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jpeg"/><Relationship Id="rId1" Type="http://schemas.openxmlformats.org/officeDocument/2006/relationships/slideLayout" Target="../slideLayouts/slideLayout1.xml"/><Relationship Id="rId5" Type="http://schemas.openxmlformats.org/officeDocument/2006/relationships/image" Target="../media/image9.png"/><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jpeg"/><Relationship Id="rId1" Type="http://schemas.openxmlformats.org/officeDocument/2006/relationships/slideLayout" Target="../slideLayouts/slideLayout1.xml"/><Relationship Id="rId4" Type="http://schemas.openxmlformats.org/officeDocument/2006/relationships/image" Target="../media/image10.jpeg"/></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15.png"/></Relationships>
</file>

<file path=ppt/slides/_rels/slide10.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17.png"/></Relationships>
</file>

<file path=ppt/slides/_rels/slide1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19.jpeg"/></Relationships>
</file>

<file path=ppt/slides/_rels/slide1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1.jpeg"/><Relationship Id="rId1" Type="http://schemas.openxmlformats.org/officeDocument/2006/relationships/slideLayout" Target="../slideLayouts/slideLayout1.xml"/><Relationship Id="rId4" Type="http://schemas.openxmlformats.org/officeDocument/2006/relationships/image" Target="../media/image22.png"/></Relationships>
</file>

<file path=ppt/slides/_rels/slide15.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16.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png"/><Relationship Id="rId1" Type="http://schemas.openxmlformats.org/officeDocument/2006/relationships/slideLayout" Target="../slideLayouts/slideLayout1.xml"/><Relationship Id="rId5" Type="http://schemas.openxmlformats.org/officeDocument/2006/relationships/image" Target="../media/image25.png"/><Relationship Id="rId4" Type="http://schemas.openxmlformats.org/officeDocument/2006/relationships/image" Target="../media/image24.png"/></Relationships>
</file>

<file path=ppt/slides/_rels/slide17.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28.png"/></Relationships>
</file>

<file path=ppt/slides/_rels/slide19.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30.png"/></Relationships>
</file>

<file path=ppt/slides/_rels/slide20.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36.png"/></Relationships>
</file>

<file path=ppt/slides/_rels/slide25.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38.png"/></Relationships>
</file>

<file path=ppt/slides/_rels/slide2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9.jpeg"/><Relationship Id="rId1" Type="http://schemas.openxmlformats.org/officeDocument/2006/relationships/slideLayout" Target="../slideLayouts/slideLayout1.xml"/><Relationship Id="rId4" Type="http://schemas.openxmlformats.org/officeDocument/2006/relationships/chart" Target="../charts/chart2.xml"/></Relationships>
</file>

<file path=ppt/slides/_rels/slide2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9.jpeg"/><Relationship Id="rId1" Type="http://schemas.openxmlformats.org/officeDocument/2006/relationships/slideLayout" Target="../slideLayouts/slideLayout1.xml"/><Relationship Id="rId5" Type="http://schemas.openxmlformats.org/officeDocument/2006/relationships/image" Target="../media/image41.jpeg"/><Relationship Id="rId4" Type="http://schemas.openxmlformats.org/officeDocument/2006/relationships/image" Target="../media/image40.png"/></Relationships>
</file>

<file path=ppt/slides/_rels/slide2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9.jpeg"/><Relationship Id="rId1" Type="http://schemas.openxmlformats.org/officeDocument/2006/relationships/slideLayout" Target="../slideLayouts/slideLayout1.xml"/><Relationship Id="rId4" Type="http://schemas.openxmlformats.org/officeDocument/2006/relationships/chart" Target="../charts/chart3.xml"/></Relationships>
</file>

<file path=ppt/slides/_rels/slide2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9.jpeg"/><Relationship Id="rId1" Type="http://schemas.openxmlformats.org/officeDocument/2006/relationships/slideLayout" Target="../slideLayouts/slideLayout1.xml"/><Relationship Id="rId4" Type="http://schemas.openxmlformats.org/officeDocument/2006/relationships/chart" Target="../charts/chart4.xml"/></Relationships>
</file>

<file path=ppt/slides/_rels/slide3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9.jpeg"/><Relationship Id="rId1" Type="http://schemas.openxmlformats.org/officeDocument/2006/relationships/slideLayout" Target="../slideLayouts/slideLayout1.xml"/><Relationship Id="rId4" Type="http://schemas.openxmlformats.org/officeDocument/2006/relationships/chart" Target="../charts/chart5.xml"/></Relationships>
</file>

<file path=ppt/slides/_rels/slide3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9.jpeg"/><Relationship Id="rId1" Type="http://schemas.openxmlformats.org/officeDocument/2006/relationships/slideLayout" Target="../slideLayouts/slideLayout1.xml"/><Relationship Id="rId4" Type="http://schemas.openxmlformats.org/officeDocument/2006/relationships/chart" Target="../charts/chart6.xml"/></Relationships>
</file>

<file path=ppt/slides/_rels/slide3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9.jpe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9.jpeg"/><Relationship Id="rId1" Type="http://schemas.openxmlformats.org/officeDocument/2006/relationships/slideLayout" Target="../slideLayouts/slideLayout1.xml"/><Relationship Id="rId5" Type="http://schemas.openxmlformats.org/officeDocument/2006/relationships/image" Target="../media/image43.png"/><Relationship Id="rId4" Type="http://schemas.openxmlformats.org/officeDocument/2006/relationships/image" Target="../media/image42.png"/></Relationships>
</file>

<file path=ppt/slides/_rels/slide3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9.jpeg"/><Relationship Id="rId1" Type="http://schemas.openxmlformats.org/officeDocument/2006/relationships/slideLayout" Target="../slideLayouts/slideLayout1.xml"/><Relationship Id="rId5" Type="http://schemas.openxmlformats.org/officeDocument/2006/relationships/image" Target="../media/image45.png"/><Relationship Id="rId4" Type="http://schemas.openxmlformats.org/officeDocument/2006/relationships/image" Target="../media/image44.PNG"/></Relationships>
</file>

<file path=ppt/slides/_rels/slide3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9.jpeg"/><Relationship Id="rId1" Type="http://schemas.openxmlformats.org/officeDocument/2006/relationships/slideLayout" Target="../slideLayouts/slideLayout1.xml"/><Relationship Id="rId5" Type="http://schemas.openxmlformats.org/officeDocument/2006/relationships/image" Target="../media/image47.png"/><Relationship Id="rId4" Type="http://schemas.openxmlformats.org/officeDocument/2006/relationships/image" Target="../media/image46.png"/></Relationships>
</file>

<file path=ppt/slides/_rels/slide3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9.jpeg"/><Relationship Id="rId1" Type="http://schemas.openxmlformats.org/officeDocument/2006/relationships/slideLayout" Target="../slideLayouts/slideLayout1.xml"/><Relationship Id="rId5" Type="http://schemas.openxmlformats.org/officeDocument/2006/relationships/image" Target="../media/image49.png"/><Relationship Id="rId4" Type="http://schemas.openxmlformats.org/officeDocument/2006/relationships/image" Target="../media/image48.png"/></Relationships>
</file>

<file path=ppt/slides/_rels/slide3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0.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80000"/>
            <a:lum/>
          </a:blip>
          <a:srcRect/>
          <a:tile tx="0" ty="0" sx="100000" sy="100000" flip="none" algn="tl"/>
        </a:blipFill>
        <a:effectLst/>
      </p:bgPr>
    </p:bg>
    <p:spTree>
      <p:nvGrpSpPr>
        <p:cNvPr id="1" name=""/>
        <p:cNvGrpSpPr/>
        <p:nvPr/>
      </p:nvGrpSpPr>
      <p:grpSpPr>
        <a:xfrm>
          <a:off x="0" y="0"/>
          <a:ext cx="0" cy="0"/>
          <a:chOff x="0" y="0"/>
          <a:chExt cx="0" cy="0"/>
        </a:xfrm>
      </p:grpSpPr>
      <p:pic>
        <p:nvPicPr>
          <p:cNvPr id="1026" name="Picture 2" descr="C:\Users\Francesco\Downloads\SIDPC Logo.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0"/>
            <a:ext cx="1416327" cy="1024154"/>
          </a:xfrm>
          <a:prstGeom prst="rect">
            <a:avLst/>
          </a:prstGeom>
          <a:noFill/>
          <a:extLst>
            <a:ext uri="{909E8E84-426E-40DD-AFC4-6F175D3DCCD1}">
              <a14:hiddenFill xmlns:a14="http://schemas.microsoft.com/office/drawing/2010/main">
                <a:solidFill>
                  <a:srgbClr val="FFFFFF"/>
                </a:solidFill>
              </a14:hiddenFill>
            </a:ext>
          </a:extLst>
        </p:spPr>
      </p:pic>
      <p:sp>
        <p:nvSpPr>
          <p:cNvPr id="4" name="CasellaDiTesto 3"/>
          <p:cNvSpPr txBox="1"/>
          <p:nvPr/>
        </p:nvSpPr>
        <p:spPr>
          <a:xfrm>
            <a:off x="171715" y="1412776"/>
            <a:ext cx="8856984" cy="2215991"/>
          </a:xfrm>
          <a:prstGeom prst="rect">
            <a:avLst/>
          </a:prstGeom>
          <a:noFill/>
        </p:spPr>
        <p:txBody>
          <a:bodyPr wrap="square" rtlCol="0">
            <a:spAutoFit/>
          </a:bodyPr>
          <a:lstStyle/>
          <a:p>
            <a:pPr algn="ctr">
              <a:lnSpc>
                <a:spcPct val="115000"/>
              </a:lnSpc>
              <a:spcAft>
                <a:spcPts val="0"/>
              </a:spcAft>
            </a:pPr>
            <a:r>
              <a:rPr lang="en-US" sz="4000" b="1" dirty="0" smtClean="0">
                <a:effectLst/>
                <a:latin typeface="Bookman Old Style" panose="02050604050505020204" pitchFamily="18" charset="0"/>
                <a:ea typeface="Calibri"/>
                <a:cs typeface="Times New Roman" panose="02020603050405020304" pitchFamily="18" charset="0"/>
              </a:rPr>
              <a:t>Performance </a:t>
            </a:r>
            <a:r>
              <a:rPr lang="en-US" sz="4000" b="1" dirty="0" smtClean="0">
                <a:latin typeface="Bookman Old Style" panose="02050604050505020204" pitchFamily="18" charset="0"/>
                <a:ea typeface="Calibri"/>
                <a:cs typeface="Times New Roman" panose="02020603050405020304" pitchFamily="18" charset="0"/>
              </a:rPr>
              <a:t>E</a:t>
            </a:r>
            <a:r>
              <a:rPr lang="en-US" sz="4000" b="1" dirty="0" smtClean="0">
                <a:effectLst/>
                <a:latin typeface="Bookman Old Style" panose="02050604050505020204" pitchFamily="18" charset="0"/>
                <a:ea typeface="Calibri"/>
                <a:cs typeface="Times New Roman" panose="02020603050405020304" pitchFamily="18" charset="0"/>
              </a:rPr>
              <a:t>valuation of an Off-road Light Aerial Platform for Date Palm Cultivation</a:t>
            </a:r>
            <a:endParaRPr lang="it-IT" sz="4000" dirty="0">
              <a:latin typeface="Bookman Old Style" panose="02050604050505020204" pitchFamily="18" charset="0"/>
              <a:ea typeface="Calibri"/>
              <a:cs typeface="Times New Roman" panose="02020603050405020304" pitchFamily="18" charset="0"/>
            </a:endParaRPr>
          </a:p>
        </p:txBody>
      </p:sp>
      <p:sp>
        <p:nvSpPr>
          <p:cNvPr id="5" name="CasellaDiTesto 4"/>
          <p:cNvSpPr txBox="1"/>
          <p:nvPr/>
        </p:nvSpPr>
        <p:spPr>
          <a:xfrm>
            <a:off x="28207" y="4437112"/>
            <a:ext cx="9144000" cy="446276"/>
          </a:xfrm>
          <a:prstGeom prst="rect">
            <a:avLst/>
          </a:prstGeom>
          <a:noFill/>
        </p:spPr>
        <p:txBody>
          <a:bodyPr wrap="square" rtlCol="0">
            <a:spAutoFit/>
          </a:bodyPr>
          <a:lstStyle/>
          <a:p>
            <a:pPr algn="ctr"/>
            <a:r>
              <a:rPr lang="en-US" sz="2300" b="1" dirty="0" smtClean="0"/>
              <a:t>Authors: </a:t>
            </a:r>
            <a:r>
              <a:rPr lang="en-US" sz="2300" dirty="0" smtClean="0"/>
              <a:t>Francesco </a:t>
            </a:r>
            <a:r>
              <a:rPr lang="en-US" sz="2300" dirty="0" err="1" smtClean="0"/>
              <a:t>Bonechi</a:t>
            </a:r>
            <a:r>
              <a:rPr lang="en-US" sz="2300" dirty="0" smtClean="0"/>
              <a:t>, Francesco </a:t>
            </a:r>
            <a:r>
              <a:rPr lang="en-US" sz="2300" dirty="0" err="1" smtClean="0"/>
              <a:t>Garbati</a:t>
            </a:r>
            <a:r>
              <a:rPr lang="en-US" sz="2300" dirty="0" smtClean="0"/>
              <a:t> </a:t>
            </a:r>
            <a:r>
              <a:rPr lang="en-US" sz="2300" dirty="0" err="1" smtClean="0"/>
              <a:t>Pegna</a:t>
            </a:r>
            <a:r>
              <a:rPr lang="en-US" sz="2300" dirty="0"/>
              <a:t> </a:t>
            </a:r>
            <a:r>
              <a:rPr lang="en-US" sz="2300" dirty="0" smtClean="0"/>
              <a:t>and Enrico </a:t>
            </a:r>
            <a:r>
              <a:rPr lang="en-US" sz="2300" dirty="0" err="1" smtClean="0"/>
              <a:t>Bonaiuti</a:t>
            </a:r>
            <a:endParaRPr lang="en-US" sz="2300" dirty="0"/>
          </a:p>
        </p:txBody>
      </p:sp>
      <p:pic>
        <p:nvPicPr>
          <p:cNvPr id="2" name="Immagine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002000" y="0"/>
            <a:ext cx="2151291" cy="1026000"/>
          </a:xfrm>
          <a:prstGeom prst="rect">
            <a:avLst/>
          </a:prstGeom>
        </p:spPr>
      </p:pic>
      <p:sp>
        <p:nvSpPr>
          <p:cNvPr id="3" name="CasellaDiTesto 2"/>
          <p:cNvSpPr txBox="1"/>
          <p:nvPr/>
        </p:nvSpPr>
        <p:spPr>
          <a:xfrm>
            <a:off x="130819" y="5229200"/>
            <a:ext cx="8856984" cy="1354217"/>
          </a:xfrm>
          <a:prstGeom prst="rect">
            <a:avLst/>
          </a:prstGeom>
          <a:noFill/>
        </p:spPr>
        <p:txBody>
          <a:bodyPr wrap="square" rtlCol="0">
            <a:spAutoFit/>
          </a:bodyPr>
          <a:lstStyle/>
          <a:p>
            <a:pPr algn="ctr"/>
            <a:r>
              <a:rPr lang="en-US" sz="2400" i="1" dirty="0" smtClean="0"/>
              <a:t>Department </a:t>
            </a:r>
            <a:r>
              <a:rPr lang="en-US" sz="2400" i="1" dirty="0"/>
              <a:t>of Agricultural, Food and Forestry Systems (GESAAF), University of Florence, Florence, Italy.</a:t>
            </a:r>
            <a:r>
              <a:rPr lang="en-US" sz="2400" dirty="0"/>
              <a:t> </a:t>
            </a:r>
            <a:endParaRPr lang="en-US" sz="2400" dirty="0" smtClean="0"/>
          </a:p>
          <a:p>
            <a:pPr algn="ctr"/>
            <a:endParaRPr lang="en-US" sz="1000" dirty="0" smtClean="0"/>
          </a:p>
          <a:p>
            <a:pPr algn="ctr"/>
            <a:r>
              <a:rPr lang="en-US" sz="2400" dirty="0" smtClean="0"/>
              <a:t>E-mail: francesco.bonechi@stud.unifi.it</a:t>
            </a:r>
            <a:endParaRPr lang="en-US" sz="2400" dirty="0"/>
          </a:p>
        </p:txBody>
      </p:sp>
      <p:pic>
        <p:nvPicPr>
          <p:cNvPr id="7" name="Immagine 6"/>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557734" y="0"/>
            <a:ext cx="3382418" cy="1026000"/>
          </a:xfrm>
          <a:prstGeom prst="rect">
            <a:avLst/>
          </a:prstGeom>
        </p:spPr>
      </p:pic>
    </p:spTree>
    <p:extLst>
      <p:ext uri="{BB962C8B-B14F-4D97-AF65-F5344CB8AC3E}">
        <p14:creationId xmlns:p14="http://schemas.microsoft.com/office/powerpoint/2010/main" val="238336271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pic>
        <p:nvPicPr>
          <p:cNvPr id="1026" name="Picture 2" descr="C:\Users\Francesco\Downloads\SIDPC Logo.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0"/>
            <a:ext cx="1403648" cy="1014986"/>
          </a:xfrm>
          <a:prstGeom prst="rect">
            <a:avLst/>
          </a:prstGeom>
          <a:noFill/>
          <a:extLst>
            <a:ext uri="{909E8E84-426E-40DD-AFC4-6F175D3DCCD1}">
              <a14:hiddenFill xmlns:a14="http://schemas.microsoft.com/office/drawing/2010/main">
                <a:solidFill>
                  <a:srgbClr val="FFFFFF"/>
                </a:solidFill>
              </a14:hiddenFill>
            </a:ext>
          </a:extLst>
        </p:spPr>
      </p:pic>
      <p:sp>
        <p:nvSpPr>
          <p:cNvPr id="4" name="CasellaDiTesto 3"/>
          <p:cNvSpPr txBox="1"/>
          <p:nvPr/>
        </p:nvSpPr>
        <p:spPr>
          <a:xfrm>
            <a:off x="2447764" y="224449"/>
            <a:ext cx="4392488" cy="587853"/>
          </a:xfrm>
          <a:prstGeom prst="rect">
            <a:avLst/>
          </a:prstGeom>
          <a:noFill/>
        </p:spPr>
        <p:txBody>
          <a:bodyPr wrap="square" rtlCol="0">
            <a:spAutoFit/>
          </a:bodyPr>
          <a:lstStyle/>
          <a:p>
            <a:pPr algn="ctr">
              <a:lnSpc>
                <a:spcPct val="115000"/>
              </a:lnSpc>
              <a:spcAft>
                <a:spcPts val="0"/>
              </a:spcAft>
            </a:pPr>
            <a:r>
              <a:rPr lang="en-US" sz="2800" b="1" dirty="0" smtClean="0">
                <a:solidFill>
                  <a:srgbClr val="000000"/>
                </a:solidFill>
                <a:effectLst/>
                <a:latin typeface="Bookman Old Style" panose="02050604050505020204" pitchFamily="18" charset="0"/>
                <a:ea typeface="Calibri"/>
                <a:cs typeface="Times New Roman" panose="02020603050405020304" pitchFamily="18" charset="0"/>
              </a:rPr>
              <a:t>Date Palm Cultivation</a:t>
            </a:r>
            <a:endParaRPr lang="it-IT" sz="2800" dirty="0">
              <a:latin typeface="Bookman Old Style" panose="02050604050505020204" pitchFamily="18" charset="0"/>
              <a:ea typeface="Calibri"/>
              <a:cs typeface="Times New Roman" panose="02020603050405020304" pitchFamily="18" charset="0"/>
            </a:endParaRPr>
          </a:p>
        </p:txBody>
      </p:sp>
      <p:sp>
        <p:nvSpPr>
          <p:cNvPr id="2" name="CasellaDiTesto 1"/>
          <p:cNvSpPr txBox="1"/>
          <p:nvPr/>
        </p:nvSpPr>
        <p:spPr>
          <a:xfrm>
            <a:off x="395536" y="1556792"/>
            <a:ext cx="8496944" cy="369332"/>
          </a:xfrm>
          <a:prstGeom prst="rect">
            <a:avLst/>
          </a:prstGeom>
          <a:noFill/>
        </p:spPr>
        <p:txBody>
          <a:bodyPr wrap="square" rtlCol="0">
            <a:spAutoFit/>
          </a:bodyPr>
          <a:lstStyle/>
          <a:p>
            <a:endParaRPr lang="en-US" dirty="0"/>
          </a:p>
        </p:txBody>
      </p:sp>
      <p:sp>
        <p:nvSpPr>
          <p:cNvPr id="3" name="CasellaDiTesto 2"/>
          <p:cNvSpPr txBox="1"/>
          <p:nvPr/>
        </p:nvSpPr>
        <p:spPr>
          <a:xfrm>
            <a:off x="107504" y="1325959"/>
            <a:ext cx="8928992" cy="769441"/>
          </a:xfrm>
          <a:prstGeom prst="rect">
            <a:avLst/>
          </a:prstGeom>
          <a:noFill/>
        </p:spPr>
        <p:txBody>
          <a:bodyPr wrap="square" rtlCol="0">
            <a:spAutoFit/>
          </a:bodyPr>
          <a:lstStyle/>
          <a:p>
            <a:pPr algn="just"/>
            <a:r>
              <a:rPr lang="en-US" sz="2200" dirty="0" smtClean="0"/>
              <a:t>Date palm (</a:t>
            </a:r>
            <a:r>
              <a:rPr lang="en-US" sz="2200" i="1" dirty="0" smtClean="0"/>
              <a:t>Phoenix </a:t>
            </a:r>
            <a:r>
              <a:rPr lang="en-US" sz="2200" i="1" dirty="0" err="1" smtClean="0"/>
              <a:t>dactylifera</a:t>
            </a:r>
            <a:r>
              <a:rPr lang="en-US" sz="2200" i="1" dirty="0" smtClean="0"/>
              <a:t> </a:t>
            </a:r>
            <a:r>
              <a:rPr lang="en-US" sz="2200" dirty="0" smtClean="0"/>
              <a:t>L.)</a:t>
            </a:r>
            <a:r>
              <a:rPr lang="en-US" sz="2200" i="1" dirty="0" smtClean="0"/>
              <a:t> </a:t>
            </a:r>
            <a:r>
              <a:rPr lang="en-US" sz="2200" dirty="0" smtClean="0"/>
              <a:t>cultivation has grown extraordinarily in the last decades.</a:t>
            </a:r>
          </a:p>
        </p:txBody>
      </p:sp>
      <p:graphicFrame>
        <p:nvGraphicFramePr>
          <p:cNvPr id="10" name="Grafico 9"/>
          <p:cNvGraphicFramePr>
            <a:graphicFrameLocks/>
          </p:cNvGraphicFramePr>
          <p:nvPr>
            <p:extLst>
              <p:ext uri="{D42A27DB-BD31-4B8C-83A1-F6EECF244321}">
                <p14:modId xmlns:p14="http://schemas.microsoft.com/office/powerpoint/2010/main" val="3561620278"/>
              </p:ext>
            </p:extLst>
          </p:nvPr>
        </p:nvGraphicFramePr>
        <p:xfrm>
          <a:off x="107504" y="3573017"/>
          <a:ext cx="8928992" cy="328498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1" name="Tabella 10"/>
          <p:cNvGraphicFramePr>
            <a:graphicFrameLocks noGrp="1"/>
          </p:cNvGraphicFramePr>
          <p:nvPr>
            <p:extLst>
              <p:ext uri="{D42A27DB-BD31-4B8C-83A1-F6EECF244321}">
                <p14:modId xmlns:p14="http://schemas.microsoft.com/office/powerpoint/2010/main" val="4287500381"/>
              </p:ext>
            </p:extLst>
          </p:nvPr>
        </p:nvGraphicFramePr>
        <p:xfrm>
          <a:off x="251521" y="1897324"/>
          <a:ext cx="8784974" cy="1681539"/>
        </p:xfrm>
        <a:graphic>
          <a:graphicData uri="http://schemas.openxmlformats.org/drawingml/2006/table">
            <a:tbl>
              <a:tblPr firstRow="1" bandRow="1">
                <a:noFill/>
                <a:tableStyleId>{7E9639D4-E3E2-4D34-9284-5A2195B3D0D7}</a:tableStyleId>
              </a:tblPr>
              <a:tblGrid>
                <a:gridCol w="3904434"/>
                <a:gridCol w="2440270"/>
                <a:gridCol w="2440270"/>
              </a:tblGrid>
              <a:tr h="444180">
                <a:tc>
                  <a:txBody>
                    <a:bodyPr/>
                    <a:lstStyle/>
                    <a:p>
                      <a:pPr algn="l"/>
                      <a:endParaRPr lang="en-US" sz="2200" dirty="0">
                        <a:solidFill>
                          <a:sysClr val="windowText" lastClr="000000"/>
                        </a:solidFill>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2200" dirty="0" smtClean="0">
                          <a:solidFill>
                            <a:sysClr val="windowText" lastClr="000000"/>
                          </a:solidFill>
                        </a:rPr>
                        <a:t>2000</a:t>
                      </a:r>
                      <a:endParaRPr lang="en-US" sz="2200" dirty="0">
                        <a:solidFill>
                          <a:sysClr val="windowText" lastClr="000000"/>
                        </a:solidFill>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2200" dirty="0" smtClean="0">
                          <a:solidFill>
                            <a:sysClr val="windowText" lastClr="000000"/>
                          </a:solidFill>
                        </a:rPr>
                        <a:t>2016</a:t>
                      </a:r>
                      <a:endParaRPr lang="en-US" sz="2200" dirty="0">
                        <a:solidFill>
                          <a:sysClr val="windowText" lastClr="000000"/>
                        </a:solidFill>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r>
              <a:tr h="444180">
                <a:tc>
                  <a:txBody>
                    <a:bodyPr/>
                    <a:lstStyle/>
                    <a:p>
                      <a:pPr algn="l"/>
                      <a:r>
                        <a:rPr lang="en-US" sz="2200" dirty="0" smtClean="0"/>
                        <a:t>World Production Dates (t)</a:t>
                      </a:r>
                      <a:endParaRPr lang="en-US" sz="2200" dirty="0"/>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US" sz="2200" dirty="0" smtClean="0"/>
                        <a:t>6,440,583</a:t>
                      </a:r>
                      <a:endParaRPr lang="en-US" sz="2200" dirty="0"/>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US" sz="2200" dirty="0" smtClean="0"/>
                        <a:t>8,460,443</a:t>
                      </a:r>
                      <a:endParaRPr lang="en-US" sz="2200" dirty="0"/>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r>
              <a:tr h="793179">
                <a:tc>
                  <a:txBody>
                    <a:bodyPr/>
                    <a:lstStyle/>
                    <a:p>
                      <a:pPr algn="just"/>
                      <a:r>
                        <a:rPr lang="en-US" sz="2200" dirty="0" smtClean="0"/>
                        <a:t>World</a:t>
                      </a:r>
                      <a:r>
                        <a:rPr lang="en-US" sz="2200" baseline="0" dirty="0" smtClean="0"/>
                        <a:t> </a:t>
                      </a:r>
                      <a:r>
                        <a:rPr lang="en-US" sz="2200" dirty="0" smtClean="0"/>
                        <a:t>Area</a:t>
                      </a:r>
                      <a:r>
                        <a:rPr lang="en-US" sz="2200" baseline="0" dirty="0" smtClean="0"/>
                        <a:t> Harvested Dates (ha)</a:t>
                      </a:r>
                      <a:endParaRPr lang="en-US" sz="2200" dirty="0"/>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US" sz="2200" dirty="0" smtClean="0"/>
                        <a:t>1,051,482</a:t>
                      </a:r>
                      <a:endParaRPr lang="en-US" sz="2200" dirty="0"/>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US" sz="2200" dirty="0" smtClean="0"/>
                        <a:t>1,353,159</a:t>
                      </a:r>
                      <a:endParaRPr lang="en-US" sz="2200" dirty="0"/>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r>
            </a:tbl>
          </a:graphicData>
        </a:graphic>
      </p:graphicFrame>
      <p:sp>
        <p:nvSpPr>
          <p:cNvPr id="5" name="CasellaDiTesto 4"/>
          <p:cNvSpPr txBox="1"/>
          <p:nvPr/>
        </p:nvSpPr>
        <p:spPr>
          <a:xfrm>
            <a:off x="6918122" y="3499942"/>
            <a:ext cx="1332148" cy="276999"/>
          </a:xfrm>
          <a:prstGeom prst="rect">
            <a:avLst/>
          </a:prstGeom>
          <a:noFill/>
        </p:spPr>
        <p:txBody>
          <a:bodyPr wrap="square" rtlCol="0">
            <a:spAutoFit/>
          </a:bodyPr>
          <a:lstStyle/>
          <a:p>
            <a:pPr algn="r"/>
            <a:r>
              <a:rPr lang="en-US" sz="1200" dirty="0" smtClean="0"/>
              <a:t>FAOSTAT, 2018</a:t>
            </a:r>
            <a:endParaRPr lang="en-US" sz="1200" dirty="0"/>
          </a:p>
        </p:txBody>
      </p:sp>
    </p:spTree>
    <p:extLst>
      <p:ext uri="{BB962C8B-B14F-4D97-AF65-F5344CB8AC3E}">
        <p14:creationId xmlns:p14="http://schemas.microsoft.com/office/powerpoint/2010/main" val="151882228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pic>
        <p:nvPicPr>
          <p:cNvPr id="1026" name="Picture 2" descr="C:\Users\Francesco\Downloads\SIDPC Logo.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0"/>
            <a:ext cx="1403648" cy="1014986"/>
          </a:xfrm>
          <a:prstGeom prst="rect">
            <a:avLst/>
          </a:prstGeom>
          <a:noFill/>
          <a:extLst>
            <a:ext uri="{909E8E84-426E-40DD-AFC4-6F175D3DCCD1}">
              <a14:hiddenFill xmlns:a14="http://schemas.microsoft.com/office/drawing/2010/main">
                <a:solidFill>
                  <a:srgbClr val="FFFFFF"/>
                </a:solidFill>
              </a14:hiddenFill>
            </a:ext>
          </a:extLst>
        </p:spPr>
      </p:pic>
      <p:sp>
        <p:nvSpPr>
          <p:cNvPr id="2" name="CasellaDiTesto 1"/>
          <p:cNvSpPr txBox="1"/>
          <p:nvPr/>
        </p:nvSpPr>
        <p:spPr>
          <a:xfrm>
            <a:off x="395536" y="1368000"/>
            <a:ext cx="8424936" cy="5170646"/>
          </a:xfrm>
          <a:prstGeom prst="rect">
            <a:avLst/>
          </a:prstGeom>
          <a:noFill/>
        </p:spPr>
        <p:txBody>
          <a:bodyPr wrap="square" rtlCol="0">
            <a:spAutoFit/>
          </a:bodyPr>
          <a:lstStyle/>
          <a:p>
            <a:pPr algn="just"/>
            <a:r>
              <a:rPr lang="en-US" sz="2200" dirty="0"/>
              <a:t>This positive trend is also forcing date cultivation to develop new solutions to face the modern production </a:t>
            </a:r>
            <a:r>
              <a:rPr lang="en-US" sz="2200" dirty="0" smtClean="0"/>
              <a:t>challenges:</a:t>
            </a:r>
          </a:p>
          <a:p>
            <a:pPr algn="just"/>
            <a:endParaRPr lang="en-US" sz="2200" dirty="0" smtClean="0"/>
          </a:p>
          <a:p>
            <a:pPr algn="just"/>
            <a:endParaRPr lang="en-US" sz="2200" dirty="0"/>
          </a:p>
          <a:p>
            <a:pPr marL="342900" indent="-342900" algn="just">
              <a:buFont typeface="Arial" panose="020B0604020202020204" pitchFamily="34" charset="0"/>
              <a:buChar char="•"/>
            </a:pPr>
            <a:r>
              <a:rPr lang="en-US" sz="2200" dirty="0"/>
              <a:t>Timeliness of agricultural </a:t>
            </a:r>
            <a:r>
              <a:rPr lang="en-US" sz="2200" dirty="0" smtClean="0"/>
              <a:t>practices;</a:t>
            </a:r>
          </a:p>
          <a:p>
            <a:pPr marL="342900" indent="-342900" algn="just">
              <a:buFont typeface="Arial" panose="020B0604020202020204" pitchFamily="34" charset="0"/>
              <a:buChar char="•"/>
            </a:pPr>
            <a:endParaRPr lang="en-US" sz="2200" dirty="0" smtClean="0"/>
          </a:p>
          <a:p>
            <a:pPr marL="342900" indent="-342900" algn="just">
              <a:buFont typeface="Arial" panose="020B0604020202020204" pitchFamily="34" charset="0"/>
              <a:buChar char="•"/>
            </a:pPr>
            <a:endParaRPr lang="en-US" sz="2200" dirty="0"/>
          </a:p>
          <a:p>
            <a:pPr marL="342900" indent="-342900" algn="just">
              <a:buFont typeface="Arial" panose="020B0604020202020204" pitchFamily="34" charset="0"/>
              <a:buChar char="•"/>
            </a:pPr>
            <a:r>
              <a:rPr lang="en-US" sz="2200" dirty="0"/>
              <a:t>Increasing labor </a:t>
            </a:r>
            <a:r>
              <a:rPr lang="en-US" sz="2200" dirty="0" smtClean="0"/>
              <a:t>costs;</a:t>
            </a:r>
          </a:p>
          <a:p>
            <a:pPr marL="342900" indent="-342900" algn="just">
              <a:buFont typeface="Arial" panose="020B0604020202020204" pitchFamily="34" charset="0"/>
              <a:buChar char="•"/>
            </a:pPr>
            <a:endParaRPr lang="en-US" sz="2200" dirty="0" smtClean="0"/>
          </a:p>
          <a:p>
            <a:pPr marL="342900" indent="-342900" algn="just">
              <a:buFont typeface="Arial" panose="020B0604020202020204" pitchFamily="34" charset="0"/>
              <a:buChar char="•"/>
            </a:pPr>
            <a:endParaRPr lang="en-US" sz="2200" dirty="0" smtClean="0"/>
          </a:p>
          <a:p>
            <a:pPr marL="342900" indent="-342900" algn="just">
              <a:buFont typeface="Arial" panose="020B0604020202020204" pitchFamily="34" charset="0"/>
              <a:buChar char="•"/>
            </a:pPr>
            <a:r>
              <a:rPr lang="en-US" sz="2200" dirty="0" smtClean="0"/>
              <a:t>Difficult and risky operations when palm height is over 6-8 m;</a:t>
            </a:r>
          </a:p>
          <a:p>
            <a:pPr marL="342900" indent="-342900" algn="just">
              <a:buFont typeface="Arial" panose="020B0604020202020204" pitchFamily="34" charset="0"/>
              <a:buChar char="•"/>
            </a:pPr>
            <a:endParaRPr lang="en-US" sz="2200" dirty="0" smtClean="0"/>
          </a:p>
          <a:p>
            <a:pPr algn="just"/>
            <a:endParaRPr lang="en-US" sz="2200" dirty="0" smtClean="0"/>
          </a:p>
          <a:p>
            <a:pPr marL="342900" indent="-342900" algn="just">
              <a:buFont typeface="Arial" panose="020B0604020202020204" pitchFamily="34" charset="0"/>
              <a:buChar char="•"/>
            </a:pPr>
            <a:r>
              <a:rPr lang="en-US" sz="2200" dirty="0"/>
              <a:t>Scarcity of skilled </a:t>
            </a:r>
            <a:r>
              <a:rPr lang="en-US" sz="2200" dirty="0" smtClean="0"/>
              <a:t>labor.</a:t>
            </a:r>
          </a:p>
          <a:p>
            <a:pPr algn="just"/>
            <a:endParaRPr lang="en-US" sz="2200" dirty="0"/>
          </a:p>
        </p:txBody>
      </p:sp>
      <p:sp>
        <p:nvSpPr>
          <p:cNvPr id="5" name="CasellaDiTesto 4"/>
          <p:cNvSpPr txBox="1"/>
          <p:nvPr/>
        </p:nvSpPr>
        <p:spPr>
          <a:xfrm>
            <a:off x="2447764" y="224449"/>
            <a:ext cx="4392488" cy="587853"/>
          </a:xfrm>
          <a:prstGeom prst="rect">
            <a:avLst/>
          </a:prstGeom>
          <a:noFill/>
        </p:spPr>
        <p:txBody>
          <a:bodyPr wrap="square" rtlCol="0">
            <a:spAutoFit/>
          </a:bodyPr>
          <a:lstStyle/>
          <a:p>
            <a:pPr algn="ctr">
              <a:lnSpc>
                <a:spcPct val="115000"/>
              </a:lnSpc>
              <a:spcAft>
                <a:spcPts val="0"/>
              </a:spcAft>
            </a:pPr>
            <a:r>
              <a:rPr lang="en-US" sz="2800" b="1" dirty="0" smtClean="0">
                <a:solidFill>
                  <a:srgbClr val="000000"/>
                </a:solidFill>
                <a:effectLst/>
                <a:latin typeface="Bookman Old Style" panose="02050604050505020204" pitchFamily="18" charset="0"/>
                <a:ea typeface="Calibri"/>
                <a:cs typeface="Times New Roman" panose="02020603050405020304" pitchFamily="18" charset="0"/>
              </a:rPr>
              <a:t>Date Palm Cultivation</a:t>
            </a:r>
            <a:endParaRPr lang="it-IT" sz="2800" dirty="0">
              <a:latin typeface="Bookman Old Style" panose="02050604050505020204" pitchFamily="18" charset="0"/>
              <a:ea typeface="Calibri"/>
              <a:cs typeface="Times New Roman" panose="02020603050405020304" pitchFamily="18" charset="0"/>
            </a:endParaRPr>
          </a:p>
        </p:txBody>
      </p:sp>
    </p:spTree>
    <p:extLst>
      <p:ext uri="{BB962C8B-B14F-4D97-AF65-F5344CB8AC3E}">
        <p14:creationId xmlns:p14="http://schemas.microsoft.com/office/powerpoint/2010/main" val="183098760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pic>
        <p:nvPicPr>
          <p:cNvPr id="1026" name="Picture 2" descr="C:\Users\Francesco\Downloads\SIDPC Logo.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0"/>
            <a:ext cx="1403648" cy="1014986"/>
          </a:xfrm>
          <a:prstGeom prst="rect">
            <a:avLst/>
          </a:prstGeom>
          <a:noFill/>
          <a:extLst>
            <a:ext uri="{909E8E84-426E-40DD-AFC4-6F175D3DCCD1}">
              <a14:hiddenFill xmlns:a14="http://schemas.microsoft.com/office/drawing/2010/main">
                <a:solidFill>
                  <a:srgbClr val="FFFFFF"/>
                </a:solidFill>
              </a14:hiddenFill>
            </a:ext>
          </a:extLst>
        </p:spPr>
      </p:pic>
      <p:sp>
        <p:nvSpPr>
          <p:cNvPr id="2" name="CasellaDiTesto 1"/>
          <p:cNvSpPr txBox="1"/>
          <p:nvPr/>
        </p:nvSpPr>
        <p:spPr>
          <a:xfrm>
            <a:off x="157988" y="1196752"/>
            <a:ext cx="8847598" cy="769441"/>
          </a:xfrm>
          <a:prstGeom prst="rect">
            <a:avLst/>
          </a:prstGeom>
          <a:noFill/>
        </p:spPr>
        <p:txBody>
          <a:bodyPr wrap="square" rtlCol="0">
            <a:spAutoFit/>
          </a:bodyPr>
          <a:lstStyle/>
          <a:p>
            <a:pPr algn="just"/>
            <a:r>
              <a:rPr lang="en-US" sz="2200" dirty="0" smtClean="0"/>
              <a:t>In </a:t>
            </a:r>
            <a:r>
              <a:rPr lang="en-US" sz="2200" dirty="0"/>
              <a:t>most plantations access to the frond level is still performed in traditional </a:t>
            </a:r>
            <a:r>
              <a:rPr lang="en-US" sz="2200" dirty="0" smtClean="0"/>
              <a:t>ways. This is mainly due to:</a:t>
            </a:r>
          </a:p>
        </p:txBody>
      </p:sp>
      <p:sp>
        <p:nvSpPr>
          <p:cNvPr id="6" name="CasellaDiTesto 5"/>
          <p:cNvSpPr txBox="1"/>
          <p:nvPr/>
        </p:nvSpPr>
        <p:spPr>
          <a:xfrm>
            <a:off x="2447764" y="224449"/>
            <a:ext cx="4392488" cy="587853"/>
          </a:xfrm>
          <a:prstGeom prst="rect">
            <a:avLst/>
          </a:prstGeom>
          <a:noFill/>
        </p:spPr>
        <p:txBody>
          <a:bodyPr wrap="square" rtlCol="0">
            <a:spAutoFit/>
          </a:bodyPr>
          <a:lstStyle/>
          <a:p>
            <a:pPr algn="ctr">
              <a:lnSpc>
                <a:spcPct val="115000"/>
              </a:lnSpc>
              <a:spcAft>
                <a:spcPts val="0"/>
              </a:spcAft>
            </a:pPr>
            <a:r>
              <a:rPr lang="en-US" sz="2800" b="1" dirty="0" smtClean="0">
                <a:solidFill>
                  <a:srgbClr val="000000"/>
                </a:solidFill>
                <a:effectLst/>
                <a:latin typeface="Bookman Old Style" panose="02050604050505020204" pitchFamily="18" charset="0"/>
                <a:ea typeface="Calibri"/>
                <a:cs typeface="Times New Roman" panose="02020603050405020304" pitchFamily="18" charset="0"/>
              </a:rPr>
              <a:t>Date Palm Cultivation</a:t>
            </a:r>
            <a:endParaRPr lang="it-IT" sz="2800" dirty="0">
              <a:latin typeface="Bookman Old Style" panose="02050604050505020204" pitchFamily="18" charset="0"/>
              <a:ea typeface="Calibri"/>
              <a:cs typeface="Times New Roman" panose="02020603050405020304" pitchFamily="18" charset="0"/>
            </a:endParaRPr>
          </a:p>
        </p:txBody>
      </p:sp>
      <p:pic>
        <p:nvPicPr>
          <p:cNvPr id="7" name="Picture 2"/>
          <p:cNvPicPr/>
          <p:nvPr/>
        </p:nvPicPr>
        <p:blipFill>
          <a:blip r:embed="rId4"/>
          <a:stretch>
            <a:fillRect/>
          </a:stretch>
        </p:blipFill>
        <p:spPr>
          <a:xfrm>
            <a:off x="5151192" y="3645023"/>
            <a:ext cx="3852696" cy="3078343"/>
          </a:xfrm>
          <a:prstGeom prst="rect">
            <a:avLst/>
          </a:prstGeom>
          <a:ln>
            <a:noFill/>
          </a:ln>
        </p:spPr>
      </p:pic>
      <p:sp>
        <p:nvSpPr>
          <p:cNvPr id="3" name="CasellaDiTesto 2"/>
          <p:cNvSpPr txBox="1"/>
          <p:nvPr/>
        </p:nvSpPr>
        <p:spPr>
          <a:xfrm>
            <a:off x="157988" y="2204864"/>
            <a:ext cx="8847598" cy="1446550"/>
          </a:xfrm>
          <a:prstGeom prst="rect">
            <a:avLst/>
          </a:prstGeom>
          <a:noFill/>
        </p:spPr>
        <p:txBody>
          <a:bodyPr wrap="square" rtlCol="0">
            <a:spAutoFit/>
          </a:bodyPr>
          <a:lstStyle/>
          <a:p>
            <a:pPr marL="342900" indent="-342900" algn="just">
              <a:buFont typeface="Arial" panose="020B0604020202020204" pitchFamily="34" charset="0"/>
              <a:buChar char="•"/>
            </a:pPr>
            <a:r>
              <a:rPr lang="en-US" sz="2200" dirty="0"/>
              <a:t>High cost of </a:t>
            </a:r>
            <a:r>
              <a:rPr lang="en-US" sz="2200" dirty="0" smtClean="0"/>
              <a:t>mechanization;</a:t>
            </a:r>
            <a:endParaRPr lang="en-US" sz="2200" dirty="0"/>
          </a:p>
          <a:p>
            <a:pPr algn="just"/>
            <a:endParaRPr lang="en-US" sz="2200" dirty="0"/>
          </a:p>
          <a:p>
            <a:pPr marL="342900" indent="-342900" algn="just">
              <a:buFont typeface="Arial" panose="020B0604020202020204" pitchFamily="34" charset="0"/>
              <a:buChar char="•"/>
            </a:pPr>
            <a:r>
              <a:rPr lang="en-US" sz="2200" dirty="0"/>
              <a:t>Lack of specific machinery for date palm </a:t>
            </a:r>
            <a:r>
              <a:rPr lang="en-US" sz="2200" dirty="0" smtClean="0"/>
              <a:t>cultivation.</a:t>
            </a:r>
            <a:endParaRPr lang="en-US" sz="2200" dirty="0"/>
          </a:p>
          <a:p>
            <a:pPr algn="just"/>
            <a:endParaRPr lang="en-US" sz="2200" dirty="0"/>
          </a:p>
        </p:txBody>
      </p:sp>
      <p:pic>
        <p:nvPicPr>
          <p:cNvPr id="4" name="Immagine 3"/>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57988" y="3645024"/>
            <a:ext cx="4579552" cy="3060258"/>
          </a:xfrm>
          <a:prstGeom prst="rect">
            <a:avLst/>
          </a:prstGeom>
        </p:spPr>
      </p:pic>
    </p:spTree>
    <p:extLst>
      <p:ext uri="{BB962C8B-B14F-4D97-AF65-F5344CB8AC3E}">
        <p14:creationId xmlns:p14="http://schemas.microsoft.com/office/powerpoint/2010/main" val="81283093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pic>
        <p:nvPicPr>
          <p:cNvPr id="1026" name="Picture 2" descr="C:\Users\Francesco\Downloads\SIDPC Logo.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0"/>
            <a:ext cx="1403648" cy="1014986"/>
          </a:xfrm>
          <a:prstGeom prst="rect">
            <a:avLst/>
          </a:prstGeom>
          <a:noFill/>
          <a:extLst>
            <a:ext uri="{909E8E84-426E-40DD-AFC4-6F175D3DCCD1}">
              <a14:hiddenFill xmlns:a14="http://schemas.microsoft.com/office/drawing/2010/main">
                <a:solidFill>
                  <a:srgbClr val="FFFFFF"/>
                </a:solidFill>
              </a14:hiddenFill>
            </a:ext>
          </a:extLst>
        </p:spPr>
      </p:pic>
      <p:sp>
        <p:nvSpPr>
          <p:cNvPr id="2" name="CasellaDiTesto 1"/>
          <p:cNvSpPr txBox="1"/>
          <p:nvPr/>
        </p:nvSpPr>
        <p:spPr>
          <a:xfrm>
            <a:off x="179512" y="1014986"/>
            <a:ext cx="8928484" cy="2508379"/>
          </a:xfrm>
          <a:prstGeom prst="rect">
            <a:avLst/>
          </a:prstGeom>
          <a:noFill/>
        </p:spPr>
        <p:txBody>
          <a:bodyPr wrap="square" rtlCol="0">
            <a:spAutoFit/>
          </a:bodyPr>
          <a:lstStyle/>
          <a:p>
            <a:pPr algn="just"/>
            <a:r>
              <a:rPr lang="en-US" sz="2200" dirty="0" smtClean="0"/>
              <a:t>A major change that has occurred in 1950s  has been the mechanization of some cultivation practices in particular the timing and method of harvesting.</a:t>
            </a:r>
          </a:p>
          <a:p>
            <a:pPr algn="just">
              <a:lnSpc>
                <a:spcPct val="150000"/>
              </a:lnSpc>
            </a:pPr>
            <a:r>
              <a:rPr lang="en-US" sz="2200" dirty="0" smtClean="0"/>
              <a:t>Nowadays some of the machines available for harvesting are:</a:t>
            </a:r>
          </a:p>
          <a:p>
            <a:pPr algn="just"/>
            <a:endParaRPr lang="en-US" sz="1200" dirty="0"/>
          </a:p>
          <a:p>
            <a:pPr marL="342900" indent="-342900" algn="just">
              <a:buFont typeface="Arial" panose="020B0604020202020204" pitchFamily="34" charset="0"/>
              <a:buChar char="•"/>
            </a:pPr>
            <a:r>
              <a:rPr lang="en-US" sz="2400" b="1" dirty="0" smtClean="0"/>
              <a:t>Palm </a:t>
            </a:r>
            <a:r>
              <a:rPr lang="en-US" sz="2400" b="1" dirty="0"/>
              <a:t>stem </a:t>
            </a:r>
            <a:r>
              <a:rPr lang="en-US" sz="2400" b="1" dirty="0" smtClean="0"/>
              <a:t>shakers:</a:t>
            </a:r>
          </a:p>
          <a:p>
            <a:pPr algn="just"/>
            <a:r>
              <a:rPr lang="en-US" sz="2200" dirty="0" smtClean="0"/>
              <a:t>Suitable </a:t>
            </a:r>
            <a:r>
              <a:rPr lang="en-US" sz="2200" dirty="0"/>
              <a:t>for those </a:t>
            </a:r>
            <a:r>
              <a:rPr lang="en-US" sz="2200" dirty="0" smtClean="0"/>
              <a:t>varieties of </a:t>
            </a:r>
            <a:r>
              <a:rPr lang="en-US" sz="2200" dirty="0"/>
              <a:t>dates </a:t>
            </a:r>
            <a:r>
              <a:rPr lang="en-US" sz="2200" dirty="0" smtClean="0"/>
              <a:t>where </a:t>
            </a:r>
            <a:r>
              <a:rPr lang="en-US" sz="2200" dirty="0"/>
              <a:t>fruits </a:t>
            </a:r>
            <a:r>
              <a:rPr lang="en-US" sz="2200" dirty="0" smtClean="0"/>
              <a:t>do not ripen at the same time.</a:t>
            </a:r>
          </a:p>
        </p:txBody>
      </p:sp>
      <p:sp>
        <p:nvSpPr>
          <p:cNvPr id="6" name="CasellaDiTesto 5"/>
          <p:cNvSpPr txBox="1"/>
          <p:nvPr/>
        </p:nvSpPr>
        <p:spPr>
          <a:xfrm>
            <a:off x="2123728" y="224449"/>
            <a:ext cx="5040560" cy="587853"/>
          </a:xfrm>
          <a:prstGeom prst="rect">
            <a:avLst/>
          </a:prstGeom>
          <a:noFill/>
        </p:spPr>
        <p:txBody>
          <a:bodyPr wrap="square" rtlCol="0">
            <a:spAutoFit/>
          </a:bodyPr>
          <a:lstStyle/>
          <a:p>
            <a:pPr algn="ctr">
              <a:lnSpc>
                <a:spcPct val="115000"/>
              </a:lnSpc>
              <a:spcAft>
                <a:spcPts val="0"/>
              </a:spcAft>
            </a:pPr>
            <a:r>
              <a:rPr lang="en-US" sz="2800" b="1" dirty="0" smtClean="0">
                <a:solidFill>
                  <a:srgbClr val="000000"/>
                </a:solidFill>
                <a:effectLst/>
                <a:latin typeface="Bookman Old Style" panose="02050604050505020204" pitchFamily="18" charset="0"/>
                <a:ea typeface="Calibri"/>
                <a:cs typeface="Times New Roman" panose="02020603050405020304" pitchFamily="18" charset="0"/>
              </a:rPr>
              <a:t>Date Palm Mechanization</a:t>
            </a:r>
            <a:endParaRPr lang="it-IT" sz="2800" dirty="0">
              <a:latin typeface="Bookman Old Style" panose="02050604050505020204" pitchFamily="18" charset="0"/>
              <a:ea typeface="Calibri"/>
              <a:cs typeface="Times New Roman" panose="02020603050405020304" pitchFamily="18" charset="0"/>
            </a:endParaRPr>
          </a:p>
        </p:txBody>
      </p:sp>
      <p:pic>
        <p:nvPicPr>
          <p:cNvPr id="1028"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75298" y="3501369"/>
            <a:ext cx="3318145" cy="33120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9"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453965" y="3481866"/>
            <a:ext cx="4438515" cy="33315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70699746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pic>
        <p:nvPicPr>
          <p:cNvPr id="1026" name="Picture 2" descr="C:\Users\Francesco\Downloads\SIDPC Logo.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0"/>
            <a:ext cx="1403648" cy="1014986"/>
          </a:xfrm>
          <a:prstGeom prst="rect">
            <a:avLst/>
          </a:prstGeom>
          <a:noFill/>
          <a:extLst>
            <a:ext uri="{909E8E84-426E-40DD-AFC4-6F175D3DCCD1}">
              <a14:hiddenFill xmlns:a14="http://schemas.microsoft.com/office/drawing/2010/main">
                <a:solidFill>
                  <a:srgbClr val="FFFFFF"/>
                </a:solidFill>
              </a14:hiddenFill>
            </a:ext>
          </a:extLst>
        </p:spPr>
      </p:pic>
      <p:sp>
        <p:nvSpPr>
          <p:cNvPr id="6" name="CasellaDiTesto 5"/>
          <p:cNvSpPr txBox="1"/>
          <p:nvPr/>
        </p:nvSpPr>
        <p:spPr>
          <a:xfrm>
            <a:off x="2123728" y="224449"/>
            <a:ext cx="5040560" cy="587853"/>
          </a:xfrm>
          <a:prstGeom prst="rect">
            <a:avLst/>
          </a:prstGeom>
          <a:noFill/>
        </p:spPr>
        <p:txBody>
          <a:bodyPr wrap="square" rtlCol="0">
            <a:spAutoFit/>
          </a:bodyPr>
          <a:lstStyle/>
          <a:p>
            <a:pPr algn="ctr">
              <a:lnSpc>
                <a:spcPct val="115000"/>
              </a:lnSpc>
              <a:spcAft>
                <a:spcPts val="0"/>
              </a:spcAft>
            </a:pPr>
            <a:r>
              <a:rPr lang="en-US" sz="2800" b="1" dirty="0" smtClean="0">
                <a:solidFill>
                  <a:srgbClr val="000000"/>
                </a:solidFill>
                <a:effectLst/>
                <a:latin typeface="Bookman Old Style" panose="02050604050505020204" pitchFamily="18" charset="0"/>
                <a:ea typeface="Calibri"/>
                <a:cs typeface="Times New Roman" panose="02020603050405020304" pitchFamily="18" charset="0"/>
              </a:rPr>
              <a:t>Date Palm Mechanization</a:t>
            </a:r>
            <a:endParaRPr lang="it-IT" sz="2800" dirty="0">
              <a:latin typeface="Bookman Old Style" panose="02050604050505020204" pitchFamily="18" charset="0"/>
              <a:ea typeface="Calibri"/>
              <a:cs typeface="Times New Roman" panose="02020603050405020304" pitchFamily="18" charset="0"/>
            </a:endParaRPr>
          </a:p>
        </p:txBody>
      </p:sp>
      <p:pic>
        <p:nvPicPr>
          <p:cNvPr id="3074" name="Picture 2"/>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499992" y="3365994"/>
            <a:ext cx="4595987" cy="344699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7" name="CasellaDiTesto 6"/>
          <p:cNvSpPr txBox="1"/>
          <p:nvPr/>
        </p:nvSpPr>
        <p:spPr>
          <a:xfrm>
            <a:off x="0" y="3288996"/>
            <a:ext cx="4428000" cy="3600986"/>
          </a:xfrm>
          <a:prstGeom prst="rect">
            <a:avLst/>
          </a:prstGeom>
          <a:noFill/>
        </p:spPr>
        <p:txBody>
          <a:bodyPr wrap="square" rtlCol="0">
            <a:spAutoFit/>
          </a:bodyPr>
          <a:lstStyle/>
          <a:p>
            <a:pPr algn="just"/>
            <a:r>
              <a:rPr lang="en-US" sz="2200" dirty="0" smtClean="0">
                <a:solidFill>
                  <a:srgbClr val="C00000"/>
                </a:solidFill>
              </a:rPr>
              <a:t>Limits may be identified in:</a:t>
            </a:r>
          </a:p>
          <a:p>
            <a:pPr algn="just"/>
            <a:endParaRPr lang="en-US" sz="2200" dirty="0"/>
          </a:p>
          <a:p>
            <a:pPr marL="342900" indent="-342900" algn="just">
              <a:buSzPct val="100000"/>
              <a:buFont typeface="Calibri" panose="020F0502020204030204" pitchFamily="34" charset="0"/>
              <a:buChar char="-"/>
            </a:pPr>
            <a:r>
              <a:rPr lang="en-US" sz="2000" dirty="0"/>
              <a:t>High </a:t>
            </a:r>
            <a:r>
              <a:rPr lang="en-US" sz="2000" dirty="0" smtClean="0"/>
              <a:t>purchase price </a:t>
            </a:r>
            <a:r>
              <a:rPr lang="en-US" sz="2000" dirty="0"/>
              <a:t>and maintenance costs</a:t>
            </a:r>
            <a:r>
              <a:rPr lang="en-US" sz="2000" dirty="0" smtClean="0"/>
              <a:t>;</a:t>
            </a:r>
          </a:p>
          <a:p>
            <a:pPr algn="just">
              <a:buSzPct val="100000"/>
            </a:pPr>
            <a:endParaRPr lang="en-US" sz="1200" dirty="0" smtClean="0"/>
          </a:p>
          <a:p>
            <a:pPr marL="342900" indent="-342900" algn="just">
              <a:buFontTx/>
              <a:buChar char="-"/>
            </a:pPr>
            <a:r>
              <a:rPr lang="en-US" sz="2000" dirty="0"/>
              <a:t>Difficulties of maneuvering</a:t>
            </a:r>
            <a:r>
              <a:rPr lang="en-US" sz="2000" dirty="0" smtClean="0"/>
              <a:t>;</a:t>
            </a:r>
          </a:p>
          <a:p>
            <a:pPr algn="just"/>
            <a:endParaRPr lang="en-US" sz="1200" dirty="0"/>
          </a:p>
          <a:p>
            <a:pPr marL="342900" indent="-342900" algn="just">
              <a:buFontTx/>
              <a:buChar char="-"/>
            </a:pPr>
            <a:r>
              <a:rPr lang="en-US" sz="2000" dirty="0" smtClean="0"/>
              <a:t>Heavy machines;</a:t>
            </a:r>
          </a:p>
          <a:p>
            <a:pPr algn="just"/>
            <a:endParaRPr lang="en-US" sz="1200" dirty="0" smtClean="0"/>
          </a:p>
          <a:p>
            <a:pPr marL="342900" indent="-342900" algn="just">
              <a:buFontTx/>
              <a:buChar char="-"/>
            </a:pPr>
            <a:r>
              <a:rPr lang="en-US" sz="2000" dirty="0" smtClean="0"/>
              <a:t>Operators </a:t>
            </a:r>
            <a:r>
              <a:rPr lang="en-US" sz="2000" dirty="0"/>
              <a:t>have to jump out from the platform to reach the fruits if the bunches are hidden by the </a:t>
            </a:r>
            <a:r>
              <a:rPr lang="en-US" sz="2000" dirty="0" smtClean="0"/>
              <a:t>fronds.</a:t>
            </a:r>
            <a:endParaRPr lang="en-US" sz="2000" dirty="0"/>
          </a:p>
        </p:txBody>
      </p:sp>
      <p:sp>
        <p:nvSpPr>
          <p:cNvPr id="13" name="CasellaDiTesto 12"/>
          <p:cNvSpPr txBox="1"/>
          <p:nvPr/>
        </p:nvSpPr>
        <p:spPr>
          <a:xfrm>
            <a:off x="0" y="1484784"/>
            <a:ext cx="9054348" cy="1138773"/>
          </a:xfrm>
          <a:prstGeom prst="rect">
            <a:avLst/>
          </a:prstGeom>
          <a:noFill/>
        </p:spPr>
        <p:txBody>
          <a:bodyPr wrap="square" rtlCol="0">
            <a:spAutoFit/>
          </a:bodyPr>
          <a:lstStyle/>
          <a:p>
            <a:pPr marL="342900" lvl="0" indent="-342900" algn="just">
              <a:buFont typeface="Arial" panose="020B0604020202020204" pitchFamily="34" charset="0"/>
              <a:buChar char="•"/>
            </a:pPr>
            <a:r>
              <a:rPr lang="en-US" sz="2400" b="1" dirty="0" smtClean="0">
                <a:solidFill>
                  <a:prstClr val="black"/>
                </a:solidFill>
              </a:rPr>
              <a:t>Large </a:t>
            </a:r>
            <a:r>
              <a:rPr lang="en-US" sz="2400" b="1" dirty="0">
                <a:solidFill>
                  <a:prstClr val="black"/>
                </a:solidFill>
              </a:rPr>
              <a:t>“U” shaped aerial platform</a:t>
            </a:r>
            <a:r>
              <a:rPr lang="en-US" sz="2400" dirty="0">
                <a:solidFill>
                  <a:prstClr val="black"/>
                </a:solidFill>
              </a:rPr>
              <a:t>: </a:t>
            </a:r>
          </a:p>
          <a:p>
            <a:pPr lvl="0" algn="just"/>
            <a:r>
              <a:rPr lang="en-US" sz="2200" dirty="0">
                <a:solidFill>
                  <a:prstClr val="black"/>
                </a:solidFill>
              </a:rPr>
              <a:t>Widely used in large specialized plantations where valuable varieties are cultivated. Offers good levels of efficiency and safety for workers.</a:t>
            </a:r>
          </a:p>
        </p:txBody>
      </p:sp>
    </p:spTree>
    <p:extLst>
      <p:ext uri="{BB962C8B-B14F-4D97-AF65-F5344CB8AC3E}">
        <p14:creationId xmlns:p14="http://schemas.microsoft.com/office/powerpoint/2010/main" val="300932364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a:gsLst>
            <a:gs pos="0">
              <a:schemeClr val="accent5">
                <a:lumMod val="40000"/>
                <a:lumOff val="60000"/>
                <a:alpha val="80000"/>
              </a:schemeClr>
            </a:gs>
            <a:gs pos="17999">
              <a:schemeClr val="accent5">
                <a:lumMod val="20000"/>
                <a:lumOff val="80000"/>
                <a:alpha val="90000"/>
              </a:schemeClr>
            </a:gs>
            <a:gs pos="36000">
              <a:schemeClr val="accent5">
                <a:lumMod val="20000"/>
                <a:lumOff val="80000"/>
                <a:alpha val="90000"/>
              </a:schemeClr>
            </a:gs>
            <a:gs pos="61000">
              <a:schemeClr val="accent5">
                <a:lumMod val="20000"/>
                <a:lumOff val="80000"/>
                <a:alpha val="90000"/>
              </a:schemeClr>
            </a:gs>
            <a:gs pos="82001">
              <a:schemeClr val="accent5">
                <a:lumMod val="20000"/>
                <a:lumOff val="80000"/>
                <a:alpha val="90000"/>
              </a:schemeClr>
            </a:gs>
            <a:gs pos="100000">
              <a:schemeClr val="accent5">
                <a:lumMod val="40000"/>
                <a:lumOff val="60000"/>
                <a:alpha val="80000"/>
              </a:schemeClr>
            </a:gs>
          </a:gsLst>
          <a:lin ang="0" scaled="0"/>
        </a:gradFill>
        <a:effectLst/>
      </p:bgPr>
    </p:bg>
    <p:spTree>
      <p:nvGrpSpPr>
        <p:cNvPr id="1" name=""/>
        <p:cNvGrpSpPr/>
        <p:nvPr/>
      </p:nvGrpSpPr>
      <p:grpSpPr>
        <a:xfrm>
          <a:off x="0" y="0"/>
          <a:ext cx="0" cy="0"/>
          <a:chOff x="0" y="0"/>
          <a:chExt cx="0" cy="0"/>
        </a:xfrm>
      </p:grpSpPr>
      <p:pic>
        <p:nvPicPr>
          <p:cNvPr id="1026" name="Picture 2" descr="C:\Users\Francesco\Downloads\SIDPC Logo.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0"/>
            <a:ext cx="1403648" cy="1014986"/>
          </a:xfrm>
          <a:prstGeom prst="rect">
            <a:avLst/>
          </a:prstGeom>
          <a:noFill/>
          <a:extLst>
            <a:ext uri="{909E8E84-426E-40DD-AFC4-6F175D3DCCD1}">
              <a14:hiddenFill xmlns:a14="http://schemas.microsoft.com/office/drawing/2010/main">
                <a:solidFill>
                  <a:srgbClr val="FFFFFF"/>
                </a:solidFill>
              </a14:hiddenFill>
            </a:ext>
          </a:extLst>
        </p:spPr>
      </p:pic>
      <p:sp>
        <p:nvSpPr>
          <p:cNvPr id="4" name="CasellaDiTesto 3"/>
          <p:cNvSpPr txBox="1"/>
          <p:nvPr/>
        </p:nvSpPr>
        <p:spPr>
          <a:xfrm>
            <a:off x="2466000" y="224449"/>
            <a:ext cx="4176465" cy="551689"/>
          </a:xfrm>
          <a:prstGeom prst="rect">
            <a:avLst/>
          </a:prstGeom>
          <a:noFill/>
        </p:spPr>
        <p:txBody>
          <a:bodyPr wrap="square" rtlCol="0">
            <a:spAutoFit/>
          </a:bodyPr>
          <a:lstStyle/>
          <a:p>
            <a:pPr algn="ctr">
              <a:lnSpc>
                <a:spcPct val="115000"/>
              </a:lnSpc>
              <a:spcAft>
                <a:spcPts val="0"/>
              </a:spcAft>
            </a:pPr>
            <a:r>
              <a:rPr lang="en-US" sz="2800" b="1" dirty="0" smtClean="0">
                <a:solidFill>
                  <a:srgbClr val="000000"/>
                </a:solidFill>
                <a:effectLst/>
                <a:latin typeface="Bookman Old Style" panose="02050604050505020204" pitchFamily="18" charset="0"/>
                <a:ea typeface="Calibri"/>
                <a:cs typeface="Times New Roman" panose="02020603050405020304" pitchFamily="18" charset="0"/>
              </a:rPr>
              <a:t>The Aerial Platform</a:t>
            </a:r>
            <a:endParaRPr lang="it-IT" sz="2800" dirty="0">
              <a:latin typeface="Bookman Old Style" panose="02050604050505020204" pitchFamily="18" charset="0"/>
              <a:ea typeface="Calibri"/>
              <a:cs typeface="Times New Roman" panose="02020603050405020304" pitchFamily="18" charset="0"/>
            </a:endParaRPr>
          </a:p>
        </p:txBody>
      </p:sp>
      <p:sp>
        <p:nvSpPr>
          <p:cNvPr id="2" name="CasellaDiTesto 1"/>
          <p:cNvSpPr txBox="1"/>
          <p:nvPr/>
        </p:nvSpPr>
        <p:spPr>
          <a:xfrm>
            <a:off x="82063" y="1175945"/>
            <a:ext cx="8944338" cy="1107996"/>
          </a:xfrm>
          <a:prstGeom prst="rect">
            <a:avLst/>
          </a:prstGeom>
          <a:noFill/>
        </p:spPr>
        <p:txBody>
          <a:bodyPr wrap="square" rtlCol="0">
            <a:spAutoFit/>
          </a:bodyPr>
          <a:lstStyle/>
          <a:p>
            <a:pPr algn="just"/>
            <a:r>
              <a:rPr lang="en-US" sz="2200" dirty="0"/>
              <a:t>Aiming at addressing the mechanization problems of medium and small sized </a:t>
            </a:r>
            <a:r>
              <a:rPr lang="en-US" sz="2200" dirty="0" smtClean="0"/>
              <a:t>farms, two </a:t>
            </a:r>
            <a:r>
              <a:rPr lang="en-US" sz="2200" dirty="0"/>
              <a:t>Italian companies ERREPPI and CO.ME.T. developed </a:t>
            </a:r>
            <a:r>
              <a:rPr lang="en-US" sz="2200" dirty="0" err="1"/>
              <a:t>Xiraffe</a:t>
            </a:r>
            <a:r>
              <a:rPr lang="en-US" sz="2200" dirty="0"/>
              <a:t>, an </a:t>
            </a:r>
            <a:r>
              <a:rPr lang="en-US" sz="2200" dirty="0" smtClean="0"/>
              <a:t>off-road </a:t>
            </a:r>
            <a:r>
              <a:rPr lang="en-US" sz="2200" dirty="0"/>
              <a:t>light aerial platform, easily adaptable to diverse operating </a:t>
            </a:r>
            <a:r>
              <a:rPr lang="en-US" sz="2200" dirty="0" smtClean="0"/>
              <a:t>conditions. </a:t>
            </a:r>
          </a:p>
        </p:txBody>
      </p:sp>
      <p:sp>
        <p:nvSpPr>
          <p:cNvPr id="5" name="CasellaDiTesto 4"/>
          <p:cNvSpPr txBox="1"/>
          <p:nvPr/>
        </p:nvSpPr>
        <p:spPr>
          <a:xfrm>
            <a:off x="82063" y="2284423"/>
            <a:ext cx="8944338" cy="1107996"/>
          </a:xfrm>
          <a:prstGeom prst="rect">
            <a:avLst/>
          </a:prstGeom>
          <a:noFill/>
        </p:spPr>
        <p:txBody>
          <a:bodyPr wrap="square" rtlCol="0">
            <a:spAutoFit/>
          </a:bodyPr>
          <a:lstStyle/>
          <a:p>
            <a:pPr algn="just"/>
            <a:r>
              <a:rPr lang="en-US" sz="2200" dirty="0"/>
              <a:t>This machine constitutes a novelty in this sector for its characteristics and its suitability to work in harsh conditions and could represent a rentable solution for field operations at frond level</a:t>
            </a:r>
            <a:r>
              <a:rPr lang="en-US" sz="2200" dirty="0" smtClean="0"/>
              <a:t>.</a:t>
            </a:r>
          </a:p>
        </p:txBody>
      </p:sp>
      <p:pic>
        <p:nvPicPr>
          <p:cNvPr id="6" name="Immagin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99662" y="3606262"/>
            <a:ext cx="4608512" cy="3128826"/>
          </a:xfrm>
          <a:prstGeom prst="rect">
            <a:avLst/>
          </a:prstGeom>
        </p:spPr>
      </p:pic>
      <p:pic>
        <p:nvPicPr>
          <p:cNvPr id="7" name="Immagine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249036" y="3604675"/>
            <a:ext cx="3715452" cy="3132000"/>
          </a:xfrm>
          <a:prstGeom prst="rect">
            <a:avLst/>
          </a:prstGeom>
        </p:spPr>
      </p:pic>
    </p:spTree>
    <p:extLst>
      <p:ext uri="{BB962C8B-B14F-4D97-AF65-F5344CB8AC3E}">
        <p14:creationId xmlns:p14="http://schemas.microsoft.com/office/powerpoint/2010/main" val="393082416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a:gsLst>
            <a:gs pos="0">
              <a:schemeClr val="accent5">
                <a:lumMod val="40000"/>
                <a:lumOff val="60000"/>
                <a:alpha val="80000"/>
              </a:schemeClr>
            </a:gs>
            <a:gs pos="17999">
              <a:schemeClr val="accent5">
                <a:lumMod val="20000"/>
                <a:lumOff val="80000"/>
                <a:alpha val="90000"/>
              </a:schemeClr>
            </a:gs>
            <a:gs pos="36000">
              <a:schemeClr val="accent5">
                <a:lumMod val="20000"/>
                <a:lumOff val="80000"/>
                <a:alpha val="90000"/>
              </a:schemeClr>
            </a:gs>
            <a:gs pos="61000">
              <a:schemeClr val="accent5">
                <a:lumMod val="20000"/>
                <a:lumOff val="80000"/>
                <a:alpha val="90000"/>
              </a:schemeClr>
            </a:gs>
            <a:gs pos="82001">
              <a:schemeClr val="accent5">
                <a:lumMod val="20000"/>
                <a:lumOff val="80000"/>
                <a:alpha val="90000"/>
              </a:schemeClr>
            </a:gs>
            <a:gs pos="100000">
              <a:schemeClr val="accent5">
                <a:lumMod val="40000"/>
                <a:lumOff val="60000"/>
                <a:alpha val="80000"/>
              </a:schemeClr>
            </a:gs>
          </a:gsLst>
          <a:lin ang="0" scaled="0"/>
        </a:gradFill>
        <a:effectLst/>
      </p:bgPr>
    </p:bg>
    <p:spTree>
      <p:nvGrpSpPr>
        <p:cNvPr id="1" name=""/>
        <p:cNvGrpSpPr/>
        <p:nvPr/>
      </p:nvGrpSpPr>
      <p:grpSpPr>
        <a:xfrm>
          <a:off x="0" y="0"/>
          <a:ext cx="0" cy="0"/>
          <a:chOff x="0" y="0"/>
          <a:chExt cx="0" cy="0"/>
        </a:xfrm>
      </p:grpSpPr>
      <p:pic>
        <p:nvPicPr>
          <p:cNvPr id="1026" name="Picture 2" descr="C:\Users\Francesco\Downloads\SIDPC Logo.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0"/>
            <a:ext cx="1403648" cy="1014986"/>
          </a:xfrm>
          <a:prstGeom prst="rect">
            <a:avLst/>
          </a:prstGeom>
          <a:noFill/>
          <a:extLst>
            <a:ext uri="{909E8E84-426E-40DD-AFC4-6F175D3DCCD1}">
              <a14:hiddenFill xmlns:a14="http://schemas.microsoft.com/office/drawing/2010/main">
                <a:solidFill>
                  <a:srgbClr val="FFFFFF"/>
                </a:solidFill>
              </a14:hiddenFill>
            </a:ext>
          </a:extLst>
        </p:spPr>
      </p:pic>
      <p:sp>
        <p:nvSpPr>
          <p:cNvPr id="4" name="CasellaDiTesto 3"/>
          <p:cNvSpPr txBox="1"/>
          <p:nvPr/>
        </p:nvSpPr>
        <p:spPr>
          <a:xfrm>
            <a:off x="2465998" y="236312"/>
            <a:ext cx="4176465" cy="551689"/>
          </a:xfrm>
          <a:prstGeom prst="rect">
            <a:avLst/>
          </a:prstGeom>
          <a:noFill/>
        </p:spPr>
        <p:txBody>
          <a:bodyPr wrap="square" rtlCol="0">
            <a:spAutoFit/>
          </a:bodyPr>
          <a:lstStyle/>
          <a:p>
            <a:pPr algn="ctr">
              <a:lnSpc>
                <a:spcPct val="115000"/>
              </a:lnSpc>
              <a:spcAft>
                <a:spcPts val="0"/>
              </a:spcAft>
            </a:pPr>
            <a:r>
              <a:rPr lang="en-US" sz="2800" b="1" dirty="0" smtClean="0">
                <a:solidFill>
                  <a:srgbClr val="000000"/>
                </a:solidFill>
                <a:effectLst/>
                <a:latin typeface="Bookman Old Style" panose="02050604050505020204" pitchFamily="18" charset="0"/>
                <a:ea typeface="Calibri"/>
                <a:cs typeface="Times New Roman" panose="02020603050405020304" pitchFamily="18" charset="0"/>
              </a:rPr>
              <a:t>The Aerial Platform</a:t>
            </a:r>
            <a:endParaRPr lang="it-IT" sz="2800" dirty="0">
              <a:latin typeface="Bookman Old Style" panose="02050604050505020204" pitchFamily="18" charset="0"/>
              <a:ea typeface="Calibri"/>
              <a:cs typeface="Times New Roman" panose="02020603050405020304" pitchFamily="18" charset="0"/>
            </a:endParaRPr>
          </a:p>
        </p:txBody>
      </p:sp>
      <p:sp>
        <p:nvSpPr>
          <p:cNvPr id="2" name="CasellaDiTesto 1"/>
          <p:cNvSpPr txBox="1"/>
          <p:nvPr/>
        </p:nvSpPr>
        <p:spPr>
          <a:xfrm>
            <a:off x="179512" y="1124744"/>
            <a:ext cx="8784976" cy="1954381"/>
          </a:xfrm>
          <a:prstGeom prst="rect">
            <a:avLst/>
          </a:prstGeom>
          <a:noFill/>
        </p:spPr>
        <p:txBody>
          <a:bodyPr wrap="square" rtlCol="0">
            <a:spAutoFit/>
          </a:bodyPr>
          <a:lstStyle/>
          <a:p>
            <a:pPr algn="just"/>
            <a:r>
              <a:rPr lang="en-US" sz="2200" dirty="0" err="1" smtClean="0"/>
              <a:t>Xiraffe</a:t>
            </a:r>
            <a:r>
              <a:rPr lang="en-US" sz="2200" dirty="0" smtClean="0"/>
              <a:t> </a:t>
            </a:r>
            <a:r>
              <a:rPr lang="en-US" sz="2200" dirty="0"/>
              <a:t>is a compact aerial platform, consisting of an articulated hydraulic boom lift mounted on a 4 wheel drive power </a:t>
            </a:r>
            <a:r>
              <a:rPr lang="en-US" sz="2200" dirty="0" smtClean="0"/>
              <a:t>unit.</a:t>
            </a:r>
          </a:p>
          <a:p>
            <a:pPr algn="just">
              <a:lnSpc>
                <a:spcPct val="150000"/>
              </a:lnSpc>
            </a:pPr>
            <a:r>
              <a:rPr lang="en-US" sz="2200" dirty="0" smtClean="0"/>
              <a:t>The </a:t>
            </a:r>
            <a:r>
              <a:rPr lang="en-US" sz="2200" dirty="0"/>
              <a:t>unit is 3.75 m long and  1.85 m wide </a:t>
            </a:r>
            <a:r>
              <a:rPr lang="en-US" sz="2200" dirty="0" smtClean="0"/>
              <a:t>with a total weight of 1,680 kg.</a:t>
            </a:r>
          </a:p>
          <a:p>
            <a:pPr algn="just"/>
            <a:r>
              <a:rPr lang="en-GB" sz="2200" dirty="0" smtClean="0"/>
              <a:t>Easy to </a:t>
            </a:r>
            <a:r>
              <a:rPr lang="en-GB" sz="2200" dirty="0"/>
              <a:t>manoeuvre in all the type of soils , without damaging the irrigation systems and respecting the environment of the plantation</a:t>
            </a:r>
            <a:r>
              <a:rPr lang="en-GB" sz="2200" dirty="0" smtClean="0"/>
              <a:t>.</a:t>
            </a:r>
            <a:endParaRPr lang="it-IT" sz="2200" dirty="0"/>
          </a:p>
        </p:txBody>
      </p:sp>
      <p:pic>
        <p:nvPicPr>
          <p:cNvPr id="5"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66479" y="3150000"/>
            <a:ext cx="5375501" cy="3708000"/>
          </a:xfrm>
          <a:prstGeom prst="rect">
            <a:avLst/>
          </a:prstGeom>
          <a:noFill/>
          <a:ln w="9525">
            <a:solidFill>
              <a:schemeClr val="bg1">
                <a:lumMod val="50000"/>
              </a:schemeClr>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65978801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a:gsLst>
            <a:gs pos="0">
              <a:schemeClr val="accent5">
                <a:lumMod val="40000"/>
                <a:lumOff val="60000"/>
                <a:alpha val="80000"/>
              </a:schemeClr>
            </a:gs>
            <a:gs pos="17999">
              <a:schemeClr val="accent5">
                <a:lumMod val="20000"/>
                <a:lumOff val="80000"/>
                <a:alpha val="90000"/>
              </a:schemeClr>
            </a:gs>
            <a:gs pos="36000">
              <a:schemeClr val="accent5">
                <a:lumMod val="20000"/>
                <a:lumOff val="80000"/>
                <a:alpha val="90000"/>
              </a:schemeClr>
            </a:gs>
            <a:gs pos="61000">
              <a:schemeClr val="accent5">
                <a:lumMod val="20000"/>
                <a:lumOff val="80000"/>
                <a:alpha val="90000"/>
              </a:schemeClr>
            </a:gs>
            <a:gs pos="82001">
              <a:schemeClr val="accent5">
                <a:lumMod val="20000"/>
                <a:lumOff val="80000"/>
                <a:alpha val="90000"/>
              </a:schemeClr>
            </a:gs>
            <a:gs pos="100000">
              <a:schemeClr val="accent5">
                <a:lumMod val="40000"/>
                <a:lumOff val="60000"/>
                <a:alpha val="80000"/>
              </a:schemeClr>
            </a:gs>
          </a:gsLst>
          <a:lin ang="0" scaled="0"/>
        </a:gradFill>
        <a:effectLst/>
      </p:bgPr>
    </p:bg>
    <p:spTree>
      <p:nvGrpSpPr>
        <p:cNvPr id="1" name=""/>
        <p:cNvGrpSpPr/>
        <p:nvPr/>
      </p:nvGrpSpPr>
      <p:grpSpPr>
        <a:xfrm>
          <a:off x="0" y="0"/>
          <a:ext cx="0" cy="0"/>
          <a:chOff x="0" y="0"/>
          <a:chExt cx="0" cy="0"/>
        </a:xfrm>
      </p:grpSpPr>
      <p:pic>
        <p:nvPicPr>
          <p:cNvPr id="1026" name="Picture 2" descr="C:\Users\Francesco\Downloads\SIDPC Logo.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0"/>
            <a:ext cx="1403648" cy="1014986"/>
          </a:xfrm>
          <a:prstGeom prst="rect">
            <a:avLst/>
          </a:prstGeom>
          <a:noFill/>
          <a:extLst>
            <a:ext uri="{909E8E84-426E-40DD-AFC4-6F175D3DCCD1}">
              <a14:hiddenFill xmlns:a14="http://schemas.microsoft.com/office/drawing/2010/main">
                <a:solidFill>
                  <a:srgbClr val="FFFFFF"/>
                </a:solidFill>
              </a14:hiddenFill>
            </a:ext>
          </a:extLst>
        </p:spPr>
      </p:pic>
      <p:sp>
        <p:nvSpPr>
          <p:cNvPr id="3" name="CasellaDiTesto 2"/>
          <p:cNvSpPr txBox="1"/>
          <p:nvPr/>
        </p:nvSpPr>
        <p:spPr>
          <a:xfrm>
            <a:off x="2481625" y="827621"/>
            <a:ext cx="4176464" cy="461665"/>
          </a:xfrm>
          <a:prstGeom prst="rect">
            <a:avLst/>
          </a:prstGeom>
          <a:noFill/>
        </p:spPr>
        <p:txBody>
          <a:bodyPr wrap="square" rtlCol="0">
            <a:spAutoFit/>
          </a:bodyPr>
          <a:lstStyle/>
          <a:p>
            <a:pPr algn="ctr"/>
            <a:r>
              <a:rPr lang="en-US" sz="2400" dirty="0" smtClean="0"/>
              <a:t>The vehicle</a:t>
            </a:r>
            <a:endParaRPr lang="en-US" sz="2400" dirty="0"/>
          </a:p>
        </p:txBody>
      </p:sp>
      <p:sp>
        <p:nvSpPr>
          <p:cNvPr id="5" name="CasellaDiTesto 4"/>
          <p:cNvSpPr txBox="1"/>
          <p:nvPr/>
        </p:nvSpPr>
        <p:spPr>
          <a:xfrm>
            <a:off x="107504" y="1332000"/>
            <a:ext cx="8856984" cy="2292935"/>
          </a:xfrm>
          <a:prstGeom prst="rect">
            <a:avLst/>
          </a:prstGeom>
          <a:noFill/>
        </p:spPr>
        <p:txBody>
          <a:bodyPr wrap="square" rtlCol="0">
            <a:spAutoFit/>
          </a:bodyPr>
          <a:lstStyle/>
          <a:p>
            <a:pPr algn="just"/>
            <a:r>
              <a:rPr lang="en-US" sz="2200" dirty="0"/>
              <a:t>The power unit is a compact all-terrain </a:t>
            </a:r>
            <a:r>
              <a:rPr lang="en-US" sz="2200" dirty="0" smtClean="0"/>
              <a:t>tractor </a:t>
            </a:r>
            <a:r>
              <a:rPr lang="en-US" sz="2200" dirty="0"/>
              <a:t>powered by a </a:t>
            </a:r>
            <a:r>
              <a:rPr lang="en-US" sz="2200" dirty="0" err="1"/>
              <a:t>Yanmar</a:t>
            </a:r>
            <a:r>
              <a:rPr lang="en-US" sz="2200" dirty="0"/>
              <a:t> </a:t>
            </a:r>
            <a:r>
              <a:rPr lang="en-US" sz="2200" dirty="0" smtClean="0"/>
              <a:t>435 </a:t>
            </a:r>
            <a:r>
              <a:rPr lang="en-US" sz="2200" dirty="0"/>
              <a:t>cc air cooled Diesel engine, with a maximum power output of 8.3 </a:t>
            </a:r>
            <a:r>
              <a:rPr lang="en-US" sz="2200" dirty="0" smtClean="0"/>
              <a:t>kW.</a:t>
            </a:r>
          </a:p>
          <a:p>
            <a:pPr algn="just">
              <a:lnSpc>
                <a:spcPct val="150000"/>
              </a:lnSpc>
            </a:pPr>
            <a:r>
              <a:rPr lang="en-US" sz="2200" dirty="0"/>
              <a:t>Transmission is part-time type, allowing to select traction </a:t>
            </a:r>
            <a:r>
              <a:rPr lang="en-US" sz="2200" dirty="0" smtClean="0"/>
              <a:t>of </a:t>
            </a:r>
            <a:r>
              <a:rPr lang="en-US" sz="2200" dirty="0"/>
              <a:t>2 or 4 </a:t>
            </a:r>
            <a:r>
              <a:rPr lang="en-US" sz="2200" dirty="0" smtClean="0"/>
              <a:t>wheels.</a:t>
            </a:r>
            <a:endParaRPr lang="en-US" sz="2200" dirty="0"/>
          </a:p>
          <a:p>
            <a:pPr algn="just">
              <a:lnSpc>
                <a:spcPct val="150000"/>
              </a:lnSpc>
            </a:pPr>
            <a:r>
              <a:rPr lang="en-US" sz="2200" dirty="0" smtClean="0"/>
              <a:t>Average fuel </a:t>
            </a:r>
            <a:r>
              <a:rPr lang="en-US" sz="2200" dirty="0"/>
              <a:t>consumption is about 0.7 l/h at an engine speed of 3,000 rpm</a:t>
            </a:r>
            <a:r>
              <a:rPr lang="en-US" sz="2200" dirty="0" smtClean="0"/>
              <a:t>.</a:t>
            </a:r>
          </a:p>
          <a:p>
            <a:pPr algn="just">
              <a:lnSpc>
                <a:spcPct val="150000"/>
              </a:lnSpc>
            </a:pPr>
            <a:r>
              <a:rPr lang="en-US" sz="2200" dirty="0" smtClean="0"/>
              <a:t>It’s provided </a:t>
            </a:r>
            <a:r>
              <a:rPr lang="en-US" sz="2200" dirty="0"/>
              <a:t>with a rear hitch for towing a 500 kg </a:t>
            </a:r>
            <a:r>
              <a:rPr lang="en-US" sz="2200" dirty="0" smtClean="0"/>
              <a:t>trailer.</a:t>
            </a:r>
            <a:endParaRPr lang="en-US" sz="2200" dirty="0"/>
          </a:p>
        </p:txBody>
      </p:sp>
      <p:sp>
        <p:nvSpPr>
          <p:cNvPr id="7" name="CasellaDiTesto 6"/>
          <p:cNvSpPr txBox="1"/>
          <p:nvPr/>
        </p:nvSpPr>
        <p:spPr>
          <a:xfrm>
            <a:off x="2466000" y="224449"/>
            <a:ext cx="4176465" cy="551689"/>
          </a:xfrm>
          <a:prstGeom prst="rect">
            <a:avLst/>
          </a:prstGeom>
          <a:noFill/>
        </p:spPr>
        <p:txBody>
          <a:bodyPr wrap="square" rtlCol="0">
            <a:spAutoFit/>
          </a:bodyPr>
          <a:lstStyle/>
          <a:p>
            <a:pPr algn="ctr">
              <a:lnSpc>
                <a:spcPct val="115000"/>
              </a:lnSpc>
              <a:spcAft>
                <a:spcPts val="0"/>
              </a:spcAft>
            </a:pPr>
            <a:r>
              <a:rPr lang="en-US" sz="2800" b="1" dirty="0" smtClean="0">
                <a:solidFill>
                  <a:srgbClr val="000000"/>
                </a:solidFill>
                <a:effectLst/>
                <a:latin typeface="Bookman Old Style" panose="02050604050505020204" pitchFamily="18" charset="0"/>
                <a:ea typeface="Calibri"/>
                <a:cs typeface="Times New Roman" panose="02020603050405020304" pitchFamily="18" charset="0"/>
              </a:rPr>
              <a:t>The Aerial Platform</a:t>
            </a:r>
            <a:endParaRPr lang="it-IT" sz="2800" dirty="0">
              <a:latin typeface="Bookman Old Style" panose="02050604050505020204" pitchFamily="18" charset="0"/>
              <a:ea typeface="Calibri"/>
              <a:cs typeface="Times New Roman" panose="02020603050405020304" pitchFamily="18" charset="0"/>
            </a:endParaRPr>
          </a:p>
        </p:txBody>
      </p:sp>
      <p:pic>
        <p:nvPicPr>
          <p:cNvPr id="10"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68610" y="3624935"/>
            <a:ext cx="4267386" cy="320053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 name="Immagine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391607" y="3624935"/>
            <a:ext cx="3572881" cy="3187413"/>
          </a:xfrm>
          <a:prstGeom prst="rect">
            <a:avLst/>
          </a:prstGeom>
        </p:spPr>
      </p:pic>
    </p:spTree>
    <p:extLst>
      <p:ext uri="{BB962C8B-B14F-4D97-AF65-F5344CB8AC3E}">
        <p14:creationId xmlns:p14="http://schemas.microsoft.com/office/powerpoint/2010/main" val="234543563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a:gsLst>
            <a:gs pos="0">
              <a:schemeClr val="accent5">
                <a:lumMod val="40000"/>
                <a:lumOff val="60000"/>
                <a:alpha val="80000"/>
              </a:schemeClr>
            </a:gs>
            <a:gs pos="17999">
              <a:schemeClr val="accent5">
                <a:lumMod val="20000"/>
                <a:lumOff val="80000"/>
                <a:alpha val="90000"/>
              </a:schemeClr>
            </a:gs>
            <a:gs pos="36000">
              <a:schemeClr val="accent5">
                <a:lumMod val="20000"/>
                <a:lumOff val="80000"/>
                <a:alpha val="90000"/>
              </a:schemeClr>
            </a:gs>
            <a:gs pos="61000">
              <a:schemeClr val="accent5">
                <a:lumMod val="20000"/>
                <a:lumOff val="80000"/>
                <a:alpha val="90000"/>
              </a:schemeClr>
            </a:gs>
            <a:gs pos="82001">
              <a:schemeClr val="accent5">
                <a:lumMod val="20000"/>
                <a:lumOff val="80000"/>
                <a:alpha val="90000"/>
              </a:schemeClr>
            </a:gs>
            <a:gs pos="100000">
              <a:schemeClr val="accent5">
                <a:lumMod val="40000"/>
                <a:lumOff val="60000"/>
                <a:alpha val="80000"/>
              </a:schemeClr>
            </a:gs>
          </a:gsLst>
          <a:lin ang="0" scaled="0"/>
        </a:gradFill>
        <a:effectLst/>
      </p:bgPr>
    </p:bg>
    <p:spTree>
      <p:nvGrpSpPr>
        <p:cNvPr id="1" name=""/>
        <p:cNvGrpSpPr/>
        <p:nvPr/>
      </p:nvGrpSpPr>
      <p:grpSpPr>
        <a:xfrm>
          <a:off x="0" y="0"/>
          <a:ext cx="0" cy="0"/>
          <a:chOff x="0" y="0"/>
          <a:chExt cx="0" cy="0"/>
        </a:xfrm>
      </p:grpSpPr>
      <p:pic>
        <p:nvPicPr>
          <p:cNvPr id="1026" name="Picture 2" descr="C:\Users\Francesco\Downloads\SIDPC Logo.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0"/>
            <a:ext cx="1403648" cy="1014986"/>
          </a:xfrm>
          <a:prstGeom prst="rect">
            <a:avLst/>
          </a:prstGeom>
          <a:noFill/>
          <a:extLst>
            <a:ext uri="{909E8E84-426E-40DD-AFC4-6F175D3DCCD1}">
              <a14:hiddenFill xmlns:a14="http://schemas.microsoft.com/office/drawing/2010/main">
                <a:solidFill>
                  <a:srgbClr val="FFFFFF"/>
                </a:solidFill>
              </a14:hiddenFill>
            </a:ext>
          </a:extLst>
        </p:spPr>
      </p:pic>
      <p:sp>
        <p:nvSpPr>
          <p:cNvPr id="5" name="CasellaDiTesto 4"/>
          <p:cNvSpPr txBox="1"/>
          <p:nvPr/>
        </p:nvSpPr>
        <p:spPr>
          <a:xfrm>
            <a:off x="2466001" y="776138"/>
            <a:ext cx="4176464" cy="461665"/>
          </a:xfrm>
          <a:prstGeom prst="rect">
            <a:avLst/>
          </a:prstGeom>
          <a:noFill/>
        </p:spPr>
        <p:txBody>
          <a:bodyPr wrap="square" rtlCol="0">
            <a:spAutoFit/>
          </a:bodyPr>
          <a:lstStyle/>
          <a:p>
            <a:pPr algn="ctr"/>
            <a:r>
              <a:rPr lang="en-US" sz="2400" dirty="0" smtClean="0"/>
              <a:t>The platform</a:t>
            </a:r>
            <a:endParaRPr lang="en-US" sz="2400" dirty="0"/>
          </a:p>
        </p:txBody>
      </p:sp>
      <p:sp>
        <p:nvSpPr>
          <p:cNvPr id="2" name="CasellaDiTesto 1"/>
          <p:cNvSpPr txBox="1"/>
          <p:nvPr/>
        </p:nvSpPr>
        <p:spPr>
          <a:xfrm>
            <a:off x="4139951" y="1335149"/>
            <a:ext cx="4896545" cy="2308324"/>
          </a:xfrm>
          <a:prstGeom prst="rect">
            <a:avLst/>
          </a:prstGeom>
          <a:noFill/>
        </p:spPr>
        <p:txBody>
          <a:bodyPr wrap="square" rtlCol="0">
            <a:spAutoFit/>
          </a:bodyPr>
          <a:lstStyle/>
          <a:p>
            <a:pPr algn="just"/>
            <a:r>
              <a:rPr lang="en-US" sz="2200" dirty="0"/>
              <a:t>The aerial part is composed by a basket held by an articulated boom lift, supported by four hydraulic outriggers</a:t>
            </a:r>
            <a:r>
              <a:rPr lang="en-US" sz="2200" dirty="0" smtClean="0"/>
              <a:t>.</a:t>
            </a:r>
          </a:p>
          <a:p>
            <a:pPr algn="just"/>
            <a:r>
              <a:rPr lang="en-US" sz="1200" dirty="0" smtClean="0"/>
              <a:t> </a:t>
            </a:r>
          </a:p>
          <a:p>
            <a:pPr algn="just"/>
            <a:r>
              <a:rPr lang="en-US" sz="2200" dirty="0"/>
              <a:t>The outriggers </a:t>
            </a:r>
            <a:r>
              <a:rPr lang="en-US" sz="2200" dirty="0" smtClean="0"/>
              <a:t>are suitable for uneven terrain and can be adjusted to a maximum </a:t>
            </a:r>
            <a:r>
              <a:rPr lang="en-US" sz="2200" dirty="0"/>
              <a:t>difference in height of 0.78 m</a:t>
            </a:r>
            <a:r>
              <a:rPr lang="en-US" sz="2200" dirty="0" smtClean="0"/>
              <a:t>.</a:t>
            </a:r>
            <a:endParaRPr lang="en-US" sz="2200" dirty="0"/>
          </a:p>
        </p:txBody>
      </p:sp>
      <p:sp>
        <p:nvSpPr>
          <p:cNvPr id="7" name="CasellaDiTesto 6"/>
          <p:cNvSpPr txBox="1"/>
          <p:nvPr/>
        </p:nvSpPr>
        <p:spPr>
          <a:xfrm>
            <a:off x="2466000" y="224449"/>
            <a:ext cx="4176465" cy="551689"/>
          </a:xfrm>
          <a:prstGeom prst="rect">
            <a:avLst/>
          </a:prstGeom>
          <a:noFill/>
        </p:spPr>
        <p:txBody>
          <a:bodyPr wrap="square" rtlCol="0">
            <a:spAutoFit/>
          </a:bodyPr>
          <a:lstStyle/>
          <a:p>
            <a:pPr algn="ctr">
              <a:lnSpc>
                <a:spcPct val="115000"/>
              </a:lnSpc>
              <a:spcAft>
                <a:spcPts val="0"/>
              </a:spcAft>
            </a:pPr>
            <a:r>
              <a:rPr lang="en-US" sz="2800" b="1" dirty="0" smtClean="0">
                <a:solidFill>
                  <a:srgbClr val="000000"/>
                </a:solidFill>
                <a:effectLst/>
                <a:latin typeface="Bookman Old Style" panose="02050604050505020204" pitchFamily="18" charset="0"/>
                <a:ea typeface="Calibri"/>
                <a:cs typeface="Times New Roman" panose="02020603050405020304" pitchFamily="18" charset="0"/>
              </a:rPr>
              <a:t>The Aerial Platform</a:t>
            </a:r>
            <a:endParaRPr lang="it-IT" sz="2800" dirty="0">
              <a:latin typeface="Bookman Old Style" panose="02050604050505020204" pitchFamily="18" charset="0"/>
              <a:ea typeface="Calibri"/>
              <a:cs typeface="Times New Roman" panose="02020603050405020304" pitchFamily="18" charset="0"/>
            </a:endParaRPr>
          </a:p>
        </p:txBody>
      </p:sp>
      <p:pic>
        <p:nvPicPr>
          <p:cNvPr id="8" name="Immagine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31702" y="3743045"/>
            <a:ext cx="4804794" cy="3032868"/>
          </a:xfrm>
          <a:prstGeom prst="rect">
            <a:avLst/>
          </a:prstGeom>
        </p:spPr>
      </p:pic>
      <p:pic>
        <p:nvPicPr>
          <p:cNvPr id="2050" name="Picture 2"/>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07944" y="1461368"/>
            <a:ext cx="3969000" cy="5292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7585521"/>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a:gsLst>
            <a:gs pos="0">
              <a:schemeClr val="accent5">
                <a:lumMod val="40000"/>
                <a:lumOff val="60000"/>
                <a:alpha val="80000"/>
              </a:schemeClr>
            </a:gs>
            <a:gs pos="17999">
              <a:schemeClr val="accent5">
                <a:lumMod val="20000"/>
                <a:lumOff val="80000"/>
                <a:alpha val="90000"/>
              </a:schemeClr>
            </a:gs>
            <a:gs pos="36000">
              <a:schemeClr val="accent5">
                <a:lumMod val="20000"/>
                <a:lumOff val="80000"/>
                <a:alpha val="90000"/>
              </a:schemeClr>
            </a:gs>
            <a:gs pos="61000">
              <a:schemeClr val="accent5">
                <a:lumMod val="20000"/>
                <a:lumOff val="80000"/>
                <a:alpha val="90000"/>
              </a:schemeClr>
            </a:gs>
            <a:gs pos="82001">
              <a:schemeClr val="accent5">
                <a:lumMod val="20000"/>
                <a:lumOff val="80000"/>
                <a:alpha val="90000"/>
              </a:schemeClr>
            </a:gs>
            <a:gs pos="100000">
              <a:schemeClr val="accent5">
                <a:lumMod val="40000"/>
                <a:lumOff val="60000"/>
                <a:alpha val="80000"/>
              </a:schemeClr>
            </a:gs>
          </a:gsLst>
          <a:lin ang="0" scaled="0"/>
        </a:gradFill>
        <a:effectLst/>
      </p:bgPr>
    </p:bg>
    <p:spTree>
      <p:nvGrpSpPr>
        <p:cNvPr id="1" name=""/>
        <p:cNvGrpSpPr/>
        <p:nvPr/>
      </p:nvGrpSpPr>
      <p:grpSpPr>
        <a:xfrm>
          <a:off x="0" y="0"/>
          <a:ext cx="0" cy="0"/>
          <a:chOff x="0" y="0"/>
          <a:chExt cx="0" cy="0"/>
        </a:xfrm>
      </p:grpSpPr>
      <p:pic>
        <p:nvPicPr>
          <p:cNvPr id="1026" name="Picture 2" descr="C:\Users\Francesco\Downloads\SIDPC Logo.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0"/>
            <a:ext cx="1403648" cy="1014986"/>
          </a:xfrm>
          <a:prstGeom prst="rect">
            <a:avLst/>
          </a:prstGeom>
          <a:noFill/>
          <a:extLst>
            <a:ext uri="{909E8E84-426E-40DD-AFC4-6F175D3DCCD1}">
              <a14:hiddenFill xmlns:a14="http://schemas.microsoft.com/office/drawing/2010/main">
                <a:solidFill>
                  <a:srgbClr val="FFFFFF"/>
                </a:solidFill>
              </a14:hiddenFill>
            </a:ext>
          </a:extLst>
        </p:spPr>
      </p:pic>
      <p:sp>
        <p:nvSpPr>
          <p:cNvPr id="5" name="CasellaDiTesto 4"/>
          <p:cNvSpPr txBox="1"/>
          <p:nvPr/>
        </p:nvSpPr>
        <p:spPr>
          <a:xfrm>
            <a:off x="2466001" y="776138"/>
            <a:ext cx="4176464" cy="461665"/>
          </a:xfrm>
          <a:prstGeom prst="rect">
            <a:avLst/>
          </a:prstGeom>
          <a:noFill/>
        </p:spPr>
        <p:txBody>
          <a:bodyPr wrap="square" rtlCol="0">
            <a:spAutoFit/>
          </a:bodyPr>
          <a:lstStyle/>
          <a:p>
            <a:pPr algn="ctr"/>
            <a:r>
              <a:rPr lang="en-US" sz="2400" dirty="0" smtClean="0"/>
              <a:t>The platform</a:t>
            </a:r>
            <a:endParaRPr lang="en-US" sz="2400" dirty="0"/>
          </a:p>
        </p:txBody>
      </p:sp>
      <p:sp>
        <p:nvSpPr>
          <p:cNvPr id="2" name="CasellaDiTesto 1"/>
          <p:cNvSpPr txBox="1"/>
          <p:nvPr/>
        </p:nvSpPr>
        <p:spPr>
          <a:xfrm>
            <a:off x="4067944" y="1300930"/>
            <a:ext cx="4824457" cy="2646878"/>
          </a:xfrm>
          <a:prstGeom prst="rect">
            <a:avLst/>
          </a:prstGeom>
          <a:noFill/>
        </p:spPr>
        <p:txBody>
          <a:bodyPr wrap="square" rtlCol="0">
            <a:spAutoFit/>
          </a:bodyPr>
          <a:lstStyle/>
          <a:p>
            <a:pPr algn="just"/>
            <a:r>
              <a:rPr lang="en-US" sz="2200" dirty="0"/>
              <a:t>The basket is provided with a 230 V electric outlet and a compressed air outlet for connecting different tools such as </a:t>
            </a:r>
            <a:r>
              <a:rPr lang="en-US" sz="2200" dirty="0" smtClean="0"/>
              <a:t>secateurs, </a:t>
            </a:r>
            <a:r>
              <a:rPr lang="en-US" sz="2200" dirty="0"/>
              <a:t>chainsaw, sprayers etc.</a:t>
            </a:r>
          </a:p>
          <a:p>
            <a:pPr algn="just"/>
            <a:endParaRPr lang="en-US" sz="1200" dirty="0"/>
          </a:p>
          <a:p>
            <a:pPr algn="just"/>
            <a:r>
              <a:rPr lang="en-US" sz="2200" dirty="0"/>
              <a:t>External canisters can be also hung on the basket’s railing to collect the harvested dates</a:t>
            </a:r>
            <a:r>
              <a:rPr lang="en-US" sz="2200" dirty="0" smtClean="0"/>
              <a:t>.</a:t>
            </a:r>
            <a:endParaRPr lang="en-US" sz="2200" dirty="0"/>
          </a:p>
        </p:txBody>
      </p:sp>
      <p:sp>
        <p:nvSpPr>
          <p:cNvPr id="7" name="CasellaDiTesto 6"/>
          <p:cNvSpPr txBox="1"/>
          <p:nvPr/>
        </p:nvSpPr>
        <p:spPr>
          <a:xfrm>
            <a:off x="2466000" y="224449"/>
            <a:ext cx="4176465" cy="551689"/>
          </a:xfrm>
          <a:prstGeom prst="rect">
            <a:avLst/>
          </a:prstGeom>
          <a:noFill/>
        </p:spPr>
        <p:txBody>
          <a:bodyPr wrap="square" rtlCol="0">
            <a:spAutoFit/>
          </a:bodyPr>
          <a:lstStyle/>
          <a:p>
            <a:pPr algn="ctr">
              <a:lnSpc>
                <a:spcPct val="115000"/>
              </a:lnSpc>
              <a:spcAft>
                <a:spcPts val="0"/>
              </a:spcAft>
            </a:pPr>
            <a:r>
              <a:rPr lang="en-US" sz="2800" b="1" dirty="0" smtClean="0">
                <a:solidFill>
                  <a:srgbClr val="000000"/>
                </a:solidFill>
                <a:effectLst/>
                <a:latin typeface="Bookman Old Style" panose="02050604050505020204" pitchFamily="18" charset="0"/>
                <a:ea typeface="Calibri"/>
                <a:cs typeface="Times New Roman" panose="02020603050405020304" pitchFamily="18" charset="0"/>
              </a:rPr>
              <a:t>The Aerial Platform</a:t>
            </a:r>
            <a:endParaRPr lang="it-IT" sz="2800" dirty="0">
              <a:latin typeface="Bookman Old Style" panose="02050604050505020204" pitchFamily="18" charset="0"/>
              <a:ea typeface="Calibri"/>
              <a:cs typeface="Times New Roman" panose="02020603050405020304" pitchFamily="18" charset="0"/>
            </a:endParaRPr>
          </a:p>
        </p:txBody>
      </p:sp>
      <p:pic>
        <p:nvPicPr>
          <p:cNvPr id="6" name="Immagin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60334" y="1384653"/>
            <a:ext cx="3691586" cy="5364000"/>
          </a:xfrm>
          <a:prstGeom prst="rect">
            <a:avLst/>
          </a:prstGeom>
        </p:spPr>
      </p:pic>
      <p:pic>
        <p:nvPicPr>
          <p:cNvPr id="4" name="Immagine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96428" y="4055530"/>
            <a:ext cx="4867981" cy="2693123"/>
          </a:xfrm>
          <a:prstGeom prst="rect">
            <a:avLst/>
          </a:prstGeom>
        </p:spPr>
      </p:pic>
    </p:spTree>
    <p:extLst>
      <p:ext uri="{BB962C8B-B14F-4D97-AF65-F5344CB8AC3E}">
        <p14:creationId xmlns:p14="http://schemas.microsoft.com/office/powerpoint/2010/main" val="194546008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a:gsLst>
            <a:gs pos="0">
              <a:schemeClr val="accent5">
                <a:lumMod val="40000"/>
                <a:lumOff val="60000"/>
                <a:alpha val="80000"/>
              </a:schemeClr>
            </a:gs>
            <a:gs pos="17999">
              <a:schemeClr val="accent5">
                <a:lumMod val="20000"/>
                <a:lumOff val="80000"/>
                <a:alpha val="90000"/>
              </a:schemeClr>
            </a:gs>
            <a:gs pos="36000">
              <a:schemeClr val="accent5">
                <a:lumMod val="20000"/>
                <a:lumOff val="80000"/>
                <a:alpha val="90000"/>
              </a:schemeClr>
            </a:gs>
            <a:gs pos="61000">
              <a:schemeClr val="accent5">
                <a:lumMod val="20000"/>
                <a:lumOff val="80000"/>
                <a:alpha val="90000"/>
              </a:schemeClr>
            </a:gs>
            <a:gs pos="82001">
              <a:schemeClr val="accent5">
                <a:lumMod val="20000"/>
                <a:lumOff val="80000"/>
                <a:alpha val="90000"/>
              </a:schemeClr>
            </a:gs>
            <a:gs pos="100000">
              <a:schemeClr val="accent5">
                <a:lumMod val="40000"/>
                <a:lumOff val="60000"/>
                <a:alpha val="80000"/>
              </a:schemeClr>
            </a:gs>
          </a:gsLst>
          <a:lin ang="0" scaled="0"/>
        </a:gradFill>
        <a:effectLst/>
      </p:bgPr>
    </p:bg>
    <p:spTree>
      <p:nvGrpSpPr>
        <p:cNvPr id="1" name=""/>
        <p:cNvGrpSpPr/>
        <p:nvPr/>
      </p:nvGrpSpPr>
      <p:grpSpPr>
        <a:xfrm>
          <a:off x="0" y="0"/>
          <a:ext cx="0" cy="0"/>
          <a:chOff x="0" y="0"/>
          <a:chExt cx="0" cy="0"/>
        </a:xfrm>
      </p:grpSpPr>
      <p:pic>
        <p:nvPicPr>
          <p:cNvPr id="1026" name="Picture 2" descr="C:\Users\Francesco\Downloads\SIDPC Logo.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0"/>
            <a:ext cx="1403648" cy="1014986"/>
          </a:xfrm>
          <a:prstGeom prst="rect">
            <a:avLst/>
          </a:prstGeom>
          <a:noFill/>
          <a:extLst>
            <a:ext uri="{909E8E84-426E-40DD-AFC4-6F175D3DCCD1}">
              <a14:hiddenFill xmlns:a14="http://schemas.microsoft.com/office/drawing/2010/main">
                <a:solidFill>
                  <a:srgbClr val="FFFFFF"/>
                </a:solidFill>
              </a14:hiddenFill>
            </a:ext>
          </a:extLst>
        </p:spPr>
      </p:pic>
      <p:sp>
        <p:nvSpPr>
          <p:cNvPr id="2" name="CasellaDiTesto 1"/>
          <p:cNvSpPr txBox="1"/>
          <p:nvPr/>
        </p:nvSpPr>
        <p:spPr>
          <a:xfrm>
            <a:off x="4539280" y="1628800"/>
            <a:ext cx="4589768" cy="2800767"/>
          </a:xfrm>
          <a:prstGeom prst="rect">
            <a:avLst/>
          </a:prstGeom>
          <a:noFill/>
        </p:spPr>
        <p:txBody>
          <a:bodyPr wrap="square" rtlCol="0">
            <a:spAutoFit/>
          </a:bodyPr>
          <a:lstStyle/>
          <a:p>
            <a:pPr marL="342900" indent="-342900">
              <a:buFont typeface="Arial" panose="020B0604020202020204" pitchFamily="34" charset="0"/>
              <a:buChar char="•"/>
            </a:pPr>
            <a:r>
              <a:rPr lang="en-US" sz="2200" dirty="0" smtClean="0"/>
              <a:t>Maximum height: 9.8 m (basket floor);</a:t>
            </a:r>
          </a:p>
          <a:p>
            <a:pPr marL="342900" indent="-342900">
              <a:lnSpc>
                <a:spcPct val="200000"/>
              </a:lnSpc>
              <a:buFont typeface="Arial" panose="020B0604020202020204" pitchFamily="34" charset="0"/>
              <a:buChar char="•"/>
            </a:pPr>
            <a:r>
              <a:rPr lang="en-US" sz="2200" dirty="0" smtClean="0"/>
              <a:t>Maximum outreach: 4.5 m;</a:t>
            </a:r>
          </a:p>
          <a:p>
            <a:pPr marL="342900" indent="-342900">
              <a:lnSpc>
                <a:spcPct val="200000"/>
              </a:lnSpc>
              <a:buFont typeface="Arial" panose="020B0604020202020204" pitchFamily="34" charset="0"/>
              <a:buChar char="•"/>
            </a:pPr>
            <a:r>
              <a:rPr lang="en-US" sz="2200" dirty="0" smtClean="0"/>
              <a:t>Maximum loading capacity: 150 kg;</a:t>
            </a:r>
          </a:p>
          <a:p>
            <a:pPr marL="342900" indent="-342900">
              <a:lnSpc>
                <a:spcPct val="200000"/>
              </a:lnSpc>
              <a:buFont typeface="Arial" panose="020B0604020202020204" pitchFamily="34" charset="0"/>
              <a:buChar char="•"/>
            </a:pPr>
            <a:r>
              <a:rPr lang="en-US" sz="2200" dirty="0"/>
              <a:t>T</a:t>
            </a:r>
            <a:r>
              <a:rPr lang="en-US" sz="2200" dirty="0" smtClean="0"/>
              <a:t>urret </a:t>
            </a:r>
            <a:r>
              <a:rPr lang="en-US" sz="2200" dirty="0"/>
              <a:t>rotation </a:t>
            </a:r>
            <a:r>
              <a:rPr lang="en-US" sz="2200" dirty="0" smtClean="0"/>
              <a:t>range: 360°;</a:t>
            </a:r>
          </a:p>
        </p:txBody>
      </p:sp>
      <p:pic>
        <p:nvPicPr>
          <p:cNvPr id="614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2096" y="1487534"/>
            <a:ext cx="4155432" cy="51098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CasellaDiTesto 6"/>
          <p:cNvSpPr txBox="1"/>
          <p:nvPr/>
        </p:nvSpPr>
        <p:spPr>
          <a:xfrm>
            <a:off x="2466000" y="224449"/>
            <a:ext cx="4176465" cy="551689"/>
          </a:xfrm>
          <a:prstGeom prst="rect">
            <a:avLst/>
          </a:prstGeom>
          <a:noFill/>
        </p:spPr>
        <p:txBody>
          <a:bodyPr wrap="square" rtlCol="0">
            <a:spAutoFit/>
          </a:bodyPr>
          <a:lstStyle/>
          <a:p>
            <a:pPr algn="ctr">
              <a:lnSpc>
                <a:spcPct val="115000"/>
              </a:lnSpc>
              <a:spcAft>
                <a:spcPts val="0"/>
              </a:spcAft>
            </a:pPr>
            <a:r>
              <a:rPr lang="en-US" sz="2800" b="1" dirty="0" smtClean="0">
                <a:solidFill>
                  <a:srgbClr val="000000"/>
                </a:solidFill>
                <a:effectLst/>
                <a:latin typeface="Bookman Old Style" panose="02050604050505020204" pitchFamily="18" charset="0"/>
                <a:ea typeface="Calibri"/>
                <a:cs typeface="Times New Roman" panose="02020603050405020304" pitchFamily="18" charset="0"/>
              </a:rPr>
              <a:t>The Aerial Platform</a:t>
            </a:r>
            <a:endParaRPr lang="it-IT" sz="2800" dirty="0">
              <a:latin typeface="Bookman Old Style" panose="02050604050505020204" pitchFamily="18" charset="0"/>
              <a:ea typeface="Calibri"/>
              <a:cs typeface="Times New Roman" panose="02020603050405020304" pitchFamily="18" charset="0"/>
            </a:endParaRPr>
          </a:p>
        </p:txBody>
      </p:sp>
      <p:sp>
        <p:nvSpPr>
          <p:cNvPr id="3" name="CasellaDiTesto 2"/>
          <p:cNvSpPr txBox="1"/>
          <p:nvPr/>
        </p:nvSpPr>
        <p:spPr>
          <a:xfrm>
            <a:off x="4554232" y="4581128"/>
            <a:ext cx="4589768" cy="1107996"/>
          </a:xfrm>
          <a:prstGeom prst="rect">
            <a:avLst/>
          </a:prstGeom>
          <a:noFill/>
        </p:spPr>
        <p:txBody>
          <a:bodyPr wrap="square" rtlCol="0">
            <a:spAutoFit/>
          </a:bodyPr>
          <a:lstStyle/>
          <a:p>
            <a:pPr marL="342900" indent="-342900">
              <a:buFont typeface="Arial" panose="020B0604020202020204" pitchFamily="34" charset="0"/>
              <a:buChar char="•"/>
            </a:pPr>
            <a:r>
              <a:rPr lang="en-US" sz="2200" dirty="0"/>
              <a:t>The basket can be raised to its full extension in 40 s;</a:t>
            </a:r>
          </a:p>
          <a:p>
            <a:endParaRPr lang="en-US" sz="2200" dirty="0"/>
          </a:p>
        </p:txBody>
      </p:sp>
      <p:sp>
        <p:nvSpPr>
          <p:cNvPr id="4" name="CasellaDiTesto 3"/>
          <p:cNvSpPr txBox="1"/>
          <p:nvPr/>
        </p:nvSpPr>
        <p:spPr>
          <a:xfrm>
            <a:off x="4554232" y="5545108"/>
            <a:ext cx="4338248" cy="769441"/>
          </a:xfrm>
          <a:prstGeom prst="rect">
            <a:avLst/>
          </a:prstGeom>
          <a:noFill/>
        </p:spPr>
        <p:txBody>
          <a:bodyPr wrap="square" rtlCol="0">
            <a:spAutoFit/>
          </a:bodyPr>
          <a:lstStyle/>
          <a:p>
            <a:pPr marL="285750" indent="-285750">
              <a:buFont typeface="Arial" panose="020B0604020202020204" pitchFamily="34" charset="0"/>
              <a:buChar char="•"/>
            </a:pPr>
            <a:r>
              <a:rPr lang="en-US" sz="2200" dirty="0"/>
              <a:t>The aerial system can be guided by two fully hydraulic controls</a:t>
            </a:r>
            <a:r>
              <a:rPr lang="en-US" sz="2200" dirty="0" smtClean="0"/>
              <a:t>.</a:t>
            </a:r>
            <a:endParaRPr lang="en-US" sz="2200" dirty="0"/>
          </a:p>
        </p:txBody>
      </p:sp>
    </p:spTree>
    <p:extLst>
      <p:ext uri="{BB962C8B-B14F-4D97-AF65-F5344CB8AC3E}">
        <p14:creationId xmlns:p14="http://schemas.microsoft.com/office/powerpoint/2010/main" val="489381110"/>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50000"/>
            <a:lum/>
          </a:blip>
          <a:srcRect/>
          <a:tile tx="0" ty="0" sx="100000" sy="100000" flip="none" algn="tl"/>
        </a:blipFill>
        <a:effectLst/>
      </p:bgPr>
    </p:bg>
    <p:spTree>
      <p:nvGrpSpPr>
        <p:cNvPr id="1" name=""/>
        <p:cNvGrpSpPr/>
        <p:nvPr/>
      </p:nvGrpSpPr>
      <p:grpSpPr>
        <a:xfrm>
          <a:off x="0" y="0"/>
          <a:ext cx="0" cy="0"/>
          <a:chOff x="0" y="0"/>
          <a:chExt cx="0" cy="0"/>
        </a:xfrm>
      </p:grpSpPr>
      <p:pic>
        <p:nvPicPr>
          <p:cNvPr id="1026" name="Picture 2" descr="C:\Users\Francesco\Downloads\SIDPC Logo.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0"/>
            <a:ext cx="1403648" cy="1014986"/>
          </a:xfrm>
          <a:prstGeom prst="rect">
            <a:avLst/>
          </a:prstGeom>
          <a:noFill/>
          <a:extLst>
            <a:ext uri="{909E8E84-426E-40DD-AFC4-6F175D3DCCD1}">
              <a14:hiddenFill xmlns:a14="http://schemas.microsoft.com/office/drawing/2010/main">
                <a:solidFill>
                  <a:srgbClr val="FFFFFF"/>
                </a:solidFill>
              </a14:hiddenFill>
            </a:ext>
          </a:extLst>
        </p:spPr>
      </p:pic>
      <p:sp>
        <p:nvSpPr>
          <p:cNvPr id="4" name="CasellaDiTesto 3"/>
          <p:cNvSpPr txBox="1"/>
          <p:nvPr/>
        </p:nvSpPr>
        <p:spPr>
          <a:xfrm>
            <a:off x="2466000" y="224449"/>
            <a:ext cx="4176465" cy="551689"/>
          </a:xfrm>
          <a:prstGeom prst="rect">
            <a:avLst/>
          </a:prstGeom>
          <a:noFill/>
        </p:spPr>
        <p:txBody>
          <a:bodyPr wrap="square" rtlCol="0">
            <a:spAutoFit/>
          </a:bodyPr>
          <a:lstStyle/>
          <a:p>
            <a:pPr algn="ctr">
              <a:lnSpc>
                <a:spcPct val="115000"/>
              </a:lnSpc>
              <a:spcAft>
                <a:spcPts val="0"/>
              </a:spcAft>
            </a:pPr>
            <a:r>
              <a:rPr lang="en-US" sz="2800" b="1" dirty="0" smtClean="0">
                <a:solidFill>
                  <a:srgbClr val="000000"/>
                </a:solidFill>
                <a:latin typeface="Bookman Old Style" panose="02050604050505020204" pitchFamily="18" charset="0"/>
                <a:ea typeface="Calibri"/>
                <a:cs typeface="Times New Roman" panose="02020603050405020304" pitchFamily="18" charset="0"/>
              </a:rPr>
              <a:t>Evaluation Method</a:t>
            </a:r>
            <a:endParaRPr lang="it-IT" sz="2800" dirty="0">
              <a:latin typeface="Bookman Old Style" panose="02050604050505020204" pitchFamily="18" charset="0"/>
              <a:ea typeface="Calibri"/>
              <a:cs typeface="Times New Roman" panose="02020603050405020304" pitchFamily="18" charset="0"/>
            </a:endParaRPr>
          </a:p>
        </p:txBody>
      </p:sp>
      <p:sp>
        <p:nvSpPr>
          <p:cNvPr id="3" name="CasellaDiTesto 2"/>
          <p:cNvSpPr txBox="1"/>
          <p:nvPr/>
        </p:nvSpPr>
        <p:spPr>
          <a:xfrm>
            <a:off x="89736" y="1988840"/>
            <a:ext cx="8928992" cy="3046988"/>
          </a:xfrm>
          <a:prstGeom prst="rect">
            <a:avLst/>
          </a:prstGeom>
          <a:solidFill>
            <a:schemeClr val="bg1"/>
          </a:solidFill>
          <a:ln>
            <a:solidFill>
              <a:schemeClr val="tx1"/>
            </a:solidFill>
          </a:ln>
        </p:spPr>
        <p:txBody>
          <a:bodyPr wrap="square" rtlCol="0">
            <a:spAutoFit/>
          </a:bodyPr>
          <a:lstStyle/>
          <a:p>
            <a:pPr algn="just"/>
            <a:r>
              <a:rPr lang="en-US" sz="2400" dirty="0"/>
              <a:t>This study </a:t>
            </a:r>
            <a:r>
              <a:rPr lang="en-US" sz="2400" dirty="0" smtClean="0"/>
              <a:t>analyses </a:t>
            </a:r>
            <a:r>
              <a:rPr lang="en-US" sz="2400" dirty="0"/>
              <a:t>the performances of </a:t>
            </a:r>
            <a:r>
              <a:rPr lang="en-US" sz="2400" dirty="0" err="1"/>
              <a:t>Xiraffe</a:t>
            </a:r>
            <a:r>
              <a:rPr lang="en-US" sz="2400" dirty="0"/>
              <a:t> focusing on the harvesting operations; the investigation is based on data collected in 2017, during field trials in Medjool plantations in Jordan Valley (H.K. of </a:t>
            </a:r>
            <a:r>
              <a:rPr lang="en-US" sz="2400" dirty="0" smtClean="0"/>
              <a:t>Jordan).</a:t>
            </a:r>
          </a:p>
          <a:p>
            <a:pPr algn="just"/>
            <a:endParaRPr lang="en-US" sz="2400" dirty="0"/>
          </a:p>
          <a:p>
            <a:pPr algn="just"/>
            <a:r>
              <a:rPr lang="en-US" sz="2400" dirty="0"/>
              <a:t>The evaluation was conducted by comparing manual and mechanically assisted harvesting in terms of </a:t>
            </a:r>
            <a:r>
              <a:rPr lang="en-US" sz="2400" dirty="0" smtClean="0"/>
              <a:t>time and productivity </a:t>
            </a:r>
            <a:r>
              <a:rPr lang="en-US" sz="2400" dirty="0"/>
              <a:t>and recording fixed, variable and out-of-pocket </a:t>
            </a:r>
            <a:r>
              <a:rPr lang="en-US" sz="2400" dirty="0" smtClean="0"/>
              <a:t>costs.</a:t>
            </a:r>
            <a:endParaRPr lang="it-IT" sz="2400" dirty="0"/>
          </a:p>
        </p:txBody>
      </p:sp>
    </p:spTree>
    <p:extLst>
      <p:ext uri="{BB962C8B-B14F-4D97-AF65-F5344CB8AC3E}">
        <p14:creationId xmlns:p14="http://schemas.microsoft.com/office/powerpoint/2010/main" val="2776114145"/>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50000"/>
            <a:lum/>
          </a:blip>
          <a:srcRect/>
          <a:tile tx="0" ty="0" sx="100000" sy="100000" flip="none" algn="tl"/>
        </a:blipFill>
        <a:effectLst/>
      </p:bgPr>
    </p:bg>
    <p:spTree>
      <p:nvGrpSpPr>
        <p:cNvPr id="1" name=""/>
        <p:cNvGrpSpPr/>
        <p:nvPr/>
      </p:nvGrpSpPr>
      <p:grpSpPr>
        <a:xfrm>
          <a:off x="0" y="0"/>
          <a:ext cx="0" cy="0"/>
          <a:chOff x="0" y="0"/>
          <a:chExt cx="0" cy="0"/>
        </a:xfrm>
      </p:grpSpPr>
      <p:pic>
        <p:nvPicPr>
          <p:cNvPr id="1026" name="Picture 2" descr="C:\Users\Francesco\Downloads\SIDPC Logo.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0"/>
            <a:ext cx="1403648" cy="1014986"/>
          </a:xfrm>
          <a:prstGeom prst="rect">
            <a:avLst/>
          </a:prstGeom>
          <a:noFill/>
          <a:extLst>
            <a:ext uri="{909E8E84-426E-40DD-AFC4-6F175D3DCCD1}">
              <a14:hiddenFill xmlns:a14="http://schemas.microsoft.com/office/drawing/2010/main">
                <a:solidFill>
                  <a:srgbClr val="FFFFFF"/>
                </a:solidFill>
              </a14:hiddenFill>
            </a:ext>
          </a:extLst>
        </p:spPr>
      </p:pic>
      <p:sp>
        <p:nvSpPr>
          <p:cNvPr id="4" name="CasellaDiTesto 3"/>
          <p:cNvSpPr txBox="1"/>
          <p:nvPr/>
        </p:nvSpPr>
        <p:spPr>
          <a:xfrm>
            <a:off x="2466000" y="224449"/>
            <a:ext cx="4176465" cy="551689"/>
          </a:xfrm>
          <a:prstGeom prst="rect">
            <a:avLst/>
          </a:prstGeom>
          <a:noFill/>
        </p:spPr>
        <p:txBody>
          <a:bodyPr wrap="square" rtlCol="0">
            <a:spAutoFit/>
          </a:bodyPr>
          <a:lstStyle/>
          <a:p>
            <a:pPr algn="ctr">
              <a:lnSpc>
                <a:spcPct val="115000"/>
              </a:lnSpc>
              <a:spcAft>
                <a:spcPts val="0"/>
              </a:spcAft>
            </a:pPr>
            <a:r>
              <a:rPr lang="en-US" sz="2800" b="1" dirty="0" smtClean="0">
                <a:solidFill>
                  <a:srgbClr val="000000"/>
                </a:solidFill>
                <a:effectLst/>
                <a:latin typeface="Bookman Old Style" panose="02050604050505020204" pitchFamily="18" charset="0"/>
                <a:ea typeface="Calibri"/>
                <a:cs typeface="Times New Roman" panose="02020603050405020304" pitchFamily="18" charset="0"/>
              </a:rPr>
              <a:t>Study Area</a:t>
            </a:r>
            <a:endParaRPr lang="it-IT" sz="2800" dirty="0">
              <a:latin typeface="Bookman Old Style" panose="02050604050505020204" pitchFamily="18" charset="0"/>
              <a:ea typeface="Calibri"/>
              <a:cs typeface="Times New Roman" panose="02020603050405020304" pitchFamily="18" charset="0"/>
            </a:endParaRPr>
          </a:p>
        </p:txBody>
      </p:sp>
      <p:sp>
        <p:nvSpPr>
          <p:cNvPr id="12" name="CasellaDiTesto 11"/>
          <p:cNvSpPr txBox="1"/>
          <p:nvPr/>
        </p:nvSpPr>
        <p:spPr>
          <a:xfrm>
            <a:off x="161744" y="1219797"/>
            <a:ext cx="8784976" cy="769441"/>
          </a:xfrm>
          <a:prstGeom prst="rect">
            <a:avLst/>
          </a:prstGeom>
          <a:noFill/>
        </p:spPr>
        <p:txBody>
          <a:bodyPr wrap="square" rtlCol="0">
            <a:spAutoFit/>
          </a:bodyPr>
          <a:lstStyle/>
          <a:p>
            <a:pPr algn="ctr"/>
            <a:r>
              <a:rPr lang="en-US" sz="2200" dirty="0"/>
              <a:t>The tests were carried out in three different </a:t>
            </a:r>
            <a:r>
              <a:rPr lang="en-US" sz="2200" dirty="0" smtClean="0"/>
              <a:t>farms located in:</a:t>
            </a:r>
          </a:p>
          <a:p>
            <a:pPr algn="ctr"/>
            <a:r>
              <a:rPr lang="en-US" sz="2200" dirty="0" smtClean="0"/>
              <a:t>Middle </a:t>
            </a:r>
            <a:r>
              <a:rPr lang="en-US" sz="2200" dirty="0"/>
              <a:t>Jordan </a:t>
            </a:r>
            <a:r>
              <a:rPr lang="en-US" sz="2200" dirty="0" smtClean="0"/>
              <a:t>Valley, </a:t>
            </a:r>
            <a:r>
              <a:rPr lang="en-US" sz="2200" dirty="0"/>
              <a:t>municipality of </a:t>
            </a:r>
            <a:r>
              <a:rPr lang="en-US" sz="2200" dirty="0" err="1" smtClean="0"/>
              <a:t>Ma’addi</a:t>
            </a:r>
            <a:r>
              <a:rPr lang="en-US" sz="2200" dirty="0" smtClean="0"/>
              <a:t>, </a:t>
            </a:r>
            <a:r>
              <a:rPr lang="en-US" sz="2200" dirty="0"/>
              <a:t>Al-Balqa </a:t>
            </a:r>
            <a:r>
              <a:rPr lang="en-US" sz="2200" dirty="0" smtClean="0"/>
              <a:t>governorate.</a:t>
            </a:r>
          </a:p>
        </p:txBody>
      </p:sp>
      <p:pic>
        <p:nvPicPr>
          <p:cNvPr id="3" name="Immagin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64076" y="2492896"/>
            <a:ext cx="7380312" cy="3655924"/>
          </a:xfrm>
          <a:prstGeom prst="rect">
            <a:avLst/>
          </a:prstGeom>
          <a:ln>
            <a:solidFill>
              <a:schemeClr val="tx1"/>
            </a:solidFill>
          </a:ln>
        </p:spPr>
      </p:pic>
    </p:spTree>
    <p:extLst>
      <p:ext uri="{BB962C8B-B14F-4D97-AF65-F5344CB8AC3E}">
        <p14:creationId xmlns:p14="http://schemas.microsoft.com/office/powerpoint/2010/main" val="1480701348"/>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50000"/>
            <a:lum/>
          </a:blip>
          <a:srcRect/>
          <a:tile tx="0" ty="0" sx="100000" sy="100000" flip="none" algn="tl"/>
        </a:blipFill>
        <a:effectLst/>
      </p:bgPr>
    </p:bg>
    <p:spTree>
      <p:nvGrpSpPr>
        <p:cNvPr id="1" name=""/>
        <p:cNvGrpSpPr/>
        <p:nvPr/>
      </p:nvGrpSpPr>
      <p:grpSpPr>
        <a:xfrm>
          <a:off x="0" y="0"/>
          <a:ext cx="0" cy="0"/>
          <a:chOff x="0" y="0"/>
          <a:chExt cx="0" cy="0"/>
        </a:xfrm>
      </p:grpSpPr>
      <p:pic>
        <p:nvPicPr>
          <p:cNvPr id="1026" name="Picture 2" descr="C:\Users\Francesco\Downloads\SIDPC Logo.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0" y="0"/>
            <a:ext cx="1403648" cy="1014986"/>
          </a:xfrm>
          <a:prstGeom prst="rect">
            <a:avLst/>
          </a:prstGeom>
          <a:noFill/>
          <a:extLst>
            <a:ext uri="{909E8E84-426E-40DD-AFC4-6F175D3DCCD1}">
              <a14:hiddenFill xmlns:a14="http://schemas.microsoft.com/office/drawing/2010/main">
                <a:solidFill>
                  <a:srgbClr val="FFFFFF"/>
                </a:solidFill>
              </a14:hiddenFill>
            </a:ext>
          </a:extLst>
        </p:spPr>
      </p:pic>
      <p:sp>
        <p:nvSpPr>
          <p:cNvPr id="4" name="CasellaDiTesto 3"/>
          <p:cNvSpPr txBox="1"/>
          <p:nvPr/>
        </p:nvSpPr>
        <p:spPr>
          <a:xfrm>
            <a:off x="2466000" y="224449"/>
            <a:ext cx="4176465" cy="551689"/>
          </a:xfrm>
          <a:prstGeom prst="rect">
            <a:avLst/>
          </a:prstGeom>
          <a:noFill/>
        </p:spPr>
        <p:txBody>
          <a:bodyPr wrap="square" rtlCol="0">
            <a:spAutoFit/>
          </a:bodyPr>
          <a:lstStyle/>
          <a:p>
            <a:pPr algn="ctr">
              <a:lnSpc>
                <a:spcPct val="115000"/>
              </a:lnSpc>
              <a:spcAft>
                <a:spcPts val="0"/>
              </a:spcAft>
            </a:pPr>
            <a:r>
              <a:rPr lang="en-US" sz="2800" b="1" dirty="0" smtClean="0">
                <a:solidFill>
                  <a:srgbClr val="000000"/>
                </a:solidFill>
                <a:effectLst/>
                <a:latin typeface="Bookman Old Style" panose="02050604050505020204" pitchFamily="18" charset="0"/>
                <a:ea typeface="Calibri"/>
                <a:cs typeface="Times New Roman" panose="02020603050405020304" pitchFamily="18" charset="0"/>
              </a:rPr>
              <a:t>Study Area</a:t>
            </a:r>
            <a:endParaRPr lang="it-IT" sz="2800" dirty="0">
              <a:latin typeface="Bookman Old Style" panose="02050604050505020204" pitchFamily="18" charset="0"/>
              <a:ea typeface="Calibri"/>
              <a:cs typeface="Times New Roman" panose="02020603050405020304" pitchFamily="18" charset="0"/>
            </a:endParaRPr>
          </a:p>
        </p:txBody>
      </p:sp>
      <p:sp>
        <p:nvSpPr>
          <p:cNvPr id="12" name="CasellaDiTesto 11"/>
          <p:cNvSpPr txBox="1"/>
          <p:nvPr/>
        </p:nvSpPr>
        <p:spPr>
          <a:xfrm>
            <a:off x="180816" y="1040624"/>
            <a:ext cx="8784976" cy="461665"/>
          </a:xfrm>
          <a:prstGeom prst="rect">
            <a:avLst/>
          </a:prstGeom>
          <a:noFill/>
        </p:spPr>
        <p:txBody>
          <a:bodyPr wrap="square" rtlCol="0">
            <a:spAutoFit/>
          </a:bodyPr>
          <a:lstStyle/>
          <a:p>
            <a:pPr algn="ctr"/>
            <a:r>
              <a:rPr lang="en-US" sz="2400" dirty="0" smtClean="0"/>
              <a:t>The farms</a:t>
            </a:r>
          </a:p>
        </p:txBody>
      </p:sp>
      <p:sp>
        <p:nvSpPr>
          <p:cNvPr id="9" name="CasellaDiTesto 8"/>
          <p:cNvSpPr txBox="1"/>
          <p:nvPr/>
        </p:nvSpPr>
        <p:spPr>
          <a:xfrm>
            <a:off x="180816" y="1700808"/>
            <a:ext cx="8784976" cy="2492990"/>
          </a:xfrm>
          <a:prstGeom prst="rect">
            <a:avLst/>
          </a:prstGeom>
          <a:noFill/>
        </p:spPr>
        <p:txBody>
          <a:bodyPr wrap="square" rtlCol="0">
            <a:spAutoFit/>
          </a:bodyPr>
          <a:lstStyle/>
          <a:p>
            <a:pPr marL="342900" indent="-342900" algn="just">
              <a:buFont typeface="+mj-lt"/>
              <a:buAutoNum type="arabicPeriod"/>
            </a:pPr>
            <a:r>
              <a:rPr lang="en-US" sz="2200" dirty="0" smtClean="0"/>
              <a:t>Al-</a:t>
            </a:r>
            <a:r>
              <a:rPr lang="en-US" sz="2200" dirty="0" err="1" smtClean="0"/>
              <a:t>Sughaiyer</a:t>
            </a:r>
            <a:r>
              <a:rPr lang="en-US" sz="2200" dirty="0" smtClean="0"/>
              <a:t> </a:t>
            </a:r>
            <a:r>
              <a:rPr lang="en-US" sz="2200" dirty="0"/>
              <a:t>Co. plantation, a 5.2 ha farm leased with a 5-year </a:t>
            </a:r>
            <a:r>
              <a:rPr lang="en-US" sz="2200" dirty="0" smtClean="0"/>
              <a:t>contract. 700 Medjool palms with 8 x 8 m plant spacing.</a:t>
            </a:r>
          </a:p>
          <a:p>
            <a:pPr marL="457200" indent="-457200" algn="just">
              <a:buFont typeface="+mj-lt"/>
              <a:buAutoNum type="arabicPeriod"/>
            </a:pPr>
            <a:endParaRPr lang="en-US" sz="1200" dirty="0" smtClean="0"/>
          </a:p>
          <a:p>
            <a:pPr marL="342900" indent="-342900" algn="just">
              <a:buFont typeface="+mj-lt"/>
              <a:buAutoNum type="arabicPeriod"/>
            </a:pPr>
            <a:r>
              <a:rPr lang="en-US" sz="2200" dirty="0" err="1"/>
              <a:t>Jeneidi</a:t>
            </a:r>
            <a:r>
              <a:rPr lang="en-US" sz="2200" dirty="0"/>
              <a:t> farm, a family-run grove of 3.7 ha with </a:t>
            </a:r>
            <a:r>
              <a:rPr lang="en-US" sz="2200" dirty="0" smtClean="0"/>
              <a:t>455 Medjool </a:t>
            </a:r>
            <a:r>
              <a:rPr lang="en-US" sz="2200" dirty="0"/>
              <a:t>palms </a:t>
            </a:r>
            <a:r>
              <a:rPr lang="en-US" sz="2200" dirty="0" smtClean="0"/>
              <a:t>with a 9 x 9 m plant spacing. </a:t>
            </a:r>
          </a:p>
          <a:p>
            <a:pPr marL="457200" indent="-457200" algn="just">
              <a:buFont typeface="+mj-lt"/>
              <a:buAutoNum type="arabicPeriod"/>
            </a:pPr>
            <a:endParaRPr lang="en-US" sz="1200" dirty="0" smtClean="0"/>
          </a:p>
          <a:p>
            <a:pPr marL="342900" indent="-342900" algn="just">
              <a:buFont typeface="+mj-lt"/>
              <a:buAutoNum type="arabicPeriod"/>
            </a:pPr>
            <a:r>
              <a:rPr lang="en-US" sz="2200" dirty="0" err="1"/>
              <a:t>Arar</a:t>
            </a:r>
            <a:r>
              <a:rPr lang="en-US" sz="2200" dirty="0"/>
              <a:t> farm owned by an entrepreneur with a 30 ha total area and 2,700 Medjool palms with an 8 x 8 m </a:t>
            </a:r>
            <a:r>
              <a:rPr lang="en-US" sz="2200" dirty="0" smtClean="0"/>
              <a:t>pattern.</a:t>
            </a:r>
          </a:p>
        </p:txBody>
      </p:sp>
      <p:sp>
        <p:nvSpPr>
          <p:cNvPr id="3" name="CasellaDiTesto 2"/>
          <p:cNvSpPr txBox="1"/>
          <p:nvPr/>
        </p:nvSpPr>
        <p:spPr>
          <a:xfrm>
            <a:off x="180816" y="4725144"/>
            <a:ext cx="8784976" cy="1107996"/>
          </a:xfrm>
          <a:prstGeom prst="rect">
            <a:avLst/>
          </a:prstGeom>
          <a:noFill/>
        </p:spPr>
        <p:txBody>
          <a:bodyPr wrap="square" rtlCol="0">
            <a:spAutoFit/>
          </a:bodyPr>
          <a:lstStyle/>
          <a:p>
            <a:pPr algn="just"/>
            <a:r>
              <a:rPr lang="en-US" sz="2200" dirty="0"/>
              <a:t>Since most of the palms </a:t>
            </a:r>
            <a:r>
              <a:rPr lang="en-US" sz="2200" dirty="0" smtClean="0"/>
              <a:t>in the </a:t>
            </a:r>
            <a:r>
              <a:rPr lang="en-US" sz="2200" dirty="0"/>
              <a:t>farms were less than 15 years old, it was difficult to find plants that were sufficiently tall to make trials </a:t>
            </a:r>
            <a:r>
              <a:rPr lang="en-US" sz="2200" dirty="0" err="1"/>
              <a:t>significative</a:t>
            </a:r>
            <a:r>
              <a:rPr lang="en-US" sz="2200" dirty="0" smtClean="0"/>
              <a:t>.</a:t>
            </a:r>
            <a:endParaRPr lang="it-IT" sz="2200" dirty="0"/>
          </a:p>
          <a:p>
            <a:pPr algn="just"/>
            <a:r>
              <a:rPr lang="en-US" sz="2200" dirty="0" smtClean="0"/>
              <a:t>Generally these palms were characterized by a high leaf density.</a:t>
            </a:r>
          </a:p>
        </p:txBody>
      </p:sp>
    </p:spTree>
    <p:extLst>
      <p:ext uri="{BB962C8B-B14F-4D97-AF65-F5344CB8AC3E}">
        <p14:creationId xmlns:p14="http://schemas.microsoft.com/office/powerpoint/2010/main" val="1176437364"/>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FF66">
                <a:alpha val="90000"/>
              </a:srgbClr>
            </a:gs>
            <a:gs pos="17999">
              <a:srgbClr val="FFFFCC"/>
            </a:gs>
            <a:gs pos="36000">
              <a:srgbClr val="FFFFCC"/>
            </a:gs>
            <a:gs pos="61000">
              <a:srgbClr val="FFFFCC"/>
            </a:gs>
            <a:gs pos="82001">
              <a:srgbClr val="FFFFCC"/>
            </a:gs>
            <a:gs pos="100000">
              <a:srgbClr val="FFFFCC"/>
            </a:gs>
          </a:gsLst>
          <a:lin ang="5400000" scaled="1"/>
          <a:tileRect/>
        </a:gradFill>
        <a:effectLst/>
      </p:bgPr>
    </p:bg>
    <p:spTree>
      <p:nvGrpSpPr>
        <p:cNvPr id="1" name=""/>
        <p:cNvGrpSpPr/>
        <p:nvPr/>
      </p:nvGrpSpPr>
      <p:grpSpPr>
        <a:xfrm>
          <a:off x="0" y="0"/>
          <a:ext cx="0" cy="0"/>
          <a:chOff x="0" y="0"/>
          <a:chExt cx="0" cy="0"/>
        </a:xfrm>
      </p:grpSpPr>
      <p:pic>
        <p:nvPicPr>
          <p:cNvPr id="1026" name="Picture 2" descr="C:\Users\Francesco\Downloads\SIDPC Logo.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0"/>
            <a:ext cx="1403648" cy="1014986"/>
          </a:xfrm>
          <a:prstGeom prst="rect">
            <a:avLst/>
          </a:prstGeom>
          <a:noFill/>
          <a:extLst>
            <a:ext uri="{909E8E84-426E-40DD-AFC4-6F175D3DCCD1}">
              <a14:hiddenFill xmlns:a14="http://schemas.microsoft.com/office/drawing/2010/main">
                <a:solidFill>
                  <a:srgbClr val="FFFFFF"/>
                </a:solidFill>
              </a14:hiddenFill>
            </a:ext>
          </a:extLst>
        </p:spPr>
      </p:pic>
      <p:sp>
        <p:nvSpPr>
          <p:cNvPr id="4" name="CasellaDiTesto 3"/>
          <p:cNvSpPr txBox="1"/>
          <p:nvPr/>
        </p:nvSpPr>
        <p:spPr>
          <a:xfrm>
            <a:off x="2466000" y="224449"/>
            <a:ext cx="4176465" cy="551689"/>
          </a:xfrm>
          <a:prstGeom prst="rect">
            <a:avLst/>
          </a:prstGeom>
          <a:noFill/>
        </p:spPr>
        <p:txBody>
          <a:bodyPr wrap="square" rtlCol="0">
            <a:spAutoFit/>
          </a:bodyPr>
          <a:lstStyle/>
          <a:p>
            <a:pPr algn="ctr">
              <a:lnSpc>
                <a:spcPct val="115000"/>
              </a:lnSpc>
              <a:spcAft>
                <a:spcPts val="0"/>
              </a:spcAft>
            </a:pPr>
            <a:r>
              <a:rPr lang="en-US" sz="2800" b="1" dirty="0" smtClean="0">
                <a:solidFill>
                  <a:srgbClr val="000000"/>
                </a:solidFill>
                <a:latin typeface="Bookman Old Style" panose="02050604050505020204" pitchFamily="18" charset="0"/>
                <a:ea typeface="Calibri"/>
                <a:cs typeface="Times New Roman" panose="02020603050405020304" pitchFamily="18" charset="0"/>
              </a:rPr>
              <a:t>Methodology</a:t>
            </a:r>
            <a:endParaRPr lang="it-IT" sz="2800" dirty="0">
              <a:latin typeface="Bookman Old Style" panose="02050604050505020204" pitchFamily="18" charset="0"/>
              <a:ea typeface="Calibri"/>
              <a:cs typeface="Times New Roman" panose="02020603050405020304" pitchFamily="18" charset="0"/>
            </a:endParaRPr>
          </a:p>
        </p:txBody>
      </p:sp>
      <p:sp>
        <p:nvSpPr>
          <p:cNvPr id="2" name="CasellaDiTesto 1"/>
          <p:cNvSpPr txBox="1"/>
          <p:nvPr/>
        </p:nvSpPr>
        <p:spPr>
          <a:xfrm>
            <a:off x="85035" y="4581128"/>
            <a:ext cx="2691529" cy="1477328"/>
          </a:xfrm>
          <a:prstGeom prst="rect">
            <a:avLst/>
          </a:prstGeom>
          <a:noFill/>
        </p:spPr>
        <p:txBody>
          <a:bodyPr wrap="square" rtlCol="0">
            <a:spAutoFit/>
          </a:bodyPr>
          <a:lstStyle/>
          <a:p>
            <a:pPr algn="ctr"/>
            <a:r>
              <a:rPr lang="en-US" sz="2400" dirty="0" smtClean="0"/>
              <a:t>120 leaves</a:t>
            </a:r>
          </a:p>
          <a:p>
            <a:pPr algn="ctr"/>
            <a:r>
              <a:rPr lang="en-US" sz="2200" dirty="0" smtClean="0"/>
              <a:t>High </a:t>
            </a:r>
            <a:r>
              <a:rPr lang="en-US" sz="2200" dirty="0"/>
              <a:t>density, clusters completely covered by the </a:t>
            </a:r>
            <a:r>
              <a:rPr lang="en-US" sz="2200" dirty="0" smtClean="0"/>
              <a:t>frond.</a:t>
            </a:r>
          </a:p>
        </p:txBody>
      </p:sp>
      <p:sp>
        <p:nvSpPr>
          <p:cNvPr id="7" name="CasellaDiTesto 6"/>
          <p:cNvSpPr txBox="1"/>
          <p:nvPr/>
        </p:nvSpPr>
        <p:spPr>
          <a:xfrm>
            <a:off x="3205474" y="4581128"/>
            <a:ext cx="2697516" cy="1815882"/>
          </a:xfrm>
          <a:prstGeom prst="rect">
            <a:avLst/>
          </a:prstGeom>
          <a:noFill/>
        </p:spPr>
        <p:txBody>
          <a:bodyPr wrap="square" rtlCol="0">
            <a:spAutoFit/>
          </a:bodyPr>
          <a:lstStyle/>
          <a:p>
            <a:pPr algn="ctr"/>
            <a:r>
              <a:rPr lang="en-US" sz="2400" dirty="0"/>
              <a:t>100 </a:t>
            </a:r>
            <a:r>
              <a:rPr lang="en-US" sz="2400" dirty="0" smtClean="0"/>
              <a:t>leaves</a:t>
            </a:r>
          </a:p>
          <a:p>
            <a:pPr algn="ctr"/>
            <a:r>
              <a:rPr lang="en-US" sz="2200" dirty="0" smtClean="0"/>
              <a:t>Medium </a:t>
            </a:r>
            <a:r>
              <a:rPr lang="en-US" sz="2200" dirty="0"/>
              <a:t>density, clusters are still inside the frond but is much easier to reach them</a:t>
            </a:r>
            <a:r>
              <a:rPr lang="en-US" sz="2200" dirty="0" smtClean="0"/>
              <a:t>.</a:t>
            </a:r>
            <a:endParaRPr lang="en-US" sz="2200" dirty="0"/>
          </a:p>
        </p:txBody>
      </p:sp>
      <p:sp>
        <p:nvSpPr>
          <p:cNvPr id="8" name="CasellaDiTesto 7"/>
          <p:cNvSpPr txBox="1"/>
          <p:nvPr/>
        </p:nvSpPr>
        <p:spPr>
          <a:xfrm>
            <a:off x="6374109" y="4581128"/>
            <a:ext cx="2769891" cy="2154436"/>
          </a:xfrm>
          <a:prstGeom prst="rect">
            <a:avLst/>
          </a:prstGeom>
          <a:noFill/>
        </p:spPr>
        <p:txBody>
          <a:bodyPr wrap="square" rtlCol="0">
            <a:spAutoFit/>
          </a:bodyPr>
          <a:lstStyle/>
          <a:p>
            <a:pPr algn="ctr"/>
            <a:r>
              <a:rPr lang="en-US" sz="2400" dirty="0"/>
              <a:t>90 </a:t>
            </a:r>
            <a:r>
              <a:rPr lang="en-US" sz="2400" dirty="0" smtClean="0"/>
              <a:t>leaves</a:t>
            </a:r>
          </a:p>
          <a:p>
            <a:pPr algn="ctr"/>
            <a:r>
              <a:rPr lang="en-US" sz="2200" dirty="0" smtClean="0"/>
              <a:t>Low </a:t>
            </a:r>
            <a:r>
              <a:rPr lang="en-US" sz="2200" dirty="0"/>
              <a:t>density, few clusters are out from the frond and all of them are easily reachable</a:t>
            </a:r>
            <a:r>
              <a:rPr lang="en-US" sz="2200" dirty="0" smtClean="0"/>
              <a:t>.</a:t>
            </a:r>
            <a:endParaRPr lang="en-US" sz="2200" dirty="0"/>
          </a:p>
        </p:txBody>
      </p:sp>
      <p:pic>
        <p:nvPicPr>
          <p:cNvPr id="9" name="Immagine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2317" y="1400123"/>
            <a:ext cx="2788881" cy="2880320"/>
          </a:xfrm>
          <a:prstGeom prst="rect">
            <a:avLst/>
          </a:prstGeom>
          <a:ln>
            <a:noFill/>
          </a:ln>
        </p:spPr>
      </p:pic>
      <p:pic>
        <p:nvPicPr>
          <p:cNvPr id="13" name="Immagine 1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374109" y="1400123"/>
            <a:ext cx="2777554" cy="2880000"/>
          </a:xfrm>
          <a:prstGeom prst="rect">
            <a:avLst/>
          </a:prstGeom>
          <a:ln>
            <a:noFill/>
          </a:ln>
        </p:spPr>
      </p:pic>
      <p:pic>
        <p:nvPicPr>
          <p:cNvPr id="17" name="Immagine 16"/>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205474" y="1385637"/>
            <a:ext cx="2741257" cy="2880000"/>
          </a:xfrm>
          <a:prstGeom prst="rect">
            <a:avLst/>
          </a:prstGeom>
          <a:ln>
            <a:noFill/>
          </a:ln>
        </p:spPr>
      </p:pic>
    </p:spTree>
    <p:extLst>
      <p:ext uri="{BB962C8B-B14F-4D97-AF65-F5344CB8AC3E}">
        <p14:creationId xmlns:p14="http://schemas.microsoft.com/office/powerpoint/2010/main" val="1919366423"/>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FF66">
                <a:alpha val="90000"/>
              </a:srgbClr>
            </a:gs>
            <a:gs pos="17999">
              <a:srgbClr val="FFFFCC"/>
            </a:gs>
            <a:gs pos="36000">
              <a:srgbClr val="FFFFCC"/>
            </a:gs>
            <a:gs pos="61000">
              <a:srgbClr val="FFFFCC"/>
            </a:gs>
            <a:gs pos="82001">
              <a:srgbClr val="FFFFCC"/>
            </a:gs>
            <a:gs pos="100000">
              <a:srgbClr val="FFFFCC"/>
            </a:gs>
          </a:gsLst>
          <a:lin ang="5400000" scaled="1"/>
          <a:tileRect/>
        </a:gradFill>
        <a:effectLst/>
      </p:bgPr>
    </p:bg>
    <p:spTree>
      <p:nvGrpSpPr>
        <p:cNvPr id="1" name=""/>
        <p:cNvGrpSpPr/>
        <p:nvPr/>
      </p:nvGrpSpPr>
      <p:grpSpPr>
        <a:xfrm>
          <a:off x="0" y="0"/>
          <a:ext cx="0" cy="0"/>
          <a:chOff x="0" y="0"/>
          <a:chExt cx="0" cy="0"/>
        </a:xfrm>
      </p:grpSpPr>
      <p:pic>
        <p:nvPicPr>
          <p:cNvPr id="1026" name="Picture 2" descr="C:\Users\Francesco\Downloads\SIDPC Logo.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0"/>
            <a:ext cx="1403648" cy="1014986"/>
          </a:xfrm>
          <a:prstGeom prst="rect">
            <a:avLst/>
          </a:prstGeom>
          <a:noFill/>
          <a:extLst>
            <a:ext uri="{909E8E84-426E-40DD-AFC4-6F175D3DCCD1}">
              <a14:hiddenFill xmlns:a14="http://schemas.microsoft.com/office/drawing/2010/main">
                <a:solidFill>
                  <a:srgbClr val="FFFFFF"/>
                </a:solidFill>
              </a14:hiddenFill>
            </a:ext>
          </a:extLst>
        </p:spPr>
      </p:pic>
      <p:sp>
        <p:nvSpPr>
          <p:cNvPr id="4" name="CasellaDiTesto 3"/>
          <p:cNvSpPr txBox="1"/>
          <p:nvPr/>
        </p:nvSpPr>
        <p:spPr>
          <a:xfrm>
            <a:off x="2466000" y="224449"/>
            <a:ext cx="4176465" cy="551689"/>
          </a:xfrm>
          <a:prstGeom prst="rect">
            <a:avLst/>
          </a:prstGeom>
          <a:noFill/>
        </p:spPr>
        <p:txBody>
          <a:bodyPr wrap="square" rtlCol="0">
            <a:spAutoFit/>
          </a:bodyPr>
          <a:lstStyle/>
          <a:p>
            <a:pPr algn="ctr">
              <a:lnSpc>
                <a:spcPct val="115000"/>
              </a:lnSpc>
              <a:spcAft>
                <a:spcPts val="0"/>
              </a:spcAft>
            </a:pPr>
            <a:r>
              <a:rPr lang="en-US" sz="2800" b="1" dirty="0" smtClean="0">
                <a:solidFill>
                  <a:srgbClr val="000000"/>
                </a:solidFill>
                <a:latin typeface="Bookman Old Style" panose="02050604050505020204" pitchFamily="18" charset="0"/>
                <a:ea typeface="Calibri"/>
                <a:cs typeface="Times New Roman" panose="02020603050405020304" pitchFamily="18" charset="0"/>
              </a:rPr>
              <a:t>Methodology</a:t>
            </a:r>
            <a:endParaRPr lang="it-IT" sz="2800" dirty="0">
              <a:latin typeface="Bookman Old Style" panose="02050604050505020204" pitchFamily="18" charset="0"/>
              <a:ea typeface="Calibri"/>
              <a:cs typeface="Times New Roman" panose="02020603050405020304" pitchFamily="18" charset="0"/>
            </a:endParaRPr>
          </a:p>
        </p:txBody>
      </p:sp>
      <p:sp>
        <p:nvSpPr>
          <p:cNvPr id="2" name="CasellaDiTesto 1"/>
          <p:cNvSpPr txBox="1"/>
          <p:nvPr/>
        </p:nvSpPr>
        <p:spPr>
          <a:xfrm>
            <a:off x="125740" y="1055447"/>
            <a:ext cx="8856984" cy="1107996"/>
          </a:xfrm>
          <a:prstGeom prst="rect">
            <a:avLst/>
          </a:prstGeom>
          <a:noFill/>
        </p:spPr>
        <p:txBody>
          <a:bodyPr wrap="square" rtlCol="0">
            <a:spAutoFit/>
          </a:bodyPr>
          <a:lstStyle/>
          <a:p>
            <a:pPr algn="ctr"/>
            <a:r>
              <a:rPr lang="en-US" sz="2200" dirty="0"/>
              <a:t>The time for carrying out the different operations in the manual and mechanically assisted harvesting was measured by the use of a chronometer</a:t>
            </a:r>
            <a:r>
              <a:rPr lang="en-US" sz="2200" dirty="0" smtClean="0"/>
              <a:t>. And these are:</a:t>
            </a:r>
            <a:endParaRPr lang="en-US" sz="2200" dirty="0"/>
          </a:p>
        </p:txBody>
      </p:sp>
      <p:sp>
        <p:nvSpPr>
          <p:cNvPr id="5" name="CasellaDiTesto 4"/>
          <p:cNvSpPr txBox="1"/>
          <p:nvPr/>
        </p:nvSpPr>
        <p:spPr>
          <a:xfrm>
            <a:off x="3946840" y="2276872"/>
            <a:ext cx="1214784" cy="461665"/>
          </a:xfrm>
          <a:prstGeom prst="rect">
            <a:avLst/>
          </a:prstGeom>
          <a:noFill/>
        </p:spPr>
        <p:txBody>
          <a:bodyPr wrap="square" rtlCol="0">
            <a:spAutoFit/>
          </a:bodyPr>
          <a:lstStyle/>
          <a:p>
            <a:r>
              <a:rPr lang="en-US" sz="2400" b="1" dirty="0" smtClean="0"/>
              <a:t>Transfer</a:t>
            </a:r>
            <a:endParaRPr lang="en-US" sz="2400" b="1" dirty="0"/>
          </a:p>
        </p:txBody>
      </p:sp>
      <p:pic>
        <p:nvPicPr>
          <p:cNvPr id="6" name="Immagin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048110" y="2908810"/>
            <a:ext cx="5012243" cy="3925751"/>
          </a:xfrm>
          <a:prstGeom prst="rect">
            <a:avLst/>
          </a:prstGeom>
          <a:ln>
            <a:noFill/>
          </a:ln>
        </p:spPr>
      </p:pic>
    </p:spTree>
    <p:extLst>
      <p:ext uri="{BB962C8B-B14F-4D97-AF65-F5344CB8AC3E}">
        <p14:creationId xmlns:p14="http://schemas.microsoft.com/office/powerpoint/2010/main" val="797855014"/>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FF66">
                <a:alpha val="90000"/>
              </a:srgbClr>
            </a:gs>
            <a:gs pos="17999">
              <a:srgbClr val="FFFFCC"/>
            </a:gs>
            <a:gs pos="36000">
              <a:srgbClr val="FFFFCC"/>
            </a:gs>
            <a:gs pos="61000">
              <a:srgbClr val="FFFFCC"/>
            </a:gs>
            <a:gs pos="82001">
              <a:srgbClr val="FFFFCC"/>
            </a:gs>
            <a:gs pos="100000">
              <a:srgbClr val="FFFFCC"/>
            </a:gs>
          </a:gsLst>
          <a:lin ang="5400000" scaled="1"/>
          <a:tileRect/>
        </a:gradFill>
        <a:effectLst/>
      </p:bgPr>
    </p:bg>
    <p:spTree>
      <p:nvGrpSpPr>
        <p:cNvPr id="1" name=""/>
        <p:cNvGrpSpPr/>
        <p:nvPr/>
      </p:nvGrpSpPr>
      <p:grpSpPr>
        <a:xfrm>
          <a:off x="0" y="0"/>
          <a:ext cx="0" cy="0"/>
          <a:chOff x="0" y="0"/>
          <a:chExt cx="0" cy="0"/>
        </a:xfrm>
      </p:grpSpPr>
      <p:pic>
        <p:nvPicPr>
          <p:cNvPr id="1026" name="Picture 2" descr="C:\Users\Francesco\Downloads\SIDPC Logo.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0"/>
            <a:ext cx="1403648" cy="1014986"/>
          </a:xfrm>
          <a:prstGeom prst="rect">
            <a:avLst/>
          </a:prstGeom>
          <a:noFill/>
          <a:extLst>
            <a:ext uri="{909E8E84-426E-40DD-AFC4-6F175D3DCCD1}">
              <a14:hiddenFill xmlns:a14="http://schemas.microsoft.com/office/drawing/2010/main">
                <a:solidFill>
                  <a:srgbClr val="FFFFFF"/>
                </a:solidFill>
              </a14:hiddenFill>
            </a:ext>
          </a:extLst>
        </p:spPr>
      </p:pic>
      <p:sp>
        <p:nvSpPr>
          <p:cNvPr id="4" name="CasellaDiTesto 3"/>
          <p:cNvSpPr txBox="1"/>
          <p:nvPr/>
        </p:nvSpPr>
        <p:spPr>
          <a:xfrm>
            <a:off x="2466000" y="224449"/>
            <a:ext cx="4176465" cy="551689"/>
          </a:xfrm>
          <a:prstGeom prst="rect">
            <a:avLst/>
          </a:prstGeom>
          <a:noFill/>
        </p:spPr>
        <p:txBody>
          <a:bodyPr wrap="square" rtlCol="0">
            <a:spAutoFit/>
          </a:bodyPr>
          <a:lstStyle/>
          <a:p>
            <a:pPr algn="ctr">
              <a:lnSpc>
                <a:spcPct val="115000"/>
              </a:lnSpc>
              <a:spcAft>
                <a:spcPts val="0"/>
              </a:spcAft>
            </a:pPr>
            <a:r>
              <a:rPr lang="en-US" sz="2800" b="1" dirty="0" smtClean="0">
                <a:solidFill>
                  <a:srgbClr val="000000"/>
                </a:solidFill>
                <a:latin typeface="Bookman Old Style" panose="02050604050505020204" pitchFamily="18" charset="0"/>
                <a:ea typeface="Calibri"/>
                <a:cs typeface="Times New Roman" panose="02020603050405020304" pitchFamily="18" charset="0"/>
              </a:rPr>
              <a:t>Methodology</a:t>
            </a:r>
            <a:endParaRPr lang="it-IT" sz="2800" dirty="0">
              <a:latin typeface="Bookman Old Style" panose="02050604050505020204" pitchFamily="18" charset="0"/>
              <a:ea typeface="Calibri"/>
              <a:cs typeface="Times New Roman" panose="02020603050405020304" pitchFamily="18" charset="0"/>
            </a:endParaRPr>
          </a:p>
        </p:txBody>
      </p:sp>
      <p:sp>
        <p:nvSpPr>
          <p:cNvPr id="5" name="CasellaDiTesto 4"/>
          <p:cNvSpPr txBox="1"/>
          <p:nvPr/>
        </p:nvSpPr>
        <p:spPr>
          <a:xfrm>
            <a:off x="3942164" y="1620000"/>
            <a:ext cx="1224136" cy="461665"/>
          </a:xfrm>
          <a:prstGeom prst="rect">
            <a:avLst/>
          </a:prstGeom>
          <a:noFill/>
        </p:spPr>
        <p:txBody>
          <a:bodyPr wrap="square" rtlCol="0">
            <a:spAutoFit/>
          </a:bodyPr>
          <a:lstStyle/>
          <a:p>
            <a:pPr algn="ctr"/>
            <a:r>
              <a:rPr lang="en-US" sz="2400" b="1" dirty="0" smtClean="0"/>
              <a:t>Placing</a:t>
            </a:r>
            <a:endParaRPr lang="en-US" sz="2400" b="1" dirty="0"/>
          </a:p>
        </p:txBody>
      </p:sp>
      <p:pic>
        <p:nvPicPr>
          <p:cNvPr id="3" name="Immagin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419872" y="2636912"/>
            <a:ext cx="5636128" cy="4184025"/>
          </a:xfrm>
          <a:prstGeom prst="rect">
            <a:avLst/>
          </a:prstGeom>
          <a:ln>
            <a:noFill/>
          </a:ln>
        </p:spPr>
      </p:pic>
      <p:pic>
        <p:nvPicPr>
          <p:cNvPr id="9218" name="Picture 2"/>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07504" y="2630176"/>
            <a:ext cx="3137400" cy="4183200"/>
          </a:xfrm>
          <a:prstGeom prst="rect">
            <a:avLst/>
          </a:prstGeom>
          <a:noFill/>
          <a:ln w="9525">
            <a:noFill/>
            <a:miter lim="800000"/>
            <a:headEnd/>
            <a:tailEnd/>
          </a:ln>
          <a:extLst>
            <a:ext uri="{909E8E84-426E-40DD-AFC4-6F175D3DCCD1}">
              <a14:hiddenFill xmlns:a14="http://schemas.microsoft.com/office/drawing/2010/main">
                <a:solidFill>
                  <a:schemeClr val="accent1"/>
                </a:solidFill>
              </a14:hiddenFill>
            </a:ext>
          </a:extLst>
        </p:spPr>
      </p:pic>
    </p:spTree>
    <p:extLst>
      <p:ext uri="{BB962C8B-B14F-4D97-AF65-F5344CB8AC3E}">
        <p14:creationId xmlns:p14="http://schemas.microsoft.com/office/powerpoint/2010/main" val="1047129492"/>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gradFill>
          <a:gsLst>
            <a:gs pos="0">
              <a:srgbClr val="FFFF66">
                <a:alpha val="90000"/>
              </a:srgbClr>
            </a:gs>
            <a:gs pos="17999">
              <a:srgbClr val="FFFFCC"/>
            </a:gs>
            <a:gs pos="36000">
              <a:srgbClr val="FFFFCC"/>
            </a:gs>
            <a:gs pos="61000">
              <a:srgbClr val="FFFFCC"/>
            </a:gs>
            <a:gs pos="82001">
              <a:srgbClr val="FFFFCC"/>
            </a:gs>
            <a:gs pos="100000">
              <a:srgbClr val="FFFFCC"/>
            </a:gs>
          </a:gsLst>
          <a:lin ang="5400000" scaled="1"/>
        </a:gradFill>
        <a:effectLst/>
      </p:bgPr>
    </p:bg>
    <p:spTree>
      <p:nvGrpSpPr>
        <p:cNvPr id="1" name=""/>
        <p:cNvGrpSpPr/>
        <p:nvPr/>
      </p:nvGrpSpPr>
      <p:grpSpPr>
        <a:xfrm>
          <a:off x="0" y="0"/>
          <a:ext cx="0" cy="0"/>
          <a:chOff x="0" y="0"/>
          <a:chExt cx="0" cy="0"/>
        </a:xfrm>
      </p:grpSpPr>
      <p:pic>
        <p:nvPicPr>
          <p:cNvPr id="1026" name="Picture 2" descr="C:\Users\Francesco\Downloads\SIDPC Logo.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0"/>
            <a:ext cx="1403648" cy="1014986"/>
          </a:xfrm>
          <a:prstGeom prst="rect">
            <a:avLst/>
          </a:prstGeom>
          <a:noFill/>
          <a:extLst>
            <a:ext uri="{909E8E84-426E-40DD-AFC4-6F175D3DCCD1}">
              <a14:hiddenFill xmlns:a14="http://schemas.microsoft.com/office/drawing/2010/main">
                <a:solidFill>
                  <a:srgbClr val="FFFFFF"/>
                </a:solidFill>
              </a14:hiddenFill>
            </a:ext>
          </a:extLst>
        </p:spPr>
      </p:pic>
      <p:sp>
        <p:nvSpPr>
          <p:cNvPr id="4" name="CasellaDiTesto 3"/>
          <p:cNvSpPr txBox="1"/>
          <p:nvPr/>
        </p:nvSpPr>
        <p:spPr>
          <a:xfrm>
            <a:off x="2466000" y="224449"/>
            <a:ext cx="4176465" cy="551689"/>
          </a:xfrm>
          <a:prstGeom prst="rect">
            <a:avLst/>
          </a:prstGeom>
          <a:noFill/>
        </p:spPr>
        <p:txBody>
          <a:bodyPr wrap="square" rtlCol="0">
            <a:spAutoFit/>
          </a:bodyPr>
          <a:lstStyle/>
          <a:p>
            <a:pPr algn="ctr">
              <a:lnSpc>
                <a:spcPct val="115000"/>
              </a:lnSpc>
              <a:spcAft>
                <a:spcPts val="0"/>
              </a:spcAft>
            </a:pPr>
            <a:r>
              <a:rPr lang="en-US" sz="2800" b="1" dirty="0" smtClean="0">
                <a:solidFill>
                  <a:srgbClr val="000000"/>
                </a:solidFill>
                <a:latin typeface="Bookman Old Style" panose="02050604050505020204" pitchFamily="18" charset="0"/>
                <a:ea typeface="Calibri"/>
                <a:cs typeface="Times New Roman" panose="02020603050405020304" pitchFamily="18" charset="0"/>
              </a:rPr>
              <a:t>Methodology</a:t>
            </a:r>
            <a:endParaRPr lang="it-IT" sz="2800" dirty="0">
              <a:latin typeface="Bookman Old Style" panose="02050604050505020204" pitchFamily="18" charset="0"/>
              <a:ea typeface="Calibri"/>
              <a:cs typeface="Times New Roman" panose="02020603050405020304" pitchFamily="18" charset="0"/>
            </a:endParaRPr>
          </a:p>
        </p:txBody>
      </p:sp>
      <p:sp>
        <p:nvSpPr>
          <p:cNvPr id="5" name="CasellaDiTesto 4"/>
          <p:cNvSpPr txBox="1"/>
          <p:nvPr/>
        </p:nvSpPr>
        <p:spPr>
          <a:xfrm>
            <a:off x="3988321" y="1631917"/>
            <a:ext cx="1122436" cy="461665"/>
          </a:xfrm>
          <a:prstGeom prst="rect">
            <a:avLst/>
          </a:prstGeom>
          <a:noFill/>
        </p:spPr>
        <p:txBody>
          <a:bodyPr wrap="square" rtlCol="0">
            <a:spAutoFit/>
          </a:bodyPr>
          <a:lstStyle/>
          <a:p>
            <a:r>
              <a:rPr lang="en-US" sz="2400" b="1" dirty="0" smtClean="0"/>
              <a:t>Lifting</a:t>
            </a:r>
            <a:endParaRPr lang="en-US" sz="2400" b="1" dirty="0"/>
          </a:p>
        </p:txBody>
      </p:sp>
      <p:pic>
        <p:nvPicPr>
          <p:cNvPr id="8194"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7503" y="2547354"/>
            <a:ext cx="5616625" cy="4212470"/>
          </a:xfrm>
          <a:prstGeom prst="rect">
            <a:avLst/>
          </a:prstGeom>
          <a:noFill/>
          <a:ln w="9525">
            <a:noFill/>
            <a:miter lim="800000"/>
            <a:headEnd/>
            <a:tailEnd/>
          </a:ln>
          <a:extLst>
            <a:ext uri="{909E8E84-426E-40DD-AFC4-6F175D3DCCD1}">
              <a14:hiddenFill xmlns:a14="http://schemas.microsoft.com/office/drawing/2010/main">
                <a:solidFill>
                  <a:schemeClr val="accent1"/>
                </a:solidFill>
              </a14:hiddenFill>
            </a:ext>
          </a:extLst>
        </p:spPr>
      </p:pic>
      <p:pic>
        <p:nvPicPr>
          <p:cNvPr id="7" name="Immagine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855557" y="2547354"/>
            <a:ext cx="3180940" cy="4212469"/>
          </a:xfrm>
          <a:prstGeom prst="rect">
            <a:avLst/>
          </a:prstGeom>
          <a:ln>
            <a:noFill/>
          </a:ln>
        </p:spPr>
      </p:pic>
    </p:spTree>
    <p:extLst>
      <p:ext uri="{BB962C8B-B14F-4D97-AF65-F5344CB8AC3E}">
        <p14:creationId xmlns:p14="http://schemas.microsoft.com/office/powerpoint/2010/main" val="29075708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gradFill>
          <a:gsLst>
            <a:gs pos="0">
              <a:srgbClr val="FFFF66">
                <a:alpha val="90000"/>
              </a:srgbClr>
            </a:gs>
            <a:gs pos="17999">
              <a:srgbClr val="FFFFCC"/>
            </a:gs>
            <a:gs pos="36000">
              <a:srgbClr val="FFFFCC"/>
            </a:gs>
            <a:gs pos="61000">
              <a:srgbClr val="FFFFCC"/>
            </a:gs>
            <a:gs pos="82001">
              <a:srgbClr val="FFFFCC"/>
            </a:gs>
            <a:gs pos="100000">
              <a:srgbClr val="FFFFCC"/>
            </a:gs>
          </a:gsLst>
          <a:lin ang="5400000" scaled="1"/>
        </a:gradFill>
        <a:effectLst/>
      </p:bgPr>
    </p:bg>
    <p:spTree>
      <p:nvGrpSpPr>
        <p:cNvPr id="1" name=""/>
        <p:cNvGrpSpPr/>
        <p:nvPr/>
      </p:nvGrpSpPr>
      <p:grpSpPr>
        <a:xfrm>
          <a:off x="0" y="0"/>
          <a:ext cx="0" cy="0"/>
          <a:chOff x="0" y="0"/>
          <a:chExt cx="0" cy="0"/>
        </a:xfrm>
      </p:grpSpPr>
      <p:pic>
        <p:nvPicPr>
          <p:cNvPr id="1026" name="Picture 2" descr="C:\Users\Francesco\Downloads\SIDPC Logo.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0"/>
            <a:ext cx="1403648" cy="1014986"/>
          </a:xfrm>
          <a:prstGeom prst="rect">
            <a:avLst/>
          </a:prstGeom>
          <a:noFill/>
          <a:extLst>
            <a:ext uri="{909E8E84-426E-40DD-AFC4-6F175D3DCCD1}">
              <a14:hiddenFill xmlns:a14="http://schemas.microsoft.com/office/drawing/2010/main">
                <a:solidFill>
                  <a:srgbClr val="FFFFFF"/>
                </a:solidFill>
              </a14:hiddenFill>
            </a:ext>
          </a:extLst>
        </p:spPr>
      </p:pic>
      <p:sp>
        <p:nvSpPr>
          <p:cNvPr id="4" name="CasellaDiTesto 3"/>
          <p:cNvSpPr txBox="1"/>
          <p:nvPr/>
        </p:nvSpPr>
        <p:spPr>
          <a:xfrm>
            <a:off x="2466000" y="224449"/>
            <a:ext cx="4176465" cy="551689"/>
          </a:xfrm>
          <a:prstGeom prst="rect">
            <a:avLst/>
          </a:prstGeom>
          <a:noFill/>
        </p:spPr>
        <p:txBody>
          <a:bodyPr wrap="square" rtlCol="0">
            <a:spAutoFit/>
          </a:bodyPr>
          <a:lstStyle/>
          <a:p>
            <a:pPr algn="ctr">
              <a:lnSpc>
                <a:spcPct val="115000"/>
              </a:lnSpc>
              <a:spcAft>
                <a:spcPts val="0"/>
              </a:spcAft>
            </a:pPr>
            <a:r>
              <a:rPr lang="en-US" sz="2800" b="1" dirty="0" smtClean="0">
                <a:solidFill>
                  <a:srgbClr val="000000"/>
                </a:solidFill>
                <a:latin typeface="Bookman Old Style" panose="02050604050505020204" pitchFamily="18" charset="0"/>
                <a:ea typeface="Calibri"/>
                <a:cs typeface="Times New Roman" panose="02020603050405020304" pitchFamily="18" charset="0"/>
              </a:rPr>
              <a:t>Methodology</a:t>
            </a:r>
            <a:endParaRPr lang="it-IT" sz="2800" dirty="0">
              <a:latin typeface="Bookman Old Style" panose="02050604050505020204" pitchFamily="18" charset="0"/>
              <a:ea typeface="Calibri"/>
              <a:cs typeface="Times New Roman" panose="02020603050405020304" pitchFamily="18" charset="0"/>
            </a:endParaRPr>
          </a:p>
        </p:txBody>
      </p:sp>
      <p:sp>
        <p:nvSpPr>
          <p:cNvPr id="5" name="CasellaDiTesto 4"/>
          <p:cNvSpPr txBox="1"/>
          <p:nvPr/>
        </p:nvSpPr>
        <p:spPr>
          <a:xfrm>
            <a:off x="3737596" y="1620000"/>
            <a:ext cx="1633272" cy="461665"/>
          </a:xfrm>
          <a:prstGeom prst="rect">
            <a:avLst/>
          </a:prstGeom>
          <a:noFill/>
        </p:spPr>
        <p:txBody>
          <a:bodyPr wrap="square" rtlCol="0">
            <a:spAutoFit/>
          </a:bodyPr>
          <a:lstStyle/>
          <a:p>
            <a:r>
              <a:rPr lang="en-US" sz="2400" b="1" dirty="0" smtClean="0"/>
              <a:t>Harvesting</a:t>
            </a:r>
            <a:endParaRPr lang="en-US" sz="2400" b="1" dirty="0"/>
          </a:p>
        </p:txBody>
      </p:sp>
      <p:pic>
        <p:nvPicPr>
          <p:cNvPr id="3" name="Immagin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602989" y="2343008"/>
            <a:ext cx="5902485" cy="4495156"/>
          </a:xfrm>
          <a:prstGeom prst="rect">
            <a:avLst/>
          </a:prstGeom>
        </p:spPr>
      </p:pic>
    </p:spTree>
    <p:extLst>
      <p:ext uri="{BB962C8B-B14F-4D97-AF65-F5344CB8AC3E}">
        <p14:creationId xmlns:p14="http://schemas.microsoft.com/office/powerpoint/2010/main" val="1049339388"/>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gradFill>
          <a:gsLst>
            <a:gs pos="0">
              <a:srgbClr val="FFFF66">
                <a:alpha val="90000"/>
              </a:srgbClr>
            </a:gs>
            <a:gs pos="17999">
              <a:srgbClr val="FFFFCC"/>
            </a:gs>
            <a:gs pos="36000">
              <a:srgbClr val="FFFFCC"/>
            </a:gs>
            <a:gs pos="61000">
              <a:srgbClr val="FFFFCC"/>
            </a:gs>
            <a:gs pos="82001">
              <a:srgbClr val="FFFFCC"/>
            </a:gs>
            <a:gs pos="100000">
              <a:srgbClr val="FFFFCC"/>
            </a:gs>
          </a:gsLst>
          <a:lin ang="5400000" scaled="1"/>
        </a:gradFill>
        <a:effectLst/>
      </p:bgPr>
    </p:bg>
    <p:spTree>
      <p:nvGrpSpPr>
        <p:cNvPr id="1" name=""/>
        <p:cNvGrpSpPr/>
        <p:nvPr/>
      </p:nvGrpSpPr>
      <p:grpSpPr>
        <a:xfrm>
          <a:off x="0" y="0"/>
          <a:ext cx="0" cy="0"/>
          <a:chOff x="0" y="0"/>
          <a:chExt cx="0" cy="0"/>
        </a:xfrm>
      </p:grpSpPr>
      <p:pic>
        <p:nvPicPr>
          <p:cNvPr id="1026" name="Picture 2" descr="C:\Users\Francesco\Downloads\SIDPC Logo.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0"/>
            <a:ext cx="1403648" cy="1014986"/>
          </a:xfrm>
          <a:prstGeom prst="rect">
            <a:avLst/>
          </a:prstGeom>
          <a:noFill/>
          <a:extLst>
            <a:ext uri="{909E8E84-426E-40DD-AFC4-6F175D3DCCD1}">
              <a14:hiddenFill xmlns:a14="http://schemas.microsoft.com/office/drawing/2010/main">
                <a:solidFill>
                  <a:srgbClr val="FFFFFF"/>
                </a:solidFill>
              </a14:hiddenFill>
            </a:ext>
          </a:extLst>
        </p:spPr>
      </p:pic>
      <p:sp>
        <p:nvSpPr>
          <p:cNvPr id="4" name="CasellaDiTesto 3"/>
          <p:cNvSpPr txBox="1"/>
          <p:nvPr/>
        </p:nvSpPr>
        <p:spPr>
          <a:xfrm>
            <a:off x="2466000" y="224449"/>
            <a:ext cx="4176465" cy="551689"/>
          </a:xfrm>
          <a:prstGeom prst="rect">
            <a:avLst/>
          </a:prstGeom>
          <a:noFill/>
        </p:spPr>
        <p:txBody>
          <a:bodyPr wrap="square" rtlCol="0">
            <a:spAutoFit/>
          </a:bodyPr>
          <a:lstStyle/>
          <a:p>
            <a:pPr algn="ctr">
              <a:lnSpc>
                <a:spcPct val="115000"/>
              </a:lnSpc>
              <a:spcAft>
                <a:spcPts val="0"/>
              </a:spcAft>
            </a:pPr>
            <a:r>
              <a:rPr lang="en-US" sz="2800" b="1" dirty="0" smtClean="0">
                <a:solidFill>
                  <a:srgbClr val="000000"/>
                </a:solidFill>
                <a:latin typeface="Bookman Old Style" panose="02050604050505020204" pitchFamily="18" charset="0"/>
                <a:ea typeface="Calibri"/>
                <a:cs typeface="Times New Roman" panose="02020603050405020304" pitchFamily="18" charset="0"/>
              </a:rPr>
              <a:t>Methodology</a:t>
            </a:r>
            <a:endParaRPr lang="it-IT" sz="2800" dirty="0">
              <a:latin typeface="Bookman Old Style" panose="02050604050505020204" pitchFamily="18" charset="0"/>
              <a:ea typeface="Calibri"/>
              <a:cs typeface="Times New Roman" panose="02020603050405020304" pitchFamily="18" charset="0"/>
            </a:endParaRPr>
          </a:p>
        </p:txBody>
      </p:sp>
      <p:sp>
        <p:nvSpPr>
          <p:cNvPr id="5" name="CasellaDiTesto 4"/>
          <p:cNvSpPr txBox="1"/>
          <p:nvPr/>
        </p:nvSpPr>
        <p:spPr>
          <a:xfrm>
            <a:off x="3668978" y="1619999"/>
            <a:ext cx="1770508" cy="461665"/>
          </a:xfrm>
          <a:prstGeom prst="rect">
            <a:avLst/>
          </a:prstGeom>
          <a:noFill/>
        </p:spPr>
        <p:txBody>
          <a:bodyPr wrap="square" rtlCol="0">
            <a:spAutoFit/>
          </a:bodyPr>
          <a:lstStyle/>
          <a:p>
            <a:r>
              <a:rPr lang="en-US" sz="2400" b="1" dirty="0" smtClean="0"/>
              <a:t>Descending</a:t>
            </a:r>
            <a:endParaRPr lang="en-US" sz="2400" b="1" dirty="0"/>
          </a:p>
        </p:txBody>
      </p:sp>
      <p:pic>
        <p:nvPicPr>
          <p:cNvPr id="10242"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556632" y="2361600"/>
            <a:ext cx="5995200" cy="44964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517917741"/>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gradFill>
          <a:gsLst>
            <a:gs pos="0">
              <a:srgbClr val="FFFF66">
                <a:alpha val="90000"/>
              </a:srgbClr>
            </a:gs>
            <a:gs pos="17999">
              <a:srgbClr val="FFFFCC"/>
            </a:gs>
            <a:gs pos="36000">
              <a:srgbClr val="FFFFCC"/>
            </a:gs>
            <a:gs pos="61000">
              <a:srgbClr val="FFFFCC"/>
            </a:gs>
            <a:gs pos="82001">
              <a:srgbClr val="FFFFCC"/>
            </a:gs>
            <a:gs pos="100000">
              <a:srgbClr val="FFFFCC"/>
            </a:gs>
          </a:gsLst>
          <a:lin ang="5400000" scaled="1"/>
        </a:gradFill>
        <a:effectLst/>
      </p:bgPr>
    </p:bg>
    <p:spTree>
      <p:nvGrpSpPr>
        <p:cNvPr id="1" name=""/>
        <p:cNvGrpSpPr/>
        <p:nvPr/>
      </p:nvGrpSpPr>
      <p:grpSpPr>
        <a:xfrm>
          <a:off x="0" y="0"/>
          <a:ext cx="0" cy="0"/>
          <a:chOff x="0" y="0"/>
          <a:chExt cx="0" cy="0"/>
        </a:xfrm>
      </p:grpSpPr>
      <p:pic>
        <p:nvPicPr>
          <p:cNvPr id="1026" name="Picture 2" descr="C:\Users\Francesco\Downloads\SIDPC Logo.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0"/>
            <a:ext cx="1403648" cy="1014986"/>
          </a:xfrm>
          <a:prstGeom prst="rect">
            <a:avLst/>
          </a:prstGeom>
          <a:noFill/>
          <a:extLst>
            <a:ext uri="{909E8E84-426E-40DD-AFC4-6F175D3DCCD1}">
              <a14:hiddenFill xmlns:a14="http://schemas.microsoft.com/office/drawing/2010/main">
                <a:solidFill>
                  <a:srgbClr val="FFFFFF"/>
                </a:solidFill>
              </a14:hiddenFill>
            </a:ext>
          </a:extLst>
        </p:spPr>
      </p:pic>
      <p:sp>
        <p:nvSpPr>
          <p:cNvPr id="4" name="CasellaDiTesto 3"/>
          <p:cNvSpPr txBox="1"/>
          <p:nvPr/>
        </p:nvSpPr>
        <p:spPr>
          <a:xfrm>
            <a:off x="2466000" y="224449"/>
            <a:ext cx="4176465" cy="551689"/>
          </a:xfrm>
          <a:prstGeom prst="rect">
            <a:avLst/>
          </a:prstGeom>
          <a:noFill/>
        </p:spPr>
        <p:txBody>
          <a:bodyPr wrap="square" rtlCol="0">
            <a:spAutoFit/>
          </a:bodyPr>
          <a:lstStyle/>
          <a:p>
            <a:pPr algn="ctr">
              <a:lnSpc>
                <a:spcPct val="115000"/>
              </a:lnSpc>
              <a:spcAft>
                <a:spcPts val="0"/>
              </a:spcAft>
            </a:pPr>
            <a:r>
              <a:rPr lang="en-US" sz="2800" b="1" dirty="0" smtClean="0">
                <a:solidFill>
                  <a:srgbClr val="000000"/>
                </a:solidFill>
                <a:latin typeface="Bookman Old Style" panose="02050604050505020204" pitchFamily="18" charset="0"/>
                <a:ea typeface="Calibri"/>
                <a:cs typeface="Times New Roman" panose="02020603050405020304" pitchFamily="18" charset="0"/>
              </a:rPr>
              <a:t>Methodology</a:t>
            </a:r>
            <a:endParaRPr lang="it-IT" sz="2800" dirty="0">
              <a:latin typeface="Bookman Old Style" panose="02050604050505020204" pitchFamily="18" charset="0"/>
              <a:ea typeface="Calibri"/>
              <a:cs typeface="Times New Roman" panose="02020603050405020304" pitchFamily="18" charset="0"/>
            </a:endParaRPr>
          </a:p>
        </p:txBody>
      </p:sp>
      <p:sp>
        <p:nvSpPr>
          <p:cNvPr id="5" name="CasellaDiTesto 4"/>
          <p:cNvSpPr txBox="1"/>
          <p:nvPr/>
        </p:nvSpPr>
        <p:spPr>
          <a:xfrm>
            <a:off x="3748767" y="1620000"/>
            <a:ext cx="1561264" cy="461665"/>
          </a:xfrm>
          <a:prstGeom prst="rect">
            <a:avLst/>
          </a:prstGeom>
          <a:noFill/>
        </p:spPr>
        <p:txBody>
          <a:bodyPr wrap="square" rtlCol="0">
            <a:spAutoFit/>
          </a:bodyPr>
          <a:lstStyle/>
          <a:p>
            <a:r>
              <a:rPr lang="en-US" sz="2400" b="1" dirty="0" smtClean="0"/>
              <a:t>Unloading</a:t>
            </a:r>
            <a:endParaRPr lang="en-US" sz="2400" b="1" dirty="0"/>
          </a:p>
        </p:txBody>
      </p:sp>
      <p:pic>
        <p:nvPicPr>
          <p:cNvPr id="3" name="Immagin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52134" y="2348880"/>
            <a:ext cx="5954531" cy="4496400"/>
          </a:xfrm>
          <a:prstGeom prst="rect">
            <a:avLst/>
          </a:prstGeom>
        </p:spPr>
      </p:pic>
    </p:spTree>
    <p:extLst>
      <p:ext uri="{BB962C8B-B14F-4D97-AF65-F5344CB8AC3E}">
        <p14:creationId xmlns:p14="http://schemas.microsoft.com/office/powerpoint/2010/main" val="991726445"/>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gradFill>
          <a:gsLst>
            <a:gs pos="0">
              <a:srgbClr val="FFFF66">
                <a:alpha val="90000"/>
              </a:srgbClr>
            </a:gs>
            <a:gs pos="17999">
              <a:srgbClr val="FFFFCC"/>
            </a:gs>
            <a:gs pos="36000">
              <a:srgbClr val="FFFFCC"/>
            </a:gs>
            <a:gs pos="61000">
              <a:srgbClr val="FFFFCC"/>
            </a:gs>
            <a:gs pos="82001">
              <a:srgbClr val="FFFFCC"/>
            </a:gs>
            <a:gs pos="100000">
              <a:srgbClr val="FFFFCC"/>
            </a:gs>
          </a:gsLst>
          <a:lin ang="5400000" scaled="1"/>
        </a:gradFill>
        <a:effectLst/>
      </p:bgPr>
    </p:bg>
    <p:spTree>
      <p:nvGrpSpPr>
        <p:cNvPr id="1" name=""/>
        <p:cNvGrpSpPr/>
        <p:nvPr/>
      </p:nvGrpSpPr>
      <p:grpSpPr>
        <a:xfrm>
          <a:off x="0" y="0"/>
          <a:ext cx="0" cy="0"/>
          <a:chOff x="0" y="0"/>
          <a:chExt cx="0" cy="0"/>
        </a:xfrm>
      </p:grpSpPr>
      <p:pic>
        <p:nvPicPr>
          <p:cNvPr id="1026" name="Picture 2" descr="C:\Users\Francesco\Downloads\SIDPC Logo.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0"/>
            <a:ext cx="1403648" cy="1014986"/>
          </a:xfrm>
          <a:prstGeom prst="rect">
            <a:avLst/>
          </a:prstGeom>
          <a:noFill/>
          <a:extLst>
            <a:ext uri="{909E8E84-426E-40DD-AFC4-6F175D3DCCD1}">
              <a14:hiddenFill xmlns:a14="http://schemas.microsoft.com/office/drawing/2010/main">
                <a:solidFill>
                  <a:srgbClr val="FFFFFF"/>
                </a:solidFill>
              </a14:hiddenFill>
            </a:ext>
          </a:extLst>
        </p:spPr>
      </p:pic>
      <p:sp>
        <p:nvSpPr>
          <p:cNvPr id="4" name="CasellaDiTesto 3"/>
          <p:cNvSpPr txBox="1"/>
          <p:nvPr/>
        </p:nvSpPr>
        <p:spPr>
          <a:xfrm>
            <a:off x="2466000" y="224449"/>
            <a:ext cx="4176465" cy="551689"/>
          </a:xfrm>
          <a:prstGeom prst="rect">
            <a:avLst/>
          </a:prstGeom>
          <a:noFill/>
        </p:spPr>
        <p:txBody>
          <a:bodyPr wrap="square" rtlCol="0">
            <a:spAutoFit/>
          </a:bodyPr>
          <a:lstStyle/>
          <a:p>
            <a:pPr algn="ctr">
              <a:lnSpc>
                <a:spcPct val="115000"/>
              </a:lnSpc>
              <a:spcAft>
                <a:spcPts val="0"/>
              </a:spcAft>
            </a:pPr>
            <a:r>
              <a:rPr lang="en-US" sz="2800" b="1" dirty="0" smtClean="0">
                <a:solidFill>
                  <a:srgbClr val="000000"/>
                </a:solidFill>
                <a:latin typeface="Bookman Old Style" panose="02050604050505020204" pitchFamily="18" charset="0"/>
                <a:ea typeface="Calibri"/>
                <a:cs typeface="Times New Roman" panose="02020603050405020304" pitchFamily="18" charset="0"/>
              </a:rPr>
              <a:t>Methodology</a:t>
            </a:r>
            <a:endParaRPr lang="it-IT" sz="2800" dirty="0">
              <a:latin typeface="Bookman Old Style" panose="02050604050505020204" pitchFamily="18" charset="0"/>
              <a:ea typeface="Calibri"/>
              <a:cs typeface="Times New Roman" panose="02020603050405020304" pitchFamily="18" charset="0"/>
            </a:endParaRPr>
          </a:p>
        </p:txBody>
      </p:sp>
      <p:sp>
        <p:nvSpPr>
          <p:cNvPr id="5" name="CasellaDiTesto 4"/>
          <p:cNvSpPr txBox="1"/>
          <p:nvPr/>
        </p:nvSpPr>
        <p:spPr>
          <a:xfrm>
            <a:off x="3650975" y="1620000"/>
            <a:ext cx="1806512" cy="461665"/>
          </a:xfrm>
          <a:prstGeom prst="rect">
            <a:avLst/>
          </a:prstGeom>
          <a:noFill/>
        </p:spPr>
        <p:txBody>
          <a:bodyPr wrap="square" rtlCol="0">
            <a:spAutoFit/>
          </a:bodyPr>
          <a:lstStyle/>
          <a:p>
            <a:r>
              <a:rPr lang="en-US" sz="2400" b="1" dirty="0" smtClean="0"/>
              <a:t>Disengaging</a:t>
            </a:r>
            <a:endParaRPr lang="en-US" sz="2400" b="1" dirty="0"/>
          </a:p>
        </p:txBody>
      </p:sp>
      <p:pic>
        <p:nvPicPr>
          <p:cNvPr id="3" name="Immagin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678983" y="2330692"/>
            <a:ext cx="5750497" cy="4496400"/>
          </a:xfrm>
          <a:prstGeom prst="rect">
            <a:avLst/>
          </a:prstGeom>
        </p:spPr>
      </p:pic>
    </p:spTree>
    <p:extLst>
      <p:ext uri="{BB962C8B-B14F-4D97-AF65-F5344CB8AC3E}">
        <p14:creationId xmlns:p14="http://schemas.microsoft.com/office/powerpoint/2010/main" val="4172352879"/>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gradFill>
          <a:gsLst>
            <a:gs pos="0">
              <a:srgbClr val="FFFF66">
                <a:alpha val="90000"/>
              </a:srgbClr>
            </a:gs>
            <a:gs pos="17999">
              <a:srgbClr val="FFFFCC"/>
            </a:gs>
            <a:gs pos="36000">
              <a:srgbClr val="FFFFCC"/>
            </a:gs>
            <a:gs pos="61000">
              <a:srgbClr val="FFFFCC"/>
            </a:gs>
            <a:gs pos="82001">
              <a:srgbClr val="FFFFCC"/>
            </a:gs>
            <a:gs pos="100000">
              <a:srgbClr val="FFFFCC"/>
            </a:gs>
          </a:gsLst>
          <a:lin ang="5400000" scaled="1"/>
        </a:gradFill>
        <a:effectLst/>
      </p:bgPr>
    </p:bg>
    <p:spTree>
      <p:nvGrpSpPr>
        <p:cNvPr id="1" name=""/>
        <p:cNvGrpSpPr/>
        <p:nvPr/>
      </p:nvGrpSpPr>
      <p:grpSpPr>
        <a:xfrm>
          <a:off x="0" y="0"/>
          <a:ext cx="0" cy="0"/>
          <a:chOff x="0" y="0"/>
          <a:chExt cx="0" cy="0"/>
        </a:xfrm>
      </p:grpSpPr>
      <p:pic>
        <p:nvPicPr>
          <p:cNvPr id="1026" name="Picture 2" descr="C:\Users\Francesco\Downloads\SIDPC Logo.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0"/>
            <a:ext cx="1403648" cy="1014986"/>
          </a:xfrm>
          <a:prstGeom prst="rect">
            <a:avLst/>
          </a:prstGeom>
          <a:noFill/>
          <a:extLst>
            <a:ext uri="{909E8E84-426E-40DD-AFC4-6F175D3DCCD1}">
              <a14:hiddenFill xmlns:a14="http://schemas.microsoft.com/office/drawing/2010/main">
                <a:solidFill>
                  <a:srgbClr val="FFFFFF"/>
                </a:solidFill>
              </a14:hiddenFill>
            </a:ext>
          </a:extLst>
        </p:spPr>
      </p:pic>
      <p:sp>
        <p:nvSpPr>
          <p:cNvPr id="4" name="CasellaDiTesto 3"/>
          <p:cNvSpPr txBox="1"/>
          <p:nvPr/>
        </p:nvSpPr>
        <p:spPr>
          <a:xfrm>
            <a:off x="2466000" y="224449"/>
            <a:ext cx="4176465" cy="551689"/>
          </a:xfrm>
          <a:prstGeom prst="rect">
            <a:avLst/>
          </a:prstGeom>
          <a:noFill/>
        </p:spPr>
        <p:txBody>
          <a:bodyPr wrap="square" rtlCol="0">
            <a:spAutoFit/>
          </a:bodyPr>
          <a:lstStyle/>
          <a:p>
            <a:pPr algn="ctr">
              <a:lnSpc>
                <a:spcPct val="115000"/>
              </a:lnSpc>
              <a:spcAft>
                <a:spcPts val="0"/>
              </a:spcAft>
            </a:pPr>
            <a:r>
              <a:rPr lang="en-US" sz="2800" b="1" dirty="0" smtClean="0">
                <a:solidFill>
                  <a:srgbClr val="000000"/>
                </a:solidFill>
                <a:effectLst/>
                <a:latin typeface="Bookman Old Style" panose="02050604050505020204" pitchFamily="18" charset="0"/>
                <a:ea typeface="Calibri"/>
                <a:cs typeface="Times New Roman" panose="02020603050405020304" pitchFamily="18" charset="0"/>
              </a:rPr>
              <a:t>Methodology</a:t>
            </a:r>
            <a:endParaRPr lang="it-IT" sz="2800" dirty="0">
              <a:latin typeface="Bookman Old Style" panose="02050604050505020204" pitchFamily="18" charset="0"/>
              <a:ea typeface="Calibri"/>
              <a:cs typeface="Times New Roman" panose="02020603050405020304" pitchFamily="18" charset="0"/>
            </a:endParaRPr>
          </a:p>
        </p:txBody>
      </p:sp>
      <p:sp>
        <p:nvSpPr>
          <p:cNvPr id="2" name="CasellaDiTesto 1"/>
          <p:cNvSpPr txBox="1"/>
          <p:nvPr/>
        </p:nvSpPr>
        <p:spPr>
          <a:xfrm>
            <a:off x="449776" y="1269292"/>
            <a:ext cx="8208912" cy="430887"/>
          </a:xfrm>
          <a:prstGeom prst="rect">
            <a:avLst/>
          </a:prstGeom>
          <a:noFill/>
        </p:spPr>
        <p:txBody>
          <a:bodyPr wrap="square" rtlCol="0">
            <a:spAutoFit/>
          </a:bodyPr>
          <a:lstStyle/>
          <a:p>
            <a:pPr algn="ctr"/>
            <a:r>
              <a:rPr lang="en-US" sz="2200" dirty="0"/>
              <a:t>Servicing date palms with </a:t>
            </a:r>
            <a:r>
              <a:rPr lang="en-US" sz="2200" dirty="0" err="1" smtClean="0"/>
              <a:t>Xiraffe</a:t>
            </a:r>
            <a:r>
              <a:rPr lang="en-US" sz="2200" dirty="0" smtClean="0"/>
              <a:t> can </a:t>
            </a:r>
            <a:r>
              <a:rPr lang="en-US" sz="2200" dirty="0"/>
              <a:t>be done in two different </a:t>
            </a:r>
            <a:r>
              <a:rPr lang="en-US" sz="2200" dirty="0" smtClean="0"/>
              <a:t>ways:</a:t>
            </a:r>
            <a:endParaRPr lang="en-US" sz="2200" dirty="0"/>
          </a:p>
        </p:txBody>
      </p:sp>
      <p:sp>
        <p:nvSpPr>
          <p:cNvPr id="3" name="CasellaDiTesto 2"/>
          <p:cNvSpPr txBox="1"/>
          <p:nvPr/>
        </p:nvSpPr>
        <p:spPr>
          <a:xfrm>
            <a:off x="1835696" y="2432256"/>
            <a:ext cx="1080120" cy="461665"/>
          </a:xfrm>
          <a:prstGeom prst="rect">
            <a:avLst/>
          </a:prstGeom>
          <a:noFill/>
        </p:spPr>
        <p:txBody>
          <a:bodyPr wrap="square" rtlCol="0">
            <a:spAutoFit/>
          </a:bodyPr>
          <a:lstStyle/>
          <a:p>
            <a:pPr algn="ctr"/>
            <a:r>
              <a:rPr lang="en-US" sz="2400" b="1" dirty="0" smtClean="0"/>
              <a:t>“360°”</a:t>
            </a:r>
            <a:endParaRPr lang="en-US" sz="2400" b="1" dirty="0"/>
          </a:p>
        </p:txBody>
      </p:sp>
      <p:sp>
        <p:nvSpPr>
          <p:cNvPr id="5" name="CasellaDiTesto 4"/>
          <p:cNvSpPr txBox="1"/>
          <p:nvPr/>
        </p:nvSpPr>
        <p:spPr>
          <a:xfrm>
            <a:off x="5783853" y="2432255"/>
            <a:ext cx="1784386" cy="461665"/>
          </a:xfrm>
          <a:prstGeom prst="rect">
            <a:avLst/>
          </a:prstGeom>
          <a:noFill/>
        </p:spPr>
        <p:txBody>
          <a:bodyPr wrap="square" rtlCol="0">
            <a:spAutoFit/>
          </a:bodyPr>
          <a:lstStyle/>
          <a:p>
            <a:r>
              <a:rPr lang="en-US" sz="2400" b="1" dirty="0" smtClean="0"/>
              <a:t>“180°+180°”</a:t>
            </a:r>
            <a:endParaRPr lang="en-US" sz="2400" b="1" dirty="0"/>
          </a:p>
        </p:txBody>
      </p:sp>
      <p:cxnSp>
        <p:nvCxnSpPr>
          <p:cNvPr id="7" name="Connettore 2 6"/>
          <p:cNvCxnSpPr>
            <a:stCxn id="2" idx="2"/>
            <a:endCxn id="3" idx="0"/>
          </p:cNvCxnSpPr>
          <p:nvPr/>
        </p:nvCxnSpPr>
        <p:spPr>
          <a:xfrm flipH="1">
            <a:off x="2375756" y="1700179"/>
            <a:ext cx="2178476" cy="732077"/>
          </a:xfrm>
          <a:prstGeom prst="straightConnector1">
            <a:avLst/>
          </a:prstGeom>
          <a:ln w="28575">
            <a:solidFill>
              <a:schemeClr val="accent3">
                <a:lumMod val="75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9" name="Connettore 2 8"/>
          <p:cNvCxnSpPr>
            <a:stCxn id="2" idx="2"/>
            <a:endCxn id="5" idx="0"/>
          </p:cNvCxnSpPr>
          <p:nvPr/>
        </p:nvCxnSpPr>
        <p:spPr>
          <a:xfrm>
            <a:off x="4554232" y="1700179"/>
            <a:ext cx="2121814" cy="732076"/>
          </a:xfrm>
          <a:prstGeom prst="straightConnector1">
            <a:avLst/>
          </a:prstGeom>
          <a:ln w="28575">
            <a:solidFill>
              <a:schemeClr val="accent3">
                <a:lumMod val="75000"/>
              </a:schemeClr>
            </a:solidFill>
            <a:tailEnd type="arrow"/>
          </a:ln>
        </p:spPr>
        <p:style>
          <a:lnRef idx="1">
            <a:schemeClr val="accent1"/>
          </a:lnRef>
          <a:fillRef idx="0">
            <a:schemeClr val="accent1"/>
          </a:fillRef>
          <a:effectRef idx="0">
            <a:schemeClr val="accent1"/>
          </a:effectRef>
          <a:fontRef idx="minor">
            <a:schemeClr val="tx1"/>
          </a:fontRef>
        </p:style>
      </p:cxnSp>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279096" y="2915771"/>
            <a:ext cx="4793901" cy="38255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5"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38490" y="2900200"/>
            <a:ext cx="2674532" cy="384116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169741438"/>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gradFill>
          <a:gsLst>
            <a:gs pos="0">
              <a:srgbClr val="FFFF66">
                <a:alpha val="90000"/>
              </a:srgbClr>
            </a:gs>
            <a:gs pos="17999">
              <a:srgbClr val="FFFFCC"/>
            </a:gs>
            <a:gs pos="36000">
              <a:srgbClr val="FFFFCC"/>
            </a:gs>
            <a:gs pos="61000">
              <a:srgbClr val="FFFFCC"/>
            </a:gs>
            <a:gs pos="82001">
              <a:srgbClr val="FFFFCC"/>
            </a:gs>
            <a:gs pos="100000">
              <a:srgbClr val="FFFFCC"/>
            </a:gs>
          </a:gsLst>
          <a:lin ang="5400000" scaled="1"/>
        </a:gradFill>
        <a:effectLst/>
      </p:bgPr>
    </p:bg>
    <p:spTree>
      <p:nvGrpSpPr>
        <p:cNvPr id="1" name=""/>
        <p:cNvGrpSpPr/>
        <p:nvPr/>
      </p:nvGrpSpPr>
      <p:grpSpPr>
        <a:xfrm>
          <a:off x="0" y="0"/>
          <a:ext cx="0" cy="0"/>
          <a:chOff x="0" y="0"/>
          <a:chExt cx="0" cy="0"/>
        </a:xfrm>
      </p:grpSpPr>
      <p:pic>
        <p:nvPicPr>
          <p:cNvPr id="1026" name="Picture 2" descr="C:\Users\Francesco\Downloads\SIDPC Logo.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0"/>
            <a:ext cx="1403648" cy="1014986"/>
          </a:xfrm>
          <a:prstGeom prst="rect">
            <a:avLst/>
          </a:prstGeom>
          <a:noFill/>
          <a:extLst>
            <a:ext uri="{909E8E84-426E-40DD-AFC4-6F175D3DCCD1}">
              <a14:hiddenFill xmlns:a14="http://schemas.microsoft.com/office/drawing/2010/main">
                <a:solidFill>
                  <a:srgbClr val="FFFFFF"/>
                </a:solidFill>
              </a14:hiddenFill>
            </a:ext>
          </a:extLst>
        </p:spPr>
      </p:pic>
      <p:sp>
        <p:nvSpPr>
          <p:cNvPr id="4" name="CasellaDiTesto 3"/>
          <p:cNvSpPr txBox="1"/>
          <p:nvPr/>
        </p:nvSpPr>
        <p:spPr>
          <a:xfrm>
            <a:off x="2466000" y="224449"/>
            <a:ext cx="4176465" cy="551689"/>
          </a:xfrm>
          <a:prstGeom prst="rect">
            <a:avLst/>
          </a:prstGeom>
          <a:noFill/>
        </p:spPr>
        <p:txBody>
          <a:bodyPr wrap="square" rtlCol="0">
            <a:spAutoFit/>
          </a:bodyPr>
          <a:lstStyle/>
          <a:p>
            <a:pPr algn="ctr">
              <a:lnSpc>
                <a:spcPct val="115000"/>
              </a:lnSpc>
              <a:spcAft>
                <a:spcPts val="0"/>
              </a:spcAft>
            </a:pPr>
            <a:r>
              <a:rPr lang="en-US" sz="2800" b="1" dirty="0" smtClean="0">
                <a:solidFill>
                  <a:srgbClr val="000000"/>
                </a:solidFill>
                <a:latin typeface="Bookman Old Style" panose="02050604050505020204" pitchFamily="18" charset="0"/>
                <a:ea typeface="Calibri"/>
                <a:cs typeface="Times New Roman" panose="02020603050405020304" pitchFamily="18" charset="0"/>
              </a:rPr>
              <a:t>Manual Harvest</a:t>
            </a:r>
            <a:endParaRPr lang="it-IT" sz="2800" dirty="0">
              <a:latin typeface="Bookman Old Style" panose="02050604050505020204" pitchFamily="18" charset="0"/>
              <a:ea typeface="Calibri"/>
              <a:cs typeface="Times New Roman" panose="02020603050405020304" pitchFamily="18" charset="0"/>
            </a:endParaRPr>
          </a:p>
        </p:txBody>
      </p:sp>
      <p:sp>
        <p:nvSpPr>
          <p:cNvPr id="3" name="CasellaDiTesto 2"/>
          <p:cNvSpPr txBox="1"/>
          <p:nvPr/>
        </p:nvSpPr>
        <p:spPr>
          <a:xfrm>
            <a:off x="179512" y="1196752"/>
            <a:ext cx="8784976" cy="1446550"/>
          </a:xfrm>
          <a:prstGeom prst="rect">
            <a:avLst/>
          </a:prstGeom>
          <a:noFill/>
        </p:spPr>
        <p:txBody>
          <a:bodyPr wrap="square" rtlCol="0">
            <a:spAutoFit/>
          </a:bodyPr>
          <a:lstStyle/>
          <a:p>
            <a:pPr algn="just"/>
            <a:r>
              <a:rPr lang="en-US" sz="2200" dirty="0" smtClean="0"/>
              <a:t>The </a:t>
            </a:r>
            <a:r>
              <a:rPr lang="en-US" sz="2200" dirty="0"/>
              <a:t>traditional manual harvesting was done by skilled operators climbing up the </a:t>
            </a:r>
            <a:r>
              <a:rPr lang="en-US" sz="2200" dirty="0" smtClean="0"/>
              <a:t>palms, </a:t>
            </a:r>
            <a:r>
              <a:rPr lang="en-US" sz="2200" dirty="0"/>
              <a:t>sometimes with the help of a ladder, and </a:t>
            </a:r>
            <a:r>
              <a:rPr lang="en-US" sz="2200" dirty="0" smtClean="0"/>
              <a:t>placing </a:t>
            </a:r>
            <a:r>
              <a:rPr lang="en-US" sz="2200" dirty="0"/>
              <a:t>the collected fruits in a small </a:t>
            </a:r>
            <a:r>
              <a:rPr lang="en-US" sz="2200" dirty="0" smtClean="0"/>
              <a:t>bucket </a:t>
            </a:r>
            <a:r>
              <a:rPr lang="en-US" sz="2200" dirty="0"/>
              <a:t>and lowering it to the ground with the use of a rope. </a:t>
            </a:r>
          </a:p>
        </p:txBody>
      </p:sp>
      <p:pic>
        <p:nvPicPr>
          <p:cNvPr id="2" name="Immagin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05760" y="2706380"/>
            <a:ext cx="3478206" cy="4025339"/>
          </a:xfrm>
          <a:prstGeom prst="rect">
            <a:avLst/>
          </a:prstGeom>
        </p:spPr>
      </p:pic>
      <p:pic>
        <p:nvPicPr>
          <p:cNvPr id="5" name="Immagin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554232" y="2706379"/>
            <a:ext cx="4260492" cy="4025340"/>
          </a:xfrm>
          <a:prstGeom prst="rect">
            <a:avLst/>
          </a:prstGeom>
        </p:spPr>
      </p:pic>
    </p:spTree>
    <p:extLst>
      <p:ext uri="{BB962C8B-B14F-4D97-AF65-F5344CB8AC3E}">
        <p14:creationId xmlns:p14="http://schemas.microsoft.com/office/powerpoint/2010/main" val="1609111237"/>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50000"/>
            <a:lum/>
          </a:blip>
          <a:srcRect/>
          <a:tile tx="0" ty="0" sx="100000" sy="100000" flip="none" algn="tl"/>
        </a:blipFill>
        <a:effectLst/>
      </p:bgPr>
    </p:bg>
    <p:spTree>
      <p:nvGrpSpPr>
        <p:cNvPr id="1" name=""/>
        <p:cNvGrpSpPr/>
        <p:nvPr/>
      </p:nvGrpSpPr>
      <p:grpSpPr>
        <a:xfrm>
          <a:off x="0" y="0"/>
          <a:ext cx="0" cy="0"/>
          <a:chOff x="0" y="0"/>
          <a:chExt cx="0" cy="0"/>
        </a:xfrm>
      </p:grpSpPr>
      <p:pic>
        <p:nvPicPr>
          <p:cNvPr id="1026" name="Picture 2" descr="C:\Users\Francesco\Downloads\SIDPC Logo.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0"/>
            <a:ext cx="1403648" cy="1014986"/>
          </a:xfrm>
          <a:prstGeom prst="rect">
            <a:avLst/>
          </a:prstGeom>
          <a:noFill/>
          <a:extLst>
            <a:ext uri="{909E8E84-426E-40DD-AFC4-6F175D3DCCD1}">
              <a14:hiddenFill xmlns:a14="http://schemas.microsoft.com/office/drawing/2010/main">
                <a:solidFill>
                  <a:srgbClr val="FFFFFF"/>
                </a:solidFill>
              </a14:hiddenFill>
            </a:ext>
          </a:extLst>
        </p:spPr>
      </p:pic>
      <p:sp>
        <p:nvSpPr>
          <p:cNvPr id="4" name="CasellaDiTesto 3"/>
          <p:cNvSpPr txBox="1"/>
          <p:nvPr/>
        </p:nvSpPr>
        <p:spPr>
          <a:xfrm>
            <a:off x="2466000" y="224449"/>
            <a:ext cx="4176465" cy="551689"/>
          </a:xfrm>
          <a:prstGeom prst="rect">
            <a:avLst/>
          </a:prstGeom>
          <a:noFill/>
        </p:spPr>
        <p:txBody>
          <a:bodyPr wrap="square" rtlCol="0">
            <a:spAutoFit/>
          </a:bodyPr>
          <a:lstStyle/>
          <a:p>
            <a:pPr algn="ctr">
              <a:lnSpc>
                <a:spcPct val="115000"/>
              </a:lnSpc>
              <a:spcAft>
                <a:spcPts val="0"/>
              </a:spcAft>
            </a:pPr>
            <a:r>
              <a:rPr lang="en-US" sz="2800" b="1" dirty="0" smtClean="0">
                <a:solidFill>
                  <a:srgbClr val="000000"/>
                </a:solidFill>
                <a:effectLst/>
                <a:latin typeface="Bookman Old Style" panose="02050604050505020204" pitchFamily="18" charset="0"/>
                <a:ea typeface="Calibri"/>
                <a:cs typeface="Times New Roman" panose="02020603050405020304" pitchFamily="18" charset="0"/>
              </a:rPr>
              <a:t>Results</a:t>
            </a:r>
            <a:endParaRPr lang="it-IT" sz="2800" dirty="0">
              <a:latin typeface="Bookman Old Style" panose="02050604050505020204" pitchFamily="18" charset="0"/>
              <a:ea typeface="Calibri"/>
              <a:cs typeface="Times New Roman" panose="02020603050405020304" pitchFamily="18" charset="0"/>
            </a:endParaRPr>
          </a:p>
        </p:txBody>
      </p:sp>
      <p:sp>
        <p:nvSpPr>
          <p:cNvPr id="2" name="CasellaDiTesto 1"/>
          <p:cNvSpPr txBox="1"/>
          <p:nvPr/>
        </p:nvSpPr>
        <p:spPr>
          <a:xfrm>
            <a:off x="179512" y="1211060"/>
            <a:ext cx="8784976" cy="1107996"/>
          </a:xfrm>
          <a:prstGeom prst="rect">
            <a:avLst/>
          </a:prstGeom>
          <a:noFill/>
        </p:spPr>
        <p:txBody>
          <a:bodyPr wrap="square" rtlCol="0">
            <a:spAutoFit/>
          </a:bodyPr>
          <a:lstStyle/>
          <a:p>
            <a:pPr algn="just"/>
            <a:r>
              <a:rPr lang="en-US" sz="2200" dirty="0"/>
              <a:t>The easiness of access to the date clusters depends mainly on their position, being frond coverage and height from the ground the most important factors. </a:t>
            </a:r>
          </a:p>
        </p:txBody>
      </p:sp>
      <p:graphicFrame>
        <p:nvGraphicFramePr>
          <p:cNvPr id="5" name="Grafico 4"/>
          <p:cNvGraphicFramePr/>
          <p:nvPr>
            <p:extLst>
              <p:ext uri="{D42A27DB-BD31-4B8C-83A1-F6EECF244321}">
                <p14:modId xmlns:p14="http://schemas.microsoft.com/office/powerpoint/2010/main" val="765775784"/>
              </p:ext>
            </p:extLst>
          </p:nvPr>
        </p:nvGraphicFramePr>
        <p:xfrm>
          <a:off x="296876" y="2403328"/>
          <a:ext cx="8514712" cy="3174970"/>
        </p:xfrm>
        <a:graphic>
          <a:graphicData uri="http://schemas.openxmlformats.org/drawingml/2006/chart">
            <c:chart xmlns:c="http://schemas.openxmlformats.org/drawingml/2006/chart" xmlns:r="http://schemas.openxmlformats.org/officeDocument/2006/relationships" r:id="rId4"/>
          </a:graphicData>
        </a:graphic>
      </p:graphicFrame>
      <p:sp>
        <p:nvSpPr>
          <p:cNvPr id="3" name="CasellaDiTesto 2"/>
          <p:cNvSpPr txBox="1"/>
          <p:nvPr/>
        </p:nvSpPr>
        <p:spPr>
          <a:xfrm>
            <a:off x="179512" y="5661248"/>
            <a:ext cx="8784976" cy="1107996"/>
          </a:xfrm>
          <a:prstGeom prst="rect">
            <a:avLst/>
          </a:prstGeom>
          <a:noFill/>
        </p:spPr>
        <p:txBody>
          <a:bodyPr wrap="square" rtlCol="0">
            <a:spAutoFit/>
          </a:bodyPr>
          <a:lstStyle/>
          <a:p>
            <a:pPr algn="just"/>
            <a:r>
              <a:rPr lang="en-US" sz="2200" dirty="0"/>
              <a:t>T</a:t>
            </a:r>
            <a:r>
              <a:rPr lang="en-US" sz="2200" dirty="0" smtClean="0"/>
              <a:t>he </a:t>
            </a:r>
            <a:r>
              <a:rPr lang="en-US" sz="2200" dirty="0"/>
              <a:t>machine </a:t>
            </a:r>
            <a:r>
              <a:rPr lang="en-US" sz="2200" dirty="0" smtClean="0"/>
              <a:t>proved </a:t>
            </a:r>
            <a:r>
              <a:rPr lang="en-US" sz="2200" dirty="0"/>
              <a:t>to be fully efficient in reaching clusters in a range between 4.4 and 9.4 m height with a normal frond density of about 100 leaves per plant. </a:t>
            </a:r>
          </a:p>
        </p:txBody>
      </p:sp>
    </p:spTree>
    <p:extLst>
      <p:ext uri="{BB962C8B-B14F-4D97-AF65-F5344CB8AC3E}">
        <p14:creationId xmlns:p14="http://schemas.microsoft.com/office/powerpoint/2010/main" val="202945297"/>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50000"/>
            <a:lum/>
          </a:blip>
          <a:srcRect/>
          <a:tile tx="0" ty="0" sx="100000" sy="100000" flip="none" algn="tl"/>
        </a:blipFill>
        <a:effectLst/>
      </p:bgPr>
    </p:bg>
    <p:spTree>
      <p:nvGrpSpPr>
        <p:cNvPr id="1" name=""/>
        <p:cNvGrpSpPr/>
        <p:nvPr/>
      </p:nvGrpSpPr>
      <p:grpSpPr>
        <a:xfrm>
          <a:off x="0" y="0"/>
          <a:ext cx="0" cy="0"/>
          <a:chOff x="0" y="0"/>
          <a:chExt cx="0" cy="0"/>
        </a:xfrm>
      </p:grpSpPr>
      <p:pic>
        <p:nvPicPr>
          <p:cNvPr id="1026" name="Picture 2" descr="C:\Users\Francesco\Downloads\SIDPC Logo.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0"/>
            <a:ext cx="1403648" cy="1014986"/>
          </a:xfrm>
          <a:prstGeom prst="rect">
            <a:avLst/>
          </a:prstGeom>
          <a:noFill/>
          <a:extLst>
            <a:ext uri="{909E8E84-426E-40DD-AFC4-6F175D3DCCD1}">
              <a14:hiddenFill xmlns:a14="http://schemas.microsoft.com/office/drawing/2010/main">
                <a:solidFill>
                  <a:srgbClr val="FFFFFF"/>
                </a:solidFill>
              </a14:hiddenFill>
            </a:ext>
          </a:extLst>
        </p:spPr>
      </p:pic>
      <p:sp>
        <p:nvSpPr>
          <p:cNvPr id="4" name="CasellaDiTesto 3"/>
          <p:cNvSpPr txBox="1"/>
          <p:nvPr/>
        </p:nvSpPr>
        <p:spPr>
          <a:xfrm>
            <a:off x="2466000" y="224449"/>
            <a:ext cx="4176465" cy="551689"/>
          </a:xfrm>
          <a:prstGeom prst="rect">
            <a:avLst/>
          </a:prstGeom>
          <a:noFill/>
        </p:spPr>
        <p:txBody>
          <a:bodyPr wrap="square" rtlCol="0">
            <a:spAutoFit/>
          </a:bodyPr>
          <a:lstStyle/>
          <a:p>
            <a:pPr algn="ctr">
              <a:lnSpc>
                <a:spcPct val="115000"/>
              </a:lnSpc>
              <a:spcAft>
                <a:spcPts val="0"/>
              </a:spcAft>
            </a:pPr>
            <a:r>
              <a:rPr lang="en-US" sz="2800" b="1" dirty="0" smtClean="0">
                <a:solidFill>
                  <a:srgbClr val="000000"/>
                </a:solidFill>
                <a:effectLst/>
                <a:latin typeface="Bookman Old Style" panose="02050604050505020204" pitchFamily="18" charset="0"/>
                <a:ea typeface="Calibri"/>
                <a:cs typeface="Times New Roman" panose="02020603050405020304" pitchFamily="18" charset="0"/>
              </a:rPr>
              <a:t>Results</a:t>
            </a:r>
            <a:endParaRPr lang="it-IT" sz="2800" dirty="0">
              <a:latin typeface="Bookman Old Style" panose="02050604050505020204" pitchFamily="18" charset="0"/>
              <a:ea typeface="Calibri"/>
              <a:cs typeface="Times New Roman" panose="02020603050405020304" pitchFamily="18" charset="0"/>
            </a:endParaRPr>
          </a:p>
        </p:txBody>
      </p:sp>
      <p:sp>
        <p:nvSpPr>
          <p:cNvPr id="2" name="CasellaDiTesto 1"/>
          <p:cNvSpPr txBox="1"/>
          <p:nvPr/>
        </p:nvSpPr>
        <p:spPr>
          <a:xfrm>
            <a:off x="137244" y="1211060"/>
            <a:ext cx="8833976" cy="1446550"/>
          </a:xfrm>
          <a:prstGeom prst="rect">
            <a:avLst/>
          </a:prstGeom>
          <a:noFill/>
        </p:spPr>
        <p:txBody>
          <a:bodyPr wrap="square" rtlCol="0">
            <a:spAutoFit/>
          </a:bodyPr>
          <a:lstStyle/>
          <a:p>
            <a:pPr algn="just"/>
            <a:r>
              <a:rPr lang="en-US" sz="2200" dirty="0"/>
              <a:t>However, when cluster height is lower than 6 m, the boom geometry makes the platform progressively more difficult to manage because of the projection of the lower sections and the possibility of contact with the outriggers or other parts of the machine.</a:t>
            </a:r>
          </a:p>
        </p:txBody>
      </p:sp>
      <p:pic>
        <p:nvPicPr>
          <p:cNvPr id="7" name="Immagine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51520" y="2768948"/>
            <a:ext cx="3913674" cy="3900408"/>
          </a:xfrm>
          <a:prstGeom prst="rect">
            <a:avLst/>
          </a:prstGeom>
        </p:spPr>
      </p:pic>
      <p:pic>
        <p:nvPicPr>
          <p:cNvPr id="8" name="Immagine 7"/>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878485" y="2768947"/>
            <a:ext cx="4062995" cy="3900408"/>
          </a:xfrm>
          <a:prstGeom prst="rect">
            <a:avLst/>
          </a:prstGeom>
        </p:spPr>
      </p:pic>
    </p:spTree>
    <p:extLst>
      <p:ext uri="{BB962C8B-B14F-4D97-AF65-F5344CB8AC3E}">
        <p14:creationId xmlns:p14="http://schemas.microsoft.com/office/powerpoint/2010/main" val="3482449220"/>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50000"/>
          </a:blip>
          <a:srcRect/>
          <a:tile tx="0" ty="0" sx="100000" sy="100000" flip="none" algn="tl"/>
        </a:blipFill>
        <a:effectLst/>
      </p:bgPr>
    </p:bg>
    <p:spTree>
      <p:nvGrpSpPr>
        <p:cNvPr id="1" name=""/>
        <p:cNvGrpSpPr/>
        <p:nvPr/>
      </p:nvGrpSpPr>
      <p:grpSpPr>
        <a:xfrm>
          <a:off x="0" y="0"/>
          <a:ext cx="0" cy="0"/>
          <a:chOff x="0" y="0"/>
          <a:chExt cx="0" cy="0"/>
        </a:xfrm>
      </p:grpSpPr>
      <p:pic>
        <p:nvPicPr>
          <p:cNvPr id="1026" name="Picture 2" descr="C:\Users\Francesco\Downloads\SIDPC Logo.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0"/>
            <a:ext cx="1403648" cy="1014986"/>
          </a:xfrm>
          <a:prstGeom prst="rect">
            <a:avLst/>
          </a:prstGeom>
          <a:noFill/>
          <a:extLst>
            <a:ext uri="{909E8E84-426E-40DD-AFC4-6F175D3DCCD1}">
              <a14:hiddenFill xmlns:a14="http://schemas.microsoft.com/office/drawing/2010/main">
                <a:solidFill>
                  <a:srgbClr val="FFFFFF"/>
                </a:solidFill>
              </a14:hiddenFill>
            </a:ext>
          </a:extLst>
        </p:spPr>
      </p:pic>
      <p:sp>
        <p:nvSpPr>
          <p:cNvPr id="4" name="CasellaDiTesto 3"/>
          <p:cNvSpPr txBox="1"/>
          <p:nvPr/>
        </p:nvSpPr>
        <p:spPr>
          <a:xfrm>
            <a:off x="2466000" y="224449"/>
            <a:ext cx="4176465" cy="587853"/>
          </a:xfrm>
          <a:prstGeom prst="rect">
            <a:avLst/>
          </a:prstGeom>
          <a:noFill/>
        </p:spPr>
        <p:txBody>
          <a:bodyPr wrap="square" rtlCol="0">
            <a:spAutoFit/>
          </a:bodyPr>
          <a:lstStyle/>
          <a:p>
            <a:pPr algn="ctr">
              <a:lnSpc>
                <a:spcPct val="115000"/>
              </a:lnSpc>
              <a:spcAft>
                <a:spcPts val="0"/>
              </a:spcAft>
            </a:pPr>
            <a:r>
              <a:rPr lang="en-US" sz="2800" b="1" dirty="0" smtClean="0">
                <a:solidFill>
                  <a:srgbClr val="000000"/>
                </a:solidFill>
                <a:effectLst/>
                <a:latin typeface="Bookman Old Style" panose="02050604050505020204" pitchFamily="18" charset="0"/>
                <a:ea typeface="Calibri"/>
                <a:cs typeface="Times New Roman" panose="02020603050405020304" pitchFamily="18" charset="0"/>
              </a:rPr>
              <a:t>Results</a:t>
            </a:r>
            <a:endParaRPr lang="it-IT" sz="2800" dirty="0">
              <a:latin typeface="Bookman Old Style" panose="02050604050505020204" pitchFamily="18" charset="0"/>
              <a:ea typeface="Calibri"/>
              <a:cs typeface="Times New Roman" panose="02020603050405020304" pitchFamily="18" charset="0"/>
            </a:endParaRPr>
          </a:p>
        </p:txBody>
      </p:sp>
      <p:graphicFrame>
        <p:nvGraphicFramePr>
          <p:cNvPr id="5" name="Grafico 4"/>
          <p:cNvGraphicFramePr/>
          <p:nvPr>
            <p:extLst>
              <p:ext uri="{D42A27DB-BD31-4B8C-83A1-F6EECF244321}">
                <p14:modId xmlns:p14="http://schemas.microsoft.com/office/powerpoint/2010/main" val="391896535"/>
              </p:ext>
            </p:extLst>
          </p:nvPr>
        </p:nvGraphicFramePr>
        <p:xfrm>
          <a:off x="179512" y="1916832"/>
          <a:ext cx="8784976" cy="3024336"/>
        </p:xfrm>
        <a:graphic>
          <a:graphicData uri="http://schemas.openxmlformats.org/drawingml/2006/chart">
            <c:chart xmlns:c="http://schemas.openxmlformats.org/drawingml/2006/chart" xmlns:r="http://schemas.openxmlformats.org/officeDocument/2006/relationships" r:id="rId4"/>
          </a:graphicData>
        </a:graphic>
      </p:graphicFrame>
      <p:sp>
        <p:nvSpPr>
          <p:cNvPr id="2" name="CasellaDiTesto 1"/>
          <p:cNvSpPr txBox="1"/>
          <p:nvPr/>
        </p:nvSpPr>
        <p:spPr>
          <a:xfrm>
            <a:off x="107504" y="1075383"/>
            <a:ext cx="8856984" cy="769441"/>
          </a:xfrm>
          <a:prstGeom prst="rect">
            <a:avLst/>
          </a:prstGeom>
          <a:noFill/>
        </p:spPr>
        <p:txBody>
          <a:bodyPr wrap="square" rtlCol="0">
            <a:spAutoFit/>
          </a:bodyPr>
          <a:lstStyle/>
          <a:p>
            <a:pPr algn="just"/>
            <a:r>
              <a:rPr lang="en-US" sz="2200" dirty="0" smtClean="0"/>
              <a:t>The </a:t>
            </a:r>
            <a:r>
              <a:rPr lang="en-US" sz="2200" dirty="0"/>
              <a:t>average time for harvesting one palm was of </a:t>
            </a:r>
            <a:r>
              <a:rPr lang="en-US" sz="2200" dirty="0" smtClean="0"/>
              <a:t>32’13” with </a:t>
            </a:r>
            <a:r>
              <a:rPr lang="en-US" sz="2200" dirty="0"/>
              <a:t>two operators involved</a:t>
            </a:r>
            <a:r>
              <a:rPr lang="en-US" sz="2200" dirty="0" smtClean="0"/>
              <a:t>.</a:t>
            </a:r>
          </a:p>
        </p:txBody>
      </p:sp>
      <p:sp>
        <p:nvSpPr>
          <p:cNvPr id="3" name="CasellaDiTesto 2"/>
          <p:cNvSpPr txBox="1"/>
          <p:nvPr/>
        </p:nvSpPr>
        <p:spPr>
          <a:xfrm>
            <a:off x="107504" y="5150802"/>
            <a:ext cx="8856984" cy="1446550"/>
          </a:xfrm>
          <a:prstGeom prst="rect">
            <a:avLst/>
          </a:prstGeom>
          <a:noFill/>
        </p:spPr>
        <p:txBody>
          <a:bodyPr wrap="square" rtlCol="0">
            <a:spAutoFit/>
          </a:bodyPr>
          <a:lstStyle/>
          <a:p>
            <a:pPr algn="just"/>
            <a:r>
              <a:rPr lang="en-US" sz="2200" dirty="0" smtClean="0"/>
              <a:t>Harvesting time </a:t>
            </a:r>
            <a:r>
              <a:rPr lang="en-US" sz="2200" dirty="0"/>
              <a:t>varied greatly from one palm to another being influenced by the different frond characteristics and amount of dates to be harvested. This is because when the total amount of dates per palm exceeds 60 </a:t>
            </a:r>
            <a:r>
              <a:rPr lang="en-US" sz="2200" dirty="0" smtClean="0"/>
              <a:t>kg, an </a:t>
            </a:r>
            <a:r>
              <a:rPr lang="en-US" sz="2200" dirty="0"/>
              <a:t>intermediate unloading is necessary, increasing the total time of the session. </a:t>
            </a:r>
          </a:p>
        </p:txBody>
      </p:sp>
    </p:spTree>
    <p:extLst>
      <p:ext uri="{BB962C8B-B14F-4D97-AF65-F5344CB8AC3E}">
        <p14:creationId xmlns:p14="http://schemas.microsoft.com/office/powerpoint/2010/main" val="266900003"/>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50000"/>
            <a:lum/>
          </a:blip>
          <a:srcRect/>
          <a:tile tx="0" ty="0" sx="100000" sy="100000" flip="none" algn="tl"/>
        </a:blipFill>
        <a:effectLst/>
      </p:bgPr>
    </p:bg>
    <p:spTree>
      <p:nvGrpSpPr>
        <p:cNvPr id="1" name=""/>
        <p:cNvGrpSpPr/>
        <p:nvPr/>
      </p:nvGrpSpPr>
      <p:grpSpPr>
        <a:xfrm>
          <a:off x="0" y="0"/>
          <a:ext cx="0" cy="0"/>
          <a:chOff x="0" y="0"/>
          <a:chExt cx="0" cy="0"/>
        </a:xfrm>
      </p:grpSpPr>
      <p:pic>
        <p:nvPicPr>
          <p:cNvPr id="1026" name="Picture 2" descr="C:\Users\Francesco\Downloads\SIDPC Logo.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0"/>
            <a:ext cx="1403648" cy="1014986"/>
          </a:xfrm>
          <a:prstGeom prst="rect">
            <a:avLst/>
          </a:prstGeom>
          <a:noFill/>
          <a:extLst>
            <a:ext uri="{909E8E84-426E-40DD-AFC4-6F175D3DCCD1}">
              <a14:hiddenFill xmlns:a14="http://schemas.microsoft.com/office/drawing/2010/main">
                <a:solidFill>
                  <a:srgbClr val="FFFFFF"/>
                </a:solidFill>
              </a14:hiddenFill>
            </a:ext>
          </a:extLst>
        </p:spPr>
      </p:pic>
      <p:sp>
        <p:nvSpPr>
          <p:cNvPr id="4" name="CasellaDiTesto 3"/>
          <p:cNvSpPr txBox="1"/>
          <p:nvPr/>
        </p:nvSpPr>
        <p:spPr>
          <a:xfrm>
            <a:off x="2466000" y="224449"/>
            <a:ext cx="4176465" cy="587853"/>
          </a:xfrm>
          <a:prstGeom prst="rect">
            <a:avLst/>
          </a:prstGeom>
          <a:noFill/>
        </p:spPr>
        <p:txBody>
          <a:bodyPr wrap="square" rtlCol="0">
            <a:spAutoFit/>
          </a:bodyPr>
          <a:lstStyle/>
          <a:p>
            <a:pPr algn="ctr">
              <a:lnSpc>
                <a:spcPct val="115000"/>
              </a:lnSpc>
              <a:spcAft>
                <a:spcPts val="0"/>
              </a:spcAft>
            </a:pPr>
            <a:r>
              <a:rPr lang="en-US" sz="2800" b="1" dirty="0" smtClean="0">
                <a:solidFill>
                  <a:srgbClr val="000000"/>
                </a:solidFill>
                <a:latin typeface="Bookman Old Style" panose="02050604050505020204" pitchFamily="18" charset="0"/>
                <a:ea typeface="Calibri"/>
                <a:cs typeface="Times New Roman" panose="02020603050405020304" pitchFamily="18" charset="0"/>
              </a:rPr>
              <a:t>Results</a:t>
            </a:r>
            <a:endParaRPr lang="it-IT" sz="2800" dirty="0">
              <a:latin typeface="Bookman Old Style" panose="02050604050505020204" pitchFamily="18" charset="0"/>
              <a:ea typeface="Calibri"/>
              <a:cs typeface="Times New Roman" panose="02020603050405020304" pitchFamily="18" charset="0"/>
            </a:endParaRPr>
          </a:p>
        </p:txBody>
      </p:sp>
      <p:graphicFrame>
        <p:nvGraphicFramePr>
          <p:cNvPr id="5" name="Grafico 4"/>
          <p:cNvGraphicFramePr/>
          <p:nvPr>
            <p:extLst>
              <p:ext uri="{D42A27DB-BD31-4B8C-83A1-F6EECF244321}">
                <p14:modId xmlns:p14="http://schemas.microsoft.com/office/powerpoint/2010/main" val="2666910877"/>
              </p:ext>
            </p:extLst>
          </p:nvPr>
        </p:nvGraphicFramePr>
        <p:xfrm>
          <a:off x="539552" y="3068960"/>
          <a:ext cx="8064896" cy="3456384"/>
        </p:xfrm>
        <a:graphic>
          <a:graphicData uri="http://schemas.openxmlformats.org/drawingml/2006/chart">
            <c:chart xmlns:c="http://schemas.openxmlformats.org/drawingml/2006/chart" xmlns:r="http://schemas.openxmlformats.org/officeDocument/2006/relationships" r:id="rId4"/>
          </a:graphicData>
        </a:graphic>
      </p:graphicFrame>
      <p:sp>
        <p:nvSpPr>
          <p:cNvPr id="3" name="CasellaDiTesto 2"/>
          <p:cNvSpPr txBox="1"/>
          <p:nvPr/>
        </p:nvSpPr>
        <p:spPr>
          <a:xfrm>
            <a:off x="450000" y="1268760"/>
            <a:ext cx="8208000" cy="1631216"/>
          </a:xfrm>
          <a:prstGeom prst="rect">
            <a:avLst/>
          </a:prstGeom>
          <a:noFill/>
        </p:spPr>
        <p:txBody>
          <a:bodyPr wrap="square" rtlCol="0">
            <a:spAutoFit/>
          </a:bodyPr>
          <a:lstStyle/>
          <a:p>
            <a:pPr algn="just"/>
            <a:r>
              <a:rPr lang="en-US" sz="2200" dirty="0" smtClean="0"/>
              <a:t>Unloading of </a:t>
            </a:r>
            <a:r>
              <a:rPr lang="en-US" sz="2200" dirty="0"/>
              <a:t>dates </a:t>
            </a:r>
            <a:r>
              <a:rPr lang="en-US" sz="2200" dirty="0" smtClean="0"/>
              <a:t>should </a:t>
            </a:r>
            <a:r>
              <a:rPr lang="en-US" sz="2200" dirty="0"/>
              <a:t>be better organized since this was the slowest operation besides harvesting </a:t>
            </a:r>
            <a:r>
              <a:rPr lang="en-US" sz="2200" dirty="0" smtClean="0"/>
              <a:t>taking 13.19% of the total time.</a:t>
            </a:r>
          </a:p>
          <a:p>
            <a:pPr algn="just"/>
            <a:endParaRPr lang="en-US" sz="1200" dirty="0"/>
          </a:p>
          <a:p>
            <a:pPr algn="just"/>
            <a:r>
              <a:rPr lang="en-US" sz="2200" dirty="0"/>
              <a:t>In particular, the canisters didn’t turn out to be a satisfying solution and should be redesigned</a:t>
            </a:r>
            <a:r>
              <a:rPr lang="en-US" sz="2200" dirty="0" smtClean="0"/>
              <a:t>.</a:t>
            </a:r>
            <a:endParaRPr lang="en-US" sz="2200" dirty="0"/>
          </a:p>
        </p:txBody>
      </p:sp>
    </p:spTree>
    <p:extLst>
      <p:ext uri="{BB962C8B-B14F-4D97-AF65-F5344CB8AC3E}">
        <p14:creationId xmlns:p14="http://schemas.microsoft.com/office/powerpoint/2010/main" val="214379745"/>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9000"/>
          </a:blip>
          <a:srcRect/>
          <a:tile tx="0" ty="0" sx="100000" sy="100000" flip="none" algn="tl"/>
        </a:blipFill>
        <a:effectLst/>
      </p:bgPr>
    </p:bg>
    <p:spTree>
      <p:nvGrpSpPr>
        <p:cNvPr id="1" name=""/>
        <p:cNvGrpSpPr/>
        <p:nvPr/>
      </p:nvGrpSpPr>
      <p:grpSpPr>
        <a:xfrm>
          <a:off x="0" y="0"/>
          <a:ext cx="0" cy="0"/>
          <a:chOff x="0" y="0"/>
          <a:chExt cx="0" cy="0"/>
        </a:xfrm>
      </p:grpSpPr>
      <p:pic>
        <p:nvPicPr>
          <p:cNvPr id="1026" name="Picture 2" descr="C:\Users\Francesco\Downloads\SIDPC Logo.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0"/>
            <a:ext cx="1403648" cy="1014986"/>
          </a:xfrm>
          <a:prstGeom prst="rect">
            <a:avLst/>
          </a:prstGeom>
          <a:noFill/>
          <a:extLst>
            <a:ext uri="{909E8E84-426E-40DD-AFC4-6F175D3DCCD1}">
              <a14:hiddenFill xmlns:a14="http://schemas.microsoft.com/office/drawing/2010/main">
                <a:solidFill>
                  <a:srgbClr val="FFFFFF"/>
                </a:solidFill>
              </a14:hiddenFill>
            </a:ext>
          </a:extLst>
        </p:spPr>
      </p:pic>
      <p:sp>
        <p:nvSpPr>
          <p:cNvPr id="4" name="CasellaDiTesto 3"/>
          <p:cNvSpPr txBox="1"/>
          <p:nvPr/>
        </p:nvSpPr>
        <p:spPr>
          <a:xfrm>
            <a:off x="2466000" y="224449"/>
            <a:ext cx="4176465" cy="551689"/>
          </a:xfrm>
          <a:prstGeom prst="rect">
            <a:avLst/>
          </a:prstGeom>
          <a:noFill/>
        </p:spPr>
        <p:txBody>
          <a:bodyPr wrap="square" rtlCol="0">
            <a:spAutoFit/>
          </a:bodyPr>
          <a:lstStyle/>
          <a:p>
            <a:pPr algn="ctr">
              <a:lnSpc>
                <a:spcPct val="115000"/>
              </a:lnSpc>
              <a:spcAft>
                <a:spcPts val="0"/>
              </a:spcAft>
            </a:pPr>
            <a:r>
              <a:rPr lang="en-US" sz="2800" b="1" dirty="0" smtClean="0">
                <a:solidFill>
                  <a:srgbClr val="000000"/>
                </a:solidFill>
                <a:effectLst/>
                <a:latin typeface="Bookman Old Style" panose="02050604050505020204" pitchFamily="18" charset="0"/>
                <a:ea typeface="Calibri"/>
                <a:cs typeface="Times New Roman" panose="02020603050405020304" pitchFamily="18" charset="0"/>
              </a:rPr>
              <a:t>Results</a:t>
            </a:r>
            <a:endParaRPr lang="it-IT" sz="2800" dirty="0">
              <a:latin typeface="Bookman Old Style" panose="02050604050505020204" pitchFamily="18" charset="0"/>
              <a:ea typeface="Calibri"/>
              <a:cs typeface="Times New Roman" panose="02020603050405020304" pitchFamily="18" charset="0"/>
            </a:endParaRPr>
          </a:p>
        </p:txBody>
      </p:sp>
      <p:graphicFrame>
        <p:nvGraphicFramePr>
          <p:cNvPr id="5" name="Grafico 4"/>
          <p:cNvGraphicFramePr/>
          <p:nvPr>
            <p:extLst>
              <p:ext uri="{D42A27DB-BD31-4B8C-83A1-F6EECF244321}">
                <p14:modId xmlns:p14="http://schemas.microsoft.com/office/powerpoint/2010/main" val="749045468"/>
              </p:ext>
            </p:extLst>
          </p:nvPr>
        </p:nvGraphicFramePr>
        <p:xfrm>
          <a:off x="233752" y="2276872"/>
          <a:ext cx="8640960" cy="3024336"/>
        </p:xfrm>
        <a:graphic>
          <a:graphicData uri="http://schemas.openxmlformats.org/drawingml/2006/chart">
            <c:chart xmlns:c="http://schemas.openxmlformats.org/drawingml/2006/chart" xmlns:r="http://schemas.openxmlformats.org/officeDocument/2006/relationships" r:id="rId4"/>
          </a:graphicData>
        </a:graphic>
      </p:graphicFrame>
      <p:sp>
        <p:nvSpPr>
          <p:cNvPr id="2" name="CasellaDiTesto 1"/>
          <p:cNvSpPr txBox="1"/>
          <p:nvPr/>
        </p:nvSpPr>
        <p:spPr>
          <a:xfrm>
            <a:off x="179512" y="1041886"/>
            <a:ext cx="8784976" cy="1107996"/>
          </a:xfrm>
          <a:prstGeom prst="rect">
            <a:avLst/>
          </a:prstGeom>
          <a:noFill/>
        </p:spPr>
        <p:txBody>
          <a:bodyPr wrap="square" rtlCol="0">
            <a:spAutoFit/>
          </a:bodyPr>
          <a:lstStyle/>
          <a:p>
            <a:pPr algn="just"/>
            <a:r>
              <a:rPr lang="en-US" sz="2200" dirty="0"/>
              <a:t>The results show that, in terms of productivity, the “360°” technique proved to be the most effective for the harvesting within the optimum height range. </a:t>
            </a:r>
          </a:p>
        </p:txBody>
      </p:sp>
      <p:sp>
        <p:nvSpPr>
          <p:cNvPr id="3" name="CasellaDiTesto 2"/>
          <p:cNvSpPr txBox="1"/>
          <p:nvPr/>
        </p:nvSpPr>
        <p:spPr>
          <a:xfrm>
            <a:off x="179512" y="5454516"/>
            <a:ext cx="8784976" cy="1107996"/>
          </a:xfrm>
          <a:prstGeom prst="rect">
            <a:avLst/>
          </a:prstGeom>
          <a:noFill/>
        </p:spPr>
        <p:txBody>
          <a:bodyPr wrap="square" rtlCol="0">
            <a:spAutoFit/>
          </a:bodyPr>
          <a:lstStyle/>
          <a:p>
            <a:pPr algn="just"/>
            <a:r>
              <a:rPr lang="en-US" sz="2200" dirty="0" smtClean="0"/>
              <a:t>In this type of environment, manual harvest demonstrated to be faster than using </a:t>
            </a:r>
            <a:r>
              <a:rPr lang="en-US" sz="2200" dirty="0" err="1" smtClean="0"/>
              <a:t>Xiraffe</a:t>
            </a:r>
            <a:r>
              <a:rPr lang="en-US" sz="2200" dirty="0" smtClean="0"/>
              <a:t>. This was true when harvest sessions were short. Longer is the harvest and lower is the advantage of manual harvest.</a:t>
            </a:r>
          </a:p>
        </p:txBody>
      </p:sp>
    </p:spTree>
    <p:extLst>
      <p:ext uri="{BB962C8B-B14F-4D97-AF65-F5344CB8AC3E}">
        <p14:creationId xmlns:p14="http://schemas.microsoft.com/office/powerpoint/2010/main" val="3741144995"/>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50000"/>
            <a:lum/>
          </a:blip>
          <a:srcRect/>
          <a:tile tx="0" ty="0" sx="100000" sy="100000" flip="none" algn="tl"/>
        </a:blipFill>
        <a:effectLst/>
      </p:bgPr>
    </p:bg>
    <p:spTree>
      <p:nvGrpSpPr>
        <p:cNvPr id="1" name=""/>
        <p:cNvGrpSpPr/>
        <p:nvPr/>
      </p:nvGrpSpPr>
      <p:grpSpPr>
        <a:xfrm>
          <a:off x="0" y="0"/>
          <a:ext cx="0" cy="0"/>
          <a:chOff x="0" y="0"/>
          <a:chExt cx="0" cy="0"/>
        </a:xfrm>
      </p:grpSpPr>
      <p:pic>
        <p:nvPicPr>
          <p:cNvPr id="1026" name="Picture 2" descr="C:\Users\Francesco\Downloads\SIDPC Logo.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0"/>
            <a:ext cx="1403648" cy="1014986"/>
          </a:xfrm>
          <a:prstGeom prst="rect">
            <a:avLst/>
          </a:prstGeom>
          <a:noFill/>
          <a:extLst>
            <a:ext uri="{909E8E84-426E-40DD-AFC4-6F175D3DCCD1}">
              <a14:hiddenFill xmlns:a14="http://schemas.microsoft.com/office/drawing/2010/main">
                <a:solidFill>
                  <a:srgbClr val="FFFFFF"/>
                </a:solidFill>
              </a14:hiddenFill>
            </a:ext>
          </a:extLst>
        </p:spPr>
      </p:pic>
      <p:sp>
        <p:nvSpPr>
          <p:cNvPr id="4" name="CasellaDiTesto 3"/>
          <p:cNvSpPr txBox="1"/>
          <p:nvPr/>
        </p:nvSpPr>
        <p:spPr>
          <a:xfrm>
            <a:off x="2466000" y="224449"/>
            <a:ext cx="4176465" cy="587853"/>
          </a:xfrm>
          <a:prstGeom prst="rect">
            <a:avLst/>
          </a:prstGeom>
          <a:noFill/>
        </p:spPr>
        <p:txBody>
          <a:bodyPr wrap="square" rtlCol="0">
            <a:spAutoFit/>
          </a:bodyPr>
          <a:lstStyle/>
          <a:p>
            <a:pPr algn="ctr">
              <a:lnSpc>
                <a:spcPct val="115000"/>
              </a:lnSpc>
              <a:spcAft>
                <a:spcPts val="0"/>
              </a:spcAft>
            </a:pPr>
            <a:r>
              <a:rPr lang="en-US" sz="2800" b="1" dirty="0" smtClean="0">
                <a:solidFill>
                  <a:srgbClr val="000000"/>
                </a:solidFill>
                <a:effectLst/>
                <a:latin typeface="Bookman Old Style" panose="02050604050505020204" pitchFamily="18" charset="0"/>
                <a:ea typeface="Calibri"/>
                <a:cs typeface="Times New Roman" panose="02020603050405020304" pitchFamily="18" charset="0"/>
              </a:rPr>
              <a:t>Results</a:t>
            </a:r>
            <a:endParaRPr lang="it-IT" sz="2800" dirty="0">
              <a:latin typeface="Bookman Old Style" panose="02050604050505020204" pitchFamily="18" charset="0"/>
              <a:ea typeface="Calibri"/>
              <a:cs typeface="Times New Roman" panose="02020603050405020304" pitchFamily="18" charset="0"/>
            </a:endParaRPr>
          </a:p>
        </p:txBody>
      </p:sp>
      <p:graphicFrame>
        <p:nvGraphicFramePr>
          <p:cNvPr id="5" name="Grafico 4"/>
          <p:cNvGraphicFramePr/>
          <p:nvPr>
            <p:extLst>
              <p:ext uri="{D42A27DB-BD31-4B8C-83A1-F6EECF244321}">
                <p14:modId xmlns:p14="http://schemas.microsoft.com/office/powerpoint/2010/main" val="3065912214"/>
              </p:ext>
            </p:extLst>
          </p:nvPr>
        </p:nvGraphicFramePr>
        <p:xfrm>
          <a:off x="359532" y="3212976"/>
          <a:ext cx="8424936" cy="3240360"/>
        </p:xfrm>
        <a:graphic>
          <a:graphicData uri="http://schemas.openxmlformats.org/drawingml/2006/chart">
            <c:chart xmlns:c="http://schemas.openxmlformats.org/drawingml/2006/chart" xmlns:r="http://schemas.openxmlformats.org/officeDocument/2006/relationships" r:id="rId4"/>
          </a:graphicData>
        </a:graphic>
      </p:graphicFrame>
      <p:sp>
        <p:nvSpPr>
          <p:cNvPr id="2" name="CasellaDiTesto 1"/>
          <p:cNvSpPr txBox="1"/>
          <p:nvPr/>
        </p:nvSpPr>
        <p:spPr>
          <a:xfrm>
            <a:off x="251520" y="1196752"/>
            <a:ext cx="8640960" cy="1785104"/>
          </a:xfrm>
          <a:prstGeom prst="rect">
            <a:avLst/>
          </a:prstGeom>
          <a:noFill/>
        </p:spPr>
        <p:txBody>
          <a:bodyPr wrap="square" rtlCol="0">
            <a:spAutoFit/>
          </a:bodyPr>
          <a:lstStyle/>
          <a:p>
            <a:pPr algn="just"/>
            <a:r>
              <a:rPr lang="en-US" sz="2200" dirty="0" smtClean="0"/>
              <a:t>Machine harvesting is </a:t>
            </a:r>
            <a:r>
              <a:rPr lang="en-US" sz="2200" dirty="0"/>
              <a:t>slower </a:t>
            </a:r>
            <a:r>
              <a:rPr lang="en-US" sz="2200" dirty="0" smtClean="0"/>
              <a:t>than manual harvesting in </a:t>
            </a:r>
            <a:r>
              <a:rPr lang="en-US" sz="2200" dirty="0"/>
              <a:t>the placing, descending and </a:t>
            </a:r>
            <a:r>
              <a:rPr lang="en-US" sz="2200" dirty="0" smtClean="0"/>
              <a:t>disengaging </a:t>
            </a:r>
            <a:r>
              <a:rPr lang="en-US" sz="2200" dirty="0"/>
              <a:t>phases, but it’s faster in the harvesting and unloading operations even if the tests were in a manual harvesting friendly environment because of the high density of the fronds and the general low height of the plants. </a:t>
            </a:r>
          </a:p>
        </p:txBody>
      </p:sp>
    </p:spTree>
    <p:extLst>
      <p:ext uri="{BB962C8B-B14F-4D97-AF65-F5344CB8AC3E}">
        <p14:creationId xmlns:p14="http://schemas.microsoft.com/office/powerpoint/2010/main" val="1277225800"/>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50000"/>
            <a:lum/>
          </a:blip>
          <a:srcRect/>
          <a:tile tx="0" ty="0" sx="100000" sy="100000" flip="none" algn="tl"/>
        </a:blipFill>
        <a:effectLst/>
      </p:bgPr>
    </p:bg>
    <p:spTree>
      <p:nvGrpSpPr>
        <p:cNvPr id="1" name=""/>
        <p:cNvGrpSpPr/>
        <p:nvPr/>
      </p:nvGrpSpPr>
      <p:grpSpPr>
        <a:xfrm>
          <a:off x="0" y="0"/>
          <a:ext cx="0" cy="0"/>
          <a:chOff x="0" y="0"/>
          <a:chExt cx="0" cy="0"/>
        </a:xfrm>
      </p:grpSpPr>
      <p:pic>
        <p:nvPicPr>
          <p:cNvPr id="1026" name="Picture 2" descr="C:\Users\Francesco\Downloads\SIDPC Logo.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0"/>
            <a:ext cx="1403648" cy="1014986"/>
          </a:xfrm>
          <a:prstGeom prst="rect">
            <a:avLst/>
          </a:prstGeom>
          <a:noFill/>
          <a:extLst>
            <a:ext uri="{909E8E84-426E-40DD-AFC4-6F175D3DCCD1}">
              <a14:hiddenFill xmlns:a14="http://schemas.microsoft.com/office/drawing/2010/main">
                <a:solidFill>
                  <a:srgbClr val="FFFFFF"/>
                </a:solidFill>
              </a14:hiddenFill>
            </a:ext>
          </a:extLst>
        </p:spPr>
      </p:pic>
      <p:sp>
        <p:nvSpPr>
          <p:cNvPr id="4" name="CasellaDiTesto 3"/>
          <p:cNvSpPr txBox="1"/>
          <p:nvPr/>
        </p:nvSpPr>
        <p:spPr>
          <a:xfrm>
            <a:off x="2466000" y="224449"/>
            <a:ext cx="4176465" cy="551689"/>
          </a:xfrm>
          <a:prstGeom prst="rect">
            <a:avLst/>
          </a:prstGeom>
          <a:noFill/>
        </p:spPr>
        <p:txBody>
          <a:bodyPr wrap="square" rtlCol="0">
            <a:spAutoFit/>
          </a:bodyPr>
          <a:lstStyle/>
          <a:p>
            <a:pPr algn="ctr">
              <a:lnSpc>
                <a:spcPct val="115000"/>
              </a:lnSpc>
              <a:spcAft>
                <a:spcPts val="0"/>
              </a:spcAft>
            </a:pPr>
            <a:r>
              <a:rPr lang="en-US" sz="2800" b="1" dirty="0" smtClean="0">
                <a:solidFill>
                  <a:srgbClr val="000000"/>
                </a:solidFill>
                <a:effectLst/>
                <a:latin typeface="Bookman Old Style" panose="02050604050505020204" pitchFamily="18" charset="0"/>
                <a:ea typeface="Calibri"/>
                <a:cs typeface="Times New Roman" panose="02020603050405020304" pitchFamily="18" charset="0"/>
              </a:rPr>
              <a:t>Results</a:t>
            </a:r>
            <a:endParaRPr lang="it-IT" sz="2800" dirty="0">
              <a:latin typeface="Bookman Old Style" panose="02050604050505020204" pitchFamily="18" charset="0"/>
              <a:ea typeface="Calibri"/>
              <a:cs typeface="Times New Roman" panose="02020603050405020304" pitchFamily="18" charset="0"/>
            </a:endParaRPr>
          </a:p>
        </p:txBody>
      </p:sp>
      <p:graphicFrame>
        <p:nvGraphicFramePr>
          <p:cNvPr id="2" name="Tabella 1"/>
          <p:cNvGraphicFramePr>
            <a:graphicFrameLocks noGrp="1"/>
          </p:cNvGraphicFramePr>
          <p:nvPr>
            <p:extLst>
              <p:ext uri="{D42A27DB-BD31-4B8C-83A1-F6EECF244321}">
                <p14:modId xmlns:p14="http://schemas.microsoft.com/office/powerpoint/2010/main" val="534296155"/>
              </p:ext>
            </p:extLst>
          </p:nvPr>
        </p:nvGraphicFramePr>
        <p:xfrm>
          <a:off x="341764" y="3157324"/>
          <a:ext cx="8496944" cy="1927860"/>
        </p:xfrm>
        <a:graphic>
          <a:graphicData uri="http://schemas.openxmlformats.org/drawingml/2006/table">
            <a:tbl>
              <a:tblPr firstRow="1" firstCol="1" bandRow="1"/>
              <a:tblGrid>
                <a:gridCol w="2402936"/>
                <a:gridCol w="1522652"/>
                <a:gridCol w="1524352"/>
                <a:gridCol w="1522652"/>
                <a:gridCol w="1524352"/>
              </a:tblGrid>
              <a:tr h="226434">
                <a:tc>
                  <a:txBody>
                    <a:bodyPr/>
                    <a:lstStyle/>
                    <a:p>
                      <a:pPr algn="ctr">
                        <a:lnSpc>
                          <a:spcPct val="115000"/>
                        </a:lnSpc>
                        <a:spcAft>
                          <a:spcPts val="0"/>
                        </a:spcAft>
                      </a:pPr>
                      <a:r>
                        <a:rPr lang="en-US" sz="2200" dirty="0">
                          <a:solidFill>
                            <a:srgbClr val="000000"/>
                          </a:solidFill>
                          <a:effectLst/>
                          <a:latin typeface="Calibri"/>
                          <a:ea typeface="Times New Roman"/>
                          <a:cs typeface="Times New Roman"/>
                        </a:rPr>
                        <a:t>Method</a:t>
                      </a:r>
                      <a:endParaRPr lang="it-IT" sz="2200" dirty="0">
                        <a:effectLst/>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gridSpan="2">
                  <a:txBody>
                    <a:bodyPr/>
                    <a:lstStyle/>
                    <a:p>
                      <a:pPr algn="ctr">
                        <a:lnSpc>
                          <a:spcPct val="115000"/>
                        </a:lnSpc>
                        <a:spcAft>
                          <a:spcPts val="0"/>
                        </a:spcAft>
                      </a:pPr>
                      <a:r>
                        <a:rPr lang="en-US" sz="2200">
                          <a:solidFill>
                            <a:srgbClr val="000000"/>
                          </a:solidFill>
                          <a:effectLst/>
                          <a:latin typeface="Calibri"/>
                          <a:ea typeface="Times New Roman"/>
                          <a:cs typeface="Times New Roman"/>
                        </a:rPr>
                        <a:t>Manual</a:t>
                      </a:r>
                      <a:endParaRPr lang="it-IT" sz="2200">
                        <a:effectLst/>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hMerge="1">
                  <a:txBody>
                    <a:bodyPr/>
                    <a:lstStyle/>
                    <a:p>
                      <a:endParaRPr lang="en-US"/>
                    </a:p>
                  </a:txBody>
                  <a:tcPr/>
                </a:tc>
                <a:tc gridSpan="2">
                  <a:txBody>
                    <a:bodyPr/>
                    <a:lstStyle/>
                    <a:p>
                      <a:pPr algn="ctr">
                        <a:lnSpc>
                          <a:spcPct val="115000"/>
                        </a:lnSpc>
                        <a:spcAft>
                          <a:spcPts val="0"/>
                        </a:spcAft>
                      </a:pPr>
                      <a:r>
                        <a:rPr lang="en-US" sz="2200" dirty="0" err="1">
                          <a:solidFill>
                            <a:srgbClr val="000000"/>
                          </a:solidFill>
                          <a:effectLst/>
                          <a:latin typeface="Calibri"/>
                          <a:ea typeface="Times New Roman"/>
                          <a:cs typeface="Times New Roman"/>
                        </a:rPr>
                        <a:t>Xiraffe</a:t>
                      </a:r>
                      <a:r>
                        <a:rPr lang="en-US" sz="2200" dirty="0">
                          <a:solidFill>
                            <a:srgbClr val="000000"/>
                          </a:solidFill>
                          <a:effectLst/>
                          <a:latin typeface="Calibri"/>
                          <a:ea typeface="Times New Roman"/>
                          <a:cs typeface="Times New Roman"/>
                        </a:rPr>
                        <a:t> “360°”</a:t>
                      </a:r>
                      <a:endParaRPr lang="it-IT" sz="2200" dirty="0">
                        <a:effectLst/>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hMerge="1">
                  <a:txBody>
                    <a:bodyPr/>
                    <a:lstStyle/>
                    <a:p>
                      <a:endParaRPr lang="en-US"/>
                    </a:p>
                  </a:txBody>
                  <a:tcPr/>
                </a:tc>
              </a:tr>
              <a:tr h="226434">
                <a:tc>
                  <a:txBody>
                    <a:bodyPr/>
                    <a:lstStyle/>
                    <a:p>
                      <a:pPr algn="ctr">
                        <a:lnSpc>
                          <a:spcPct val="115000"/>
                        </a:lnSpc>
                        <a:spcAft>
                          <a:spcPts val="0"/>
                        </a:spcAft>
                      </a:pPr>
                      <a:r>
                        <a:rPr lang="en-US" sz="2200" dirty="0">
                          <a:solidFill>
                            <a:srgbClr val="000000"/>
                          </a:solidFill>
                          <a:effectLst/>
                          <a:latin typeface="Calibri"/>
                          <a:ea typeface="Times New Roman"/>
                          <a:cs typeface="Times New Roman"/>
                        </a:rPr>
                        <a:t>Height(m)</a:t>
                      </a:r>
                      <a:endParaRPr lang="it-IT" sz="2200" dirty="0">
                        <a:effectLst/>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lnSpc>
                          <a:spcPct val="115000"/>
                        </a:lnSpc>
                        <a:spcAft>
                          <a:spcPts val="0"/>
                        </a:spcAft>
                      </a:pPr>
                      <a:r>
                        <a:rPr lang="en-US" sz="2200" dirty="0">
                          <a:solidFill>
                            <a:srgbClr val="000000"/>
                          </a:solidFill>
                          <a:effectLst/>
                          <a:latin typeface="Calibri"/>
                          <a:ea typeface="Times New Roman"/>
                          <a:cs typeface="Times New Roman"/>
                        </a:rPr>
                        <a:t>8</a:t>
                      </a:r>
                      <a:endParaRPr lang="it-IT" sz="2200" dirty="0">
                        <a:effectLst/>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lnSpc>
                          <a:spcPct val="115000"/>
                        </a:lnSpc>
                        <a:spcAft>
                          <a:spcPts val="0"/>
                        </a:spcAft>
                      </a:pPr>
                      <a:r>
                        <a:rPr lang="en-US" sz="2200">
                          <a:solidFill>
                            <a:srgbClr val="000000"/>
                          </a:solidFill>
                          <a:effectLst/>
                          <a:latin typeface="Calibri"/>
                          <a:ea typeface="Times New Roman"/>
                          <a:cs typeface="Times New Roman"/>
                        </a:rPr>
                        <a:t>7.6</a:t>
                      </a:r>
                      <a:endParaRPr lang="it-IT" sz="2200">
                        <a:effectLst/>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lnSpc>
                          <a:spcPct val="115000"/>
                        </a:lnSpc>
                        <a:spcAft>
                          <a:spcPts val="0"/>
                        </a:spcAft>
                      </a:pPr>
                      <a:r>
                        <a:rPr lang="en-US" sz="2200">
                          <a:solidFill>
                            <a:srgbClr val="000000"/>
                          </a:solidFill>
                          <a:effectLst/>
                          <a:latin typeface="Calibri"/>
                          <a:ea typeface="Times New Roman"/>
                          <a:cs typeface="Times New Roman"/>
                        </a:rPr>
                        <a:t>8.4</a:t>
                      </a:r>
                      <a:endParaRPr lang="it-IT" sz="2200">
                        <a:effectLst/>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lnSpc>
                          <a:spcPct val="115000"/>
                        </a:lnSpc>
                        <a:spcAft>
                          <a:spcPts val="0"/>
                        </a:spcAft>
                      </a:pPr>
                      <a:r>
                        <a:rPr lang="en-US" sz="2200">
                          <a:solidFill>
                            <a:srgbClr val="000000"/>
                          </a:solidFill>
                          <a:effectLst/>
                          <a:latin typeface="Calibri"/>
                          <a:ea typeface="Times New Roman"/>
                          <a:cs typeface="Times New Roman"/>
                        </a:rPr>
                        <a:t>7.5</a:t>
                      </a:r>
                      <a:endParaRPr lang="it-IT" sz="2200">
                        <a:effectLst/>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r>
              <a:tr h="226434">
                <a:tc>
                  <a:txBody>
                    <a:bodyPr/>
                    <a:lstStyle/>
                    <a:p>
                      <a:pPr algn="ctr">
                        <a:lnSpc>
                          <a:spcPct val="115000"/>
                        </a:lnSpc>
                        <a:spcAft>
                          <a:spcPts val="0"/>
                        </a:spcAft>
                      </a:pPr>
                      <a:r>
                        <a:rPr lang="en-US" sz="2200" dirty="0">
                          <a:solidFill>
                            <a:srgbClr val="000000"/>
                          </a:solidFill>
                          <a:effectLst/>
                          <a:latin typeface="Calibri"/>
                          <a:ea typeface="Times New Roman"/>
                          <a:cs typeface="Times New Roman"/>
                        </a:rPr>
                        <a:t>Quantity (kg)</a:t>
                      </a:r>
                      <a:endParaRPr lang="it-IT" sz="2200" dirty="0">
                        <a:effectLst/>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lnSpc>
                          <a:spcPct val="115000"/>
                        </a:lnSpc>
                        <a:spcAft>
                          <a:spcPts val="0"/>
                        </a:spcAft>
                      </a:pPr>
                      <a:r>
                        <a:rPr lang="en-US" sz="2200" dirty="0">
                          <a:solidFill>
                            <a:srgbClr val="000000"/>
                          </a:solidFill>
                          <a:effectLst/>
                          <a:latin typeface="Calibri"/>
                          <a:ea typeface="Times New Roman"/>
                          <a:cs typeface="Times New Roman"/>
                        </a:rPr>
                        <a:t>35</a:t>
                      </a:r>
                      <a:endParaRPr lang="it-IT" sz="2200" dirty="0">
                        <a:effectLst/>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lnSpc>
                          <a:spcPct val="115000"/>
                        </a:lnSpc>
                        <a:spcAft>
                          <a:spcPts val="0"/>
                        </a:spcAft>
                      </a:pPr>
                      <a:r>
                        <a:rPr lang="en-US" sz="2200">
                          <a:solidFill>
                            <a:srgbClr val="000000"/>
                          </a:solidFill>
                          <a:effectLst/>
                          <a:latin typeface="Calibri"/>
                          <a:ea typeface="Times New Roman"/>
                          <a:cs typeface="Times New Roman"/>
                        </a:rPr>
                        <a:t>90</a:t>
                      </a:r>
                      <a:endParaRPr lang="it-IT" sz="2200">
                        <a:effectLst/>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lnSpc>
                          <a:spcPct val="115000"/>
                        </a:lnSpc>
                        <a:spcAft>
                          <a:spcPts val="0"/>
                        </a:spcAft>
                      </a:pPr>
                      <a:r>
                        <a:rPr lang="en-US" sz="2200">
                          <a:solidFill>
                            <a:srgbClr val="000000"/>
                          </a:solidFill>
                          <a:effectLst/>
                          <a:latin typeface="Calibri"/>
                          <a:ea typeface="Times New Roman"/>
                          <a:cs typeface="Times New Roman"/>
                        </a:rPr>
                        <a:t>36</a:t>
                      </a:r>
                      <a:endParaRPr lang="it-IT" sz="2200">
                        <a:effectLst/>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lnSpc>
                          <a:spcPct val="115000"/>
                        </a:lnSpc>
                        <a:spcAft>
                          <a:spcPts val="0"/>
                        </a:spcAft>
                      </a:pPr>
                      <a:r>
                        <a:rPr lang="en-US" sz="2200">
                          <a:solidFill>
                            <a:srgbClr val="000000"/>
                          </a:solidFill>
                          <a:effectLst/>
                          <a:latin typeface="Calibri"/>
                          <a:ea typeface="Times New Roman"/>
                          <a:cs typeface="Times New Roman"/>
                        </a:rPr>
                        <a:t>96</a:t>
                      </a:r>
                      <a:endParaRPr lang="it-IT" sz="2200">
                        <a:effectLst/>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r>
              <a:tr h="226434">
                <a:tc>
                  <a:txBody>
                    <a:bodyPr/>
                    <a:lstStyle/>
                    <a:p>
                      <a:pPr algn="ctr">
                        <a:lnSpc>
                          <a:spcPct val="115000"/>
                        </a:lnSpc>
                        <a:spcAft>
                          <a:spcPts val="0"/>
                        </a:spcAft>
                      </a:pPr>
                      <a:r>
                        <a:rPr lang="en-US" sz="2200" dirty="0">
                          <a:solidFill>
                            <a:srgbClr val="000000"/>
                          </a:solidFill>
                          <a:effectLst/>
                          <a:latin typeface="Calibri"/>
                          <a:ea typeface="Times New Roman"/>
                          <a:cs typeface="Times New Roman"/>
                        </a:rPr>
                        <a:t>Time (</a:t>
                      </a:r>
                      <a:r>
                        <a:rPr lang="en-US" sz="2200" dirty="0" err="1">
                          <a:solidFill>
                            <a:srgbClr val="000000"/>
                          </a:solidFill>
                          <a:effectLst/>
                          <a:latin typeface="Calibri"/>
                          <a:ea typeface="Times New Roman"/>
                          <a:cs typeface="Times New Roman"/>
                        </a:rPr>
                        <a:t>h:mm:ss</a:t>
                      </a:r>
                      <a:r>
                        <a:rPr lang="en-US" sz="2200" dirty="0">
                          <a:solidFill>
                            <a:srgbClr val="000000"/>
                          </a:solidFill>
                          <a:effectLst/>
                          <a:latin typeface="Calibri"/>
                          <a:ea typeface="Times New Roman"/>
                          <a:cs typeface="Times New Roman"/>
                        </a:rPr>
                        <a:t>)</a:t>
                      </a:r>
                      <a:endParaRPr lang="it-IT" sz="2200" dirty="0">
                        <a:effectLst/>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lnSpc>
                          <a:spcPct val="115000"/>
                        </a:lnSpc>
                        <a:spcAft>
                          <a:spcPts val="0"/>
                        </a:spcAft>
                      </a:pPr>
                      <a:r>
                        <a:rPr lang="en-US" sz="2200" dirty="0">
                          <a:solidFill>
                            <a:srgbClr val="000000"/>
                          </a:solidFill>
                          <a:effectLst/>
                          <a:latin typeface="Calibri"/>
                          <a:ea typeface="Calibri"/>
                          <a:cs typeface="Times New Roman"/>
                        </a:rPr>
                        <a:t>0:20:30</a:t>
                      </a:r>
                      <a:endParaRPr lang="it-IT" sz="2200" dirty="0">
                        <a:effectLst/>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lnSpc>
                          <a:spcPct val="115000"/>
                        </a:lnSpc>
                        <a:spcAft>
                          <a:spcPts val="0"/>
                        </a:spcAft>
                      </a:pPr>
                      <a:r>
                        <a:rPr lang="en-US" sz="2200">
                          <a:solidFill>
                            <a:srgbClr val="000000"/>
                          </a:solidFill>
                          <a:effectLst/>
                          <a:latin typeface="Calibri"/>
                          <a:ea typeface="Calibri"/>
                          <a:cs typeface="Times New Roman"/>
                        </a:rPr>
                        <a:t>1:01:37</a:t>
                      </a:r>
                      <a:endParaRPr lang="it-IT" sz="2200">
                        <a:effectLst/>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lnSpc>
                          <a:spcPct val="115000"/>
                        </a:lnSpc>
                        <a:spcAft>
                          <a:spcPts val="0"/>
                        </a:spcAft>
                      </a:pPr>
                      <a:r>
                        <a:rPr lang="en-US" sz="2200" dirty="0">
                          <a:solidFill>
                            <a:srgbClr val="000000"/>
                          </a:solidFill>
                          <a:effectLst/>
                          <a:latin typeface="Calibri"/>
                          <a:ea typeface="Calibri"/>
                          <a:cs typeface="Times New Roman"/>
                        </a:rPr>
                        <a:t>0:26:31</a:t>
                      </a:r>
                      <a:endParaRPr lang="it-IT" sz="2200" dirty="0">
                        <a:effectLst/>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lnSpc>
                          <a:spcPct val="115000"/>
                        </a:lnSpc>
                        <a:spcAft>
                          <a:spcPts val="0"/>
                        </a:spcAft>
                      </a:pPr>
                      <a:r>
                        <a:rPr lang="en-US" sz="2200" dirty="0">
                          <a:solidFill>
                            <a:srgbClr val="000000"/>
                          </a:solidFill>
                          <a:effectLst/>
                          <a:latin typeface="Calibri"/>
                          <a:ea typeface="Calibri"/>
                          <a:cs typeface="Times New Roman"/>
                        </a:rPr>
                        <a:t>0:40:24</a:t>
                      </a:r>
                      <a:endParaRPr lang="it-IT" sz="2200" dirty="0">
                        <a:effectLst/>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r>
              <a:tr h="226434">
                <a:tc>
                  <a:txBody>
                    <a:bodyPr/>
                    <a:lstStyle/>
                    <a:p>
                      <a:pPr algn="ctr">
                        <a:lnSpc>
                          <a:spcPct val="115000"/>
                        </a:lnSpc>
                        <a:spcAft>
                          <a:spcPts val="0"/>
                        </a:spcAft>
                      </a:pPr>
                      <a:r>
                        <a:rPr lang="en-US" sz="2200" b="1">
                          <a:solidFill>
                            <a:srgbClr val="000000"/>
                          </a:solidFill>
                          <a:effectLst/>
                          <a:latin typeface="Calibri"/>
                          <a:ea typeface="Times New Roman"/>
                          <a:cs typeface="Times New Roman"/>
                        </a:rPr>
                        <a:t>Total (kg/min)</a:t>
                      </a:r>
                      <a:endParaRPr lang="it-IT" sz="2200">
                        <a:effectLst/>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lnSpc>
                          <a:spcPct val="115000"/>
                        </a:lnSpc>
                        <a:spcAft>
                          <a:spcPts val="0"/>
                        </a:spcAft>
                      </a:pPr>
                      <a:r>
                        <a:rPr lang="en-US" sz="2200" b="1">
                          <a:solidFill>
                            <a:srgbClr val="000000"/>
                          </a:solidFill>
                          <a:effectLst/>
                          <a:latin typeface="Calibri"/>
                          <a:ea typeface="Calibri"/>
                          <a:cs typeface="Times New Roman"/>
                        </a:rPr>
                        <a:t>1.71</a:t>
                      </a:r>
                      <a:endParaRPr lang="it-IT" sz="2200">
                        <a:effectLst/>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lnSpc>
                          <a:spcPct val="115000"/>
                        </a:lnSpc>
                        <a:spcAft>
                          <a:spcPts val="0"/>
                        </a:spcAft>
                      </a:pPr>
                      <a:r>
                        <a:rPr lang="en-US" sz="2200" b="1" dirty="0">
                          <a:solidFill>
                            <a:srgbClr val="000000"/>
                          </a:solidFill>
                          <a:effectLst/>
                          <a:latin typeface="Calibri"/>
                          <a:ea typeface="Calibri"/>
                          <a:cs typeface="Times New Roman"/>
                        </a:rPr>
                        <a:t>1.48</a:t>
                      </a:r>
                      <a:endParaRPr lang="it-IT" sz="2200" dirty="0">
                        <a:effectLst/>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lnSpc>
                          <a:spcPct val="115000"/>
                        </a:lnSpc>
                        <a:spcAft>
                          <a:spcPts val="0"/>
                        </a:spcAft>
                      </a:pPr>
                      <a:r>
                        <a:rPr lang="en-US" sz="2200" b="1" dirty="0">
                          <a:solidFill>
                            <a:srgbClr val="000000"/>
                          </a:solidFill>
                          <a:effectLst/>
                          <a:latin typeface="Calibri"/>
                          <a:ea typeface="Calibri"/>
                          <a:cs typeface="Times New Roman"/>
                        </a:rPr>
                        <a:t>1.36</a:t>
                      </a:r>
                      <a:endParaRPr lang="it-IT" sz="2200" dirty="0">
                        <a:effectLst/>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lnSpc>
                          <a:spcPct val="115000"/>
                        </a:lnSpc>
                        <a:spcAft>
                          <a:spcPts val="0"/>
                        </a:spcAft>
                      </a:pPr>
                      <a:r>
                        <a:rPr lang="en-US" sz="2200" b="1" dirty="0">
                          <a:solidFill>
                            <a:srgbClr val="000000"/>
                          </a:solidFill>
                          <a:effectLst/>
                          <a:latin typeface="Calibri"/>
                          <a:ea typeface="Calibri"/>
                          <a:cs typeface="Times New Roman"/>
                        </a:rPr>
                        <a:t>2.38</a:t>
                      </a:r>
                      <a:endParaRPr lang="it-IT" sz="2200" dirty="0">
                        <a:effectLst/>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r>
            </a:tbl>
          </a:graphicData>
        </a:graphic>
      </p:graphicFrame>
      <p:sp>
        <p:nvSpPr>
          <p:cNvPr id="3" name="CasellaDiTesto 2"/>
          <p:cNvSpPr txBox="1"/>
          <p:nvPr/>
        </p:nvSpPr>
        <p:spPr>
          <a:xfrm>
            <a:off x="288000" y="1509258"/>
            <a:ext cx="8568000" cy="1107996"/>
          </a:xfrm>
          <a:prstGeom prst="rect">
            <a:avLst/>
          </a:prstGeom>
          <a:noFill/>
        </p:spPr>
        <p:txBody>
          <a:bodyPr wrap="square" rtlCol="0">
            <a:spAutoFit/>
          </a:bodyPr>
          <a:lstStyle/>
          <a:p>
            <a:pPr algn="just"/>
            <a:r>
              <a:rPr lang="en-US" sz="2200" dirty="0" smtClean="0"/>
              <a:t>Time for </a:t>
            </a:r>
            <a:r>
              <a:rPr lang="en-US" sz="2200" dirty="0"/>
              <a:t>harvesting largely depends on the amount to be </a:t>
            </a:r>
            <a:r>
              <a:rPr lang="en-US" sz="2200" dirty="0" smtClean="0"/>
              <a:t>collected.</a:t>
            </a:r>
          </a:p>
          <a:p>
            <a:pPr algn="just"/>
            <a:r>
              <a:rPr lang="en-US" sz="2200" dirty="0"/>
              <a:t>W</a:t>
            </a:r>
            <a:r>
              <a:rPr lang="en-US" sz="2200" dirty="0" smtClean="0"/>
              <a:t>hen </a:t>
            </a:r>
            <a:r>
              <a:rPr lang="en-US" sz="2200" dirty="0"/>
              <a:t>palms were above 7 m and more than 6</a:t>
            </a:r>
            <a:r>
              <a:rPr lang="en-US" sz="2200" dirty="0" smtClean="0"/>
              <a:t>0 </a:t>
            </a:r>
            <a:r>
              <a:rPr lang="en-US" sz="2200" dirty="0"/>
              <a:t>kg of dates had to be </a:t>
            </a:r>
            <a:r>
              <a:rPr lang="en-US" sz="2200" dirty="0" smtClean="0"/>
              <a:t>harvested </a:t>
            </a:r>
            <a:r>
              <a:rPr lang="en-US" sz="2200" dirty="0" err="1" smtClean="0"/>
              <a:t>Xiraffe</a:t>
            </a:r>
            <a:r>
              <a:rPr lang="en-US" sz="2200" dirty="0" smtClean="0"/>
              <a:t> proved </a:t>
            </a:r>
            <a:r>
              <a:rPr lang="en-US" sz="2200" dirty="0"/>
              <a:t>to </a:t>
            </a:r>
            <a:r>
              <a:rPr lang="en-US" sz="2200" dirty="0" smtClean="0"/>
              <a:t>be much more efficient.</a:t>
            </a:r>
            <a:endParaRPr lang="en-US" sz="2200" dirty="0"/>
          </a:p>
        </p:txBody>
      </p:sp>
    </p:spTree>
    <p:extLst>
      <p:ext uri="{BB962C8B-B14F-4D97-AF65-F5344CB8AC3E}">
        <p14:creationId xmlns:p14="http://schemas.microsoft.com/office/powerpoint/2010/main" val="4168730506"/>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50000"/>
            <a:lum/>
          </a:blip>
          <a:srcRect/>
          <a:tile tx="0" ty="0" sx="100000" sy="100000" flip="none" algn="tl"/>
        </a:blipFill>
        <a:effectLst/>
      </p:bgPr>
    </p:bg>
    <p:spTree>
      <p:nvGrpSpPr>
        <p:cNvPr id="1" name=""/>
        <p:cNvGrpSpPr/>
        <p:nvPr/>
      </p:nvGrpSpPr>
      <p:grpSpPr>
        <a:xfrm>
          <a:off x="0" y="0"/>
          <a:ext cx="0" cy="0"/>
          <a:chOff x="0" y="0"/>
          <a:chExt cx="0" cy="0"/>
        </a:xfrm>
      </p:grpSpPr>
      <p:pic>
        <p:nvPicPr>
          <p:cNvPr id="1026" name="Picture 2" descr="C:\Users\Francesco\Downloads\SIDPC Logo.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0"/>
            <a:ext cx="1403648" cy="1014986"/>
          </a:xfrm>
          <a:prstGeom prst="rect">
            <a:avLst/>
          </a:prstGeom>
          <a:noFill/>
          <a:extLst>
            <a:ext uri="{909E8E84-426E-40DD-AFC4-6F175D3DCCD1}">
              <a14:hiddenFill xmlns:a14="http://schemas.microsoft.com/office/drawing/2010/main">
                <a:solidFill>
                  <a:srgbClr val="FFFFFF"/>
                </a:solidFill>
              </a14:hiddenFill>
            </a:ext>
          </a:extLst>
        </p:spPr>
      </p:pic>
      <p:sp>
        <p:nvSpPr>
          <p:cNvPr id="4" name="CasellaDiTesto 3"/>
          <p:cNvSpPr txBox="1"/>
          <p:nvPr/>
        </p:nvSpPr>
        <p:spPr>
          <a:xfrm>
            <a:off x="1619671" y="0"/>
            <a:ext cx="6192689" cy="1083374"/>
          </a:xfrm>
          <a:prstGeom prst="rect">
            <a:avLst/>
          </a:prstGeom>
          <a:noFill/>
        </p:spPr>
        <p:txBody>
          <a:bodyPr wrap="square" rtlCol="0">
            <a:spAutoFit/>
          </a:bodyPr>
          <a:lstStyle/>
          <a:p>
            <a:pPr algn="ctr">
              <a:lnSpc>
                <a:spcPct val="115000"/>
              </a:lnSpc>
              <a:spcAft>
                <a:spcPts val="0"/>
              </a:spcAft>
            </a:pPr>
            <a:r>
              <a:rPr lang="en-US" sz="2800" b="1" dirty="0">
                <a:solidFill>
                  <a:srgbClr val="000000"/>
                </a:solidFill>
                <a:latin typeface="Bookman Old Style" panose="02050604050505020204" pitchFamily="18" charset="0"/>
                <a:ea typeface="Calibri"/>
                <a:cs typeface="Times New Roman" panose="02020603050405020304" pitchFamily="18" charset="0"/>
              </a:rPr>
              <a:t>Support </a:t>
            </a:r>
            <a:r>
              <a:rPr lang="en-US" sz="2800" b="1" dirty="0" smtClean="0">
                <a:solidFill>
                  <a:srgbClr val="000000"/>
                </a:solidFill>
                <a:latin typeface="Bookman Old Style" panose="02050604050505020204" pitchFamily="18" charset="0"/>
                <a:ea typeface="Calibri"/>
                <a:cs typeface="Times New Roman" panose="02020603050405020304" pitchFamily="18" charset="0"/>
              </a:rPr>
              <a:t>in the </a:t>
            </a:r>
            <a:r>
              <a:rPr lang="en-US" sz="2800" b="1" dirty="0">
                <a:solidFill>
                  <a:srgbClr val="000000"/>
                </a:solidFill>
                <a:latin typeface="Bookman Old Style" panose="02050604050505020204" pitchFamily="18" charset="0"/>
                <a:ea typeface="Calibri"/>
                <a:cs typeface="Times New Roman" panose="02020603050405020304" pitchFamily="18" charset="0"/>
              </a:rPr>
              <a:t>harvest of dangerous palms</a:t>
            </a:r>
          </a:p>
        </p:txBody>
      </p:sp>
      <p:pic>
        <p:nvPicPr>
          <p:cNvPr id="6" name="Picture 2"/>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742917" y="1279669"/>
            <a:ext cx="4050000" cy="5400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 name="Immagine 7"/>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23528" y="1268760"/>
            <a:ext cx="4050000" cy="5400000"/>
          </a:xfrm>
          <a:prstGeom prst="rect">
            <a:avLst/>
          </a:prstGeom>
        </p:spPr>
      </p:pic>
    </p:spTree>
    <p:extLst>
      <p:ext uri="{BB962C8B-B14F-4D97-AF65-F5344CB8AC3E}">
        <p14:creationId xmlns:p14="http://schemas.microsoft.com/office/powerpoint/2010/main" val="2190713213"/>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50000"/>
            <a:lum/>
          </a:blip>
          <a:srcRect/>
          <a:tile tx="0" ty="0" sx="100000" sy="100000" flip="none" algn="tl"/>
        </a:blipFill>
        <a:effectLst/>
      </p:bgPr>
    </p:bg>
    <p:spTree>
      <p:nvGrpSpPr>
        <p:cNvPr id="1" name=""/>
        <p:cNvGrpSpPr/>
        <p:nvPr/>
      </p:nvGrpSpPr>
      <p:grpSpPr>
        <a:xfrm>
          <a:off x="0" y="0"/>
          <a:ext cx="0" cy="0"/>
          <a:chOff x="0" y="0"/>
          <a:chExt cx="0" cy="0"/>
        </a:xfrm>
      </p:grpSpPr>
      <p:pic>
        <p:nvPicPr>
          <p:cNvPr id="1026" name="Picture 2" descr="C:\Users\Francesco\Downloads\SIDPC Logo.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0"/>
            <a:ext cx="1403648" cy="1014986"/>
          </a:xfrm>
          <a:prstGeom prst="rect">
            <a:avLst/>
          </a:prstGeom>
          <a:noFill/>
          <a:extLst>
            <a:ext uri="{909E8E84-426E-40DD-AFC4-6F175D3DCCD1}">
              <a14:hiddenFill xmlns:a14="http://schemas.microsoft.com/office/drawing/2010/main">
                <a:solidFill>
                  <a:srgbClr val="FFFFFF"/>
                </a:solidFill>
              </a14:hiddenFill>
            </a:ext>
          </a:extLst>
        </p:spPr>
      </p:pic>
      <p:sp>
        <p:nvSpPr>
          <p:cNvPr id="4" name="CasellaDiTesto 3"/>
          <p:cNvSpPr txBox="1"/>
          <p:nvPr/>
        </p:nvSpPr>
        <p:spPr>
          <a:xfrm>
            <a:off x="1763688" y="16968"/>
            <a:ext cx="6336704" cy="1083374"/>
          </a:xfrm>
          <a:prstGeom prst="rect">
            <a:avLst/>
          </a:prstGeom>
          <a:noFill/>
        </p:spPr>
        <p:txBody>
          <a:bodyPr wrap="square" rtlCol="0">
            <a:spAutoFit/>
          </a:bodyPr>
          <a:lstStyle/>
          <a:p>
            <a:pPr algn="ctr">
              <a:lnSpc>
                <a:spcPct val="115000"/>
              </a:lnSpc>
              <a:spcAft>
                <a:spcPts val="0"/>
              </a:spcAft>
            </a:pPr>
            <a:r>
              <a:rPr lang="en-US" sz="2800" b="1" dirty="0" smtClean="0">
                <a:solidFill>
                  <a:srgbClr val="000000"/>
                </a:solidFill>
                <a:effectLst/>
                <a:latin typeface="Bookman Old Style" panose="02050604050505020204" pitchFamily="18" charset="0"/>
                <a:ea typeface="Calibri"/>
                <a:cs typeface="Times New Roman" panose="02020603050405020304" pitchFamily="18" charset="0"/>
              </a:rPr>
              <a:t>Availability of additional pneumatic tools</a:t>
            </a:r>
            <a:endParaRPr lang="it-IT" sz="2800" dirty="0">
              <a:latin typeface="Bookman Old Style" panose="02050604050505020204" pitchFamily="18" charset="0"/>
              <a:ea typeface="Calibri"/>
              <a:cs typeface="Times New Roman" panose="02020603050405020304" pitchFamily="18" charset="0"/>
            </a:endParaRPr>
          </a:p>
        </p:txBody>
      </p:sp>
      <p:pic>
        <p:nvPicPr>
          <p:cNvPr id="8" name="Immagine 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462919" y="3938843"/>
            <a:ext cx="6319017" cy="2874534"/>
          </a:xfrm>
          <a:prstGeom prst="rect">
            <a:avLst/>
          </a:prstGeom>
        </p:spPr>
      </p:pic>
      <p:pic>
        <p:nvPicPr>
          <p:cNvPr id="9" name="Immagine 8"/>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462920" y="1195877"/>
            <a:ext cx="6319016" cy="2645374"/>
          </a:xfrm>
          <a:prstGeom prst="rect">
            <a:avLst/>
          </a:prstGeom>
        </p:spPr>
      </p:pic>
    </p:spTree>
    <p:extLst>
      <p:ext uri="{BB962C8B-B14F-4D97-AF65-F5344CB8AC3E}">
        <p14:creationId xmlns:p14="http://schemas.microsoft.com/office/powerpoint/2010/main" val="3007333963"/>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50000"/>
            <a:lum/>
          </a:blip>
          <a:srcRect/>
          <a:tile tx="0" ty="0" sx="100000" sy="100000" flip="none" algn="tl"/>
        </a:blipFill>
        <a:effectLst/>
      </p:bgPr>
    </p:bg>
    <p:spTree>
      <p:nvGrpSpPr>
        <p:cNvPr id="1" name=""/>
        <p:cNvGrpSpPr/>
        <p:nvPr/>
      </p:nvGrpSpPr>
      <p:grpSpPr>
        <a:xfrm>
          <a:off x="0" y="0"/>
          <a:ext cx="0" cy="0"/>
          <a:chOff x="0" y="0"/>
          <a:chExt cx="0" cy="0"/>
        </a:xfrm>
      </p:grpSpPr>
      <p:pic>
        <p:nvPicPr>
          <p:cNvPr id="1026" name="Picture 2" descr="C:\Users\Francesco\Downloads\SIDPC Logo.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0"/>
            <a:ext cx="1403648" cy="1014986"/>
          </a:xfrm>
          <a:prstGeom prst="rect">
            <a:avLst/>
          </a:prstGeom>
          <a:noFill/>
          <a:extLst>
            <a:ext uri="{909E8E84-426E-40DD-AFC4-6F175D3DCCD1}">
              <a14:hiddenFill xmlns:a14="http://schemas.microsoft.com/office/drawing/2010/main">
                <a:solidFill>
                  <a:srgbClr val="FFFFFF"/>
                </a:solidFill>
              </a14:hiddenFill>
            </a:ext>
          </a:extLst>
        </p:spPr>
      </p:pic>
      <p:sp>
        <p:nvSpPr>
          <p:cNvPr id="4" name="CasellaDiTesto 3"/>
          <p:cNvSpPr txBox="1"/>
          <p:nvPr/>
        </p:nvSpPr>
        <p:spPr>
          <a:xfrm>
            <a:off x="1547664" y="36278"/>
            <a:ext cx="7272808" cy="1083374"/>
          </a:xfrm>
          <a:prstGeom prst="rect">
            <a:avLst/>
          </a:prstGeom>
          <a:noFill/>
        </p:spPr>
        <p:txBody>
          <a:bodyPr wrap="square" rtlCol="0">
            <a:spAutoFit/>
          </a:bodyPr>
          <a:lstStyle/>
          <a:p>
            <a:pPr algn="ctr">
              <a:lnSpc>
                <a:spcPct val="115000"/>
              </a:lnSpc>
              <a:spcAft>
                <a:spcPts val="0"/>
              </a:spcAft>
            </a:pPr>
            <a:r>
              <a:rPr lang="en-US" sz="2800" b="1" dirty="0">
                <a:solidFill>
                  <a:srgbClr val="000000"/>
                </a:solidFill>
                <a:latin typeface="Bookman Old Style" panose="02050604050505020204" pitchFamily="18" charset="0"/>
                <a:ea typeface="Calibri"/>
                <a:cs typeface="Times New Roman" panose="02020603050405020304" pitchFamily="18" charset="0"/>
              </a:rPr>
              <a:t>Reduction of workers' efforts </a:t>
            </a:r>
            <a:r>
              <a:rPr lang="en-US" sz="2800" b="1" dirty="0" smtClean="0">
                <a:solidFill>
                  <a:srgbClr val="000000"/>
                </a:solidFill>
                <a:latin typeface="Bookman Old Style" panose="02050604050505020204" pitchFamily="18" charset="0"/>
                <a:ea typeface="Calibri"/>
                <a:cs typeface="Times New Roman" panose="02020603050405020304" pitchFamily="18" charset="0"/>
              </a:rPr>
              <a:t>allowing </a:t>
            </a:r>
            <a:r>
              <a:rPr lang="en-US" sz="2800" b="1" dirty="0">
                <a:solidFill>
                  <a:srgbClr val="000000"/>
                </a:solidFill>
                <a:latin typeface="Bookman Old Style" panose="02050604050505020204" pitchFamily="18" charset="0"/>
                <a:ea typeface="Calibri"/>
                <a:cs typeface="Times New Roman" panose="02020603050405020304" pitchFamily="18" charset="0"/>
              </a:rPr>
              <a:t>employment in other </a:t>
            </a:r>
            <a:r>
              <a:rPr lang="en-US" sz="2800" b="1" dirty="0" smtClean="0">
                <a:solidFill>
                  <a:srgbClr val="000000"/>
                </a:solidFill>
                <a:latin typeface="Bookman Old Style" panose="02050604050505020204" pitchFamily="18" charset="0"/>
                <a:ea typeface="Calibri"/>
                <a:cs typeface="Times New Roman" panose="02020603050405020304" pitchFamily="18" charset="0"/>
              </a:rPr>
              <a:t>activities</a:t>
            </a:r>
            <a:endParaRPr lang="it-IT" sz="2800" dirty="0">
              <a:latin typeface="Bookman Old Style" panose="02050604050505020204" pitchFamily="18" charset="0"/>
              <a:ea typeface="Calibri"/>
              <a:cs typeface="Times New Roman" panose="02020603050405020304" pitchFamily="18" charset="0"/>
            </a:endParaRPr>
          </a:p>
        </p:txBody>
      </p:sp>
      <p:pic>
        <p:nvPicPr>
          <p:cNvPr id="2" name="Immagin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59798" y="1268760"/>
            <a:ext cx="3780154" cy="5448738"/>
          </a:xfrm>
          <a:prstGeom prst="rect">
            <a:avLst/>
          </a:prstGeom>
        </p:spPr>
      </p:pic>
      <p:pic>
        <p:nvPicPr>
          <p:cNvPr id="3" name="Immagine 2"/>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427984" y="1268760"/>
            <a:ext cx="4406861" cy="5448738"/>
          </a:xfrm>
          <a:prstGeom prst="rect">
            <a:avLst/>
          </a:prstGeom>
        </p:spPr>
      </p:pic>
    </p:spTree>
    <p:extLst>
      <p:ext uri="{BB962C8B-B14F-4D97-AF65-F5344CB8AC3E}">
        <p14:creationId xmlns:p14="http://schemas.microsoft.com/office/powerpoint/2010/main" val="1118949078"/>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50000"/>
            <a:lum/>
          </a:blip>
          <a:srcRect/>
          <a:tile tx="0" ty="0" sx="100000" sy="100000" flip="none" algn="tl"/>
        </a:blipFill>
        <a:effectLst/>
      </p:bgPr>
    </p:bg>
    <p:spTree>
      <p:nvGrpSpPr>
        <p:cNvPr id="1" name=""/>
        <p:cNvGrpSpPr/>
        <p:nvPr/>
      </p:nvGrpSpPr>
      <p:grpSpPr>
        <a:xfrm>
          <a:off x="0" y="0"/>
          <a:ext cx="0" cy="0"/>
          <a:chOff x="0" y="0"/>
          <a:chExt cx="0" cy="0"/>
        </a:xfrm>
      </p:grpSpPr>
      <p:pic>
        <p:nvPicPr>
          <p:cNvPr id="1026" name="Picture 2" descr="C:\Users\Francesco\Downloads\SIDPC Logo.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0"/>
            <a:ext cx="1403648" cy="1014986"/>
          </a:xfrm>
          <a:prstGeom prst="rect">
            <a:avLst/>
          </a:prstGeom>
          <a:noFill/>
          <a:extLst>
            <a:ext uri="{909E8E84-426E-40DD-AFC4-6F175D3DCCD1}">
              <a14:hiddenFill xmlns:a14="http://schemas.microsoft.com/office/drawing/2010/main">
                <a:solidFill>
                  <a:srgbClr val="FFFFFF"/>
                </a:solidFill>
              </a14:hiddenFill>
            </a:ext>
          </a:extLst>
        </p:spPr>
      </p:pic>
      <p:sp>
        <p:nvSpPr>
          <p:cNvPr id="4" name="CasellaDiTesto 3"/>
          <p:cNvSpPr txBox="1"/>
          <p:nvPr/>
        </p:nvSpPr>
        <p:spPr>
          <a:xfrm>
            <a:off x="1547664" y="0"/>
            <a:ext cx="6624736" cy="1083374"/>
          </a:xfrm>
          <a:prstGeom prst="rect">
            <a:avLst/>
          </a:prstGeom>
          <a:noFill/>
        </p:spPr>
        <p:txBody>
          <a:bodyPr wrap="square" rtlCol="0">
            <a:spAutoFit/>
          </a:bodyPr>
          <a:lstStyle/>
          <a:p>
            <a:pPr algn="ctr">
              <a:lnSpc>
                <a:spcPct val="115000"/>
              </a:lnSpc>
              <a:spcAft>
                <a:spcPts val="0"/>
              </a:spcAft>
            </a:pPr>
            <a:r>
              <a:rPr lang="en-US" sz="2800" b="1" dirty="0">
                <a:solidFill>
                  <a:srgbClr val="000000"/>
                </a:solidFill>
                <a:latin typeface="Bookman Old Style" panose="02050604050505020204" pitchFamily="18" charset="0"/>
                <a:ea typeface="Calibri"/>
                <a:cs typeface="Times New Roman" panose="02020603050405020304" pitchFamily="18" charset="0"/>
              </a:rPr>
              <a:t>Low impact on the farm environment</a:t>
            </a:r>
          </a:p>
        </p:txBody>
      </p:sp>
      <p:pic>
        <p:nvPicPr>
          <p:cNvPr id="6" name="Immagine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26225" y="1412776"/>
            <a:ext cx="4307164" cy="4032448"/>
          </a:xfrm>
          <a:prstGeom prst="rect">
            <a:avLst/>
          </a:prstGeom>
        </p:spPr>
      </p:pic>
      <p:pic>
        <p:nvPicPr>
          <p:cNvPr id="7" name="Immagine 6"/>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572000" y="1412776"/>
            <a:ext cx="4470936" cy="4008244"/>
          </a:xfrm>
          <a:prstGeom prst="rect">
            <a:avLst/>
          </a:prstGeom>
        </p:spPr>
      </p:pic>
      <p:sp>
        <p:nvSpPr>
          <p:cNvPr id="2" name="CasellaDiTesto 1"/>
          <p:cNvSpPr txBox="1"/>
          <p:nvPr/>
        </p:nvSpPr>
        <p:spPr>
          <a:xfrm>
            <a:off x="113644" y="5877272"/>
            <a:ext cx="8916711" cy="461665"/>
          </a:xfrm>
          <a:prstGeom prst="rect">
            <a:avLst/>
          </a:prstGeom>
          <a:noFill/>
        </p:spPr>
        <p:txBody>
          <a:bodyPr wrap="square" rtlCol="0">
            <a:spAutoFit/>
          </a:bodyPr>
          <a:lstStyle/>
          <a:p>
            <a:pPr algn="ctr"/>
            <a:r>
              <a:rPr lang="en-US" sz="2400" dirty="0"/>
              <a:t>Fuel consumption was in the range of 0.75 </a:t>
            </a:r>
            <a:r>
              <a:rPr lang="en-US" sz="2400" dirty="0" smtClean="0"/>
              <a:t>l/h</a:t>
            </a:r>
            <a:endParaRPr lang="en-US" sz="2400" dirty="0"/>
          </a:p>
        </p:txBody>
      </p:sp>
    </p:spTree>
    <p:extLst>
      <p:ext uri="{BB962C8B-B14F-4D97-AF65-F5344CB8AC3E}">
        <p14:creationId xmlns:p14="http://schemas.microsoft.com/office/powerpoint/2010/main" val="1180653061"/>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FFFF">
                <a:alpha val="20000"/>
              </a:srgbClr>
            </a:gs>
            <a:gs pos="64999">
              <a:srgbClr val="00B050">
                <a:alpha val="40000"/>
              </a:srgbClr>
            </a:gs>
            <a:gs pos="100000">
              <a:srgbClr val="66FFCC">
                <a:alpha val="20000"/>
              </a:srgbClr>
            </a:gs>
          </a:gsLst>
          <a:lin ang="2700000" scaled="1"/>
          <a:tileRect/>
        </a:gradFill>
        <a:effectLst/>
      </p:bgPr>
    </p:bg>
    <p:spTree>
      <p:nvGrpSpPr>
        <p:cNvPr id="1" name=""/>
        <p:cNvGrpSpPr/>
        <p:nvPr/>
      </p:nvGrpSpPr>
      <p:grpSpPr>
        <a:xfrm>
          <a:off x="0" y="0"/>
          <a:ext cx="0" cy="0"/>
          <a:chOff x="0" y="0"/>
          <a:chExt cx="0" cy="0"/>
        </a:xfrm>
      </p:grpSpPr>
      <p:pic>
        <p:nvPicPr>
          <p:cNvPr id="1026" name="Picture 2" descr="C:\Users\Francesco\Downloads\SIDPC Logo.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0"/>
            <a:ext cx="1403648" cy="1014986"/>
          </a:xfrm>
          <a:prstGeom prst="rect">
            <a:avLst/>
          </a:prstGeom>
          <a:noFill/>
          <a:extLst>
            <a:ext uri="{909E8E84-426E-40DD-AFC4-6F175D3DCCD1}">
              <a14:hiddenFill xmlns:a14="http://schemas.microsoft.com/office/drawing/2010/main">
                <a:solidFill>
                  <a:srgbClr val="FFFFFF"/>
                </a:solidFill>
              </a14:hiddenFill>
            </a:ext>
          </a:extLst>
        </p:spPr>
      </p:pic>
      <p:sp>
        <p:nvSpPr>
          <p:cNvPr id="4" name="CasellaDiTesto 3"/>
          <p:cNvSpPr txBox="1"/>
          <p:nvPr/>
        </p:nvSpPr>
        <p:spPr>
          <a:xfrm>
            <a:off x="2466000" y="224449"/>
            <a:ext cx="4176465" cy="551689"/>
          </a:xfrm>
          <a:prstGeom prst="rect">
            <a:avLst/>
          </a:prstGeom>
          <a:noFill/>
        </p:spPr>
        <p:txBody>
          <a:bodyPr wrap="square" rtlCol="0">
            <a:spAutoFit/>
          </a:bodyPr>
          <a:lstStyle/>
          <a:p>
            <a:pPr algn="ctr">
              <a:lnSpc>
                <a:spcPct val="115000"/>
              </a:lnSpc>
              <a:spcAft>
                <a:spcPts val="0"/>
              </a:spcAft>
            </a:pPr>
            <a:r>
              <a:rPr lang="en-US" sz="2800" b="1" dirty="0" smtClean="0">
                <a:solidFill>
                  <a:srgbClr val="000000"/>
                </a:solidFill>
                <a:effectLst/>
                <a:latin typeface="Bookman Old Style" panose="02050604050505020204" pitchFamily="18" charset="0"/>
                <a:ea typeface="Calibri"/>
                <a:cs typeface="Times New Roman" panose="02020603050405020304" pitchFamily="18" charset="0"/>
              </a:rPr>
              <a:t>Conclusions</a:t>
            </a:r>
            <a:endParaRPr lang="it-IT" sz="2800" dirty="0">
              <a:latin typeface="Bookman Old Style" panose="02050604050505020204" pitchFamily="18" charset="0"/>
              <a:ea typeface="Calibri"/>
              <a:cs typeface="Times New Roman" panose="02020603050405020304" pitchFamily="18" charset="0"/>
            </a:endParaRPr>
          </a:p>
        </p:txBody>
      </p:sp>
      <p:sp>
        <p:nvSpPr>
          <p:cNvPr id="2" name="CasellaDiTesto 1"/>
          <p:cNvSpPr txBox="1"/>
          <p:nvPr/>
        </p:nvSpPr>
        <p:spPr>
          <a:xfrm>
            <a:off x="233311" y="1700808"/>
            <a:ext cx="8640960" cy="3816429"/>
          </a:xfrm>
          <a:prstGeom prst="rect">
            <a:avLst/>
          </a:prstGeom>
          <a:noFill/>
        </p:spPr>
        <p:txBody>
          <a:bodyPr wrap="square" rtlCol="0">
            <a:spAutoFit/>
          </a:bodyPr>
          <a:lstStyle/>
          <a:p>
            <a:pPr marL="285750" indent="-285750" algn="just">
              <a:buFont typeface="Arial" panose="020B0604020202020204" pitchFamily="34" charset="0"/>
              <a:buChar char="•"/>
            </a:pPr>
            <a:r>
              <a:rPr lang="en-US" sz="2200" dirty="0" err="1"/>
              <a:t>Xiraffe</a:t>
            </a:r>
            <a:r>
              <a:rPr lang="en-US" sz="2200" dirty="0"/>
              <a:t> is able to reach and easily work in areas where access for larger machines would </a:t>
            </a:r>
            <a:r>
              <a:rPr lang="en-US" sz="2200" dirty="0" smtClean="0"/>
              <a:t>be too invasive;</a:t>
            </a:r>
          </a:p>
          <a:p>
            <a:pPr algn="just"/>
            <a:endParaRPr lang="en-US" sz="2200" dirty="0"/>
          </a:p>
          <a:p>
            <a:pPr marL="285750" indent="-285750" algn="just">
              <a:buFont typeface="Arial" panose="020B0604020202020204" pitchFamily="34" charset="0"/>
              <a:buChar char="•"/>
            </a:pPr>
            <a:r>
              <a:rPr lang="en-US" sz="2200" dirty="0" smtClean="0"/>
              <a:t>Ensure access to the frond level in a safe and easy way;</a:t>
            </a:r>
          </a:p>
          <a:p>
            <a:pPr algn="just"/>
            <a:endParaRPr lang="en-US" sz="2200" dirty="0"/>
          </a:p>
          <a:p>
            <a:pPr marL="285750" indent="-285750" algn="just">
              <a:buFont typeface="Arial" panose="020B0604020202020204" pitchFamily="34" charset="0"/>
              <a:buChar char="•"/>
            </a:pPr>
            <a:r>
              <a:rPr lang="en-US" sz="2200" dirty="0" smtClean="0"/>
              <a:t>The advantages observed during harvesting can be envisaged also in all other aerial operations, though their specifics will make them more or less pronounced;</a:t>
            </a:r>
          </a:p>
          <a:p>
            <a:pPr algn="just"/>
            <a:endParaRPr lang="en-US" sz="2200" dirty="0" smtClean="0"/>
          </a:p>
          <a:p>
            <a:pPr marL="285750" indent="-285750" algn="just">
              <a:buFont typeface="Arial" panose="020B0604020202020204" pitchFamily="34" charset="0"/>
              <a:buChar char="•"/>
            </a:pPr>
            <a:r>
              <a:rPr lang="en-US" sz="2200" dirty="0" smtClean="0"/>
              <a:t>As normal when mechanization is introduced in agriculture, also the crop should be adapted to the machines, making their action easier.</a:t>
            </a:r>
            <a:endParaRPr lang="en-US" sz="2200" dirty="0"/>
          </a:p>
        </p:txBody>
      </p:sp>
    </p:spTree>
    <p:extLst>
      <p:ext uri="{BB962C8B-B14F-4D97-AF65-F5344CB8AC3E}">
        <p14:creationId xmlns:p14="http://schemas.microsoft.com/office/powerpoint/2010/main" val="2257039035"/>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FFFF">
                <a:alpha val="20000"/>
              </a:srgbClr>
            </a:gs>
            <a:gs pos="64999">
              <a:srgbClr val="00B050">
                <a:alpha val="40000"/>
              </a:srgbClr>
            </a:gs>
            <a:gs pos="100000">
              <a:srgbClr val="66FFCC">
                <a:alpha val="20000"/>
              </a:srgbClr>
            </a:gs>
          </a:gsLst>
          <a:lin ang="2700000" scaled="1"/>
          <a:tileRect/>
        </a:gradFill>
        <a:effectLst/>
      </p:bgPr>
    </p:bg>
    <p:spTree>
      <p:nvGrpSpPr>
        <p:cNvPr id="1" name=""/>
        <p:cNvGrpSpPr/>
        <p:nvPr/>
      </p:nvGrpSpPr>
      <p:grpSpPr>
        <a:xfrm>
          <a:off x="0" y="0"/>
          <a:ext cx="0" cy="0"/>
          <a:chOff x="0" y="0"/>
          <a:chExt cx="0" cy="0"/>
        </a:xfrm>
      </p:grpSpPr>
      <p:pic>
        <p:nvPicPr>
          <p:cNvPr id="1026" name="Picture 2" descr="C:\Users\Francesco\Downloads\SIDPC Logo.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0"/>
            <a:ext cx="1403648" cy="1014986"/>
          </a:xfrm>
          <a:prstGeom prst="rect">
            <a:avLst/>
          </a:prstGeom>
          <a:noFill/>
          <a:extLst>
            <a:ext uri="{909E8E84-426E-40DD-AFC4-6F175D3DCCD1}">
              <a14:hiddenFill xmlns:a14="http://schemas.microsoft.com/office/drawing/2010/main">
                <a:solidFill>
                  <a:srgbClr val="FFFFFF"/>
                </a:solidFill>
              </a14:hiddenFill>
            </a:ext>
          </a:extLst>
        </p:spPr>
      </p:pic>
      <p:sp>
        <p:nvSpPr>
          <p:cNvPr id="4" name="CasellaDiTesto 3"/>
          <p:cNvSpPr txBox="1"/>
          <p:nvPr/>
        </p:nvSpPr>
        <p:spPr>
          <a:xfrm>
            <a:off x="2466000" y="224449"/>
            <a:ext cx="4176465" cy="551689"/>
          </a:xfrm>
          <a:prstGeom prst="rect">
            <a:avLst/>
          </a:prstGeom>
          <a:noFill/>
        </p:spPr>
        <p:txBody>
          <a:bodyPr wrap="square" rtlCol="0">
            <a:spAutoFit/>
          </a:bodyPr>
          <a:lstStyle/>
          <a:p>
            <a:pPr algn="ctr">
              <a:lnSpc>
                <a:spcPct val="115000"/>
              </a:lnSpc>
              <a:spcAft>
                <a:spcPts val="0"/>
              </a:spcAft>
            </a:pPr>
            <a:r>
              <a:rPr lang="en-US" sz="2800" b="1" dirty="0" smtClean="0">
                <a:solidFill>
                  <a:srgbClr val="000000"/>
                </a:solidFill>
                <a:effectLst/>
                <a:latin typeface="Bookman Old Style" panose="02050604050505020204" pitchFamily="18" charset="0"/>
                <a:ea typeface="Calibri"/>
                <a:cs typeface="Times New Roman" panose="02020603050405020304" pitchFamily="18" charset="0"/>
              </a:rPr>
              <a:t>Conclusions</a:t>
            </a:r>
            <a:endParaRPr lang="it-IT" sz="2800" dirty="0">
              <a:latin typeface="Bookman Old Style" panose="02050604050505020204" pitchFamily="18" charset="0"/>
              <a:ea typeface="Calibri"/>
              <a:cs typeface="Times New Roman" panose="02020603050405020304" pitchFamily="18" charset="0"/>
            </a:endParaRPr>
          </a:p>
        </p:txBody>
      </p:sp>
      <p:sp>
        <p:nvSpPr>
          <p:cNvPr id="2" name="CasellaDiTesto 1"/>
          <p:cNvSpPr txBox="1"/>
          <p:nvPr/>
        </p:nvSpPr>
        <p:spPr>
          <a:xfrm>
            <a:off x="233752" y="2276872"/>
            <a:ext cx="8640960" cy="2123658"/>
          </a:xfrm>
          <a:prstGeom prst="rect">
            <a:avLst/>
          </a:prstGeom>
          <a:noFill/>
          <a:ln>
            <a:solidFill>
              <a:schemeClr val="tx1"/>
            </a:solidFill>
          </a:ln>
        </p:spPr>
        <p:txBody>
          <a:bodyPr wrap="square" rtlCol="0">
            <a:spAutoFit/>
          </a:bodyPr>
          <a:lstStyle/>
          <a:p>
            <a:pPr algn="just"/>
            <a:r>
              <a:rPr lang="en-US" sz="2200" dirty="0" smtClean="0"/>
              <a:t>The capacity of better performing where palms are taller and bear high yield makes the use of </a:t>
            </a:r>
            <a:r>
              <a:rPr lang="en-US" sz="2200" dirty="0" err="1" smtClean="0"/>
              <a:t>Xiraffe</a:t>
            </a:r>
            <a:r>
              <a:rPr lang="en-US" sz="2200" dirty="0" smtClean="0"/>
              <a:t> a possible option for well-established and tended plantations. Even if the economic analysis has not yet been completed, it is possible to foresee that this kind of mechanization is accessible to larger farms or by pooling, or for contractors which can better exploit this kind of equipment.</a:t>
            </a:r>
          </a:p>
        </p:txBody>
      </p:sp>
    </p:spTree>
    <p:extLst>
      <p:ext uri="{BB962C8B-B14F-4D97-AF65-F5344CB8AC3E}">
        <p14:creationId xmlns:p14="http://schemas.microsoft.com/office/powerpoint/2010/main" val="3223926067"/>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FFFF">
                <a:alpha val="20000"/>
              </a:srgbClr>
            </a:gs>
            <a:gs pos="64999">
              <a:srgbClr val="00B050">
                <a:alpha val="40000"/>
              </a:srgbClr>
            </a:gs>
            <a:gs pos="100000">
              <a:srgbClr val="66FFCC">
                <a:alpha val="20000"/>
              </a:srgbClr>
            </a:gs>
          </a:gsLst>
          <a:lin ang="2700000" scaled="1"/>
          <a:tileRect/>
        </a:gradFill>
        <a:effectLst/>
      </p:bgPr>
    </p:bg>
    <p:spTree>
      <p:nvGrpSpPr>
        <p:cNvPr id="1" name=""/>
        <p:cNvGrpSpPr/>
        <p:nvPr/>
      </p:nvGrpSpPr>
      <p:grpSpPr>
        <a:xfrm>
          <a:off x="0" y="0"/>
          <a:ext cx="0" cy="0"/>
          <a:chOff x="0" y="0"/>
          <a:chExt cx="0" cy="0"/>
        </a:xfrm>
      </p:grpSpPr>
      <p:pic>
        <p:nvPicPr>
          <p:cNvPr id="1026" name="Picture 2" descr="C:\Users\Francesco\Downloads\SIDPC Logo.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0"/>
            <a:ext cx="1403648" cy="1014986"/>
          </a:xfrm>
          <a:prstGeom prst="rect">
            <a:avLst/>
          </a:prstGeom>
          <a:noFill/>
          <a:extLst>
            <a:ext uri="{909E8E84-426E-40DD-AFC4-6F175D3DCCD1}">
              <a14:hiddenFill xmlns:a14="http://schemas.microsoft.com/office/drawing/2010/main">
                <a:solidFill>
                  <a:srgbClr val="FFFFFF"/>
                </a:solidFill>
              </a14:hiddenFill>
            </a:ext>
          </a:extLst>
        </p:spPr>
      </p:pic>
      <p:sp>
        <p:nvSpPr>
          <p:cNvPr id="2" name="CasellaDiTesto 1"/>
          <p:cNvSpPr txBox="1"/>
          <p:nvPr/>
        </p:nvSpPr>
        <p:spPr>
          <a:xfrm>
            <a:off x="539550" y="1556792"/>
            <a:ext cx="8136904" cy="1107996"/>
          </a:xfrm>
          <a:prstGeom prst="rect">
            <a:avLst/>
          </a:prstGeom>
          <a:noFill/>
        </p:spPr>
        <p:txBody>
          <a:bodyPr wrap="square" rtlCol="0">
            <a:spAutoFit/>
          </a:bodyPr>
          <a:lstStyle/>
          <a:p>
            <a:pPr marL="285750" indent="-285750" algn="just">
              <a:buFont typeface="Arial" panose="020B0604020202020204" pitchFamily="34" charset="0"/>
              <a:buChar char="•"/>
            </a:pPr>
            <a:r>
              <a:rPr lang="en-US" sz="2200" dirty="0"/>
              <a:t>B</a:t>
            </a:r>
            <a:r>
              <a:rPr lang="en-US" sz="2200" dirty="0" smtClean="0"/>
              <a:t>asket capacity;</a:t>
            </a:r>
          </a:p>
          <a:p>
            <a:pPr marL="285750" indent="-285750" algn="just">
              <a:buFont typeface="Arial" panose="020B0604020202020204" pitchFamily="34" charset="0"/>
              <a:buChar char="•"/>
            </a:pPr>
            <a:endParaRPr lang="en-US" sz="2200" dirty="0"/>
          </a:p>
          <a:p>
            <a:pPr marL="285750" indent="-285750" algn="just">
              <a:buFont typeface="Arial" panose="020B0604020202020204" pitchFamily="34" charset="0"/>
              <a:buChar char="•"/>
            </a:pPr>
            <a:r>
              <a:rPr lang="en-US" sz="2200" dirty="0"/>
              <a:t>U</a:t>
            </a:r>
            <a:r>
              <a:rPr lang="en-US" sz="2200" dirty="0" smtClean="0"/>
              <a:t>nloading </a:t>
            </a:r>
            <a:r>
              <a:rPr lang="en-US" sz="2200" dirty="0"/>
              <a:t>the harvested dates without </a:t>
            </a:r>
            <a:r>
              <a:rPr lang="en-US" sz="2200" dirty="0" smtClean="0"/>
              <a:t>descending.</a:t>
            </a:r>
          </a:p>
        </p:txBody>
      </p:sp>
      <p:sp>
        <p:nvSpPr>
          <p:cNvPr id="3" name="CasellaDiTesto 2"/>
          <p:cNvSpPr txBox="1"/>
          <p:nvPr/>
        </p:nvSpPr>
        <p:spPr>
          <a:xfrm>
            <a:off x="179510" y="3068960"/>
            <a:ext cx="8856984" cy="3139321"/>
          </a:xfrm>
          <a:prstGeom prst="rect">
            <a:avLst/>
          </a:prstGeom>
          <a:noFill/>
        </p:spPr>
        <p:txBody>
          <a:bodyPr wrap="square" rtlCol="0">
            <a:spAutoFit/>
          </a:bodyPr>
          <a:lstStyle/>
          <a:p>
            <a:pPr algn="just"/>
            <a:r>
              <a:rPr lang="en-US" sz="2200" dirty="0" smtClean="0"/>
              <a:t>It is </a:t>
            </a:r>
            <a:r>
              <a:rPr lang="en-US" sz="2200" dirty="0"/>
              <a:t>possible to foresee the opening a new scenario in commercial date palm cultivation, though further tests should be carried out, after reviewing some of its’ characteristics, possibly on larger </a:t>
            </a:r>
            <a:r>
              <a:rPr lang="en-US" sz="2200" dirty="0" smtClean="0"/>
              <a:t>scale. </a:t>
            </a:r>
          </a:p>
          <a:p>
            <a:pPr algn="just"/>
            <a:endParaRPr lang="en-US" sz="2200" dirty="0"/>
          </a:p>
          <a:p>
            <a:pPr algn="just"/>
            <a:r>
              <a:rPr lang="en-US" sz="2200" dirty="0"/>
              <a:t>This study, that was the subject of a MSc thesis, is worth being </a:t>
            </a:r>
            <a:r>
              <a:rPr lang="en-US" sz="2200" dirty="0" smtClean="0"/>
              <a:t>extended, </a:t>
            </a:r>
            <a:r>
              <a:rPr lang="en-US" sz="2200" dirty="0"/>
              <a:t>due to the potentialities of the machine of becoming a benchmark in date palm cultivation, even through a specific PhD in cooperation with manufacturers, date producers and research and education institutions which are the main stakeholders involved in this subject.</a:t>
            </a:r>
          </a:p>
        </p:txBody>
      </p:sp>
      <p:sp>
        <p:nvSpPr>
          <p:cNvPr id="6" name="CasellaDiTesto 5"/>
          <p:cNvSpPr txBox="1"/>
          <p:nvPr/>
        </p:nvSpPr>
        <p:spPr>
          <a:xfrm>
            <a:off x="2267744" y="224449"/>
            <a:ext cx="4536504" cy="551689"/>
          </a:xfrm>
          <a:prstGeom prst="rect">
            <a:avLst/>
          </a:prstGeom>
          <a:noFill/>
        </p:spPr>
        <p:txBody>
          <a:bodyPr wrap="square" rtlCol="0">
            <a:spAutoFit/>
          </a:bodyPr>
          <a:lstStyle/>
          <a:p>
            <a:pPr algn="ctr">
              <a:lnSpc>
                <a:spcPct val="115000"/>
              </a:lnSpc>
              <a:spcAft>
                <a:spcPts val="0"/>
              </a:spcAft>
            </a:pPr>
            <a:r>
              <a:rPr lang="en-US" sz="2800" b="1" dirty="0" smtClean="0">
                <a:solidFill>
                  <a:srgbClr val="000000"/>
                </a:solidFill>
                <a:latin typeface="Bookman Old Style" panose="02050604050505020204" pitchFamily="18" charset="0"/>
                <a:ea typeface="Calibri"/>
                <a:cs typeface="Times New Roman" panose="02020603050405020304" pitchFamily="18" charset="0"/>
              </a:rPr>
              <a:t>Possible Improvements</a:t>
            </a:r>
            <a:endParaRPr lang="it-IT" sz="2800" dirty="0">
              <a:latin typeface="Bookman Old Style" panose="02050604050505020204" pitchFamily="18" charset="0"/>
              <a:ea typeface="Calibri"/>
              <a:cs typeface="Times New Roman" panose="02020603050405020304" pitchFamily="18" charset="0"/>
            </a:endParaRPr>
          </a:p>
        </p:txBody>
      </p:sp>
    </p:spTree>
    <p:extLst>
      <p:ext uri="{BB962C8B-B14F-4D97-AF65-F5344CB8AC3E}">
        <p14:creationId xmlns:p14="http://schemas.microsoft.com/office/powerpoint/2010/main" val="960874173"/>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CasellaDiTesto 4"/>
          <p:cNvSpPr txBox="1"/>
          <p:nvPr/>
        </p:nvSpPr>
        <p:spPr>
          <a:xfrm>
            <a:off x="755576" y="1268760"/>
            <a:ext cx="7704856" cy="923330"/>
          </a:xfrm>
          <a:prstGeom prst="rect">
            <a:avLst/>
          </a:prstGeom>
          <a:noFill/>
        </p:spPr>
        <p:txBody>
          <a:bodyPr wrap="square" rtlCol="0">
            <a:spAutoFit/>
          </a:bodyPr>
          <a:lstStyle/>
          <a:p>
            <a:r>
              <a:rPr lang="en-US" sz="5400" b="1" dirty="0" smtClean="0">
                <a:ln w="9525">
                  <a:solidFill>
                    <a:schemeClr val="tx2">
                      <a:lumMod val="50000"/>
                    </a:schemeClr>
                  </a:solidFill>
                </a:ln>
                <a:solidFill>
                  <a:srgbClr val="FFFF66"/>
                </a:solidFill>
              </a:rPr>
              <a:t>Thanks for your attention!</a:t>
            </a:r>
            <a:endParaRPr lang="en-US" sz="5400" b="1" dirty="0">
              <a:ln w="9525">
                <a:solidFill>
                  <a:schemeClr val="tx2">
                    <a:lumMod val="50000"/>
                  </a:schemeClr>
                </a:solidFill>
              </a:ln>
              <a:solidFill>
                <a:srgbClr val="FFFF66"/>
              </a:solidFill>
            </a:endParaRPr>
          </a:p>
        </p:txBody>
      </p:sp>
      <p:pic>
        <p:nvPicPr>
          <p:cNvPr id="6" name="Picture 2" descr="C:\Users\Francesco\Downloads\SIDPC Logo.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0"/>
            <a:ext cx="1403648" cy="10149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47287523"/>
      </p:ext>
    </p:extLst>
  </p:cSld>
  <p:clrMapOvr>
    <a:masterClrMapping/>
  </p:clrMapOvr>
  <p:timing>
    <p:tnLst>
      <p:par>
        <p:cTn id="1" dur="indefinite" restart="never" nodeType="tmRoot"/>
      </p:par>
    </p:tnLst>
  </p:timing>
</p:sld>
</file>

<file path=ppt/theme/theme1.xml><?xml version="1.0" encoding="utf-8"?>
<a:theme xmlns:a="http://schemas.openxmlformats.org/drawingml/2006/main" name="Tema di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ema di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mbria"/>
      <a:ea typeface=""/>
      <a:cs typeface=""/>
      <a:font script="Jpan" typeface="ＭＳ 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明朝"/>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mbria"/>
      <a:ea typeface=""/>
      <a:cs typeface=""/>
      <a:font script="Jpan" typeface="ＭＳ 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明朝"/>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docProps/app.xml><?xml version="1.0" encoding="utf-8"?>
<Properties xmlns="http://schemas.openxmlformats.org/officeDocument/2006/extended-properties" xmlns:vt="http://schemas.openxmlformats.org/officeDocument/2006/docPropsVTypes">
  <Template>Slipstream</Template>
  <TotalTime>6588</TotalTime>
  <Words>1836</Words>
  <Application>Microsoft Office PowerPoint</Application>
  <PresentationFormat>Presentazione su schermo (4:3)</PresentationFormat>
  <Paragraphs>242</Paragraphs>
  <Slides>40</Slides>
  <Notes>1</Notes>
  <HiddenSlides>0</HiddenSlides>
  <MMClips>0</MMClips>
  <ScaleCrop>false</ScaleCrop>
  <HeadingPairs>
    <vt:vector size="4" baseType="variant">
      <vt:variant>
        <vt:lpstr>Tema</vt:lpstr>
      </vt:variant>
      <vt:variant>
        <vt:i4>1</vt:i4>
      </vt:variant>
      <vt:variant>
        <vt:lpstr>Titoli diapositive</vt:lpstr>
      </vt:variant>
      <vt:variant>
        <vt:i4>40</vt:i4>
      </vt:variant>
    </vt:vector>
  </HeadingPairs>
  <TitlesOfParts>
    <vt:vector size="41" baseType="lpstr">
      <vt:lpstr>Tema di Office</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Presentazione standard di PowerPoint</dc:title>
  <dc:creator>Francesco</dc:creator>
  <cp:lastModifiedBy>Francesco</cp:lastModifiedBy>
  <cp:revision>256</cp:revision>
  <dcterms:created xsi:type="dcterms:W3CDTF">2018-03-05T00:02:35Z</dcterms:created>
  <dcterms:modified xsi:type="dcterms:W3CDTF">2018-03-15T03:27:00Z</dcterms:modified>
</cp:coreProperties>
</file>