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5" r:id="rId2"/>
    <p:sldMasterId id="2147483689" r:id="rId3"/>
  </p:sldMasterIdLst>
  <p:notesMasterIdLst>
    <p:notesMasterId r:id="rId37"/>
  </p:notesMasterIdLst>
  <p:sldIdLst>
    <p:sldId id="260" r:id="rId4"/>
    <p:sldId id="340" r:id="rId5"/>
    <p:sldId id="416" r:id="rId6"/>
    <p:sldId id="377" r:id="rId7"/>
    <p:sldId id="372" r:id="rId8"/>
    <p:sldId id="408" r:id="rId9"/>
    <p:sldId id="409" r:id="rId10"/>
    <p:sldId id="410" r:id="rId11"/>
    <p:sldId id="411" r:id="rId12"/>
    <p:sldId id="412" r:id="rId13"/>
    <p:sldId id="384" r:id="rId14"/>
    <p:sldId id="385" r:id="rId15"/>
    <p:sldId id="386" r:id="rId16"/>
    <p:sldId id="387" r:id="rId17"/>
    <p:sldId id="413" r:id="rId18"/>
    <p:sldId id="402" r:id="rId19"/>
    <p:sldId id="403" r:id="rId20"/>
    <p:sldId id="404" r:id="rId21"/>
    <p:sldId id="405" r:id="rId22"/>
    <p:sldId id="406" r:id="rId23"/>
    <p:sldId id="414" r:id="rId24"/>
    <p:sldId id="374" r:id="rId25"/>
    <p:sldId id="398" r:id="rId26"/>
    <p:sldId id="399" r:id="rId27"/>
    <p:sldId id="400" r:id="rId28"/>
    <p:sldId id="401" r:id="rId29"/>
    <p:sldId id="389" r:id="rId30"/>
    <p:sldId id="390" r:id="rId31"/>
    <p:sldId id="391" r:id="rId32"/>
    <p:sldId id="392" r:id="rId33"/>
    <p:sldId id="417" r:id="rId34"/>
    <p:sldId id="361" r:id="rId35"/>
    <p:sldId id="34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Kassam" initials="S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94" d="100"/>
          <a:sy n="94" d="100"/>
        </p:scale>
        <p:origin x="245" y="7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8213"/>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none" spc="0" normalizeH="0" baseline="0">
                <a:solidFill>
                  <a:schemeClr val="tx1"/>
                </a:solidFill>
                <a:latin typeface="+mj-lt"/>
                <a:ea typeface="+mj-ea"/>
                <a:cs typeface="+mj-cs"/>
              </a:defRPr>
            </a:pPr>
            <a:r>
              <a:rPr lang="en-US"/>
              <a:t>Import Values for major food commodities (2013 values) in 1000 $</a:t>
            </a:r>
          </a:p>
        </c:rich>
      </c:tx>
      <c:overlay val="0"/>
      <c:spPr>
        <a:noFill/>
        <a:ln>
          <a:noFill/>
        </a:ln>
        <a:effectLst/>
      </c:spPr>
      <c:txPr>
        <a:bodyPr rot="0" spcFirstLastPara="1" vertOverflow="ellipsis" vert="horz" wrap="square" anchor="ctr" anchorCtr="1"/>
        <a:lstStyle/>
        <a:p>
          <a:pPr>
            <a:defRPr sz="2128" b="1" i="0" u="none" strike="noStrike" kern="1200" cap="none" spc="0" normalizeH="0" baseline="0">
              <a:solidFill>
                <a:schemeClr val="tx1"/>
              </a:solidFill>
              <a:latin typeface="+mj-lt"/>
              <a:ea typeface="+mj-ea"/>
              <a:cs typeface="+mj-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'IRAQ Mains Importations'!$C$18:$C$30</c:f>
              <c:strCache>
                <c:ptCount val="13"/>
                <c:pt idx="0">
                  <c:v>Animal Vegetable Oil</c:v>
                </c:pt>
                <c:pt idx="1">
                  <c:v>Bovine Meat</c:v>
                </c:pt>
                <c:pt idx="2">
                  <c:v>Cereals</c:v>
                </c:pt>
                <c:pt idx="3">
                  <c:v>Dairy Products+Eggs</c:v>
                </c:pt>
                <c:pt idx="4">
                  <c:v>Fruit + Vegetables</c:v>
                </c:pt>
                <c:pt idx="5">
                  <c:v>Milk Dry</c:v>
                </c:pt>
                <c:pt idx="6">
                  <c:v>Olive Oil,Total</c:v>
                </c:pt>
                <c:pt idx="7">
                  <c:v>Oranges+Tang+Clem</c:v>
                </c:pt>
                <c:pt idx="8">
                  <c:v>Ovine Meat</c:v>
                </c:pt>
                <c:pt idx="9">
                  <c:v>Poultry Meat</c:v>
                </c:pt>
                <c:pt idx="10">
                  <c:v>Rice</c:v>
                </c:pt>
                <c:pt idx="11">
                  <c:v>Total Meat</c:v>
                </c:pt>
                <c:pt idx="12">
                  <c:v>Wine+Vermouth+Sim.</c:v>
                </c:pt>
              </c:strCache>
            </c:strRef>
          </c:cat>
          <c:val>
            <c:numRef>
              <c:f>'IRAQ Mains Importations'!$M$18:$M$30</c:f>
              <c:numCache>
                <c:formatCode>General</c:formatCode>
                <c:ptCount val="13"/>
                <c:pt idx="0">
                  <c:v>988064</c:v>
                </c:pt>
                <c:pt idx="1">
                  <c:v>143612</c:v>
                </c:pt>
                <c:pt idx="2">
                  <c:v>2307246</c:v>
                </c:pt>
                <c:pt idx="3">
                  <c:v>766202</c:v>
                </c:pt>
                <c:pt idx="4">
                  <c:v>753494</c:v>
                </c:pt>
                <c:pt idx="5">
                  <c:v>144400</c:v>
                </c:pt>
                <c:pt idx="6">
                  <c:v>9239</c:v>
                </c:pt>
                <c:pt idx="7">
                  <c:v>124979</c:v>
                </c:pt>
                <c:pt idx="8">
                  <c:v>5365</c:v>
                </c:pt>
                <c:pt idx="9">
                  <c:v>827156</c:v>
                </c:pt>
                <c:pt idx="10">
                  <c:v>957321</c:v>
                </c:pt>
                <c:pt idx="11">
                  <c:v>976975</c:v>
                </c:pt>
                <c:pt idx="12">
                  <c:v>2252</c:v>
                </c:pt>
              </c:numCache>
            </c:numRef>
          </c:val>
          <c:extLst>
            <c:ext xmlns:c16="http://schemas.microsoft.com/office/drawing/2014/chart" uri="{C3380CC4-5D6E-409C-BE32-E72D297353CC}">
              <c16:uniqueId val="{00000000-DFCA-490D-9D9C-721CE7932502}"/>
            </c:ext>
          </c:extLst>
        </c:ser>
        <c:dLbls>
          <c:showLegendKey val="0"/>
          <c:showVal val="0"/>
          <c:showCatName val="0"/>
          <c:showSerName val="0"/>
          <c:showPercent val="0"/>
          <c:showBubbleSize val="0"/>
        </c:dLbls>
        <c:gapWidth val="267"/>
        <c:overlap val="-43"/>
        <c:axId val="-503714400"/>
        <c:axId val="-124776672"/>
      </c:barChart>
      <c:catAx>
        <c:axId val="-503714400"/>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solidFill>
                <a:latin typeface="+mn-lt"/>
                <a:ea typeface="+mn-ea"/>
                <a:cs typeface="+mn-cs"/>
              </a:defRPr>
            </a:pPr>
            <a:endParaRPr lang="en-US"/>
          </a:p>
        </c:txPr>
        <c:crossAx val="-124776672"/>
        <c:crosses val="autoZero"/>
        <c:auto val="1"/>
        <c:lblAlgn val="ctr"/>
        <c:lblOffset val="100"/>
        <c:noMultiLvlLbl val="0"/>
      </c:catAx>
      <c:valAx>
        <c:axId val="-124776672"/>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1"/>
                    </a:solidFill>
                    <a:latin typeface="+mn-lt"/>
                    <a:ea typeface="+mn-ea"/>
                    <a:cs typeface="+mn-cs"/>
                  </a:defRPr>
                </a:pPr>
                <a:r>
                  <a:rPr lang="en-US"/>
                  <a:t>1000 US dollars</a:t>
                </a:r>
              </a:p>
            </c:rich>
          </c:tx>
          <c:layout>
            <c:manualLayout>
              <c:xMode val="edge"/>
              <c:yMode val="edge"/>
              <c:x val="1.1111163688673532E-2"/>
              <c:y val="0.3079947105082228"/>
            </c:manualLayout>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503714400"/>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23D418-78BB-458F-A7A0-C01D7066E5D5}" type="datetimeFigureOut">
              <a:rPr lang="en-US" smtClean="0"/>
              <a:t>3/28/2018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0E4A8D-2545-4165-BEB1-E2C13A2CCBE7}" type="slidenum">
              <a:rPr lang="en-US" smtClean="0"/>
              <a:t>‹#›</a:t>
            </a:fld>
            <a:endParaRPr lang="en-US"/>
          </a:p>
        </p:txBody>
      </p:sp>
    </p:spTree>
    <p:extLst>
      <p:ext uri="{BB962C8B-B14F-4D97-AF65-F5344CB8AC3E}">
        <p14:creationId xmlns:p14="http://schemas.microsoft.com/office/powerpoint/2010/main" val="3956419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a:t>
            </a:fld>
            <a:endParaRPr lang="en-US"/>
          </a:p>
        </p:txBody>
      </p:sp>
    </p:spTree>
    <p:extLst>
      <p:ext uri="{BB962C8B-B14F-4D97-AF65-F5344CB8AC3E}">
        <p14:creationId xmlns:p14="http://schemas.microsoft.com/office/powerpoint/2010/main" val="65026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3</a:t>
            </a:fld>
            <a:endParaRPr lang="en-US"/>
          </a:p>
        </p:txBody>
      </p:sp>
    </p:spTree>
    <p:extLst>
      <p:ext uri="{BB962C8B-B14F-4D97-AF65-F5344CB8AC3E}">
        <p14:creationId xmlns:p14="http://schemas.microsoft.com/office/powerpoint/2010/main" val="2193906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4</a:t>
            </a:fld>
            <a:endParaRPr lang="en-US"/>
          </a:p>
        </p:txBody>
      </p:sp>
    </p:spTree>
    <p:extLst>
      <p:ext uri="{BB962C8B-B14F-4D97-AF65-F5344CB8AC3E}">
        <p14:creationId xmlns:p14="http://schemas.microsoft.com/office/powerpoint/2010/main" val="2433839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5</a:t>
            </a:fld>
            <a:endParaRPr lang="en-US"/>
          </a:p>
        </p:txBody>
      </p:sp>
    </p:spTree>
    <p:extLst>
      <p:ext uri="{BB962C8B-B14F-4D97-AF65-F5344CB8AC3E}">
        <p14:creationId xmlns:p14="http://schemas.microsoft.com/office/powerpoint/2010/main" val="4063601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6</a:t>
            </a:fld>
            <a:endParaRPr lang="en-US"/>
          </a:p>
        </p:txBody>
      </p:sp>
    </p:spTree>
    <p:extLst>
      <p:ext uri="{BB962C8B-B14F-4D97-AF65-F5344CB8AC3E}">
        <p14:creationId xmlns:p14="http://schemas.microsoft.com/office/powerpoint/2010/main" val="3141183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7</a:t>
            </a:fld>
            <a:endParaRPr lang="en-US"/>
          </a:p>
        </p:txBody>
      </p:sp>
    </p:spTree>
    <p:extLst>
      <p:ext uri="{BB962C8B-B14F-4D97-AF65-F5344CB8AC3E}">
        <p14:creationId xmlns:p14="http://schemas.microsoft.com/office/powerpoint/2010/main" val="1884806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8</a:t>
            </a:fld>
            <a:endParaRPr lang="en-US"/>
          </a:p>
        </p:txBody>
      </p:sp>
    </p:spTree>
    <p:extLst>
      <p:ext uri="{BB962C8B-B14F-4D97-AF65-F5344CB8AC3E}">
        <p14:creationId xmlns:p14="http://schemas.microsoft.com/office/powerpoint/2010/main" val="96808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9</a:t>
            </a:fld>
            <a:endParaRPr lang="en-US"/>
          </a:p>
        </p:txBody>
      </p:sp>
    </p:spTree>
    <p:extLst>
      <p:ext uri="{BB962C8B-B14F-4D97-AF65-F5344CB8AC3E}">
        <p14:creationId xmlns:p14="http://schemas.microsoft.com/office/powerpoint/2010/main" val="2739688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10</a:t>
            </a:fld>
            <a:endParaRPr lang="en-US"/>
          </a:p>
        </p:txBody>
      </p:sp>
    </p:spTree>
    <p:extLst>
      <p:ext uri="{BB962C8B-B14F-4D97-AF65-F5344CB8AC3E}">
        <p14:creationId xmlns:p14="http://schemas.microsoft.com/office/powerpoint/2010/main" val="3788266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11</a:t>
            </a:fld>
            <a:endParaRPr lang="en-US"/>
          </a:p>
        </p:txBody>
      </p:sp>
    </p:spTree>
    <p:extLst>
      <p:ext uri="{BB962C8B-B14F-4D97-AF65-F5344CB8AC3E}">
        <p14:creationId xmlns:p14="http://schemas.microsoft.com/office/powerpoint/2010/main" val="727689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12</a:t>
            </a:fld>
            <a:endParaRPr lang="en-US"/>
          </a:p>
        </p:txBody>
      </p:sp>
    </p:spTree>
    <p:extLst>
      <p:ext uri="{BB962C8B-B14F-4D97-AF65-F5344CB8AC3E}">
        <p14:creationId xmlns:p14="http://schemas.microsoft.com/office/powerpoint/2010/main" val="2339371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13</a:t>
            </a:fld>
            <a:endParaRPr lang="en-US"/>
          </a:p>
        </p:txBody>
      </p:sp>
    </p:spTree>
    <p:extLst>
      <p:ext uri="{BB962C8B-B14F-4D97-AF65-F5344CB8AC3E}">
        <p14:creationId xmlns:p14="http://schemas.microsoft.com/office/powerpoint/2010/main" val="39735215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14</a:t>
            </a:fld>
            <a:endParaRPr lang="en-US"/>
          </a:p>
        </p:txBody>
      </p:sp>
    </p:spTree>
    <p:extLst>
      <p:ext uri="{BB962C8B-B14F-4D97-AF65-F5344CB8AC3E}">
        <p14:creationId xmlns:p14="http://schemas.microsoft.com/office/powerpoint/2010/main" val="23632862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15</a:t>
            </a:fld>
            <a:endParaRPr lang="en-US"/>
          </a:p>
        </p:txBody>
      </p:sp>
    </p:spTree>
    <p:extLst>
      <p:ext uri="{BB962C8B-B14F-4D97-AF65-F5344CB8AC3E}">
        <p14:creationId xmlns:p14="http://schemas.microsoft.com/office/powerpoint/2010/main" val="39675545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16</a:t>
            </a:fld>
            <a:endParaRPr lang="en-US"/>
          </a:p>
        </p:txBody>
      </p:sp>
    </p:spTree>
    <p:extLst>
      <p:ext uri="{BB962C8B-B14F-4D97-AF65-F5344CB8AC3E}">
        <p14:creationId xmlns:p14="http://schemas.microsoft.com/office/powerpoint/2010/main" val="37396881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17</a:t>
            </a:fld>
            <a:endParaRPr lang="en-US"/>
          </a:p>
        </p:txBody>
      </p:sp>
    </p:spTree>
    <p:extLst>
      <p:ext uri="{BB962C8B-B14F-4D97-AF65-F5344CB8AC3E}">
        <p14:creationId xmlns:p14="http://schemas.microsoft.com/office/powerpoint/2010/main" val="38519373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18</a:t>
            </a:fld>
            <a:endParaRPr lang="en-US"/>
          </a:p>
        </p:txBody>
      </p:sp>
    </p:spTree>
    <p:extLst>
      <p:ext uri="{BB962C8B-B14F-4D97-AF65-F5344CB8AC3E}">
        <p14:creationId xmlns:p14="http://schemas.microsoft.com/office/powerpoint/2010/main" val="27713633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19</a:t>
            </a:fld>
            <a:endParaRPr lang="en-US"/>
          </a:p>
        </p:txBody>
      </p:sp>
    </p:spTree>
    <p:extLst>
      <p:ext uri="{BB962C8B-B14F-4D97-AF65-F5344CB8AC3E}">
        <p14:creationId xmlns:p14="http://schemas.microsoft.com/office/powerpoint/2010/main" val="4079380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20</a:t>
            </a:fld>
            <a:endParaRPr lang="en-US"/>
          </a:p>
        </p:txBody>
      </p:sp>
    </p:spTree>
    <p:extLst>
      <p:ext uri="{BB962C8B-B14F-4D97-AF65-F5344CB8AC3E}">
        <p14:creationId xmlns:p14="http://schemas.microsoft.com/office/powerpoint/2010/main" val="21957474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21</a:t>
            </a:fld>
            <a:endParaRPr lang="en-US"/>
          </a:p>
        </p:txBody>
      </p:sp>
    </p:spTree>
    <p:extLst>
      <p:ext uri="{BB962C8B-B14F-4D97-AF65-F5344CB8AC3E}">
        <p14:creationId xmlns:p14="http://schemas.microsoft.com/office/powerpoint/2010/main" val="20340461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22</a:t>
            </a:fld>
            <a:endParaRPr lang="en-US"/>
          </a:p>
        </p:txBody>
      </p:sp>
    </p:spTree>
    <p:extLst>
      <p:ext uri="{BB962C8B-B14F-4D97-AF65-F5344CB8AC3E}">
        <p14:creationId xmlns:p14="http://schemas.microsoft.com/office/powerpoint/2010/main" val="980492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23</a:t>
            </a:fld>
            <a:endParaRPr lang="en-US"/>
          </a:p>
        </p:txBody>
      </p:sp>
    </p:spTree>
    <p:extLst>
      <p:ext uri="{BB962C8B-B14F-4D97-AF65-F5344CB8AC3E}">
        <p14:creationId xmlns:p14="http://schemas.microsoft.com/office/powerpoint/2010/main" val="4076870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24</a:t>
            </a:fld>
            <a:endParaRPr lang="en-US"/>
          </a:p>
        </p:txBody>
      </p:sp>
    </p:spTree>
    <p:extLst>
      <p:ext uri="{BB962C8B-B14F-4D97-AF65-F5344CB8AC3E}">
        <p14:creationId xmlns:p14="http://schemas.microsoft.com/office/powerpoint/2010/main" val="1909645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25</a:t>
            </a:fld>
            <a:endParaRPr lang="en-US"/>
          </a:p>
        </p:txBody>
      </p:sp>
    </p:spTree>
    <p:extLst>
      <p:ext uri="{BB962C8B-B14F-4D97-AF65-F5344CB8AC3E}">
        <p14:creationId xmlns:p14="http://schemas.microsoft.com/office/powerpoint/2010/main" val="8784485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26</a:t>
            </a:fld>
            <a:endParaRPr lang="en-US"/>
          </a:p>
        </p:txBody>
      </p:sp>
    </p:spTree>
    <p:extLst>
      <p:ext uri="{BB962C8B-B14F-4D97-AF65-F5344CB8AC3E}">
        <p14:creationId xmlns:p14="http://schemas.microsoft.com/office/powerpoint/2010/main" val="2437057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27</a:t>
            </a:fld>
            <a:endParaRPr lang="en-US"/>
          </a:p>
        </p:txBody>
      </p:sp>
    </p:spTree>
    <p:extLst>
      <p:ext uri="{BB962C8B-B14F-4D97-AF65-F5344CB8AC3E}">
        <p14:creationId xmlns:p14="http://schemas.microsoft.com/office/powerpoint/2010/main" val="6691820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28</a:t>
            </a:fld>
            <a:endParaRPr lang="en-US"/>
          </a:p>
        </p:txBody>
      </p:sp>
    </p:spTree>
    <p:extLst>
      <p:ext uri="{BB962C8B-B14F-4D97-AF65-F5344CB8AC3E}">
        <p14:creationId xmlns:p14="http://schemas.microsoft.com/office/powerpoint/2010/main" val="30896748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29</a:t>
            </a:fld>
            <a:endParaRPr lang="en-US"/>
          </a:p>
        </p:txBody>
      </p:sp>
    </p:spTree>
    <p:extLst>
      <p:ext uri="{BB962C8B-B14F-4D97-AF65-F5344CB8AC3E}">
        <p14:creationId xmlns:p14="http://schemas.microsoft.com/office/powerpoint/2010/main" val="3598100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30</a:t>
            </a:fld>
            <a:endParaRPr lang="en-US"/>
          </a:p>
        </p:txBody>
      </p:sp>
    </p:spTree>
    <p:extLst>
      <p:ext uri="{BB962C8B-B14F-4D97-AF65-F5344CB8AC3E}">
        <p14:creationId xmlns:p14="http://schemas.microsoft.com/office/powerpoint/2010/main" val="4366828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31</a:t>
            </a:fld>
            <a:endParaRPr lang="en-US"/>
          </a:p>
        </p:txBody>
      </p:sp>
    </p:spTree>
    <p:extLst>
      <p:ext uri="{BB962C8B-B14F-4D97-AF65-F5344CB8AC3E}">
        <p14:creationId xmlns:p14="http://schemas.microsoft.com/office/powerpoint/2010/main" val="9299057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0E4A8D-2545-4165-BEB1-E2C13A2CCBE7}" type="slidenum">
              <a:rPr lang="en-US" smtClean="0"/>
              <a:t>32</a:t>
            </a:fld>
            <a:endParaRPr lang="en-US"/>
          </a:p>
        </p:txBody>
      </p:sp>
    </p:spTree>
    <p:extLst>
      <p:ext uri="{BB962C8B-B14F-4D97-AF65-F5344CB8AC3E}">
        <p14:creationId xmlns:p14="http://schemas.microsoft.com/office/powerpoint/2010/main" val="4283994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934461514"/>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1966986297"/>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22039519"/>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09464879"/>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9476324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32781394"/>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76952520"/>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773564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2564223"/>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23637792"/>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extLst>
      <p:ext uri="{BB962C8B-B14F-4D97-AF65-F5344CB8AC3E}">
        <p14:creationId xmlns:p14="http://schemas.microsoft.com/office/powerpoint/2010/main" val="719768030"/>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303190713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963084" y="1905000"/>
            <a:ext cx="10720917" cy="2108269"/>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1796543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26505"/>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501048331"/>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606040"/>
            <a:ext cx="10058400" cy="2743200"/>
          </a:xfrm>
        </p:spPr>
        <p:txBody>
          <a:bodyPr anchor="b">
            <a:normAutofit/>
          </a:bodyPr>
          <a:lstStyle>
            <a:lvl1pPr algn="l">
              <a:lnSpc>
                <a:spcPct val="80000"/>
              </a:lnSpc>
              <a:defRPr sz="6800">
                <a:solidFill>
                  <a:schemeClr val="tx1"/>
                </a:solidFill>
                <a:effectLst>
                  <a:outerShdw blurRad="38100" dist="25400" dir="18900000" algn="bl" rotWithShape="0">
                    <a:schemeClr val="bg1">
                      <a:alpha val="80000"/>
                    </a:schemeClr>
                  </a:outerShdw>
                </a:effectLst>
              </a:defRPr>
            </a:lvl1pPr>
          </a:lstStyle>
          <a:p>
            <a:r>
              <a:rPr lang="en-US" smtClean="0"/>
              <a:t>Click to edit Master title style</a:t>
            </a:r>
            <a:endParaRPr lang="en-US"/>
          </a:p>
        </p:txBody>
      </p:sp>
      <p:sp>
        <p:nvSpPr>
          <p:cNvPr id="3" name="Subtitle 2"/>
          <p:cNvSpPr>
            <a:spLocks noGrp="1"/>
          </p:cNvSpPr>
          <p:nvPr>
            <p:ph type="subTitle" idx="1"/>
          </p:nvPr>
        </p:nvSpPr>
        <p:spPr>
          <a:xfrm>
            <a:off x="1066800" y="5360437"/>
            <a:ext cx="10058400" cy="365760"/>
          </a:xfrm>
        </p:spPr>
        <p:txBody>
          <a:bodyPr>
            <a:normAutofit/>
          </a:bodyPr>
          <a:lstStyle>
            <a:lvl1pPr marL="0" indent="0" algn="l">
              <a:spcBef>
                <a:spcPts val="0"/>
              </a:spcBef>
              <a:buNone/>
              <a:defRPr sz="2000" b="1" cap="all" baseline="0">
                <a:solidFill>
                  <a:schemeClr val="accent1"/>
                </a:solidFill>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8" name="Rectangle 7"/>
          <p:cNvSpPr/>
          <p:nvPr/>
        </p:nvSpPr>
        <p:spPr>
          <a:xfrm>
            <a:off x="0" y="5888736"/>
            <a:ext cx="12192000" cy="109728"/>
          </a:xfrm>
          <a:prstGeom prst="rect">
            <a:avLst/>
          </a:prstGeom>
          <a:ln>
            <a:noFill/>
          </a:ln>
          <a:effectLst>
            <a:outerShdw blurRad="25400" dist="25400" dir="54000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p:cNvSpPr/>
          <p:nvPr/>
        </p:nvSpPr>
        <p:spPr>
          <a:xfrm>
            <a:off x="0" y="5888736"/>
            <a:ext cx="12192000" cy="109728"/>
          </a:xfrm>
          <a:prstGeom prst="rect">
            <a:avLst/>
          </a:prstGeom>
          <a:ln>
            <a:noFill/>
          </a:ln>
          <a:effectLst>
            <a:innerShdw blurRad="25400" dist="12700" dir="162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587202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995799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hidden">
          <a:xfrm>
            <a:off x="7753740" y="283"/>
            <a:ext cx="4435717" cy="6856286"/>
          </a:xfrm>
          <a:prstGeom prst="rect">
            <a:avLst/>
          </a:prstGeom>
        </p:spPr>
      </p:pic>
      <p:sp>
        <p:nvSpPr>
          <p:cNvPr id="2" name="Title 1"/>
          <p:cNvSpPr>
            <a:spLocks noGrp="1"/>
          </p:cNvSpPr>
          <p:nvPr>
            <p:ph type="title"/>
          </p:nvPr>
        </p:nvSpPr>
        <p:spPr>
          <a:xfrm>
            <a:off x="1066800" y="1565829"/>
            <a:ext cx="5943600" cy="4114800"/>
          </a:xfrm>
        </p:spPr>
        <p:txBody>
          <a:bodyPr anchor="b">
            <a:normAutofit/>
          </a:bodyPr>
          <a:lstStyle>
            <a:lvl1pPr>
              <a:lnSpc>
                <a:spcPct val="80000"/>
              </a:lnSpc>
              <a:defRPr sz="5400">
                <a:effectLst>
                  <a:outerShdw blurRad="38100" dist="25400" dir="18900000" algn="bl" rotWithShape="0">
                    <a:schemeClr val="bg1">
                      <a:alpha val="80000"/>
                    </a:schemeClr>
                  </a:out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1066801" y="5682345"/>
            <a:ext cx="5943600" cy="410547"/>
          </a:xfrm>
        </p:spPr>
        <p:txBody>
          <a:bodyPr>
            <a:normAutofit/>
          </a:bodyPr>
          <a:lstStyle>
            <a:lvl1pPr marL="0" indent="0">
              <a:spcBef>
                <a:spcPts val="0"/>
              </a:spcBef>
              <a:buNone/>
              <a:defRPr sz="2200" b="1" cap="all" baseline="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9" name="Rectangle 8"/>
          <p:cNvSpPr/>
          <p:nvPr/>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514677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5400" y="1825627"/>
            <a:ext cx="4724400" cy="4117975"/>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199" y="1825627"/>
            <a:ext cx="4724400" cy="4117975"/>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45259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295400" y="1828800"/>
            <a:ext cx="4727448" cy="641350"/>
          </a:xfrm>
        </p:spPr>
        <p:txBody>
          <a:bodyPr anchor="ctr">
            <a:normAutofit/>
          </a:bodyPr>
          <a:lstStyle>
            <a:lvl1pPr marL="0" indent="0">
              <a:spcBef>
                <a:spcPts val="0"/>
              </a:spcBef>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2470151"/>
            <a:ext cx="4727448" cy="3473450"/>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67628" y="1828800"/>
            <a:ext cx="4727448" cy="641350"/>
          </a:xfrm>
        </p:spPr>
        <p:txBody>
          <a:bodyPr anchor="ctr">
            <a:normAutofit/>
          </a:bodyPr>
          <a:lstStyle>
            <a:lvl1pPr marL="0" indent="0">
              <a:spcBef>
                <a:spcPts val="0"/>
              </a:spcBef>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69152" y="2470151"/>
            <a:ext cx="4727448" cy="3473450"/>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965803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744359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082421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hidden">
          <a:xfrm>
            <a:off x="7753740" y="283"/>
            <a:ext cx="4435717" cy="6856286"/>
          </a:xfrm>
          <a:prstGeom prst="rect">
            <a:avLst/>
          </a:prstGeom>
        </p:spPr>
      </p:pic>
      <p:sp>
        <p:nvSpPr>
          <p:cNvPr id="10" name="Rectangle 9"/>
          <p:cNvSpPr/>
          <p:nvPr/>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8229601" y="2514600"/>
            <a:ext cx="3474720"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790303" y="685800"/>
            <a:ext cx="6126480" cy="54864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29600" y="4343400"/>
            <a:ext cx="3474720" cy="1188720"/>
          </a:xfrm>
        </p:spPr>
        <p:txBody>
          <a:bodyPr>
            <a:normAutofit/>
          </a:bodyPr>
          <a:lstStyle>
            <a:lvl1pPr marL="0" indent="0">
              <a:spcBef>
                <a:spcPts val="8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502278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hidden">
          <a:xfrm>
            <a:off x="7753740" y="283"/>
            <a:ext cx="4435717" cy="6856286"/>
          </a:xfrm>
          <a:prstGeom prst="rect">
            <a:avLst/>
          </a:prstGeom>
        </p:spPr>
      </p:pic>
      <p:sp>
        <p:nvSpPr>
          <p:cNvPr id="9" name="Rectangle 8"/>
          <p:cNvSpPr/>
          <p:nvPr/>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8229600" y="2514600"/>
            <a:ext cx="3474720"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0" y="1325880"/>
            <a:ext cx="6858000" cy="4206240"/>
          </a:xfrm>
          <a:solidFill>
            <a:schemeClr val="bg2"/>
          </a:solidFill>
          <a:effectLst>
            <a:outerShdw blurRad="63500" sx="101000" sy="101000" algn="ctr" rotWithShape="0">
              <a:prstClr val="black">
                <a:alpha val="15000"/>
              </a:prstClr>
            </a:outerShdw>
          </a:effectLst>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229600" y="4343400"/>
            <a:ext cx="3474720" cy="1188720"/>
          </a:xfrm>
        </p:spPr>
        <p:txBody>
          <a:bodyPr>
            <a:normAutofit/>
          </a:bodyPr>
          <a:lstStyle>
            <a:lvl1pPr marL="0" indent="0">
              <a:spcBef>
                <a:spcPts val="8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50364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15974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25000" y="382232"/>
            <a:ext cx="1371600" cy="556136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95400" y="382230"/>
            <a:ext cx="7863840" cy="556137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937775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jpe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5.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2757561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6"/>
          <a:srcRect b="-37"/>
          <a:stretch>
            <a:fillRect/>
          </a:stretch>
        </p:blipFill>
        <p:spPr>
          <a:xfrm>
            <a:off x="0" y="1299706"/>
            <a:ext cx="12192000" cy="5558294"/>
          </a:xfrm>
          <a:prstGeom prst="rect">
            <a:avLst/>
          </a:prstGeom>
        </p:spPr>
      </p:pic>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963083" y="1905001"/>
            <a:ext cx="10720917" cy="2108269"/>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115780090"/>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0" y="6257036"/>
            <a:ext cx="12192000" cy="54864"/>
          </a:xfrm>
          <a:prstGeom prst="rect">
            <a:avLst/>
          </a:prstGeom>
          <a:ln>
            <a:noFill/>
          </a:ln>
          <a:effectLst>
            <a:outerShdw blurRad="25400" dist="25400" dir="54000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331434" y="381000"/>
            <a:ext cx="11517297" cy="11430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31434" y="1828800"/>
            <a:ext cx="10565167"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56171" y="6419462"/>
            <a:ext cx="1351383" cy="238902"/>
          </a:xfrm>
          <a:prstGeom prst="rect">
            <a:avLst/>
          </a:prstGeom>
        </p:spPr>
        <p:txBody>
          <a:bodyPr vert="horz" lIns="91440" tIns="45720" rIns="91440" bIns="45720" rtlCol="0" anchor="ctr"/>
          <a:lstStyle>
            <a:lvl1pPr algn="r">
              <a:defRPr sz="1000">
                <a:solidFill>
                  <a:schemeClr val="tx1"/>
                </a:solidFill>
              </a:defRPr>
            </a:lvl1pPr>
          </a:lstStyle>
          <a:p>
            <a:endParaRPr lang="en-US"/>
          </a:p>
        </p:txBody>
      </p:sp>
      <p:sp>
        <p:nvSpPr>
          <p:cNvPr id="5" name="Footer Placeholder 4"/>
          <p:cNvSpPr>
            <a:spLocks noGrp="1"/>
          </p:cNvSpPr>
          <p:nvPr>
            <p:ph type="ftr" sz="quarter" idx="3"/>
          </p:nvPr>
        </p:nvSpPr>
        <p:spPr>
          <a:xfrm>
            <a:off x="1295400" y="6419462"/>
            <a:ext cx="5181600" cy="238902"/>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198360" y="6419462"/>
            <a:ext cx="698241" cy="238902"/>
          </a:xfrm>
          <a:prstGeom prst="rect">
            <a:avLst/>
          </a:prstGeom>
        </p:spPr>
        <p:txBody>
          <a:bodyPr vert="horz" lIns="91440" tIns="45720" rIns="91440" bIns="45720" rtlCol="0" anchor="ctr"/>
          <a:lstStyle>
            <a:lvl1pPr algn="r">
              <a:defRPr sz="1000">
                <a:solidFill>
                  <a:schemeClr val="tx1"/>
                </a:solidFill>
              </a:defRPr>
            </a:lvl1pPr>
          </a:lstStyle>
          <a:p>
            <a:fld id="{E31375A4-56A4-47D6-9801-1991572033F7}" type="slidenum">
              <a:rPr lang="en-US" smtClean="0"/>
              <a:pPr/>
              <a:t>‹#›</a:t>
            </a:fld>
            <a:endParaRPr lang="en-US"/>
          </a:p>
        </p:txBody>
      </p:sp>
      <p:sp>
        <p:nvSpPr>
          <p:cNvPr id="8" name="Rectangle 7"/>
          <p:cNvSpPr/>
          <p:nvPr/>
        </p:nvSpPr>
        <p:spPr>
          <a:xfrm>
            <a:off x="0" y="6257036"/>
            <a:ext cx="12192000" cy="54864"/>
          </a:xfrm>
          <a:prstGeom prst="rect">
            <a:avLst/>
          </a:prstGeom>
          <a:ln>
            <a:noFill/>
          </a:ln>
          <a:effectLst>
            <a:innerShdw blurRad="25400" dist="12700" dir="162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40879116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b="1" kern="1200" cap="all" baseline="0">
          <a:solidFill>
            <a:schemeClr val="accent1"/>
          </a:solidFill>
          <a:effectLst>
            <a:outerShdw blurRad="38100" dist="25400" dir="18900000" algn="bl" rotWithShape="0">
              <a:schemeClr val="bg1">
                <a:alpha val="80000"/>
              </a:schemeClr>
            </a:outerShdw>
          </a:effectLst>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8288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1031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77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51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hyperlink" Target="mailto:b.dhehibi@cgiar.org" TargetMode="Externa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2.xml"/><Relationship Id="rId1" Type="http://schemas.openxmlformats.org/officeDocument/2006/relationships/vmlDrawing" Target="../drawings/vmlDrawing1.vml"/><Relationship Id="rId5" Type="http://schemas.openxmlformats.org/officeDocument/2006/relationships/image" Target="../media/image15.emf"/><Relationship Id="rId4" Type="http://schemas.openxmlformats.org/officeDocument/2006/relationships/package" Target="../embeddings/Microsoft_Excel_Worksheet.xlsx"/></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2.xml"/><Relationship Id="rId1" Type="http://schemas.openxmlformats.org/officeDocument/2006/relationships/vmlDrawing" Target="../drawings/vmlDrawing2.vml"/><Relationship Id="rId5" Type="http://schemas.openxmlformats.org/officeDocument/2006/relationships/image" Target="../media/image18.emf"/><Relationship Id="rId4" Type="http://schemas.openxmlformats.org/officeDocument/2006/relationships/package" Target="../embeddings/Microsoft_Excel_Worksheet2.xlsx"/></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31304" y="1488395"/>
            <a:ext cx="11529392" cy="954107"/>
          </a:xfrm>
          <a:prstGeom prst="rect">
            <a:avLst/>
          </a:prstGeom>
        </p:spPr>
        <p:txBody>
          <a:bodyPr wrap="square">
            <a:spAutoFit/>
          </a:bodyPr>
          <a:lstStyle/>
          <a:p>
            <a:pPr algn="ctr"/>
            <a:r>
              <a:rPr lang="en-US" sz="2800" b="1" dirty="0" smtClean="0">
                <a:solidFill>
                  <a:schemeClr val="accent1">
                    <a:lumMod val="75000"/>
                  </a:schemeClr>
                </a:solidFill>
              </a:rPr>
              <a:t>IRAQ – Zero Hunger Strategic Review</a:t>
            </a:r>
          </a:p>
          <a:p>
            <a:pPr algn="ctr"/>
            <a:r>
              <a:rPr lang="en-US" sz="2800" b="1" dirty="0" smtClean="0">
                <a:solidFill>
                  <a:schemeClr val="accent1">
                    <a:lumMod val="75000"/>
                  </a:schemeClr>
                </a:solidFill>
              </a:rPr>
              <a:t>Eliminating Hunger in Iraq and Meeting SDG 2 Targets</a:t>
            </a:r>
          </a:p>
        </p:txBody>
      </p:sp>
      <p:sp>
        <p:nvSpPr>
          <p:cNvPr id="3" name="TextBox 2"/>
          <p:cNvSpPr txBox="1"/>
          <p:nvPr/>
        </p:nvSpPr>
        <p:spPr>
          <a:xfrm>
            <a:off x="1991707" y="4222315"/>
            <a:ext cx="8496459" cy="830997"/>
          </a:xfrm>
          <a:prstGeom prst="rect">
            <a:avLst/>
          </a:prstGeom>
          <a:noFill/>
        </p:spPr>
        <p:txBody>
          <a:bodyPr wrap="square" rtlCol="0">
            <a:spAutoFit/>
          </a:bodyPr>
          <a:lstStyle/>
          <a:p>
            <a:pPr algn="ctr"/>
            <a:r>
              <a:rPr lang="en-US" sz="2400" dirty="0" smtClean="0">
                <a:effectLst>
                  <a:outerShdw blurRad="38100" dist="38100" dir="2700000" algn="tl">
                    <a:srgbClr val="000000">
                      <a:alpha val="43137"/>
                    </a:srgbClr>
                  </a:outerShdw>
                </a:effectLst>
              </a:rPr>
              <a:t>WFP IRAQ - ICARDA Consultative Workshop Meeting</a:t>
            </a:r>
          </a:p>
          <a:p>
            <a:pPr algn="ctr"/>
            <a:r>
              <a:rPr lang="en-US" sz="2400" dirty="0" smtClean="0">
                <a:effectLst>
                  <a:outerShdw blurRad="38100" dist="38100" dir="2700000" algn="tl">
                    <a:srgbClr val="000000">
                      <a:alpha val="43137"/>
                    </a:srgbClr>
                  </a:outerShdw>
                </a:effectLst>
              </a:rPr>
              <a:t>28 March 2018, Baghdad, Iraq</a:t>
            </a:r>
          </a:p>
        </p:txBody>
      </p:sp>
      <p:sp>
        <p:nvSpPr>
          <p:cNvPr id="7" name="Rectangle 6"/>
          <p:cNvSpPr/>
          <p:nvPr/>
        </p:nvSpPr>
        <p:spPr>
          <a:xfrm>
            <a:off x="467628" y="5999532"/>
            <a:ext cx="6015467" cy="738664"/>
          </a:xfrm>
          <a:prstGeom prst="rect">
            <a:avLst/>
          </a:prstGeom>
        </p:spPr>
        <p:txBody>
          <a:bodyPr wrap="square" lIns="0" rIns="0">
            <a:spAutoFit/>
          </a:bodyPr>
          <a:lstStyle/>
          <a:p>
            <a:r>
              <a:rPr lang="en-US" sz="1400" b="1" dirty="0" smtClean="0">
                <a:latin typeface="Franklin Gothic Book" panose="020B0503020102020204" pitchFamily="34" charset="0"/>
              </a:rPr>
              <a:t>Boubaker Dhehibi (on behalf of ICARDA Team)</a:t>
            </a:r>
          </a:p>
          <a:p>
            <a:r>
              <a:rPr lang="en-US" sz="1400" dirty="0" smtClean="0">
                <a:latin typeface="Franklin Gothic Book" panose="020B0503020102020204" pitchFamily="34" charset="0"/>
              </a:rPr>
              <a:t>SIRPSP/AMMAN-JORDAN</a:t>
            </a:r>
          </a:p>
          <a:p>
            <a:r>
              <a:rPr lang="en-US" sz="1400" dirty="0" smtClean="0">
                <a:latin typeface="Franklin Gothic Book" panose="020B0503020102020204" pitchFamily="34" charset="0"/>
                <a:hlinkClick r:id="rId2"/>
              </a:rPr>
              <a:t>b.dhehibi@cgiar.org</a:t>
            </a:r>
            <a:r>
              <a:rPr lang="en-US" sz="1400" dirty="0" smtClean="0">
                <a:latin typeface="Franklin Gothic Book" panose="020B0503020102020204" pitchFamily="34" charset="0"/>
              </a:rPr>
              <a:t> </a:t>
            </a:r>
            <a:endParaRPr lang="en-US" sz="1400" dirty="0">
              <a:latin typeface="Franklin Gothic Book" panose="020B0503020102020204" pitchFamily="34" charset="0"/>
            </a:endParaRPr>
          </a:p>
        </p:txBody>
      </p:sp>
      <p:sp>
        <p:nvSpPr>
          <p:cNvPr id="9" name="Rectangle 8"/>
          <p:cNvSpPr/>
          <p:nvPr/>
        </p:nvSpPr>
        <p:spPr>
          <a:xfrm>
            <a:off x="9276659" y="6039543"/>
            <a:ext cx="2584037" cy="329321"/>
          </a:xfrm>
          <a:prstGeom prst="rect">
            <a:avLst/>
          </a:prstGeom>
        </p:spPr>
        <p:txBody>
          <a:bodyPr wrap="square">
            <a:spAutoFit/>
          </a:bodyPr>
          <a:lstStyle/>
          <a:p>
            <a:pPr>
              <a:lnSpc>
                <a:spcPct val="110000"/>
              </a:lnSpc>
              <a:spcAft>
                <a:spcPts val="1200"/>
              </a:spcAft>
            </a:pPr>
            <a:r>
              <a:rPr lang="en-US" sz="1400" b="1" dirty="0" smtClean="0">
                <a:solidFill>
                  <a:srgbClr val="784E28"/>
                </a:solidFill>
                <a:latin typeface="Franklin Gothic Book" panose="020B0503020102020204" pitchFamily="34" charset="0"/>
              </a:rPr>
              <a:t>Baghdad, Iraq</a:t>
            </a:r>
            <a:r>
              <a:rPr lang="en-US" sz="1400" b="1" dirty="0" smtClean="0">
                <a:solidFill>
                  <a:srgbClr val="CC9900"/>
                </a:solidFill>
                <a:latin typeface="Franklin Gothic Book" panose="020B0503020102020204" pitchFamily="34" charset="0"/>
              </a:rPr>
              <a:t>| 28</a:t>
            </a:r>
            <a:r>
              <a:rPr lang="en-US" sz="1400" b="1" dirty="0" smtClean="0">
                <a:solidFill>
                  <a:srgbClr val="784E28"/>
                </a:solidFill>
                <a:latin typeface="Franklin Gothic Book" panose="020B0503020102020204" pitchFamily="34" charset="0"/>
              </a:rPr>
              <a:t>/03/2018  </a:t>
            </a:r>
            <a:endParaRPr lang="en-US" sz="1400" b="1" dirty="0">
              <a:solidFill>
                <a:srgbClr val="784E28"/>
              </a:solidFill>
              <a:latin typeface="Franklin Gothic Book" panose="020B0503020102020204" pitchFamily="34" charset="0"/>
            </a:endParaRPr>
          </a:p>
        </p:txBody>
      </p:sp>
      <p:pic>
        <p:nvPicPr>
          <p:cNvPr id="1026" name="Picture 2" descr="Image resul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87787" y="56364"/>
            <a:ext cx="1569685" cy="11822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ICARDA"/>
          <p:cNvPicPr/>
          <p:nvPr/>
        </p:nvPicPr>
        <p:blipFill>
          <a:blip r:embed="rId4">
            <a:extLst>
              <a:ext uri="{28A0092B-C50C-407E-A947-70E740481C1C}">
                <a14:useLocalDpi xmlns:a14="http://schemas.microsoft.com/office/drawing/2010/main" val="0"/>
              </a:ext>
            </a:extLst>
          </a:blip>
          <a:srcRect/>
          <a:stretch>
            <a:fillRect/>
          </a:stretch>
        </p:blipFill>
        <p:spPr bwMode="auto">
          <a:xfrm>
            <a:off x="108316" y="66095"/>
            <a:ext cx="2781844" cy="946277"/>
          </a:xfrm>
          <a:prstGeom prst="rect">
            <a:avLst/>
          </a:prstGeom>
          <a:noFill/>
          <a:ln>
            <a:noFill/>
          </a:ln>
        </p:spPr>
      </p:pic>
      <p:sp>
        <p:nvSpPr>
          <p:cNvPr id="11" name="TextBox 10"/>
          <p:cNvSpPr txBox="1"/>
          <p:nvPr/>
        </p:nvSpPr>
        <p:spPr>
          <a:xfrm>
            <a:off x="1997150" y="2856163"/>
            <a:ext cx="8496459" cy="646331"/>
          </a:xfrm>
          <a:prstGeom prst="rect">
            <a:avLst/>
          </a:prstGeom>
          <a:noFill/>
        </p:spPr>
        <p:txBody>
          <a:bodyPr wrap="square" rtlCol="0">
            <a:spAutoFit/>
          </a:bodyPr>
          <a:lstStyle/>
          <a:p>
            <a:pPr algn="ctr"/>
            <a:r>
              <a:rPr lang="en-US" sz="3600" b="1" dirty="0" smtClean="0">
                <a:solidFill>
                  <a:schemeClr val="accent4">
                    <a:lumMod val="75000"/>
                  </a:schemeClr>
                </a:solidFill>
                <a:effectLst>
                  <a:outerShdw blurRad="38100" dist="38100" dir="2700000" algn="tl">
                    <a:srgbClr val="000000">
                      <a:alpha val="43137"/>
                    </a:srgbClr>
                  </a:outerShdw>
                </a:effectLst>
              </a:rPr>
              <a:t>Presentation of Preliminary Results</a:t>
            </a:r>
          </a:p>
        </p:txBody>
      </p:sp>
    </p:spTree>
    <p:extLst>
      <p:ext uri="{BB962C8B-B14F-4D97-AF65-F5344CB8AC3E}">
        <p14:creationId xmlns:p14="http://schemas.microsoft.com/office/powerpoint/2010/main" val="22952787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Objectives of the Review – A Reminder</a:t>
            </a:r>
          </a:p>
        </p:txBody>
      </p:sp>
      <p:sp>
        <p:nvSpPr>
          <p:cNvPr id="14" name="Content Placeholder 2"/>
          <p:cNvSpPr txBox="1">
            <a:spLocks/>
          </p:cNvSpPr>
          <p:nvPr/>
        </p:nvSpPr>
        <p:spPr>
          <a:xfrm>
            <a:off x="118872" y="738369"/>
            <a:ext cx="11987784" cy="46300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600"/>
              </a:spcAft>
              <a:buClr>
                <a:schemeClr val="accent4">
                  <a:lumMod val="75000"/>
                </a:schemeClr>
              </a:buClr>
              <a:buNone/>
            </a:pPr>
            <a:r>
              <a:rPr lang="en-US" sz="2400" dirty="0" smtClean="0"/>
              <a:t>The </a:t>
            </a:r>
            <a:r>
              <a:rPr lang="en-US" sz="2400" dirty="0">
                <a:solidFill>
                  <a:schemeClr val="accent1"/>
                </a:solidFill>
              </a:rPr>
              <a:t>overall objective </a:t>
            </a:r>
            <a:r>
              <a:rPr lang="en-US" sz="2400" dirty="0"/>
              <a:t>of the Review </a:t>
            </a:r>
            <a:r>
              <a:rPr lang="en-US" sz="2400" dirty="0" smtClean="0"/>
              <a:t>are:</a:t>
            </a:r>
          </a:p>
          <a:p>
            <a:pPr algn="just">
              <a:spcAft>
                <a:spcPts val="600"/>
              </a:spcAft>
              <a:buClr>
                <a:schemeClr val="accent4">
                  <a:lumMod val="75000"/>
                </a:schemeClr>
              </a:buClr>
              <a:buFont typeface="Cambria" panose="02040503050406030204" pitchFamily="18" charset="0"/>
              <a:buChar char="⦿"/>
            </a:pPr>
            <a:r>
              <a:rPr lang="en-US" sz="2400" dirty="0" smtClean="0"/>
              <a:t> To </a:t>
            </a:r>
            <a:r>
              <a:rPr lang="en-US" sz="2400" dirty="0"/>
              <a:t>prioritize actions that will be required to accelerate progress toward ensuring food security and enhanced nutrition and in-line with SDG 2.  </a:t>
            </a:r>
            <a:endParaRPr lang="en-US" sz="2400" dirty="0" smtClean="0"/>
          </a:p>
          <a:p>
            <a:pPr algn="just">
              <a:spcAft>
                <a:spcPts val="600"/>
              </a:spcAft>
              <a:buClr>
                <a:schemeClr val="accent4">
                  <a:lumMod val="75000"/>
                </a:schemeClr>
              </a:buClr>
              <a:buFont typeface="Cambria" panose="02040503050406030204" pitchFamily="18" charset="0"/>
              <a:buChar char="⦿"/>
            </a:pPr>
            <a:r>
              <a:rPr lang="en-US" sz="2400" dirty="0"/>
              <a:t> </a:t>
            </a:r>
            <a:r>
              <a:rPr lang="en-US" sz="2400" dirty="0" smtClean="0">
                <a:solidFill>
                  <a:schemeClr val="accent1"/>
                </a:solidFill>
              </a:rPr>
              <a:t>Specific </a:t>
            </a:r>
            <a:r>
              <a:rPr lang="en-US" sz="2400" dirty="0">
                <a:solidFill>
                  <a:schemeClr val="accent1"/>
                </a:solidFill>
              </a:rPr>
              <a:t>objectives </a:t>
            </a:r>
            <a:r>
              <a:rPr lang="en-US" sz="2400" dirty="0"/>
              <a:t>will be as follows: </a:t>
            </a:r>
          </a:p>
          <a:p>
            <a:pPr lvl="1" algn="just">
              <a:spcAft>
                <a:spcPts val="600"/>
              </a:spcAft>
              <a:buClr>
                <a:schemeClr val="accent4">
                  <a:lumMod val="75000"/>
                </a:schemeClr>
              </a:buClr>
              <a:buFont typeface="Cambria" panose="02040503050406030204" pitchFamily="18" charset="0"/>
              <a:buChar char="⦿"/>
            </a:pPr>
            <a:r>
              <a:rPr lang="en-US" sz="1600" dirty="0" smtClean="0"/>
              <a:t> </a:t>
            </a:r>
            <a:r>
              <a:rPr lang="en-GB" sz="2000" dirty="0" smtClean="0"/>
              <a:t>Undertake </a:t>
            </a:r>
            <a:r>
              <a:rPr lang="en-GB" sz="2000" dirty="0"/>
              <a:t>a comprehensive analysis of current food security, nutrition situation, and agricultural sustainability against targets of SDG </a:t>
            </a:r>
            <a:r>
              <a:rPr lang="en-GB" sz="2000" dirty="0" smtClean="0"/>
              <a:t>2.</a:t>
            </a:r>
          </a:p>
          <a:p>
            <a:pPr lvl="1" algn="just">
              <a:spcAft>
                <a:spcPts val="600"/>
              </a:spcAft>
              <a:buClr>
                <a:schemeClr val="accent4">
                  <a:lumMod val="75000"/>
                </a:schemeClr>
              </a:buClr>
              <a:buFont typeface="Cambria" panose="02040503050406030204" pitchFamily="18" charset="0"/>
              <a:buChar char="⦿"/>
            </a:pPr>
            <a:r>
              <a:rPr lang="en-GB" sz="2000" dirty="0"/>
              <a:t> </a:t>
            </a:r>
            <a:r>
              <a:rPr lang="en-GB" sz="2000" dirty="0" smtClean="0"/>
              <a:t>Review </a:t>
            </a:r>
            <a:r>
              <a:rPr lang="en-GB" sz="2000" dirty="0"/>
              <a:t>current </a:t>
            </a:r>
            <a:r>
              <a:rPr lang="en-GB" sz="2000" dirty="0" smtClean="0"/>
              <a:t>policies </a:t>
            </a:r>
            <a:r>
              <a:rPr lang="en-GB" sz="2000" dirty="0"/>
              <a:t>which are being considered and undertaken in Iraq for eradicating </a:t>
            </a:r>
            <a:r>
              <a:rPr lang="en-GB" sz="2000" dirty="0" smtClean="0"/>
              <a:t>hunger;</a:t>
            </a:r>
            <a:endParaRPr lang="en-US" sz="2000" dirty="0"/>
          </a:p>
          <a:p>
            <a:pPr lvl="1" algn="just">
              <a:spcAft>
                <a:spcPts val="600"/>
              </a:spcAft>
              <a:buClr>
                <a:schemeClr val="accent4">
                  <a:lumMod val="75000"/>
                </a:schemeClr>
              </a:buClr>
              <a:buFont typeface="Cambria" panose="02040503050406030204" pitchFamily="18" charset="0"/>
              <a:buChar char="⦿"/>
            </a:pPr>
            <a:r>
              <a:rPr lang="en-GB" sz="2000" dirty="0"/>
              <a:t> </a:t>
            </a:r>
            <a:r>
              <a:rPr lang="en-GB" sz="2000" dirty="0" smtClean="0"/>
              <a:t>Identify </a:t>
            </a:r>
            <a:r>
              <a:rPr lang="en-GB" sz="2000" dirty="0"/>
              <a:t>the required policy and institutional gaps, as well as resources needed, to achievement SDG2 </a:t>
            </a:r>
            <a:r>
              <a:rPr lang="en-GB" sz="2000" dirty="0" smtClean="0"/>
              <a:t>objectives</a:t>
            </a:r>
            <a:endParaRPr lang="en-US" sz="2000" dirty="0"/>
          </a:p>
          <a:p>
            <a:pPr algn="just">
              <a:spcAft>
                <a:spcPts val="600"/>
              </a:spcAft>
              <a:buClr>
                <a:schemeClr val="accent4">
                  <a:lumMod val="75000"/>
                </a:schemeClr>
              </a:buClr>
              <a:buFont typeface="Cambria" panose="02040503050406030204" pitchFamily="18" charset="0"/>
              <a:buChar char="⦿"/>
            </a:pPr>
            <a:endParaRPr lang="en-US" sz="2000" dirty="0"/>
          </a:p>
        </p:txBody>
      </p:sp>
    </p:spTree>
    <p:extLst>
      <p:ext uri="{BB962C8B-B14F-4D97-AF65-F5344CB8AC3E}">
        <p14:creationId xmlns:p14="http://schemas.microsoft.com/office/powerpoint/2010/main" val="41674788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Food and Nutrition Security in Iraq: The current situation</a:t>
            </a:r>
          </a:p>
        </p:txBody>
      </p:sp>
      <p:sp>
        <p:nvSpPr>
          <p:cNvPr id="14" name="Content Placeholder 2"/>
          <p:cNvSpPr txBox="1">
            <a:spLocks/>
          </p:cNvSpPr>
          <p:nvPr/>
        </p:nvSpPr>
        <p:spPr>
          <a:xfrm>
            <a:off x="118872" y="738369"/>
            <a:ext cx="11987784" cy="46300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600"/>
              </a:spcAft>
              <a:buClr>
                <a:schemeClr val="accent4">
                  <a:lumMod val="75000"/>
                </a:schemeClr>
              </a:buClr>
              <a:buFont typeface="Cambria" panose="02040503050406030204" pitchFamily="18" charset="0"/>
              <a:buChar char="⦿"/>
            </a:pPr>
            <a:r>
              <a:rPr lang="en-US" sz="2000" dirty="0" smtClean="0"/>
              <a:t> HDI: 0.57 (1996) to 0.65 (2015) – Iraq: 121 (out of 188 countries)</a:t>
            </a:r>
          </a:p>
          <a:p>
            <a:pPr algn="just">
              <a:spcAft>
                <a:spcPts val="600"/>
              </a:spcAft>
              <a:buClr>
                <a:schemeClr val="accent4">
                  <a:lumMod val="75000"/>
                </a:schemeClr>
              </a:buClr>
              <a:buFont typeface="Cambria" panose="02040503050406030204" pitchFamily="18" charset="0"/>
              <a:buChar char="⦿"/>
            </a:pPr>
            <a:r>
              <a:rPr lang="en-US" sz="2000" dirty="0" smtClean="0"/>
              <a:t> GDP per capita: increase for an average of 4% per year: USD 4.098 (2007) to USD 5.695 (2016)</a:t>
            </a:r>
          </a:p>
          <a:p>
            <a:pPr algn="just">
              <a:spcAft>
                <a:spcPts val="600"/>
              </a:spcAft>
              <a:buClr>
                <a:schemeClr val="accent4">
                  <a:lumMod val="75000"/>
                </a:schemeClr>
              </a:buClr>
              <a:buFont typeface="Cambria" panose="02040503050406030204" pitchFamily="18" charset="0"/>
              <a:buChar char="⦿"/>
            </a:pPr>
            <a:r>
              <a:rPr lang="en-US" sz="2000" dirty="0"/>
              <a:t> </a:t>
            </a:r>
            <a:r>
              <a:rPr lang="en-US" sz="2000" dirty="0" smtClean="0"/>
              <a:t>Average dietary supply: 110% ; Average protein supply: 65 gr/capita/day (2014-2016)</a:t>
            </a:r>
          </a:p>
          <a:p>
            <a:pPr algn="just">
              <a:spcAft>
                <a:spcPts val="600"/>
              </a:spcAft>
              <a:buClr>
                <a:schemeClr val="accent4">
                  <a:lumMod val="75000"/>
                </a:schemeClr>
              </a:buClr>
              <a:buFont typeface="Cambria" panose="02040503050406030204" pitchFamily="18" charset="0"/>
              <a:buChar char="⦿"/>
            </a:pPr>
            <a:r>
              <a:rPr lang="en-US" sz="2000" dirty="0"/>
              <a:t> </a:t>
            </a:r>
            <a:r>
              <a:rPr lang="en-US" sz="2000" dirty="0" smtClean="0"/>
              <a:t># Undernourished people: 6.5 M (2002) to 10.1 M (2016)</a:t>
            </a:r>
          </a:p>
          <a:p>
            <a:pPr algn="just">
              <a:spcAft>
                <a:spcPts val="600"/>
              </a:spcAft>
              <a:buClr>
                <a:schemeClr val="accent4">
                  <a:lumMod val="75000"/>
                </a:schemeClr>
              </a:buClr>
              <a:buFont typeface="Cambria" panose="02040503050406030204" pitchFamily="18" charset="0"/>
              <a:buChar char="⦿"/>
            </a:pPr>
            <a:r>
              <a:rPr lang="en-US" sz="2000" dirty="0" smtClean="0"/>
              <a:t> CFSVA (2016): 17% of children are stunned &amp; Low birth weight: 13%</a:t>
            </a:r>
          </a:p>
          <a:p>
            <a:pPr algn="just">
              <a:spcAft>
                <a:spcPts val="600"/>
              </a:spcAft>
              <a:buClr>
                <a:schemeClr val="accent4">
                  <a:lumMod val="75000"/>
                </a:schemeClr>
              </a:buClr>
              <a:buFont typeface="Cambria" panose="02040503050406030204" pitchFamily="18" charset="0"/>
              <a:buChar char="⦿"/>
            </a:pPr>
            <a:r>
              <a:rPr lang="en-US" sz="2000" dirty="0" smtClean="0"/>
              <a:t>Nutritional Strategy: High level of illness among women and children:</a:t>
            </a:r>
          </a:p>
          <a:p>
            <a:pPr lvl="1" algn="just">
              <a:spcAft>
                <a:spcPts val="600"/>
              </a:spcAft>
              <a:buClr>
                <a:schemeClr val="accent4">
                  <a:lumMod val="75000"/>
                </a:schemeClr>
              </a:buClr>
              <a:buFont typeface="Cambria" panose="02040503050406030204" pitchFamily="18" charset="0"/>
              <a:buChar char="⦿"/>
            </a:pPr>
            <a:r>
              <a:rPr lang="en-US" sz="1800" dirty="0"/>
              <a:t> </a:t>
            </a:r>
            <a:r>
              <a:rPr lang="en-US" sz="1800" dirty="0" smtClean="0"/>
              <a:t>Anemia among childbearing women (15-49 years): 35.5%</a:t>
            </a:r>
          </a:p>
          <a:p>
            <a:pPr lvl="1" algn="just">
              <a:spcAft>
                <a:spcPts val="600"/>
              </a:spcAft>
              <a:buClr>
                <a:schemeClr val="accent4">
                  <a:lumMod val="75000"/>
                </a:schemeClr>
              </a:buClr>
              <a:buFont typeface="Cambria" panose="02040503050406030204" pitchFamily="18" charset="0"/>
              <a:buChar char="⦿"/>
            </a:pPr>
            <a:r>
              <a:rPr lang="en-US" sz="1800" dirty="0"/>
              <a:t> </a:t>
            </a:r>
            <a:r>
              <a:rPr lang="en-US" sz="1800" dirty="0" smtClean="0"/>
              <a:t>Anemia among children (&lt;5 years): 26.2 % </a:t>
            </a:r>
          </a:p>
          <a:p>
            <a:pPr lvl="1" algn="just">
              <a:spcAft>
                <a:spcPts val="600"/>
              </a:spcAft>
              <a:buClr>
                <a:schemeClr val="accent4">
                  <a:lumMod val="75000"/>
                </a:schemeClr>
              </a:buClr>
              <a:buFont typeface="Cambria" panose="02040503050406030204" pitchFamily="18" charset="0"/>
              <a:buChar char="⦿"/>
            </a:pPr>
            <a:r>
              <a:rPr lang="en-US" sz="1800" dirty="0"/>
              <a:t> </a:t>
            </a:r>
            <a:r>
              <a:rPr lang="en-US" sz="1800" dirty="0" smtClean="0"/>
              <a:t>Vitamin A deficiency among pre-school children: 13.8 % </a:t>
            </a:r>
            <a:endParaRPr lang="en-US" sz="1800" dirty="0"/>
          </a:p>
          <a:p>
            <a:pPr lvl="1" algn="just">
              <a:spcAft>
                <a:spcPts val="600"/>
              </a:spcAft>
              <a:buClr>
                <a:schemeClr val="accent4">
                  <a:lumMod val="75000"/>
                </a:schemeClr>
              </a:buClr>
              <a:buFont typeface="Cambria" panose="02040503050406030204" pitchFamily="18" charset="0"/>
              <a:buChar char="⦿"/>
            </a:pPr>
            <a:r>
              <a:rPr lang="en-US" sz="1800" dirty="0" smtClean="0"/>
              <a:t> Obesity: 20% of adults are obese (Females: 38%; Males: 23.4%; Adolescents: 8%)</a:t>
            </a:r>
          </a:p>
          <a:p>
            <a:pPr lvl="1" algn="just">
              <a:spcAft>
                <a:spcPts val="600"/>
              </a:spcAft>
              <a:buClr>
                <a:schemeClr val="accent4">
                  <a:lumMod val="75000"/>
                </a:schemeClr>
              </a:buClr>
              <a:buFont typeface="Cambria" panose="02040503050406030204" pitchFamily="18" charset="0"/>
              <a:buChar char="⦿"/>
            </a:pPr>
            <a:r>
              <a:rPr lang="en-US" sz="1800" dirty="0"/>
              <a:t> </a:t>
            </a:r>
            <a:r>
              <a:rPr lang="en-US" sz="1800" dirty="0" smtClean="0"/>
              <a:t>Between 1997-2016: Male obesity rate grew from 14 to 23% !! </a:t>
            </a:r>
          </a:p>
        </p:txBody>
      </p:sp>
    </p:spTree>
    <p:extLst>
      <p:ext uri="{BB962C8B-B14F-4D97-AF65-F5344CB8AC3E}">
        <p14:creationId xmlns:p14="http://schemas.microsoft.com/office/powerpoint/2010/main" val="40603943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Factors Driving Food and Nutrition Insecurity in Iraq</a:t>
            </a:r>
          </a:p>
        </p:txBody>
      </p:sp>
      <p:sp>
        <p:nvSpPr>
          <p:cNvPr id="14" name="Content Placeholder 2"/>
          <p:cNvSpPr txBox="1">
            <a:spLocks/>
          </p:cNvSpPr>
          <p:nvPr/>
        </p:nvSpPr>
        <p:spPr>
          <a:xfrm>
            <a:off x="118872" y="673057"/>
            <a:ext cx="11987784" cy="46300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600"/>
              </a:spcAft>
              <a:buClr>
                <a:schemeClr val="accent4">
                  <a:lumMod val="75000"/>
                </a:schemeClr>
              </a:buClr>
              <a:buNone/>
            </a:pPr>
            <a:r>
              <a:rPr lang="en-US" sz="1600" b="1" u="sng" dirty="0" smtClean="0"/>
              <a:t>Poverty</a:t>
            </a:r>
            <a:r>
              <a:rPr lang="en-US" sz="1600" b="1" dirty="0" smtClean="0"/>
              <a:t>: </a:t>
            </a:r>
          </a:p>
          <a:p>
            <a:pPr lvl="1"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22.5% Iraqis live below the national poverty line (IRD 105000 – USD84/month) / ISI-affected Governorates: Poverty rate is above 40%</a:t>
            </a:r>
          </a:p>
          <a:p>
            <a:pPr lvl="1"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CFSVA(2016): 53% of the population is vulnerable to food insecurity</a:t>
            </a:r>
          </a:p>
          <a:p>
            <a:pPr marL="0" indent="0" algn="just">
              <a:spcAft>
                <a:spcPts val="600"/>
              </a:spcAft>
              <a:buClr>
                <a:schemeClr val="accent4">
                  <a:lumMod val="75000"/>
                </a:schemeClr>
              </a:buClr>
              <a:buNone/>
            </a:pPr>
            <a:r>
              <a:rPr lang="en-US" sz="1600" b="1" u="sng" dirty="0" smtClean="0"/>
              <a:t>Low rural productivity and incomes</a:t>
            </a:r>
            <a:r>
              <a:rPr lang="en-US" sz="1600" b="1" dirty="0" smtClean="0"/>
              <a:t>:</a:t>
            </a:r>
          </a:p>
          <a:p>
            <a:pPr lvl="1"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30% of population are living in rural areas (50% of the poor living in rural areas)</a:t>
            </a:r>
          </a:p>
          <a:p>
            <a:pPr lvl="1"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Poor agriculture yield (Cereals: 2T/ha): Lack of infrastructure; decreasing water supplies; increasing land degradation and fragmentation; poor marketing channels, etc.</a:t>
            </a:r>
          </a:p>
          <a:p>
            <a:pPr lvl="1"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Limited opportunities for off-farm employment (lack of processing, transport and storage activities)</a:t>
            </a:r>
          </a:p>
          <a:p>
            <a:pPr lvl="1"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Widespread Government intervention: (private sector uncompetitive + subsidies – wheat sector)</a:t>
            </a:r>
          </a:p>
          <a:p>
            <a:pPr marL="0" indent="0" algn="just">
              <a:spcAft>
                <a:spcPts val="600"/>
              </a:spcAft>
              <a:buClr>
                <a:schemeClr val="accent4">
                  <a:lumMod val="75000"/>
                </a:schemeClr>
              </a:buClr>
              <a:buNone/>
            </a:pPr>
            <a:r>
              <a:rPr lang="en-US" sz="1600" b="1" u="sng" dirty="0" smtClean="0"/>
              <a:t>Gender </a:t>
            </a:r>
            <a:r>
              <a:rPr lang="en-US" sz="1600" b="1" u="sng" dirty="0"/>
              <a:t>inequality and gender inequity:</a:t>
            </a:r>
          </a:p>
          <a:p>
            <a:pPr lvl="1" algn="just">
              <a:spcAft>
                <a:spcPts val="600"/>
              </a:spcAft>
              <a:buClr>
                <a:schemeClr val="accent4">
                  <a:lumMod val="75000"/>
                </a:schemeClr>
              </a:buClr>
              <a:buFont typeface="Cambria" panose="02040503050406030204" pitchFamily="18" charset="0"/>
              <a:buChar char="⦿"/>
            </a:pPr>
            <a:r>
              <a:rPr lang="en-US" sz="1600" dirty="0">
                <a:solidFill>
                  <a:schemeClr val="tx2"/>
                </a:solidFill>
              </a:rPr>
              <a:t>Low literacy rates for women / Lack of empowerment (Large family sizes)</a:t>
            </a:r>
          </a:p>
          <a:p>
            <a:pPr lvl="1" algn="just">
              <a:spcAft>
                <a:spcPts val="600"/>
              </a:spcAft>
              <a:buClr>
                <a:schemeClr val="accent4">
                  <a:lumMod val="75000"/>
                </a:schemeClr>
              </a:buClr>
              <a:buFont typeface="Cambria" panose="02040503050406030204" pitchFamily="18" charset="0"/>
              <a:buChar char="⦿"/>
            </a:pPr>
            <a:r>
              <a:rPr lang="en-US" sz="1600" dirty="0">
                <a:solidFill>
                  <a:schemeClr val="tx2"/>
                </a:solidFill>
              </a:rPr>
              <a:t> High economic dependency rates (1 working person is supporting 6 people)</a:t>
            </a:r>
          </a:p>
          <a:p>
            <a:pPr marL="0" indent="0" algn="just">
              <a:spcAft>
                <a:spcPts val="600"/>
              </a:spcAft>
              <a:buClr>
                <a:schemeClr val="accent4">
                  <a:lumMod val="75000"/>
                </a:schemeClr>
              </a:buClr>
              <a:buNone/>
            </a:pPr>
            <a:r>
              <a:rPr lang="en-US" sz="1600" b="1" u="sng" dirty="0" smtClean="0"/>
              <a:t>High unemployment rates:</a:t>
            </a:r>
            <a:endParaRPr lang="en-US" sz="1600" b="1" u="sng" dirty="0"/>
          </a:p>
          <a:p>
            <a:pPr lvl="1" algn="just">
              <a:spcAft>
                <a:spcPts val="600"/>
              </a:spcAft>
              <a:buClr>
                <a:schemeClr val="accent4">
                  <a:lumMod val="75000"/>
                </a:schemeClr>
              </a:buClr>
              <a:buFont typeface="Cambria" panose="02040503050406030204" pitchFamily="18" charset="0"/>
              <a:buChar char="⦿"/>
            </a:pPr>
            <a:r>
              <a:rPr lang="en-US" sz="1600" dirty="0" smtClean="0">
                <a:solidFill>
                  <a:schemeClr val="tx2"/>
                </a:solidFill>
              </a:rPr>
              <a:t>High unemployment rates among youth: 35%</a:t>
            </a:r>
          </a:p>
          <a:p>
            <a:pPr lvl="1" algn="just">
              <a:spcAft>
                <a:spcPts val="600"/>
              </a:spcAft>
              <a:buClr>
                <a:schemeClr val="accent4">
                  <a:lumMod val="75000"/>
                </a:schemeClr>
              </a:buClr>
              <a:buFont typeface="Cambria" panose="02040503050406030204" pitchFamily="18" charset="0"/>
              <a:buChar char="⦿"/>
            </a:pPr>
            <a:r>
              <a:rPr lang="en-US" sz="1600" dirty="0" smtClean="0">
                <a:solidFill>
                  <a:schemeClr val="tx2"/>
                </a:solidFill>
              </a:rPr>
              <a:t> Inefficient cash transfer programs for the poor (43% of beneficiaries are not poor) + Disparities in income distribution (Poorest quintile 7% of income – Richest quintile 39% of income)</a:t>
            </a:r>
          </a:p>
          <a:p>
            <a:pPr lvl="1" algn="just">
              <a:spcAft>
                <a:spcPts val="600"/>
              </a:spcAft>
              <a:buClr>
                <a:schemeClr val="accent4">
                  <a:lumMod val="75000"/>
                </a:schemeClr>
              </a:buClr>
              <a:buFont typeface="Cambria" panose="02040503050406030204" pitchFamily="18" charset="0"/>
              <a:buChar char="⦿"/>
            </a:pPr>
            <a:r>
              <a:rPr lang="en-US" sz="1600" dirty="0" smtClean="0">
                <a:solidFill>
                  <a:schemeClr val="tx2"/>
                </a:solidFill>
              </a:rPr>
              <a:t>Lack of livelihoods and chronic poverty among IDP’s</a:t>
            </a:r>
            <a:endParaRPr lang="en-US" sz="1600" b="1" u="sng" dirty="0" smtClean="0"/>
          </a:p>
        </p:txBody>
      </p:sp>
    </p:spTree>
    <p:extLst>
      <p:ext uri="{BB962C8B-B14F-4D97-AF65-F5344CB8AC3E}">
        <p14:creationId xmlns:p14="http://schemas.microsoft.com/office/powerpoint/2010/main" val="2454647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3377" y="2694214"/>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ctr"/>
            <a:r>
              <a:rPr lang="en-AU" sz="3200" b="1" dirty="0" smtClean="0"/>
              <a:t>KEY ACTION AREAS FOR THE ACHIEVING SDG2</a:t>
            </a:r>
          </a:p>
        </p:txBody>
      </p:sp>
    </p:spTree>
    <p:extLst>
      <p:ext uri="{BB962C8B-B14F-4D97-AF65-F5344CB8AC3E}">
        <p14:creationId xmlns:p14="http://schemas.microsoft.com/office/powerpoint/2010/main" val="26688832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 Improving Safety Net Instruments – The PDS System</a:t>
            </a:r>
          </a:p>
        </p:txBody>
      </p:sp>
      <p:sp>
        <p:nvSpPr>
          <p:cNvPr id="14" name="Content Placeholder 2"/>
          <p:cNvSpPr txBox="1">
            <a:spLocks/>
          </p:cNvSpPr>
          <p:nvPr/>
        </p:nvSpPr>
        <p:spPr>
          <a:xfrm>
            <a:off x="17241" y="642969"/>
            <a:ext cx="7199988" cy="45331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600"/>
              </a:spcAft>
              <a:buClr>
                <a:schemeClr val="accent4">
                  <a:lumMod val="75000"/>
                </a:schemeClr>
              </a:buClr>
              <a:buNone/>
            </a:pPr>
            <a:r>
              <a:rPr lang="en-US" sz="1800" b="1" dirty="0" smtClean="0"/>
              <a:t>Past Trends</a:t>
            </a:r>
          </a:p>
          <a:p>
            <a:pPr algn="just">
              <a:spcAft>
                <a:spcPts val="600"/>
              </a:spcAft>
              <a:buClr>
                <a:schemeClr val="accent4">
                  <a:lumMod val="75000"/>
                </a:schemeClr>
              </a:buClr>
              <a:buFont typeface="Cambria" panose="02040503050406030204" pitchFamily="18" charset="0"/>
              <a:buChar char="⦿"/>
            </a:pPr>
            <a:r>
              <a:rPr lang="en-US" sz="1200" dirty="0" smtClean="0"/>
              <a:t>PDS is covering almost the entire Iraqi Population (Fiscal cost is large)</a:t>
            </a:r>
          </a:p>
          <a:p>
            <a:pPr algn="just">
              <a:spcAft>
                <a:spcPts val="600"/>
              </a:spcAft>
              <a:buClr>
                <a:schemeClr val="accent4">
                  <a:lumMod val="75000"/>
                </a:schemeClr>
              </a:buClr>
              <a:buFont typeface="Cambria" panose="02040503050406030204" pitchFamily="18" charset="0"/>
              <a:buChar char="⦿"/>
            </a:pPr>
            <a:r>
              <a:rPr lang="en-US" sz="1200" dirty="0"/>
              <a:t> </a:t>
            </a:r>
            <a:r>
              <a:rPr lang="en-US" sz="1200" dirty="0" smtClean="0"/>
              <a:t>The size of PDS is so large that it has major effects on Iraqi economy (allocation of resources within the country)</a:t>
            </a:r>
          </a:p>
          <a:p>
            <a:pPr algn="just">
              <a:spcAft>
                <a:spcPts val="600"/>
              </a:spcAft>
              <a:buClr>
                <a:schemeClr val="accent4">
                  <a:lumMod val="75000"/>
                </a:schemeClr>
              </a:buClr>
              <a:buFont typeface="Cambria" panose="02040503050406030204" pitchFamily="18" charset="0"/>
              <a:buChar char="⦿"/>
            </a:pPr>
            <a:r>
              <a:rPr lang="en-US" sz="1200" dirty="0"/>
              <a:t> </a:t>
            </a:r>
            <a:r>
              <a:rPr lang="en-US" sz="1200" dirty="0" smtClean="0"/>
              <a:t>The PDS has distortionary effects on the structure of domestic food market prices</a:t>
            </a:r>
          </a:p>
          <a:p>
            <a:pPr algn="just">
              <a:spcAft>
                <a:spcPts val="600"/>
              </a:spcAft>
              <a:buClr>
                <a:schemeClr val="accent4">
                  <a:lumMod val="75000"/>
                </a:schemeClr>
              </a:buClr>
              <a:buFont typeface="Cambria" panose="02040503050406030204" pitchFamily="18" charset="0"/>
              <a:buChar char="⦿"/>
            </a:pPr>
            <a:r>
              <a:rPr lang="en-US" sz="1200" dirty="0" smtClean="0"/>
              <a:t>Large variations and decreases in funding (Share from the government budget: 4.99% in 2010 to 1.68%, in 2017)</a:t>
            </a:r>
          </a:p>
          <a:p>
            <a:pPr marL="0" indent="0" algn="just">
              <a:spcAft>
                <a:spcPts val="600"/>
              </a:spcAft>
              <a:buClr>
                <a:schemeClr val="accent4">
                  <a:lumMod val="75000"/>
                </a:schemeClr>
              </a:buClr>
              <a:buNone/>
            </a:pPr>
            <a:r>
              <a:rPr lang="en-US" sz="1600" b="1" dirty="0" smtClean="0"/>
              <a:t>Current Status and Issues</a:t>
            </a:r>
            <a:endParaRPr lang="en-US" sz="1600" b="1" dirty="0"/>
          </a:p>
          <a:p>
            <a:pPr algn="just">
              <a:spcAft>
                <a:spcPts val="600"/>
              </a:spcAft>
              <a:buClr>
                <a:schemeClr val="accent4">
                  <a:lumMod val="75000"/>
                </a:schemeClr>
              </a:buClr>
              <a:buFont typeface="Cambria" panose="02040503050406030204" pitchFamily="18" charset="0"/>
              <a:buChar char="⦿"/>
            </a:pPr>
            <a:r>
              <a:rPr lang="en-US" sz="1200" dirty="0" smtClean="0"/>
              <a:t>High costs of logistics</a:t>
            </a:r>
          </a:p>
          <a:p>
            <a:pPr algn="just">
              <a:spcAft>
                <a:spcPts val="600"/>
              </a:spcAft>
              <a:buClr>
                <a:schemeClr val="accent4">
                  <a:lumMod val="75000"/>
                </a:schemeClr>
              </a:buClr>
              <a:buFont typeface="Cambria" panose="02040503050406030204" pitchFamily="18" charset="0"/>
              <a:buChar char="⦿"/>
            </a:pPr>
            <a:r>
              <a:rPr lang="en-US" sz="1200" dirty="0" smtClean="0"/>
              <a:t>Inability to meet commitments. Inefficiently accomplished role because of the absence of targeting</a:t>
            </a:r>
          </a:p>
          <a:p>
            <a:pPr algn="just">
              <a:spcAft>
                <a:spcPts val="600"/>
              </a:spcAft>
              <a:buClr>
                <a:schemeClr val="accent4">
                  <a:lumMod val="75000"/>
                </a:schemeClr>
              </a:buClr>
              <a:buFont typeface="Cambria" panose="02040503050406030204" pitchFamily="18" charset="0"/>
              <a:buChar char="⦿"/>
            </a:pPr>
            <a:r>
              <a:rPr lang="en-US" sz="1200" dirty="0" smtClean="0"/>
              <a:t>Strong willingness to make the system more effective and efficient </a:t>
            </a:r>
          </a:p>
          <a:p>
            <a:pPr marL="0" indent="0" algn="just">
              <a:spcAft>
                <a:spcPts val="600"/>
              </a:spcAft>
              <a:buClr>
                <a:schemeClr val="accent4">
                  <a:lumMod val="75000"/>
                </a:schemeClr>
              </a:buClr>
              <a:buNone/>
            </a:pPr>
            <a:r>
              <a:rPr lang="en-US" sz="1600" b="1" dirty="0" smtClean="0"/>
              <a:t>Needs &amp; Priorities</a:t>
            </a:r>
          </a:p>
          <a:p>
            <a:pPr algn="just">
              <a:spcAft>
                <a:spcPts val="600"/>
              </a:spcAft>
              <a:buClr>
                <a:schemeClr val="accent4">
                  <a:lumMod val="75000"/>
                </a:schemeClr>
              </a:buClr>
              <a:buFont typeface="Cambria" panose="02040503050406030204" pitchFamily="18" charset="0"/>
              <a:buChar char="⦿"/>
            </a:pPr>
            <a:r>
              <a:rPr lang="en-US" sz="1200" dirty="0"/>
              <a:t>This </a:t>
            </a:r>
            <a:r>
              <a:rPr lang="en-US" sz="1200" dirty="0" err="1"/>
              <a:t>programme</a:t>
            </a:r>
            <a:r>
              <a:rPr lang="en-US" sz="1200" dirty="0"/>
              <a:t> need to be made:</a:t>
            </a:r>
          </a:p>
          <a:p>
            <a:pPr lvl="1" algn="just">
              <a:spcAft>
                <a:spcPts val="600"/>
              </a:spcAft>
              <a:buClr>
                <a:schemeClr val="accent4">
                  <a:lumMod val="75000"/>
                </a:schemeClr>
              </a:buClr>
              <a:buFont typeface="Cambria" panose="02040503050406030204" pitchFamily="18" charset="0"/>
              <a:buChar char="⦿"/>
            </a:pPr>
            <a:r>
              <a:rPr lang="en-US" sz="1200" dirty="0">
                <a:solidFill>
                  <a:schemeClr val="tx2"/>
                </a:solidFill>
              </a:rPr>
              <a:t>More effective and efficient with a much improved targeting (perfect targeting) </a:t>
            </a:r>
          </a:p>
          <a:p>
            <a:pPr lvl="1" algn="just">
              <a:spcAft>
                <a:spcPts val="600"/>
              </a:spcAft>
              <a:buClr>
                <a:schemeClr val="accent4">
                  <a:lumMod val="75000"/>
                </a:schemeClr>
              </a:buClr>
              <a:buFont typeface="Cambria" panose="02040503050406030204" pitchFamily="18" charset="0"/>
              <a:buChar char="⦿"/>
            </a:pPr>
            <a:r>
              <a:rPr lang="en-US" sz="1200" dirty="0">
                <a:solidFill>
                  <a:schemeClr val="tx2"/>
                </a:solidFill>
              </a:rPr>
              <a:t>Cost effectiveness and monitoring systems </a:t>
            </a:r>
          </a:p>
          <a:p>
            <a:pPr lvl="1" algn="just">
              <a:spcAft>
                <a:spcPts val="600"/>
              </a:spcAft>
              <a:buClr>
                <a:schemeClr val="accent4">
                  <a:lumMod val="75000"/>
                </a:schemeClr>
              </a:buClr>
              <a:buFont typeface="Cambria" panose="02040503050406030204" pitchFamily="18" charset="0"/>
              <a:buChar char="⦿"/>
            </a:pPr>
            <a:r>
              <a:rPr lang="en-US" sz="1200" dirty="0">
                <a:solidFill>
                  <a:schemeClr val="tx2"/>
                </a:solidFill>
              </a:rPr>
              <a:t>Leadership, accountability and setting priorities</a:t>
            </a:r>
          </a:p>
          <a:p>
            <a:pPr lvl="1" algn="just">
              <a:spcAft>
                <a:spcPts val="600"/>
              </a:spcAft>
              <a:buClr>
                <a:schemeClr val="accent4">
                  <a:lumMod val="75000"/>
                </a:schemeClr>
              </a:buClr>
              <a:buFont typeface="Cambria" panose="02040503050406030204" pitchFamily="18" charset="0"/>
              <a:buChar char="⦿"/>
            </a:pPr>
            <a:endParaRPr lang="en-US" sz="12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1200" dirty="0"/>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8147956" y="3882390"/>
            <a:ext cx="3891644" cy="2750820"/>
          </a:xfrm>
          <a:prstGeom prst="rect">
            <a:avLst/>
          </a:prstGeom>
          <a:noFill/>
        </p:spPr>
      </p:pic>
      <p:pic>
        <p:nvPicPr>
          <p:cNvPr id="9" name="Picture 8"/>
          <p:cNvPicPr/>
          <p:nvPr/>
        </p:nvPicPr>
        <p:blipFill>
          <a:blip r:embed="rId4">
            <a:extLst>
              <a:ext uri="{28A0092B-C50C-407E-A947-70E740481C1C}">
                <a14:useLocalDpi xmlns:a14="http://schemas.microsoft.com/office/drawing/2010/main" val="0"/>
              </a:ext>
            </a:extLst>
          </a:blip>
          <a:srcRect/>
          <a:stretch>
            <a:fillRect/>
          </a:stretch>
        </p:blipFill>
        <p:spPr bwMode="auto">
          <a:xfrm>
            <a:off x="8147956" y="809187"/>
            <a:ext cx="3924299" cy="2750820"/>
          </a:xfrm>
          <a:prstGeom prst="rect">
            <a:avLst/>
          </a:prstGeom>
          <a:noFill/>
        </p:spPr>
      </p:pic>
    </p:spTree>
    <p:extLst>
      <p:ext uri="{BB962C8B-B14F-4D97-AF65-F5344CB8AC3E}">
        <p14:creationId xmlns:p14="http://schemas.microsoft.com/office/powerpoint/2010/main" val="28071302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 Improving Safety Net Instruments – The PDS System</a:t>
            </a:r>
          </a:p>
        </p:txBody>
      </p:sp>
      <p:sp>
        <p:nvSpPr>
          <p:cNvPr id="14" name="Content Placeholder 2"/>
          <p:cNvSpPr txBox="1">
            <a:spLocks/>
          </p:cNvSpPr>
          <p:nvPr/>
        </p:nvSpPr>
        <p:spPr>
          <a:xfrm>
            <a:off x="25404" y="708285"/>
            <a:ext cx="11967932" cy="46393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600"/>
              </a:spcAft>
              <a:buClr>
                <a:schemeClr val="accent4">
                  <a:lumMod val="75000"/>
                </a:schemeClr>
              </a:buClr>
              <a:buNone/>
            </a:pPr>
            <a:r>
              <a:rPr lang="en-US" sz="1600" b="1" dirty="0" smtClean="0"/>
              <a:t>Proposed Interventions: Options </a:t>
            </a:r>
            <a:r>
              <a:rPr lang="en-US" sz="1600" b="1" dirty="0"/>
              <a:t>For Reforming </a:t>
            </a:r>
            <a:r>
              <a:rPr lang="en-US" sz="1600" b="1" dirty="0" smtClean="0"/>
              <a:t>PDS </a:t>
            </a:r>
            <a:endParaRPr lang="en-US" sz="1600" b="1" dirty="0" smtClean="0">
              <a:solidFill>
                <a:srgbClr val="00B050"/>
              </a:solidFill>
            </a:endParaRPr>
          </a:p>
          <a:p>
            <a:pPr lvl="1" algn="just">
              <a:spcAft>
                <a:spcPts val="600"/>
              </a:spcAft>
              <a:buClr>
                <a:schemeClr val="accent4">
                  <a:lumMod val="75000"/>
                </a:schemeClr>
              </a:buClr>
              <a:buFont typeface="Cambria" panose="02040503050406030204" pitchFamily="18" charset="0"/>
              <a:buChar char="⦿"/>
            </a:pPr>
            <a:r>
              <a:rPr lang="en-US" sz="1600" dirty="0" smtClean="0">
                <a:solidFill>
                  <a:schemeClr val="tx2"/>
                </a:solidFill>
              </a:rPr>
              <a:t> OPTION I: Move from universal in-kind PDS to universal Coupon (ALL)</a:t>
            </a:r>
          </a:p>
          <a:p>
            <a:pPr lvl="1" algn="just">
              <a:spcAft>
                <a:spcPts val="600"/>
              </a:spcAft>
              <a:buClr>
                <a:schemeClr val="accent4">
                  <a:lumMod val="75000"/>
                </a:schemeClr>
              </a:buClr>
              <a:buFont typeface="Cambria" panose="02040503050406030204" pitchFamily="18" charset="0"/>
              <a:buChar char="⦿"/>
            </a:pPr>
            <a:r>
              <a:rPr lang="en-US" sz="1600" dirty="0" smtClean="0">
                <a:solidFill>
                  <a:srgbClr val="00B050"/>
                </a:solidFill>
              </a:rPr>
              <a:t> OPTION </a:t>
            </a:r>
            <a:r>
              <a:rPr lang="en-US" sz="1600" dirty="0">
                <a:solidFill>
                  <a:srgbClr val="00B050"/>
                </a:solidFill>
              </a:rPr>
              <a:t>II: Move from universal in-kind to </a:t>
            </a:r>
            <a:r>
              <a:rPr lang="en-US" sz="1600" dirty="0" smtClean="0">
                <a:solidFill>
                  <a:srgbClr val="00B050"/>
                </a:solidFill>
              </a:rPr>
              <a:t>targeted Coupon (ALL)</a:t>
            </a:r>
          </a:p>
          <a:p>
            <a:pPr lvl="1" algn="just">
              <a:spcAft>
                <a:spcPts val="600"/>
              </a:spcAft>
              <a:buClr>
                <a:schemeClr val="accent4">
                  <a:lumMod val="75000"/>
                </a:schemeClr>
              </a:buClr>
              <a:buFont typeface="Cambria" panose="02040503050406030204" pitchFamily="18" charset="0"/>
              <a:buChar char="⦿"/>
            </a:pPr>
            <a:r>
              <a:rPr lang="en-US" sz="1600" dirty="0">
                <a:solidFill>
                  <a:schemeClr val="tx2"/>
                </a:solidFill>
              </a:rPr>
              <a:t> </a:t>
            </a:r>
            <a:r>
              <a:rPr lang="en-US" sz="1600" dirty="0" smtClean="0">
                <a:solidFill>
                  <a:schemeClr val="tx2"/>
                </a:solidFill>
              </a:rPr>
              <a:t>OPTION III: The PDS delivery is changed from universal in-kind to universal cash (ALL)</a:t>
            </a:r>
            <a:endParaRPr lang="en-US" sz="1600" dirty="0">
              <a:solidFill>
                <a:schemeClr val="tx2"/>
              </a:solidFill>
            </a:endParaRPr>
          </a:p>
          <a:p>
            <a:pPr lvl="1" algn="just">
              <a:spcAft>
                <a:spcPts val="600"/>
              </a:spcAft>
              <a:buClr>
                <a:schemeClr val="accent4">
                  <a:lumMod val="75000"/>
                </a:schemeClr>
              </a:buClr>
              <a:buFont typeface="Cambria" panose="02040503050406030204" pitchFamily="18" charset="0"/>
              <a:buChar char="⦿"/>
            </a:pPr>
            <a:r>
              <a:rPr lang="en-US" sz="1600" dirty="0" smtClean="0">
                <a:solidFill>
                  <a:schemeClr val="tx2"/>
                </a:solidFill>
              </a:rPr>
              <a:t> </a:t>
            </a:r>
            <a:r>
              <a:rPr lang="en-US" sz="1600" dirty="0" smtClean="0">
                <a:solidFill>
                  <a:srgbClr val="00B050"/>
                </a:solidFill>
              </a:rPr>
              <a:t>OPTION IV: </a:t>
            </a:r>
            <a:r>
              <a:rPr lang="en-US" sz="1600" dirty="0">
                <a:solidFill>
                  <a:srgbClr val="00B050"/>
                </a:solidFill>
              </a:rPr>
              <a:t>Move from universal in-kind to universal targeted </a:t>
            </a:r>
            <a:r>
              <a:rPr lang="en-US" sz="1600" dirty="0" smtClean="0">
                <a:solidFill>
                  <a:srgbClr val="00B050"/>
                </a:solidFill>
              </a:rPr>
              <a:t>cash (ALL)</a:t>
            </a:r>
            <a:endParaRPr lang="en-US" sz="1600" dirty="0">
              <a:solidFill>
                <a:srgbClr val="00B050"/>
              </a:solidFill>
            </a:endParaRPr>
          </a:p>
          <a:p>
            <a:pPr marL="0" indent="0" algn="just">
              <a:spcAft>
                <a:spcPts val="600"/>
              </a:spcAft>
              <a:buClr>
                <a:schemeClr val="accent4">
                  <a:lumMod val="75000"/>
                </a:schemeClr>
              </a:buClr>
              <a:buNone/>
            </a:pPr>
            <a:r>
              <a:rPr lang="en-US" sz="1600" b="1" dirty="0" smtClean="0">
                <a:solidFill>
                  <a:srgbClr val="FF0000"/>
                </a:solidFill>
              </a:rPr>
              <a:t>Note</a:t>
            </a:r>
            <a:r>
              <a:rPr lang="en-US" sz="1600" b="1" dirty="0">
                <a:solidFill>
                  <a:srgbClr val="FF0000"/>
                </a:solidFill>
              </a:rPr>
              <a:t>: For geographically Targeted: </a:t>
            </a:r>
            <a:r>
              <a:rPr lang="en-US" sz="1600" b="1" dirty="0" smtClean="0">
                <a:solidFill>
                  <a:srgbClr val="FF0000"/>
                </a:solidFill>
              </a:rPr>
              <a:t>Possibilities to select to optimal combination between In-Kind, Coupon and Cash.</a:t>
            </a:r>
          </a:p>
          <a:p>
            <a:pPr marL="0" indent="0" algn="just">
              <a:spcAft>
                <a:spcPts val="600"/>
              </a:spcAft>
              <a:buClr>
                <a:schemeClr val="accent4">
                  <a:lumMod val="75000"/>
                </a:schemeClr>
              </a:buClr>
              <a:buNone/>
            </a:pPr>
            <a:endParaRPr lang="en-US" sz="1600" b="1" dirty="0">
              <a:solidFill>
                <a:srgbClr val="FF0000"/>
              </a:solidFill>
            </a:endParaRPr>
          </a:p>
          <a:p>
            <a:pPr marL="0" indent="0" algn="just">
              <a:spcAft>
                <a:spcPts val="600"/>
              </a:spcAft>
              <a:buClr>
                <a:schemeClr val="accent4">
                  <a:lumMod val="75000"/>
                </a:schemeClr>
              </a:buClr>
              <a:buNone/>
            </a:pPr>
            <a:r>
              <a:rPr lang="en-US" sz="1600" b="1" dirty="0" smtClean="0"/>
              <a:t>Proposed </a:t>
            </a:r>
            <a:r>
              <a:rPr lang="en-US" sz="1600" b="1" dirty="0"/>
              <a:t>Interventions: Options For Reforming PDS </a:t>
            </a:r>
            <a:r>
              <a:rPr lang="en-US" sz="1600" b="1" dirty="0" smtClean="0"/>
              <a:t>- </a:t>
            </a:r>
            <a:r>
              <a:rPr lang="en-US" sz="1600" b="1" dirty="0" smtClean="0">
                <a:solidFill>
                  <a:srgbClr val="00B050"/>
                </a:solidFill>
              </a:rPr>
              <a:t>Perfect Targeted</a:t>
            </a:r>
            <a:r>
              <a:rPr lang="en-US" sz="1600" b="1" dirty="0">
                <a:solidFill>
                  <a:srgbClr val="00B050"/>
                </a:solidFill>
              </a:rPr>
              <a:t>” </a:t>
            </a:r>
            <a:r>
              <a:rPr lang="en-US" sz="1600" b="1" dirty="0" smtClean="0">
                <a:solidFill>
                  <a:srgbClr val="00B050"/>
                </a:solidFill>
              </a:rPr>
              <a:t>(ONLY POOR – 22.5%)</a:t>
            </a:r>
            <a:endParaRPr lang="en-US" sz="1600" b="1" dirty="0" smtClean="0"/>
          </a:p>
          <a:p>
            <a:pPr marL="0" indent="0" algn="just">
              <a:spcAft>
                <a:spcPts val="600"/>
              </a:spcAft>
              <a:buClr>
                <a:schemeClr val="accent4">
                  <a:lumMod val="75000"/>
                </a:schemeClr>
              </a:buClr>
              <a:buNone/>
            </a:pPr>
            <a:r>
              <a:rPr lang="en-US" sz="1600" dirty="0" smtClean="0"/>
              <a:t>Note: Estimated Cost value of the current food basket: USD 9 / Estimated </a:t>
            </a:r>
            <a:r>
              <a:rPr lang="en-US" sz="1600" dirty="0"/>
              <a:t>Cost value for an improved (quantity &amp; Quality) food basket: USD </a:t>
            </a:r>
            <a:r>
              <a:rPr lang="en-US" sz="1600" dirty="0" smtClean="0"/>
              <a:t>15 (more items)</a:t>
            </a:r>
          </a:p>
          <a:p>
            <a:pPr algn="just">
              <a:spcAft>
                <a:spcPts val="600"/>
              </a:spcAft>
              <a:buClr>
                <a:schemeClr val="accent4">
                  <a:lumMod val="75000"/>
                </a:schemeClr>
              </a:buClr>
              <a:buFont typeface="Cambria" panose="02040503050406030204" pitchFamily="18" charset="0"/>
              <a:buChar char="⦿"/>
            </a:pPr>
            <a:r>
              <a:rPr lang="en-US" sz="1600" b="1" dirty="0">
                <a:solidFill>
                  <a:srgbClr val="FF0000"/>
                </a:solidFill>
              </a:rPr>
              <a:t> </a:t>
            </a:r>
            <a:r>
              <a:rPr lang="en-US" sz="1600" dirty="0" smtClean="0"/>
              <a:t>OPTION I</a:t>
            </a:r>
            <a:r>
              <a:rPr lang="en-US" sz="1600" dirty="0"/>
              <a:t>: </a:t>
            </a:r>
            <a:r>
              <a:rPr lang="en-US" sz="1600" dirty="0" smtClean="0"/>
              <a:t>The </a:t>
            </a:r>
            <a:r>
              <a:rPr lang="en-US" sz="1600" dirty="0"/>
              <a:t>poverty rate will decrease progressively in the coming 5 years: 22.5%; 20%; 17.5%; 15%; 12.5% for 2018, 2019, 2020, 2021, and 2022, respectively and the budget allocated to the PDS will remain </a:t>
            </a:r>
            <a:r>
              <a:rPr lang="en-US" sz="1600" dirty="0" smtClean="0"/>
              <a:t>unchangeable as for 2017 (1.6 Billion)</a:t>
            </a:r>
          </a:p>
          <a:p>
            <a:pPr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OPTION II</a:t>
            </a:r>
            <a:r>
              <a:rPr lang="en-US" sz="1600" dirty="0"/>
              <a:t>: The poverty rate (22.5%) and the budget allocated to the PDS will remains the same for the coming 5 </a:t>
            </a:r>
            <a:r>
              <a:rPr lang="en-US" sz="1600" dirty="0" smtClean="0"/>
              <a:t>years(2018-2022)</a:t>
            </a:r>
          </a:p>
          <a:p>
            <a:pPr algn="just">
              <a:spcAft>
                <a:spcPts val="600"/>
              </a:spcAft>
              <a:buClr>
                <a:schemeClr val="accent4">
                  <a:lumMod val="75000"/>
                </a:schemeClr>
              </a:buClr>
              <a:buFont typeface="Cambria" panose="02040503050406030204" pitchFamily="18" charset="0"/>
              <a:buChar char="⦿"/>
            </a:pPr>
            <a:r>
              <a:rPr lang="en-US" sz="1600" dirty="0"/>
              <a:t> </a:t>
            </a:r>
            <a:r>
              <a:rPr lang="en-US" sz="1600" dirty="0" smtClean="0"/>
              <a:t>OPTION III</a:t>
            </a:r>
            <a:r>
              <a:rPr lang="en-US" sz="1600" dirty="0"/>
              <a:t>: Optimal PDS ration cost where we have all the poor population covered by the PDS </a:t>
            </a:r>
            <a:r>
              <a:rPr lang="en-US" sz="1600" dirty="0" smtClean="0"/>
              <a:t>budget (</a:t>
            </a:r>
            <a:r>
              <a:rPr lang="en-US" sz="1600" dirty="0"/>
              <a:t>The poverty rate (22.5%) and the budget allocated to the PDS will remains the same for the coming 5 years)</a:t>
            </a:r>
          </a:p>
          <a:p>
            <a:pPr algn="just">
              <a:spcAft>
                <a:spcPts val="600"/>
              </a:spcAft>
              <a:buClr>
                <a:schemeClr val="accent4">
                  <a:lumMod val="75000"/>
                </a:schemeClr>
              </a:buClr>
              <a:buFont typeface="Cambria" panose="02040503050406030204" pitchFamily="18" charset="0"/>
              <a:buChar char="⦿"/>
            </a:pPr>
            <a:endParaRPr lang="en-US" sz="1600" dirty="0"/>
          </a:p>
          <a:p>
            <a:pPr marL="0" indent="0" algn="just">
              <a:spcAft>
                <a:spcPts val="600"/>
              </a:spcAft>
              <a:buClr>
                <a:schemeClr val="accent4">
                  <a:lumMod val="75000"/>
                </a:schemeClr>
              </a:buClr>
              <a:buNone/>
            </a:pPr>
            <a:endParaRPr lang="en-US" sz="1600" dirty="0"/>
          </a:p>
        </p:txBody>
      </p:sp>
    </p:spTree>
    <p:extLst>
      <p:ext uri="{BB962C8B-B14F-4D97-AF65-F5344CB8AC3E}">
        <p14:creationId xmlns:p14="http://schemas.microsoft.com/office/powerpoint/2010/main" val="22999262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 Improving Safety Net Instruments – The PDS System</a:t>
            </a:r>
          </a:p>
        </p:txBody>
      </p:sp>
      <p:sp>
        <p:nvSpPr>
          <p:cNvPr id="5" name="Content Placeholder 2"/>
          <p:cNvSpPr txBox="1">
            <a:spLocks/>
          </p:cNvSpPr>
          <p:nvPr/>
        </p:nvSpPr>
        <p:spPr>
          <a:xfrm>
            <a:off x="9077" y="746751"/>
            <a:ext cx="11987784" cy="4843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Financial Needs: </a:t>
            </a:r>
            <a:r>
              <a:rPr lang="en-US" sz="1800" dirty="0" smtClean="0"/>
              <a:t>Actions </a:t>
            </a:r>
            <a:r>
              <a:rPr lang="en-US" sz="1800" dirty="0"/>
              <a:t>and their respective </a:t>
            </a:r>
            <a:r>
              <a:rPr lang="en-US" sz="1800" dirty="0" smtClean="0"/>
              <a:t>costs (ALL IRAQIS POPULATION)</a:t>
            </a:r>
            <a:endParaRPr lang="en-US" sz="1800" dirty="0"/>
          </a:p>
          <a:p>
            <a:pPr marL="0" indent="0">
              <a:buNone/>
            </a:pPr>
            <a:endParaRPr lang="fr-FR" sz="1800" dirty="0" smtClean="0"/>
          </a:p>
        </p:txBody>
      </p:sp>
      <p:graphicFrame>
        <p:nvGraphicFramePr>
          <p:cNvPr id="2" name="Table 1"/>
          <p:cNvGraphicFramePr>
            <a:graphicFrameLocks noGrp="1"/>
          </p:cNvGraphicFramePr>
          <p:nvPr>
            <p:extLst/>
          </p:nvPr>
        </p:nvGraphicFramePr>
        <p:xfrm>
          <a:off x="253096" y="1231097"/>
          <a:ext cx="11585117" cy="5430960"/>
        </p:xfrm>
        <a:graphic>
          <a:graphicData uri="http://schemas.openxmlformats.org/drawingml/2006/table">
            <a:tbl>
              <a:tblPr firstRow="1" firstCol="1" bandRow="1">
                <a:tableStyleId>{5C22544A-7EE6-4342-B048-85BDC9FD1C3A}</a:tableStyleId>
              </a:tblPr>
              <a:tblGrid>
                <a:gridCol w="2792372">
                  <a:extLst>
                    <a:ext uri="{9D8B030D-6E8A-4147-A177-3AD203B41FA5}">
                      <a16:colId xmlns:a16="http://schemas.microsoft.com/office/drawing/2014/main" val="978086548"/>
                    </a:ext>
                  </a:extLst>
                </a:gridCol>
                <a:gridCol w="1758549">
                  <a:extLst>
                    <a:ext uri="{9D8B030D-6E8A-4147-A177-3AD203B41FA5}">
                      <a16:colId xmlns:a16="http://schemas.microsoft.com/office/drawing/2014/main" val="722765206"/>
                    </a:ext>
                  </a:extLst>
                </a:gridCol>
                <a:gridCol w="1758549">
                  <a:extLst>
                    <a:ext uri="{9D8B030D-6E8A-4147-A177-3AD203B41FA5}">
                      <a16:colId xmlns:a16="http://schemas.microsoft.com/office/drawing/2014/main" val="2213881610"/>
                    </a:ext>
                  </a:extLst>
                </a:gridCol>
                <a:gridCol w="1758549">
                  <a:extLst>
                    <a:ext uri="{9D8B030D-6E8A-4147-A177-3AD203B41FA5}">
                      <a16:colId xmlns:a16="http://schemas.microsoft.com/office/drawing/2014/main" val="2452492449"/>
                    </a:ext>
                  </a:extLst>
                </a:gridCol>
                <a:gridCol w="1758549">
                  <a:extLst>
                    <a:ext uri="{9D8B030D-6E8A-4147-A177-3AD203B41FA5}">
                      <a16:colId xmlns:a16="http://schemas.microsoft.com/office/drawing/2014/main" val="940574147"/>
                    </a:ext>
                  </a:extLst>
                </a:gridCol>
                <a:gridCol w="1758549">
                  <a:extLst>
                    <a:ext uri="{9D8B030D-6E8A-4147-A177-3AD203B41FA5}">
                      <a16:colId xmlns:a16="http://schemas.microsoft.com/office/drawing/2014/main" val="416049921"/>
                    </a:ext>
                  </a:extLst>
                </a:gridCol>
              </a:tblGrid>
              <a:tr h="227972">
                <a:tc>
                  <a:txBody>
                    <a:bodyPr/>
                    <a:lstStyle/>
                    <a:p>
                      <a:pPr marL="0" marR="0">
                        <a:lnSpc>
                          <a:spcPct val="107000"/>
                        </a:lnSpc>
                        <a:spcBef>
                          <a:spcPts val="0"/>
                        </a:spcBef>
                        <a:spcAft>
                          <a:spcPts val="0"/>
                        </a:spcAft>
                      </a:pPr>
                      <a:r>
                        <a:rPr lang="en-US" sz="1100">
                          <a:effectLst/>
                        </a:rPr>
                        <a:t>Options/Years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100">
                          <a:effectLst/>
                        </a:rPr>
                        <a:t>2018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100">
                          <a:effectLst/>
                        </a:rPr>
                        <a:t>2019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100">
                          <a:effectLst/>
                        </a:rPr>
                        <a:t>2020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100">
                          <a:effectLst/>
                        </a:rPr>
                        <a:t>2021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100">
                          <a:effectLst/>
                        </a:rPr>
                        <a:t>2022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extLst>
                  <a:ext uri="{0D108BD9-81ED-4DB2-BD59-A6C34878D82A}">
                    <a16:rowId xmlns:a16="http://schemas.microsoft.com/office/drawing/2014/main" val="1726151837"/>
                  </a:ext>
                </a:extLst>
              </a:tr>
              <a:tr h="227972">
                <a:tc gridSpan="6">
                  <a:txBody>
                    <a:bodyPr/>
                    <a:lstStyle/>
                    <a:p>
                      <a:pPr marL="0" marR="0" algn="just">
                        <a:lnSpc>
                          <a:spcPct val="107000"/>
                        </a:lnSpc>
                        <a:spcBef>
                          <a:spcPts val="0"/>
                        </a:spcBef>
                        <a:spcAft>
                          <a:spcPts val="0"/>
                        </a:spcAft>
                      </a:pPr>
                      <a:r>
                        <a:rPr lang="en-US" sz="1100" dirty="0">
                          <a:effectLst/>
                        </a:rPr>
                        <a:t>Option 1: In-Kind PDS Distribution (All population with a PDS= USD 9/person/month)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21623224"/>
                  </a:ext>
                </a:extLst>
              </a:tr>
              <a:tr h="435768">
                <a:tc>
                  <a:txBody>
                    <a:bodyPr/>
                    <a:lstStyle/>
                    <a:p>
                      <a:pPr marL="0" marR="0" algn="just">
                        <a:lnSpc>
                          <a:spcPct val="107000"/>
                        </a:lnSpc>
                        <a:spcBef>
                          <a:spcPts val="0"/>
                        </a:spcBef>
                        <a:spcAft>
                          <a:spcPts val="0"/>
                        </a:spcAft>
                      </a:pPr>
                      <a:r>
                        <a:rPr lang="en-US" sz="1100">
                          <a:effectLst/>
                        </a:rPr>
                        <a:t>Total</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400" b="1" dirty="0">
                          <a:effectLst/>
                        </a:rPr>
                        <a:t>4,723,488,000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4,843,936,944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a:effectLst/>
                        </a:rPr>
                        <a:t>4,967,457,337</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a:effectLst/>
                        </a:rPr>
                        <a:t>5,094,127,498</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5,224,027,750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1096891750"/>
                  </a:ext>
                </a:extLst>
              </a:tr>
              <a:tr h="455942">
                <a:tc>
                  <a:txBody>
                    <a:bodyPr/>
                    <a:lstStyle/>
                    <a:p>
                      <a:pPr marL="0" marR="0">
                        <a:lnSpc>
                          <a:spcPct val="107000"/>
                        </a:lnSpc>
                        <a:spcBef>
                          <a:spcPts val="0"/>
                        </a:spcBef>
                        <a:spcAft>
                          <a:spcPts val="0"/>
                        </a:spcAft>
                      </a:pPr>
                      <a:r>
                        <a:rPr lang="en-US" sz="1100">
                          <a:effectLst/>
                        </a:rPr>
                        <a:t>Subsidy Reduction:</a:t>
                      </a:r>
                    </a:p>
                    <a:p>
                      <a:pPr marL="0" marR="0">
                        <a:lnSpc>
                          <a:spcPct val="107000"/>
                        </a:lnSpc>
                        <a:spcBef>
                          <a:spcPts val="0"/>
                        </a:spcBef>
                        <a:spcAft>
                          <a:spcPts val="0"/>
                        </a:spcAft>
                      </a:pPr>
                      <a:r>
                        <a:rPr lang="en-US" sz="1100">
                          <a:effectLst/>
                        </a:rPr>
                        <a:t>0-80-60-40-20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400" b="1">
                          <a:effectLst/>
                        </a:rPr>
                        <a:t>4,723,488,000</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3,875,149,555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2,980,474,402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2,037,650,999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1,044,805,550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4257566276"/>
                  </a:ext>
                </a:extLst>
              </a:tr>
              <a:tr h="227972">
                <a:tc gridSpan="6">
                  <a:txBody>
                    <a:bodyPr/>
                    <a:lstStyle/>
                    <a:p>
                      <a:pPr marL="0" marR="0" algn="just">
                        <a:lnSpc>
                          <a:spcPct val="107000"/>
                        </a:lnSpc>
                        <a:spcBef>
                          <a:spcPts val="0"/>
                        </a:spcBef>
                        <a:spcAft>
                          <a:spcPts val="0"/>
                        </a:spcAft>
                      </a:pPr>
                      <a:r>
                        <a:rPr lang="en-US" sz="1100" dirty="0">
                          <a:effectLst/>
                        </a:rPr>
                        <a:t>Option 2: Conversion to Universal Cash of USD 15/person/month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765335390"/>
                  </a:ext>
                </a:extLst>
              </a:tr>
              <a:tr h="435768">
                <a:tc>
                  <a:txBody>
                    <a:bodyPr/>
                    <a:lstStyle/>
                    <a:p>
                      <a:pPr marL="0" marR="0">
                        <a:lnSpc>
                          <a:spcPct val="107000"/>
                        </a:lnSpc>
                        <a:spcBef>
                          <a:spcPts val="0"/>
                        </a:spcBef>
                        <a:spcAft>
                          <a:spcPts val="0"/>
                        </a:spcAft>
                      </a:pPr>
                      <a:r>
                        <a:rPr lang="en-US" sz="1100">
                          <a:effectLst/>
                        </a:rPr>
                        <a:t>Total</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400" b="1" dirty="0">
                          <a:effectLst/>
                        </a:rPr>
                        <a:t>7,872,480,000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8,073,228,240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8,279,095,572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8,490,212,478</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8,706,713,004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1679427576"/>
                  </a:ext>
                </a:extLst>
              </a:tr>
              <a:tr h="227972">
                <a:tc gridSpan="6">
                  <a:txBody>
                    <a:bodyPr/>
                    <a:lstStyle/>
                    <a:p>
                      <a:pPr marL="0" marR="0" algn="just">
                        <a:lnSpc>
                          <a:spcPct val="107000"/>
                        </a:lnSpc>
                        <a:spcBef>
                          <a:spcPts val="0"/>
                        </a:spcBef>
                        <a:spcAft>
                          <a:spcPts val="0"/>
                        </a:spcAft>
                      </a:pPr>
                      <a:r>
                        <a:rPr lang="en-US" sz="1100" dirty="0">
                          <a:effectLst/>
                        </a:rPr>
                        <a:t>Option 3: Annual Reduction of coverage by 20% each year from 2019-2022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7014377"/>
                  </a:ext>
                </a:extLst>
              </a:tr>
              <a:tr h="455942">
                <a:tc>
                  <a:txBody>
                    <a:bodyPr/>
                    <a:lstStyle/>
                    <a:p>
                      <a:pPr marL="0" marR="0" algn="just">
                        <a:lnSpc>
                          <a:spcPct val="107000"/>
                        </a:lnSpc>
                        <a:spcBef>
                          <a:spcPts val="0"/>
                        </a:spcBef>
                        <a:spcAft>
                          <a:spcPts val="0"/>
                        </a:spcAft>
                      </a:pPr>
                      <a:r>
                        <a:rPr lang="en-US" sz="1100">
                          <a:effectLst/>
                        </a:rPr>
                        <a:t>Subsidy Reduction:</a:t>
                      </a:r>
                    </a:p>
                    <a:p>
                      <a:pPr marL="0" marR="0" algn="just">
                        <a:lnSpc>
                          <a:spcPct val="107000"/>
                        </a:lnSpc>
                        <a:spcBef>
                          <a:spcPts val="0"/>
                        </a:spcBef>
                        <a:spcAft>
                          <a:spcPts val="0"/>
                        </a:spcAft>
                      </a:pPr>
                      <a:r>
                        <a:rPr lang="en-US" sz="1100">
                          <a:effectLst/>
                        </a:rPr>
                        <a:t>0-20-20-20-20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400" b="1" dirty="0">
                          <a:effectLst/>
                        </a:rPr>
                        <a:t>7,872,480,000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6,458,582,592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4,967,457,343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3,396,084,991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1,741,342,601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713656458"/>
                  </a:ext>
                </a:extLst>
              </a:tr>
              <a:tr h="455942">
                <a:tc gridSpan="6">
                  <a:txBody>
                    <a:bodyPr/>
                    <a:lstStyle/>
                    <a:p>
                      <a:pPr marL="0" marR="0" algn="just">
                        <a:lnSpc>
                          <a:spcPct val="107000"/>
                        </a:lnSpc>
                        <a:spcBef>
                          <a:spcPts val="0"/>
                        </a:spcBef>
                        <a:spcAft>
                          <a:spcPts val="0"/>
                        </a:spcAft>
                      </a:pPr>
                      <a:r>
                        <a:rPr lang="en-US" sz="1100" dirty="0">
                          <a:effectLst/>
                        </a:rPr>
                        <a:t>Option 4: Annual Reduction of coverage by 40% in 2019, 20 % from 2020-2021 and 50% in 2022</a:t>
                      </a:r>
                    </a:p>
                    <a:p>
                      <a:pPr marL="0" marR="0" algn="just">
                        <a:lnSpc>
                          <a:spcPct val="107000"/>
                        </a:lnSpc>
                        <a:spcBef>
                          <a:spcPts val="0"/>
                        </a:spcBef>
                        <a:spcAft>
                          <a:spcPts val="0"/>
                        </a:spcAft>
                      </a:pPr>
                      <a:r>
                        <a:rPr lang="en-US" sz="1100" dirty="0">
                          <a:effectLst/>
                        </a:rPr>
                        <a:t>Cash/coupons at USD 15/person/month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46542577"/>
                  </a:ext>
                </a:extLst>
              </a:tr>
              <a:tr h="455942">
                <a:tc>
                  <a:txBody>
                    <a:bodyPr/>
                    <a:lstStyle/>
                    <a:p>
                      <a:pPr marL="0" marR="0" algn="just">
                        <a:lnSpc>
                          <a:spcPct val="107000"/>
                        </a:lnSpc>
                        <a:spcBef>
                          <a:spcPts val="0"/>
                        </a:spcBef>
                        <a:spcAft>
                          <a:spcPts val="0"/>
                        </a:spcAft>
                      </a:pPr>
                      <a:r>
                        <a:rPr lang="en-US" sz="1100">
                          <a:effectLst/>
                        </a:rPr>
                        <a:t>Subsidy Reduction:</a:t>
                      </a:r>
                    </a:p>
                    <a:p>
                      <a:pPr marL="0" marR="0" algn="just">
                        <a:lnSpc>
                          <a:spcPct val="107000"/>
                        </a:lnSpc>
                        <a:spcBef>
                          <a:spcPts val="0"/>
                        </a:spcBef>
                        <a:spcAft>
                          <a:spcPts val="0"/>
                        </a:spcAft>
                      </a:pPr>
                      <a:r>
                        <a:rPr lang="en-US" sz="1100">
                          <a:effectLst/>
                        </a:rPr>
                        <a:t>0-40-20-0-50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r">
                        <a:lnSpc>
                          <a:spcPct val="107000"/>
                        </a:lnSpc>
                        <a:spcBef>
                          <a:spcPts val="0"/>
                        </a:spcBef>
                        <a:spcAft>
                          <a:spcPts val="0"/>
                        </a:spcAft>
                      </a:pPr>
                      <a:r>
                        <a:rPr lang="en-US" sz="1400" b="1" dirty="0">
                          <a:effectLst/>
                        </a:rPr>
                        <a:t>7,872,480,000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r">
                        <a:lnSpc>
                          <a:spcPct val="107000"/>
                        </a:lnSpc>
                        <a:spcBef>
                          <a:spcPts val="0"/>
                        </a:spcBef>
                        <a:spcAft>
                          <a:spcPts val="0"/>
                        </a:spcAft>
                      </a:pPr>
                      <a:r>
                        <a:rPr lang="en-US" sz="1400" b="1" dirty="0">
                          <a:effectLst/>
                        </a:rPr>
                        <a:t>4,843,936,944</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r">
                        <a:lnSpc>
                          <a:spcPct val="107000"/>
                        </a:lnSpc>
                        <a:spcBef>
                          <a:spcPts val="0"/>
                        </a:spcBef>
                        <a:spcAft>
                          <a:spcPts val="0"/>
                        </a:spcAft>
                      </a:pPr>
                      <a:r>
                        <a:rPr lang="en-US" sz="1400" b="1" dirty="0">
                          <a:effectLst/>
                        </a:rPr>
                        <a:t>3,311,638,229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r">
                        <a:lnSpc>
                          <a:spcPct val="107000"/>
                        </a:lnSpc>
                        <a:spcBef>
                          <a:spcPts val="0"/>
                        </a:spcBef>
                        <a:spcAft>
                          <a:spcPts val="0"/>
                        </a:spcAft>
                      </a:pPr>
                      <a:r>
                        <a:rPr lang="en-US" sz="1400" b="1" dirty="0">
                          <a:effectLst/>
                        </a:rPr>
                        <a:t>3,396,084,991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r">
                        <a:lnSpc>
                          <a:spcPct val="107000"/>
                        </a:lnSpc>
                        <a:spcBef>
                          <a:spcPts val="0"/>
                        </a:spcBef>
                        <a:spcAft>
                          <a:spcPts val="0"/>
                        </a:spcAft>
                      </a:pPr>
                      <a:r>
                        <a:rPr lang="en-US" sz="1400" b="1" dirty="0">
                          <a:effectLst/>
                        </a:rPr>
                        <a:t>1,741,342,601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4015692408"/>
                  </a:ext>
                </a:extLst>
              </a:tr>
              <a:tr h="455942">
                <a:tc gridSpan="6">
                  <a:txBody>
                    <a:bodyPr/>
                    <a:lstStyle/>
                    <a:p>
                      <a:pPr marL="0" marR="0" algn="just">
                        <a:lnSpc>
                          <a:spcPct val="107000"/>
                        </a:lnSpc>
                        <a:spcBef>
                          <a:spcPts val="0"/>
                        </a:spcBef>
                        <a:spcAft>
                          <a:spcPts val="0"/>
                        </a:spcAft>
                      </a:pPr>
                      <a:r>
                        <a:rPr lang="en-US" sz="1100" dirty="0">
                          <a:effectLst/>
                        </a:rPr>
                        <a:t>Option 5: Annual Reduction of coverage by 30% in 2019, 30 % from 2020-2021 and 50% in 2022</a:t>
                      </a:r>
                    </a:p>
                    <a:p>
                      <a:pPr marL="0" marR="0" algn="just">
                        <a:lnSpc>
                          <a:spcPct val="107000"/>
                        </a:lnSpc>
                        <a:spcBef>
                          <a:spcPts val="0"/>
                        </a:spcBef>
                        <a:spcAft>
                          <a:spcPts val="0"/>
                        </a:spcAft>
                      </a:pPr>
                      <a:r>
                        <a:rPr lang="en-US" sz="1100" dirty="0">
                          <a:effectLst/>
                        </a:rPr>
                        <a:t>Cash/coupons at USD 15/person/month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59821589"/>
                  </a:ext>
                </a:extLst>
              </a:tr>
              <a:tr h="455942">
                <a:tc>
                  <a:txBody>
                    <a:bodyPr/>
                    <a:lstStyle/>
                    <a:p>
                      <a:pPr marL="0" marR="0" algn="just">
                        <a:lnSpc>
                          <a:spcPct val="107000"/>
                        </a:lnSpc>
                        <a:spcBef>
                          <a:spcPts val="0"/>
                        </a:spcBef>
                        <a:spcAft>
                          <a:spcPts val="0"/>
                        </a:spcAft>
                      </a:pPr>
                      <a:r>
                        <a:rPr lang="en-US" sz="1100">
                          <a:effectLst/>
                        </a:rPr>
                        <a:t>Subsidy Reduction:</a:t>
                      </a:r>
                    </a:p>
                    <a:p>
                      <a:pPr marL="0" marR="0" algn="just">
                        <a:lnSpc>
                          <a:spcPct val="107000"/>
                        </a:lnSpc>
                        <a:spcBef>
                          <a:spcPts val="0"/>
                        </a:spcBef>
                        <a:spcAft>
                          <a:spcPts val="0"/>
                        </a:spcAft>
                      </a:pPr>
                      <a:r>
                        <a:rPr lang="en-US" sz="1100">
                          <a:effectLst/>
                        </a:rPr>
                        <a:t>0-30-30-0-50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400" b="1" dirty="0">
                          <a:effectLst/>
                        </a:rPr>
                        <a:t>7,872,480,000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5,651,259,768</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3,311,638,229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3,396,084,991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1,741,342,601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3080572930"/>
                  </a:ext>
                </a:extLst>
              </a:tr>
              <a:tr h="455942">
                <a:tc gridSpan="6">
                  <a:txBody>
                    <a:bodyPr/>
                    <a:lstStyle/>
                    <a:p>
                      <a:pPr marL="0" marR="0" algn="just">
                        <a:lnSpc>
                          <a:spcPct val="107000"/>
                        </a:lnSpc>
                        <a:spcBef>
                          <a:spcPts val="0"/>
                        </a:spcBef>
                        <a:spcAft>
                          <a:spcPts val="0"/>
                        </a:spcAft>
                      </a:pPr>
                      <a:r>
                        <a:rPr lang="en-US" sz="1100" dirty="0">
                          <a:effectLst/>
                        </a:rPr>
                        <a:t>Option 6: Annual Reduction of coverage by 20% in 2019, 40 % from 2020-2021 and 50% in 2022</a:t>
                      </a:r>
                    </a:p>
                    <a:p>
                      <a:pPr marL="0" marR="0" algn="just">
                        <a:lnSpc>
                          <a:spcPct val="107000"/>
                        </a:lnSpc>
                        <a:spcBef>
                          <a:spcPts val="0"/>
                        </a:spcBef>
                        <a:spcAft>
                          <a:spcPts val="0"/>
                        </a:spcAft>
                      </a:pPr>
                      <a:r>
                        <a:rPr lang="en-US" sz="1100" dirty="0">
                          <a:effectLst/>
                        </a:rPr>
                        <a:t>Cash/coupons at USD 15/person/month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98344046"/>
                  </a:ext>
                </a:extLst>
              </a:tr>
              <a:tr h="455942">
                <a:tc>
                  <a:txBody>
                    <a:bodyPr/>
                    <a:lstStyle/>
                    <a:p>
                      <a:pPr marL="0" marR="0" algn="just">
                        <a:lnSpc>
                          <a:spcPct val="107000"/>
                        </a:lnSpc>
                        <a:spcBef>
                          <a:spcPts val="0"/>
                        </a:spcBef>
                        <a:spcAft>
                          <a:spcPts val="0"/>
                        </a:spcAft>
                      </a:pPr>
                      <a:r>
                        <a:rPr lang="en-US" sz="1100">
                          <a:effectLst/>
                        </a:rPr>
                        <a:t>Subsidy Reduction:</a:t>
                      </a:r>
                    </a:p>
                    <a:p>
                      <a:pPr marL="0" marR="0" algn="just">
                        <a:lnSpc>
                          <a:spcPct val="107000"/>
                        </a:lnSpc>
                        <a:spcBef>
                          <a:spcPts val="0"/>
                        </a:spcBef>
                        <a:spcAft>
                          <a:spcPts val="0"/>
                        </a:spcAft>
                      </a:pPr>
                      <a:r>
                        <a:rPr lang="en-US" sz="1100">
                          <a:effectLst/>
                        </a:rPr>
                        <a:t>0-20-40-0-50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tc>
                <a:tc>
                  <a:txBody>
                    <a:bodyPr/>
                    <a:lstStyle/>
                    <a:p>
                      <a:pPr marL="0" marR="0" algn="ctr">
                        <a:lnSpc>
                          <a:spcPct val="107000"/>
                        </a:lnSpc>
                        <a:spcBef>
                          <a:spcPts val="0"/>
                        </a:spcBef>
                        <a:spcAft>
                          <a:spcPts val="0"/>
                        </a:spcAft>
                      </a:pPr>
                      <a:r>
                        <a:rPr lang="en-US" sz="1400" b="1" dirty="0">
                          <a:effectLst/>
                        </a:rPr>
                        <a:t>7,872,480,000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6,458,582,592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3,311,638,229</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3,396,084,991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tc>
                  <a:txBody>
                    <a:bodyPr/>
                    <a:lstStyle/>
                    <a:p>
                      <a:pPr marL="0" marR="0" algn="ctr">
                        <a:lnSpc>
                          <a:spcPct val="107000"/>
                        </a:lnSpc>
                        <a:spcBef>
                          <a:spcPts val="0"/>
                        </a:spcBef>
                        <a:spcAft>
                          <a:spcPts val="0"/>
                        </a:spcAft>
                      </a:pPr>
                      <a:r>
                        <a:rPr lang="en-US" sz="1400" b="1" dirty="0">
                          <a:effectLst/>
                        </a:rPr>
                        <a:t>1,741,342,601</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45" marR="65545" marT="0" marB="0" anchor="b"/>
                </a:tc>
                <a:extLst>
                  <a:ext uri="{0D108BD9-81ED-4DB2-BD59-A6C34878D82A}">
                    <a16:rowId xmlns:a16="http://schemas.microsoft.com/office/drawing/2014/main" val="2036336670"/>
                  </a:ext>
                </a:extLst>
              </a:tr>
            </a:tbl>
          </a:graphicData>
        </a:graphic>
      </p:graphicFrame>
    </p:spTree>
    <p:extLst>
      <p:ext uri="{BB962C8B-B14F-4D97-AF65-F5344CB8AC3E}">
        <p14:creationId xmlns:p14="http://schemas.microsoft.com/office/powerpoint/2010/main" val="22089187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 Improving Safety Net Instruments – The PDS System</a:t>
            </a:r>
          </a:p>
        </p:txBody>
      </p:sp>
      <p:sp>
        <p:nvSpPr>
          <p:cNvPr id="5" name="Content Placeholder 2"/>
          <p:cNvSpPr txBox="1">
            <a:spLocks/>
          </p:cNvSpPr>
          <p:nvPr/>
        </p:nvSpPr>
        <p:spPr>
          <a:xfrm>
            <a:off x="9077" y="613226"/>
            <a:ext cx="11987784" cy="4843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Financial Needs: </a:t>
            </a:r>
            <a:r>
              <a:rPr lang="en-US" sz="1800" dirty="0" smtClean="0"/>
              <a:t>Actions </a:t>
            </a:r>
            <a:r>
              <a:rPr lang="en-US" sz="1800" dirty="0"/>
              <a:t>and their respective </a:t>
            </a:r>
            <a:r>
              <a:rPr lang="en-US" sz="1800" dirty="0" smtClean="0"/>
              <a:t>costs - </a:t>
            </a:r>
            <a:r>
              <a:rPr lang="en-US" sz="1800" b="1" dirty="0">
                <a:solidFill>
                  <a:srgbClr val="00B050"/>
                </a:solidFill>
              </a:rPr>
              <a:t>Perfect Targeted” (ONLY POOR – 22.5%)</a:t>
            </a:r>
            <a:endParaRPr lang="en-US" sz="1800" b="1" dirty="0"/>
          </a:p>
          <a:p>
            <a:pPr marL="0" indent="0">
              <a:buNone/>
            </a:pPr>
            <a:endParaRPr lang="en-US" sz="1800" dirty="0"/>
          </a:p>
          <a:p>
            <a:pPr marL="0" indent="0">
              <a:buNone/>
            </a:pPr>
            <a:endParaRPr lang="fr-FR" sz="1800" dirty="0" smtClean="0"/>
          </a:p>
        </p:txBody>
      </p:sp>
      <p:graphicFrame>
        <p:nvGraphicFramePr>
          <p:cNvPr id="3" name="Table 2"/>
          <p:cNvGraphicFramePr>
            <a:graphicFrameLocks noGrp="1"/>
          </p:cNvGraphicFramePr>
          <p:nvPr>
            <p:extLst/>
          </p:nvPr>
        </p:nvGraphicFramePr>
        <p:xfrm>
          <a:off x="73478" y="948120"/>
          <a:ext cx="11862709" cy="5829425"/>
        </p:xfrm>
        <a:graphic>
          <a:graphicData uri="http://schemas.openxmlformats.org/drawingml/2006/table">
            <a:tbl>
              <a:tblPr firstRow="1" firstCol="1" bandRow="1">
                <a:tableStyleId>{5C22544A-7EE6-4342-B048-85BDC9FD1C3A}</a:tableStyleId>
              </a:tblPr>
              <a:tblGrid>
                <a:gridCol w="2859279">
                  <a:extLst>
                    <a:ext uri="{9D8B030D-6E8A-4147-A177-3AD203B41FA5}">
                      <a16:colId xmlns:a16="http://schemas.microsoft.com/office/drawing/2014/main" val="3908900579"/>
                    </a:ext>
                  </a:extLst>
                </a:gridCol>
                <a:gridCol w="580463">
                  <a:extLst>
                    <a:ext uri="{9D8B030D-6E8A-4147-A177-3AD203B41FA5}">
                      <a16:colId xmlns:a16="http://schemas.microsoft.com/office/drawing/2014/main" val="2955430263"/>
                    </a:ext>
                  </a:extLst>
                </a:gridCol>
                <a:gridCol w="1398884">
                  <a:extLst>
                    <a:ext uri="{9D8B030D-6E8A-4147-A177-3AD203B41FA5}">
                      <a16:colId xmlns:a16="http://schemas.microsoft.com/office/drawing/2014/main" val="3683649654"/>
                    </a:ext>
                  </a:extLst>
                </a:gridCol>
                <a:gridCol w="1622025">
                  <a:extLst>
                    <a:ext uri="{9D8B030D-6E8A-4147-A177-3AD203B41FA5}">
                      <a16:colId xmlns:a16="http://schemas.microsoft.com/office/drawing/2014/main" val="2423891240"/>
                    </a:ext>
                  </a:extLst>
                </a:gridCol>
                <a:gridCol w="1800686">
                  <a:extLst>
                    <a:ext uri="{9D8B030D-6E8A-4147-A177-3AD203B41FA5}">
                      <a16:colId xmlns:a16="http://schemas.microsoft.com/office/drawing/2014/main" val="763776717"/>
                    </a:ext>
                  </a:extLst>
                </a:gridCol>
                <a:gridCol w="1800686">
                  <a:extLst>
                    <a:ext uri="{9D8B030D-6E8A-4147-A177-3AD203B41FA5}">
                      <a16:colId xmlns:a16="http://schemas.microsoft.com/office/drawing/2014/main" val="2771057286"/>
                    </a:ext>
                  </a:extLst>
                </a:gridCol>
                <a:gridCol w="1800686">
                  <a:extLst>
                    <a:ext uri="{9D8B030D-6E8A-4147-A177-3AD203B41FA5}">
                      <a16:colId xmlns:a16="http://schemas.microsoft.com/office/drawing/2014/main" val="2661249773"/>
                    </a:ext>
                  </a:extLst>
                </a:gridCol>
              </a:tblGrid>
              <a:tr h="276979">
                <a:tc>
                  <a:txBody>
                    <a:bodyPr/>
                    <a:lstStyle/>
                    <a:p>
                      <a:pPr marL="0" marR="0">
                        <a:lnSpc>
                          <a:spcPct val="107000"/>
                        </a:lnSpc>
                        <a:spcBef>
                          <a:spcPts val="0"/>
                        </a:spcBef>
                        <a:spcAft>
                          <a:spcPts val="0"/>
                        </a:spcAft>
                      </a:pPr>
                      <a:r>
                        <a:rPr lang="en-US" sz="1600" dirty="0">
                          <a:effectLst/>
                        </a:rPr>
                        <a:t>Years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gridSpan="2">
                  <a:txBody>
                    <a:bodyPr/>
                    <a:lstStyle/>
                    <a:p>
                      <a:pPr marL="0" marR="0" algn="ctr">
                        <a:lnSpc>
                          <a:spcPct val="107000"/>
                        </a:lnSpc>
                        <a:spcBef>
                          <a:spcPts val="0"/>
                        </a:spcBef>
                        <a:spcAft>
                          <a:spcPts val="0"/>
                        </a:spcAft>
                      </a:pPr>
                      <a:r>
                        <a:rPr lang="en-US" sz="1600" dirty="0">
                          <a:effectLst/>
                        </a:rPr>
                        <a:t>2018</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endParaRPr lang="en-US"/>
                    </a:p>
                  </a:txBody>
                  <a:tcPr/>
                </a:tc>
                <a:tc>
                  <a:txBody>
                    <a:bodyPr/>
                    <a:lstStyle/>
                    <a:p>
                      <a:pPr marL="0" marR="0" algn="ctr">
                        <a:lnSpc>
                          <a:spcPct val="107000"/>
                        </a:lnSpc>
                        <a:spcBef>
                          <a:spcPts val="0"/>
                        </a:spcBef>
                        <a:spcAft>
                          <a:spcPts val="0"/>
                        </a:spcAft>
                      </a:pPr>
                      <a:r>
                        <a:rPr lang="en-US" sz="1600" dirty="0">
                          <a:effectLst/>
                        </a:rPr>
                        <a:t>2019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a:txBody>
                    <a:bodyPr/>
                    <a:lstStyle/>
                    <a:p>
                      <a:pPr marL="0" marR="0" algn="ctr">
                        <a:lnSpc>
                          <a:spcPct val="107000"/>
                        </a:lnSpc>
                        <a:spcBef>
                          <a:spcPts val="0"/>
                        </a:spcBef>
                        <a:spcAft>
                          <a:spcPts val="0"/>
                        </a:spcAft>
                      </a:pPr>
                      <a:r>
                        <a:rPr lang="en-US" sz="1600" dirty="0">
                          <a:effectLst/>
                        </a:rPr>
                        <a:t>2020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a:txBody>
                    <a:bodyPr/>
                    <a:lstStyle/>
                    <a:p>
                      <a:pPr marL="0" marR="0" algn="ctr">
                        <a:lnSpc>
                          <a:spcPct val="107000"/>
                        </a:lnSpc>
                        <a:spcBef>
                          <a:spcPts val="0"/>
                        </a:spcBef>
                        <a:spcAft>
                          <a:spcPts val="0"/>
                        </a:spcAft>
                      </a:pPr>
                      <a:r>
                        <a:rPr lang="en-US" sz="1600" dirty="0">
                          <a:effectLst/>
                        </a:rPr>
                        <a:t>2021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a:txBody>
                    <a:bodyPr/>
                    <a:lstStyle/>
                    <a:p>
                      <a:pPr marL="0" marR="0" algn="ctr">
                        <a:lnSpc>
                          <a:spcPct val="107000"/>
                        </a:lnSpc>
                        <a:spcBef>
                          <a:spcPts val="0"/>
                        </a:spcBef>
                        <a:spcAft>
                          <a:spcPts val="0"/>
                        </a:spcAft>
                      </a:pPr>
                      <a:r>
                        <a:rPr lang="en-US" sz="1600" dirty="0">
                          <a:effectLst/>
                        </a:rPr>
                        <a:t>2022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extLst>
                  <a:ext uri="{0D108BD9-81ED-4DB2-BD59-A6C34878D82A}">
                    <a16:rowId xmlns:a16="http://schemas.microsoft.com/office/drawing/2014/main" val="2653420711"/>
                  </a:ext>
                </a:extLst>
              </a:tr>
              <a:tr h="148417">
                <a:tc gridSpan="7">
                  <a:txBody>
                    <a:bodyPr/>
                    <a:lstStyle/>
                    <a:p>
                      <a:pPr marL="0" marR="0" algn="just">
                        <a:lnSpc>
                          <a:spcPct val="107000"/>
                        </a:lnSpc>
                        <a:spcBef>
                          <a:spcPts val="0"/>
                        </a:spcBef>
                        <a:spcAft>
                          <a:spcPts val="0"/>
                        </a:spcAft>
                      </a:pPr>
                      <a:r>
                        <a:rPr lang="en-US" sz="1400" dirty="0">
                          <a:effectLst/>
                        </a:rPr>
                        <a:t>OPTION I</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40972475"/>
                  </a:ext>
                </a:extLst>
              </a:tr>
              <a:tr h="568725">
                <a:tc gridSpan="2">
                  <a:txBody>
                    <a:bodyPr/>
                    <a:lstStyle/>
                    <a:p>
                      <a:pPr marL="0" marR="0">
                        <a:lnSpc>
                          <a:spcPct val="107000"/>
                        </a:lnSpc>
                        <a:spcBef>
                          <a:spcPts val="0"/>
                        </a:spcBef>
                        <a:spcAft>
                          <a:spcPts val="0"/>
                        </a:spcAft>
                      </a:pPr>
                      <a:r>
                        <a:rPr lang="en-US" sz="1400" dirty="0">
                          <a:effectLst/>
                        </a:rPr>
                        <a:t>Total cost needed to cover the poor population (USD)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1,610,280,000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1,467,859,680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1,317,128,841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1,157,756,247</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989,399,205</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3661037316"/>
                  </a:ext>
                </a:extLst>
              </a:tr>
              <a:tr h="296834">
                <a:tc gridSpan="2">
                  <a:txBody>
                    <a:bodyPr/>
                    <a:lstStyle/>
                    <a:p>
                      <a:pPr marL="0" marR="0">
                        <a:lnSpc>
                          <a:spcPct val="107000"/>
                        </a:lnSpc>
                        <a:spcBef>
                          <a:spcPts val="0"/>
                        </a:spcBef>
                        <a:spcAft>
                          <a:spcPts val="0"/>
                        </a:spcAft>
                      </a:pPr>
                      <a:r>
                        <a:rPr lang="en-US" sz="1400" dirty="0">
                          <a:effectLst/>
                        </a:rPr>
                        <a:t>Coverage rate of PDS for poor population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89.42</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98.101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109.32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124.38</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145.54</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2955625529"/>
                  </a:ext>
                </a:extLst>
              </a:tr>
              <a:tr h="593667">
                <a:tc gridSpan="2">
                  <a:txBody>
                    <a:bodyPr/>
                    <a:lstStyle/>
                    <a:p>
                      <a:pPr marL="0" marR="0">
                        <a:lnSpc>
                          <a:spcPct val="107000"/>
                        </a:lnSpc>
                        <a:spcBef>
                          <a:spcPts val="0"/>
                        </a:spcBef>
                        <a:spcAft>
                          <a:spcPts val="0"/>
                        </a:spcAft>
                      </a:pPr>
                      <a:r>
                        <a:rPr lang="en-US" sz="1400" dirty="0">
                          <a:effectLst/>
                        </a:rPr>
                        <a:t>Budget Needed /Exceeded to cover the full poor population (USD)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170,280,000</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27,859,680</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-122,871,159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-282,243,753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-450,600,795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310121868"/>
                  </a:ext>
                </a:extLst>
              </a:tr>
              <a:tr h="148417">
                <a:tc gridSpan="7">
                  <a:txBody>
                    <a:bodyPr/>
                    <a:lstStyle/>
                    <a:p>
                      <a:pPr marL="0" marR="0" algn="just">
                        <a:lnSpc>
                          <a:spcPct val="107000"/>
                        </a:lnSpc>
                        <a:spcBef>
                          <a:spcPts val="0"/>
                        </a:spcBef>
                        <a:spcAft>
                          <a:spcPts val="0"/>
                        </a:spcAft>
                      </a:pPr>
                      <a:r>
                        <a:rPr lang="en-US" sz="1400" dirty="0">
                          <a:effectLst/>
                        </a:rPr>
                        <a:t>OPTION II</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12821521"/>
                  </a:ext>
                </a:extLst>
              </a:tr>
              <a:tr h="568725">
                <a:tc gridSpan="2">
                  <a:txBody>
                    <a:bodyPr/>
                    <a:lstStyle/>
                    <a:p>
                      <a:pPr marL="0" marR="0">
                        <a:lnSpc>
                          <a:spcPct val="107000"/>
                        </a:lnSpc>
                        <a:spcBef>
                          <a:spcPts val="0"/>
                        </a:spcBef>
                        <a:spcAft>
                          <a:spcPts val="0"/>
                        </a:spcAft>
                      </a:pPr>
                      <a:r>
                        <a:rPr lang="en-US" sz="1400" dirty="0">
                          <a:effectLst/>
                        </a:rPr>
                        <a:t>Total cost needed to cover the poor population (USD)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1,610,280,000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1,651,342,140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1,693,451,367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1,736,634,371</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1,780,918,569</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2357916956"/>
                  </a:ext>
                </a:extLst>
              </a:tr>
              <a:tr h="296834">
                <a:tc gridSpan="2">
                  <a:txBody>
                    <a:bodyPr/>
                    <a:lstStyle/>
                    <a:p>
                      <a:pPr marL="0" marR="0">
                        <a:lnSpc>
                          <a:spcPct val="107000"/>
                        </a:lnSpc>
                        <a:spcBef>
                          <a:spcPts val="0"/>
                        </a:spcBef>
                        <a:spcAft>
                          <a:spcPts val="0"/>
                        </a:spcAft>
                      </a:pPr>
                      <a:r>
                        <a:rPr lang="en-US" sz="1400" dirty="0">
                          <a:effectLst/>
                        </a:rPr>
                        <a:t>Coverage rate of PDS for poor population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89.42</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87.20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85.03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82.92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80.85</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1058849260"/>
                  </a:ext>
                </a:extLst>
              </a:tr>
              <a:tr h="593667">
                <a:tc gridSpan="2">
                  <a:txBody>
                    <a:bodyPr/>
                    <a:lstStyle/>
                    <a:p>
                      <a:pPr marL="0" marR="0">
                        <a:lnSpc>
                          <a:spcPct val="107000"/>
                        </a:lnSpc>
                        <a:spcBef>
                          <a:spcPts val="0"/>
                        </a:spcBef>
                        <a:spcAft>
                          <a:spcPts val="0"/>
                        </a:spcAft>
                      </a:pPr>
                      <a:r>
                        <a:rPr lang="en-US" sz="1400" dirty="0">
                          <a:effectLst/>
                        </a:rPr>
                        <a:t>Budget Needed /Exceeded to cover the full poor population (USD)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170,280,000</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211,342,140</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a:effectLst/>
                        </a:rPr>
                        <a:t>253,451,367</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296,634,371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500" dirty="0">
                          <a:effectLst/>
                        </a:rPr>
                        <a:t>340,918,569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4136401076"/>
                  </a:ext>
                </a:extLst>
              </a:tr>
              <a:tr h="148417">
                <a:tc gridSpan="7">
                  <a:txBody>
                    <a:bodyPr/>
                    <a:lstStyle/>
                    <a:p>
                      <a:pPr marL="0" marR="0" algn="just">
                        <a:lnSpc>
                          <a:spcPct val="107000"/>
                        </a:lnSpc>
                        <a:spcBef>
                          <a:spcPts val="0"/>
                        </a:spcBef>
                        <a:spcAft>
                          <a:spcPts val="0"/>
                        </a:spcAft>
                      </a:pPr>
                      <a:r>
                        <a:rPr lang="en-US" sz="1400" dirty="0">
                          <a:effectLst/>
                        </a:rPr>
                        <a:t>OPTION III</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solidFill>
                      <a:schemeClr val="accent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27630888"/>
                  </a:ext>
                </a:extLst>
              </a:tr>
              <a:tr h="593667">
                <a:tc gridSpan="2">
                  <a:txBody>
                    <a:bodyPr/>
                    <a:lstStyle/>
                    <a:p>
                      <a:pPr marL="0" marR="0">
                        <a:lnSpc>
                          <a:spcPct val="107000"/>
                        </a:lnSpc>
                        <a:spcBef>
                          <a:spcPts val="0"/>
                        </a:spcBef>
                        <a:spcAft>
                          <a:spcPts val="0"/>
                        </a:spcAft>
                      </a:pPr>
                      <a:r>
                        <a:rPr lang="en-US" sz="1400" dirty="0">
                          <a:effectLst/>
                        </a:rPr>
                        <a:t>In-kind cost of PDS food basket (Voucher/cash transfer)/poor capita/month (USD)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13.41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13.08</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12.75</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12.43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12.13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1669909534"/>
                  </a:ext>
                </a:extLst>
              </a:tr>
              <a:tr h="568725">
                <a:tc gridSpan="2">
                  <a:txBody>
                    <a:bodyPr/>
                    <a:lstStyle/>
                    <a:p>
                      <a:pPr marL="0" marR="0">
                        <a:lnSpc>
                          <a:spcPct val="107000"/>
                        </a:lnSpc>
                        <a:spcBef>
                          <a:spcPts val="0"/>
                        </a:spcBef>
                        <a:spcAft>
                          <a:spcPts val="0"/>
                        </a:spcAft>
                      </a:pPr>
                      <a:r>
                        <a:rPr lang="en-US" sz="1400" dirty="0">
                          <a:effectLst/>
                        </a:rPr>
                        <a:t>Total cost needed to cover the poor population (USD)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1,610,280,000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1,651,342,140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1,693,451,367</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1,736,634,371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1,780,918,569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2027793190"/>
                  </a:ext>
                </a:extLst>
              </a:tr>
              <a:tr h="296834">
                <a:tc gridSpan="2">
                  <a:txBody>
                    <a:bodyPr/>
                    <a:lstStyle/>
                    <a:p>
                      <a:pPr marL="0" marR="0">
                        <a:lnSpc>
                          <a:spcPct val="107000"/>
                        </a:lnSpc>
                        <a:spcBef>
                          <a:spcPts val="0"/>
                        </a:spcBef>
                        <a:spcAft>
                          <a:spcPts val="0"/>
                        </a:spcAft>
                      </a:pPr>
                      <a:r>
                        <a:rPr lang="en-US" sz="1400" dirty="0">
                          <a:effectLst/>
                        </a:rPr>
                        <a:t>Coverage rate of PDS for poor population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tc>
                <a:tc hMerge="1">
                  <a:txBody>
                    <a:bodyPr/>
                    <a:lstStyle/>
                    <a:p>
                      <a:pPr marL="0" marR="0" algn="ctr">
                        <a:lnSpc>
                          <a:spcPct val="107000"/>
                        </a:lnSpc>
                        <a:spcBef>
                          <a:spcPts val="0"/>
                        </a:spcBef>
                        <a:spcAft>
                          <a:spcPts val="0"/>
                        </a:spcAft>
                      </a:pP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100.00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100.00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100.00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a:effectLst/>
                        </a:rPr>
                        <a:t>100.00</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tc>
                  <a:txBody>
                    <a:bodyPr/>
                    <a:lstStyle/>
                    <a:p>
                      <a:pPr marL="0" marR="0" algn="ctr">
                        <a:lnSpc>
                          <a:spcPct val="107000"/>
                        </a:lnSpc>
                        <a:spcBef>
                          <a:spcPts val="0"/>
                        </a:spcBef>
                        <a:spcAft>
                          <a:spcPts val="0"/>
                        </a:spcAft>
                      </a:pPr>
                      <a:r>
                        <a:rPr lang="en-US" sz="1600" dirty="0">
                          <a:effectLst/>
                        </a:rPr>
                        <a:t>100.00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0745" marR="50745" marT="0" marB="0" anchor="b"/>
                </a:tc>
                <a:extLst>
                  <a:ext uri="{0D108BD9-81ED-4DB2-BD59-A6C34878D82A}">
                    <a16:rowId xmlns:a16="http://schemas.microsoft.com/office/drawing/2014/main" val="2262720872"/>
                  </a:ext>
                </a:extLst>
              </a:tr>
            </a:tbl>
          </a:graphicData>
        </a:graphic>
      </p:graphicFrame>
    </p:spTree>
    <p:extLst>
      <p:ext uri="{BB962C8B-B14F-4D97-AF65-F5344CB8AC3E}">
        <p14:creationId xmlns:p14="http://schemas.microsoft.com/office/powerpoint/2010/main" val="37204963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 Improving Safety Net Instruments – The SSN System</a:t>
            </a:r>
          </a:p>
        </p:txBody>
      </p:sp>
      <p:sp>
        <p:nvSpPr>
          <p:cNvPr id="14" name="Content Placeholder 2"/>
          <p:cNvSpPr txBox="1">
            <a:spLocks/>
          </p:cNvSpPr>
          <p:nvPr/>
        </p:nvSpPr>
        <p:spPr>
          <a:xfrm>
            <a:off x="17240" y="642969"/>
            <a:ext cx="11967931" cy="45331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600"/>
              </a:spcAft>
              <a:buClr>
                <a:schemeClr val="accent4">
                  <a:lumMod val="75000"/>
                </a:schemeClr>
              </a:buClr>
              <a:buNone/>
            </a:pPr>
            <a:r>
              <a:rPr lang="en-US" sz="1800" b="1" dirty="0" smtClean="0"/>
              <a:t>Past Trends</a:t>
            </a:r>
          </a:p>
          <a:p>
            <a:pPr algn="just">
              <a:spcAft>
                <a:spcPts val="600"/>
              </a:spcAft>
              <a:buClr>
                <a:schemeClr val="accent4">
                  <a:lumMod val="75000"/>
                </a:schemeClr>
              </a:buClr>
              <a:buFont typeface="Cambria" panose="02040503050406030204" pitchFamily="18" charset="0"/>
              <a:buChar char="⦿"/>
            </a:pPr>
            <a:r>
              <a:rPr lang="en-US" sz="1200" dirty="0" smtClean="0"/>
              <a:t>The </a:t>
            </a:r>
            <a:r>
              <a:rPr lang="en-US" sz="1200" dirty="0"/>
              <a:t>national Social Safety Net was established to mitigate the effects of the economic reforms adopted by the Iraqi government, such as price liberalization and lifting subsidies on fuel for low-income </a:t>
            </a:r>
            <a:r>
              <a:rPr lang="en-US" sz="1200" dirty="0" smtClean="0"/>
              <a:t>households</a:t>
            </a:r>
          </a:p>
          <a:p>
            <a:pPr algn="just">
              <a:spcAft>
                <a:spcPts val="600"/>
              </a:spcAft>
              <a:buClr>
                <a:schemeClr val="accent4">
                  <a:lumMod val="75000"/>
                </a:schemeClr>
              </a:buClr>
              <a:buFont typeface="Cambria" panose="02040503050406030204" pitchFamily="18" charset="0"/>
              <a:buChar char="⦿"/>
            </a:pPr>
            <a:r>
              <a:rPr lang="en-US" sz="1200" dirty="0"/>
              <a:t>SSN is assisting families with up to four kids.</a:t>
            </a:r>
            <a:endParaRPr lang="en-US" sz="1200" dirty="0" smtClean="0"/>
          </a:p>
          <a:p>
            <a:pPr algn="just">
              <a:spcAft>
                <a:spcPts val="600"/>
              </a:spcAft>
              <a:buClr>
                <a:schemeClr val="accent4">
                  <a:lumMod val="75000"/>
                </a:schemeClr>
              </a:buClr>
              <a:buFont typeface="Cambria" panose="02040503050406030204" pitchFamily="18" charset="0"/>
              <a:buChar char="⦿"/>
            </a:pPr>
            <a:r>
              <a:rPr lang="en-US" sz="1200" dirty="0"/>
              <a:t> The SSN, however, is around one-eighth of the PDS in terms of size </a:t>
            </a:r>
            <a:endParaRPr lang="en-US" sz="1200" dirty="0" smtClean="0"/>
          </a:p>
          <a:p>
            <a:pPr marL="0" indent="0" algn="just">
              <a:spcAft>
                <a:spcPts val="600"/>
              </a:spcAft>
              <a:buClr>
                <a:schemeClr val="accent4">
                  <a:lumMod val="75000"/>
                </a:schemeClr>
              </a:buClr>
              <a:buNone/>
            </a:pPr>
            <a:r>
              <a:rPr lang="en-US" sz="1600" b="1" dirty="0" smtClean="0"/>
              <a:t>Current Status and Issues</a:t>
            </a:r>
            <a:endParaRPr lang="en-US" sz="1600" b="1" dirty="0"/>
          </a:p>
          <a:p>
            <a:pPr algn="just">
              <a:spcAft>
                <a:spcPts val="600"/>
              </a:spcAft>
              <a:buClr>
                <a:schemeClr val="accent4">
                  <a:lumMod val="75000"/>
                </a:schemeClr>
              </a:buClr>
              <a:buFont typeface="Cambria" panose="02040503050406030204" pitchFamily="18" charset="0"/>
              <a:buChar char="⦿"/>
            </a:pPr>
            <a:r>
              <a:rPr lang="en-US" sz="1200" dirty="0" smtClean="0"/>
              <a:t>Iraq </a:t>
            </a:r>
            <a:r>
              <a:rPr lang="en-US" sz="1200" dirty="0"/>
              <a:t>Social Safety Net (SSN) is providing cash transfers to close to 1.1 million households (around 4 million people) based on a categorical targeting system</a:t>
            </a:r>
            <a:endParaRPr lang="en-US" sz="1200" dirty="0" smtClean="0"/>
          </a:p>
          <a:p>
            <a:pPr algn="just">
              <a:spcAft>
                <a:spcPts val="600"/>
              </a:spcAft>
              <a:buClr>
                <a:schemeClr val="accent4">
                  <a:lumMod val="75000"/>
                </a:schemeClr>
              </a:buClr>
              <a:buFont typeface="Cambria" panose="02040503050406030204" pitchFamily="18" charset="0"/>
              <a:buChar char="⦿"/>
            </a:pPr>
            <a:r>
              <a:rPr lang="en-US" sz="1200" dirty="0" smtClean="0"/>
              <a:t>In </a:t>
            </a:r>
            <a:r>
              <a:rPr lang="en-US" sz="1200" dirty="0"/>
              <a:t>recent years the SSN is underfunded: </a:t>
            </a:r>
            <a:r>
              <a:rPr lang="en-US" sz="1200" dirty="0" smtClean="0"/>
              <a:t> </a:t>
            </a:r>
            <a:r>
              <a:rPr lang="en-US" sz="1200" dirty="0"/>
              <a:t>In 2017, the SSN cost is accounting for 0.2% of GDP as opposed to 0.95 for PDS, and has not been well targeted to reach the poorest. </a:t>
            </a:r>
            <a:endParaRPr lang="en-US" sz="1200" dirty="0" smtClean="0"/>
          </a:p>
          <a:p>
            <a:pPr algn="just">
              <a:spcAft>
                <a:spcPts val="600"/>
              </a:spcAft>
              <a:buClr>
                <a:schemeClr val="accent4">
                  <a:lumMod val="75000"/>
                </a:schemeClr>
              </a:buClr>
              <a:buFont typeface="Cambria" panose="02040503050406030204" pitchFamily="18" charset="0"/>
              <a:buChar char="⦿"/>
            </a:pPr>
            <a:r>
              <a:rPr lang="en-US" sz="1200" dirty="0" smtClean="0"/>
              <a:t>The </a:t>
            </a:r>
            <a:r>
              <a:rPr lang="en-US" sz="1200" dirty="0"/>
              <a:t>lack of flexibility in the design of the SSN and its relevant legislation is a significant obstacle to its ability to target poverty</a:t>
            </a:r>
          </a:p>
          <a:p>
            <a:pPr algn="just">
              <a:spcAft>
                <a:spcPts val="600"/>
              </a:spcAft>
              <a:buClr>
                <a:schemeClr val="accent4">
                  <a:lumMod val="75000"/>
                </a:schemeClr>
              </a:buClr>
              <a:buFont typeface="Cambria" panose="02040503050406030204" pitchFamily="18" charset="0"/>
              <a:buChar char="⦿"/>
            </a:pPr>
            <a:r>
              <a:rPr lang="en-US" sz="1200" dirty="0"/>
              <a:t>Lack of Awareness about beneficiaries and lack of commitment when they receive the </a:t>
            </a:r>
            <a:r>
              <a:rPr lang="en-US" sz="1200" dirty="0" smtClean="0"/>
              <a:t>loan</a:t>
            </a:r>
          </a:p>
          <a:p>
            <a:pPr algn="just">
              <a:spcAft>
                <a:spcPts val="600"/>
              </a:spcAft>
              <a:buClr>
                <a:schemeClr val="accent4">
                  <a:lumMod val="75000"/>
                </a:schemeClr>
              </a:buClr>
              <a:buFont typeface="Cambria" panose="02040503050406030204" pitchFamily="18" charset="0"/>
              <a:buChar char="⦿"/>
            </a:pPr>
            <a:r>
              <a:rPr lang="en-US" sz="1200" dirty="0" smtClean="0"/>
              <a:t>Although </a:t>
            </a:r>
            <a:r>
              <a:rPr lang="en-US" sz="1200" dirty="0"/>
              <a:t>there is a well-established monitoring system (1000 agents), people fraud because they feel the money is theirs and they wish to have a share.</a:t>
            </a:r>
          </a:p>
          <a:p>
            <a:pPr marL="0" indent="0" algn="just">
              <a:spcAft>
                <a:spcPts val="600"/>
              </a:spcAft>
              <a:buClr>
                <a:schemeClr val="accent4">
                  <a:lumMod val="75000"/>
                </a:schemeClr>
              </a:buClr>
              <a:buNone/>
            </a:pPr>
            <a:r>
              <a:rPr lang="en-US" sz="1600" b="1" dirty="0" smtClean="0"/>
              <a:t>Needs &amp; Priorities</a:t>
            </a:r>
          </a:p>
          <a:p>
            <a:pPr algn="just">
              <a:spcAft>
                <a:spcPts val="600"/>
              </a:spcAft>
              <a:buClr>
                <a:schemeClr val="accent4">
                  <a:lumMod val="75000"/>
                </a:schemeClr>
              </a:buClr>
              <a:buFont typeface="Cambria" panose="02040503050406030204" pitchFamily="18" charset="0"/>
              <a:buChar char="⦿"/>
            </a:pPr>
            <a:r>
              <a:rPr lang="en-US" sz="1200" dirty="0"/>
              <a:t>This </a:t>
            </a:r>
            <a:r>
              <a:rPr lang="en-US" sz="1200" dirty="0" err="1"/>
              <a:t>programme</a:t>
            </a:r>
            <a:r>
              <a:rPr lang="en-US" sz="1200" dirty="0"/>
              <a:t> </a:t>
            </a:r>
            <a:r>
              <a:rPr lang="en-US" sz="1200" dirty="0" smtClean="0"/>
              <a:t>need:</a:t>
            </a:r>
            <a:endParaRPr lang="en-US" sz="1200" dirty="0"/>
          </a:p>
          <a:p>
            <a:pPr lvl="1" algn="just">
              <a:spcAft>
                <a:spcPts val="600"/>
              </a:spcAft>
              <a:buClr>
                <a:schemeClr val="accent4">
                  <a:lumMod val="75000"/>
                </a:schemeClr>
              </a:buClr>
              <a:buFont typeface="Cambria" panose="02040503050406030204" pitchFamily="18" charset="0"/>
              <a:buChar char="⦿"/>
            </a:pPr>
            <a:r>
              <a:rPr lang="en-US" sz="1200" dirty="0" smtClean="0">
                <a:solidFill>
                  <a:schemeClr val="tx2"/>
                </a:solidFill>
              </a:rPr>
              <a:t>Much improvement in terms of monitoring, leadership, accountability and setting priorities</a:t>
            </a:r>
          </a:p>
          <a:p>
            <a:pPr lvl="1" algn="just">
              <a:spcAft>
                <a:spcPts val="600"/>
              </a:spcAft>
              <a:buClr>
                <a:schemeClr val="accent4">
                  <a:lumMod val="75000"/>
                </a:schemeClr>
              </a:buClr>
              <a:buFont typeface="Cambria" panose="02040503050406030204" pitchFamily="18" charset="0"/>
              <a:buChar char="⦿"/>
            </a:pPr>
            <a:r>
              <a:rPr lang="en-US" sz="1200" dirty="0" smtClean="0">
                <a:solidFill>
                  <a:schemeClr val="tx2"/>
                </a:solidFill>
              </a:rPr>
              <a:t>Improving targeting performance</a:t>
            </a:r>
          </a:p>
          <a:p>
            <a:pPr lvl="1" algn="just">
              <a:spcAft>
                <a:spcPts val="600"/>
              </a:spcAft>
              <a:buClr>
                <a:schemeClr val="accent4">
                  <a:lumMod val="75000"/>
                </a:schemeClr>
              </a:buClr>
              <a:buFont typeface="Cambria" panose="02040503050406030204" pitchFamily="18" charset="0"/>
              <a:buChar char="⦿"/>
            </a:pPr>
            <a:r>
              <a:rPr lang="en-US" sz="1200" dirty="0" smtClean="0">
                <a:solidFill>
                  <a:schemeClr val="tx2"/>
                </a:solidFill>
              </a:rPr>
              <a:t>Strengthening SSN to </a:t>
            </a:r>
            <a:r>
              <a:rPr lang="en-US" sz="1200" dirty="0">
                <a:solidFill>
                  <a:schemeClr val="tx2"/>
                </a:solidFill>
              </a:rPr>
              <a:t>become more effective in targeting reaching the poor and mitigating future risks associated with price increases</a:t>
            </a:r>
          </a:p>
          <a:p>
            <a:pPr marL="457200" lvl="1" indent="0" algn="just">
              <a:spcAft>
                <a:spcPts val="600"/>
              </a:spcAft>
              <a:buClr>
                <a:schemeClr val="accent4">
                  <a:lumMod val="75000"/>
                </a:schemeClr>
              </a:buClr>
              <a:buNone/>
            </a:pPr>
            <a:endParaRPr lang="en-US" sz="12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1200" dirty="0"/>
          </a:p>
        </p:txBody>
      </p:sp>
    </p:spTree>
    <p:extLst>
      <p:ext uri="{BB962C8B-B14F-4D97-AF65-F5344CB8AC3E}">
        <p14:creationId xmlns:p14="http://schemas.microsoft.com/office/powerpoint/2010/main" val="3816337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138207" y="802998"/>
            <a:ext cx="11987784" cy="5523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Background</a:t>
            </a:r>
          </a:p>
          <a:p>
            <a:r>
              <a:rPr lang="en-GB" sz="2200" dirty="0"/>
              <a:t>Agricultural yields are primary drivers of domestic supply of agricultural commodities</a:t>
            </a:r>
            <a:r>
              <a:rPr lang="en-GB" sz="2200" dirty="0" smtClean="0"/>
              <a:t>.</a:t>
            </a:r>
          </a:p>
          <a:p>
            <a:r>
              <a:rPr lang="en-GB" sz="2200" dirty="0" smtClean="0"/>
              <a:t>Yields </a:t>
            </a:r>
            <a:r>
              <a:rPr lang="en-GB" sz="2200" dirty="0"/>
              <a:t>can be expressed both in terms of levels and stability over time (especially for sensitive rain fed </a:t>
            </a:r>
            <a:r>
              <a:rPr lang="en-GB" sz="2200" dirty="0" smtClean="0"/>
              <a:t>crops). </a:t>
            </a:r>
          </a:p>
          <a:p>
            <a:r>
              <a:rPr lang="en-GB" sz="2200" dirty="0" smtClean="0"/>
              <a:t>Yields </a:t>
            </a:r>
            <a:r>
              <a:rPr lang="en-GB" sz="2200" dirty="0"/>
              <a:t>and productivity levels of agricultural commodities currently produced in Iraq are being very low compared to world averages</a:t>
            </a:r>
            <a:r>
              <a:rPr lang="en-GB" sz="2200" dirty="0" smtClean="0"/>
              <a:t>.</a:t>
            </a:r>
          </a:p>
          <a:p>
            <a:r>
              <a:rPr lang="en-GB" sz="2200" dirty="0"/>
              <a:t>Low yields combined with low product prices result in small profit margins and marginal incomes for the farmers, and can also be translated into lower productivity of agricultural </a:t>
            </a:r>
            <a:r>
              <a:rPr lang="en-GB" sz="2200" dirty="0" smtClean="0"/>
              <a:t>labour. </a:t>
            </a:r>
          </a:p>
          <a:p>
            <a:r>
              <a:rPr lang="en-GB" sz="2200" dirty="0" smtClean="0"/>
              <a:t>Agricultural and arable land is shrinking in Iraq, while good quality water resources are also getting scarce.    </a:t>
            </a:r>
            <a:endParaRPr lang="en-US" sz="2200" dirty="0" smtClean="0"/>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2187511" y="4536765"/>
            <a:ext cx="7889177" cy="1460056"/>
          </a:xfrm>
          <a:prstGeom prst="rect">
            <a:avLst/>
          </a:prstGeom>
          <a:noFill/>
          <a:ln>
            <a:noFill/>
          </a:ln>
        </p:spPr>
      </p:pic>
      <p:sp>
        <p:nvSpPr>
          <p:cNvPr id="2" name="TextBox 1"/>
          <p:cNvSpPr txBox="1"/>
          <p:nvPr/>
        </p:nvSpPr>
        <p:spPr>
          <a:xfrm>
            <a:off x="713232" y="6138589"/>
            <a:ext cx="10310907" cy="646331"/>
          </a:xfrm>
          <a:prstGeom prst="rect">
            <a:avLst/>
          </a:prstGeom>
          <a:noFill/>
        </p:spPr>
        <p:txBody>
          <a:bodyPr wrap="square" rtlCol="0">
            <a:spAutoFit/>
          </a:bodyPr>
          <a:lstStyle/>
          <a:p>
            <a:r>
              <a:rPr lang="en-US" dirty="0" smtClean="0"/>
              <a:t>As a result, food production index in Iraq progressed with less than 10% during the last 10 years, with small advantage for the livestock activity compared to crop production.</a:t>
            </a:r>
            <a:endParaRPr lang="en-US" dirty="0"/>
          </a:p>
        </p:txBody>
      </p:sp>
      <p:sp>
        <p:nvSpPr>
          <p:cNvPr id="3" name="Curved Down Arrow 2"/>
          <p:cNvSpPr/>
          <p:nvPr/>
        </p:nvSpPr>
        <p:spPr>
          <a:xfrm rot="2887644">
            <a:off x="10140458" y="5178701"/>
            <a:ext cx="1030224" cy="521208"/>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II – Enhancing Sustainable Agricultural Production</a:t>
            </a:r>
          </a:p>
        </p:txBody>
      </p:sp>
    </p:spTree>
    <p:extLst>
      <p:ext uri="{BB962C8B-B14F-4D97-AF65-F5344CB8AC3E}">
        <p14:creationId xmlns:p14="http://schemas.microsoft.com/office/powerpoint/2010/main" val="1869593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598274" y="1092525"/>
            <a:ext cx="5577020" cy="5235123"/>
          </a:xfrm>
          <a:prstGeom prst="rect">
            <a:avLst/>
          </a:prstGeom>
        </p:spPr>
      </p:pic>
      <p:sp>
        <p:nvSpPr>
          <p:cNvPr id="14" name="Content Placeholder 2"/>
          <p:cNvSpPr txBox="1">
            <a:spLocks/>
          </p:cNvSpPr>
          <p:nvPr/>
        </p:nvSpPr>
        <p:spPr>
          <a:xfrm>
            <a:off x="204216" y="868313"/>
            <a:ext cx="11987784" cy="448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Background</a:t>
            </a:r>
          </a:p>
        </p:txBody>
      </p:sp>
      <p:pic>
        <p:nvPicPr>
          <p:cNvPr id="7" name="Picture 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471" y="1251035"/>
            <a:ext cx="5565648" cy="3886125"/>
          </a:xfrm>
          <a:prstGeom prst="rect">
            <a:avLst/>
          </a:prstGeom>
          <a:noFill/>
        </p:spPr>
      </p:pic>
      <p:sp>
        <p:nvSpPr>
          <p:cNvPr id="6" name="Rectangle 5"/>
          <p:cNvSpPr/>
          <p:nvPr/>
        </p:nvSpPr>
        <p:spPr>
          <a:xfrm>
            <a:off x="170799" y="5456871"/>
            <a:ext cx="6693695" cy="1077218"/>
          </a:xfrm>
          <a:prstGeom prst="rect">
            <a:avLst/>
          </a:prstGeom>
        </p:spPr>
        <p:txBody>
          <a:bodyPr wrap="square">
            <a:spAutoFit/>
          </a:bodyPr>
          <a:lstStyle/>
          <a:p>
            <a:r>
              <a:rPr lang="en-GB" sz="1600" dirty="0"/>
              <a:t>Yield projections </a:t>
            </a:r>
            <a:r>
              <a:rPr lang="en-GB" sz="1600" dirty="0" smtClean="0"/>
              <a:t>to 2025, under BAU scenarios, remain low which will be translated by a wider gap between supply and demand and thus more negative trade balance for most of the agricultural commodities (except red meat livestock products). </a:t>
            </a:r>
            <a:endParaRPr lang="en-US" sz="1600" dirty="0"/>
          </a:p>
        </p:txBody>
      </p:sp>
      <p:sp>
        <p:nvSpPr>
          <p:cNvPr id="8" name="Curved Right Arrow 7"/>
          <p:cNvSpPr/>
          <p:nvPr/>
        </p:nvSpPr>
        <p:spPr>
          <a:xfrm rot="20323571">
            <a:off x="143945" y="4850817"/>
            <a:ext cx="393192" cy="70408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Curved Right Arrow 10"/>
          <p:cNvSpPr/>
          <p:nvPr/>
        </p:nvSpPr>
        <p:spPr>
          <a:xfrm rot="17477878">
            <a:off x="6419931" y="6194918"/>
            <a:ext cx="393192" cy="70408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p:cNvSpPr txBox="1"/>
          <p:nvPr/>
        </p:nvSpPr>
        <p:spPr>
          <a:xfrm rot="20099393">
            <a:off x="1081016" y="3067381"/>
            <a:ext cx="1828867" cy="646331"/>
          </a:xfrm>
          <a:prstGeom prst="rect">
            <a:avLst/>
          </a:prstGeom>
          <a:noFill/>
        </p:spPr>
        <p:txBody>
          <a:bodyPr wrap="square" rtlCol="0">
            <a:spAutoFit/>
          </a:bodyPr>
          <a:lstStyle/>
          <a:p>
            <a:r>
              <a:rPr lang="en-US" dirty="0" smtClean="0"/>
              <a:t>Yields projections</a:t>
            </a:r>
            <a:endParaRPr lang="en-US" dirty="0"/>
          </a:p>
        </p:txBody>
      </p:sp>
      <p:sp>
        <p:nvSpPr>
          <p:cNvPr id="13" name="TextBox 12"/>
          <p:cNvSpPr txBox="1"/>
          <p:nvPr/>
        </p:nvSpPr>
        <p:spPr>
          <a:xfrm rot="20099393">
            <a:off x="7449623" y="3201808"/>
            <a:ext cx="1828867" cy="646331"/>
          </a:xfrm>
          <a:prstGeom prst="rect">
            <a:avLst/>
          </a:prstGeom>
          <a:noFill/>
        </p:spPr>
        <p:txBody>
          <a:bodyPr wrap="square" rtlCol="0">
            <a:spAutoFit/>
          </a:bodyPr>
          <a:lstStyle/>
          <a:p>
            <a:r>
              <a:rPr lang="en-US" dirty="0" smtClean="0"/>
              <a:t>Trade balance projections</a:t>
            </a:r>
            <a:endParaRPr lang="en-US" dirty="0"/>
          </a:p>
        </p:txBody>
      </p:sp>
      <p:sp>
        <p:nvSpPr>
          <p:cNvPr id="12"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II – Enhancing Sustainable Agricultural Production</a:t>
            </a:r>
          </a:p>
        </p:txBody>
      </p:sp>
    </p:spTree>
    <p:extLst>
      <p:ext uri="{BB962C8B-B14F-4D97-AF65-F5344CB8AC3E}">
        <p14:creationId xmlns:p14="http://schemas.microsoft.com/office/powerpoint/2010/main" val="235067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868312"/>
            <a:ext cx="11987784" cy="5523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u="sng" dirty="0" smtClean="0"/>
              <a:t>Proposed Interventions</a:t>
            </a:r>
          </a:p>
          <a:p>
            <a:pPr marL="0" indent="0">
              <a:buNone/>
            </a:pPr>
            <a:r>
              <a:rPr lang="en-US" sz="2200" b="1" dirty="0" smtClean="0">
                <a:solidFill>
                  <a:schemeClr val="accent1">
                    <a:lumMod val="75000"/>
                  </a:schemeClr>
                </a:solidFill>
              </a:rPr>
              <a:t>1. Inputs provision. </a:t>
            </a:r>
            <a:r>
              <a:rPr lang="en-US" sz="1900" dirty="0"/>
              <a:t>Ensu</a:t>
            </a:r>
            <a:r>
              <a:rPr lang="en-US" sz="1900" dirty="0" smtClean="0"/>
              <a:t>ring </a:t>
            </a:r>
            <a:r>
              <a:rPr lang="en-US" sz="1900" dirty="0"/>
              <a:t>continuous provision and availability of necessary inputs mainly agricultural machinery, improved seeds, fertilizers and pesticides. This can be done through appropriate</a:t>
            </a:r>
            <a:r>
              <a:rPr lang="fr-FR" sz="1900" dirty="0"/>
              <a:t>input </a:t>
            </a:r>
            <a:r>
              <a:rPr lang="en-US" sz="1900" dirty="0" smtClean="0"/>
              <a:t>market incentives and/or public-private partnerships</a:t>
            </a:r>
            <a:r>
              <a:rPr lang="fr-FR" sz="1900" dirty="0" smtClean="0"/>
              <a:t>.</a:t>
            </a:r>
            <a:r>
              <a:rPr lang="fr-FR" sz="1800" dirty="0" smtClean="0"/>
              <a:t> </a:t>
            </a:r>
            <a:endParaRPr lang="en-US" sz="1800" dirty="0"/>
          </a:p>
          <a:p>
            <a:pPr marL="0" indent="0">
              <a:buNone/>
            </a:pPr>
            <a:r>
              <a:rPr lang="en-US" sz="2200" b="1" dirty="0" smtClean="0">
                <a:solidFill>
                  <a:schemeClr val="accent1">
                    <a:lumMod val="75000"/>
                  </a:schemeClr>
                </a:solidFill>
              </a:rPr>
              <a:t>2. Better integrating farmers to value chains and markets. </a:t>
            </a:r>
            <a:r>
              <a:rPr lang="en-US" sz="1900" dirty="0"/>
              <a:t>This allows farmers selling at better prices and improves their adjustment and adaptation capacities to changing markets attributes and consumers preferences.  </a:t>
            </a:r>
          </a:p>
          <a:p>
            <a:pPr marL="0" indent="0">
              <a:buNone/>
            </a:pPr>
            <a:r>
              <a:rPr lang="en-US" sz="2200" b="1" dirty="0" smtClean="0">
                <a:solidFill>
                  <a:schemeClr val="accent1">
                    <a:lumMod val="75000"/>
                  </a:schemeClr>
                </a:solidFill>
              </a:rPr>
              <a:t>3. Enhanced institutional capacities. </a:t>
            </a:r>
            <a:r>
              <a:rPr lang="en-US" sz="1900" dirty="0"/>
              <a:t>More effective institutions are needed at national and local levels. These include planning, implementing, monitoring and assessment institutions. Effective institutions also involves better coordinated policies among the involved agricultural (and nonagricultural) administrations. It also involves the development of appropriate farmers’ organization which can help small farmers better integrating value chains, reduce their transaction costs, and deal with low public provisions in some areas.</a:t>
            </a:r>
          </a:p>
          <a:p>
            <a:pPr marL="0" indent="0">
              <a:buNone/>
            </a:pPr>
            <a:r>
              <a:rPr lang="en-US" sz="2200" b="1" dirty="0" smtClean="0">
                <a:solidFill>
                  <a:schemeClr val="accent1">
                    <a:lumMod val="75000"/>
                  </a:schemeClr>
                </a:solidFill>
              </a:rPr>
              <a:t>4. Land and irrigation </a:t>
            </a:r>
            <a:r>
              <a:rPr lang="en-US" sz="2200" b="1" dirty="0">
                <a:solidFill>
                  <a:schemeClr val="accent1">
                    <a:lumMod val="75000"/>
                  </a:schemeClr>
                </a:solidFill>
              </a:rPr>
              <a:t>(including drainage) </a:t>
            </a:r>
            <a:r>
              <a:rPr lang="en-US" sz="2200" b="1" dirty="0" smtClean="0">
                <a:solidFill>
                  <a:schemeClr val="accent1">
                    <a:lumMod val="75000"/>
                  </a:schemeClr>
                </a:solidFill>
              </a:rPr>
              <a:t>development. </a:t>
            </a:r>
            <a:r>
              <a:rPr lang="en-US" sz="1900" dirty="0"/>
              <a:t>There is a need to protect agricultural and especially fertile arable land in Iraq. This can be done through adoption and implementation of appropriate regulations and laws including regulation for better urban planning. Protection against erosion and desertification in highly vulnerable water basins, and valorizing fertile land areas through better public provisions and infrastructure development. There is also a need for encouraging farmers using enhanced irrigation practices and technologies, which are known to have a positive impact on both agricultural productivity and irrigation water efficiency. </a:t>
            </a:r>
          </a:p>
        </p:txBody>
      </p:sp>
      <p:sp>
        <p:nvSpPr>
          <p:cNvPr id="5"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II – Enhancing Sustainable Agricultural Production</a:t>
            </a:r>
          </a:p>
        </p:txBody>
      </p:sp>
    </p:spTree>
    <p:extLst>
      <p:ext uri="{BB962C8B-B14F-4D97-AF65-F5344CB8AC3E}">
        <p14:creationId xmlns:p14="http://schemas.microsoft.com/office/powerpoint/2010/main" val="264402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868312"/>
            <a:ext cx="11987784" cy="5523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Proposed Interventions</a:t>
            </a:r>
          </a:p>
          <a:p>
            <a:pPr marL="0" indent="0">
              <a:buNone/>
            </a:pPr>
            <a:r>
              <a:rPr lang="en-US" sz="2200" b="1" dirty="0" smtClean="0">
                <a:solidFill>
                  <a:schemeClr val="accent1">
                    <a:lumMod val="75000"/>
                  </a:schemeClr>
                </a:solidFill>
              </a:rPr>
              <a:t>5. Protecting soil fertility. </a:t>
            </a:r>
            <a:r>
              <a:rPr lang="en-US" sz="1900" dirty="0"/>
              <a:t>Soil fertility, and its organic matter content are crucial for long terms productivity enhancement and agricultural sustainability. These should be restored through appropriate farming practices including improved crop rotations, among others. Improved rotation can involve dry legumes and other vetch crops which might be used as food or feed. To ensure such integration, appropriate seed systems for these crops in addition to guaranteed prices should be considered as part of the food security strategy of Iraq.</a:t>
            </a:r>
            <a:r>
              <a:rPr lang="en-US" sz="1800" dirty="0" smtClean="0">
                <a:solidFill>
                  <a:schemeClr val="accent1">
                    <a:lumMod val="75000"/>
                  </a:schemeClr>
                </a:solidFill>
              </a:rPr>
              <a:t> </a:t>
            </a:r>
          </a:p>
          <a:p>
            <a:pPr marL="0" indent="0">
              <a:buNone/>
            </a:pPr>
            <a:endParaRPr lang="en-US" sz="2200" b="1" dirty="0" smtClean="0">
              <a:solidFill>
                <a:schemeClr val="accent1">
                  <a:lumMod val="75000"/>
                </a:schemeClr>
              </a:solidFill>
            </a:endParaRPr>
          </a:p>
          <a:p>
            <a:pPr marL="0" indent="0">
              <a:buNone/>
            </a:pPr>
            <a:r>
              <a:rPr lang="en-US" sz="2200" b="1" dirty="0" smtClean="0">
                <a:solidFill>
                  <a:schemeClr val="accent1">
                    <a:lumMod val="75000"/>
                  </a:schemeClr>
                </a:solidFill>
              </a:rPr>
              <a:t>6. Rationalize local production with trade policy. </a:t>
            </a:r>
            <a:r>
              <a:rPr lang="en-US" sz="1900" dirty="0"/>
              <a:t>Becoming more food sovereign and achieving SDG2 through higher productivity levels, will also requires the development and implementation of a strategy to rationalize local production with trade policy in a manner which is sustainable, especially with regards to supply chains, natural resources as well as associated monetary and opportunity </a:t>
            </a:r>
            <a:r>
              <a:rPr lang="en-US" sz="1900" dirty="0" smtClean="0"/>
              <a:t>costs. </a:t>
            </a:r>
            <a:endParaRPr lang="en-US" sz="1900" dirty="0"/>
          </a:p>
          <a:p>
            <a:pPr marL="0" indent="0">
              <a:buNone/>
            </a:pPr>
            <a:endParaRPr lang="en-US" sz="2200" b="1" dirty="0"/>
          </a:p>
          <a:p>
            <a:pPr marL="0" indent="0">
              <a:buNone/>
            </a:pPr>
            <a:endParaRPr lang="en-US" sz="2200" b="1" dirty="0" smtClean="0"/>
          </a:p>
        </p:txBody>
      </p:sp>
      <p:sp>
        <p:nvSpPr>
          <p:cNvPr id="5"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II – Enhancing Sustainable Agricultural Production</a:t>
            </a:r>
          </a:p>
        </p:txBody>
      </p:sp>
    </p:spTree>
    <p:extLst>
      <p:ext uri="{BB962C8B-B14F-4D97-AF65-F5344CB8AC3E}">
        <p14:creationId xmlns:p14="http://schemas.microsoft.com/office/powerpoint/2010/main" val="30551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662536"/>
            <a:ext cx="11987784" cy="4843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Financial Needs: </a:t>
            </a:r>
            <a:r>
              <a:rPr lang="en-US" sz="1800" dirty="0" smtClean="0"/>
              <a:t>Actions </a:t>
            </a:r>
            <a:r>
              <a:rPr lang="en-US" sz="1800" dirty="0"/>
              <a:t>and their respective </a:t>
            </a:r>
            <a:r>
              <a:rPr lang="en-US" sz="1800" dirty="0" smtClean="0"/>
              <a:t>costs</a:t>
            </a:r>
            <a:endParaRPr lang="en-US" sz="1800" dirty="0"/>
          </a:p>
          <a:p>
            <a:pPr marL="0" indent="0">
              <a:buNone/>
            </a:pPr>
            <a:endParaRPr lang="fr-FR" sz="1800" dirty="0" smtClean="0"/>
          </a:p>
        </p:txBody>
      </p:sp>
      <p:graphicFrame>
        <p:nvGraphicFramePr>
          <p:cNvPr id="5" name="Object 4"/>
          <p:cNvGraphicFramePr>
            <a:graphicFrameLocks noChangeAspect="1"/>
          </p:cNvGraphicFramePr>
          <p:nvPr>
            <p:extLst/>
          </p:nvPr>
        </p:nvGraphicFramePr>
        <p:xfrm>
          <a:off x="287935" y="1146882"/>
          <a:ext cx="11625205" cy="5643977"/>
        </p:xfrm>
        <a:graphic>
          <a:graphicData uri="http://schemas.openxmlformats.org/presentationml/2006/ole">
            <mc:AlternateContent xmlns:mc="http://schemas.openxmlformats.org/markup-compatibility/2006">
              <mc:Choice xmlns:v="urn:schemas-microsoft-com:vml" Requires="v">
                <p:oleObj spid="_x0000_s3082" name="Worksheet" r:id="rId4" imgW="11102532" imgH="5524648" progId="Excel.Sheet.12">
                  <p:embed/>
                </p:oleObj>
              </mc:Choice>
              <mc:Fallback>
                <p:oleObj name="Worksheet" r:id="rId4" imgW="11102532" imgH="5524648" progId="Excel.Sheet.12">
                  <p:embed/>
                  <p:pic>
                    <p:nvPicPr>
                      <p:cNvPr id="5" name="Object 4"/>
                      <p:cNvPicPr/>
                      <p:nvPr/>
                    </p:nvPicPr>
                    <p:blipFill>
                      <a:blip r:embed="rId5"/>
                      <a:stretch>
                        <a:fillRect/>
                      </a:stretch>
                    </p:blipFill>
                    <p:spPr>
                      <a:xfrm>
                        <a:off x="287935" y="1146882"/>
                        <a:ext cx="11625205" cy="5643977"/>
                      </a:xfrm>
                      <a:prstGeom prst="rect">
                        <a:avLst/>
                      </a:prstGeom>
                    </p:spPr>
                  </p:pic>
                </p:oleObj>
              </mc:Fallback>
            </mc:AlternateContent>
          </a:graphicData>
        </a:graphic>
      </p:graphicFrame>
      <p:sp>
        <p:nvSpPr>
          <p:cNvPr id="6"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Action II – Enhancing Sustainable Agricultural Production</a:t>
            </a:r>
          </a:p>
        </p:txBody>
      </p:sp>
    </p:spTree>
    <p:extLst>
      <p:ext uri="{BB962C8B-B14F-4D97-AF65-F5344CB8AC3E}">
        <p14:creationId xmlns:p14="http://schemas.microsoft.com/office/powerpoint/2010/main" val="352362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737685"/>
            <a:ext cx="11987784" cy="3455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smtClean="0"/>
              <a:t>Past trends</a:t>
            </a:r>
          </a:p>
          <a:p>
            <a:r>
              <a:rPr lang="en-US" sz="2400" dirty="0"/>
              <a:t>In 2008, the obesity prevalence in Iraq alarmingly reached 22% for men and 36.2% for </a:t>
            </a:r>
            <a:r>
              <a:rPr lang="en-US" sz="2400" dirty="0" smtClean="0"/>
              <a:t>women. Key causes associated </a:t>
            </a:r>
            <a:r>
              <a:rPr lang="en-US" sz="2400" dirty="0"/>
              <a:t>with lifestyle factors, including poor dietary habits, inactivity and sedentary patterns among Iraqi adult age </a:t>
            </a:r>
            <a:r>
              <a:rPr lang="en-US" sz="2400" dirty="0" smtClean="0"/>
              <a:t>groups</a:t>
            </a:r>
          </a:p>
          <a:p>
            <a:r>
              <a:rPr lang="en-US" sz="2400" dirty="0"/>
              <a:t>The lack of access to the right balance of micronutrients </a:t>
            </a:r>
            <a:r>
              <a:rPr lang="en-US" sz="2400" dirty="0" smtClean="0"/>
              <a:t>leading </a:t>
            </a:r>
            <a:r>
              <a:rPr lang="en-US" sz="2400" dirty="0"/>
              <a:t>to deteriorating health and diminished work and mental capacity for the most vulnerable groups in Iraq</a:t>
            </a:r>
          </a:p>
          <a:p>
            <a:r>
              <a:rPr lang="en-US" sz="2400" dirty="0"/>
              <a:t>Research </a:t>
            </a:r>
            <a:r>
              <a:rPr lang="en-US" sz="2400" dirty="0" smtClean="0"/>
              <a:t>showing </a:t>
            </a:r>
            <a:r>
              <a:rPr lang="en-US" sz="2400" dirty="0"/>
              <a:t>that in children aged 0-60 months, one of the key consequences of nutritional deficiency is growth retardation, while in children older than five years it may seriously affect concentration span and learning capacity </a:t>
            </a:r>
            <a:endParaRPr lang="en-US" sz="2400" b="1" dirty="0"/>
          </a:p>
          <a:p>
            <a:r>
              <a:rPr lang="en-US" sz="2400" dirty="0"/>
              <a:t>Effects of bad nutrition </a:t>
            </a:r>
            <a:r>
              <a:rPr lang="en-US" sz="2400" dirty="0" smtClean="0"/>
              <a:t>negatively </a:t>
            </a:r>
            <a:r>
              <a:rPr lang="en-US" sz="2400" dirty="0"/>
              <a:t>impact children’s physical and cognitive development. In addition, malnourished children are less likely to stay in school. </a:t>
            </a:r>
            <a:endParaRPr lang="en-US" sz="2400" dirty="0" smtClean="0"/>
          </a:p>
          <a:p>
            <a:r>
              <a:rPr lang="en-US" sz="2400" dirty="0"/>
              <a:t>School feeding activities implemented in Iraq by the Ministry of Education and WFP until their suspension in 2014 because of shortage of funding, limited MOE institutional capacity and lack of an adequate hand-over strategy in place.</a:t>
            </a:r>
          </a:p>
          <a:p>
            <a:endParaRPr lang="en-US" sz="2400" dirty="0" smtClean="0"/>
          </a:p>
        </p:txBody>
      </p:sp>
      <p:sp>
        <p:nvSpPr>
          <p:cNvPr id="5" name="Title 1"/>
          <p:cNvSpPr txBox="1">
            <a:spLocks/>
          </p:cNvSpPr>
          <p:nvPr/>
        </p:nvSpPr>
        <p:spPr>
          <a:xfrm>
            <a:off x="9077" y="0"/>
            <a:ext cx="12182923" cy="55399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000" b="1" dirty="0" smtClean="0"/>
              <a:t>Action III. Addressing the Double Burden of Poor Nutrition</a:t>
            </a:r>
          </a:p>
        </p:txBody>
      </p:sp>
    </p:spTree>
    <p:extLst>
      <p:ext uri="{BB962C8B-B14F-4D97-AF65-F5344CB8AC3E}">
        <p14:creationId xmlns:p14="http://schemas.microsoft.com/office/powerpoint/2010/main" val="1350794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106646" y="714309"/>
            <a:ext cx="11987784" cy="60426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smtClean="0"/>
              <a:t>Current Status and Issues</a:t>
            </a:r>
          </a:p>
          <a:p>
            <a:r>
              <a:rPr lang="en-US" sz="2400" dirty="0"/>
              <a:t>Food insecure households face the negative effects of higher food prices on their real incomes. This contribute to alter </a:t>
            </a:r>
            <a:r>
              <a:rPr lang="en-US" sz="2400" i="1" dirty="0"/>
              <a:t>quality</a:t>
            </a:r>
            <a:r>
              <a:rPr lang="en-US" sz="2400" dirty="0"/>
              <a:t> of their diet and reduce the </a:t>
            </a:r>
            <a:r>
              <a:rPr lang="en-US" sz="2400" i="1" dirty="0"/>
              <a:t>quantity</a:t>
            </a:r>
            <a:r>
              <a:rPr lang="en-US" sz="2400" dirty="0"/>
              <a:t> of food consumed. </a:t>
            </a:r>
            <a:endParaRPr lang="en-US" sz="2400" dirty="0" smtClean="0"/>
          </a:p>
          <a:p>
            <a:r>
              <a:rPr lang="en-US" sz="2400" dirty="0" smtClean="0"/>
              <a:t>Children </a:t>
            </a:r>
            <a:r>
              <a:rPr lang="en-US" sz="2400" dirty="0"/>
              <a:t>below the age of 18 represent on average 50 per cent of Iraq total population. Micronutrient deficiency among young children remains unacceptably high. This is a critical barrier to children’s learning for the following </a:t>
            </a:r>
            <a:r>
              <a:rPr lang="en-US" sz="2400" dirty="0" smtClean="0"/>
              <a:t>reasons:</a:t>
            </a:r>
          </a:p>
          <a:p>
            <a:pPr marL="457200" indent="-457200">
              <a:buAutoNum type="arabicPeriod"/>
            </a:pPr>
            <a:r>
              <a:rPr lang="en-US" sz="2400" dirty="0" smtClean="0"/>
              <a:t>Nutrition </a:t>
            </a:r>
            <a:r>
              <a:rPr lang="en-US" sz="2400" dirty="0"/>
              <a:t>deficiency reduces children’s ability to focus and retain what they have learned at school. </a:t>
            </a:r>
            <a:endParaRPr lang="en-US" sz="2400" dirty="0" smtClean="0"/>
          </a:p>
          <a:p>
            <a:pPr marL="457200" indent="-457200">
              <a:buAutoNum type="arabicPeriod"/>
            </a:pPr>
            <a:r>
              <a:rPr lang="en-US" sz="2400" dirty="0"/>
              <a:t>M</a:t>
            </a:r>
            <a:r>
              <a:rPr lang="en-US" sz="2400" dirty="0" smtClean="0"/>
              <a:t>alnourished </a:t>
            </a:r>
            <a:r>
              <a:rPr lang="en-US" sz="2400" dirty="0"/>
              <a:t>children are less likely to stay in </a:t>
            </a:r>
            <a:r>
              <a:rPr lang="en-US" sz="2400" dirty="0" smtClean="0"/>
              <a:t>school.</a:t>
            </a:r>
          </a:p>
          <a:p>
            <a:pPr marL="457200" indent="-457200">
              <a:buAutoNum type="arabicPeriod"/>
            </a:pPr>
            <a:r>
              <a:rPr lang="en-US" sz="2400" dirty="0"/>
              <a:t>T</a:t>
            </a:r>
            <a:r>
              <a:rPr lang="en-US" sz="2400" dirty="0" smtClean="0"/>
              <a:t>otal </a:t>
            </a:r>
            <a:r>
              <a:rPr lang="en-US" sz="2400" dirty="0"/>
              <a:t>nutrient needs are higher during childhood and adolescence than any other time in the lifecycle. </a:t>
            </a:r>
            <a:endParaRPr lang="en-US" sz="2400" b="1" dirty="0" smtClean="0"/>
          </a:p>
          <a:p>
            <a:endParaRPr lang="en-US" sz="2400" dirty="0"/>
          </a:p>
          <a:p>
            <a:endParaRPr lang="en-US" sz="2400" dirty="0"/>
          </a:p>
        </p:txBody>
      </p:sp>
      <p:sp>
        <p:nvSpPr>
          <p:cNvPr id="5" name="Title 1"/>
          <p:cNvSpPr txBox="1">
            <a:spLocks/>
          </p:cNvSpPr>
          <p:nvPr/>
        </p:nvSpPr>
        <p:spPr>
          <a:xfrm>
            <a:off x="9077" y="0"/>
            <a:ext cx="12182923" cy="55399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000" b="1" dirty="0" smtClean="0"/>
              <a:t>Action III. Addressing the Double Burden of Poor Nutrition</a:t>
            </a:r>
          </a:p>
        </p:txBody>
      </p:sp>
    </p:spTree>
    <p:extLst>
      <p:ext uri="{BB962C8B-B14F-4D97-AF65-F5344CB8AC3E}">
        <p14:creationId xmlns:p14="http://schemas.microsoft.com/office/powerpoint/2010/main" val="20988016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106646" y="714309"/>
            <a:ext cx="11987784" cy="60426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smtClean="0"/>
              <a:t>Needs and Priority Actions</a:t>
            </a:r>
          </a:p>
          <a:p>
            <a:pPr marL="0" lvl="0" indent="0">
              <a:buNone/>
            </a:pPr>
            <a:r>
              <a:rPr lang="en-US" sz="2400" b="1" dirty="0" smtClean="0"/>
              <a:t>Proposed intervention: </a:t>
            </a:r>
            <a:r>
              <a:rPr lang="en-US" sz="2400" b="1" i="1" dirty="0" smtClean="0"/>
              <a:t>Healthy Food in Healthy School</a:t>
            </a:r>
            <a:endParaRPr lang="en-US" sz="2400" b="1" i="1" dirty="0"/>
          </a:p>
          <a:p>
            <a:r>
              <a:rPr lang="en-US" sz="2400" dirty="0" smtClean="0"/>
              <a:t>Nutrition-sensitive agricultural intervention to address </a:t>
            </a:r>
            <a:r>
              <a:rPr lang="en-US" sz="2400" dirty="0"/>
              <a:t>the underlying determinants of malnutrition and development (food security; adequate resources) at the individual </a:t>
            </a:r>
            <a:r>
              <a:rPr lang="en-US" sz="2400" dirty="0" smtClean="0"/>
              <a:t>household </a:t>
            </a:r>
            <a:r>
              <a:rPr lang="en-US" sz="2400" dirty="0"/>
              <a:t>and community </a:t>
            </a:r>
            <a:r>
              <a:rPr lang="en-US" sz="2400" dirty="0" smtClean="0"/>
              <a:t>levels.</a:t>
            </a:r>
          </a:p>
          <a:p>
            <a:r>
              <a:rPr lang="en-US" sz="2400" dirty="0"/>
              <a:t>S</a:t>
            </a:r>
            <a:r>
              <a:rPr lang="en-US" sz="2400" dirty="0" smtClean="0"/>
              <a:t>chool </a:t>
            </a:r>
            <a:r>
              <a:rPr lang="en-US" sz="2400" dirty="0"/>
              <a:t>feeding </a:t>
            </a:r>
            <a:r>
              <a:rPr lang="en-US" sz="2400" dirty="0" err="1"/>
              <a:t>programmes</a:t>
            </a:r>
            <a:r>
              <a:rPr lang="en-US" sz="2400" dirty="0"/>
              <a:t> </a:t>
            </a:r>
            <a:r>
              <a:rPr lang="en-US" sz="2400" dirty="0" smtClean="0"/>
              <a:t>to be: 1. reframed </a:t>
            </a:r>
            <a:r>
              <a:rPr lang="en-US" sz="2400" dirty="0"/>
              <a:t>to </a:t>
            </a:r>
            <a:r>
              <a:rPr lang="en-US" sz="2400" dirty="0" smtClean="0"/>
              <a:t>incorporate </a:t>
            </a:r>
            <a:r>
              <a:rPr lang="en-US" sz="2400" dirty="0"/>
              <a:t>longer-term </a:t>
            </a:r>
            <a:r>
              <a:rPr lang="en-US" sz="2400" dirty="0" smtClean="0"/>
              <a:t>perspective, 2. </a:t>
            </a:r>
            <a:r>
              <a:rPr lang="en-US" sz="2400" dirty="0"/>
              <a:t>nationally established and </a:t>
            </a:r>
            <a:r>
              <a:rPr lang="en-US" sz="2400" dirty="0" smtClean="0"/>
              <a:t>maintained, 3</a:t>
            </a:r>
            <a:r>
              <a:rPr lang="en-US" sz="2400" dirty="0"/>
              <a:t>. m</a:t>
            </a:r>
            <a:r>
              <a:rPr lang="en-US" sz="2400" dirty="0" smtClean="0"/>
              <a:t>aking </a:t>
            </a:r>
            <a:r>
              <a:rPr lang="en-US" sz="2400" dirty="0"/>
              <a:t>community participation </a:t>
            </a:r>
            <a:r>
              <a:rPr lang="en-US" sz="2400" dirty="0" smtClean="0"/>
              <a:t>meaningful, 4</a:t>
            </a:r>
            <a:r>
              <a:rPr lang="en-US" sz="2400" dirty="0"/>
              <a:t>. l</a:t>
            </a:r>
            <a:r>
              <a:rPr lang="en-US" sz="2400" dirty="0" smtClean="0"/>
              <a:t>inked </a:t>
            </a:r>
            <a:r>
              <a:rPr lang="en-US" sz="2400" dirty="0"/>
              <a:t>to local agricultural sector </a:t>
            </a:r>
            <a:r>
              <a:rPr lang="en-US" sz="2400" dirty="0" smtClean="0"/>
              <a:t>and 5. promoting </a:t>
            </a:r>
            <a:r>
              <a:rPr lang="en-US" sz="2400" dirty="0"/>
              <a:t>gender equality </a:t>
            </a:r>
            <a:r>
              <a:rPr lang="en-US" sz="2400" dirty="0" smtClean="0"/>
              <a:t>(e.g. targeting </a:t>
            </a:r>
            <a:r>
              <a:rPr lang="en-US" sz="2400" dirty="0"/>
              <a:t>vulnerable young girls </a:t>
            </a:r>
            <a:r>
              <a:rPr lang="en-US" sz="2400" dirty="0" smtClean="0"/>
              <a:t>and providing </a:t>
            </a:r>
            <a:r>
              <a:rPr lang="en-US" sz="2400" dirty="0"/>
              <a:t>income opportunities for </a:t>
            </a:r>
            <a:r>
              <a:rPr lang="en-US" sz="2400" dirty="0" smtClean="0"/>
              <a:t>women).</a:t>
            </a:r>
          </a:p>
          <a:p>
            <a:r>
              <a:rPr lang="en-US" sz="2400" dirty="0" smtClean="0"/>
              <a:t>Integrated, holistic approach to promote </a:t>
            </a:r>
            <a:r>
              <a:rPr lang="en-US" sz="2400" dirty="0"/>
              <a:t>nutrition education and better eating habits, </a:t>
            </a:r>
            <a:r>
              <a:rPr lang="en-US" sz="2400" dirty="0" smtClean="0"/>
              <a:t>and make </a:t>
            </a:r>
            <a:r>
              <a:rPr lang="en-US" sz="2400" dirty="0"/>
              <a:t>schools safer learning environments </a:t>
            </a:r>
            <a:r>
              <a:rPr lang="en-US" sz="2400" dirty="0" smtClean="0"/>
              <a:t> to encourage </a:t>
            </a:r>
            <a:r>
              <a:rPr lang="en-US" sz="2400" dirty="0"/>
              <a:t>students’ enrolment and attendance </a:t>
            </a:r>
            <a:r>
              <a:rPr lang="en-US" sz="2400" dirty="0" smtClean="0"/>
              <a:t>(and increase </a:t>
            </a:r>
            <a:r>
              <a:rPr lang="en-US" sz="2400" dirty="0"/>
              <a:t>adolescent girls’ </a:t>
            </a:r>
            <a:r>
              <a:rPr lang="en-US" sz="2400" dirty="0" smtClean="0"/>
              <a:t>retention). </a:t>
            </a:r>
          </a:p>
          <a:p>
            <a:r>
              <a:rPr lang="en-US" sz="2400" dirty="0" smtClean="0"/>
              <a:t>More sustainable </a:t>
            </a:r>
            <a:r>
              <a:rPr lang="en-US" sz="2400" dirty="0"/>
              <a:t>local </a:t>
            </a:r>
            <a:r>
              <a:rPr lang="en-US" sz="2400" dirty="0" smtClean="0"/>
              <a:t>market production </a:t>
            </a:r>
            <a:r>
              <a:rPr lang="en-US" sz="2400" dirty="0"/>
              <a:t>by educating communities on the nutritional importance of eating seasonal </a:t>
            </a:r>
            <a:r>
              <a:rPr lang="en-US" sz="2400" dirty="0" smtClean="0"/>
              <a:t>products, encouraging </a:t>
            </a:r>
            <a:r>
              <a:rPr lang="en-US" sz="2400" dirty="0"/>
              <a:t>links to local agricultural production and the use of local products in school menus</a:t>
            </a:r>
          </a:p>
          <a:p>
            <a:endParaRPr lang="en-US" sz="2400" dirty="0"/>
          </a:p>
          <a:p>
            <a:endParaRPr lang="en-US" sz="2400" dirty="0"/>
          </a:p>
        </p:txBody>
      </p:sp>
      <p:sp>
        <p:nvSpPr>
          <p:cNvPr id="5" name="Title 1"/>
          <p:cNvSpPr txBox="1">
            <a:spLocks/>
          </p:cNvSpPr>
          <p:nvPr/>
        </p:nvSpPr>
        <p:spPr>
          <a:xfrm>
            <a:off x="9077" y="0"/>
            <a:ext cx="12182923" cy="55399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000" b="1" dirty="0" smtClean="0"/>
              <a:t>Action III. Addressing the Double Burden of Poor Nutrition</a:t>
            </a:r>
          </a:p>
        </p:txBody>
      </p:sp>
    </p:spTree>
    <p:extLst>
      <p:ext uri="{BB962C8B-B14F-4D97-AF65-F5344CB8AC3E}">
        <p14:creationId xmlns:p14="http://schemas.microsoft.com/office/powerpoint/2010/main" val="3407742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106646" y="714309"/>
            <a:ext cx="11987784" cy="5984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u="sng" dirty="0"/>
              <a:t>ACTION 1 - At </a:t>
            </a:r>
            <a:r>
              <a:rPr lang="en-US" sz="2400" u="sng" dirty="0" smtClean="0"/>
              <a:t>School Level</a:t>
            </a:r>
            <a:r>
              <a:rPr lang="en-US" sz="2400" dirty="0"/>
              <a:t>:  </a:t>
            </a:r>
          </a:p>
          <a:p>
            <a:pPr lvl="0" algn="just"/>
            <a:r>
              <a:rPr lang="en-US" sz="2400" dirty="0"/>
              <a:t>(Pilot) integrated school feeding </a:t>
            </a:r>
            <a:r>
              <a:rPr lang="en-US" sz="2400" dirty="0" err="1"/>
              <a:t>programmes</a:t>
            </a:r>
            <a:r>
              <a:rPr lang="en-US" sz="2400" dirty="0"/>
              <a:t>. The pilot phase will start with schools where the highest percentages of children will be eligible for free school meals. Primary schools selected through preliminary vulnerability framework at both rural and urban level.</a:t>
            </a:r>
          </a:p>
          <a:p>
            <a:pPr lvl="0" algn="just"/>
            <a:r>
              <a:rPr lang="en-US" sz="2400" dirty="0"/>
              <a:t>Refurbishment of targeted primary school buildings, to be equipped with dining halls; school gardens; proper, gender-sensitive sanitation facilities and access to potable water.</a:t>
            </a:r>
          </a:p>
          <a:p>
            <a:pPr lvl="0" algn="just"/>
            <a:r>
              <a:rPr lang="en-US" sz="2400" dirty="0"/>
              <a:t>Introduction of Nutrition Education, Food Pyramid Guide Approach and School Gardening topics adapted to age dynamics.</a:t>
            </a:r>
          </a:p>
          <a:p>
            <a:pPr marL="0" indent="0" algn="just">
              <a:buNone/>
            </a:pPr>
            <a:endParaRPr lang="en-US" sz="2400" dirty="0"/>
          </a:p>
          <a:p>
            <a:pPr marL="0" indent="0" algn="just">
              <a:buNone/>
            </a:pPr>
            <a:r>
              <a:rPr lang="en-US" sz="2400" u="sng" dirty="0" smtClean="0"/>
              <a:t>ACTION </a:t>
            </a:r>
            <a:r>
              <a:rPr lang="en-US" sz="2400" u="sng" dirty="0"/>
              <a:t>2 - At </a:t>
            </a:r>
            <a:r>
              <a:rPr lang="en-US" sz="2400" u="sng" dirty="0" smtClean="0"/>
              <a:t>Community Level</a:t>
            </a:r>
            <a:r>
              <a:rPr lang="en-US" sz="2400" dirty="0" smtClean="0"/>
              <a:t> </a:t>
            </a:r>
            <a:r>
              <a:rPr lang="en-US" sz="2400" dirty="0"/>
              <a:t>(this section will be presented in the Theme 4 framework): </a:t>
            </a:r>
          </a:p>
          <a:p>
            <a:pPr lvl="0" algn="just"/>
            <a:r>
              <a:rPr lang="en-US" sz="2400" dirty="0"/>
              <a:t>Construction and set up of equipped kitchen facilities </a:t>
            </a:r>
            <a:r>
              <a:rPr lang="en-US" sz="2400" dirty="0" smtClean="0"/>
              <a:t>run </a:t>
            </a:r>
            <a:r>
              <a:rPr lang="en-US" sz="2400" dirty="0"/>
              <a:t>by targeted </a:t>
            </a:r>
            <a:r>
              <a:rPr lang="en-US" sz="2400" dirty="0" smtClean="0"/>
              <a:t>trained </a:t>
            </a:r>
            <a:r>
              <a:rPr lang="en-US" sz="2400" dirty="0"/>
              <a:t>in schools catering management</a:t>
            </a:r>
            <a:r>
              <a:rPr lang="en-US" sz="2400" dirty="0" smtClean="0"/>
              <a:t>. </a:t>
            </a:r>
            <a:endParaRPr lang="en-US" sz="2400" dirty="0"/>
          </a:p>
          <a:p>
            <a:pPr lvl="0" algn="just"/>
            <a:r>
              <a:rPr lang="en-US" sz="2400" dirty="0"/>
              <a:t>Strengthening local farmers’ production and establishing local supply chains for commodity procurement of school meal services.</a:t>
            </a:r>
          </a:p>
          <a:p>
            <a:pPr marL="0" indent="0" algn="just">
              <a:buNone/>
            </a:pPr>
            <a:endParaRPr lang="en-US" sz="2400" dirty="0"/>
          </a:p>
        </p:txBody>
      </p:sp>
      <p:sp>
        <p:nvSpPr>
          <p:cNvPr id="5" name="Title 1"/>
          <p:cNvSpPr txBox="1">
            <a:spLocks/>
          </p:cNvSpPr>
          <p:nvPr/>
        </p:nvSpPr>
        <p:spPr>
          <a:xfrm>
            <a:off x="9077" y="0"/>
            <a:ext cx="12182923" cy="55399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000" b="1" dirty="0" smtClean="0"/>
              <a:t>Action III. Addressing the Double Burden of Poor Nutrition</a:t>
            </a:r>
          </a:p>
        </p:txBody>
      </p:sp>
    </p:spTree>
    <p:extLst>
      <p:ext uri="{BB962C8B-B14F-4D97-AF65-F5344CB8AC3E}">
        <p14:creationId xmlns:p14="http://schemas.microsoft.com/office/powerpoint/2010/main" val="3421647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106646" y="714308"/>
            <a:ext cx="11987784" cy="60233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u="sng" dirty="0"/>
              <a:t>ACTION 3 - At </a:t>
            </a:r>
            <a:r>
              <a:rPr lang="en-US" sz="2200" u="sng" dirty="0" smtClean="0"/>
              <a:t>Ministry Level</a:t>
            </a:r>
            <a:r>
              <a:rPr lang="en-US" sz="2200" dirty="0" smtClean="0"/>
              <a:t> </a:t>
            </a:r>
            <a:r>
              <a:rPr lang="en-US" sz="2200" dirty="0"/>
              <a:t>(both Ministry of Education and Ministry of Public Health in cooperation with WFP):</a:t>
            </a:r>
          </a:p>
          <a:p>
            <a:pPr lvl="0"/>
            <a:r>
              <a:rPr lang="en-US" sz="2200" dirty="0"/>
              <a:t>Launch of country awareness campaign involving national media on how good food improves health and school attainment.</a:t>
            </a:r>
          </a:p>
          <a:p>
            <a:pPr lvl="0"/>
            <a:r>
              <a:rPr lang="en-US" sz="2200" dirty="0"/>
              <a:t>M&amp;E: set up and monitor the impact of the school feeding plan to ensure that progress is being made. B</a:t>
            </a:r>
            <a:r>
              <a:rPr lang="en-US" sz="2200" dirty="0" smtClean="0"/>
              <a:t>ase-line measure </a:t>
            </a:r>
            <a:r>
              <a:rPr lang="en-US" sz="2200" dirty="0"/>
              <a:t>at the beginning of the </a:t>
            </a:r>
            <a:r>
              <a:rPr lang="en-US" sz="2200" dirty="0" err="1"/>
              <a:t>programme</a:t>
            </a:r>
            <a:r>
              <a:rPr lang="en-US" sz="2200" dirty="0"/>
              <a:t>, </a:t>
            </a:r>
            <a:r>
              <a:rPr lang="en-US" sz="2200" dirty="0" smtClean="0"/>
              <a:t> </a:t>
            </a:r>
            <a:r>
              <a:rPr lang="en-US" sz="2200" dirty="0"/>
              <a:t>regular inspections </a:t>
            </a:r>
            <a:r>
              <a:rPr lang="en-US" sz="2200" dirty="0" smtClean="0"/>
              <a:t>and data collection to assess nutritional </a:t>
            </a:r>
            <a:r>
              <a:rPr lang="en-US" sz="2200" dirty="0"/>
              <a:t>quality of the food against children’s wellbeing and educational attainment</a:t>
            </a:r>
            <a:r>
              <a:rPr lang="en-US" sz="2200" dirty="0" smtClean="0"/>
              <a:t>.</a:t>
            </a:r>
          </a:p>
          <a:p>
            <a:pPr marL="0" lvl="0" indent="0">
              <a:buNone/>
            </a:pPr>
            <a:endParaRPr lang="en-US" sz="2200" dirty="0"/>
          </a:p>
          <a:p>
            <a:pPr marL="0" indent="0">
              <a:buNone/>
            </a:pPr>
            <a:r>
              <a:rPr lang="en-US" sz="2200" u="sng" dirty="0" smtClean="0"/>
              <a:t>ACTION </a:t>
            </a:r>
            <a:r>
              <a:rPr lang="en-US" sz="2200" u="sng" dirty="0"/>
              <a:t>4 - At </a:t>
            </a:r>
            <a:r>
              <a:rPr lang="en-US" sz="2200" u="sng" dirty="0" smtClean="0"/>
              <a:t>Policy </a:t>
            </a:r>
            <a:r>
              <a:rPr lang="en-US" sz="2200" u="sng" dirty="0"/>
              <a:t>L</a:t>
            </a:r>
            <a:r>
              <a:rPr lang="en-US" sz="2200" u="sng" dirty="0" smtClean="0"/>
              <a:t>evel</a:t>
            </a:r>
            <a:r>
              <a:rPr lang="en-US" sz="2200" dirty="0" smtClean="0"/>
              <a:t> </a:t>
            </a:r>
            <a:endParaRPr lang="en-US" sz="2200" dirty="0"/>
          </a:p>
          <a:p>
            <a:r>
              <a:rPr lang="en-US" sz="2200" dirty="0" smtClean="0"/>
              <a:t>Integration </a:t>
            </a:r>
            <a:r>
              <a:rPr lang="en-US" sz="2200" dirty="0"/>
              <a:t>of the nutrition education component in the national curriculum.</a:t>
            </a:r>
          </a:p>
          <a:p>
            <a:r>
              <a:rPr lang="en-US" sz="2200" dirty="0"/>
              <a:t>Launch of School Canteen Guidelines including requirements on healthy, age-tailored menu, </a:t>
            </a:r>
            <a:r>
              <a:rPr lang="en-US" sz="2200" dirty="0" smtClean="0"/>
              <a:t>and quality standards, such </a:t>
            </a:r>
            <a:r>
              <a:rPr lang="en-US" sz="2200" dirty="0"/>
              <a:t>as staff health and hygiene, cleanliness, food preservation, delivery and storage and display and packaging.</a:t>
            </a:r>
          </a:p>
          <a:p>
            <a:pPr lvl="0"/>
            <a:endParaRPr lang="en-US" sz="2100" dirty="0" smtClean="0"/>
          </a:p>
          <a:p>
            <a:pPr marL="0" indent="0">
              <a:buNone/>
            </a:pPr>
            <a:endParaRPr lang="en-US" sz="2400" dirty="0"/>
          </a:p>
        </p:txBody>
      </p:sp>
      <p:sp>
        <p:nvSpPr>
          <p:cNvPr id="5" name="Title 1"/>
          <p:cNvSpPr txBox="1">
            <a:spLocks/>
          </p:cNvSpPr>
          <p:nvPr/>
        </p:nvSpPr>
        <p:spPr>
          <a:xfrm>
            <a:off x="9077" y="0"/>
            <a:ext cx="12182923" cy="55399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000" b="1" dirty="0" smtClean="0"/>
              <a:t>Action III. Addressing the Double Burden of Poor Nutrition</a:t>
            </a:r>
          </a:p>
        </p:txBody>
      </p:sp>
    </p:spTree>
    <p:extLst>
      <p:ext uri="{BB962C8B-B14F-4D97-AF65-F5344CB8AC3E}">
        <p14:creationId xmlns:p14="http://schemas.microsoft.com/office/powerpoint/2010/main" val="17705703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9077" y="0"/>
            <a:ext cx="12182923" cy="55399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000" b="1" dirty="0" smtClean="0"/>
              <a:t>Action III. Addressing the Double Burden of Poor Nutrition</a:t>
            </a:r>
          </a:p>
        </p:txBody>
      </p:sp>
      <p:sp>
        <p:nvSpPr>
          <p:cNvPr id="6" name="Content Placeholder 2"/>
          <p:cNvSpPr txBox="1">
            <a:spLocks/>
          </p:cNvSpPr>
          <p:nvPr/>
        </p:nvSpPr>
        <p:spPr>
          <a:xfrm>
            <a:off x="204216" y="540073"/>
            <a:ext cx="11987784" cy="4843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Financial Needs: </a:t>
            </a:r>
            <a:r>
              <a:rPr lang="en-US" sz="1800" dirty="0" smtClean="0"/>
              <a:t>Actions </a:t>
            </a:r>
            <a:r>
              <a:rPr lang="en-US" sz="1800" dirty="0"/>
              <a:t>and their </a:t>
            </a:r>
            <a:r>
              <a:rPr lang="en-US" sz="1800"/>
              <a:t>respective </a:t>
            </a:r>
            <a:r>
              <a:rPr lang="en-US" sz="1800" smtClean="0"/>
              <a:t>costs (USD)</a:t>
            </a:r>
            <a:endParaRPr lang="en-US" sz="1800" dirty="0"/>
          </a:p>
          <a:p>
            <a:pPr marL="0" indent="0">
              <a:buNone/>
            </a:pPr>
            <a:endParaRPr lang="fr-FR" sz="1800" dirty="0" smtClean="0"/>
          </a:p>
        </p:txBody>
      </p:sp>
      <p:pic>
        <p:nvPicPr>
          <p:cNvPr id="7" name="Picture 6" descr="Theme 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216" y="1024420"/>
            <a:ext cx="11233947" cy="5650172"/>
          </a:xfrm>
          <a:prstGeom prst="rect">
            <a:avLst/>
          </a:prstGeom>
        </p:spPr>
      </p:pic>
    </p:spTree>
    <p:extLst>
      <p:ext uri="{BB962C8B-B14F-4D97-AF65-F5344CB8AC3E}">
        <p14:creationId xmlns:p14="http://schemas.microsoft.com/office/powerpoint/2010/main" val="8926302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9077" y="626070"/>
            <a:ext cx="12126776" cy="3504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600"/>
              </a:spcAft>
              <a:buClr>
                <a:schemeClr val="accent4">
                  <a:lumMod val="75000"/>
                </a:schemeClr>
              </a:buClr>
              <a:buFont typeface="Cambria" panose="02040503050406030204" pitchFamily="18" charset="0"/>
              <a:buChar char="⦿"/>
            </a:pPr>
            <a:r>
              <a:rPr lang="en-US" sz="2400" dirty="0" smtClean="0">
                <a:solidFill>
                  <a:schemeClr val="tx2"/>
                </a:solidFill>
              </a:rPr>
              <a:t> 30</a:t>
            </a:r>
            <a:r>
              <a:rPr lang="en-US" sz="2400" dirty="0">
                <a:solidFill>
                  <a:schemeClr val="tx2"/>
                </a:solidFill>
              </a:rPr>
              <a:t>% population lives in rural areas and 50% of the poor lives in rural areas.  Targeting rural areas to fast track SDG2 </a:t>
            </a:r>
            <a:r>
              <a:rPr lang="en-US" sz="2400" dirty="0" smtClean="0">
                <a:solidFill>
                  <a:schemeClr val="tx2"/>
                </a:solidFill>
              </a:rPr>
              <a:t>results.</a:t>
            </a:r>
          </a:p>
          <a:p>
            <a:pPr algn="just">
              <a:spcAft>
                <a:spcPts val="600"/>
              </a:spcAft>
              <a:buClr>
                <a:schemeClr val="accent4">
                  <a:lumMod val="75000"/>
                </a:schemeClr>
              </a:buClr>
              <a:buFont typeface="Cambria" panose="02040503050406030204" pitchFamily="18" charset="0"/>
              <a:buChar char="⦿"/>
            </a:pPr>
            <a:r>
              <a:rPr lang="en-US" sz="2400" dirty="0">
                <a:solidFill>
                  <a:schemeClr val="tx2"/>
                </a:solidFill>
              </a:rPr>
              <a:t> </a:t>
            </a:r>
            <a:r>
              <a:rPr lang="en-US" sz="2400" dirty="0" smtClean="0">
                <a:solidFill>
                  <a:schemeClr val="tx2"/>
                </a:solidFill>
              </a:rPr>
              <a:t>Robust </a:t>
            </a:r>
            <a:r>
              <a:rPr lang="en-US" sz="2400" dirty="0">
                <a:solidFill>
                  <a:schemeClr val="tx2"/>
                </a:solidFill>
              </a:rPr>
              <a:t>investment needed to </a:t>
            </a:r>
            <a:r>
              <a:rPr lang="en-US" sz="2400" dirty="0" smtClean="0">
                <a:solidFill>
                  <a:schemeClr val="tx2"/>
                </a:solidFill>
              </a:rPr>
              <a:t>strengthen </a:t>
            </a:r>
            <a:r>
              <a:rPr lang="en-US" sz="2400" dirty="0">
                <a:solidFill>
                  <a:schemeClr val="tx2"/>
                </a:solidFill>
              </a:rPr>
              <a:t>technical education, vocational </a:t>
            </a:r>
            <a:r>
              <a:rPr lang="en-US" sz="2400" dirty="0" smtClean="0">
                <a:solidFill>
                  <a:schemeClr val="tx2"/>
                </a:solidFill>
              </a:rPr>
              <a:t>training, </a:t>
            </a:r>
            <a:r>
              <a:rPr lang="en-US" sz="2400" dirty="0">
                <a:solidFill>
                  <a:schemeClr val="tx2"/>
                </a:solidFill>
              </a:rPr>
              <a:t>skills development and entrepreneurship opportunities </a:t>
            </a:r>
            <a:endParaRPr lang="en-US" sz="24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r>
              <a:rPr lang="en-US" sz="2400" dirty="0">
                <a:solidFill>
                  <a:schemeClr val="tx2"/>
                </a:solidFill>
              </a:rPr>
              <a:t> </a:t>
            </a:r>
            <a:r>
              <a:rPr lang="en-US" sz="2400" dirty="0" smtClean="0">
                <a:solidFill>
                  <a:schemeClr val="tx2"/>
                </a:solidFill>
              </a:rPr>
              <a:t>Promote </a:t>
            </a:r>
            <a:r>
              <a:rPr lang="en-US" sz="2400" dirty="0">
                <a:solidFill>
                  <a:schemeClr val="tx2"/>
                </a:solidFill>
              </a:rPr>
              <a:t>gender equality: mobilize female agricultural outreach workers to impart knowledge and establish agricultural </a:t>
            </a:r>
            <a:r>
              <a:rPr lang="en-US" sz="2400" dirty="0" smtClean="0">
                <a:solidFill>
                  <a:schemeClr val="tx2"/>
                </a:solidFill>
              </a:rPr>
              <a:t>groups</a:t>
            </a:r>
          </a:p>
          <a:p>
            <a:pPr algn="just">
              <a:spcAft>
                <a:spcPts val="600"/>
              </a:spcAft>
              <a:buClr>
                <a:schemeClr val="accent4">
                  <a:lumMod val="75000"/>
                </a:schemeClr>
              </a:buClr>
              <a:buFont typeface="Cambria" panose="02040503050406030204" pitchFamily="18" charset="0"/>
              <a:buChar char="⦿"/>
            </a:pPr>
            <a:r>
              <a:rPr lang="en-US" sz="2400" dirty="0">
                <a:solidFill>
                  <a:schemeClr val="tx2"/>
                </a:solidFill>
              </a:rPr>
              <a:t> </a:t>
            </a:r>
            <a:r>
              <a:rPr lang="en-GB" sz="2400" dirty="0" smtClean="0">
                <a:solidFill>
                  <a:schemeClr val="tx2"/>
                </a:solidFill>
              </a:rPr>
              <a:t>Support </a:t>
            </a:r>
            <a:r>
              <a:rPr lang="en-GB" sz="2400" dirty="0">
                <a:solidFill>
                  <a:schemeClr val="tx2"/>
                </a:solidFill>
              </a:rPr>
              <a:t>cooperatives and business incubators to increase employment in rural areas, diversifying their services and the importance of integrated activities involving </a:t>
            </a:r>
            <a:r>
              <a:rPr lang="en-GB" sz="2400" dirty="0" smtClean="0">
                <a:solidFill>
                  <a:schemeClr val="tx2"/>
                </a:solidFill>
              </a:rPr>
              <a:t>women.</a:t>
            </a:r>
          </a:p>
          <a:p>
            <a:pPr algn="just">
              <a:spcAft>
                <a:spcPts val="600"/>
              </a:spcAft>
              <a:buClr>
                <a:schemeClr val="accent4">
                  <a:lumMod val="75000"/>
                </a:schemeClr>
              </a:buClr>
              <a:buFont typeface="Cambria" panose="02040503050406030204" pitchFamily="18" charset="0"/>
              <a:buChar char="⦿"/>
            </a:pPr>
            <a:r>
              <a:rPr lang="en-GB" sz="2400" dirty="0">
                <a:solidFill>
                  <a:schemeClr val="tx2"/>
                </a:solidFill>
              </a:rPr>
              <a:t> </a:t>
            </a:r>
            <a:r>
              <a:rPr lang="en-GB" sz="2400" dirty="0" smtClean="0">
                <a:solidFill>
                  <a:schemeClr val="tx2"/>
                </a:solidFill>
              </a:rPr>
              <a:t>The </a:t>
            </a:r>
            <a:r>
              <a:rPr lang="en-GB" sz="2400" dirty="0">
                <a:solidFill>
                  <a:schemeClr val="tx2"/>
                </a:solidFill>
              </a:rPr>
              <a:t>balance between rural and urban areas should be coherent with the infrastructural development planned by different ministries and governorates plans. </a:t>
            </a:r>
            <a:endParaRPr lang="en-US" sz="24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r>
              <a:rPr lang="en-US" sz="2400" dirty="0">
                <a:solidFill>
                  <a:schemeClr val="tx2"/>
                </a:solidFill>
              </a:rPr>
              <a:t> </a:t>
            </a:r>
            <a:r>
              <a:rPr lang="en-US" sz="2400" dirty="0" smtClean="0">
                <a:solidFill>
                  <a:schemeClr val="tx2"/>
                </a:solidFill>
              </a:rPr>
              <a:t>Job creation </a:t>
            </a:r>
            <a:r>
              <a:rPr lang="en-GB" sz="2400" dirty="0" smtClean="0">
                <a:solidFill>
                  <a:schemeClr val="tx2"/>
                </a:solidFill>
              </a:rPr>
              <a:t>in </a:t>
            </a:r>
            <a:r>
              <a:rPr lang="en-GB" sz="2400" dirty="0">
                <a:solidFill>
                  <a:schemeClr val="tx2"/>
                </a:solidFill>
              </a:rPr>
              <a:t>processing, packaging, transportation and storage of agriculture products in rural areas </a:t>
            </a:r>
            <a:r>
              <a:rPr lang="en-GB" sz="2400" dirty="0" smtClean="0">
                <a:solidFill>
                  <a:schemeClr val="tx2"/>
                </a:solidFill>
              </a:rPr>
              <a:t>targeting </a:t>
            </a:r>
            <a:r>
              <a:rPr lang="en-GB" sz="2400" dirty="0">
                <a:solidFill>
                  <a:schemeClr val="tx2"/>
                </a:solidFill>
              </a:rPr>
              <a:t>youth and women.  </a:t>
            </a:r>
          </a:p>
          <a:p>
            <a:pPr algn="just">
              <a:spcAft>
                <a:spcPts val="600"/>
              </a:spcAft>
              <a:buClr>
                <a:schemeClr val="accent4">
                  <a:lumMod val="75000"/>
                </a:schemeClr>
              </a:buClr>
              <a:buFont typeface="Cambria" panose="02040503050406030204" pitchFamily="18" charset="0"/>
              <a:buChar char="⦿"/>
            </a:pPr>
            <a:r>
              <a:rPr lang="en-GB" sz="2400" dirty="0" smtClean="0">
                <a:solidFill>
                  <a:schemeClr val="tx2"/>
                </a:solidFill>
              </a:rPr>
              <a:t> With </a:t>
            </a:r>
            <a:r>
              <a:rPr lang="en-GB" sz="2400" dirty="0">
                <a:solidFill>
                  <a:schemeClr val="tx2"/>
                </a:solidFill>
              </a:rPr>
              <a:t>much of the Iraqi population living in urban areas, </a:t>
            </a:r>
            <a:r>
              <a:rPr lang="en-GB" sz="2400" dirty="0" smtClean="0">
                <a:solidFill>
                  <a:schemeClr val="tx2"/>
                </a:solidFill>
              </a:rPr>
              <a:t>employment </a:t>
            </a:r>
            <a:r>
              <a:rPr lang="en-GB" sz="2400" dirty="0">
                <a:solidFill>
                  <a:schemeClr val="tx2"/>
                </a:solidFill>
              </a:rPr>
              <a:t>creation programme in urban areas. </a:t>
            </a:r>
            <a:endParaRPr lang="en-US" sz="2400" dirty="0">
              <a:solidFill>
                <a:schemeClr val="tx2"/>
              </a:solidFill>
            </a:endParaRPr>
          </a:p>
          <a:p>
            <a:pPr marL="0" indent="0" algn="just">
              <a:spcAft>
                <a:spcPts val="600"/>
              </a:spcAft>
              <a:buClr>
                <a:schemeClr val="accent4">
                  <a:lumMod val="75000"/>
                </a:schemeClr>
              </a:buClr>
              <a:buNone/>
            </a:pPr>
            <a:endParaRPr lang="en-US" sz="24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p:txBody>
      </p:sp>
      <p:sp>
        <p:nvSpPr>
          <p:cNvPr id="5"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IV. Increasing Employment Especially Among Youth and Women</a:t>
            </a:r>
          </a:p>
        </p:txBody>
      </p:sp>
    </p:spTree>
    <p:extLst>
      <p:ext uri="{BB962C8B-B14F-4D97-AF65-F5344CB8AC3E}">
        <p14:creationId xmlns:p14="http://schemas.microsoft.com/office/powerpoint/2010/main" val="2045844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9077" y="626070"/>
            <a:ext cx="12126776" cy="3504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smtClean="0"/>
              <a:t>Background</a:t>
            </a:r>
          </a:p>
          <a:p>
            <a:r>
              <a:rPr lang="en-US" sz="2400" dirty="0">
                <a:solidFill>
                  <a:schemeClr val="tx2"/>
                </a:solidFill>
              </a:rPr>
              <a:t>30% population lives in rural areas and 50% of the poor lives in rural areas.  Targeting rural areas to fast track SDG2 results.</a:t>
            </a:r>
          </a:p>
          <a:p>
            <a:r>
              <a:rPr lang="en-GB" sz="2400" dirty="0"/>
              <a:t>The unemployment rate is 11% nationally (of whom 7% of males and 13% of females</a:t>
            </a:r>
            <a:r>
              <a:rPr lang="en-GB" sz="2400" dirty="0" smtClean="0"/>
              <a:t>), </a:t>
            </a:r>
            <a:r>
              <a:rPr lang="en-GB" sz="2400" dirty="0"/>
              <a:t>with nearly half of </a:t>
            </a:r>
            <a:r>
              <a:rPr lang="en-GB" sz="2400" dirty="0" smtClean="0"/>
              <a:t>Iraqi </a:t>
            </a:r>
            <a:r>
              <a:rPr lang="en-GB" sz="2400" dirty="0"/>
              <a:t>population being less than 21 years old</a:t>
            </a:r>
            <a:endParaRPr lang="en-GB" sz="2400" dirty="0" smtClean="0"/>
          </a:p>
          <a:p>
            <a:r>
              <a:rPr lang="en-GB" sz="2400" dirty="0" smtClean="0"/>
              <a:t>Iraq agricultural </a:t>
            </a:r>
            <a:r>
              <a:rPr lang="en-GB" sz="2400" dirty="0"/>
              <a:t>sector has been deeply affected by conflicts and consequent changes in leadership and land administration. </a:t>
            </a:r>
            <a:endParaRPr lang="en-GB" sz="2400" dirty="0" smtClean="0"/>
          </a:p>
          <a:p>
            <a:r>
              <a:rPr lang="en-GB" sz="2400" dirty="0" smtClean="0"/>
              <a:t>Iraq </a:t>
            </a:r>
            <a:r>
              <a:rPr lang="en-GB" sz="2400" dirty="0"/>
              <a:t>Technical and Vocational Education and </a:t>
            </a:r>
            <a:r>
              <a:rPr lang="en-GB" sz="2400" dirty="0" smtClean="0"/>
              <a:t>Training (TVET) </a:t>
            </a:r>
            <a:r>
              <a:rPr lang="en-GB" sz="2400" dirty="0"/>
              <a:t>is often accorded low social status </a:t>
            </a:r>
            <a:r>
              <a:rPr lang="en-GB" sz="2400" dirty="0" smtClean="0"/>
              <a:t>and </a:t>
            </a:r>
            <a:r>
              <a:rPr lang="en-GB" sz="2400" dirty="0"/>
              <a:t>regarded as last option when the general educational course is not available or has somehow failed. </a:t>
            </a:r>
            <a:r>
              <a:rPr lang="en-GB" sz="2400" dirty="0" smtClean="0"/>
              <a:t>National TVET </a:t>
            </a:r>
            <a:r>
              <a:rPr lang="en-GB" sz="2400" dirty="0"/>
              <a:t>system </a:t>
            </a:r>
            <a:r>
              <a:rPr lang="en-GB" sz="2400" dirty="0" smtClean="0"/>
              <a:t>is </a:t>
            </a:r>
            <a:r>
              <a:rPr lang="en-GB" sz="2400" dirty="0"/>
              <a:t>not adequately preparing individuals to perform in the labour market</a:t>
            </a:r>
            <a:r>
              <a:rPr lang="en-GB" sz="2400" dirty="0" smtClean="0"/>
              <a:t>.</a:t>
            </a:r>
          </a:p>
          <a:p>
            <a:r>
              <a:rPr lang="en-GB" sz="2400" dirty="0"/>
              <a:t>Iraqi girls and women are still experiencing limited access to quality education and labour market, especially those coming from disadvantaged rural communities and living in remote areas. </a:t>
            </a:r>
            <a:endParaRPr lang="en-US" sz="2400" b="1" dirty="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p:txBody>
      </p:sp>
      <p:sp>
        <p:nvSpPr>
          <p:cNvPr id="4"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IV. Increasing Employment Especially Among Youth and Women</a:t>
            </a:r>
          </a:p>
        </p:txBody>
      </p:sp>
    </p:spTree>
    <p:extLst>
      <p:ext uri="{BB962C8B-B14F-4D97-AF65-F5344CB8AC3E}">
        <p14:creationId xmlns:p14="http://schemas.microsoft.com/office/powerpoint/2010/main" val="13597132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9077" y="626070"/>
            <a:ext cx="12126776" cy="3504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smtClean="0"/>
              <a:t>Research Question</a:t>
            </a:r>
          </a:p>
          <a:p>
            <a:pPr marL="0" indent="0" algn="just">
              <a:buNone/>
            </a:pPr>
            <a:r>
              <a:rPr lang="en-US" sz="2400" dirty="0" smtClean="0"/>
              <a:t>How </a:t>
            </a:r>
            <a:r>
              <a:rPr lang="en-US" sz="2400" dirty="0"/>
              <a:t>can agriculture become an attractive entrepreneurial undertaking, reducing unemployment, and getting people - women and youth in particular - decent and fulfilling work? </a:t>
            </a:r>
            <a:endParaRPr lang="en-US" sz="2400" dirty="0" smtClean="0"/>
          </a:p>
          <a:p>
            <a:pPr marL="0" indent="0" algn="just">
              <a:buNone/>
            </a:pPr>
            <a:endParaRPr lang="en-US" sz="2400" dirty="0"/>
          </a:p>
          <a:p>
            <a:pPr marL="0" indent="0" algn="just">
              <a:buNone/>
            </a:pPr>
            <a:r>
              <a:rPr lang="en-US" sz="2400" b="1" dirty="0" smtClean="0"/>
              <a:t>Proposed </a:t>
            </a:r>
            <a:r>
              <a:rPr lang="en-US" sz="2400" b="1" dirty="0"/>
              <a:t>I</a:t>
            </a:r>
            <a:r>
              <a:rPr lang="en-US" sz="2400" b="1" dirty="0" smtClean="0"/>
              <a:t>nterventions</a:t>
            </a:r>
            <a:endParaRPr lang="en-US" sz="2400" dirty="0"/>
          </a:p>
          <a:p>
            <a:pPr algn="just"/>
            <a:r>
              <a:rPr lang="en-US" sz="2400" dirty="0"/>
              <a:t>P</a:t>
            </a:r>
            <a:r>
              <a:rPr lang="en-US" sz="2400" dirty="0" smtClean="0"/>
              <a:t>rimary </a:t>
            </a:r>
            <a:r>
              <a:rPr lang="en-US" sz="2400" dirty="0"/>
              <a:t>focus </a:t>
            </a:r>
            <a:r>
              <a:rPr lang="en-US" sz="2400" dirty="0" smtClean="0"/>
              <a:t>on resilience-building </a:t>
            </a:r>
            <a:r>
              <a:rPr lang="en-US" sz="2400" dirty="0"/>
              <a:t>and </a:t>
            </a:r>
            <a:r>
              <a:rPr lang="en-US" sz="2400" dirty="0" smtClean="0"/>
              <a:t>strictly </a:t>
            </a:r>
            <a:r>
              <a:rPr lang="en-US" sz="2400" dirty="0"/>
              <a:t>connected to the ‘Healthy food in healthy school’ initiative, as explained in Theme 3. </a:t>
            </a:r>
            <a:endParaRPr lang="en-US" sz="2400" dirty="0" smtClean="0"/>
          </a:p>
          <a:p>
            <a:pPr algn="just"/>
            <a:r>
              <a:rPr lang="en-US" sz="2400" dirty="0"/>
              <a:t>N</a:t>
            </a:r>
            <a:r>
              <a:rPr lang="en-US" sz="2400" dirty="0" smtClean="0"/>
              <a:t>utrition-sensitive </a:t>
            </a:r>
            <a:r>
              <a:rPr lang="en-US" sz="2400" dirty="0"/>
              <a:t>agricultural approach </a:t>
            </a:r>
            <a:r>
              <a:rPr lang="en-US" sz="2400" dirty="0" smtClean="0"/>
              <a:t>utilized </a:t>
            </a:r>
            <a:r>
              <a:rPr lang="en-US" sz="2400" dirty="0"/>
              <a:t>as delivery platforms for tailored interventions to address the needs of adolescent boys and girls. </a:t>
            </a:r>
            <a:endParaRPr lang="en-US" sz="2400" dirty="0" smtClean="0"/>
          </a:p>
          <a:p>
            <a:pPr algn="just"/>
            <a:r>
              <a:rPr lang="en-US" sz="2400" dirty="0" smtClean="0"/>
              <a:t>In </a:t>
            </a:r>
            <a:r>
              <a:rPr lang="en-US" sz="2400" dirty="0"/>
              <a:t>collaboration with WFP, this initiative will help increase small-scale food producer capacities and strengthen young people and women skills in vocational training activities through the following actions:</a:t>
            </a:r>
          </a:p>
          <a:p>
            <a:pPr marL="0" indent="0" algn="just">
              <a:buNone/>
            </a:pPr>
            <a:r>
              <a:rPr lang="en-US" sz="2400" dirty="0" smtClean="0"/>
              <a:t>  </a:t>
            </a:r>
            <a:endParaRPr lang="en-US" sz="24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p:txBody>
      </p:sp>
      <p:sp>
        <p:nvSpPr>
          <p:cNvPr id="4"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IV. Increasing Employment Especially Among Youth and Women</a:t>
            </a:r>
          </a:p>
        </p:txBody>
      </p:sp>
    </p:spTree>
    <p:extLst>
      <p:ext uri="{BB962C8B-B14F-4D97-AF65-F5344CB8AC3E}">
        <p14:creationId xmlns:p14="http://schemas.microsoft.com/office/powerpoint/2010/main" val="22169992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9077" y="626070"/>
            <a:ext cx="12126776" cy="3504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Proposed intervention</a:t>
            </a:r>
          </a:p>
          <a:p>
            <a:pPr marL="0" indent="0">
              <a:buNone/>
            </a:pPr>
            <a:r>
              <a:rPr lang="en-US" sz="2200" u="sng" dirty="0"/>
              <a:t>Action 1 – At community level</a:t>
            </a:r>
            <a:endParaRPr lang="en-US" sz="2200" dirty="0"/>
          </a:p>
          <a:p>
            <a:r>
              <a:rPr lang="en-US" sz="2200" dirty="0"/>
              <a:t>Construction and set up of equipped kitchen facilities managed by targeted women from both rural and urban settings and trained in schools catering management.</a:t>
            </a:r>
          </a:p>
          <a:p>
            <a:r>
              <a:rPr lang="en-US" sz="2200" dirty="0"/>
              <a:t>Strengthening local farmers’ production and establishing local supply chains for commodity procurement of school meal services</a:t>
            </a:r>
            <a:r>
              <a:rPr lang="en-US" sz="2200" dirty="0" smtClean="0"/>
              <a:t>.</a:t>
            </a:r>
            <a:endParaRPr lang="en-US" sz="2200" dirty="0"/>
          </a:p>
          <a:p>
            <a:pPr marL="0" indent="0">
              <a:buNone/>
            </a:pPr>
            <a:r>
              <a:rPr lang="en-US" sz="2200" u="sng" dirty="0"/>
              <a:t>Action 2 – At Ministry level</a:t>
            </a:r>
            <a:endParaRPr lang="en-US" sz="2200" dirty="0"/>
          </a:p>
          <a:p>
            <a:r>
              <a:rPr lang="en-US" sz="2200" dirty="0"/>
              <a:t>Vocational training and technical support to targeted women (including those coming from disadvantages groups and refugee women) on culinary basics, school catering and food business management.</a:t>
            </a:r>
          </a:p>
          <a:p>
            <a:r>
              <a:rPr lang="en-US" sz="2200" dirty="0"/>
              <a:t>Vocational training and technical support to targeted smallholder farmers, including female agricultural outreach workers, on how to increase their agricultural production and sales</a:t>
            </a:r>
            <a:r>
              <a:rPr lang="en-US" sz="2200" dirty="0" smtClean="0"/>
              <a:t>.</a:t>
            </a:r>
            <a:endParaRPr lang="en-US" sz="2200" dirty="0"/>
          </a:p>
          <a:p>
            <a:pPr marL="0" indent="0">
              <a:buNone/>
            </a:pPr>
            <a:r>
              <a:rPr lang="en-US" sz="2200" u="sng" dirty="0"/>
              <a:t>Action 3 – At Policy level</a:t>
            </a:r>
            <a:endParaRPr lang="en-US" sz="2200" dirty="0"/>
          </a:p>
          <a:p>
            <a:r>
              <a:rPr lang="en-US" sz="2200" dirty="0"/>
              <a:t>Develop a qualification and vocational training </a:t>
            </a:r>
            <a:r>
              <a:rPr lang="en-US" sz="2200" dirty="0" err="1"/>
              <a:t>programme</a:t>
            </a:r>
            <a:r>
              <a:rPr lang="en-US" sz="2200" dirty="0"/>
              <a:t> on culinary basics, school catering and food business management with formal accreditation from an examining body.</a:t>
            </a:r>
          </a:p>
          <a:p>
            <a:endParaRPr lang="en-US" sz="2400" dirty="0"/>
          </a:p>
          <a:p>
            <a:pPr algn="just">
              <a:spcAft>
                <a:spcPts val="600"/>
              </a:spcAft>
              <a:buClr>
                <a:schemeClr val="accent4">
                  <a:lumMod val="75000"/>
                </a:schemeClr>
              </a:buClr>
              <a:buFont typeface="Cambria" panose="02040503050406030204" pitchFamily="18" charset="0"/>
              <a:buChar char="⦿"/>
            </a:pPr>
            <a:endParaRPr lang="en-US" sz="2400" dirty="0" smtClean="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p:txBody>
      </p:sp>
      <p:sp>
        <p:nvSpPr>
          <p:cNvPr id="4"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IV. Increasing Employment Especially Among Youth and Women</a:t>
            </a:r>
          </a:p>
        </p:txBody>
      </p:sp>
    </p:spTree>
    <p:extLst>
      <p:ext uri="{BB962C8B-B14F-4D97-AF65-F5344CB8AC3E}">
        <p14:creationId xmlns:p14="http://schemas.microsoft.com/office/powerpoint/2010/main" val="42758338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9077" y="626070"/>
            <a:ext cx="12126776" cy="3504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solidFill>
                  <a:schemeClr val="tx2"/>
                </a:solidFill>
              </a:rPr>
              <a:t> </a:t>
            </a:r>
            <a:r>
              <a:rPr lang="en-US" sz="2400" dirty="0"/>
              <a:t>Financial needs (actions and their respective costs)</a:t>
            </a: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a:p>
            <a:pPr algn="just">
              <a:spcAft>
                <a:spcPts val="600"/>
              </a:spcAft>
              <a:buClr>
                <a:schemeClr val="accent4">
                  <a:lumMod val="75000"/>
                </a:schemeClr>
              </a:buClr>
              <a:buFont typeface="Cambria" panose="02040503050406030204" pitchFamily="18" charset="0"/>
              <a:buChar char="⦿"/>
            </a:pPr>
            <a:endParaRPr lang="en-US" sz="2400" dirty="0">
              <a:solidFill>
                <a:schemeClr val="tx2"/>
              </a:solidFill>
            </a:endParaRPr>
          </a:p>
        </p:txBody>
      </p:sp>
      <p:pic>
        <p:nvPicPr>
          <p:cNvPr id="2" name="Picture 1" descr="Screen Shot 2018-03-20 at 07.00.5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2827" y="1776744"/>
            <a:ext cx="9546241" cy="3996452"/>
          </a:xfrm>
          <a:prstGeom prst="rect">
            <a:avLst/>
          </a:prstGeom>
        </p:spPr>
      </p:pic>
      <p:sp>
        <p:nvSpPr>
          <p:cNvPr id="6"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IV. Increasing Employment Especially Among Youth and Women</a:t>
            </a:r>
          </a:p>
        </p:txBody>
      </p:sp>
    </p:spTree>
    <p:extLst>
      <p:ext uri="{BB962C8B-B14F-4D97-AF65-F5344CB8AC3E}">
        <p14:creationId xmlns:p14="http://schemas.microsoft.com/office/powerpoint/2010/main" val="24547242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868312"/>
            <a:ext cx="11987784" cy="5523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Background</a:t>
            </a:r>
          </a:p>
          <a:p>
            <a:r>
              <a:rPr lang="en-US" sz="2400" dirty="0"/>
              <a:t>Level of food import in Iraq is very high and growing </a:t>
            </a:r>
            <a:r>
              <a:rPr lang="en-US" sz="2400" dirty="0" smtClean="0"/>
              <a:t>fast. </a:t>
            </a:r>
          </a:p>
          <a:p>
            <a:r>
              <a:rPr lang="en-US" sz="2400" dirty="0" smtClean="0"/>
              <a:t>Agricultural </a:t>
            </a:r>
            <a:r>
              <a:rPr lang="en-US" sz="2400" dirty="0"/>
              <a:t>Import Value Index increased from a value of 100 in 2004-2006 to 293 in 2013, indicating an increase of about 300% of the value of imported food commodities. </a:t>
            </a:r>
            <a:endParaRPr lang="en-US" sz="2400" dirty="0" smtClean="0"/>
          </a:p>
          <a:p>
            <a:r>
              <a:rPr lang="en-US" sz="2400" dirty="0" smtClean="0"/>
              <a:t>Import </a:t>
            </a:r>
            <a:r>
              <a:rPr lang="en-US" sz="2400" dirty="0"/>
              <a:t>value based on 2005 prices increased from 2.6 billion $ in 2005 to 3.4 Billion $ in 2013. Import dependency remain high for most of the strategic agricultural commodities</a:t>
            </a:r>
            <a:r>
              <a:rPr lang="en-US" sz="2400" dirty="0" smtClean="0"/>
              <a:t>.</a:t>
            </a:r>
          </a:p>
          <a:p>
            <a:r>
              <a:rPr lang="en-US" sz="2400" dirty="0"/>
              <a:t>Despite relatively high production potential, actual agricultural production is limited with internal market mechanisms being inefficient due to market failures, import inflation, faulty value chains, and lack of employment opportunities</a:t>
            </a:r>
            <a:r>
              <a:rPr lang="en-US" sz="2400" dirty="0" smtClean="0"/>
              <a:t>.</a:t>
            </a:r>
          </a:p>
          <a:p>
            <a:r>
              <a:rPr lang="en-US" sz="2400" dirty="0"/>
              <a:t>Iraqi markets didn’t fully opened up to the benefit of free trade which has direct and indirect impacts on both producers and consumers. Consumer markets has been highly supported by the government which created a bias at the production level.</a:t>
            </a:r>
            <a:endParaRPr lang="en-US" sz="2200" dirty="0" smtClean="0"/>
          </a:p>
        </p:txBody>
      </p:sp>
      <p:sp>
        <p:nvSpPr>
          <p:cNvPr id="5"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V. Reforming Marketing, Trade and Pricing Policies</a:t>
            </a:r>
          </a:p>
        </p:txBody>
      </p:sp>
    </p:spTree>
    <p:extLst>
      <p:ext uri="{BB962C8B-B14F-4D97-AF65-F5344CB8AC3E}">
        <p14:creationId xmlns:p14="http://schemas.microsoft.com/office/powerpoint/2010/main" val="218285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868312"/>
            <a:ext cx="11987784" cy="5523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smtClean="0"/>
              <a:t>Background</a:t>
            </a:r>
          </a:p>
          <a:p>
            <a:r>
              <a:rPr lang="en-US" sz="2400" dirty="0"/>
              <a:t>In the framework of the “national development plan” (2010-2014) </a:t>
            </a:r>
            <a:r>
              <a:rPr lang="en-US" sz="2400" dirty="0" smtClean="0"/>
              <a:t>the reform of the PDS resulted in a leverage of domestic </a:t>
            </a:r>
            <a:r>
              <a:rPr lang="en-US" sz="2400" dirty="0"/>
              <a:t>prices thus offering more opportunities to the private sector. This reform had a significant impact on the wheat sector for example, where the semi irrigated wheat areas shifted from 70 k hectares to 170 k hectares, with increased productivity of over 40</a:t>
            </a:r>
            <a:r>
              <a:rPr lang="en-US" sz="2400" dirty="0" smtClean="0"/>
              <a:t>%.</a:t>
            </a:r>
          </a:p>
        </p:txBody>
      </p:sp>
      <p:sp>
        <p:nvSpPr>
          <p:cNvPr id="5" name="Content Placeholder 1"/>
          <p:cNvSpPr txBox="1">
            <a:spLocks/>
          </p:cNvSpPr>
          <p:nvPr/>
        </p:nvSpPr>
        <p:spPr>
          <a:xfrm>
            <a:off x="204216" y="3160649"/>
            <a:ext cx="6080185" cy="3084703"/>
          </a:xfrm>
          <a:prstGeom prst="rect">
            <a:avLst/>
          </a:prstGeom>
        </p:spPr>
        <p:txBody>
          <a:bodyPr>
            <a:normAutofit/>
          </a:bodyPr>
          <a:lstStyle>
            <a:lvl1pPr marL="27432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8288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1031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77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51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a:lstStyle>
          <a:p>
            <a:r>
              <a:rPr lang="en-US" dirty="0" smtClean="0"/>
              <a:t>Current trade policies in Iraq tends to subsidize food consumers by importing and subsidizing strategic commodities (cereals, rice, oil, and meat). </a:t>
            </a:r>
          </a:p>
          <a:p>
            <a:r>
              <a:rPr lang="en-US" dirty="0" smtClean="0"/>
              <a:t>Import of many food commodities is also liberalized. </a:t>
            </a:r>
          </a:p>
          <a:p>
            <a:r>
              <a:rPr lang="en-US" dirty="0" smtClean="0"/>
              <a:t>These policies would affect: </a:t>
            </a:r>
          </a:p>
          <a:p>
            <a:pPr lvl="1"/>
            <a:r>
              <a:rPr lang="en-US" dirty="0" smtClean="0"/>
              <a:t>Government expenditures and trade balances. </a:t>
            </a:r>
          </a:p>
          <a:p>
            <a:pPr lvl="1"/>
            <a:r>
              <a:rPr lang="en-US" dirty="0" smtClean="0"/>
              <a:t>Levels of national food production. </a:t>
            </a:r>
          </a:p>
        </p:txBody>
      </p:sp>
      <p:graphicFrame>
        <p:nvGraphicFramePr>
          <p:cNvPr id="6" name="Content Placeholder 5"/>
          <p:cNvGraphicFramePr>
            <a:graphicFrameLocks/>
          </p:cNvGraphicFramePr>
          <p:nvPr>
            <p:extLst/>
          </p:nvPr>
        </p:nvGraphicFramePr>
        <p:xfrm>
          <a:off x="6854376" y="2823917"/>
          <a:ext cx="5020574" cy="3851275"/>
        </p:xfrm>
        <a:graphic>
          <a:graphicData uri="http://schemas.openxmlformats.org/drawingml/2006/chart">
            <c:chart xmlns:c="http://schemas.openxmlformats.org/drawingml/2006/chart" xmlns:r="http://schemas.openxmlformats.org/officeDocument/2006/relationships" r:id="rId3"/>
          </a:graphicData>
        </a:graphic>
      </p:graphicFrame>
      <p:sp>
        <p:nvSpPr>
          <p:cNvPr id="7"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V. Reforming Marketing, Trade and Pricing Policies</a:t>
            </a:r>
          </a:p>
        </p:txBody>
      </p:sp>
    </p:spTree>
    <p:extLst>
      <p:ext uri="{BB962C8B-B14F-4D97-AF65-F5344CB8AC3E}">
        <p14:creationId xmlns:p14="http://schemas.microsoft.com/office/powerpoint/2010/main" val="1323501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9077" y="647877"/>
            <a:ext cx="11987784" cy="5523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200" b="1" dirty="0" smtClean="0"/>
              <a:t>Proposed Interventions</a:t>
            </a:r>
          </a:p>
          <a:p>
            <a:pPr marL="0" indent="0" algn="just">
              <a:buNone/>
            </a:pPr>
            <a:r>
              <a:rPr lang="en-US" sz="2200" b="1" dirty="0">
                <a:solidFill>
                  <a:schemeClr val="accent1">
                    <a:lumMod val="75000"/>
                  </a:schemeClr>
                </a:solidFill>
              </a:rPr>
              <a:t>1</a:t>
            </a:r>
            <a:r>
              <a:rPr lang="en-US" sz="2200" b="1" dirty="0" smtClean="0">
                <a:solidFill>
                  <a:schemeClr val="accent1">
                    <a:lumMod val="75000"/>
                  </a:schemeClr>
                </a:solidFill>
              </a:rPr>
              <a:t>. Enhance market integration of farms in their respective value chains. </a:t>
            </a:r>
            <a:r>
              <a:rPr lang="en-GB" sz="1900" dirty="0"/>
              <a:t>this would allow for higher producer prices of a wider basket of agricultural commodities will certainly be an effective incentive for higher private investments in productivity enhancements and will allow shifting to high value added crops. </a:t>
            </a:r>
            <a:endParaRPr lang="en-US" sz="1900" dirty="0"/>
          </a:p>
          <a:p>
            <a:pPr marL="0" indent="0" algn="just">
              <a:buNone/>
            </a:pPr>
            <a:r>
              <a:rPr lang="en-US" sz="2200" b="1" dirty="0" smtClean="0">
                <a:solidFill>
                  <a:schemeClr val="accent1">
                    <a:lumMod val="75000"/>
                  </a:schemeClr>
                </a:solidFill>
              </a:rPr>
              <a:t>2</a:t>
            </a:r>
            <a:r>
              <a:rPr lang="en-US" sz="2200" b="1" dirty="0">
                <a:solidFill>
                  <a:schemeClr val="accent1">
                    <a:lumMod val="75000"/>
                  </a:schemeClr>
                </a:solidFill>
              </a:rPr>
              <a:t>. </a:t>
            </a:r>
            <a:r>
              <a:rPr lang="en-GB" sz="2200" b="1" dirty="0">
                <a:solidFill>
                  <a:schemeClr val="accent1">
                    <a:lumMod val="75000"/>
                  </a:schemeClr>
                </a:solidFill>
              </a:rPr>
              <a:t>Reduction and better targeting of consumer prices subsidies </a:t>
            </a:r>
            <a:r>
              <a:rPr lang="en-US" sz="2200" b="1" dirty="0">
                <a:solidFill>
                  <a:schemeClr val="accent1">
                    <a:lumMod val="75000"/>
                  </a:schemeClr>
                </a:solidFill>
              </a:rPr>
              <a:t>. </a:t>
            </a:r>
            <a:r>
              <a:rPr lang="en-US" sz="1900" dirty="0"/>
              <a:t>T</a:t>
            </a:r>
            <a:r>
              <a:rPr lang="en-GB" sz="1900" dirty="0"/>
              <a:t>his would</a:t>
            </a:r>
            <a:r>
              <a:rPr lang="en-US" sz="1900" dirty="0"/>
              <a:t> </a:t>
            </a:r>
            <a:r>
              <a:rPr lang="en-GB" sz="1900" dirty="0"/>
              <a:t>result in higher involvement of private sector in food importation and better prices transmission between international and national market, which in turn can be a good incentive for </a:t>
            </a:r>
            <a:r>
              <a:rPr lang="en-GB" sz="1900" dirty="0" smtClean="0"/>
              <a:t>agricultural production and trade liberalisation. </a:t>
            </a:r>
          </a:p>
          <a:p>
            <a:pPr marL="0" indent="0" algn="just">
              <a:buNone/>
            </a:pPr>
            <a:r>
              <a:rPr lang="en-GB" sz="2200" b="1" dirty="0" smtClean="0">
                <a:solidFill>
                  <a:schemeClr val="accent1">
                    <a:lumMod val="75000"/>
                  </a:schemeClr>
                </a:solidFill>
              </a:rPr>
              <a:t>3</a:t>
            </a:r>
            <a:r>
              <a:rPr lang="en-GB" sz="2200" b="1" dirty="0">
                <a:solidFill>
                  <a:schemeClr val="accent1">
                    <a:lumMod val="75000"/>
                  </a:schemeClr>
                </a:solidFill>
              </a:rPr>
              <a:t>. Mobilize resources and expertise to develop a comprehensive trade strategy with clear impact assessment </a:t>
            </a:r>
            <a:r>
              <a:rPr lang="en-GB" sz="2000" dirty="0" smtClean="0"/>
              <a:t>of different market and non market policies. In fact, consumer </a:t>
            </a:r>
            <a:r>
              <a:rPr lang="en-GB" sz="2000" dirty="0"/>
              <a:t>subsidies, private involvement in food import, crops areas and land use, productivity levels, and distortions on producers’ prices, are all inter related items that need to be addressed in a single agricultural </a:t>
            </a:r>
            <a:r>
              <a:rPr lang="en-GB" sz="2000" dirty="0" smtClean="0"/>
              <a:t>strategy. such a strategy will certainly </a:t>
            </a:r>
            <a:r>
              <a:rPr lang="en-GB" sz="2000" dirty="0"/>
              <a:t>add up to the ongoing technical investments for irrigation, land, and other infrastructure development. </a:t>
            </a:r>
            <a:endParaRPr lang="en-US" sz="2000" dirty="0"/>
          </a:p>
          <a:p>
            <a:pPr marL="0" indent="0" algn="just">
              <a:buNone/>
            </a:pPr>
            <a:r>
              <a:rPr lang="fr-FR" sz="2200" b="1" dirty="0">
                <a:solidFill>
                  <a:schemeClr val="accent1">
                    <a:lumMod val="75000"/>
                  </a:schemeClr>
                </a:solidFill>
              </a:rPr>
              <a:t>4. </a:t>
            </a:r>
            <a:r>
              <a:rPr lang="en-US" sz="2200" b="1" dirty="0" smtClean="0">
                <a:solidFill>
                  <a:schemeClr val="accent1">
                    <a:lumMod val="75000"/>
                  </a:schemeClr>
                </a:solidFill>
              </a:rPr>
              <a:t>Build</a:t>
            </a:r>
            <a:r>
              <a:rPr lang="fr-FR" sz="2200" b="1" dirty="0" smtClean="0">
                <a:solidFill>
                  <a:schemeClr val="accent1">
                    <a:lumMod val="75000"/>
                  </a:schemeClr>
                </a:solidFill>
              </a:rPr>
              <a:t> </a:t>
            </a:r>
            <a:r>
              <a:rPr lang="fr-FR" sz="2200" b="1" dirty="0">
                <a:solidFill>
                  <a:schemeClr val="accent1">
                    <a:lumMod val="75000"/>
                  </a:schemeClr>
                </a:solidFill>
              </a:rPr>
              <a:t>on</a:t>
            </a:r>
            <a:r>
              <a:rPr lang="en-US" sz="2200" b="1" dirty="0">
                <a:solidFill>
                  <a:schemeClr val="accent1">
                    <a:lumMod val="75000"/>
                  </a:schemeClr>
                </a:solidFill>
              </a:rPr>
              <a:t> the “National development plan of 2010-2014</a:t>
            </a:r>
            <a:r>
              <a:rPr lang="en-US" sz="2200" b="1" dirty="0" smtClean="0">
                <a:solidFill>
                  <a:schemeClr val="accent1">
                    <a:lumMod val="75000"/>
                  </a:schemeClr>
                </a:solidFill>
              </a:rPr>
              <a:t>”,</a:t>
            </a:r>
            <a:r>
              <a:rPr lang="en-US" sz="2400" dirty="0" smtClean="0"/>
              <a:t> </a:t>
            </a:r>
            <a:r>
              <a:rPr lang="en-US" sz="2000" dirty="0"/>
              <a:t>which, to some extent, proved to be working before the terrorism events and helped closing parts of the yield gaps. The country should build on its experience in implementing these plans, and should coordinate its national programs to ensure harmonic co investments through market and non-market actions and policies.</a:t>
            </a:r>
          </a:p>
        </p:txBody>
      </p:sp>
      <p:sp>
        <p:nvSpPr>
          <p:cNvPr id="5"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V. Reforming Marketing, Trade and Pricing Policies</a:t>
            </a:r>
          </a:p>
        </p:txBody>
      </p:sp>
    </p:spTree>
    <p:extLst>
      <p:ext uri="{BB962C8B-B14F-4D97-AF65-F5344CB8AC3E}">
        <p14:creationId xmlns:p14="http://schemas.microsoft.com/office/powerpoint/2010/main" val="161662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04216" y="740297"/>
            <a:ext cx="11987784" cy="1317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200" b="1" dirty="0" smtClean="0"/>
              <a:t>Cost of needed interventions. </a:t>
            </a:r>
            <a:r>
              <a:rPr lang="fr-FR" sz="1800" dirty="0" smtClean="0"/>
              <a:t>Most of the </a:t>
            </a:r>
            <a:r>
              <a:rPr lang="fr-FR" sz="1800" dirty="0" err="1" smtClean="0"/>
              <a:t>needed</a:t>
            </a:r>
            <a:r>
              <a:rPr lang="fr-FR" sz="1800" dirty="0" smtClean="0"/>
              <a:t> </a:t>
            </a:r>
            <a:r>
              <a:rPr lang="fr-FR" sz="1800" dirty="0" err="1" smtClean="0"/>
              <a:t>costs</a:t>
            </a:r>
            <a:r>
              <a:rPr lang="fr-FR" sz="1800" dirty="0" smtClean="0"/>
              <a:t> are </a:t>
            </a:r>
            <a:r>
              <a:rPr lang="fr-FR" sz="1800" dirty="0" err="1" smtClean="0"/>
              <a:t>related</a:t>
            </a:r>
            <a:r>
              <a:rPr lang="fr-FR" sz="1800" dirty="0" smtClean="0"/>
              <a:t> to prospective </a:t>
            </a:r>
            <a:r>
              <a:rPr lang="fr-FR" sz="1800" dirty="0" err="1" smtClean="0"/>
              <a:t>studies</a:t>
            </a:r>
            <a:r>
              <a:rPr lang="fr-FR" sz="1800" dirty="0" smtClean="0"/>
              <a:t> and impact </a:t>
            </a:r>
            <a:r>
              <a:rPr lang="fr-FR" sz="1800" dirty="0" err="1" smtClean="0"/>
              <a:t>assessment</a:t>
            </a:r>
            <a:r>
              <a:rPr lang="fr-FR" sz="1800" dirty="0" smtClean="0"/>
              <a:t> of free </a:t>
            </a:r>
            <a:r>
              <a:rPr lang="fr-FR" sz="1800" dirty="0" err="1" smtClean="0"/>
              <a:t>trade</a:t>
            </a:r>
            <a:r>
              <a:rPr lang="fr-FR" sz="1800" dirty="0" smtClean="0"/>
              <a:t> </a:t>
            </a:r>
            <a:r>
              <a:rPr lang="fr-FR" sz="1800" dirty="0" err="1" smtClean="0"/>
              <a:t>policies</a:t>
            </a:r>
            <a:r>
              <a:rPr lang="fr-FR" sz="1800" dirty="0" smtClean="0"/>
              <a:t> on </a:t>
            </a:r>
            <a:r>
              <a:rPr lang="fr-FR" sz="1800" dirty="0" err="1" smtClean="0"/>
              <a:t>both</a:t>
            </a:r>
            <a:r>
              <a:rPr lang="fr-FR" sz="1800" dirty="0" smtClean="0"/>
              <a:t> </a:t>
            </a:r>
            <a:r>
              <a:rPr lang="fr-FR" sz="1800" dirty="0" err="1" smtClean="0"/>
              <a:t>producers</a:t>
            </a:r>
            <a:r>
              <a:rPr lang="fr-FR" sz="1800" dirty="0" smtClean="0"/>
              <a:t> and </a:t>
            </a:r>
            <a:r>
              <a:rPr lang="fr-FR" sz="1800" dirty="0" err="1" smtClean="0"/>
              <a:t>consumers</a:t>
            </a:r>
            <a:r>
              <a:rPr lang="fr-FR" sz="1800" dirty="0" smtClean="0"/>
              <a:t>. </a:t>
            </a:r>
            <a:r>
              <a:rPr lang="fr-FR" sz="1800" dirty="0" err="1" smtClean="0"/>
              <a:t>These</a:t>
            </a:r>
            <a:r>
              <a:rPr lang="fr-FR" sz="1800" dirty="0" smtClean="0"/>
              <a:t> </a:t>
            </a:r>
            <a:r>
              <a:rPr lang="fr-FR" sz="1800" dirty="0" err="1" smtClean="0"/>
              <a:t>costs</a:t>
            </a:r>
            <a:r>
              <a:rPr lang="fr-FR" sz="1800" dirty="0" smtClean="0"/>
              <a:t> are </a:t>
            </a:r>
            <a:r>
              <a:rPr lang="fr-FR" sz="1800" dirty="0" err="1" smtClean="0"/>
              <a:t>insignificant</a:t>
            </a:r>
            <a:r>
              <a:rPr lang="fr-FR" sz="1800" dirty="0" smtClean="0"/>
              <a:t> </a:t>
            </a:r>
            <a:r>
              <a:rPr lang="fr-FR" sz="1800" dirty="0" err="1" smtClean="0"/>
              <a:t>compared</a:t>
            </a:r>
            <a:r>
              <a:rPr lang="fr-FR" sz="1800" dirty="0" smtClean="0"/>
              <a:t> to </a:t>
            </a:r>
            <a:r>
              <a:rPr lang="fr-FR" sz="1800" dirty="0" err="1" smtClean="0"/>
              <a:t>other</a:t>
            </a:r>
            <a:r>
              <a:rPr lang="fr-FR" sz="1800" dirty="0" smtClean="0"/>
              <a:t> actions and interventions.</a:t>
            </a:r>
          </a:p>
        </p:txBody>
      </p:sp>
      <p:graphicFrame>
        <p:nvGraphicFramePr>
          <p:cNvPr id="6" name="Object 5"/>
          <p:cNvGraphicFramePr>
            <a:graphicFrameLocks noChangeAspect="1"/>
          </p:cNvGraphicFramePr>
          <p:nvPr>
            <p:extLst>
              <p:ext uri="{D42A27DB-BD31-4B8C-83A1-F6EECF244321}">
                <p14:modId xmlns:p14="http://schemas.microsoft.com/office/powerpoint/2010/main" val="3558324905"/>
              </p:ext>
            </p:extLst>
          </p:nvPr>
        </p:nvGraphicFramePr>
        <p:xfrm>
          <a:off x="204216" y="1722664"/>
          <a:ext cx="11715641" cy="4890407"/>
        </p:xfrm>
        <a:graphic>
          <a:graphicData uri="http://schemas.openxmlformats.org/presentationml/2006/ole">
            <mc:AlternateContent xmlns:mc="http://schemas.openxmlformats.org/markup-compatibility/2006">
              <mc:Choice xmlns:v="urn:schemas-microsoft-com:vml" Requires="v">
                <p:oleObj spid="_x0000_s2066" name="Worksheet" r:id="rId4" imgW="11102532" imgH="4000526" progId="Excel.Sheet.12">
                  <p:embed/>
                </p:oleObj>
              </mc:Choice>
              <mc:Fallback>
                <p:oleObj name="Worksheet" r:id="rId4" imgW="11102532" imgH="4000526" progId="Excel.Sheet.12">
                  <p:embed/>
                  <p:pic>
                    <p:nvPicPr>
                      <p:cNvPr id="6" name="Object 5"/>
                      <p:cNvPicPr/>
                      <p:nvPr/>
                    </p:nvPicPr>
                    <p:blipFill>
                      <a:blip r:embed="rId5"/>
                      <a:stretch>
                        <a:fillRect/>
                      </a:stretch>
                    </p:blipFill>
                    <p:spPr>
                      <a:xfrm>
                        <a:off x="204216" y="1722664"/>
                        <a:ext cx="11715641" cy="4890407"/>
                      </a:xfrm>
                      <a:prstGeom prst="rect">
                        <a:avLst/>
                      </a:prstGeom>
                    </p:spPr>
                  </p:pic>
                </p:oleObj>
              </mc:Fallback>
            </mc:AlternateContent>
          </a:graphicData>
        </a:graphic>
      </p:graphicFrame>
      <p:sp>
        <p:nvSpPr>
          <p:cNvPr id="5" name="Title 1"/>
          <p:cNvSpPr txBox="1">
            <a:spLocks/>
          </p:cNvSpPr>
          <p:nvPr/>
        </p:nvSpPr>
        <p:spPr>
          <a:xfrm>
            <a:off x="9077" y="0"/>
            <a:ext cx="12182923"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2800" b="1" dirty="0" smtClean="0"/>
              <a:t>Action V. Reforming Marketing, Trade and Pricing Policies</a:t>
            </a:r>
          </a:p>
        </p:txBody>
      </p:sp>
    </p:spTree>
    <p:extLst>
      <p:ext uri="{BB962C8B-B14F-4D97-AF65-F5344CB8AC3E}">
        <p14:creationId xmlns:p14="http://schemas.microsoft.com/office/powerpoint/2010/main" val="23944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077" y="0"/>
            <a:ext cx="12182923"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Summary: Actions vs Financial Needs</a:t>
            </a:r>
          </a:p>
        </p:txBody>
      </p:sp>
      <p:graphicFrame>
        <p:nvGraphicFramePr>
          <p:cNvPr id="2" name="Table 1"/>
          <p:cNvGraphicFramePr>
            <a:graphicFrameLocks noGrp="1"/>
          </p:cNvGraphicFramePr>
          <p:nvPr/>
        </p:nvGraphicFramePr>
        <p:xfrm>
          <a:off x="432707" y="924127"/>
          <a:ext cx="11512860" cy="5330757"/>
        </p:xfrm>
        <a:graphic>
          <a:graphicData uri="http://schemas.openxmlformats.org/drawingml/2006/table">
            <a:tbl>
              <a:tblPr firstRow="1" firstCol="1" bandRow="1">
                <a:tableStyleId>{5C22544A-7EE6-4342-B048-85BDC9FD1C3A}</a:tableStyleId>
              </a:tblPr>
              <a:tblGrid>
                <a:gridCol w="1460195">
                  <a:extLst>
                    <a:ext uri="{9D8B030D-6E8A-4147-A177-3AD203B41FA5}">
                      <a16:colId xmlns:a16="http://schemas.microsoft.com/office/drawing/2014/main" val="3921068089"/>
                    </a:ext>
                  </a:extLst>
                </a:gridCol>
                <a:gridCol w="5026331">
                  <a:extLst>
                    <a:ext uri="{9D8B030D-6E8A-4147-A177-3AD203B41FA5}">
                      <a16:colId xmlns:a16="http://schemas.microsoft.com/office/drawing/2014/main" val="3668933817"/>
                    </a:ext>
                  </a:extLst>
                </a:gridCol>
                <a:gridCol w="2513167">
                  <a:extLst>
                    <a:ext uri="{9D8B030D-6E8A-4147-A177-3AD203B41FA5}">
                      <a16:colId xmlns:a16="http://schemas.microsoft.com/office/drawing/2014/main" val="1014849692"/>
                    </a:ext>
                  </a:extLst>
                </a:gridCol>
                <a:gridCol w="2513167">
                  <a:extLst>
                    <a:ext uri="{9D8B030D-6E8A-4147-A177-3AD203B41FA5}">
                      <a16:colId xmlns:a16="http://schemas.microsoft.com/office/drawing/2014/main" val="1764509341"/>
                    </a:ext>
                  </a:extLst>
                </a:gridCol>
              </a:tblGrid>
              <a:tr h="1190695">
                <a:tc>
                  <a:txBody>
                    <a:bodyPr/>
                    <a:lstStyle/>
                    <a:p>
                      <a:pPr marL="0" marR="0">
                        <a:lnSpc>
                          <a:spcPct val="107000"/>
                        </a:lnSpc>
                        <a:spcBef>
                          <a:spcPts val="0"/>
                        </a:spcBef>
                        <a:spcAft>
                          <a:spcPts val="0"/>
                        </a:spcAft>
                      </a:pPr>
                      <a:r>
                        <a:rPr lang="en-US" sz="2000" dirty="0">
                          <a:solidFill>
                            <a:schemeClr val="tx2"/>
                          </a:solidFill>
                          <a:effectLst/>
                        </a:rPr>
                        <a:t>#</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gn="ctr">
                        <a:lnSpc>
                          <a:spcPct val="107000"/>
                        </a:lnSpc>
                        <a:spcBef>
                          <a:spcPts val="0"/>
                        </a:spcBef>
                        <a:spcAft>
                          <a:spcPts val="0"/>
                        </a:spcAft>
                      </a:pPr>
                      <a:r>
                        <a:rPr lang="en-US" sz="2000" dirty="0">
                          <a:effectLst/>
                        </a:rPr>
                        <a:t>Proposed Actions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000" dirty="0">
                          <a:effectLst/>
                        </a:rPr>
                        <a:t>Investments Over </a:t>
                      </a:r>
                      <a:r>
                        <a:rPr lang="en-US" sz="2000" dirty="0" smtClean="0">
                          <a:effectLst/>
                        </a:rPr>
                        <a:t>4 </a:t>
                      </a:r>
                      <a:r>
                        <a:rPr lang="en-US" sz="2000" dirty="0">
                          <a:effectLst/>
                        </a:rPr>
                        <a:t>Years </a:t>
                      </a:r>
                      <a:endParaRPr lang="en-US" sz="2000" dirty="0" smtClean="0">
                        <a:effectLst/>
                      </a:endParaRPr>
                    </a:p>
                    <a:p>
                      <a:pPr marL="0" marR="0" algn="ctr">
                        <a:lnSpc>
                          <a:spcPct val="107000"/>
                        </a:lnSpc>
                        <a:spcBef>
                          <a:spcPts val="0"/>
                        </a:spcBef>
                        <a:spcAft>
                          <a:spcPts val="0"/>
                        </a:spcAft>
                      </a:pPr>
                      <a:r>
                        <a:rPr lang="en-US" sz="2000" dirty="0" smtClean="0">
                          <a:effectLst/>
                        </a:rPr>
                        <a:t>(</a:t>
                      </a:r>
                      <a:r>
                        <a:rPr lang="en-US" sz="2000" dirty="0">
                          <a:effectLst/>
                        </a:rPr>
                        <a:t>USD Millions)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000" dirty="0">
                          <a:effectLst/>
                        </a:rPr>
                        <a:t>Annual Recurrent Cost </a:t>
                      </a:r>
                      <a:endParaRPr lang="en-US" sz="2000" dirty="0" smtClean="0">
                        <a:effectLst/>
                      </a:endParaRPr>
                    </a:p>
                    <a:p>
                      <a:pPr marL="0" marR="0" algn="ctr">
                        <a:lnSpc>
                          <a:spcPct val="107000"/>
                        </a:lnSpc>
                        <a:spcBef>
                          <a:spcPts val="0"/>
                        </a:spcBef>
                        <a:spcAft>
                          <a:spcPts val="0"/>
                        </a:spcAft>
                      </a:pPr>
                      <a:r>
                        <a:rPr lang="en-US" sz="2000" dirty="0" smtClean="0">
                          <a:effectLst/>
                        </a:rPr>
                        <a:t>(</a:t>
                      </a:r>
                      <a:r>
                        <a:rPr lang="en-US" sz="2000" dirty="0">
                          <a:effectLst/>
                        </a:rPr>
                        <a:t>USD Millions)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4700437"/>
                  </a:ext>
                </a:extLst>
              </a:tr>
              <a:tr h="575008">
                <a:tc>
                  <a:txBody>
                    <a:bodyPr/>
                    <a:lstStyle/>
                    <a:p>
                      <a:pPr marL="0" marR="0">
                        <a:lnSpc>
                          <a:spcPct val="107000"/>
                        </a:lnSpc>
                        <a:spcBef>
                          <a:spcPts val="0"/>
                        </a:spcBef>
                        <a:spcAft>
                          <a:spcPts val="0"/>
                        </a:spcAft>
                      </a:pPr>
                      <a:r>
                        <a:rPr lang="en-US" sz="2000" dirty="0">
                          <a:solidFill>
                            <a:schemeClr val="tx2"/>
                          </a:solidFill>
                          <a:effectLst/>
                        </a:rPr>
                        <a:t>1</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07000"/>
                        </a:lnSpc>
                        <a:spcBef>
                          <a:spcPts val="0"/>
                        </a:spcBef>
                        <a:spcAft>
                          <a:spcPts val="0"/>
                        </a:spcAft>
                      </a:pPr>
                      <a:r>
                        <a:rPr lang="en-US" sz="1600" b="1" dirty="0">
                          <a:effectLst/>
                        </a:rPr>
                        <a:t>Improving Safety Net Instruments (PDS)</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a:effectLst/>
                        </a:rPr>
                        <a:t>-</a:t>
                      </a:r>
                      <a:endParaRPr lang="en-US"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a:effectLst/>
                        </a:rPr>
                        <a:t>1600</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94180752"/>
                  </a:ext>
                </a:extLst>
              </a:tr>
              <a:tr h="575008">
                <a:tc>
                  <a:txBody>
                    <a:bodyPr/>
                    <a:lstStyle/>
                    <a:p>
                      <a:pPr marL="0" marR="0">
                        <a:lnSpc>
                          <a:spcPct val="107000"/>
                        </a:lnSpc>
                        <a:spcBef>
                          <a:spcPts val="0"/>
                        </a:spcBef>
                        <a:spcAft>
                          <a:spcPts val="0"/>
                        </a:spcAft>
                      </a:pPr>
                      <a:r>
                        <a:rPr lang="en-US" sz="2000" dirty="0">
                          <a:solidFill>
                            <a:schemeClr val="tx2"/>
                          </a:solidFill>
                          <a:effectLst/>
                        </a:rPr>
                        <a:t>2</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07000"/>
                        </a:lnSpc>
                        <a:spcBef>
                          <a:spcPts val="0"/>
                        </a:spcBef>
                        <a:spcAft>
                          <a:spcPts val="0"/>
                        </a:spcAft>
                      </a:pPr>
                      <a:r>
                        <a:rPr lang="en-US" sz="1600" b="1" dirty="0">
                          <a:effectLst/>
                        </a:rPr>
                        <a:t>Enhancing Sustainable Agricultural Production</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a:effectLst/>
                        </a:rPr>
                        <a:t>5267.0</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a:effectLst/>
                        </a:rPr>
                        <a:t>853.2</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7101064"/>
                  </a:ext>
                </a:extLst>
              </a:tr>
              <a:tr h="575008">
                <a:tc>
                  <a:txBody>
                    <a:bodyPr/>
                    <a:lstStyle/>
                    <a:p>
                      <a:pPr marL="0" marR="0">
                        <a:lnSpc>
                          <a:spcPct val="107000"/>
                        </a:lnSpc>
                        <a:spcBef>
                          <a:spcPts val="0"/>
                        </a:spcBef>
                        <a:spcAft>
                          <a:spcPts val="0"/>
                        </a:spcAft>
                      </a:pPr>
                      <a:r>
                        <a:rPr lang="en-US" sz="2000" dirty="0">
                          <a:solidFill>
                            <a:schemeClr val="tx2"/>
                          </a:solidFill>
                          <a:effectLst/>
                        </a:rPr>
                        <a:t>3</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07000"/>
                        </a:lnSpc>
                        <a:spcBef>
                          <a:spcPts val="0"/>
                        </a:spcBef>
                        <a:spcAft>
                          <a:spcPts val="0"/>
                        </a:spcAft>
                      </a:pPr>
                      <a:r>
                        <a:rPr lang="en-US" sz="1600" b="1">
                          <a:effectLst/>
                        </a:rPr>
                        <a:t>Addressing the Double Burden of Poor Nutrition</a:t>
                      </a:r>
                      <a:endParaRPr lang="en-US"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smtClean="0">
                          <a:effectLst/>
                          <a:latin typeface="Calibri" panose="020F0502020204030204" pitchFamily="34" charset="0"/>
                          <a:ea typeface="Calibri" panose="020F0502020204030204" pitchFamily="34" charset="0"/>
                          <a:cs typeface="Times New Roman" panose="02020603050405020304" pitchFamily="18" charset="0"/>
                        </a:rPr>
                        <a:t>7.1</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a:effectLst/>
                        </a:rPr>
                        <a:t>7.5</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3350522"/>
                  </a:ext>
                </a:extLst>
              </a:tr>
              <a:tr h="1150010">
                <a:tc>
                  <a:txBody>
                    <a:bodyPr/>
                    <a:lstStyle/>
                    <a:p>
                      <a:pPr marL="0" marR="0">
                        <a:lnSpc>
                          <a:spcPct val="107000"/>
                        </a:lnSpc>
                        <a:spcBef>
                          <a:spcPts val="0"/>
                        </a:spcBef>
                        <a:spcAft>
                          <a:spcPts val="0"/>
                        </a:spcAft>
                      </a:pPr>
                      <a:r>
                        <a:rPr lang="en-US" sz="2000" dirty="0">
                          <a:solidFill>
                            <a:schemeClr val="tx2"/>
                          </a:solidFill>
                          <a:effectLst/>
                        </a:rPr>
                        <a:t>4</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07000"/>
                        </a:lnSpc>
                        <a:spcBef>
                          <a:spcPts val="0"/>
                        </a:spcBef>
                        <a:spcAft>
                          <a:spcPts val="0"/>
                        </a:spcAft>
                      </a:pPr>
                      <a:r>
                        <a:rPr lang="en-US" sz="1600" b="1">
                          <a:effectLst/>
                        </a:rPr>
                        <a:t>Increasing Employment Especially Among Youth and Women</a:t>
                      </a:r>
                      <a:endParaRPr lang="en-US"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smtClean="0">
                          <a:effectLst/>
                        </a:rPr>
                        <a:t>10</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smtClean="0">
                          <a:effectLst/>
                          <a:latin typeface="+mn-lt"/>
                          <a:ea typeface="+mn-ea"/>
                          <a:cs typeface="+mn-cs"/>
                        </a:rPr>
                        <a:t>2.6</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64245609"/>
                  </a:ext>
                </a:extLst>
              </a:tr>
              <a:tr h="575008">
                <a:tc>
                  <a:txBody>
                    <a:bodyPr/>
                    <a:lstStyle/>
                    <a:p>
                      <a:pPr marL="0" marR="0">
                        <a:lnSpc>
                          <a:spcPct val="107000"/>
                        </a:lnSpc>
                        <a:spcBef>
                          <a:spcPts val="0"/>
                        </a:spcBef>
                        <a:spcAft>
                          <a:spcPts val="0"/>
                        </a:spcAft>
                      </a:pPr>
                      <a:r>
                        <a:rPr lang="en-US" sz="2000" dirty="0">
                          <a:solidFill>
                            <a:schemeClr val="tx2"/>
                          </a:solidFill>
                          <a:effectLst/>
                        </a:rPr>
                        <a:t>5</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07000"/>
                        </a:lnSpc>
                        <a:spcBef>
                          <a:spcPts val="0"/>
                        </a:spcBef>
                        <a:spcAft>
                          <a:spcPts val="0"/>
                        </a:spcAft>
                      </a:pPr>
                      <a:r>
                        <a:rPr lang="en-US" sz="1600" b="1">
                          <a:effectLst/>
                        </a:rPr>
                        <a:t>Reforming Marketing, Trade and Pricing Policies</a:t>
                      </a:r>
                      <a:endParaRPr lang="en-US"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a:effectLst/>
                        </a:rPr>
                        <a:t>26</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600" b="1" dirty="0">
                          <a:effectLst/>
                        </a:rPr>
                        <a:t>15</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13533422"/>
                  </a:ext>
                </a:extLst>
              </a:tr>
              <a:tr h="690020">
                <a:tc gridSpan="2">
                  <a:txBody>
                    <a:bodyPr/>
                    <a:lstStyle/>
                    <a:p>
                      <a:pPr marL="0" marR="0">
                        <a:lnSpc>
                          <a:spcPct val="107000"/>
                        </a:lnSpc>
                        <a:spcBef>
                          <a:spcPts val="0"/>
                        </a:spcBef>
                        <a:spcAft>
                          <a:spcPts val="0"/>
                        </a:spcAft>
                      </a:pPr>
                      <a:r>
                        <a:rPr lang="en-US" sz="2000" dirty="0">
                          <a:solidFill>
                            <a:schemeClr val="tx2"/>
                          </a:solidFill>
                          <a:effectLst/>
                        </a:rPr>
                        <a:t>Total</a:t>
                      </a:r>
                      <a:endParaRPr lang="en-US" sz="2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hMerge="1">
                  <a:txBody>
                    <a:bodyPr/>
                    <a:lstStyle/>
                    <a:p>
                      <a:endParaRPr lang="en-US"/>
                    </a:p>
                  </a:txBody>
                  <a:tcPr/>
                </a:tc>
                <a:tc>
                  <a:txBody>
                    <a:bodyPr/>
                    <a:lstStyle/>
                    <a:p>
                      <a:pPr marL="0" marR="0" algn="ctr">
                        <a:lnSpc>
                          <a:spcPct val="107000"/>
                        </a:lnSpc>
                        <a:spcBef>
                          <a:spcPts val="0"/>
                        </a:spcBef>
                        <a:spcAft>
                          <a:spcPts val="0"/>
                        </a:spcAft>
                      </a:pPr>
                      <a:r>
                        <a:rPr lang="en-US" sz="3600" dirty="0" smtClean="0">
                          <a:solidFill>
                            <a:schemeClr val="tx2"/>
                          </a:solidFill>
                          <a:effectLst/>
                        </a:rPr>
                        <a:t>5310.1</a:t>
                      </a:r>
                      <a:endParaRPr lang="en-US" sz="36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3600" dirty="0">
                          <a:solidFill>
                            <a:schemeClr val="tx2"/>
                          </a:solidFill>
                          <a:effectLst/>
                        </a:rPr>
                        <a:t>2478.3</a:t>
                      </a:r>
                      <a:endParaRPr lang="en-US" sz="36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89928977"/>
                  </a:ext>
                </a:extLst>
              </a:tr>
            </a:tbl>
          </a:graphicData>
        </a:graphic>
      </p:graphicFrame>
    </p:spTree>
    <p:extLst>
      <p:ext uri="{BB962C8B-B14F-4D97-AF65-F5344CB8AC3E}">
        <p14:creationId xmlns:p14="http://schemas.microsoft.com/office/powerpoint/2010/main" val="36896917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0"/>
            <a:ext cx="12182923" cy="95410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r>
              <a:rPr lang="en-AU" sz="3200" b="1" dirty="0" smtClean="0"/>
              <a:t>WAY FORWARD </a:t>
            </a:r>
          </a:p>
          <a:p>
            <a:r>
              <a:rPr lang="en-US" sz="2400" dirty="0" smtClean="0">
                <a:solidFill>
                  <a:schemeClr val="accent1">
                    <a:lumMod val="75000"/>
                  </a:schemeClr>
                </a:solidFill>
              </a:rPr>
              <a:t>Next Steps</a:t>
            </a:r>
          </a:p>
        </p:txBody>
      </p:sp>
      <p:sp>
        <p:nvSpPr>
          <p:cNvPr id="7" name="Content Placeholder 2"/>
          <p:cNvSpPr txBox="1">
            <a:spLocks/>
          </p:cNvSpPr>
          <p:nvPr/>
        </p:nvSpPr>
        <p:spPr>
          <a:xfrm>
            <a:off x="118872" y="1066270"/>
            <a:ext cx="11987784" cy="3455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600"/>
              </a:spcAft>
              <a:buClr>
                <a:schemeClr val="accent4">
                  <a:lumMod val="75000"/>
                </a:schemeClr>
              </a:buClr>
              <a:buFont typeface="Cambria" panose="02040503050406030204" pitchFamily="18" charset="0"/>
              <a:buChar char="⦿"/>
            </a:pPr>
            <a:r>
              <a:rPr lang="en-US" sz="2400" dirty="0" smtClean="0"/>
              <a:t> Engage civil society in the strategic review</a:t>
            </a:r>
          </a:p>
          <a:p>
            <a:pPr algn="just">
              <a:spcAft>
                <a:spcPts val="600"/>
              </a:spcAft>
              <a:buClr>
                <a:schemeClr val="accent4">
                  <a:lumMod val="75000"/>
                </a:schemeClr>
              </a:buClr>
              <a:buFont typeface="Cambria" panose="02040503050406030204" pitchFamily="18" charset="0"/>
              <a:buChar char="⦿"/>
            </a:pPr>
            <a:r>
              <a:rPr lang="en-US" sz="2400" dirty="0"/>
              <a:t> </a:t>
            </a:r>
            <a:r>
              <a:rPr lang="en-US" sz="2400" dirty="0" smtClean="0"/>
              <a:t>Engage more broadly with partners, including UN</a:t>
            </a:r>
          </a:p>
          <a:p>
            <a:pPr algn="just">
              <a:spcAft>
                <a:spcPts val="600"/>
              </a:spcAft>
              <a:buClr>
                <a:schemeClr val="accent4">
                  <a:lumMod val="75000"/>
                </a:schemeClr>
              </a:buClr>
              <a:buFont typeface="Cambria" panose="02040503050406030204" pitchFamily="18" charset="0"/>
              <a:buChar char="⦿"/>
            </a:pPr>
            <a:r>
              <a:rPr lang="en-US" sz="2400" dirty="0"/>
              <a:t> </a:t>
            </a:r>
            <a:r>
              <a:rPr lang="en-US" sz="2400" dirty="0" smtClean="0"/>
              <a:t>Discuss how the ZHSR will be used in government planning</a:t>
            </a:r>
          </a:p>
          <a:p>
            <a:pPr algn="just">
              <a:spcAft>
                <a:spcPts val="600"/>
              </a:spcAft>
              <a:buClr>
                <a:schemeClr val="accent4">
                  <a:lumMod val="75000"/>
                </a:schemeClr>
              </a:buClr>
              <a:buFont typeface="Cambria" panose="02040503050406030204" pitchFamily="18" charset="0"/>
              <a:buChar char="⦿"/>
            </a:pPr>
            <a:r>
              <a:rPr lang="en-US" sz="2400" dirty="0"/>
              <a:t> </a:t>
            </a:r>
            <a:r>
              <a:rPr lang="en-US" sz="2400" dirty="0" smtClean="0"/>
              <a:t>Share findings from ZHSR for discussion in order to finalize</a:t>
            </a:r>
          </a:p>
          <a:p>
            <a:pPr algn="just">
              <a:spcAft>
                <a:spcPts val="600"/>
              </a:spcAft>
              <a:buClr>
                <a:schemeClr val="accent4">
                  <a:lumMod val="75000"/>
                </a:schemeClr>
              </a:buClr>
              <a:buFont typeface="Cambria" panose="02040503050406030204" pitchFamily="18" charset="0"/>
              <a:buChar char="⦿"/>
            </a:pPr>
            <a:r>
              <a:rPr lang="en-US" sz="2400" smtClean="0"/>
              <a:t> Presentation </a:t>
            </a:r>
            <a:r>
              <a:rPr lang="en-US" sz="2400" dirty="0" smtClean="0"/>
              <a:t>of the final results and launching of the report by the end of April</a:t>
            </a:r>
          </a:p>
        </p:txBody>
      </p:sp>
    </p:spTree>
    <p:extLst>
      <p:ext uri="{BB962C8B-B14F-4D97-AF65-F5344CB8AC3E}">
        <p14:creationId xmlns:p14="http://schemas.microsoft.com/office/powerpoint/2010/main" val="3942734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606040"/>
            <a:ext cx="11125200" cy="2743200"/>
          </a:xfrm>
        </p:spPr>
        <p:txBody>
          <a:bodyPr>
            <a:normAutofit/>
          </a:bodyPr>
          <a:lstStyle/>
          <a:p>
            <a:r>
              <a:rPr lang="en-CA" sz="3600" b="1" dirty="0" smtClean="0"/>
              <a:t/>
            </a:r>
            <a:br>
              <a:rPr lang="en-CA" sz="3600" b="1" dirty="0" smtClean="0"/>
            </a:br>
            <a:r>
              <a:rPr lang="en-CA" sz="3600" b="1" dirty="0" smtClean="0"/>
              <a:t/>
            </a:r>
            <a:br>
              <a:rPr lang="en-CA" sz="3600" b="1" dirty="0" smtClean="0"/>
            </a:br>
            <a:endParaRPr lang="en-AU" dirty="0"/>
          </a:p>
        </p:txBody>
      </p:sp>
      <p:sp>
        <p:nvSpPr>
          <p:cNvPr id="11" name="TextBox 10"/>
          <p:cNvSpPr txBox="1"/>
          <p:nvPr/>
        </p:nvSpPr>
        <p:spPr>
          <a:xfrm>
            <a:off x="1550569" y="1775043"/>
            <a:ext cx="8044070" cy="830997"/>
          </a:xfrm>
          <a:prstGeom prst="rect">
            <a:avLst/>
          </a:prstGeom>
          <a:noFill/>
        </p:spPr>
        <p:txBody>
          <a:bodyPr wrap="square" rtlCol="0">
            <a:spAutoFit/>
          </a:bodyPr>
          <a:lstStyle/>
          <a:p>
            <a:pPr algn="ctr"/>
            <a:r>
              <a:rPr lang="en-GB" sz="4800" b="1" dirty="0">
                <a:solidFill>
                  <a:srgbClr val="006600"/>
                </a:solidFill>
                <a:latin typeface="Franklin Gothic Book" panose="020B0503020102020204" pitchFamily="34" charset="0"/>
              </a:rPr>
              <a:t>Thank </a:t>
            </a:r>
            <a:r>
              <a:rPr lang="en-GB" sz="4800" b="1" dirty="0" smtClean="0">
                <a:solidFill>
                  <a:srgbClr val="006600"/>
                </a:solidFill>
                <a:latin typeface="Franklin Gothic Book" panose="020B0503020102020204" pitchFamily="34" charset="0"/>
              </a:rPr>
              <a:t>You</a:t>
            </a:r>
            <a:endParaRPr lang="en-GB" sz="4800" b="1" dirty="0">
              <a:solidFill>
                <a:srgbClr val="006600"/>
              </a:solidFill>
              <a:latin typeface="Franklin Gothic Book" panose="020B0503020102020204" pitchFamily="34" charset="0"/>
            </a:endParaRPr>
          </a:p>
        </p:txBody>
      </p:sp>
      <p:sp>
        <p:nvSpPr>
          <p:cNvPr id="12" name="Rectangle 11"/>
          <p:cNvSpPr/>
          <p:nvPr/>
        </p:nvSpPr>
        <p:spPr>
          <a:xfrm>
            <a:off x="1483895" y="3859222"/>
            <a:ext cx="9192125" cy="1329595"/>
          </a:xfrm>
          <a:prstGeom prst="rect">
            <a:avLst/>
          </a:prstGeom>
        </p:spPr>
        <p:txBody>
          <a:bodyPr wrap="square" lIns="0" rIns="0">
            <a:spAutoFit/>
          </a:bodyPr>
          <a:lstStyle/>
          <a:p>
            <a:pPr algn="ctr">
              <a:lnSpc>
                <a:spcPct val="110000"/>
              </a:lnSpc>
              <a:spcAft>
                <a:spcPts val="1200"/>
              </a:spcAft>
            </a:pPr>
            <a:r>
              <a:rPr lang="en-US" sz="3200" b="1" i="1" dirty="0" smtClean="0">
                <a:solidFill>
                  <a:schemeClr val="accent1">
                    <a:lumMod val="75000"/>
                  </a:schemeClr>
                </a:solidFill>
                <a:latin typeface="Franklin Gothic Book" panose="020B0503020102020204" pitchFamily="34" charset="0"/>
              </a:rPr>
              <a:t>ICARDA </a:t>
            </a:r>
            <a:r>
              <a:rPr lang="en-US" sz="3200" b="1" i="1" dirty="0" smtClean="0">
                <a:solidFill>
                  <a:schemeClr val="accent1">
                    <a:lumMod val="75000"/>
                  </a:schemeClr>
                </a:solidFill>
                <a:latin typeface="Franklin Gothic Book" panose="020B0503020102020204" pitchFamily="34" charset="0"/>
              </a:rPr>
              <a:t>– WFP Iraq – IRAQI PARTNERS</a:t>
            </a:r>
          </a:p>
          <a:p>
            <a:pPr algn="ctr">
              <a:lnSpc>
                <a:spcPct val="110000"/>
              </a:lnSpc>
              <a:spcAft>
                <a:spcPts val="1200"/>
              </a:spcAft>
            </a:pPr>
            <a:r>
              <a:rPr lang="en-US" sz="3200" b="1" i="1" dirty="0" smtClean="0">
                <a:solidFill>
                  <a:schemeClr val="accent1">
                    <a:lumMod val="75000"/>
                  </a:schemeClr>
                </a:solidFill>
                <a:latin typeface="Franklin Gothic Book" panose="020B0503020102020204" pitchFamily="34" charset="0"/>
              </a:rPr>
              <a:t>TOWARDS ZERO HUNGER IN IRAQ</a:t>
            </a:r>
            <a:endParaRPr lang="en-US" sz="3200" b="1" i="1" dirty="0">
              <a:solidFill>
                <a:schemeClr val="accent1">
                  <a:lumMod val="75000"/>
                </a:schemeClr>
              </a:solidFill>
              <a:latin typeface="Franklin Gothic Book" panose="020B0503020102020204" pitchFamily="34" charset="0"/>
            </a:endParaRPr>
          </a:p>
        </p:txBody>
      </p:sp>
      <p:pic>
        <p:nvPicPr>
          <p:cNvPr id="7" name="Picture 2" descr="Image resul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7787" y="56364"/>
            <a:ext cx="1569685" cy="11822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ICARDA"/>
          <p:cNvPicPr/>
          <p:nvPr/>
        </p:nvPicPr>
        <p:blipFill>
          <a:blip r:embed="rId3">
            <a:extLst>
              <a:ext uri="{28A0092B-C50C-407E-A947-70E740481C1C}">
                <a14:useLocalDpi xmlns:a14="http://schemas.microsoft.com/office/drawing/2010/main" val="0"/>
              </a:ext>
            </a:extLst>
          </a:blip>
          <a:srcRect/>
          <a:stretch>
            <a:fillRect/>
          </a:stretch>
        </p:blipFill>
        <p:spPr bwMode="auto">
          <a:xfrm>
            <a:off x="108316" y="66095"/>
            <a:ext cx="2781844" cy="946277"/>
          </a:xfrm>
          <a:prstGeom prst="rect">
            <a:avLst/>
          </a:prstGeom>
          <a:noFill/>
          <a:ln>
            <a:noFill/>
          </a:ln>
        </p:spPr>
      </p:pic>
    </p:spTree>
    <p:extLst>
      <p:ext uri="{BB962C8B-B14F-4D97-AF65-F5344CB8AC3E}">
        <p14:creationId xmlns:p14="http://schemas.microsoft.com/office/powerpoint/2010/main" val="24176033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Green Segoe 4-3 template-template_April-17-2007">
  <a:themeElements>
    <a:clrScheme name="Green Template-Template">
      <a:dk1>
        <a:srgbClr val="000000"/>
      </a:dk1>
      <a:lt1>
        <a:srgbClr val="FFFFFF"/>
      </a:lt1>
      <a:dk2>
        <a:srgbClr val="1F7335"/>
      </a:dk2>
      <a:lt2>
        <a:srgbClr val="C4FF89"/>
      </a:lt2>
      <a:accent1>
        <a:srgbClr val="FFC000"/>
      </a:accent1>
      <a:accent2>
        <a:srgbClr val="3497AE"/>
      </a:accent2>
      <a:accent3>
        <a:srgbClr val="DF8045"/>
      </a:accent3>
      <a:accent4>
        <a:srgbClr val="7DCC2E"/>
      </a:accent4>
      <a:accent5>
        <a:srgbClr val="FF9929"/>
      </a:accent5>
      <a:accent6>
        <a:srgbClr val="7D3DA1"/>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Red Line Business 16x9">
  <a:themeElements>
    <a:clrScheme name="Custom 2">
      <a:dk1>
        <a:srgbClr val="514A40"/>
      </a:dk1>
      <a:lt1>
        <a:sysClr val="window" lastClr="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15_4109default" id="{E728D685-11FC-4812-BA85-57AC6F9C9F40}" vid="{BC4E008B-95FF-4815-904E-143A8EDFC1D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TS010286738</Template>
  <TotalTime>5038</TotalTime>
  <Words>4355</Words>
  <Application>Microsoft Office PowerPoint</Application>
  <PresentationFormat>Widescreen</PresentationFormat>
  <Paragraphs>420</Paragraphs>
  <Slides>33</Slides>
  <Notes>31</Notes>
  <HiddenSlides>0</HiddenSlides>
  <MMClips>0</MMClips>
  <ScaleCrop>false</ScaleCrop>
  <HeadingPairs>
    <vt:vector size="8" baseType="variant">
      <vt:variant>
        <vt:lpstr>Fonts Used</vt:lpstr>
      </vt:variant>
      <vt:variant>
        <vt:i4>7</vt:i4>
      </vt:variant>
      <vt:variant>
        <vt:lpstr>Theme</vt:lpstr>
      </vt:variant>
      <vt:variant>
        <vt:i4>3</vt:i4>
      </vt:variant>
      <vt:variant>
        <vt:lpstr>Embedded OLE Servers</vt:lpstr>
      </vt:variant>
      <vt:variant>
        <vt:i4>1</vt:i4>
      </vt:variant>
      <vt:variant>
        <vt:lpstr>Slide Titles</vt:lpstr>
      </vt:variant>
      <vt:variant>
        <vt:i4>33</vt:i4>
      </vt:variant>
    </vt:vector>
  </HeadingPairs>
  <TitlesOfParts>
    <vt:vector size="44" baseType="lpstr">
      <vt:lpstr>Arial</vt:lpstr>
      <vt:lpstr>Calibri</vt:lpstr>
      <vt:lpstr>Cambria</vt:lpstr>
      <vt:lpstr>Courier New</vt:lpstr>
      <vt:lpstr>Franklin Gothic Book</vt:lpstr>
      <vt:lpstr>Times New Roman</vt:lpstr>
      <vt:lpstr>Wingdings</vt:lpstr>
      <vt:lpstr>Green Segoe 4-3 template-template_April-17-2007</vt:lpstr>
      <vt:lpstr>White with Courier font for code slides</vt:lpstr>
      <vt:lpstr>Red Line Business 16x9</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Hilali, Muhi El-Dine (ICARDA)</dc:creator>
  <cp:lastModifiedBy>Dhehibi, Boubaker (ICARDA)</cp:lastModifiedBy>
  <cp:revision>429</cp:revision>
  <dcterms:created xsi:type="dcterms:W3CDTF">2016-04-27T17:26:10Z</dcterms:created>
  <dcterms:modified xsi:type="dcterms:W3CDTF">2018-03-28T03:34:50Z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4333016</vt:lpwstr>
  </property>
  <property fmtid="{D5CDD505-2E9C-101B-9397-08002B2CF9AE}" pid="3" name="NXPowerLiteSettings">
    <vt:lpwstr>F7000400038000</vt:lpwstr>
  </property>
  <property fmtid="{D5CDD505-2E9C-101B-9397-08002B2CF9AE}" pid="4" name="NXPowerLiteVersion">
    <vt:lpwstr>D6.2.12</vt:lpwstr>
  </property>
</Properties>
</file>