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83" r:id="rId3"/>
    <p:sldId id="313" r:id="rId4"/>
    <p:sldId id="310" r:id="rId5"/>
    <p:sldId id="316" r:id="rId6"/>
    <p:sldId id="318" r:id="rId7"/>
    <p:sldId id="319" r:id="rId8"/>
    <p:sldId id="314" r:id="rId9"/>
    <p:sldId id="315" r:id="rId10"/>
    <p:sldId id="309" r:id="rId11"/>
    <p:sldId id="308" r:id="rId12"/>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D113A9D2-9D6B-4929-AA2D-F23B5EE8CBE7}" styleName="Stile con tema 2 - Colore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Stile con tema 2 - Colore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FECB4D8-DB02-4DC6-A0A2-4F2EBAE1DC90}" styleName="Stile medio 1 - Colore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35758FB7-9AC5-4552-8A53-C91805E547FA}" styleName="Stile con tema 1 - Colore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75DCB02-9BB8-47FD-8907-85C794F793BA}" styleName="Stile con tema 1 - Colore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08FB837D-C827-4EFA-A057-4D05807E0F7C}" styleName="Stile con tema 1 - Colore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846" autoAdjust="0"/>
    <p:restoredTop sz="95993" autoAdjust="0"/>
  </p:normalViewPr>
  <p:slideViewPr>
    <p:cSldViewPr snapToGrid="0" snapToObjects="1">
      <p:cViewPr>
        <p:scale>
          <a:sx n="100" d="100"/>
          <a:sy n="100" d="100"/>
        </p:scale>
        <p:origin x="-1416" y="-23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notesMaster" Target="notesMasters/notesMaster1.xml"/><Relationship Id="rId14" Type="http://schemas.openxmlformats.org/officeDocument/2006/relationships/printerSettings" Target="printerSettings/printerSettings1.bin"/><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9397C8-A093-48E2-AD02-0D51C2154754}" type="doc">
      <dgm:prSet loTypeId="urn:microsoft.com/office/officeart/2009/layout/CircleArrowProcess" loCatId="process" qsTypeId="urn:microsoft.com/office/officeart/2005/8/quickstyle/simple1" qsCatId="simple" csTypeId="urn:microsoft.com/office/officeart/2005/8/colors/colorful1" csCatId="colorful" phldr="1"/>
      <dgm:spPr/>
      <dgm:t>
        <a:bodyPr/>
        <a:lstStyle/>
        <a:p>
          <a:endParaRPr lang="es-MX"/>
        </a:p>
      </dgm:t>
    </dgm:pt>
    <dgm:pt modelId="{F3244E9F-6107-4F3D-8B16-A57B83AC76E7}">
      <dgm:prSet phldrT="[Text]" custT="1"/>
      <dgm:spPr/>
      <dgm:t>
        <a:bodyPr/>
        <a:lstStyle/>
        <a:p>
          <a:r>
            <a:rPr lang="es-MX" sz="1800" b="1" dirty="0"/>
            <a:t>THE BASE</a:t>
          </a:r>
        </a:p>
      </dgm:t>
    </dgm:pt>
    <dgm:pt modelId="{ED856285-A2E5-4A50-B6D4-785C3BC47B4B}" type="parTrans" cxnId="{831F219E-9BE4-4B97-848C-E4F0598D270A}">
      <dgm:prSet/>
      <dgm:spPr/>
      <dgm:t>
        <a:bodyPr/>
        <a:lstStyle/>
        <a:p>
          <a:endParaRPr lang="es-MX" sz="2000" b="1" dirty="0"/>
        </a:p>
      </dgm:t>
    </dgm:pt>
    <dgm:pt modelId="{375A7AB7-9A05-4C40-AE16-ADCE26E046DA}" type="sibTrans" cxnId="{831F219E-9BE4-4B97-848C-E4F0598D270A}">
      <dgm:prSet/>
      <dgm:spPr/>
      <dgm:t>
        <a:bodyPr/>
        <a:lstStyle/>
        <a:p>
          <a:endParaRPr lang="es-MX" sz="2000" b="1" dirty="0"/>
        </a:p>
      </dgm:t>
    </dgm:pt>
    <dgm:pt modelId="{EB6A42F7-E8D1-4854-8645-5F31A0BF4FEB}">
      <dgm:prSet phldrT="[Text]" custT="1"/>
      <dgm:spPr/>
      <dgm:t>
        <a:bodyPr/>
        <a:lstStyle/>
        <a:p>
          <a:r>
            <a:rPr lang="es-MX" sz="1800" b="1" dirty="0"/>
            <a:t>THE INNOVATION SYSTEM</a:t>
          </a:r>
        </a:p>
      </dgm:t>
    </dgm:pt>
    <dgm:pt modelId="{9C824F71-927D-45D9-AB0E-BCBFFFD1BA43}" type="parTrans" cxnId="{40F26936-677B-4A44-8B9C-17927F5C57DE}">
      <dgm:prSet/>
      <dgm:spPr/>
      <dgm:t>
        <a:bodyPr/>
        <a:lstStyle/>
        <a:p>
          <a:endParaRPr lang="es-MX" sz="2000" b="1" dirty="0"/>
        </a:p>
      </dgm:t>
    </dgm:pt>
    <dgm:pt modelId="{D08CFE5B-27D4-4431-8386-82A9F1B2A21D}" type="sibTrans" cxnId="{40F26936-677B-4A44-8B9C-17927F5C57DE}">
      <dgm:prSet/>
      <dgm:spPr/>
      <dgm:t>
        <a:bodyPr/>
        <a:lstStyle/>
        <a:p>
          <a:endParaRPr lang="es-MX" sz="2000" b="1" dirty="0"/>
        </a:p>
      </dgm:t>
    </dgm:pt>
    <dgm:pt modelId="{F72D914E-2A01-41C8-9DEB-C20AC8E444FF}">
      <dgm:prSet phldrT="[Text]" custT="1"/>
      <dgm:spPr/>
      <dgm:t>
        <a:bodyPr/>
        <a:lstStyle/>
        <a:p>
          <a:r>
            <a:rPr lang="es-MX" sz="1800" b="1" dirty="0"/>
            <a:t>THE SCALE</a:t>
          </a:r>
        </a:p>
      </dgm:t>
    </dgm:pt>
    <dgm:pt modelId="{4C495438-F008-4269-A8AF-DBD770657218}" type="parTrans" cxnId="{AE787591-AE1F-4A3A-BD9D-E82A26349348}">
      <dgm:prSet/>
      <dgm:spPr/>
      <dgm:t>
        <a:bodyPr/>
        <a:lstStyle/>
        <a:p>
          <a:endParaRPr lang="es-MX" sz="2000" b="1" dirty="0"/>
        </a:p>
      </dgm:t>
    </dgm:pt>
    <dgm:pt modelId="{B2CD86AD-6F2F-4BC1-A271-EB2A2F386571}" type="sibTrans" cxnId="{AE787591-AE1F-4A3A-BD9D-E82A26349348}">
      <dgm:prSet/>
      <dgm:spPr/>
      <dgm:t>
        <a:bodyPr/>
        <a:lstStyle/>
        <a:p>
          <a:endParaRPr lang="es-MX" sz="2000" b="1" dirty="0"/>
        </a:p>
      </dgm:t>
    </dgm:pt>
    <dgm:pt modelId="{249B5305-A0AE-4113-9BB5-8D108370FEAD}" type="pres">
      <dgm:prSet presAssocID="{A79397C8-A093-48E2-AD02-0D51C2154754}" presName="Name0" presStyleCnt="0">
        <dgm:presLayoutVars>
          <dgm:chMax val="7"/>
          <dgm:chPref val="7"/>
          <dgm:dir/>
          <dgm:animLvl val="lvl"/>
        </dgm:presLayoutVars>
      </dgm:prSet>
      <dgm:spPr/>
      <dgm:t>
        <a:bodyPr/>
        <a:lstStyle/>
        <a:p>
          <a:endParaRPr lang="es-ES"/>
        </a:p>
      </dgm:t>
    </dgm:pt>
    <dgm:pt modelId="{F6D99695-8249-44D2-BB86-FF7CF55113CC}" type="pres">
      <dgm:prSet presAssocID="{F3244E9F-6107-4F3D-8B16-A57B83AC76E7}" presName="Accent1" presStyleCnt="0"/>
      <dgm:spPr/>
    </dgm:pt>
    <dgm:pt modelId="{CB91F016-ABE8-4725-A30E-548F6DE5FCF7}" type="pres">
      <dgm:prSet presAssocID="{F3244E9F-6107-4F3D-8B16-A57B83AC76E7}" presName="Accent" presStyleLbl="node1" presStyleIdx="0" presStyleCnt="3"/>
      <dgm:spPr/>
    </dgm:pt>
    <dgm:pt modelId="{1393B2CC-7E45-4CF3-982E-61A4F178EDD4}" type="pres">
      <dgm:prSet presAssocID="{F3244E9F-6107-4F3D-8B16-A57B83AC76E7}" presName="Parent1" presStyleLbl="revTx" presStyleIdx="0" presStyleCnt="3">
        <dgm:presLayoutVars>
          <dgm:chMax val="1"/>
          <dgm:chPref val="1"/>
          <dgm:bulletEnabled val="1"/>
        </dgm:presLayoutVars>
      </dgm:prSet>
      <dgm:spPr/>
      <dgm:t>
        <a:bodyPr/>
        <a:lstStyle/>
        <a:p>
          <a:endParaRPr lang="es-ES"/>
        </a:p>
      </dgm:t>
    </dgm:pt>
    <dgm:pt modelId="{137F1F4B-9453-46FB-BB91-76A7CCB7F477}" type="pres">
      <dgm:prSet presAssocID="{EB6A42F7-E8D1-4854-8645-5F31A0BF4FEB}" presName="Accent2" presStyleCnt="0"/>
      <dgm:spPr/>
    </dgm:pt>
    <dgm:pt modelId="{64303127-5AF2-4920-9D61-05408EFB49D6}" type="pres">
      <dgm:prSet presAssocID="{EB6A42F7-E8D1-4854-8645-5F31A0BF4FEB}" presName="Accent" presStyleLbl="node1" presStyleIdx="1" presStyleCnt="3"/>
      <dgm:spPr/>
    </dgm:pt>
    <dgm:pt modelId="{0D744ADD-C782-47C4-8C2D-3C8F7B40FFD8}" type="pres">
      <dgm:prSet presAssocID="{EB6A42F7-E8D1-4854-8645-5F31A0BF4FEB}" presName="Parent2" presStyleLbl="revTx" presStyleIdx="1" presStyleCnt="3">
        <dgm:presLayoutVars>
          <dgm:chMax val="1"/>
          <dgm:chPref val="1"/>
          <dgm:bulletEnabled val="1"/>
        </dgm:presLayoutVars>
      </dgm:prSet>
      <dgm:spPr/>
      <dgm:t>
        <a:bodyPr/>
        <a:lstStyle/>
        <a:p>
          <a:endParaRPr lang="es-ES"/>
        </a:p>
      </dgm:t>
    </dgm:pt>
    <dgm:pt modelId="{56D375F4-B1BB-4C49-9246-608A868E76A3}" type="pres">
      <dgm:prSet presAssocID="{F72D914E-2A01-41C8-9DEB-C20AC8E444FF}" presName="Accent3" presStyleCnt="0"/>
      <dgm:spPr/>
    </dgm:pt>
    <dgm:pt modelId="{97A9A1A4-BAE1-454D-92AF-188CF785315C}" type="pres">
      <dgm:prSet presAssocID="{F72D914E-2A01-41C8-9DEB-C20AC8E444FF}" presName="Accent" presStyleLbl="node1" presStyleIdx="2" presStyleCnt="3"/>
      <dgm:spPr/>
    </dgm:pt>
    <dgm:pt modelId="{02A68F79-2189-42AA-BA51-97E7F8BD4667}" type="pres">
      <dgm:prSet presAssocID="{F72D914E-2A01-41C8-9DEB-C20AC8E444FF}" presName="Parent3" presStyleLbl="revTx" presStyleIdx="2" presStyleCnt="3">
        <dgm:presLayoutVars>
          <dgm:chMax val="1"/>
          <dgm:chPref val="1"/>
          <dgm:bulletEnabled val="1"/>
        </dgm:presLayoutVars>
      </dgm:prSet>
      <dgm:spPr/>
      <dgm:t>
        <a:bodyPr/>
        <a:lstStyle/>
        <a:p>
          <a:endParaRPr lang="es-ES"/>
        </a:p>
      </dgm:t>
    </dgm:pt>
  </dgm:ptLst>
  <dgm:cxnLst>
    <dgm:cxn modelId="{3D856DED-05B3-ED41-80C1-83D2AC41F902}" type="presOf" srcId="{EB6A42F7-E8D1-4854-8645-5F31A0BF4FEB}" destId="{0D744ADD-C782-47C4-8C2D-3C8F7B40FFD8}" srcOrd="0" destOrd="0" presId="urn:microsoft.com/office/officeart/2009/layout/CircleArrowProcess"/>
    <dgm:cxn modelId="{AE787591-AE1F-4A3A-BD9D-E82A26349348}" srcId="{A79397C8-A093-48E2-AD02-0D51C2154754}" destId="{F72D914E-2A01-41C8-9DEB-C20AC8E444FF}" srcOrd="2" destOrd="0" parTransId="{4C495438-F008-4269-A8AF-DBD770657218}" sibTransId="{B2CD86AD-6F2F-4BC1-A271-EB2A2F386571}"/>
    <dgm:cxn modelId="{B9866C55-42BF-154C-9E74-58B069642A6E}" type="presOf" srcId="{F72D914E-2A01-41C8-9DEB-C20AC8E444FF}" destId="{02A68F79-2189-42AA-BA51-97E7F8BD4667}" srcOrd="0" destOrd="0" presId="urn:microsoft.com/office/officeart/2009/layout/CircleArrowProcess"/>
    <dgm:cxn modelId="{40F26936-677B-4A44-8B9C-17927F5C57DE}" srcId="{A79397C8-A093-48E2-AD02-0D51C2154754}" destId="{EB6A42F7-E8D1-4854-8645-5F31A0BF4FEB}" srcOrd="1" destOrd="0" parTransId="{9C824F71-927D-45D9-AB0E-BCBFFFD1BA43}" sibTransId="{D08CFE5B-27D4-4431-8386-82A9F1B2A21D}"/>
    <dgm:cxn modelId="{51FC1781-3366-AA4D-8718-BE9CD21D6B79}" type="presOf" srcId="{F3244E9F-6107-4F3D-8B16-A57B83AC76E7}" destId="{1393B2CC-7E45-4CF3-982E-61A4F178EDD4}" srcOrd="0" destOrd="0" presId="urn:microsoft.com/office/officeart/2009/layout/CircleArrowProcess"/>
    <dgm:cxn modelId="{00890FB5-C408-F142-8B50-186AF89FCFAF}" type="presOf" srcId="{A79397C8-A093-48E2-AD02-0D51C2154754}" destId="{249B5305-A0AE-4113-9BB5-8D108370FEAD}" srcOrd="0" destOrd="0" presId="urn:microsoft.com/office/officeart/2009/layout/CircleArrowProcess"/>
    <dgm:cxn modelId="{831F219E-9BE4-4B97-848C-E4F0598D270A}" srcId="{A79397C8-A093-48E2-AD02-0D51C2154754}" destId="{F3244E9F-6107-4F3D-8B16-A57B83AC76E7}" srcOrd="0" destOrd="0" parTransId="{ED856285-A2E5-4A50-B6D4-785C3BC47B4B}" sibTransId="{375A7AB7-9A05-4C40-AE16-ADCE26E046DA}"/>
    <dgm:cxn modelId="{CD49D732-ACFB-A148-9899-45408FBD1EBD}" type="presParOf" srcId="{249B5305-A0AE-4113-9BB5-8D108370FEAD}" destId="{F6D99695-8249-44D2-BB86-FF7CF55113CC}" srcOrd="0" destOrd="0" presId="urn:microsoft.com/office/officeart/2009/layout/CircleArrowProcess"/>
    <dgm:cxn modelId="{1824B6C9-3AA7-8F4D-920F-3EF86D1975E7}" type="presParOf" srcId="{F6D99695-8249-44D2-BB86-FF7CF55113CC}" destId="{CB91F016-ABE8-4725-A30E-548F6DE5FCF7}" srcOrd="0" destOrd="0" presId="urn:microsoft.com/office/officeart/2009/layout/CircleArrowProcess"/>
    <dgm:cxn modelId="{C9AE604D-AAAE-7641-B389-AB63A4A48403}" type="presParOf" srcId="{249B5305-A0AE-4113-9BB5-8D108370FEAD}" destId="{1393B2CC-7E45-4CF3-982E-61A4F178EDD4}" srcOrd="1" destOrd="0" presId="urn:microsoft.com/office/officeart/2009/layout/CircleArrowProcess"/>
    <dgm:cxn modelId="{A2ACFCB5-7C1C-BC48-8FE2-6C94BCBAA96F}" type="presParOf" srcId="{249B5305-A0AE-4113-9BB5-8D108370FEAD}" destId="{137F1F4B-9453-46FB-BB91-76A7CCB7F477}" srcOrd="2" destOrd="0" presId="urn:microsoft.com/office/officeart/2009/layout/CircleArrowProcess"/>
    <dgm:cxn modelId="{273DC672-F9C4-0D4A-A5A0-4D7CFA724BB6}" type="presParOf" srcId="{137F1F4B-9453-46FB-BB91-76A7CCB7F477}" destId="{64303127-5AF2-4920-9D61-05408EFB49D6}" srcOrd="0" destOrd="0" presId="urn:microsoft.com/office/officeart/2009/layout/CircleArrowProcess"/>
    <dgm:cxn modelId="{DE986687-A54B-1145-A493-843EE01ACED5}" type="presParOf" srcId="{249B5305-A0AE-4113-9BB5-8D108370FEAD}" destId="{0D744ADD-C782-47C4-8C2D-3C8F7B40FFD8}" srcOrd="3" destOrd="0" presId="urn:microsoft.com/office/officeart/2009/layout/CircleArrowProcess"/>
    <dgm:cxn modelId="{E2776503-923D-2B49-8D89-3749FA82B1C7}" type="presParOf" srcId="{249B5305-A0AE-4113-9BB5-8D108370FEAD}" destId="{56D375F4-B1BB-4C49-9246-608A868E76A3}" srcOrd="4" destOrd="0" presId="urn:microsoft.com/office/officeart/2009/layout/CircleArrowProcess"/>
    <dgm:cxn modelId="{B7B6B65F-F1E2-C04A-A18F-DA55DA9A4008}" type="presParOf" srcId="{56D375F4-B1BB-4C49-9246-608A868E76A3}" destId="{97A9A1A4-BAE1-454D-92AF-188CF785315C}" srcOrd="0" destOrd="0" presId="urn:microsoft.com/office/officeart/2009/layout/CircleArrowProcess"/>
    <dgm:cxn modelId="{75CFD035-CF90-2F46-819A-B167F4DAA3E4}" type="presParOf" srcId="{249B5305-A0AE-4113-9BB5-8D108370FEAD}" destId="{02A68F79-2189-42AA-BA51-97E7F8BD4667}"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91F016-ABE8-4725-A30E-548F6DE5FCF7}">
      <dsp:nvSpPr>
        <dsp:cNvPr id="0" name=""/>
        <dsp:cNvSpPr/>
      </dsp:nvSpPr>
      <dsp:spPr>
        <a:xfrm>
          <a:off x="1770772" y="0"/>
          <a:ext cx="2965148" cy="2965600"/>
        </a:xfrm>
        <a:prstGeom prst="circularArrow">
          <a:avLst>
            <a:gd name="adj1" fmla="val 10980"/>
            <a:gd name="adj2" fmla="val 1142322"/>
            <a:gd name="adj3" fmla="val 4500000"/>
            <a:gd name="adj4" fmla="val 10800000"/>
            <a:gd name="adj5" fmla="val 125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393B2CC-7E45-4CF3-982E-61A4F178EDD4}">
      <dsp:nvSpPr>
        <dsp:cNvPr id="0" name=""/>
        <dsp:cNvSpPr/>
      </dsp:nvSpPr>
      <dsp:spPr>
        <a:xfrm>
          <a:off x="2426167" y="1070671"/>
          <a:ext cx="1647676" cy="823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MX" sz="1800" b="1" kern="1200" dirty="0"/>
            <a:t>THE BASE</a:t>
          </a:r>
        </a:p>
      </dsp:txBody>
      <dsp:txXfrm>
        <a:off x="2426167" y="1070671"/>
        <a:ext cx="1647676" cy="823640"/>
      </dsp:txXfrm>
    </dsp:sp>
    <dsp:sp modelId="{64303127-5AF2-4920-9D61-05408EFB49D6}">
      <dsp:nvSpPr>
        <dsp:cNvPr id="0" name=""/>
        <dsp:cNvSpPr/>
      </dsp:nvSpPr>
      <dsp:spPr>
        <a:xfrm>
          <a:off x="947212" y="1703957"/>
          <a:ext cx="2965148" cy="2965600"/>
        </a:xfrm>
        <a:prstGeom prst="leftCircularArrow">
          <a:avLst>
            <a:gd name="adj1" fmla="val 10980"/>
            <a:gd name="adj2" fmla="val 1142322"/>
            <a:gd name="adj3" fmla="val 6300000"/>
            <a:gd name="adj4" fmla="val 18900000"/>
            <a:gd name="adj5" fmla="val 125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D744ADD-C782-47C4-8C2D-3C8F7B40FFD8}">
      <dsp:nvSpPr>
        <dsp:cNvPr id="0" name=""/>
        <dsp:cNvSpPr/>
      </dsp:nvSpPr>
      <dsp:spPr>
        <a:xfrm>
          <a:off x="1605949" y="2784485"/>
          <a:ext cx="1647676" cy="823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MX" sz="1800" b="1" kern="1200" dirty="0"/>
            <a:t>THE INNOVATION SYSTEM</a:t>
          </a:r>
        </a:p>
      </dsp:txBody>
      <dsp:txXfrm>
        <a:off x="1605949" y="2784485"/>
        <a:ext cx="1647676" cy="823640"/>
      </dsp:txXfrm>
    </dsp:sp>
    <dsp:sp modelId="{97A9A1A4-BAE1-454D-92AF-188CF785315C}">
      <dsp:nvSpPr>
        <dsp:cNvPr id="0" name=""/>
        <dsp:cNvSpPr/>
      </dsp:nvSpPr>
      <dsp:spPr>
        <a:xfrm>
          <a:off x="1981813" y="3611822"/>
          <a:ext cx="2547522" cy="2548543"/>
        </a:xfrm>
        <a:prstGeom prst="blockArc">
          <a:avLst>
            <a:gd name="adj1" fmla="val 13500000"/>
            <a:gd name="adj2" fmla="val 10800000"/>
            <a:gd name="adj3" fmla="val 1274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A68F79-2189-42AA-BA51-97E7F8BD4667}">
      <dsp:nvSpPr>
        <dsp:cNvPr id="0" name=""/>
        <dsp:cNvSpPr/>
      </dsp:nvSpPr>
      <dsp:spPr>
        <a:xfrm>
          <a:off x="2430065" y="4500763"/>
          <a:ext cx="1647676" cy="823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MX" sz="1800" b="1" kern="1200" dirty="0"/>
            <a:t>THE SCALE</a:t>
          </a:r>
        </a:p>
      </dsp:txBody>
      <dsp:txXfrm>
        <a:off x="2430065" y="4500763"/>
        <a:ext cx="1647676" cy="823640"/>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E35CCFC-3301-3249-8775-1D8106324E2D}" type="datetimeFigureOut">
              <a:rPr lang="en-US" smtClean="0"/>
              <a:t>09/10/18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AF78A40-8020-0248-AF93-B62BEEE8DA9B}" type="slidenum">
              <a:rPr lang="en-US" smtClean="0"/>
              <a:t>‹#›</a:t>
            </a:fld>
            <a:endParaRPr lang="en-US"/>
          </a:p>
        </p:txBody>
      </p:sp>
    </p:spTree>
    <p:extLst>
      <p:ext uri="{BB962C8B-B14F-4D97-AF65-F5344CB8AC3E}">
        <p14:creationId xmlns:p14="http://schemas.microsoft.com/office/powerpoint/2010/main" val="140455648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 Local Champions: </a:t>
            </a:r>
            <a:r>
              <a:rPr lang="en-US" dirty="0"/>
              <a:t>The Local Champions are people with valuable practical knowledge, which stand out within their organization or community for their ways of doing things and leading development initiatives that positively affect their territories. Local Champions hold a wide range of technical-empirical know-how as the result of years of experience. Their skills comprise “niche” areas of expertise that are complementary to the traditional extension services system, delivering culturally appropriate training and technical assistance. Local champions are members of women, youth, afro-descendant and indigenous people’s organizations, local governments, cooperatives, enterprises, producers and natural resources management groups. Excerpt from “Local Champions Toolkit” - PROCASUR, 2016</a:t>
            </a:r>
          </a:p>
          <a:p>
            <a:endParaRPr lang="es-MX"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Learning Route.</a:t>
            </a:r>
            <a:r>
              <a:rPr lang="en-US" sz="1200" kern="1200" dirty="0">
                <a:solidFill>
                  <a:schemeClr val="tx1"/>
                </a:solidFill>
                <a:effectLst/>
                <a:latin typeface="+mn-lt"/>
                <a:ea typeface="+mn-ea"/>
                <a:cs typeface="+mn-cs"/>
              </a:rPr>
              <a:t> It’s an active capitalization tool that draws upon local knowledge and experiences to disseminate and scale up field-tested innovations and best practices in sustainable rural development. Built up as an innovation journey with specific learning objectives, it encourages active knowledge exchange between learners and their hosts. The final objective is to develop the ability of communities, practitioners and decision makers to scale up the solutions that work in favor of the livelihood of the rural people. over 300 Learning Routes in 40 countries have been organized in the last twelve years, supporting directly over 50,000 development workers, grassroots leaders, and policy makers of 50 different nationalities. Originally fostering farmer-to-farmer exchanges, the Learning Routes are increasingly engaging policy-makers</a:t>
            </a:r>
          </a:p>
          <a:p>
            <a:endParaRPr lang="es-MX"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Learning Territories. </a:t>
            </a:r>
            <a:r>
              <a:rPr lang="en-US" sz="1200" kern="1200" dirty="0">
                <a:solidFill>
                  <a:schemeClr val="tx1"/>
                </a:solidFill>
                <a:effectLst/>
                <a:latin typeface="+mn-lt"/>
                <a:ea typeface="+mn-ea"/>
                <a:cs typeface="+mn-cs"/>
              </a:rPr>
              <a:t>A Learning Territory (LT) encourages Local Champions to associate for the private provision of extension services. It integrates diverse stakeholders’ successful experiences in sustainable development – with evidence of impact and learning significance – into of a range of practical and territorially specialized trainings, promoting new alternatives for grassroots´ organizations leaders and development workers. Over 30 Learning Territories training have been organized since 2013 in Chile, Colombia, Peru, El Salvador and the first one in Africa is under preparation.</a:t>
            </a:r>
          </a:p>
        </p:txBody>
      </p:sp>
      <p:sp>
        <p:nvSpPr>
          <p:cNvPr id="4" name="Slide Number Placeholder 3"/>
          <p:cNvSpPr>
            <a:spLocks noGrp="1"/>
          </p:cNvSpPr>
          <p:nvPr>
            <p:ph type="sldNum" sz="quarter" idx="10"/>
          </p:nvPr>
        </p:nvSpPr>
        <p:spPr/>
        <p:txBody>
          <a:bodyPr/>
          <a:lstStyle/>
          <a:p>
            <a:fld id="{FBE9CD9B-870D-4383-A52B-939A454FDE61}" type="slidenum">
              <a:rPr lang="es-MX" smtClean="0"/>
              <a:t>4</a:t>
            </a:fld>
            <a:endParaRPr lang="es-MX"/>
          </a:p>
        </p:txBody>
      </p:sp>
    </p:spTree>
    <p:extLst>
      <p:ext uri="{BB962C8B-B14F-4D97-AF65-F5344CB8AC3E}">
        <p14:creationId xmlns:p14="http://schemas.microsoft.com/office/powerpoint/2010/main" val="15818371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ES" dirty="0"/>
          </a:p>
        </p:txBody>
      </p:sp>
      <p:sp>
        <p:nvSpPr>
          <p:cNvPr id="4" name="Slide Number Placeholder 3"/>
          <p:cNvSpPr>
            <a:spLocks noGrp="1"/>
          </p:cNvSpPr>
          <p:nvPr>
            <p:ph type="sldNum" sz="quarter" idx="10"/>
          </p:nvPr>
        </p:nvSpPr>
        <p:spPr/>
        <p:txBody>
          <a:bodyPr/>
          <a:lstStyle/>
          <a:p>
            <a:fld id="{3AF78A40-8020-0248-AF93-B62BEEE8DA9B}" type="slidenum">
              <a:rPr lang="en-US" smtClean="0"/>
              <a:t>9</a:t>
            </a:fld>
            <a:endParaRPr lang="en-US"/>
          </a:p>
        </p:txBody>
      </p:sp>
    </p:spTree>
    <p:extLst>
      <p:ext uri="{BB962C8B-B14F-4D97-AF65-F5344CB8AC3E}">
        <p14:creationId xmlns:p14="http://schemas.microsoft.com/office/powerpoint/2010/main" val="13856037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es-ES_tradnl" smtClean="0"/>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7942C4BB-D2DA-6641-82C6-90F9534E9001}" type="datetimeFigureOut">
              <a:rPr lang="es-ES" smtClean="0"/>
              <a:t>09/10/18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34ADB8D2-2861-FA4B-9DF1-F1B6AB6F83AA}" type="slidenum">
              <a:rPr lang="es-ES" smtClean="0"/>
              <a:t>‹#›</a:t>
            </a:fld>
            <a:endParaRPr lang="es-ES"/>
          </a:p>
        </p:txBody>
      </p:sp>
    </p:spTree>
    <p:extLst>
      <p:ext uri="{BB962C8B-B14F-4D97-AF65-F5344CB8AC3E}">
        <p14:creationId xmlns:p14="http://schemas.microsoft.com/office/powerpoint/2010/main" val="10496883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7942C4BB-D2DA-6641-82C6-90F9534E9001}" type="datetimeFigureOut">
              <a:rPr lang="es-ES" smtClean="0"/>
              <a:t>09/10/18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34ADB8D2-2861-FA4B-9DF1-F1B6AB6F83AA}" type="slidenum">
              <a:rPr lang="es-ES" smtClean="0"/>
              <a:t>‹#›</a:t>
            </a:fld>
            <a:endParaRPr lang="es-ES"/>
          </a:p>
        </p:txBody>
      </p:sp>
    </p:spTree>
    <p:extLst>
      <p:ext uri="{BB962C8B-B14F-4D97-AF65-F5344CB8AC3E}">
        <p14:creationId xmlns:p14="http://schemas.microsoft.com/office/powerpoint/2010/main" val="864703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es-ES_tradnl" smtClean="0"/>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Marcador de fecha 3"/>
          <p:cNvSpPr>
            <a:spLocks noGrp="1"/>
          </p:cNvSpPr>
          <p:nvPr>
            <p:ph type="dt" sz="half" idx="10"/>
          </p:nvPr>
        </p:nvSpPr>
        <p:spPr/>
        <p:txBody>
          <a:bodyPr/>
          <a:lstStyle/>
          <a:p>
            <a:fld id="{7942C4BB-D2DA-6641-82C6-90F9534E9001}" type="datetimeFigureOut">
              <a:rPr lang="es-ES" smtClean="0"/>
              <a:t>09/10/18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34ADB8D2-2861-FA4B-9DF1-F1B6AB6F83AA}" type="slidenum">
              <a:rPr lang="es-ES" smtClean="0"/>
              <a:t>‹#›</a:t>
            </a:fld>
            <a:endParaRPr lang="es-ES"/>
          </a:p>
        </p:txBody>
      </p:sp>
    </p:spTree>
    <p:extLst>
      <p:ext uri="{BB962C8B-B14F-4D97-AF65-F5344CB8AC3E}">
        <p14:creationId xmlns:p14="http://schemas.microsoft.com/office/powerpoint/2010/main" val="11808590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fecha 4"/>
          <p:cNvSpPr>
            <a:spLocks noGrp="1"/>
          </p:cNvSpPr>
          <p:nvPr>
            <p:ph type="dt" sz="half" idx="10"/>
          </p:nvPr>
        </p:nvSpPr>
        <p:spPr/>
        <p:txBody>
          <a:bodyPr/>
          <a:lstStyle/>
          <a:p>
            <a:fld id="{7942C4BB-D2DA-6641-82C6-90F9534E9001}" type="datetimeFigureOut">
              <a:rPr lang="es-ES" smtClean="0"/>
              <a:t>09/10/18</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34ADB8D2-2861-FA4B-9DF1-F1B6AB6F83AA}" type="slidenum">
              <a:rPr lang="es-ES" smtClean="0"/>
              <a:t>‹#›</a:t>
            </a:fld>
            <a:endParaRPr lang="es-ES"/>
          </a:p>
        </p:txBody>
      </p:sp>
    </p:spTree>
    <p:extLst>
      <p:ext uri="{BB962C8B-B14F-4D97-AF65-F5344CB8AC3E}">
        <p14:creationId xmlns:p14="http://schemas.microsoft.com/office/powerpoint/2010/main" val="756787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_tradnl" smtClean="0"/>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7" name="Marcador de fecha 6"/>
          <p:cNvSpPr>
            <a:spLocks noGrp="1"/>
          </p:cNvSpPr>
          <p:nvPr>
            <p:ph type="dt" sz="half" idx="10"/>
          </p:nvPr>
        </p:nvSpPr>
        <p:spPr/>
        <p:txBody>
          <a:bodyPr/>
          <a:lstStyle/>
          <a:p>
            <a:fld id="{7942C4BB-D2DA-6641-82C6-90F9534E9001}" type="datetimeFigureOut">
              <a:rPr lang="es-ES" smtClean="0"/>
              <a:t>09/10/18</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34ADB8D2-2861-FA4B-9DF1-F1B6AB6F83AA}" type="slidenum">
              <a:rPr lang="es-ES" smtClean="0"/>
              <a:t>‹#›</a:t>
            </a:fld>
            <a:endParaRPr lang="es-ES"/>
          </a:p>
        </p:txBody>
      </p:sp>
    </p:spTree>
    <p:extLst>
      <p:ext uri="{BB962C8B-B14F-4D97-AF65-F5344CB8AC3E}">
        <p14:creationId xmlns:p14="http://schemas.microsoft.com/office/powerpoint/2010/main" val="6222445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fecha 2"/>
          <p:cNvSpPr>
            <a:spLocks noGrp="1"/>
          </p:cNvSpPr>
          <p:nvPr>
            <p:ph type="dt" sz="half" idx="10"/>
          </p:nvPr>
        </p:nvSpPr>
        <p:spPr/>
        <p:txBody>
          <a:bodyPr/>
          <a:lstStyle/>
          <a:p>
            <a:fld id="{7942C4BB-D2DA-6641-82C6-90F9534E9001}" type="datetimeFigureOut">
              <a:rPr lang="es-ES" smtClean="0"/>
              <a:t>09/10/18</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34ADB8D2-2861-FA4B-9DF1-F1B6AB6F83AA}" type="slidenum">
              <a:rPr lang="es-ES" smtClean="0"/>
              <a:t>‹#›</a:t>
            </a:fld>
            <a:endParaRPr lang="es-ES"/>
          </a:p>
        </p:txBody>
      </p:sp>
    </p:spTree>
    <p:extLst>
      <p:ext uri="{BB962C8B-B14F-4D97-AF65-F5344CB8AC3E}">
        <p14:creationId xmlns:p14="http://schemas.microsoft.com/office/powerpoint/2010/main" val="4228641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942C4BB-D2DA-6641-82C6-90F9534E9001}" type="datetimeFigureOut">
              <a:rPr lang="es-ES" smtClean="0"/>
              <a:t>09/10/18</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34ADB8D2-2861-FA4B-9DF1-F1B6AB6F83AA}" type="slidenum">
              <a:rPr lang="es-ES" smtClean="0"/>
              <a:t>‹#›</a:t>
            </a:fld>
            <a:endParaRPr lang="es-ES"/>
          </a:p>
        </p:txBody>
      </p:sp>
    </p:spTree>
    <p:extLst>
      <p:ext uri="{BB962C8B-B14F-4D97-AF65-F5344CB8AC3E}">
        <p14:creationId xmlns:p14="http://schemas.microsoft.com/office/powerpoint/2010/main" val="876895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es-ES_tradnl" smtClean="0"/>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7942C4BB-D2DA-6641-82C6-90F9534E9001}" type="datetimeFigureOut">
              <a:rPr lang="es-ES" smtClean="0"/>
              <a:t>09/10/18</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34ADB8D2-2861-FA4B-9DF1-F1B6AB6F83AA}" type="slidenum">
              <a:rPr lang="es-ES" smtClean="0"/>
              <a:t>‹#›</a:t>
            </a:fld>
            <a:endParaRPr lang="es-ES"/>
          </a:p>
        </p:txBody>
      </p:sp>
    </p:spTree>
    <p:extLst>
      <p:ext uri="{BB962C8B-B14F-4D97-AF65-F5344CB8AC3E}">
        <p14:creationId xmlns:p14="http://schemas.microsoft.com/office/powerpoint/2010/main" val="30849335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es-ES_tradnl" smtClean="0"/>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7942C4BB-D2DA-6641-82C6-90F9534E9001}" type="datetimeFigureOut">
              <a:rPr lang="es-ES" smtClean="0"/>
              <a:t>09/10/18</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34ADB8D2-2861-FA4B-9DF1-F1B6AB6F83AA}" type="slidenum">
              <a:rPr lang="es-ES" smtClean="0"/>
              <a:t>‹#›</a:t>
            </a:fld>
            <a:endParaRPr lang="es-ES"/>
          </a:p>
        </p:txBody>
      </p:sp>
    </p:spTree>
    <p:extLst>
      <p:ext uri="{BB962C8B-B14F-4D97-AF65-F5344CB8AC3E}">
        <p14:creationId xmlns:p14="http://schemas.microsoft.com/office/powerpoint/2010/main" val="934397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7942C4BB-D2DA-6641-82C6-90F9534E9001}" type="datetimeFigureOut">
              <a:rPr lang="es-ES" smtClean="0"/>
              <a:t>09/10/18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34ADB8D2-2861-FA4B-9DF1-F1B6AB6F83AA}" type="slidenum">
              <a:rPr lang="es-ES" smtClean="0"/>
              <a:t>‹#›</a:t>
            </a:fld>
            <a:endParaRPr lang="es-ES"/>
          </a:p>
        </p:txBody>
      </p:sp>
    </p:spTree>
    <p:extLst>
      <p:ext uri="{BB962C8B-B14F-4D97-AF65-F5344CB8AC3E}">
        <p14:creationId xmlns:p14="http://schemas.microsoft.com/office/powerpoint/2010/main" val="6673485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es-ES_tradnl" smtClean="0"/>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7942C4BB-D2DA-6641-82C6-90F9534E9001}" type="datetimeFigureOut">
              <a:rPr lang="es-ES" smtClean="0"/>
              <a:t>09/10/18</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34ADB8D2-2861-FA4B-9DF1-F1B6AB6F83AA}" type="slidenum">
              <a:rPr lang="es-ES" smtClean="0"/>
              <a:t>‹#›</a:t>
            </a:fld>
            <a:endParaRPr lang="es-ES"/>
          </a:p>
        </p:txBody>
      </p:sp>
    </p:spTree>
    <p:extLst>
      <p:ext uri="{BB962C8B-B14F-4D97-AF65-F5344CB8AC3E}">
        <p14:creationId xmlns:p14="http://schemas.microsoft.com/office/powerpoint/2010/main" val="48912613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_tradnl" smtClean="0"/>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42C4BB-D2DA-6641-82C6-90F9534E9001}" type="datetimeFigureOut">
              <a:rPr lang="es-ES" smtClean="0"/>
              <a:t>09/10/18</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ADB8D2-2861-FA4B-9DF1-F1B6AB6F83AA}" type="slidenum">
              <a:rPr lang="es-ES" smtClean="0"/>
              <a:t>‹#›</a:t>
            </a:fld>
            <a:endParaRPr lang="es-ES"/>
          </a:p>
        </p:txBody>
      </p:sp>
    </p:spTree>
    <p:extLst>
      <p:ext uri="{BB962C8B-B14F-4D97-AF65-F5344CB8AC3E}">
        <p14:creationId xmlns:p14="http://schemas.microsoft.com/office/powerpoint/2010/main" val="7468234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jpeg"/><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jpeg"/><Relationship Id="rId3"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jpg"/><Relationship Id="rId3"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4.png"/><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jpeg"/><Relationship Id="rId1" Type="http://schemas.openxmlformats.org/officeDocument/2006/relationships/slideLayout" Target="../slideLayouts/slideLayout7.xml"/><Relationship Id="rId2"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alphaModFix amt="70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Picture 1" descr="Africa_EN_square.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24782" y="5319197"/>
            <a:ext cx="1524680" cy="1389984"/>
          </a:xfrm>
          <a:prstGeom prst="rect">
            <a:avLst/>
          </a:prstGeom>
        </p:spPr>
      </p:pic>
      <p:pic>
        <p:nvPicPr>
          <p:cNvPr id="3" name="Picture 2" descr="Lac_Square.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79822" y="5250094"/>
            <a:ext cx="1535683" cy="1459087"/>
          </a:xfrm>
          <a:prstGeom prst="rect">
            <a:avLst/>
          </a:prstGeom>
        </p:spPr>
      </p:pic>
      <p:sp>
        <p:nvSpPr>
          <p:cNvPr id="8" name="TextBox 7"/>
          <p:cNvSpPr txBox="1"/>
          <p:nvPr/>
        </p:nvSpPr>
        <p:spPr>
          <a:xfrm>
            <a:off x="1" y="3464652"/>
            <a:ext cx="9143999" cy="1384995"/>
          </a:xfrm>
          <a:prstGeom prst="rect">
            <a:avLst/>
          </a:prstGeom>
          <a:noFill/>
        </p:spPr>
        <p:txBody>
          <a:bodyPr wrap="square" rtlCol="0">
            <a:spAutoFit/>
          </a:bodyPr>
          <a:lstStyle/>
          <a:p>
            <a:pPr algn="ctr"/>
            <a:r>
              <a:rPr lang="en-US" sz="2800" b="1" dirty="0" smtClean="0">
                <a:solidFill>
                  <a:schemeClr val="tx2"/>
                </a:solidFill>
                <a:latin typeface="Avenir Black" charset="0"/>
                <a:ea typeface="Avenir Black" charset="0"/>
                <a:cs typeface="Avenir Black" charset="0"/>
              </a:rPr>
              <a:t>PROCASUR innovation-based</a:t>
            </a:r>
          </a:p>
          <a:p>
            <a:pPr algn="ctr"/>
            <a:r>
              <a:rPr lang="en-US" sz="2800" b="1" dirty="0" smtClean="0">
                <a:solidFill>
                  <a:schemeClr val="tx2"/>
                </a:solidFill>
                <a:latin typeface="Avenir Black" charset="0"/>
                <a:ea typeface="Avenir Black" charset="0"/>
                <a:cs typeface="Avenir Black" charset="0"/>
              </a:rPr>
              <a:t>Knowledge management &amp; empowerment</a:t>
            </a:r>
          </a:p>
          <a:p>
            <a:pPr algn="ctr"/>
            <a:r>
              <a:rPr lang="en-US" sz="2800" b="1" dirty="0" smtClean="0">
                <a:solidFill>
                  <a:schemeClr val="tx2"/>
                </a:solidFill>
                <a:latin typeface="Avenir Black" charset="0"/>
                <a:ea typeface="Avenir Black" charset="0"/>
                <a:cs typeface="Avenir Black" charset="0"/>
              </a:rPr>
              <a:t>of rural </a:t>
            </a:r>
            <a:r>
              <a:rPr lang="en-US" sz="2800" b="1" smtClean="0">
                <a:solidFill>
                  <a:schemeClr val="tx2"/>
                </a:solidFill>
                <a:latin typeface="Avenir Black" charset="0"/>
                <a:ea typeface="Avenir Black" charset="0"/>
                <a:cs typeface="Avenir Black" charset="0"/>
              </a:rPr>
              <a:t>actors for </a:t>
            </a:r>
            <a:r>
              <a:rPr lang="en-US" sz="2800" b="1" dirty="0" smtClean="0">
                <a:solidFill>
                  <a:schemeClr val="tx2"/>
                </a:solidFill>
                <a:latin typeface="Avenir Black" charset="0"/>
                <a:ea typeface="Avenir Black" charset="0"/>
                <a:cs typeface="Avenir Black" charset="0"/>
              </a:rPr>
              <a:t>South-to-South Cooperation</a:t>
            </a:r>
          </a:p>
        </p:txBody>
      </p:sp>
      <p:pic>
        <p:nvPicPr>
          <p:cNvPr id="9" name="Picture 8" descr="Asia Pacific Logo_square_Transparent.psd"/>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65079" y="5183165"/>
            <a:ext cx="2202681" cy="1935951"/>
          </a:xfrm>
          <a:prstGeom prst="rect">
            <a:avLst/>
          </a:prstGeom>
        </p:spPr>
      </p:pic>
      <p:pic>
        <p:nvPicPr>
          <p:cNvPr id="4" name="Picture 3"/>
          <p:cNvPicPr>
            <a:picLocks noChangeAspect="1"/>
          </p:cNvPicPr>
          <p:nvPr/>
        </p:nvPicPr>
        <p:blipFill>
          <a:blip r:embed="rId6" cstate="email">
            <a:alphaModFix amt="65000"/>
            <a:extLst>
              <a:ext uri="{28A0092B-C50C-407E-A947-70E740481C1C}">
                <a14:useLocalDpi xmlns:a14="http://schemas.microsoft.com/office/drawing/2010/main"/>
              </a:ext>
            </a:extLst>
          </a:blip>
          <a:stretch>
            <a:fillRect/>
          </a:stretch>
        </p:blipFill>
        <p:spPr>
          <a:xfrm>
            <a:off x="1351053" y="372333"/>
            <a:ext cx="6441892" cy="2933208"/>
          </a:xfrm>
          <a:prstGeom prst="rect">
            <a:avLst/>
          </a:prstGeom>
          <a:ln>
            <a:noFill/>
          </a:ln>
          <a:effectLst>
            <a:softEdge rad="112500"/>
          </a:effectLst>
        </p:spPr>
      </p:pic>
    </p:spTree>
    <p:extLst>
      <p:ext uri="{BB962C8B-B14F-4D97-AF65-F5344CB8AC3E}">
        <p14:creationId xmlns:p14="http://schemas.microsoft.com/office/powerpoint/2010/main" val="3212995004"/>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9215" y="153624"/>
            <a:ext cx="8429585" cy="1477328"/>
          </a:xfrm>
          <a:prstGeom prst="rect">
            <a:avLst/>
          </a:prstGeom>
        </p:spPr>
        <p:txBody>
          <a:bodyPr wrap="square">
            <a:spAutoFit/>
          </a:bodyPr>
          <a:lstStyle/>
          <a:p>
            <a:pPr algn="just"/>
            <a:r>
              <a:rPr lang="en-US" dirty="0">
                <a:solidFill>
                  <a:schemeClr val="tx2"/>
                </a:solidFill>
                <a:latin typeface="Avenir Medium" charset="0"/>
                <a:ea typeface="Avenir Medium" charset="0"/>
                <a:cs typeface="Avenir Medium" charset="0"/>
              </a:rPr>
              <a:t>During the last 15 years </a:t>
            </a:r>
            <a:r>
              <a:rPr lang="en-US" b="1" i="1" dirty="0">
                <a:solidFill>
                  <a:schemeClr val="tx2"/>
                </a:solidFill>
                <a:latin typeface="Avenir Black Oblique" charset="0"/>
                <a:ea typeface="Avenir Black Oblique" charset="0"/>
                <a:cs typeface="Avenir Black Oblique" charset="0"/>
              </a:rPr>
              <a:t>PROCASUR</a:t>
            </a:r>
            <a:r>
              <a:rPr lang="en-US" dirty="0">
                <a:solidFill>
                  <a:schemeClr val="tx2"/>
                </a:solidFill>
                <a:latin typeface="Avenir Medium" charset="0"/>
                <a:ea typeface="Avenir Medium" charset="0"/>
                <a:cs typeface="Avenir Medium" charset="0"/>
              </a:rPr>
              <a:t> worked especially with </a:t>
            </a:r>
            <a:r>
              <a:rPr lang="en-US" b="1" dirty="0">
                <a:solidFill>
                  <a:schemeClr val="tx2"/>
                </a:solidFill>
                <a:latin typeface="Avenir Black" charset="0"/>
                <a:ea typeface="Avenir Black" charset="0"/>
                <a:cs typeface="Avenir Black" charset="0"/>
              </a:rPr>
              <a:t>IFAD</a:t>
            </a:r>
            <a:r>
              <a:rPr lang="en-US" dirty="0">
                <a:solidFill>
                  <a:schemeClr val="tx2"/>
                </a:solidFill>
                <a:latin typeface="Avenir Medium" charset="0"/>
                <a:ea typeface="Avenir Medium" charset="0"/>
                <a:cs typeface="Avenir Medium" charset="0"/>
              </a:rPr>
              <a:t>, </a:t>
            </a:r>
            <a:r>
              <a:rPr lang="en-US" b="1" dirty="0">
                <a:solidFill>
                  <a:schemeClr val="tx2"/>
                </a:solidFill>
                <a:latin typeface="Avenir Heavy" charset="0"/>
                <a:ea typeface="Avenir Heavy" charset="0"/>
                <a:cs typeface="Avenir Heavy" charset="0"/>
              </a:rPr>
              <a:t>FAO, Ford Foundation</a:t>
            </a:r>
            <a:r>
              <a:rPr lang="en-US" dirty="0" smtClean="0">
                <a:solidFill>
                  <a:schemeClr val="tx2"/>
                </a:solidFill>
                <a:latin typeface="Avenir Medium" charset="0"/>
                <a:ea typeface="Avenir Medium" charset="0"/>
                <a:cs typeface="Avenir Medium" charset="0"/>
              </a:rPr>
              <a:t>, in </a:t>
            </a:r>
            <a:r>
              <a:rPr lang="en-US" dirty="0">
                <a:solidFill>
                  <a:schemeClr val="tx2"/>
                </a:solidFill>
                <a:latin typeface="Avenir Medium" charset="0"/>
                <a:ea typeface="Avenir Medium" charset="0"/>
                <a:cs typeface="Avenir Medium" charset="0"/>
              </a:rPr>
              <a:t>cooperation with </a:t>
            </a:r>
            <a:r>
              <a:rPr lang="en-US" b="1" dirty="0">
                <a:solidFill>
                  <a:schemeClr val="tx2"/>
                </a:solidFill>
                <a:latin typeface="Avenir Heavy" charset="0"/>
                <a:ea typeface="Avenir Heavy" charset="0"/>
                <a:cs typeface="Avenir Heavy" charset="0"/>
              </a:rPr>
              <a:t>Civil Society, National and Local Governments </a:t>
            </a:r>
            <a:r>
              <a:rPr lang="en-US" dirty="0">
                <a:solidFill>
                  <a:schemeClr val="tx2"/>
                </a:solidFill>
                <a:latin typeface="Avenir Medium" charset="0"/>
                <a:ea typeface="Avenir Medium" charset="0"/>
                <a:cs typeface="Avenir Medium" charset="0"/>
              </a:rPr>
              <a:t>in more than </a:t>
            </a:r>
            <a:r>
              <a:rPr lang="en-US" b="1" dirty="0">
                <a:solidFill>
                  <a:srgbClr val="C00000"/>
                </a:solidFill>
                <a:latin typeface="Avenir Black" charset="0"/>
                <a:ea typeface="Avenir Black" charset="0"/>
                <a:cs typeface="Avenir Black" charset="0"/>
              </a:rPr>
              <a:t>50 </a:t>
            </a:r>
            <a:r>
              <a:rPr lang="en-US" b="1" dirty="0" smtClean="0">
                <a:solidFill>
                  <a:srgbClr val="C00000"/>
                </a:solidFill>
                <a:latin typeface="Avenir Black" charset="0"/>
                <a:ea typeface="Avenir Black" charset="0"/>
                <a:cs typeface="Avenir Black" charset="0"/>
              </a:rPr>
              <a:t>countries </a:t>
            </a:r>
            <a:r>
              <a:rPr lang="en-US" dirty="0" smtClean="0">
                <a:solidFill>
                  <a:schemeClr val="tx2"/>
                </a:solidFill>
                <a:latin typeface="Avenir Medium" charset="0"/>
                <a:ea typeface="Avenir Medium" charset="0"/>
                <a:cs typeface="Avenir Medium" charset="0"/>
              </a:rPr>
              <a:t>in </a:t>
            </a:r>
            <a:r>
              <a:rPr lang="en-US" b="1" dirty="0">
                <a:solidFill>
                  <a:schemeClr val="tx2"/>
                </a:solidFill>
                <a:latin typeface="Avenir Heavy" charset="0"/>
                <a:ea typeface="Avenir Heavy" charset="0"/>
                <a:cs typeface="Avenir Heavy" charset="0"/>
              </a:rPr>
              <a:t>Latin America, Africa, and Asia </a:t>
            </a:r>
            <a:r>
              <a:rPr lang="en-US" dirty="0">
                <a:solidFill>
                  <a:schemeClr val="tx2"/>
                </a:solidFill>
                <a:latin typeface="Avenir Medium" charset="0"/>
                <a:ea typeface="Avenir Medium" charset="0"/>
                <a:cs typeface="Avenir Medium" charset="0"/>
              </a:rPr>
              <a:t>to identify, adapt and scale-</a:t>
            </a:r>
            <a:r>
              <a:rPr lang="en-US" dirty="0" smtClean="0">
                <a:solidFill>
                  <a:schemeClr val="tx2"/>
                </a:solidFill>
                <a:latin typeface="Avenir Medium" charset="0"/>
                <a:ea typeface="Avenir Medium" charset="0"/>
                <a:cs typeface="Avenir Medium" charset="0"/>
              </a:rPr>
              <a:t>up local </a:t>
            </a:r>
            <a:r>
              <a:rPr lang="en-US" dirty="0">
                <a:solidFill>
                  <a:schemeClr val="tx2"/>
                </a:solidFill>
                <a:latin typeface="Avenir Medium" charset="0"/>
                <a:ea typeface="Avenir Medium" charset="0"/>
                <a:cs typeface="Avenir Medium" charset="0"/>
              </a:rPr>
              <a:t>knowledge-based innovations, valorizing Local </a:t>
            </a:r>
            <a:r>
              <a:rPr lang="en-US" dirty="0" smtClean="0">
                <a:solidFill>
                  <a:schemeClr val="tx2"/>
                </a:solidFill>
                <a:latin typeface="Avenir Medium" charset="0"/>
                <a:ea typeface="Avenir Medium" charset="0"/>
                <a:cs typeface="Avenir Medium" charset="0"/>
              </a:rPr>
              <a:t>Champions for </a:t>
            </a:r>
            <a:r>
              <a:rPr lang="en-US" dirty="0">
                <a:solidFill>
                  <a:schemeClr val="tx2"/>
                </a:solidFill>
                <a:latin typeface="Avenir Medium" charset="0"/>
                <a:ea typeface="Avenir Medium" charset="0"/>
                <a:cs typeface="Avenir Medium" charset="0"/>
              </a:rPr>
              <a:t>Sustainable Development of Rural South</a:t>
            </a:r>
          </a:p>
        </p:txBody>
      </p:sp>
      <p:pic>
        <p:nvPicPr>
          <p:cNvPr id="5" name="Picture 4"/>
          <p:cNvPicPr>
            <a:picLocks noChangeAspect="1"/>
          </p:cNvPicPr>
          <p:nvPr/>
        </p:nvPicPr>
        <p:blipFill>
          <a:blip r:embed="rId2"/>
          <a:stretch>
            <a:fillRect/>
          </a:stretch>
        </p:blipFill>
        <p:spPr>
          <a:xfrm>
            <a:off x="1520580" y="2522881"/>
            <a:ext cx="5926807" cy="2139138"/>
          </a:xfrm>
          <a:prstGeom prst="rect">
            <a:avLst/>
          </a:prstGeom>
        </p:spPr>
      </p:pic>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9214" y="1630952"/>
            <a:ext cx="8807883" cy="4633048"/>
          </a:xfrm>
          <a:prstGeom prst="rect">
            <a:avLst/>
          </a:prstGeom>
        </p:spPr>
      </p:pic>
    </p:spTree>
    <p:extLst>
      <p:ext uri="{BB962C8B-B14F-4D97-AF65-F5344CB8AC3E}">
        <p14:creationId xmlns:p14="http://schemas.microsoft.com/office/powerpoint/2010/main" val="4120715133"/>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59000" y="0"/>
            <a:ext cx="5080000" cy="6858000"/>
          </a:xfrm>
          <a:prstGeom prst="rect">
            <a:avLst/>
          </a:prstGeom>
        </p:spPr>
      </p:pic>
    </p:spTree>
    <p:extLst>
      <p:ext uri="{BB962C8B-B14F-4D97-AF65-F5344CB8AC3E}">
        <p14:creationId xmlns:p14="http://schemas.microsoft.com/office/powerpoint/2010/main" val="381763775"/>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C0835A9-8ADA-4147-A61E-5E7E81CC00E7}"/>
              </a:ext>
            </a:extLst>
          </p:cNvPr>
          <p:cNvSpPr>
            <a:spLocks noGrp="1"/>
          </p:cNvSpPr>
          <p:nvPr>
            <p:ph type="title"/>
          </p:nvPr>
        </p:nvSpPr>
        <p:spPr>
          <a:xfrm>
            <a:off x="457200" y="274638"/>
            <a:ext cx="6388100" cy="1143000"/>
          </a:xfrm>
        </p:spPr>
        <p:txBody>
          <a:bodyPr>
            <a:normAutofit/>
          </a:bodyPr>
          <a:lstStyle/>
          <a:p>
            <a:r>
              <a:rPr lang="en-US" sz="2000" b="1" dirty="0">
                <a:latin typeface="Avenir Black"/>
                <a:cs typeface="Avenir Black"/>
              </a:rPr>
              <a:t>PROCASUR’s KM tools to scale up local solutions</a:t>
            </a:r>
            <a:endParaRPr lang="es-MX" sz="2000" b="1" dirty="0">
              <a:latin typeface="Avenir Black"/>
              <a:cs typeface="Avenir Black"/>
            </a:endParaRPr>
          </a:p>
        </p:txBody>
      </p:sp>
      <p:sp>
        <p:nvSpPr>
          <p:cNvPr id="3" name="Content Placeholder 2">
            <a:extLst>
              <a:ext uri="{FF2B5EF4-FFF2-40B4-BE49-F238E27FC236}">
                <a16:creationId xmlns:a16="http://schemas.microsoft.com/office/drawing/2014/main" xmlns="" id="{F7B808BD-8424-41BE-9229-879ACCF291CB}"/>
              </a:ext>
            </a:extLst>
          </p:cNvPr>
          <p:cNvSpPr>
            <a:spLocks noGrp="1"/>
          </p:cNvSpPr>
          <p:nvPr>
            <p:ph idx="1"/>
          </p:nvPr>
        </p:nvSpPr>
        <p:spPr>
          <a:xfrm>
            <a:off x="673101" y="1549400"/>
            <a:ext cx="4864099" cy="4435348"/>
          </a:xfrm>
        </p:spPr>
        <p:txBody>
          <a:bodyPr>
            <a:normAutofit fontScale="55000" lnSpcReduction="20000"/>
          </a:bodyPr>
          <a:lstStyle/>
          <a:p>
            <a:r>
              <a:rPr lang="en-US" b="1" dirty="0"/>
              <a:t>Local </a:t>
            </a:r>
            <a:r>
              <a:rPr lang="en-US" b="1" dirty="0" smtClean="0"/>
              <a:t>Champion (LC) </a:t>
            </a:r>
            <a:r>
              <a:rPr lang="en-US" dirty="0"/>
              <a:t>as acknowledged knowledge service providers. The LC are people with valuable practical </a:t>
            </a:r>
            <a:r>
              <a:rPr lang="en-US" dirty="0" smtClean="0"/>
              <a:t>knowledge</a:t>
            </a:r>
            <a:r>
              <a:rPr lang="en-US" dirty="0"/>
              <a:t> </a:t>
            </a:r>
            <a:r>
              <a:rPr lang="en-US" dirty="0" smtClean="0"/>
              <a:t>in their territories </a:t>
            </a:r>
            <a:r>
              <a:rPr lang="en-US" dirty="0"/>
              <a:t>and leading </a:t>
            </a:r>
            <a:r>
              <a:rPr lang="en-US" dirty="0" smtClean="0"/>
              <a:t>knowledge ex-change processes.</a:t>
            </a:r>
            <a:endParaRPr lang="en-US" dirty="0"/>
          </a:p>
          <a:p>
            <a:endParaRPr lang="en-US" dirty="0"/>
          </a:p>
          <a:p>
            <a:r>
              <a:rPr lang="en-US" b="1" dirty="0"/>
              <a:t>Learning Route.</a:t>
            </a:r>
            <a:r>
              <a:rPr lang="en-US" dirty="0"/>
              <a:t> It’s an active capitalization tool that draws upon local knowledge and experiences to disseminate and scale up field-tested </a:t>
            </a:r>
            <a:r>
              <a:rPr lang="en-US" dirty="0" smtClean="0"/>
              <a:t>solutions and investigation results.</a:t>
            </a:r>
            <a:endParaRPr lang="en-US" dirty="0"/>
          </a:p>
          <a:p>
            <a:pPr marL="0" indent="0">
              <a:buNone/>
            </a:pPr>
            <a:endParaRPr lang="en-US" dirty="0"/>
          </a:p>
          <a:p>
            <a:r>
              <a:rPr lang="en-US" b="1" dirty="0"/>
              <a:t>Learning Territories.</a:t>
            </a:r>
            <a:r>
              <a:rPr lang="en-US" dirty="0"/>
              <a:t>  Promotes LC association for private provision of extension services and </a:t>
            </a:r>
            <a:r>
              <a:rPr lang="en-US" dirty="0" smtClean="0"/>
              <a:t>advisory. Packages of diverse rural </a:t>
            </a:r>
            <a:r>
              <a:rPr lang="en-US" dirty="0"/>
              <a:t>associations </a:t>
            </a:r>
            <a:r>
              <a:rPr lang="en-US" dirty="0" smtClean="0"/>
              <a:t>experiences are core knowledge products of practical </a:t>
            </a:r>
            <a:r>
              <a:rPr lang="en-US" dirty="0"/>
              <a:t>and territorially specialized </a:t>
            </a:r>
            <a:r>
              <a:rPr lang="en-US" dirty="0" smtClean="0"/>
              <a:t>training.</a:t>
            </a:r>
            <a:endParaRPr lang="en-US" dirty="0"/>
          </a:p>
          <a:p>
            <a:endParaRPr lang="en-US" dirty="0"/>
          </a:p>
        </p:txBody>
      </p:sp>
      <p:graphicFrame>
        <p:nvGraphicFramePr>
          <p:cNvPr id="4" name="Diagram 3">
            <a:extLst>
              <a:ext uri="{FF2B5EF4-FFF2-40B4-BE49-F238E27FC236}">
                <a16:creationId xmlns:a16="http://schemas.microsoft.com/office/drawing/2014/main" xmlns="" id="{56E44728-A34B-4907-849A-FDC869ABB445}"/>
              </a:ext>
            </a:extLst>
          </p:cNvPr>
          <p:cNvGraphicFramePr/>
          <p:nvPr>
            <p:extLst>
              <p:ext uri="{D42A27DB-BD31-4B8C-83A1-F6EECF244321}">
                <p14:modId xmlns:p14="http://schemas.microsoft.com/office/powerpoint/2010/main" val="2557862324"/>
              </p:ext>
            </p:extLst>
          </p:nvPr>
        </p:nvGraphicFramePr>
        <p:xfrm>
          <a:off x="4572000" y="332509"/>
          <a:ext cx="5683134" cy="61603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61611522"/>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944694" y="624110"/>
            <a:ext cx="6683765" cy="1098642"/>
          </a:xfrm>
        </p:spPr>
        <p:txBody>
          <a:bodyPr>
            <a:normAutofit fontScale="90000"/>
          </a:bodyPr>
          <a:lstStyle/>
          <a:p>
            <a:r>
              <a:rPr lang="it-IT" sz="2400" b="1" dirty="0" smtClean="0">
                <a:solidFill>
                  <a:srgbClr val="000090"/>
                </a:solidFill>
                <a:cs typeface="Calibri"/>
              </a:rPr>
              <a:t/>
            </a:r>
            <a:br>
              <a:rPr lang="it-IT" sz="2400" b="1" dirty="0" smtClean="0">
                <a:solidFill>
                  <a:srgbClr val="000090"/>
                </a:solidFill>
                <a:cs typeface="Calibri"/>
              </a:rPr>
            </a:br>
            <a:r>
              <a:rPr lang="it-IT" sz="2400" b="1" dirty="0" smtClean="0">
                <a:cs typeface="Calibri"/>
              </a:rPr>
              <a:t/>
            </a:r>
            <a:br>
              <a:rPr lang="it-IT" sz="2400" b="1" dirty="0" smtClean="0">
                <a:cs typeface="Calibri"/>
              </a:rPr>
            </a:br>
            <a:endParaRPr lang="it-IT" sz="2200" b="1" dirty="0">
              <a:solidFill>
                <a:srgbClr val="7E0000"/>
              </a:solidFill>
              <a:latin typeface="+mn-lt"/>
              <a:cs typeface="Calibri"/>
            </a:endParaRPr>
          </a:p>
        </p:txBody>
      </p:sp>
      <p:sp>
        <p:nvSpPr>
          <p:cNvPr id="3" name="Segnaposto contenuto 2"/>
          <p:cNvSpPr>
            <a:spLocks noGrp="1"/>
          </p:cNvSpPr>
          <p:nvPr>
            <p:ph idx="1"/>
          </p:nvPr>
        </p:nvSpPr>
        <p:spPr>
          <a:xfrm>
            <a:off x="169748" y="1790096"/>
            <a:ext cx="5111304" cy="4547809"/>
          </a:xfrm>
        </p:spPr>
        <p:txBody>
          <a:bodyPr>
            <a:normAutofit/>
          </a:bodyPr>
          <a:lstStyle/>
          <a:p>
            <a:pPr lvl="1">
              <a:buClr>
                <a:srgbClr val="0293E0"/>
              </a:buClr>
              <a:buFont typeface="Wingdings" charset="2"/>
              <a:buChar char="²"/>
              <a:defRPr/>
            </a:pPr>
            <a:r>
              <a:rPr lang="en-GB" sz="1800" b="1" dirty="0" smtClean="0">
                <a:solidFill>
                  <a:srgbClr val="1D436D"/>
                </a:solidFill>
                <a:ea typeface="ＭＳ Ｐゴシック" charset="0"/>
                <a:cs typeface="Calibri" charset="0"/>
                <a:sym typeface="Calibri" charset="0"/>
              </a:rPr>
              <a:t>Capacity </a:t>
            </a:r>
            <a:r>
              <a:rPr lang="en-GB" sz="1800" b="1" dirty="0">
                <a:solidFill>
                  <a:srgbClr val="1D436D"/>
                </a:solidFill>
                <a:ea typeface="ＭＳ Ｐゴシック" charset="0"/>
                <a:cs typeface="Calibri" charset="0"/>
                <a:sym typeface="Calibri" charset="0"/>
              </a:rPr>
              <a:t>building approach to promote </a:t>
            </a:r>
            <a:r>
              <a:rPr lang="en-GB" sz="1800" b="1" dirty="0" smtClean="0">
                <a:solidFill>
                  <a:srgbClr val="1D436D"/>
                </a:solidFill>
                <a:ea typeface="ＭＳ Ｐゴシック" charset="0"/>
                <a:cs typeface="Calibri" charset="0"/>
                <a:sym typeface="Calibri" charset="0"/>
              </a:rPr>
              <a:t>      experimental </a:t>
            </a:r>
            <a:r>
              <a:rPr lang="en-GB" sz="1800" b="1" dirty="0">
                <a:solidFill>
                  <a:srgbClr val="1D436D"/>
                </a:solidFill>
                <a:ea typeface="ＭＳ Ｐゴシック" charset="0"/>
                <a:cs typeface="Calibri" charset="0"/>
                <a:sym typeface="Calibri" charset="0"/>
              </a:rPr>
              <a:t>exchange and </a:t>
            </a:r>
            <a:r>
              <a:rPr lang="en-GB" sz="1800" b="1" dirty="0" smtClean="0">
                <a:solidFill>
                  <a:srgbClr val="1D436D"/>
                </a:solidFill>
                <a:ea typeface="ＭＳ Ｐゴシック" charset="0"/>
                <a:cs typeface="Calibri" charset="0"/>
                <a:sym typeface="Calibri" charset="0"/>
              </a:rPr>
              <a:t>interaction</a:t>
            </a:r>
          </a:p>
          <a:p>
            <a:pPr lvl="1">
              <a:buClr>
                <a:srgbClr val="0293E0"/>
              </a:buClr>
              <a:buFont typeface="Wingdings" charset="2"/>
              <a:buChar char="²"/>
              <a:defRPr/>
            </a:pPr>
            <a:r>
              <a:rPr lang="en-GB" sz="1800" b="1" dirty="0" smtClean="0">
                <a:solidFill>
                  <a:srgbClr val="1D436D"/>
                </a:solidFill>
                <a:ea typeface="ＭＳ Ｐゴシック" charset="0"/>
                <a:cs typeface="Calibri" charset="0"/>
                <a:sym typeface="Calibri" charset="0"/>
              </a:rPr>
              <a:t>Local </a:t>
            </a:r>
            <a:r>
              <a:rPr lang="en-GB" sz="1800" b="1" dirty="0">
                <a:solidFill>
                  <a:srgbClr val="1D436D"/>
                </a:solidFill>
                <a:ea typeface="ＭＳ Ｐゴシック" charset="0"/>
                <a:cs typeface="Calibri" charset="0"/>
                <a:sym typeface="Calibri" charset="0"/>
              </a:rPr>
              <a:t>actors become trainers to peers (peer-to-peer</a:t>
            </a:r>
            <a:r>
              <a:rPr lang="en-GB" sz="1800" b="1" dirty="0" smtClean="0">
                <a:solidFill>
                  <a:srgbClr val="1D436D"/>
                </a:solidFill>
                <a:ea typeface="ＭＳ Ｐゴシック" charset="0"/>
                <a:cs typeface="Calibri" charset="0"/>
                <a:sym typeface="Calibri" charset="0"/>
              </a:rPr>
              <a:t>)</a:t>
            </a:r>
          </a:p>
          <a:p>
            <a:pPr lvl="1">
              <a:buClr>
                <a:srgbClr val="0293E0"/>
              </a:buClr>
              <a:buFont typeface="Wingdings" charset="2"/>
              <a:buChar char="²"/>
              <a:defRPr/>
            </a:pPr>
            <a:r>
              <a:rPr lang="en-GB" sz="1800" b="1" dirty="0" smtClean="0">
                <a:solidFill>
                  <a:srgbClr val="1D436D"/>
                </a:solidFill>
                <a:ea typeface="ＭＳ Ｐゴシック" charset="0"/>
                <a:cs typeface="Calibri" charset="0"/>
                <a:sym typeface="Calibri" charset="0"/>
              </a:rPr>
              <a:t>Tailor</a:t>
            </a:r>
            <a:r>
              <a:rPr lang="en-GB" sz="1800" b="1" dirty="0">
                <a:solidFill>
                  <a:srgbClr val="1D436D"/>
                </a:solidFill>
                <a:ea typeface="ＭＳ Ｐゴシック" charset="0"/>
                <a:cs typeface="Calibri" charset="0"/>
                <a:sym typeface="Calibri" charset="0"/>
              </a:rPr>
              <a:t>-made to each client, and thematically structured around specific learning </a:t>
            </a:r>
            <a:r>
              <a:rPr lang="en-GB" sz="1800" b="1" dirty="0" smtClean="0">
                <a:solidFill>
                  <a:srgbClr val="1D436D"/>
                </a:solidFill>
                <a:ea typeface="ＭＳ Ｐゴシック" charset="0"/>
                <a:cs typeface="Calibri" charset="0"/>
                <a:sym typeface="Calibri" charset="0"/>
              </a:rPr>
              <a:t>objectives</a:t>
            </a:r>
          </a:p>
          <a:p>
            <a:pPr lvl="1">
              <a:buClr>
                <a:srgbClr val="0293E0"/>
              </a:buClr>
              <a:buFont typeface="Wingdings" charset="2"/>
              <a:buChar char="²"/>
              <a:defRPr/>
            </a:pPr>
            <a:r>
              <a:rPr lang="en-GB" sz="1800" b="1" dirty="0" smtClean="0">
                <a:solidFill>
                  <a:srgbClr val="1D436D"/>
                </a:solidFill>
                <a:ea typeface="ＭＳ Ｐゴシック" charset="0"/>
                <a:cs typeface="Calibri" charset="0"/>
                <a:sym typeface="Calibri" charset="0"/>
              </a:rPr>
              <a:t>Enables </a:t>
            </a:r>
            <a:r>
              <a:rPr lang="en-GB" sz="1800" b="1" dirty="0">
                <a:solidFill>
                  <a:srgbClr val="1D436D"/>
                </a:solidFill>
                <a:ea typeface="ＭＳ Ｐゴシック" charset="0"/>
                <a:cs typeface="Calibri" charset="0"/>
                <a:sym typeface="Calibri" charset="0"/>
              </a:rPr>
              <a:t>lesson learning and knowledge management based on concrete </a:t>
            </a:r>
            <a:r>
              <a:rPr lang="en-GB" sz="1800" b="1" dirty="0" smtClean="0">
                <a:solidFill>
                  <a:srgbClr val="1D436D"/>
                </a:solidFill>
                <a:ea typeface="ＭＳ Ｐゴシック" charset="0"/>
                <a:cs typeface="Calibri" charset="0"/>
                <a:sym typeface="Calibri" charset="0"/>
              </a:rPr>
              <a:t>results</a:t>
            </a:r>
          </a:p>
          <a:p>
            <a:pPr lvl="1">
              <a:buClr>
                <a:srgbClr val="0293E0"/>
              </a:buClr>
              <a:buFont typeface="Wingdings" charset="2"/>
              <a:buChar char="²"/>
              <a:defRPr/>
            </a:pPr>
            <a:r>
              <a:rPr lang="en-GB" sz="1800" b="1" dirty="0" smtClean="0">
                <a:solidFill>
                  <a:srgbClr val="1D436D"/>
                </a:solidFill>
                <a:ea typeface="ＭＳ Ｐゴシック" charset="0"/>
                <a:cs typeface="Calibri" charset="0"/>
                <a:sym typeface="Calibri" charset="0"/>
              </a:rPr>
              <a:t>A </a:t>
            </a:r>
            <a:r>
              <a:rPr lang="en-GB" sz="1800" b="1" dirty="0">
                <a:solidFill>
                  <a:srgbClr val="1D436D"/>
                </a:solidFill>
                <a:ea typeface="ＭＳ Ｐゴシック" charset="0"/>
                <a:cs typeface="Calibri" charset="0"/>
                <a:sym typeface="Calibri" charset="0"/>
              </a:rPr>
              <a:t>field-tested instrument to scaling-up of best practices and innovations across </a:t>
            </a:r>
            <a:r>
              <a:rPr lang="en-GB" sz="1800" b="1" dirty="0" smtClean="0">
                <a:solidFill>
                  <a:srgbClr val="1D436D"/>
                </a:solidFill>
                <a:ea typeface="ＭＳ Ｐゴシック" charset="0"/>
                <a:cs typeface="Calibri" charset="0"/>
                <a:sym typeface="Calibri" charset="0"/>
              </a:rPr>
              <a:t>regions</a:t>
            </a:r>
          </a:p>
          <a:p>
            <a:pPr lvl="1">
              <a:buClr>
                <a:srgbClr val="0293E0"/>
              </a:buClr>
              <a:buFont typeface="Wingdings" charset="2"/>
              <a:buChar char="²"/>
              <a:defRPr/>
            </a:pPr>
            <a:r>
              <a:rPr lang="en-GB" sz="1800" b="1" dirty="0" smtClean="0">
                <a:solidFill>
                  <a:srgbClr val="1D436D"/>
                </a:solidFill>
                <a:ea typeface="ＭＳ Ｐゴシック" charset="0"/>
                <a:cs typeface="Calibri" charset="0"/>
                <a:sym typeface="Calibri" charset="0"/>
              </a:rPr>
              <a:t>Intensify </a:t>
            </a:r>
            <a:r>
              <a:rPr lang="en-GB" sz="1800" b="1" dirty="0">
                <a:solidFill>
                  <a:srgbClr val="1D436D"/>
                </a:solidFill>
                <a:ea typeface="ＭＳ Ｐゴシック" charset="0"/>
                <a:cs typeface="Calibri" charset="0"/>
                <a:sym typeface="Calibri" charset="0"/>
              </a:rPr>
              <a:t>peer-to-peer networking through live and participatory knowledge sharing mechanisms</a:t>
            </a:r>
          </a:p>
          <a:p>
            <a:pPr marL="0" indent="0">
              <a:buNone/>
            </a:pPr>
            <a:endParaRPr lang="it-IT" dirty="0"/>
          </a:p>
        </p:txBody>
      </p:sp>
      <p:pic>
        <p:nvPicPr>
          <p:cNvPr id="6" name="Shape 185"/>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9750" y="1631579"/>
            <a:ext cx="2825353" cy="2997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7" name="CasellaDiTesto 6"/>
          <p:cNvSpPr txBox="1"/>
          <p:nvPr/>
        </p:nvSpPr>
        <p:spPr>
          <a:xfrm>
            <a:off x="5437848" y="5190505"/>
            <a:ext cx="3301550" cy="1678152"/>
          </a:xfrm>
          <a:prstGeom prst="rect">
            <a:avLst/>
          </a:prstGeom>
          <a:noFill/>
        </p:spPr>
        <p:txBody>
          <a:bodyPr wrap="square" rtlCol="0">
            <a:spAutoFit/>
          </a:bodyPr>
          <a:lstStyle/>
          <a:p>
            <a:pPr algn="ctr" fontAlgn="auto">
              <a:lnSpc>
                <a:spcPct val="115000"/>
              </a:lnSpc>
              <a:spcBef>
                <a:spcPts val="0"/>
              </a:spcBef>
              <a:spcAft>
                <a:spcPts val="0"/>
              </a:spcAft>
              <a:buClr>
                <a:schemeClr val="dk1"/>
              </a:buClr>
              <a:buSzPct val="68750"/>
              <a:buFont typeface="Arial"/>
              <a:buNone/>
              <a:defRPr/>
            </a:pPr>
            <a:r>
              <a:rPr lang="en-GB" b="1" kern="0" dirty="0">
                <a:solidFill>
                  <a:srgbClr val="7E0000"/>
                </a:solidFill>
                <a:highlight>
                  <a:srgbClr val="FFFFFF"/>
                </a:highlight>
                <a:latin typeface="+mj-lt"/>
                <a:ea typeface="Calibri"/>
                <a:cs typeface="Calibri"/>
                <a:sym typeface="Calibri"/>
              </a:rPr>
              <a:t>GOAL: participants are able to identify useful innovations to then adapt and apply these practices to their own organizations and contexts</a:t>
            </a:r>
          </a:p>
        </p:txBody>
      </p:sp>
      <p:sp>
        <p:nvSpPr>
          <p:cNvPr id="4" name="CasellaDiTesto 3"/>
          <p:cNvSpPr txBox="1"/>
          <p:nvPr/>
        </p:nvSpPr>
        <p:spPr>
          <a:xfrm>
            <a:off x="1696237" y="624110"/>
            <a:ext cx="6077978" cy="461665"/>
          </a:xfrm>
          <a:prstGeom prst="rect">
            <a:avLst/>
          </a:prstGeom>
          <a:noFill/>
        </p:spPr>
        <p:txBody>
          <a:bodyPr wrap="square" rtlCol="0">
            <a:spAutoFit/>
          </a:bodyPr>
          <a:lstStyle/>
          <a:p>
            <a:pPr algn="ctr"/>
            <a:r>
              <a:rPr lang="it-IT" sz="2400" b="1" dirty="0" err="1">
                <a:solidFill>
                  <a:srgbClr val="7E0000"/>
                </a:solidFill>
                <a:cs typeface="Calibri"/>
              </a:rPr>
              <a:t>What</a:t>
            </a:r>
            <a:r>
              <a:rPr lang="it-IT" sz="2400" b="1" dirty="0">
                <a:solidFill>
                  <a:srgbClr val="7E0000"/>
                </a:solidFill>
                <a:cs typeface="Calibri"/>
              </a:rPr>
              <a:t> </a:t>
            </a:r>
            <a:r>
              <a:rPr lang="it-IT" sz="2400" b="1" dirty="0" err="1">
                <a:solidFill>
                  <a:srgbClr val="7E0000"/>
                </a:solidFill>
                <a:cs typeface="Calibri"/>
              </a:rPr>
              <a:t>is</a:t>
            </a:r>
            <a:r>
              <a:rPr lang="it-IT" sz="2400" b="1" dirty="0">
                <a:solidFill>
                  <a:srgbClr val="7E0000"/>
                </a:solidFill>
                <a:cs typeface="Calibri"/>
              </a:rPr>
              <a:t> a Learning </a:t>
            </a:r>
            <a:r>
              <a:rPr lang="it-IT" sz="2400" b="1" dirty="0" err="1">
                <a:solidFill>
                  <a:srgbClr val="7E0000"/>
                </a:solidFill>
                <a:cs typeface="Calibri"/>
              </a:rPr>
              <a:t>Route</a:t>
            </a:r>
            <a:r>
              <a:rPr lang="it-IT" sz="2400" b="1" dirty="0">
                <a:solidFill>
                  <a:srgbClr val="7E0000"/>
                </a:solidFill>
                <a:cs typeface="Calibri"/>
              </a:rPr>
              <a:t>?</a:t>
            </a:r>
            <a:endParaRPr lang="it-IT" sz="2400" dirty="0"/>
          </a:p>
        </p:txBody>
      </p:sp>
    </p:spTree>
    <p:extLst>
      <p:ext uri="{BB962C8B-B14F-4D97-AF65-F5344CB8AC3E}">
        <p14:creationId xmlns:p14="http://schemas.microsoft.com/office/powerpoint/2010/main" val="3201391915"/>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944694" y="624110"/>
            <a:ext cx="6683765" cy="902264"/>
          </a:xfrm>
        </p:spPr>
        <p:txBody>
          <a:bodyPr/>
          <a:lstStyle/>
          <a:p>
            <a:r>
              <a:rPr lang="en-GB" b="1" dirty="0">
                <a:latin typeface="+mn-lt"/>
                <a:cs typeface="Calibri" charset="0"/>
                <a:sym typeface="Calibri" charset="0"/>
              </a:rPr>
              <a:t>Learning </a:t>
            </a:r>
            <a:r>
              <a:rPr lang="en-GB" b="1" dirty="0" smtClean="0">
                <a:latin typeface="+mn-lt"/>
                <a:cs typeface="Calibri" charset="0"/>
                <a:sym typeface="Calibri" charset="0"/>
              </a:rPr>
              <a:t>Route process</a:t>
            </a:r>
            <a:endParaRPr lang="it-IT" b="1" dirty="0">
              <a:latin typeface="+mn-lt"/>
            </a:endParaRPr>
          </a:p>
        </p:txBody>
      </p:sp>
      <p:sp>
        <p:nvSpPr>
          <p:cNvPr id="3" name="Segnaposto contenuto 2"/>
          <p:cNvSpPr>
            <a:spLocks noGrp="1"/>
          </p:cNvSpPr>
          <p:nvPr>
            <p:ph idx="1"/>
          </p:nvPr>
        </p:nvSpPr>
        <p:spPr>
          <a:xfrm>
            <a:off x="293085" y="1465320"/>
            <a:ext cx="8335375" cy="4445903"/>
          </a:xfrm>
        </p:spPr>
        <p:txBody>
          <a:bodyPr/>
          <a:lstStyle/>
          <a:p>
            <a:pPr marL="273050" lvl="0" indent="-273050" defTabSz="914400" fontAlgn="base">
              <a:spcBef>
                <a:spcPts val="363"/>
              </a:spcBef>
              <a:spcAft>
                <a:spcPct val="0"/>
              </a:spcAft>
              <a:buClr>
                <a:srgbClr val="31B6FD"/>
              </a:buClr>
              <a:buSzPct val="25000"/>
              <a:buNone/>
            </a:pPr>
            <a:r>
              <a:rPr lang="en-GB" b="1" dirty="0" smtClean="0">
                <a:solidFill>
                  <a:srgbClr val="073E87"/>
                </a:solidFill>
                <a:latin typeface="+mj-lt"/>
                <a:ea typeface="ＭＳ Ｐゴシック" charset="0"/>
                <a:cs typeface="Galdeano" charset="0"/>
                <a:sym typeface="Galdeano" charset="0"/>
              </a:rPr>
              <a:t>To Know                                            To Know How To do                                                  To be able to </a:t>
            </a:r>
            <a:endParaRPr lang="en-GB" b="1" dirty="0">
              <a:solidFill>
                <a:srgbClr val="073E87"/>
              </a:solidFill>
              <a:latin typeface="+mj-lt"/>
              <a:ea typeface="ＭＳ Ｐゴシック" charset="0"/>
              <a:cs typeface="Galdeano" charset="0"/>
              <a:sym typeface="Galdeano" charset="0"/>
            </a:endParaRPr>
          </a:p>
        </p:txBody>
      </p:sp>
      <p:sp>
        <p:nvSpPr>
          <p:cNvPr id="6" name="Shape 200"/>
          <p:cNvSpPr>
            <a:spLocks noChangeArrowheads="1"/>
          </p:cNvSpPr>
          <p:nvPr/>
        </p:nvSpPr>
        <p:spPr bwMode="auto">
          <a:xfrm>
            <a:off x="4680877" y="1945989"/>
            <a:ext cx="608182" cy="380925"/>
          </a:xfrm>
          <a:prstGeom prst="rightArrow">
            <a:avLst>
              <a:gd name="adj1" fmla="val 50000"/>
              <a:gd name="adj2" fmla="val 50096"/>
            </a:avLst>
          </a:prstGeom>
          <a:solidFill>
            <a:srgbClr val="000090"/>
          </a:solidFill>
          <a:ln w="15875">
            <a:solidFill>
              <a:srgbClr val="000090"/>
            </a:solidFill>
            <a:round/>
            <a:headEnd/>
            <a:tailEnd/>
          </a:ln>
        </p:spPr>
        <p:txBody>
          <a:bodyPr lIns="91425" tIns="45700" rIns="91425" bIns="45700" anchor="ctr"/>
          <a:lstStyle/>
          <a:p>
            <a:pPr algn="ctr"/>
            <a:endParaRPr lang="it-IT" sz="1800">
              <a:solidFill>
                <a:srgbClr val="FFFFFF"/>
              </a:solidFill>
              <a:latin typeface="Galdeano" charset="0"/>
              <a:cs typeface="Galdeano" charset="0"/>
              <a:sym typeface="Galdeano" charset="0"/>
            </a:endParaRPr>
          </a:p>
        </p:txBody>
      </p:sp>
      <p:sp>
        <p:nvSpPr>
          <p:cNvPr id="7" name="Shape 195"/>
          <p:cNvSpPr>
            <a:spLocks noChangeArrowheads="1"/>
          </p:cNvSpPr>
          <p:nvPr/>
        </p:nvSpPr>
        <p:spPr bwMode="auto">
          <a:xfrm>
            <a:off x="309563" y="5225144"/>
            <a:ext cx="1668009" cy="1632857"/>
          </a:xfrm>
          <a:prstGeom prst="rightArrow">
            <a:avLst>
              <a:gd name="adj1" fmla="val 50000"/>
              <a:gd name="adj2" fmla="val 50000"/>
            </a:avLst>
          </a:prstGeom>
          <a:solidFill>
            <a:srgbClr val="7E1E27"/>
          </a:solidFill>
          <a:ln w="15875">
            <a:solidFill>
              <a:srgbClr val="175D82"/>
            </a:solidFill>
            <a:round/>
            <a:headEnd/>
            <a:tailEnd/>
          </a:ln>
        </p:spPr>
        <p:txBody>
          <a:bodyPr lIns="91425" tIns="45700" rIns="91425" bIns="45700" anchor="ctr"/>
          <a:lstStyle/>
          <a:p>
            <a:pPr algn="ctr">
              <a:buSzPct val="25000"/>
            </a:pPr>
            <a:r>
              <a:rPr lang="en-GB" sz="1600" b="1" dirty="0">
                <a:latin typeface="+mj-lt"/>
                <a:cs typeface="Calibri" charset="0"/>
                <a:sym typeface="Calibri" charset="0"/>
              </a:rPr>
              <a:t>Design </a:t>
            </a:r>
            <a:r>
              <a:rPr lang="en-GB" sz="1600" b="1" dirty="0" smtClean="0">
                <a:latin typeface="+mj-lt"/>
                <a:cs typeface="Calibri" charset="0"/>
                <a:sym typeface="Calibri" charset="0"/>
              </a:rPr>
              <a:t>and preparation</a:t>
            </a:r>
            <a:endParaRPr lang="en-GB" sz="1600" b="1" dirty="0">
              <a:latin typeface="+mj-lt"/>
              <a:cs typeface="Calibri" charset="0"/>
              <a:sym typeface="Calibri" charset="0"/>
            </a:endParaRPr>
          </a:p>
        </p:txBody>
      </p:sp>
      <p:sp>
        <p:nvSpPr>
          <p:cNvPr id="8" name="Shape 200"/>
          <p:cNvSpPr>
            <a:spLocks noChangeArrowheads="1"/>
          </p:cNvSpPr>
          <p:nvPr/>
        </p:nvSpPr>
        <p:spPr bwMode="auto">
          <a:xfrm>
            <a:off x="2170655" y="1886116"/>
            <a:ext cx="608182" cy="380925"/>
          </a:xfrm>
          <a:prstGeom prst="rightArrow">
            <a:avLst>
              <a:gd name="adj1" fmla="val 50000"/>
              <a:gd name="adj2" fmla="val 50096"/>
            </a:avLst>
          </a:prstGeom>
          <a:solidFill>
            <a:srgbClr val="000090"/>
          </a:solidFill>
          <a:ln w="15875">
            <a:solidFill>
              <a:srgbClr val="4F81BD"/>
            </a:solidFill>
            <a:round/>
            <a:headEnd/>
            <a:tailEnd/>
          </a:ln>
        </p:spPr>
        <p:txBody>
          <a:bodyPr lIns="91425" tIns="45700" rIns="91425" bIns="45700" anchor="ctr"/>
          <a:lstStyle/>
          <a:p>
            <a:pPr algn="ctr"/>
            <a:endParaRPr lang="it-IT" sz="1800" dirty="0">
              <a:solidFill>
                <a:srgbClr val="FFFFFF"/>
              </a:solidFill>
              <a:latin typeface="Galdeano" charset="0"/>
              <a:cs typeface="Galdeano" charset="0"/>
              <a:sym typeface="Galdeano" charset="0"/>
            </a:endParaRPr>
          </a:p>
        </p:txBody>
      </p:sp>
      <p:sp>
        <p:nvSpPr>
          <p:cNvPr id="11" name="Shape 195"/>
          <p:cNvSpPr>
            <a:spLocks noChangeArrowheads="1"/>
          </p:cNvSpPr>
          <p:nvPr/>
        </p:nvSpPr>
        <p:spPr bwMode="auto">
          <a:xfrm>
            <a:off x="2120220" y="5116286"/>
            <a:ext cx="1668009" cy="1741715"/>
          </a:xfrm>
          <a:prstGeom prst="rightArrow">
            <a:avLst>
              <a:gd name="adj1" fmla="val 50000"/>
              <a:gd name="adj2" fmla="val 50000"/>
            </a:avLst>
          </a:prstGeom>
          <a:solidFill>
            <a:srgbClr val="688168"/>
          </a:solidFill>
          <a:ln w="15875">
            <a:solidFill>
              <a:srgbClr val="175D82"/>
            </a:solidFill>
            <a:round/>
            <a:headEnd/>
            <a:tailEnd/>
          </a:ln>
        </p:spPr>
        <p:txBody>
          <a:bodyPr lIns="91425" tIns="45700" rIns="91425" bIns="45700" anchor="ctr"/>
          <a:lstStyle/>
          <a:p>
            <a:pPr algn="ctr">
              <a:buSzPct val="25000"/>
            </a:pPr>
            <a:r>
              <a:rPr lang="en-GB" sz="1400" b="1" dirty="0">
                <a:cs typeface="Calibri" charset="0"/>
                <a:sym typeface="Calibri" charset="0"/>
              </a:rPr>
              <a:t>Case studies &amp;</a:t>
            </a:r>
          </a:p>
          <a:p>
            <a:pPr algn="ctr">
              <a:buSzPct val="25000"/>
            </a:pPr>
            <a:r>
              <a:rPr lang="en-GB" sz="1400" b="1" dirty="0" smtClean="0">
                <a:cs typeface="Calibri" charset="0"/>
                <a:sym typeface="Calibri" charset="0"/>
              </a:rPr>
              <a:t>KM </a:t>
            </a:r>
            <a:r>
              <a:rPr lang="en-GB" sz="1400" b="1" dirty="0">
                <a:cs typeface="Calibri" charset="0"/>
                <a:sym typeface="Calibri" charset="0"/>
              </a:rPr>
              <a:t>training for local champions</a:t>
            </a:r>
          </a:p>
        </p:txBody>
      </p:sp>
      <p:sp>
        <p:nvSpPr>
          <p:cNvPr id="12" name="Shape 195"/>
          <p:cNvSpPr>
            <a:spLocks noChangeArrowheads="1"/>
          </p:cNvSpPr>
          <p:nvPr/>
        </p:nvSpPr>
        <p:spPr bwMode="auto">
          <a:xfrm>
            <a:off x="3871005" y="5116286"/>
            <a:ext cx="1668009" cy="1741715"/>
          </a:xfrm>
          <a:prstGeom prst="rightArrow">
            <a:avLst>
              <a:gd name="adj1" fmla="val 50000"/>
              <a:gd name="adj2" fmla="val 50000"/>
            </a:avLst>
          </a:prstGeom>
          <a:solidFill>
            <a:srgbClr val="B2B200"/>
          </a:solidFill>
          <a:ln w="15875">
            <a:solidFill>
              <a:srgbClr val="175D82"/>
            </a:solidFill>
            <a:round/>
            <a:headEnd/>
            <a:tailEnd/>
          </a:ln>
        </p:spPr>
        <p:txBody>
          <a:bodyPr lIns="91425" tIns="45700" rIns="91425" bIns="45700" anchor="ctr"/>
          <a:lstStyle/>
          <a:p>
            <a:pPr algn="ctr">
              <a:buSzPct val="25000"/>
            </a:pPr>
            <a:r>
              <a:rPr lang="en-GB" sz="1600" b="1" dirty="0">
                <a:latin typeface="+mj-lt"/>
                <a:cs typeface="Calibri" charset="0"/>
                <a:sym typeface="Calibri" charset="0"/>
              </a:rPr>
              <a:t>Implementation of  Learning Routes</a:t>
            </a:r>
          </a:p>
        </p:txBody>
      </p:sp>
      <p:sp>
        <p:nvSpPr>
          <p:cNvPr id="14" name="Shape 195"/>
          <p:cNvSpPr>
            <a:spLocks noChangeArrowheads="1"/>
          </p:cNvSpPr>
          <p:nvPr/>
        </p:nvSpPr>
        <p:spPr bwMode="auto">
          <a:xfrm>
            <a:off x="5652634" y="5116286"/>
            <a:ext cx="1668009" cy="1741715"/>
          </a:xfrm>
          <a:prstGeom prst="rightArrow">
            <a:avLst>
              <a:gd name="adj1" fmla="val 50000"/>
              <a:gd name="adj2" fmla="val 50000"/>
            </a:avLst>
          </a:prstGeom>
          <a:solidFill>
            <a:srgbClr val="615CEB"/>
          </a:solidFill>
          <a:ln w="15875">
            <a:solidFill>
              <a:srgbClr val="175D82"/>
            </a:solidFill>
            <a:round/>
            <a:headEnd/>
            <a:tailEnd/>
          </a:ln>
        </p:spPr>
        <p:txBody>
          <a:bodyPr lIns="91425" tIns="45700" rIns="91425" bIns="45700" anchor="ctr"/>
          <a:lstStyle/>
          <a:p>
            <a:pPr algn="ctr">
              <a:buSzPct val="25000"/>
            </a:pPr>
            <a:r>
              <a:rPr lang="en-GB" sz="1600" b="1" dirty="0">
                <a:cs typeface="Calibri" charset="0"/>
                <a:sym typeface="Calibri" charset="0"/>
              </a:rPr>
              <a:t>Innovation </a:t>
            </a:r>
            <a:r>
              <a:rPr lang="en-GB" sz="1600" b="1" dirty="0" smtClean="0">
                <a:cs typeface="Calibri" charset="0"/>
                <a:sym typeface="Calibri" charset="0"/>
              </a:rPr>
              <a:t>Plan</a:t>
            </a:r>
            <a:endParaRPr lang="en-GB" sz="1600" b="1" dirty="0">
              <a:cs typeface="Calibri" charset="0"/>
              <a:sym typeface="Calibri" charset="0"/>
            </a:endParaRPr>
          </a:p>
        </p:txBody>
      </p:sp>
      <p:sp>
        <p:nvSpPr>
          <p:cNvPr id="15" name="Shape 195"/>
          <p:cNvSpPr>
            <a:spLocks noChangeArrowheads="1"/>
          </p:cNvSpPr>
          <p:nvPr/>
        </p:nvSpPr>
        <p:spPr bwMode="auto">
          <a:xfrm>
            <a:off x="7393214" y="5225144"/>
            <a:ext cx="1651000" cy="1632857"/>
          </a:xfrm>
          <a:prstGeom prst="rightArrow">
            <a:avLst>
              <a:gd name="adj1" fmla="val 50000"/>
              <a:gd name="adj2" fmla="val 50000"/>
            </a:avLst>
          </a:prstGeom>
          <a:solidFill>
            <a:schemeClr val="accent1">
              <a:lumMod val="20000"/>
              <a:lumOff val="80000"/>
            </a:schemeClr>
          </a:solidFill>
          <a:ln w="15875">
            <a:solidFill>
              <a:srgbClr val="175D82"/>
            </a:solidFill>
            <a:round/>
            <a:headEnd/>
            <a:tailEnd/>
          </a:ln>
        </p:spPr>
        <p:txBody>
          <a:bodyPr lIns="91425" tIns="45700" rIns="91425" bIns="45700" anchor="ctr"/>
          <a:lstStyle/>
          <a:p>
            <a:pPr algn="ctr">
              <a:buSzPct val="25000"/>
            </a:pPr>
            <a:r>
              <a:rPr lang="en-GB" sz="1600" b="1" dirty="0">
                <a:latin typeface="+mj-lt"/>
                <a:cs typeface="Calibri" charset="0"/>
                <a:sym typeface="Calibri" charset="0"/>
              </a:rPr>
              <a:t>Ex post assistance/</a:t>
            </a:r>
          </a:p>
          <a:p>
            <a:pPr algn="ctr">
              <a:buSzPct val="25000"/>
            </a:pPr>
            <a:r>
              <a:rPr lang="en-GB" sz="1600" b="1" dirty="0">
                <a:latin typeface="+mj-lt"/>
                <a:cs typeface="Calibri" charset="0"/>
                <a:sym typeface="Calibri" charset="0"/>
              </a:rPr>
              <a:t>follow up </a:t>
            </a:r>
          </a:p>
        </p:txBody>
      </p:sp>
      <p:sp>
        <p:nvSpPr>
          <p:cNvPr id="13" name="Shape 200"/>
          <p:cNvSpPr>
            <a:spLocks noChangeArrowheads="1"/>
          </p:cNvSpPr>
          <p:nvPr/>
        </p:nvSpPr>
        <p:spPr bwMode="auto">
          <a:xfrm rot="5400000">
            <a:off x="1050442" y="2763375"/>
            <a:ext cx="561706" cy="285694"/>
          </a:xfrm>
          <a:prstGeom prst="rightArrow">
            <a:avLst>
              <a:gd name="adj1" fmla="val 50000"/>
              <a:gd name="adj2" fmla="val 50096"/>
            </a:avLst>
          </a:prstGeom>
          <a:solidFill>
            <a:srgbClr val="000090"/>
          </a:solidFill>
          <a:ln w="15875">
            <a:solidFill>
              <a:srgbClr val="175D82"/>
            </a:solidFill>
            <a:round/>
            <a:headEnd/>
            <a:tailEnd/>
          </a:ln>
        </p:spPr>
        <p:txBody>
          <a:bodyPr lIns="91425" tIns="45700" rIns="91425" bIns="45700" anchor="ctr"/>
          <a:lstStyle/>
          <a:p>
            <a:pPr algn="ctr"/>
            <a:endParaRPr lang="it-IT" sz="1800" dirty="0">
              <a:solidFill>
                <a:srgbClr val="FFFFFF"/>
              </a:solidFill>
              <a:latin typeface="Galdeano" charset="0"/>
              <a:cs typeface="Galdeano" charset="0"/>
              <a:sym typeface="Galdeano" charset="0"/>
            </a:endParaRPr>
          </a:p>
        </p:txBody>
      </p:sp>
      <p:sp>
        <p:nvSpPr>
          <p:cNvPr id="9" name="CasellaDiTesto 8"/>
          <p:cNvSpPr txBox="1"/>
          <p:nvPr/>
        </p:nvSpPr>
        <p:spPr>
          <a:xfrm>
            <a:off x="761998" y="3272547"/>
            <a:ext cx="1765302" cy="1486814"/>
          </a:xfrm>
          <a:prstGeom prst="rect">
            <a:avLst/>
          </a:prstGeom>
          <a:noFill/>
          <a:ln>
            <a:solidFill>
              <a:srgbClr val="000090"/>
            </a:solidFill>
          </a:ln>
        </p:spPr>
        <p:txBody>
          <a:bodyPr wrap="square" rtlCol="0">
            <a:spAutoFit/>
          </a:bodyPr>
          <a:lstStyle/>
          <a:p>
            <a:r>
              <a:rPr lang="it-IT" sz="1600" dirty="0" err="1" smtClean="0">
                <a:solidFill>
                  <a:srgbClr val="000090"/>
                </a:solidFill>
              </a:rPr>
              <a:t>Mapping</a:t>
            </a:r>
            <a:r>
              <a:rPr lang="it-IT" dirty="0" smtClean="0">
                <a:solidFill>
                  <a:srgbClr val="000090"/>
                </a:solidFill>
              </a:rPr>
              <a:t> and </a:t>
            </a:r>
            <a:r>
              <a:rPr lang="it-IT" dirty="0" err="1">
                <a:solidFill>
                  <a:srgbClr val="000090"/>
                </a:solidFill>
              </a:rPr>
              <a:t>D</a:t>
            </a:r>
            <a:r>
              <a:rPr lang="it-IT" dirty="0" err="1" smtClean="0">
                <a:solidFill>
                  <a:srgbClr val="000090"/>
                </a:solidFill>
              </a:rPr>
              <a:t>ocumentation</a:t>
            </a:r>
            <a:r>
              <a:rPr lang="it-IT" dirty="0" smtClean="0">
                <a:solidFill>
                  <a:srgbClr val="000090"/>
                </a:solidFill>
              </a:rPr>
              <a:t> of </a:t>
            </a:r>
            <a:r>
              <a:rPr lang="it-IT" dirty="0" err="1" smtClean="0">
                <a:solidFill>
                  <a:srgbClr val="000090"/>
                </a:solidFill>
              </a:rPr>
              <a:t>Good</a:t>
            </a:r>
            <a:r>
              <a:rPr lang="it-IT" dirty="0" smtClean="0">
                <a:solidFill>
                  <a:srgbClr val="000090"/>
                </a:solidFill>
              </a:rPr>
              <a:t> </a:t>
            </a:r>
            <a:r>
              <a:rPr lang="it-IT" dirty="0" err="1" smtClean="0">
                <a:solidFill>
                  <a:srgbClr val="000090"/>
                </a:solidFill>
              </a:rPr>
              <a:t>Practices</a:t>
            </a:r>
            <a:r>
              <a:rPr lang="it-IT" dirty="0" smtClean="0">
                <a:solidFill>
                  <a:srgbClr val="000090"/>
                </a:solidFill>
              </a:rPr>
              <a:t> and </a:t>
            </a:r>
            <a:r>
              <a:rPr lang="it-IT" dirty="0" err="1" smtClean="0">
                <a:solidFill>
                  <a:srgbClr val="000090"/>
                </a:solidFill>
              </a:rPr>
              <a:t>Innovation</a:t>
            </a:r>
            <a:endParaRPr lang="it-IT" dirty="0">
              <a:solidFill>
                <a:srgbClr val="000090"/>
              </a:solidFill>
            </a:endParaRPr>
          </a:p>
        </p:txBody>
      </p:sp>
      <p:sp>
        <p:nvSpPr>
          <p:cNvPr id="17" name="Shape 200"/>
          <p:cNvSpPr>
            <a:spLocks noChangeArrowheads="1"/>
          </p:cNvSpPr>
          <p:nvPr/>
        </p:nvSpPr>
        <p:spPr bwMode="auto">
          <a:xfrm rot="5400000">
            <a:off x="3606516" y="2378489"/>
            <a:ext cx="561706" cy="285694"/>
          </a:xfrm>
          <a:prstGeom prst="rightArrow">
            <a:avLst>
              <a:gd name="adj1" fmla="val 50000"/>
              <a:gd name="adj2" fmla="val 50096"/>
            </a:avLst>
          </a:prstGeom>
          <a:solidFill>
            <a:srgbClr val="000090"/>
          </a:solidFill>
          <a:ln w="15875">
            <a:solidFill>
              <a:srgbClr val="175D82"/>
            </a:solidFill>
            <a:round/>
            <a:headEnd/>
            <a:tailEnd/>
          </a:ln>
        </p:spPr>
        <p:txBody>
          <a:bodyPr lIns="91425" tIns="45700" rIns="91425" bIns="45700" anchor="ctr"/>
          <a:lstStyle/>
          <a:p>
            <a:pPr algn="ctr"/>
            <a:endParaRPr lang="it-IT" sz="1800" dirty="0">
              <a:solidFill>
                <a:srgbClr val="FFFFFF"/>
              </a:solidFill>
              <a:latin typeface="Galdeano" charset="0"/>
              <a:cs typeface="Galdeano" charset="0"/>
              <a:sym typeface="Galdeano" charset="0"/>
            </a:endParaRPr>
          </a:p>
        </p:txBody>
      </p:sp>
      <p:sp>
        <p:nvSpPr>
          <p:cNvPr id="18" name="Shape 200"/>
          <p:cNvSpPr>
            <a:spLocks noChangeArrowheads="1"/>
          </p:cNvSpPr>
          <p:nvPr/>
        </p:nvSpPr>
        <p:spPr bwMode="auto">
          <a:xfrm rot="5400000">
            <a:off x="7255208" y="2745392"/>
            <a:ext cx="561706" cy="285694"/>
          </a:xfrm>
          <a:prstGeom prst="rightArrow">
            <a:avLst>
              <a:gd name="adj1" fmla="val 50000"/>
              <a:gd name="adj2" fmla="val 50096"/>
            </a:avLst>
          </a:prstGeom>
          <a:solidFill>
            <a:srgbClr val="000090"/>
          </a:solidFill>
          <a:ln w="15875">
            <a:solidFill>
              <a:srgbClr val="175D82"/>
            </a:solidFill>
            <a:round/>
            <a:headEnd/>
            <a:tailEnd/>
          </a:ln>
        </p:spPr>
        <p:txBody>
          <a:bodyPr lIns="91425" tIns="45700" rIns="91425" bIns="45700" anchor="ctr"/>
          <a:lstStyle/>
          <a:p>
            <a:pPr algn="ctr"/>
            <a:endParaRPr lang="it-IT" sz="1800" dirty="0">
              <a:solidFill>
                <a:srgbClr val="FFFFFF"/>
              </a:solidFill>
              <a:latin typeface="Galdeano" charset="0"/>
              <a:cs typeface="Galdeano" charset="0"/>
              <a:sym typeface="Galdeano" charset="0"/>
            </a:endParaRPr>
          </a:p>
        </p:txBody>
      </p:sp>
      <p:sp>
        <p:nvSpPr>
          <p:cNvPr id="19" name="CasellaDiTesto 18"/>
          <p:cNvSpPr txBox="1"/>
          <p:nvPr/>
        </p:nvSpPr>
        <p:spPr>
          <a:xfrm>
            <a:off x="2985797" y="3272547"/>
            <a:ext cx="1868412" cy="923330"/>
          </a:xfrm>
          <a:prstGeom prst="rect">
            <a:avLst/>
          </a:prstGeom>
          <a:noFill/>
          <a:ln>
            <a:solidFill>
              <a:srgbClr val="000090"/>
            </a:solidFill>
          </a:ln>
        </p:spPr>
        <p:txBody>
          <a:bodyPr wrap="square" rtlCol="0">
            <a:spAutoFit/>
          </a:bodyPr>
          <a:lstStyle/>
          <a:p>
            <a:r>
              <a:rPr lang="it-IT" dirty="0" err="1" smtClean="0">
                <a:solidFill>
                  <a:srgbClr val="000090"/>
                </a:solidFill>
              </a:rPr>
              <a:t>Experimental</a:t>
            </a:r>
            <a:r>
              <a:rPr lang="it-IT" dirty="0" smtClean="0">
                <a:solidFill>
                  <a:srgbClr val="000090"/>
                </a:solidFill>
              </a:rPr>
              <a:t> </a:t>
            </a:r>
            <a:r>
              <a:rPr lang="it-IT" dirty="0">
                <a:solidFill>
                  <a:srgbClr val="000090"/>
                </a:solidFill>
              </a:rPr>
              <a:t>L</a:t>
            </a:r>
            <a:r>
              <a:rPr lang="it-IT" dirty="0" smtClean="0">
                <a:solidFill>
                  <a:srgbClr val="000090"/>
                </a:solidFill>
              </a:rPr>
              <a:t>earning in the Field</a:t>
            </a:r>
            <a:endParaRPr lang="it-IT" dirty="0">
              <a:solidFill>
                <a:srgbClr val="000090"/>
              </a:solidFill>
            </a:endParaRPr>
          </a:p>
        </p:txBody>
      </p:sp>
      <p:sp>
        <p:nvSpPr>
          <p:cNvPr id="21" name="CasellaDiTesto 20"/>
          <p:cNvSpPr txBox="1"/>
          <p:nvPr/>
        </p:nvSpPr>
        <p:spPr>
          <a:xfrm>
            <a:off x="6232072" y="3282033"/>
            <a:ext cx="2641982" cy="1477328"/>
          </a:xfrm>
          <a:prstGeom prst="rect">
            <a:avLst/>
          </a:prstGeom>
          <a:noFill/>
          <a:ln>
            <a:solidFill>
              <a:srgbClr val="000090"/>
            </a:solidFill>
          </a:ln>
        </p:spPr>
        <p:txBody>
          <a:bodyPr wrap="square" rtlCol="0">
            <a:spAutoFit/>
          </a:bodyPr>
          <a:lstStyle/>
          <a:p>
            <a:r>
              <a:rPr lang="it-IT" dirty="0" smtClean="0">
                <a:solidFill>
                  <a:srgbClr val="000090"/>
                </a:solidFill>
              </a:rPr>
              <a:t>Replication of </a:t>
            </a:r>
            <a:r>
              <a:rPr lang="it-IT" dirty="0" err="1" smtClean="0">
                <a:solidFill>
                  <a:srgbClr val="000090"/>
                </a:solidFill>
              </a:rPr>
              <a:t>good</a:t>
            </a:r>
            <a:r>
              <a:rPr lang="it-IT" dirty="0" smtClean="0">
                <a:solidFill>
                  <a:srgbClr val="000090"/>
                </a:solidFill>
              </a:rPr>
              <a:t> </a:t>
            </a:r>
            <a:r>
              <a:rPr lang="it-IT" dirty="0" err="1" smtClean="0">
                <a:solidFill>
                  <a:srgbClr val="000090"/>
                </a:solidFill>
              </a:rPr>
              <a:t>practices</a:t>
            </a:r>
            <a:endParaRPr lang="it-IT" dirty="0">
              <a:solidFill>
                <a:srgbClr val="000090"/>
              </a:solidFill>
            </a:endParaRPr>
          </a:p>
          <a:p>
            <a:r>
              <a:rPr lang="it-IT" dirty="0" err="1" smtClean="0">
                <a:solidFill>
                  <a:srgbClr val="000090"/>
                </a:solidFill>
              </a:rPr>
              <a:t>Counting</a:t>
            </a:r>
            <a:r>
              <a:rPr lang="it-IT" dirty="0" smtClean="0">
                <a:solidFill>
                  <a:srgbClr val="000090"/>
                </a:solidFill>
              </a:rPr>
              <a:t> with </a:t>
            </a:r>
            <a:r>
              <a:rPr lang="it-IT" dirty="0" err="1" smtClean="0">
                <a:solidFill>
                  <a:srgbClr val="000090"/>
                </a:solidFill>
              </a:rPr>
              <a:t>knowledge</a:t>
            </a:r>
            <a:r>
              <a:rPr lang="it-IT" dirty="0" smtClean="0">
                <a:solidFill>
                  <a:srgbClr val="000090"/>
                </a:solidFill>
              </a:rPr>
              <a:t> </a:t>
            </a:r>
            <a:r>
              <a:rPr lang="it-IT" dirty="0" err="1">
                <a:solidFill>
                  <a:srgbClr val="000090"/>
                </a:solidFill>
              </a:rPr>
              <a:t>products</a:t>
            </a:r>
            <a:r>
              <a:rPr lang="it-IT" dirty="0">
                <a:solidFill>
                  <a:srgbClr val="000090"/>
                </a:solidFill>
              </a:rPr>
              <a:t>. </a:t>
            </a:r>
          </a:p>
          <a:p>
            <a:endParaRPr lang="it-IT" dirty="0">
              <a:solidFill>
                <a:srgbClr val="000090"/>
              </a:solidFill>
            </a:endParaRPr>
          </a:p>
        </p:txBody>
      </p:sp>
    </p:spTree>
    <p:extLst>
      <p:ext uri="{BB962C8B-B14F-4D97-AF65-F5344CB8AC3E}">
        <p14:creationId xmlns:p14="http://schemas.microsoft.com/office/powerpoint/2010/main" val="1785938386"/>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997200" y="789819"/>
            <a:ext cx="3810000" cy="5382381"/>
          </a:xfrm>
          <a:prstGeom prst="rect">
            <a:avLst/>
          </a:prstGeom>
        </p:spPr>
      </p:pic>
    </p:spTree>
    <p:extLst>
      <p:ext uri="{BB962C8B-B14F-4D97-AF65-F5344CB8AC3E}">
        <p14:creationId xmlns:p14="http://schemas.microsoft.com/office/powerpoint/2010/main" val="270695696"/>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08000" y="660320"/>
            <a:ext cx="8128000" cy="584775"/>
          </a:xfrm>
          <a:prstGeom prst="rect">
            <a:avLst/>
          </a:prstGeom>
        </p:spPr>
        <p:txBody>
          <a:bodyPr wrap="square">
            <a:spAutoFit/>
          </a:bodyPr>
          <a:lstStyle/>
          <a:p>
            <a:pPr algn="ctr"/>
            <a:r>
              <a:rPr lang="en-US" sz="3200" b="1" dirty="0" smtClean="0">
                <a:solidFill>
                  <a:schemeClr val="tx2"/>
                </a:solidFill>
                <a:latin typeface="Avenir Black" charset="0"/>
                <a:ea typeface="Avenir Black" charset="0"/>
                <a:cs typeface="Avenir Black" charset="0"/>
              </a:rPr>
              <a:t>Learning Route Methodology  </a:t>
            </a:r>
            <a:endParaRPr lang="en-US" sz="3200" b="1" dirty="0">
              <a:solidFill>
                <a:schemeClr val="tx2"/>
              </a:solidFill>
              <a:latin typeface="Avenir Black" charset="0"/>
              <a:ea typeface="Avenir Black" charset="0"/>
              <a:cs typeface="Avenir Black" charset="0"/>
            </a:endParaRPr>
          </a:p>
        </p:txBody>
      </p:sp>
      <p:pic>
        <p:nvPicPr>
          <p:cNvPr id="4" name="Picture 3"/>
          <p:cNvPicPr>
            <a:picLocks noChangeAspect="1"/>
          </p:cNvPicPr>
          <p:nvPr/>
        </p:nvPicPr>
        <p:blipFill>
          <a:blip r:embed="rId2" cstate="email">
            <a:alphaModFix amt="8000"/>
            <a:extLst>
              <a:ext uri="{28A0092B-C50C-407E-A947-70E740481C1C}">
                <a14:useLocalDpi xmlns:a14="http://schemas.microsoft.com/office/drawing/2010/main"/>
              </a:ext>
            </a:extLst>
          </a:blip>
          <a:stretch>
            <a:fillRect/>
          </a:stretch>
        </p:blipFill>
        <p:spPr>
          <a:xfrm>
            <a:off x="1047962" y="1525565"/>
            <a:ext cx="7420801" cy="3852128"/>
          </a:xfrm>
          <a:prstGeom prst="rect">
            <a:avLst/>
          </a:prstGeom>
          <a:ln>
            <a:noFill/>
          </a:ln>
          <a:effectLst>
            <a:softEdge rad="112500"/>
          </a:effectLst>
        </p:spPr>
      </p:pic>
      <p:sp>
        <p:nvSpPr>
          <p:cNvPr id="5" name="TextBox 4"/>
          <p:cNvSpPr txBox="1"/>
          <p:nvPr/>
        </p:nvSpPr>
        <p:spPr>
          <a:xfrm>
            <a:off x="2414427" y="2753474"/>
            <a:ext cx="4376791" cy="1077218"/>
          </a:xfrm>
          <a:prstGeom prst="rect">
            <a:avLst/>
          </a:prstGeom>
          <a:noFill/>
        </p:spPr>
        <p:txBody>
          <a:bodyPr wrap="square" rtlCol="0">
            <a:spAutoFit/>
          </a:bodyPr>
          <a:lstStyle/>
          <a:p>
            <a:pPr algn="ctr"/>
            <a:r>
              <a:rPr lang="en-US" sz="3200" b="1" dirty="0" smtClean="0"/>
              <a:t>Learning Route Graphic Video</a:t>
            </a:r>
            <a:endParaRPr lang="en-US" sz="3200" b="1" dirty="0"/>
          </a:p>
        </p:txBody>
      </p:sp>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55600"/>
            <a:ext cx="9144000" cy="6143378"/>
          </a:xfrm>
          <a:prstGeom prst="rect">
            <a:avLst/>
          </a:prstGeom>
        </p:spPr>
      </p:pic>
    </p:spTree>
    <p:extLst>
      <p:ext uri="{BB962C8B-B14F-4D97-AF65-F5344CB8AC3E}">
        <p14:creationId xmlns:p14="http://schemas.microsoft.com/office/powerpoint/2010/main" val="168845292"/>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a:grpSpLocks/>
          </p:cNvGrpSpPr>
          <p:nvPr/>
        </p:nvGrpSpPr>
        <p:grpSpPr bwMode="auto">
          <a:xfrm>
            <a:off x="877614" y="684375"/>
            <a:ext cx="6972300" cy="5570744"/>
            <a:chOff x="412" y="0"/>
            <a:chExt cx="8964" cy="6875"/>
          </a:xfrm>
        </p:grpSpPr>
        <p:grpSp>
          <p:nvGrpSpPr>
            <p:cNvPr id="5" name="Group 4"/>
            <p:cNvGrpSpPr>
              <a:grpSpLocks/>
            </p:cNvGrpSpPr>
            <p:nvPr/>
          </p:nvGrpSpPr>
          <p:grpSpPr bwMode="auto">
            <a:xfrm>
              <a:off x="7411" y="840"/>
              <a:ext cx="1965" cy="2760"/>
              <a:chOff x="0" y="0"/>
              <a:chExt cx="1965" cy="2760"/>
            </a:xfrm>
          </p:grpSpPr>
          <p:pic>
            <p:nvPicPr>
              <p:cNvPr id="21" name="Picture 20" descr="752466667"/>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85" y="0"/>
                <a:ext cx="1545" cy="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 Box 5"/>
              <p:cNvSpPr txBox="1">
                <a:spLocks noChangeArrowheads="1"/>
              </p:cNvSpPr>
              <p:nvPr/>
            </p:nvSpPr>
            <p:spPr bwMode="auto">
              <a:xfrm>
                <a:off x="0" y="405"/>
                <a:ext cx="1965" cy="1434"/>
              </a:xfrm>
              <a:prstGeom prst="rect">
                <a:avLst/>
              </a:prstGeom>
              <a:noFill/>
              <a:ln>
                <a:noFill/>
              </a:ln>
              <a:extLst>
                <a:ext uri="{909E8E84-426E-40dd-AFC4-6F175D3DCCD1}">
                  <a14:hiddenFill xmlns:a14="http://schemas.microsoft.com/office/drawing/2010/main">
                    <a:gradFill rotWithShape="0">
                      <a:gsLst>
                        <a:gs pos="0">
                          <a:srgbClr val="BBD5F0"/>
                        </a:gs>
                        <a:gs pos="100000">
                          <a:srgbClr val="9CBEE0"/>
                        </a:gs>
                      </a:gsLst>
                      <a:lin ang="5400000"/>
                    </a:gra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algn="ctr">
                  <a:spcBef>
                    <a:spcPts val="0"/>
                  </a:spcBef>
                  <a:spcAft>
                    <a:spcPts val="0"/>
                  </a:spcAft>
                </a:pPr>
                <a:r>
                  <a:rPr lang="es-CL" sz="1200" b="1" dirty="0">
                    <a:solidFill>
                      <a:schemeClr val="tx2"/>
                    </a:solidFill>
                    <a:effectLst/>
                    <a:latin typeface="Geomanist" charset="0"/>
                    <a:ea typeface="Geomanist" charset="0"/>
                    <a:cs typeface="Geomanist" charset="0"/>
                  </a:rPr>
                  <a:t>Sustainable </a:t>
                </a:r>
                <a:endParaRPr lang="en-US" sz="1200" b="1" dirty="0">
                  <a:solidFill>
                    <a:schemeClr val="tx2"/>
                  </a:solidFill>
                  <a:effectLst/>
                  <a:latin typeface="Geomanist" charset="0"/>
                  <a:ea typeface="Geomanist" charset="0"/>
                  <a:cs typeface="Geomanist" charset="0"/>
                </a:endParaRPr>
              </a:p>
              <a:p>
                <a:pPr marL="0" marR="0" algn="ctr">
                  <a:spcBef>
                    <a:spcPts val="0"/>
                  </a:spcBef>
                  <a:spcAft>
                    <a:spcPts val="0"/>
                  </a:spcAft>
                </a:pPr>
                <a:r>
                  <a:rPr lang="es-CL" sz="1200" b="1" dirty="0">
                    <a:solidFill>
                      <a:schemeClr val="tx2"/>
                    </a:solidFill>
                    <a:effectLst/>
                    <a:latin typeface="Geomanist" charset="0"/>
                    <a:ea typeface="Geomanist" charset="0"/>
                    <a:cs typeface="Geomanist" charset="0"/>
                  </a:rPr>
                  <a:t>innovative </a:t>
                </a:r>
                <a:endParaRPr lang="en-US" sz="1200" b="1" dirty="0">
                  <a:solidFill>
                    <a:schemeClr val="tx2"/>
                  </a:solidFill>
                  <a:effectLst/>
                  <a:latin typeface="Geomanist" charset="0"/>
                  <a:ea typeface="Geomanist" charset="0"/>
                  <a:cs typeface="Geomanist" charset="0"/>
                </a:endParaRPr>
              </a:p>
              <a:p>
                <a:pPr marL="0" marR="0" algn="ctr">
                  <a:spcBef>
                    <a:spcPts val="0"/>
                  </a:spcBef>
                  <a:spcAft>
                    <a:spcPts val="0"/>
                  </a:spcAft>
                </a:pPr>
                <a:r>
                  <a:rPr lang="es-CL" sz="1200" b="1" dirty="0">
                    <a:solidFill>
                      <a:schemeClr val="tx2"/>
                    </a:solidFill>
                    <a:effectLst/>
                    <a:latin typeface="Geomanist" charset="0"/>
                    <a:ea typeface="Geomanist" charset="0"/>
                    <a:cs typeface="Geomanist" charset="0"/>
                  </a:rPr>
                  <a:t>solutions</a:t>
                </a:r>
                <a:endParaRPr lang="en-US" sz="1200" b="1" dirty="0">
                  <a:solidFill>
                    <a:schemeClr val="tx2"/>
                  </a:solidFill>
                  <a:effectLst/>
                  <a:latin typeface="Geomanist" charset="0"/>
                  <a:ea typeface="Geomanist" charset="0"/>
                  <a:cs typeface="Geomanist" charset="0"/>
                </a:endParaRPr>
              </a:p>
              <a:p>
                <a:pPr marL="0" marR="0">
                  <a:spcBef>
                    <a:spcPts val="0"/>
                  </a:spcBef>
                  <a:spcAft>
                    <a:spcPts val="0"/>
                  </a:spcAft>
                </a:pPr>
                <a:r>
                  <a:rPr lang="en-US" sz="1200" b="1" dirty="0">
                    <a:effectLst/>
                    <a:latin typeface="Times New Roman" charset="0"/>
                    <a:ea typeface="Arial Unicode MS" charset="0"/>
                  </a:rPr>
                  <a:t> </a:t>
                </a:r>
                <a:endParaRPr lang="en-US" sz="1200" dirty="0">
                  <a:effectLst/>
                  <a:latin typeface="Times New Roman" charset="0"/>
                  <a:ea typeface="Arial Unicode MS" charset="0"/>
                </a:endParaRPr>
              </a:p>
            </p:txBody>
          </p:sp>
        </p:grpSp>
        <p:sp>
          <p:nvSpPr>
            <p:cNvPr id="6" name="Oval 5"/>
            <p:cNvSpPr>
              <a:spLocks noChangeArrowheads="1"/>
            </p:cNvSpPr>
            <p:nvPr/>
          </p:nvSpPr>
          <p:spPr bwMode="auto">
            <a:xfrm rot="19591813">
              <a:off x="412" y="1929"/>
              <a:ext cx="2998" cy="2006"/>
            </a:xfrm>
            <a:prstGeom prst="ellipse">
              <a:avLst/>
            </a:prstGeom>
            <a:gradFill rotWithShape="0">
              <a:gsLst>
                <a:gs pos="0">
                  <a:srgbClr val="F79646"/>
                </a:gs>
                <a:gs pos="100000">
                  <a:srgbClr val="974706"/>
                </a:gs>
              </a:gsLst>
              <a:lin ang="2700000" scaled="1"/>
            </a:gradFill>
            <a:ln w="12700">
              <a:solidFill>
                <a:srgbClr val="F2F2F2"/>
              </a:solidFill>
              <a:round/>
              <a:headEnd/>
              <a:tailEnd/>
            </a:ln>
            <a:effectLst/>
            <a:extLst>
              <a:ext uri="{AF507438-7753-43e0-B8FC-AC1667EBCBE1}">
                <a14:hiddenEffects xmlns:a14="http://schemas.microsoft.com/office/drawing/2010/main">
                  <a:effectLst>
                    <a:outerShdw blurRad="63500" sy="50000" kx="-2453608" rotWithShape="0">
                      <a:srgbClr val="FBD4B4">
                        <a:alpha val="50000"/>
                      </a:srgbClr>
                    </a:outerShdw>
                  </a:effectLst>
                </a14:hiddenEffects>
              </a:ext>
            </a:extLst>
          </p:spPr>
          <p:txBody>
            <a:bodyPr rot="0" vert="horz" wrap="square" lIns="91440" tIns="45720" rIns="91440" bIns="45720" anchor="t" anchorCtr="0" upright="1">
              <a:noAutofit/>
            </a:bodyPr>
            <a:lstStyle/>
            <a:p>
              <a:pPr marL="0" marR="0">
                <a:spcBef>
                  <a:spcPts val="0"/>
                </a:spcBef>
                <a:spcAft>
                  <a:spcPts val="0"/>
                </a:spcAft>
              </a:pPr>
              <a:r>
                <a:rPr lang="en-US" sz="1200">
                  <a:effectLst/>
                  <a:latin typeface="Times New Roman" charset="0"/>
                  <a:ea typeface="Arial Unicode MS" charset="0"/>
                </a:rPr>
                <a:t> </a:t>
              </a:r>
            </a:p>
          </p:txBody>
        </p:sp>
        <p:cxnSp>
          <p:nvCxnSpPr>
            <p:cNvPr id="7" name="AutoShape 7"/>
            <p:cNvCxnSpPr>
              <a:cxnSpLocks noChangeShapeType="1"/>
            </p:cNvCxnSpPr>
            <p:nvPr/>
          </p:nvCxnSpPr>
          <p:spPr bwMode="auto">
            <a:xfrm flipV="1">
              <a:off x="2476" y="1427"/>
              <a:ext cx="1515" cy="732"/>
            </a:xfrm>
            <a:prstGeom prst="curvedConnector3">
              <a:avLst>
                <a:gd name="adj1" fmla="val 49968"/>
              </a:avLst>
            </a:prstGeom>
            <a:noFill/>
            <a:ln w="38100">
              <a:solidFill>
                <a:srgbClr val="1F497D"/>
              </a:solidFill>
              <a:prstDash val="sysDot"/>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29783" dir="3885598" algn="ctr" rotWithShape="0">
                      <a:srgbClr val="243F60">
                        <a:alpha val="50000"/>
                      </a:srgbClr>
                    </a:outerShdw>
                  </a:effectLst>
                </a14:hiddenEffects>
              </a:ext>
            </a:extLst>
          </p:spPr>
        </p:cxnSp>
        <p:pic>
          <p:nvPicPr>
            <p:cNvPr id="8" name="Picture 7" descr="753604485"/>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991" y="1170"/>
              <a:ext cx="2202" cy="2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9"/>
            <p:cNvSpPr txBox="1">
              <a:spLocks noChangeArrowheads="1"/>
            </p:cNvSpPr>
            <p:nvPr/>
          </p:nvSpPr>
          <p:spPr bwMode="auto">
            <a:xfrm>
              <a:off x="4213" y="1688"/>
              <a:ext cx="1902" cy="1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algn="ctr">
                <a:spcBef>
                  <a:spcPts val="0"/>
                </a:spcBef>
                <a:spcAft>
                  <a:spcPts val="0"/>
                </a:spcAft>
              </a:pPr>
              <a:r>
                <a:rPr lang="es-CL" sz="1400" b="1" dirty="0" smtClean="0">
                  <a:solidFill>
                    <a:schemeClr val="tx2"/>
                  </a:solidFill>
                  <a:effectLst/>
                  <a:latin typeface="Geomanist" charset="0"/>
                  <a:ea typeface="Geomanist" charset="0"/>
                  <a:cs typeface="Geomanist" charset="0"/>
                </a:rPr>
                <a:t>Contextualized </a:t>
              </a:r>
              <a:endParaRPr lang="en-US" sz="1400" b="1" dirty="0">
                <a:solidFill>
                  <a:schemeClr val="tx2"/>
                </a:solidFill>
                <a:effectLst/>
                <a:latin typeface="Geomanist" charset="0"/>
                <a:ea typeface="Geomanist" charset="0"/>
                <a:cs typeface="Geomanist" charset="0"/>
              </a:endParaRPr>
            </a:p>
            <a:p>
              <a:pPr marL="0" marR="0" algn="ctr">
                <a:spcBef>
                  <a:spcPts val="0"/>
                </a:spcBef>
                <a:spcAft>
                  <a:spcPts val="0"/>
                </a:spcAft>
              </a:pPr>
              <a:r>
                <a:rPr lang="es-CL" sz="1400" b="1" dirty="0">
                  <a:solidFill>
                    <a:schemeClr val="tx2"/>
                  </a:solidFill>
                  <a:effectLst/>
                  <a:latin typeface="Geomanist" charset="0"/>
                  <a:ea typeface="Geomanist" charset="0"/>
                  <a:cs typeface="Geomanist" charset="0"/>
                </a:rPr>
                <a:t>Knowledge</a:t>
              </a:r>
              <a:endParaRPr lang="en-US" sz="1400" b="1" dirty="0">
                <a:solidFill>
                  <a:schemeClr val="tx2"/>
                </a:solidFill>
                <a:effectLst/>
                <a:latin typeface="Geomanist" charset="0"/>
                <a:ea typeface="Geomanist" charset="0"/>
                <a:cs typeface="Geomanist" charset="0"/>
              </a:endParaRPr>
            </a:p>
            <a:p>
              <a:pPr marL="0" marR="0" algn="ctr">
                <a:spcBef>
                  <a:spcPts val="0"/>
                </a:spcBef>
                <a:spcAft>
                  <a:spcPts val="0"/>
                </a:spcAft>
              </a:pPr>
              <a:r>
                <a:rPr lang="en-US" sz="1000" b="1" dirty="0">
                  <a:effectLst/>
                  <a:latin typeface="Times New Roman" charset="0"/>
                  <a:ea typeface="Arial Unicode MS" charset="0"/>
                  <a:cs typeface="Verdana" charset="0"/>
                </a:rPr>
                <a:t> </a:t>
              </a:r>
              <a:endParaRPr lang="en-US" sz="1200" dirty="0">
                <a:effectLst/>
                <a:latin typeface="Times New Roman" charset="0"/>
                <a:ea typeface="Arial Unicode MS" charset="0"/>
              </a:endParaRPr>
            </a:p>
            <a:p>
              <a:pPr marL="0" marR="0" algn="ctr">
                <a:spcBef>
                  <a:spcPts val="0"/>
                </a:spcBef>
                <a:spcAft>
                  <a:spcPts val="0"/>
                </a:spcAft>
              </a:pPr>
              <a:r>
                <a:rPr lang="en-US" sz="1000" b="1" dirty="0">
                  <a:effectLst/>
                  <a:latin typeface="Times New Roman" charset="0"/>
                  <a:ea typeface="Arial Unicode MS" charset="0"/>
                  <a:cs typeface="Verdana" charset="0"/>
                </a:rPr>
                <a:t> </a:t>
              </a:r>
              <a:endParaRPr lang="en-US" sz="1200" dirty="0">
                <a:effectLst/>
                <a:latin typeface="Times New Roman" charset="0"/>
                <a:ea typeface="Arial Unicode MS" charset="0"/>
              </a:endParaRPr>
            </a:p>
          </p:txBody>
        </p:sp>
        <p:sp>
          <p:nvSpPr>
            <p:cNvPr id="10" name="AutoShape 10"/>
            <p:cNvSpPr>
              <a:spLocks noChangeArrowheads="1"/>
            </p:cNvSpPr>
            <p:nvPr/>
          </p:nvSpPr>
          <p:spPr bwMode="auto">
            <a:xfrm>
              <a:off x="1126" y="1745"/>
              <a:ext cx="465" cy="414"/>
            </a:xfrm>
            <a:prstGeom prst="pentagon">
              <a:avLst/>
            </a:prstGeom>
            <a:solidFill>
              <a:srgbClr val="4F81BD"/>
            </a:solidFill>
            <a:ln>
              <a:noFill/>
            </a:ln>
            <a:effectLst>
              <a:outerShdw blurRad="63500" dist="29783" dir="3885598" algn="ctr" rotWithShape="0">
                <a:srgbClr val="243F60">
                  <a:alpha val="50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
          <p:nvSpPr>
            <p:cNvPr id="11" name="Oval 10"/>
            <p:cNvSpPr>
              <a:spLocks noChangeArrowheads="1"/>
            </p:cNvSpPr>
            <p:nvPr/>
          </p:nvSpPr>
          <p:spPr bwMode="auto">
            <a:xfrm>
              <a:off x="1411" y="2837"/>
              <a:ext cx="465" cy="414"/>
            </a:xfrm>
            <a:prstGeom prst="ellipse">
              <a:avLst/>
            </a:prstGeom>
            <a:solidFill>
              <a:srgbClr val="C0504D"/>
            </a:solidFill>
            <a:ln>
              <a:noFill/>
            </a:ln>
            <a:effectLst>
              <a:outerShdw blurRad="63500" dist="29783" dir="3885598" algn="ctr" rotWithShape="0">
                <a:srgbClr val="622423">
                  <a:alpha val="50000"/>
                </a:srgbClr>
              </a:outerShdw>
            </a:effectLst>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2" name="Oval 11"/>
            <p:cNvSpPr>
              <a:spLocks noChangeArrowheads="1"/>
            </p:cNvSpPr>
            <p:nvPr/>
          </p:nvSpPr>
          <p:spPr bwMode="auto">
            <a:xfrm>
              <a:off x="2011" y="2009"/>
              <a:ext cx="465" cy="414"/>
            </a:xfrm>
            <a:prstGeom prst="ellipse">
              <a:avLst/>
            </a:prstGeom>
            <a:solidFill>
              <a:srgbClr val="9BBB59"/>
            </a:solidFill>
            <a:ln>
              <a:noFill/>
            </a:ln>
            <a:effectLst>
              <a:outerShdw blurRad="63500" dist="29783" dir="3885598" algn="ctr" rotWithShape="0">
                <a:srgbClr val="4E6128">
                  <a:alpha val="50000"/>
                </a:srgbClr>
              </a:outerShdw>
            </a:effectLst>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a:p>
          </p:txBody>
        </p:sp>
        <p:sp>
          <p:nvSpPr>
            <p:cNvPr id="13" name="AutoShape 13"/>
            <p:cNvSpPr>
              <a:spLocks noChangeArrowheads="1"/>
            </p:cNvSpPr>
            <p:nvPr/>
          </p:nvSpPr>
          <p:spPr bwMode="auto">
            <a:xfrm>
              <a:off x="796" y="3374"/>
              <a:ext cx="465" cy="414"/>
            </a:xfrm>
            <a:prstGeom prst="triangle">
              <a:avLst>
                <a:gd name="adj" fmla="val 50000"/>
              </a:avLst>
            </a:prstGeom>
            <a:solidFill>
              <a:srgbClr val="9BBB59"/>
            </a:solidFill>
            <a:ln>
              <a:noFill/>
            </a:ln>
            <a:effectLst>
              <a:outerShdw blurRad="63500" dist="29783" dir="3885598" algn="ctr" rotWithShape="0">
                <a:srgbClr val="4E6128">
                  <a:alpha val="50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cxnSp>
          <p:nvCxnSpPr>
            <p:cNvPr id="14" name="AutoShape 14"/>
            <p:cNvCxnSpPr>
              <a:cxnSpLocks noChangeShapeType="1"/>
            </p:cNvCxnSpPr>
            <p:nvPr/>
          </p:nvCxnSpPr>
          <p:spPr bwMode="auto">
            <a:xfrm>
              <a:off x="1408" y="1745"/>
              <a:ext cx="2580" cy="264"/>
            </a:xfrm>
            <a:prstGeom prst="curvedConnector3">
              <a:avLst>
                <a:gd name="adj1" fmla="val 50000"/>
              </a:avLst>
            </a:prstGeom>
            <a:noFill/>
            <a:ln w="38100">
              <a:solidFill>
                <a:srgbClr val="1F497D"/>
              </a:solidFill>
              <a:prstDash val="sysDot"/>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29783" dir="3885598" algn="ctr" rotWithShape="0">
                      <a:srgbClr val="243F60">
                        <a:alpha val="50000"/>
                      </a:srgbClr>
                    </a:outerShdw>
                  </a:effectLst>
                </a14:hiddenEffects>
              </a:ext>
            </a:extLst>
          </p:spPr>
        </p:cxnSp>
        <p:cxnSp>
          <p:nvCxnSpPr>
            <p:cNvPr id="15" name="AutoShape 15"/>
            <p:cNvCxnSpPr>
              <a:cxnSpLocks noChangeShapeType="1"/>
            </p:cNvCxnSpPr>
            <p:nvPr/>
          </p:nvCxnSpPr>
          <p:spPr bwMode="auto">
            <a:xfrm flipV="1">
              <a:off x="1213" y="2679"/>
              <a:ext cx="2778" cy="1109"/>
            </a:xfrm>
            <a:prstGeom prst="curvedConnector3">
              <a:avLst>
                <a:gd name="adj1" fmla="val 94815"/>
              </a:avLst>
            </a:prstGeom>
            <a:noFill/>
            <a:ln w="38100">
              <a:solidFill>
                <a:srgbClr val="1F497D"/>
              </a:solidFill>
              <a:prstDash val="sysDot"/>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29783" dir="3885598" algn="ctr" rotWithShape="0">
                      <a:srgbClr val="243F60">
                        <a:alpha val="50000"/>
                      </a:srgbClr>
                    </a:outerShdw>
                  </a:effectLst>
                </a14:hiddenEffects>
              </a:ext>
            </a:extLst>
          </p:spPr>
        </p:cxnSp>
        <p:cxnSp>
          <p:nvCxnSpPr>
            <p:cNvPr id="16" name="AutoShape 16"/>
            <p:cNvCxnSpPr>
              <a:cxnSpLocks noChangeShapeType="1"/>
            </p:cNvCxnSpPr>
            <p:nvPr/>
          </p:nvCxnSpPr>
          <p:spPr bwMode="auto">
            <a:xfrm flipV="1">
              <a:off x="1873" y="2274"/>
              <a:ext cx="2115" cy="580"/>
            </a:xfrm>
            <a:prstGeom prst="curvedConnector3">
              <a:avLst>
                <a:gd name="adj1" fmla="val 49977"/>
              </a:avLst>
            </a:prstGeom>
            <a:noFill/>
            <a:ln w="38100">
              <a:solidFill>
                <a:srgbClr val="1F497D"/>
              </a:solidFill>
              <a:prstDash val="sysDot"/>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29783" dir="3885598" algn="ctr" rotWithShape="0">
                      <a:srgbClr val="243F60">
                        <a:alpha val="50000"/>
                      </a:srgbClr>
                    </a:outerShdw>
                  </a:effectLst>
                </a14:hiddenEffects>
              </a:ext>
            </a:extLst>
          </p:spPr>
        </p:cxnSp>
        <p:sp>
          <p:nvSpPr>
            <p:cNvPr id="17" name="AutoShape 17"/>
            <p:cNvSpPr>
              <a:spLocks noChangeArrowheads="1"/>
            </p:cNvSpPr>
            <p:nvPr/>
          </p:nvSpPr>
          <p:spPr bwMode="auto">
            <a:xfrm>
              <a:off x="3808" y="0"/>
              <a:ext cx="2115" cy="1050"/>
            </a:xfrm>
            <a:prstGeom prst="downArrowCallout">
              <a:avLst>
                <a:gd name="adj1" fmla="val 50376"/>
                <a:gd name="adj2" fmla="val 50357"/>
                <a:gd name="adj3" fmla="val 27380"/>
                <a:gd name="adj4" fmla="val 66667"/>
              </a:avLst>
            </a:prstGeom>
            <a:noFill/>
            <a:ln w="12700">
              <a:solidFill>
                <a:srgbClr val="C0504D"/>
              </a:solidFill>
              <a:prstDash val="dash"/>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868686">
                        <a:alpha val="74998"/>
                      </a:srgbClr>
                    </a:outerShdw>
                  </a:effectLst>
                </a14:hiddenEffects>
              </a:ext>
            </a:extLst>
          </p:spPr>
          <p:txBody>
            <a:bodyPr rot="0" vert="horz" wrap="square" lIns="91440" tIns="45720" rIns="91440" bIns="45720" anchor="t" anchorCtr="0" upright="1">
              <a:noAutofit/>
            </a:bodyPr>
            <a:lstStyle/>
            <a:p>
              <a:pPr marL="0" marR="0" algn="ctr">
                <a:spcBef>
                  <a:spcPts val="0"/>
                </a:spcBef>
                <a:spcAft>
                  <a:spcPts val="0"/>
                </a:spcAft>
              </a:pPr>
              <a:r>
                <a:rPr lang="en-US" sz="1400" b="1" dirty="0">
                  <a:solidFill>
                    <a:schemeClr val="tx2"/>
                  </a:solidFill>
                  <a:effectLst/>
                  <a:latin typeface="Geomanist" charset="0"/>
                  <a:ea typeface="Geomanist" charset="0"/>
                  <a:cs typeface="Geomanist" charset="0"/>
                </a:rPr>
                <a:t>Absorptive </a:t>
              </a:r>
              <a:endParaRPr lang="en-US" sz="1400" dirty="0">
                <a:solidFill>
                  <a:schemeClr val="tx2"/>
                </a:solidFill>
                <a:effectLst/>
                <a:latin typeface="Geomanist" charset="0"/>
                <a:ea typeface="Geomanist" charset="0"/>
                <a:cs typeface="Geomanist" charset="0"/>
              </a:endParaRPr>
            </a:p>
            <a:p>
              <a:pPr marL="0" marR="0" algn="ctr">
                <a:spcBef>
                  <a:spcPts val="0"/>
                </a:spcBef>
                <a:spcAft>
                  <a:spcPts val="0"/>
                </a:spcAft>
              </a:pPr>
              <a:r>
                <a:rPr lang="en-US" sz="1400" b="1" dirty="0">
                  <a:solidFill>
                    <a:schemeClr val="tx2"/>
                  </a:solidFill>
                  <a:effectLst/>
                  <a:latin typeface="Geomanist" charset="0"/>
                  <a:ea typeface="Geomanist" charset="0"/>
                  <a:cs typeface="Geomanist" charset="0"/>
                </a:rPr>
                <a:t>Process</a:t>
              </a:r>
              <a:endParaRPr lang="en-US" sz="1400" dirty="0">
                <a:solidFill>
                  <a:schemeClr val="tx2"/>
                </a:solidFill>
                <a:effectLst/>
                <a:latin typeface="Geomanist" charset="0"/>
                <a:ea typeface="Geomanist" charset="0"/>
                <a:cs typeface="Geomanist" charset="0"/>
              </a:endParaRPr>
            </a:p>
          </p:txBody>
        </p:sp>
        <p:sp>
          <p:nvSpPr>
            <p:cNvPr id="18" name="AutoShape 18"/>
            <p:cNvSpPr>
              <a:spLocks noChangeArrowheads="1"/>
            </p:cNvSpPr>
            <p:nvPr/>
          </p:nvSpPr>
          <p:spPr bwMode="auto">
            <a:xfrm>
              <a:off x="910" y="31"/>
              <a:ext cx="2115" cy="1050"/>
            </a:xfrm>
            <a:prstGeom prst="downArrowCallout">
              <a:avLst>
                <a:gd name="adj1" fmla="val 50376"/>
                <a:gd name="adj2" fmla="val 50357"/>
                <a:gd name="adj3" fmla="val 27380"/>
                <a:gd name="adj4" fmla="val 66667"/>
              </a:avLst>
            </a:prstGeom>
            <a:solidFill>
              <a:srgbClr val="FFFFFF"/>
            </a:solidFill>
            <a:ln w="12700">
              <a:solidFill>
                <a:srgbClr val="C0504D"/>
              </a:solidFill>
              <a:prstDash val="dash"/>
              <a:miter lim="800000"/>
              <a:headEnd/>
              <a:tailEnd/>
            </a:ln>
            <a:effectLst/>
            <a:extLst>
              <a:ext uri="{AF507438-7753-43e0-B8FC-AC1667EBCBE1}">
                <a14:hiddenEffects xmlns:a14="http://schemas.microsoft.com/office/drawing/2010/main">
                  <a:effectLst>
                    <a:outerShdw blurRad="63500" dist="38099" dir="2700000" algn="ctr" rotWithShape="0">
                      <a:srgbClr val="868686">
                        <a:alpha val="74998"/>
                      </a:srgbClr>
                    </a:outerShdw>
                  </a:effectLst>
                </a14:hiddenEffects>
              </a:ext>
            </a:extLst>
          </p:spPr>
          <p:txBody>
            <a:bodyPr rot="0" vert="horz" wrap="square" lIns="91440" tIns="45720" rIns="91440" bIns="45720" anchor="t" anchorCtr="0" upright="1">
              <a:noAutofit/>
            </a:bodyPr>
            <a:lstStyle/>
            <a:p>
              <a:pPr marL="0" marR="0" algn="ctr">
                <a:spcBef>
                  <a:spcPts val="0"/>
                </a:spcBef>
                <a:spcAft>
                  <a:spcPts val="0"/>
                </a:spcAft>
              </a:pPr>
              <a:r>
                <a:rPr lang="en-US" sz="1400" b="1" dirty="0" smtClean="0">
                  <a:solidFill>
                    <a:schemeClr val="tx2"/>
                  </a:solidFill>
                  <a:effectLst/>
                  <a:latin typeface="Geomanist" charset="0"/>
                  <a:ea typeface="Geomanist" charset="0"/>
                  <a:cs typeface="Geomanist" charset="0"/>
                </a:rPr>
                <a:t>Local</a:t>
              </a:r>
            </a:p>
            <a:p>
              <a:pPr marL="0" marR="0" algn="ctr">
                <a:spcBef>
                  <a:spcPts val="0"/>
                </a:spcBef>
                <a:spcAft>
                  <a:spcPts val="0"/>
                </a:spcAft>
              </a:pPr>
              <a:r>
                <a:rPr lang="en-US" sz="1400" b="1" dirty="0" smtClean="0">
                  <a:solidFill>
                    <a:schemeClr val="tx2"/>
                  </a:solidFill>
                  <a:effectLst/>
                  <a:latin typeface="Geomanist" charset="0"/>
                  <a:ea typeface="Geomanist" charset="0"/>
                  <a:cs typeface="Geomanist" charset="0"/>
                </a:rPr>
                <a:t> </a:t>
              </a:r>
              <a:r>
                <a:rPr lang="en-US" sz="1400" b="1" dirty="0">
                  <a:solidFill>
                    <a:schemeClr val="tx2"/>
                  </a:solidFill>
                  <a:effectLst/>
                  <a:latin typeface="Geomanist" charset="0"/>
                  <a:ea typeface="Geomanist" charset="0"/>
                  <a:cs typeface="Geomanist" charset="0"/>
                </a:rPr>
                <a:t>Knowledge</a:t>
              </a:r>
            </a:p>
          </p:txBody>
        </p:sp>
        <p:sp>
          <p:nvSpPr>
            <p:cNvPr id="19" name="AutoShape 19"/>
            <p:cNvSpPr>
              <a:spLocks noChangeArrowheads="1"/>
            </p:cNvSpPr>
            <p:nvPr/>
          </p:nvSpPr>
          <p:spPr bwMode="auto">
            <a:xfrm>
              <a:off x="6275" y="1325"/>
              <a:ext cx="1136" cy="1635"/>
            </a:xfrm>
            <a:prstGeom prst="rightArrow">
              <a:avLst>
                <a:gd name="adj1" fmla="val 50000"/>
                <a:gd name="adj2" fmla="val 25000"/>
              </a:avLst>
            </a:prstGeom>
            <a:gradFill rotWithShape="0">
              <a:gsLst>
                <a:gs pos="0">
                  <a:srgbClr val="F79646"/>
                </a:gs>
                <a:gs pos="100000">
                  <a:srgbClr val="974706"/>
                </a:gs>
              </a:gsLst>
              <a:lin ang="2700000" scaled="1"/>
            </a:gradFill>
            <a:ln w="12700">
              <a:solidFill>
                <a:srgbClr val="F2F2F2"/>
              </a:solidFill>
              <a:miter lim="800000"/>
              <a:headEnd/>
              <a:tailEnd/>
            </a:ln>
            <a:effectLst/>
            <a:extLst>
              <a:ext uri="{AF507438-7753-43e0-B8FC-AC1667EBCBE1}">
                <a14:hiddenEffects xmlns:a14="http://schemas.microsoft.com/office/drawing/2010/main">
                  <a:effectLst>
                    <a:outerShdw blurRad="63500" sy="50000" kx="-2453608" rotWithShape="0">
                      <a:srgbClr val="FBD4B4">
                        <a:alpha val="50000"/>
                      </a:srgbClr>
                    </a:outerShdw>
                  </a:effectLst>
                </a14:hiddenEffects>
              </a:ext>
            </a:extLst>
          </p:spPr>
          <p:txBody>
            <a:bodyPr rot="0" vert="horz" wrap="square" lIns="91440" tIns="45720" rIns="91440" bIns="45720" anchor="t" anchorCtr="0" upright="1">
              <a:noAutofit/>
            </a:bodyPr>
            <a:lstStyle/>
            <a:p>
              <a:endParaRPr lang="en-US"/>
            </a:p>
          </p:txBody>
        </p:sp>
        <p:sp>
          <p:nvSpPr>
            <p:cNvPr id="20" name="AutoShape 20"/>
            <p:cNvSpPr>
              <a:spLocks noChangeArrowheads="1"/>
            </p:cNvSpPr>
            <p:nvPr/>
          </p:nvSpPr>
          <p:spPr bwMode="auto">
            <a:xfrm>
              <a:off x="796" y="4357"/>
              <a:ext cx="8580" cy="2518"/>
            </a:xfrm>
            <a:prstGeom prst="flowChartProcess">
              <a:avLst/>
            </a:prstGeom>
            <a:solidFill>
              <a:srgbClr val="FFFFFF"/>
            </a:solidFill>
            <a:ln w="12700">
              <a:noFill/>
              <a:prstDash val="dash"/>
              <a:miter lim="800000"/>
              <a:headEnd/>
              <a:tailEnd/>
            </a:ln>
            <a:effectLst/>
            <a:extLst>
              <a:ext uri="{AF507438-7753-43e0-B8FC-AC1667EBCBE1}">
                <a14:hiddenEffects xmlns:a14="http://schemas.microsoft.com/office/drawing/2010/main">
                  <a:effectLst>
                    <a:outerShdw blurRad="63500" dist="38099" dir="2700000" algn="ctr" rotWithShape="0">
                      <a:srgbClr val="868686">
                        <a:alpha val="74998"/>
                      </a:srgbClr>
                    </a:outerShdw>
                  </a:effectLst>
                </a14:hiddenEffects>
              </a:ext>
            </a:extLst>
          </p:spPr>
          <p:txBody>
            <a:bodyPr rot="0" vert="horz" wrap="square" lIns="91440" tIns="45720" rIns="91440" bIns="45720" anchor="t" anchorCtr="0" upright="1">
              <a:noAutofit/>
            </a:bodyPr>
            <a:lstStyle/>
            <a:p>
              <a:pPr marL="0" marR="0">
                <a:spcBef>
                  <a:spcPts val="0"/>
                </a:spcBef>
                <a:spcAft>
                  <a:spcPts val="0"/>
                </a:spcAft>
              </a:pPr>
              <a:r>
                <a:rPr lang="en-US" b="1" dirty="0" smtClean="0">
                  <a:solidFill>
                    <a:schemeClr val="tx2"/>
                  </a:solidFill>
                  <a:effectLst/>
                  <a:latin typeface="Geomanist" charset="0"/>
                  <a:ea typeface="Geomanist" charset="0"/>
                  <a:cs typeface="Geomanist" charset="0"/>
                </a:rPr>
                <a:t>Local </a:t>
              </a:r>
              <a:r>
                <a:rPr lang="en-US" b="1" dirty="0" smtClean="0">
                  <a:solidFill>
                    <a:schemeClr val="tx2"/>
                  </a:solidFill>
                  <a:latin typeface="Geomanist" charset="0"/>
                  <a:ea typeface="Geomanist" charset="0"/>
                  <a:cs typeface="Geomanist" charset="0"/>
                </a:rPr>
                <a:t>C</a:t>
              </a:r>
              <a:r>
                <a:rPr lang="en-US" b="1" dirty="0" smtClean="0">
                  <a:solidFill>
                    <a:schemeClr val="tx2"/>
                  </a:solidFill>
                  <a:effectLst/>
                  <a:latin typeface="Geomanist" charset="0"/>
                  <a:ea typeface="Geomanist" charset="0"/>
                  <a:cs typeface="Geomanist" charset="0"/>
                </a:rPr>
                <a:t>hampions:</a:t>
              </a:r>
            </a:p>
            <a:p>
              <a:pPr marL="342900" marR="0" indent="-342900">
                <a:spcBef>
                  <a:spcPts val="0"/>
                </a:spcBef>
                <a:spcAft>
                  <a:spcPts val="0"/>
                </a:spcAft>
                <a:buAutoNum type="arabicParenBoth"/>
              </a:pPr>
              <a:r>
                <a:rPr lang="en-US" b="1" dirty="0" smtClean="0">
                  <a:solidFill>
                    <a:schemeClr val="tx2"/>
                  </a:solidFill>
                  <a:effectLst/>
                  <a:latin typeface="Geomanist" charset="0"/>
                  <a:ea typeface="Geomanist" charset="0"/>
                  <a:cs typeface="Geomanist" charset="0"/>
                </a:rPr>
                <a:t>Understand demand and context for change</a:t>
              </a:r>
            </a:p>
            <a:p>
              <a:pPr marL="342900" marR="0" indent="-342900">
                <a:spcBef>
                  <a:spcPts val="0"/>
                </a:spcBef>
                <a:spcAft>
                  <a:spcPts val="0"/>
                </a:spcAft>
                <a:buAutoNum type="arabicParenBoth"/>
              </a:pPr>
              <a:r>
                <a:rPr lang="en-US" b="1" dirty="0" smtClean="0">
                  <a:solidFill>
                    <a:schemeClr val="tx2"/>
                  </a:solidFill>
                  <a:effectLst/>
                  <a:latin typeface="Geomanist" charset="0"/>
                  <a:ea typeface="Geomanist" charset="0"/>
                  <a:cs typeface="Geomanist" charset="0"/>
                </a:rPr>
                <a:t>Relate to, absorb, and contextualize local knowledge,</a:t>
              </a:r>
            </a:p>
            <a:p>
              <a:pPr marR="0">
                <a:spcBef>
                  <a:spcPts val="0"/>
                </a:spcBef>
                <a:spcAft>
                  <a:spcPts val="0"/>
                </a:spcAft>
              </a:pPr>
              <a:r>
                <a:rPr lang="en-US" b="1" dirty="0" smtClean="0">
                  <a:solidFill>
                    <a:schemeClr val="tx2"/>
                  </a:solidFill>
                  <a:effectLst/>
                  <a:latin typeface="Geomanist" charset="0"/>
                  <a:ea typeface="Geomanist" charset="0"/>
                  <a:cs typeface="Geomanist" charset="0"/>
                </a:rPr>
                <a:t>(</a:t>
              </a:r>
              <a:r>
                <a:rPr lang="en-US" b="1" dirty="0" smtClean="0">
                  <a:solidFill>
                    <a:schemeClr val="tx2"/>
                  </a:solidFill>
                  <a:latin typeface="Geomanist" charset="0"/>
                  <a:ea typeface="Geomanist" charset="0"/>
                  <a:cs typeface="Geomanist" charset="0"/>
                </a:rPr>
                <a:t>3</a:t>
              </a:r>
              <a:r>
                <a:rPr lang="en-US" b="1" dirty="0" smtClean="0">
                  <a:solidFill>
                    <a:schemeClr val="tx2"/>
                  </a:solidFill>
                  <a:effectLst/>
                  <a:latin typeface="Geomanist" charset="0"/>
                  <a:ea typeface="Geomanist" charset="0"/>
                  <a:cs typeface="Geomanist" charset="0"/>
                </a:rPr>
                <a:t>) Facilitate the </a:t>
              </a:r>
              <a:r>
                <a:rPr lang="en-US" b="1" dirty="0" smtClean="0">
                  <a:solidFill>
                    <a:schemeClr val="tx2"/>
                  </a:solidFill>
                  <a:latin typeface="Geomanist" charset="0"/>
                  <a:ea typeface="Geomanist" charset="0"/>
                  <a:cs typeface="Geomanist" charset="0"/>
                </a:rPr>
                <a:t>transfer</a:t>
              </a:r>
              <a:r>
                <a:rPr lang="en-US" b="1" dirty="0" smtClean="0">
                  <a:solidFill>
                    <a:schemeClr val="tx2"/>
                  </a:solidFill>
                  <a:effectLst/>
                  <a:latin typeface="Geomanist" charset="0"/>
                  <a:ea typeface="Geomanist" charset="0"/>
                  <a:cs typeface="Geomanist" charset="0"/>
                </a:rPr>
                <a:t> of good practices and innovative solutions,</a:t>
              </a:r>
            </a:p>
            <a:p>
              <a:pPr marR="0">
                <a:spcBef>
                  <a:spcPts val="0"/>
                </a:spcBef>
                <a:spcAft>
                  <a:spcPts val="0"/>
                </a:spcAft>
              </a:pPr>
              <a:r>
                <a:rPr lang="en-US" b="1" dirty="0" smtClean="0">
                  <a:solidFill>
                    <a:schemeClr val="tx2"/>
                  </a:solidFill>
                  <a:latin typeface="Geomanist" charset="0"/>
                  <a:ea typeface="Geomanist" charset="0"/>
                  <a:cs typeface="Geomanist" charset="0"/>
                </a:rPr>
                <a:t>(4) And reincorporate feedback for sustainable services.</a:t>
              </a:r>
              <a:endParaRPr lang="en-US" b="1" dirty="0">
                <a:solidFill>
                  <a:schemeClr val="tx2"/>
                </a:solidFill>
                <a:effectLst/>
                <a:latin typeface="Geomanist" charset="0"/>
                <a:ea typeface="Geomanist" charset="0"/>
                <a:cs typeface="Geomanist" charset="0"/>
              </a:endParaRPr>
            </a:p>
          </p:txBody>
        </p:sp>
      </p:grpSp>
    </p:spTree>
    <p:extLst>
      <p:ext uri="{BB962C8B-B14F-4D97-AF65-F5344CB8AC3E}">
        <p14:creationId xmlns:p14="http://schemas.microsoft.com/office/powerpoint/2010/main" val="1491539983"/>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3105835"/>
            <a:ext cx="4572000" cy="646331"/>
          </a:xfrm>
          <a:prstGeom prst="rect">
            <a:avLst/>
          </a:prstGeom>
        </p:spPr>
        <p:txBody>
          <a:bodyPr>
            <a:spAutoFit/>
          </a:bodyPr>
          <a:lstStyle/>
          <a:p>
            <a:r>
              <a:rPr lang="en-US" dirty="0"/>
              <a:t>https://</a:t>
            </a:r>
            <a:r>
              <a:rPr lang="en-US" dirty="0" err="1"/>
              <a:t>www.youtube.com</a:t>
            </a:r>
            <a:r>
              <a:rPr lang="en-US" dirty="0"/>
              <a:t>/</a:t>
            </a:r>
            <a:r>
              <a:rPr lang="en-US" dirty="0" err="1"/>
              <a:t>watch?v</a:t>
            </a:r>
            <a:r>
              <a:rPr lang="en-US" dirty="0"/>
              <a:t>=Z6EzAEg3gf8</a:t>
            </a:r>
          </a:p>
        </p:txBody>
      </p:sp>
      <p:sp>
        <p:nvSpPr>
          <p:cNvPr id="3" name="TextBox 2"/>
          <p:cNvSpPr txBox="1"/>
          <p:nvPr/>
        </p:nvSpPr>
        <p:spPr>
          <a:xfrm>
            <a:off x="950363" y="2255040"/>
            <a:ext cx="6237405" cy="461665"/>
          </a:xfrm>
          <a:prstGeom prst="rect">
            <a:avLst/>
          </a:prstGeom>
          <a:noFill/>
        </p:spPr>
        <p:txBody>
          <a:bodyPr wrap="none" rtlCol="0">
            <a:spAutoFit/>
          </a:bodyPr>
          <a:lstStyle/>
          <a:p>
            <a:r>
              <a:rPr lang="es-ES" sz="2400" b="1" dirty="0" err="1" smtClean="0"/>
              <a:t>Knowledge</a:t>
            </a:r>
            <a:r>
              <a:rPr lang="es-ES" sz="2400" b="1" dirty="0" smtClean="0"/>
              <a:t> </a:t>
            </a:r>
            <a:r>
              <a:rPr lang="es-ES" sz="2400" b="1" dirty="0" err="1" smtClean="0"/>
              <a:t>sharing</a:t>
            </a:r>
            <a:r>
              <a:rPr lang="es-ES" sz="2400" b="1" dirty="0" smtClean="0"/>
              <a:t> of </a:t>
            </a:r>
            <a:r>
              <a:rPr lang="es-ES" sz="2400" b="1" dirty="0" err="1" smtClean="0"/>
              <a:t>locally</a:t>
            </a:r>
            <a:r>
              <a:rPr lang="es-ES" sz="2400" b="1" dirty="0" smtClean="0"/>
              <a:t> </a:t>
            </a:r>
            <a:r>
              <a:rPr lang="es-ES" sz="2400" b="1" dirty="0" err="1" smtClean="0"/>
              <a:t>based</a:t>
            </a:r>
            <a:r>
              <a:rPr lang="es-ES" sz="2400" b="1" dirty="0" smtClean="0"/>
              <a:t> </a:t>
            </a:r>
            <a:r>
              <a:rPr lang="es-ES" sz="2400" b="1" dirty="0" err="1" smtClean="0"/>
              <a:t>innovations</a:t>
            </a:r>
            <a:endParaRPr lang="es-ES" sz="2400" b="1" dirty="0"/>
          </a:p>
        </p:txBody>
      </p:sp>
    </p:spTree>
    <p:extLst>
      <p:ext uri="{BB962C8B-B14F-4D97-AF65-F5344CB8AC3E}">
        <p14:creationId xmlns:p14="http://schemas.microsoft.com/office/powerpoint/2010/main" val="892104852"/>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frica_EN_square.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24782" y="5319197"/>
            <a:ext cx="1524680" cy="1389984"/>
          </a:xfrm>
          <a:prstGeom prst="rect">
            <a:avLst/>
          </a:prstGeom>
        </p:spPr>
      </p:pic>
      <p:pic>
        <p:nvPicPr>
          <p:cNvPr id="3" name="Picture 2" descr="Lac_Square.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79822" y="5250094"/>
            <a:ext cx="1535683" cy="1459087"/>
          </a:xfrm>
          <a:prstGeom prst="rect">
            <a:avLst/>
          </a:prstGeom>
        </p:spPr>
      </p:pic>
      <p:sp>
        <p:nvSpPr>
          <p:cNvPr id="8" name="TextBox 7"/>
          <p:cNvSpPr txBox="1"/>
          <p:nvPr/>
        </p:nvSpPr>
        <p:spPr>
          <a:xfrm>
            <a:off x="1" y="3464652"/>
            <a:ext cx="9143999" cy="523220"/>
          </a:xfrm>
          <a:prstGeom prst="rect">
            <a:avLst/>
          </a:prstGeom>
          <a:noFill/>
        </p:spPr>
        <p:txBody>
          <a:bodyPr wrap="square" rtlCol="0">
            <a:spAutoFit/>
          </a:bodyPr>
          <a:lstStyle/>
          <a:p>
            <a:pPr algn="ctr"/>
            <a:r>
              <a:rPr lang="en-US" sz="2800" b="1" dirty="0" err="1" smtClean="0">
                <a:solidFill>
                  <a:schemeClr val="tx2"/>
                </a:solidFill>
                <a:latin typeface="Avenir Black" charset="0"/>
                <a:ea typeface="Avenir Black" charset="0"/>
                <a:cs typeface="Avenir Black" charset="0"/>
              </a:rPr>
              <a:t>PROCASUR.org</a:t>
            </a:r>
            <a:endParaRPr lang="en-US" sz="2800" b="1" dirty="0" smtClean="0">
              <a:solidFill>
                <a:schemeClr val="tx2"/>
              </a:solidFill>
              <a:latin typeface="Avenir Black" charset="0"/>
              <a:ea typeface="Avenir Black" charset="0"/>
              <a:cs typeface="Avenir Black" charset="0"/>
            </a:endParaRPr>
          </a:p>
        </p:txBody>
      </p:sp>
      <p:pic>
        <p:nvPicPr>
          <p:cNvPr id="9" name="Picture 8" descr="Asia Pacific Logo_square_Transparent.psd"/>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65079" y="5183165"/>
            <a:ext cx="2202681" cy="1935951"/>
          </a:xfrm>
          <a:prstGeom prst="rect">
            <a:avLst/>
          </a:prstGeom>
        </p:spPr>
      </p:pic>
      <p:pic>
        <p:nvPicPr>
          <p:cNvPr id="4" name="Picture 3"/>
          <p:cNvPicPr>
            <a:picLocks noChangeAspect="1"/>
          </p:cNvPicPr>
          <p:nvPr/>
        </p:nvPicPr>
        <p:blipFill>
          <a:blip r:embed="rId5" cstate="email">
            <a:alphaModFix amt="65000"/>
            <a:extLst>
              <a:ext uri="{28A0092B-C50C-407E-A947-70E740481C1C}">
                <a14:useLocalDpi xmlns:a14="http://schemas.microsoft.com/office/drawing/2010/main"/>
              </a:ext>
            </a:extLst>
          </a:blip>
          <a:stretch>
            <a:fillRect/>
          </a:stretch>
        </p:blipFill>
        <p:spPr>
          <a:xfrm>
            <a:off x="1351053" y="372333"/>
            <a:ext cx="6441892" cy="2933208"/>
          </a:xfrm>
          <a:prstGeom prst="rect">
            <a:avLst/>
          </a:prstGeom>
          <a:ln>
            <a:noFill/>
          </a:ln>
          <a:effectLst>
            <a:softEdge rad="112500"/>
          </a:effectLst>
        </p:spPr>
      </p:pic>
    </p:spTree>
    <p:extLst>
      <p:ext uri="{BB962C8B-B14F-4D97-AF65-F5344CB8AC3E}">
        <p14:creationId xmlns:p14="http://schemas.microsoft.com/office/powerpoint/2010/main" val="3567945919"/>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2940</TotalTime>
  <Words>786</Words>
  <Application>Microsoft Macintosh PowerPoint</Application>
  <PresentationFormat>On-screen Show (4:3)</PresentationFormat>
  <Paragraphs>65</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Tema de Office</vt:lpstr>
      <vt:lpstr>PowerPoint Presentation</vt:lpstr>
      <vt:lpstr>PowerPoint Presentation</vt:lpstr>
      <vt:lpstr>PowerPoint Presentation</vt:lpstr>
      <vt:lpstr>PROCASUR’s KM tools to scale up local solutions</vt:lpstr>
      <vt:lpstr>  </vt:lpstr>
      <vt:lpstr>Learning Route process</vt:lpstr>
      <vt:lpstr>PowerPoint Presentation</vt:lpstr>
      <vt:lpstr>PowerPoint Presentation</vt:lpstr>
      <vt:lpstr>PowerPoint Presentation</vt:lpstr>
      <vt:lpstr>PowerPoint Presentation</vt:lpstr>
      <vt:lpstr>PowerPoint Presentation</vt:lpstr>
    </vt:vector>
  </TitlesOfParts>
  <Company>ONG Organización Procasur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Renee Barrales</dc:creator>
  <cp:lastModifiedBy>Barbara Massler</cp:lastModifiedBy>
  <cp:revision>232</cp:revision>
  <dcterms:created xsi:type="dcterms:W3CDTF">2013-07-29T15:50:18Z</dcterms:created>
  <dcterms:modified xsi:type="dcterms:W3CDTF">2018-10-09T15:55:31Z</dcterms:modified>
</cp:coreProperties>
</file>