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54" r:id="rId2"/>
  </p:sldMasterIdLst>
  <p:notesMasterIdLst>
    <p:notesMasterId r:id="rId24"/>
  </p:notesMasterIdLst>
  <p:handoutMasterIdLst>
    <p:handoutMasterId r:id="rId25"/>
  </p:handoutMasterIdLst>
  <p:sldIdLst>
    <p:sldId id="467" r:id="rId3"/>
    <p:sldId id="469" r:id="rId4"/>
    <p:sldId id="481" r:id="rId5"/>
    <p:sldId id="468" r:id="rId6"/>
    <p:sldId id="495" r:id="rId7"/>
    <p:sldId id="484" r:id="rId8"/>
    <p:sldId id="474" r:id="rId9"/>
    <p:sldId id="485" r:id="rId10"/>
    <p:sldId id="482" r:id="rId11"/>
    <p:sldId id="487" r:id="rId12"/>
    <p:sldId id="488" r:id="rId13"/>
    <p:sldId id="420" r:id="rId14"/>
    <p:sldId id="421" r:id="rId15"/>
    <p:sldId id="489" r:id="rId16"/>
    <p:sldId id="426" r:id="rId17"/>
    <p:sldId id="424" r:id="rId18"/>
    <p:sldId id="423" r:id="rId19"/>
    <p:sldId id="476" r:id="rId20"/>
    <p:sldId id="477" r:id="rId21"/>
    <p:sldId id="478" r:id="rId22"/>
    <p:sldId id="493" r:id="rId23"/>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32A2AC15-45E9-4FEA-BC1B-2458FBE55FFF}">
          <p14:sldIdLst>
            <p14:sldId id="467"/>
            <p14:sldId id="469"/>
            <p14:sldId id="481"/>
            <p14:sldId id="468"/>
            <p14:sldId id="495"/>
            <p14:sldId id="484"/>
            <p14:sldId id="474"/>
            <p14:sldId id="485"/>
            <p14:sldId id="482"/>
            <p14:sldId id="487"/>
            <p14:sldId id="488"/>
            <p14:sldId id="420"/>
            <p14:sldId id="421"/>
            <p14:sldId id="489"/>
            <p14:sldId id="426"/>
            <p14:sldId id="424"/>
            <p14:sldId id="423"/>
            <p14:sldId id="476"/>
            <p14:sldId id="477"/>
            <p14:sldId id="478"/>
            <p14:sldId id="493"/>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mr 1248 AGIR"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7419"/>
    <a:srgbClr val="216617"/>
    <a:srgbClr val="357023"/>
    <a:srgbClr val="6F6F6F"/>
    <a:srgbClr val="519F53"/>
    <a:srgbClr val="83FF87"/>
    <a:srgbClr val="FFFF99"/>
    <a:srgbClr val="6F9D20"/>
    <a:srgbClr val="66FF33"/>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78261" autoAdjust="0"/>
  </p:normalViewPr>
  <p:slideViewPr>
    <p:cSldViewPr>
      <p:cViewPr varScale="1">
        <p:scale>
          <a:sx n="89" d="100"/>
          <a:sy n="89" d="100"/>
        </p:scale>
        <p:origin x="1282" y="53"/>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200" d="100"/>
        <a:sy n="200" d="100"/>
      </p:scale>
      <p:origin x="0" y="7424"/>
    </p:cViewPr>
  </p:sorterViewPr>
  <p:notesViewPr>
    <p:cSldViewPr>
      <p:cViewPr varScale="1">
        <p:scale>
          <a:sx n="79" d="100"/>
          <a:sy n="79" d="100"/>
        </p:scale>
        <p:origin x="-3888" y="-11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commentAuthors" Target="commentAuthor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B23C7B3-5B01-41AF-BD4F-EFC3B4936CA6}" type="datetimeFigureOut">
              <a:rPr lang="fr-FR" smtClean="0"/>
              <a:t>08/01/2020</a:t>
            </a:fld>
            <a:endParaRPr lang="fr-FR"/>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6727775-4587-450A-A8E3-5F007B0A983A}" type="slidenum">
              <a:rPr lang="fr-FR" smtClean="0"/>
              <a:t>‹#›</a:t>
            </a:fld>
            <a:endParaRPr lang="fr-FR"/>
          </a:p>
        </p:txBody>
      </p:sp>
    </p:spTree>
    <p:extLst>
      <p:ext uri="{BB962C8B-B14F-4D97-AF65-F5344CB8AC3E}">
        <p14:creationId xmlns:p14="http://schemas.microsoft.com/office/powerpoint/2010/main" val="27239550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365029D-FE49-4ABE-8F7D-CFCDC8A84FEC}" type="datetimeFigureOut">
              <a:rPr lang="fr-FR" smtClean="0"/>
              <a:t>08/01/2020</a:t>
            </a:fld>
            <a:endParaRPr lang="fr-FR"/>
          </a:p>
        </p:txBody>
      </p:sp>
      <p:sp>
        <p:nvSpPr>
          <p:cNvPr id="4" name="Espace réservé de l'image des diapositives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83311F-5033-485E-BAFC-94D338500019}" type="slidenum">
              <a:rPr lang="fr-FR" smtClean="0"/>
              <a:t>‹#›</a:t>
            </a:fld>
            <a:endParaRPr lang="fr-FR"/>
          </a:p>
        </p:txBody>
      </p:sp>
    </p:spTree>
    <p:extLst>
      <p:ext uri="{BB962C8B-B14F-4D97-AF65-F5344CB8AC3E}">
        <p14:creationId xmlns:p14="http://schemas.microsoft.com/office/powerpoint/2010/main" val="277868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1"/>
        <p:cNvGrpSpPr/>
        <p:nvPr/>
      </p:nvGrpSpPr>
      <p:grpSpPr>
        <a:xfrm>
          <a:off x="0" y="0"/>
          <a:ext cx="0" cy="0"/>
          <a:chOff x="0" y="0"/>
          <a:chExt cx="0" cy="0"/>
        </a:xfrm>
      </p:grpSpPr>
      <p:sp>
        <p:nvSpPr>
          <p:cNvPr id="992" name="Google Shape;992;g5d705903fe_0_2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93" name="Google Shape;993;g5d705903fe_0_2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fr-FR" sz="1800" kern="1200" dirty="0">
                <a:solidFill>
                  <a:schemeClr val="tx1"/>
                </a:solidFill>
                <a:effectLst/>
                <a:latin typeface="+mn-lt"/>
                <a:ea typeface="+mn-ea"/>
                <a:cs typeface="+mn-cs"/>
              </a:rPr>
              <a:t>Pour une exploitation le stage E est caractérisé par un changement  à l’intérieur du système conventionnel qui réduit la consommation et le rejet des ressources (</a:t>
            </a:r>
            <a:r>
              <a:rPr lang="fr-FR" sz="1800" kern="1200" dirty="0" err="1">
                <a:solidFill>
                  <a:schemeClr val="tx1"/>
                </a:solidFill>
                <a:effectLst/>
                <a:latin typeface="+mn-lt"/>
                <a:ea typeface="+mn-ea"/>
                <a:cs typeface="+mn-cs"/>
              </a:rPr>
              <a:t>banding</a:t>
            </a:r>
            <a:r>
              <a:rPr lang="fr-FR" sz="1800" kern="1200" dirty="0">
                <a:solidFill>
                  <a:schemeClr val="tx1"/>
                </a:solidFill>
                <a:effectLst/>
                <a:latin typeface="+mn-lt"/>
                <a:ea typeface="+mn-ea"/>
                <a:cs typeface="+mn-cs"/>
              </a:rPr>
              <a:t> </a:t>
            </a:r>
            <a:r>
              <a:rPr lang="fr-FR" sz="1800" kern="1200" dirty="0" err="1">
                <a:solidFill>
                  <a:schemeClr val="tx1"/>
                </a:solidFill>
                <a:effectLst/>
                <a:latin typeface="+mn-lt"/>
                <a:ea typeface="+mn-ea"/>
                <a:cs typeface="+mn-cs"/>
              </a:rPr>
              <a:t>ferti</a:t>
            </a:r>
            <a:r>
              <a:rPr lang="fr-FR" sz="1800" kern="1200" dirty="0">
                <a:solidFill>
                  <a:schemeClr val="tx1"/>
                </a:solidFill>
                <a:effectLst/>
                <a:latin typeface="+mn-lt"/>
                <a:ea typeface="+mn-ea"/>
                <a:cs typeface="+mn-cs"/>
              </a:rPr>
              <a:t>, monitoring </a:t>
            </a:r>
            <a:r>
              <a:rPr lang="fr-FR" sz="1800" kern="1200" dirty="0" err="1">
                <a:solidFill>
                  <a:schemeClr val="tx1"/>
                </a:solidFill>
                <a:effectLst/>
                <a:latin typeface="+mn-lt"/>
                <a:ea typeface="+mn-ea"/>
                <a:cs typeface="+mn-cs"/>
              </a:rPr>
              <a:t>pests</a:t>
            </a:r>
            <a:r>
              <a:rPr lang="fr-FR" sz="1800" kern="1200" dirty="0">
                <a:solidFill>
                  <a:schemeClr val="tx1"/>
                </a:solidFill>
                <a:effectLst/>
                <a:latin typeface="+mn-lt"/>
                <a:ea typeface="+mn-ea"/>
                <a:cs typeface="+mn-cs"/>
              </a:rPr>
              <a:t>, temps des opérations). Dans la phase de substitution, les procédures qui dégradent l’</a:t>
            </a:r>
            <a:r>
              <a:rPr lang="fr-FR" sz="1800" kern="1200" dirty="0" err="1">
                <a:solidFill>
                  <a:schemeClr val="tx1"/>
                </a:solidFill>
                <a:effectLst/>
                <a:latin typeface="+mn-lt"/>
                <a:ea typeface="+mn-ea"/>
                <a:cs typeface="+mn-cs"/>
              </a:rPr>
              <a:t>environn</a:t>
            </a:r>
            <a:r>
              <a:rPr lang="fr-FR" sz="1800" kern="1200" dirty="0">
                <a:solidFill>
                  <a:schemeClr val="tx1"/>
                </a:solidFill>
                <a:effectLst/>
                <a:latin typeface="+mn-lt"/>
                <a:ea typeface="+mn-ea"/>
                <a:cs typeface="+mn-cs"/>
              </a:rPr>
              <a:t> sont remplacées par des procédures plus amies avec l’</a:t>
            </a:r>
            <a:r>
              <a:rPr lang="fr-FR" sz="1800" kern="1200" dirty="0" err="1">
                <a:solidFill>
                  <a:schemeClr val="tx1"/>
                </a:solidFill>
                <a:effectLst/>
                <a:latin typeface="+mn-lt"/>
                <a:ea typeface="+mn-ea"/>
                <a:cs typeface="+mn-cs"/>
              </a:rPr>
              <a:t>envir</a:t>
            </a:r>
            <a:r>
              <a:rPr lang="fr-FR" sz="1800" kern="1200" dirty="0">
                <a:solidFill>
                  <a:schemeClr val="tx1"/>
                </a:solidFill>
                <a:effectLst/>
                <a:latin typeface="+mn-lt"/>
                <a:ea typeface="+mn-ea"/>
                <a:cs typeface="+mn-cs"/>
              </a:rPr>
              <a:t>.  (</a:t>
            </a:r>
            <a:r>
              <a:rPr lang="fr-FR" sz="1800" kern="1200" dirty="0" err="1">
                <a:solidFill>
                  <a:schemeClr val="tx1"/>
                </a:solidFill>
                <a:effectLst/>
                <a:latin typeface="+mn-lt"/>
                <a:ea typeface="+mn-ea"/>
                <a:cs typeface="+mn-cs"/>
              </a:rPr>
              <a:t>systen</a:t>
            </a:r>
            <a:r>
              <a:rPr lang="fr-FR" sz="1800" kern="1200" dirty="0">
                <a:solidFill>
                  <a:schemeClr val="tx1"/>
                </a:solidFill>
                <a:effectLst/>
                <a:latin typeface="+mn-lt"/>
                <a:ea typeface="+mn-ea"/>
                <a:cs typeface="+mn-cs"/>
              </a:rPr>
              <a:t> par </a:t>
            </a:r>
            <a:r>
              <a:rPr lang="fr-FR" sz="1800" kern="1200" dirty="0" err="1">
                <a:solidFill>
                  <a:schemeClr val="tx1"/>
                </a:solidFill>
                <a:effectLst/>
                <a:latin typeface="+mn-lt"/>
                <a:ea typeface="+mn-ea"/>
                <a:cs typeface="+mn-cs"/>
              </a:rPr>
              <a:t>organic</a:t>
            </a:r>
            <a:r>
              <a:rPr lang="fr-FR" sz="1800" kern="1200" dirty="0">
                <a:solidFill>
                  <a:schemeClr val="tx1"/>
                </a:solidFill>
                <a:effectLst/>
                <a:latin typeface="+mn-lt"/>
                <a:ea typeface="+mn-ea"/>
                <a:cs typeface="+mn-cs"/>
              </a:rPr>
              <a:t>, pesticides par biocontrol,  labour profond par </a:t>
            </a:r>
            <a:r>
              <a:rPr lang="fr-FR" sz="1800" kern="1200" dirty="0" err="1">
                <a:solidFill>
                  <a:schemeClr val="tx1"/>
                </a:solidFill>
                <a:effectLst/>
                <a:latin typeface="+mn-lt"/>
                <a:ea typeface="+mn-ea"/>
                <a:cs typeface="+mn-cs"/>
              </a:rPr>
              <a:t>tcs</a:t>
            </a:r>
            <a:r>
              <a:rPr lang="fr-FR" sz="1800" kern="1200" dirty="0">
                <a:solidFill>
                  <a:schemeClr val="tx1"/>
                </a:solidFill>
                <a:effectLst/>
                <a:latin typeface="+mn-lt"/>
                <a:ea typeface="+mn-ea"/>
                <a:cs typeface="+mn-cs"/>
              </a:rPr>
              <a:t>). Finalement le stade </a:t>
            </a:r>
            <a:r>
              <a:rPr lang="fr-FR" sz="1800" kern="1200" dirty="0" err="1">
                <a:solidFill>
                  <a:schemeClr val="tx1"/>
                </a:solidFill>
                <a:effectLst/>
                <a:latin typeface="+mn-lt"/>
                <a:ea typeface="+mn-ea"/>
                <a:cs typeface="+mn-cs"/>
              </a:rPr>
              <a:t>redesign</a:t>
            </a:r>
            <a:r>
              <a:rPr lang="fr-FR" sz="1800" kern="1200" dirty="0">
                <a:solidFill>
                  <a:schemeClr val="tx1"/>
                </a:solidFill>
                <a:effectLst/>
                <a:latin typeface="+mn-lt"/>
                <a:ea typeface="+mn-ea"/>
                <a:cs typeface="+mn-cs"/>
              </a:rPr>
              <a:t> est atteint lorsque les causes du </a:t>
            </a:r>
            <a:r>
              <a:rPr lang="fr-FR" sz="1800" kern="1200" dirty="0" err="1">
                <a:solidFill>
                  <a:schemeClr val="tx1"/>
                </a:solidFill>
                <a:effectLst/>
                <a:latin typeface="+mn-lt"/>
                <a:ea typeface="+mn-ea"/>
                <a:cs typeface="+mn-cs"/>
              </a:rPr>
              <a:t>pb</a:t>
            </a:r>
            <a:r>
              <a:rPr lang="fr-FR" sz="1800" kern="1200" dirty="0">
                <a:solidFill>
                  <a:schemeClr val="tx1"/>
                </a:solidFill>
                <a:effectLst/>
                <a:latin typeface="+mn-lt"/>
                <a:ea typeface="+mn-ea"/>
                <a:cs typeface="+mn-cs"/>
              </a:rPr>
              <a:t> sont reconnu,  évité solutionnée d’une façon interne dans le temps au lieu de solution externe.</a:t>
            </a:r>
          </a:p>
          <a:p>
            <a:r>
              <a:rPr lang="fr-FR" sz="1800" kern="1200" dirty="0">
                <a:solidFill>
                  <a:schemeClr val="tx1"/>
                </a:solidFill>
                <a:effectLst/>
                <a:latin typeface="+mn-lt"/>
                <a:ea typeface="+mn-ea"/>
                <a:cs typeface="+mn-cs"/>
              </a:rPr>
              <a:t>En rendant la ferme plus écologiquement et économique diversifié, l’autonome et la résilience de la ferme est atteint.</a:t>
            </a:r>
          </a:p>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96621DD-D352-4457-A729-5C736315CAAF}" type="slidenum">
              <a:rPr lang="fr-FR" smtClean="0"/>
              <a:t>18</a:t>
            </a:fld>
            <a:endParaRPr lang="fr-FR" dirty="0"/>
          </a:p>
        </p:txBody>
      </p:sp>
    </p:spTree>
    <p:extLst>
      <p:ext uri="{BB962C8B-B14F-4D97-AF65-F5344CB8AC3E}">
        <p14:creationId xmlns:p14="http://schemas.microsoft.com/office/powerpoint/2010/main" val="12474863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996621DD-D352-4457-A729-5C736315CAAF}" type="slidenum">
              <a:rPr lang="fr-FR" smtClean="0"/>
              <a:t>20</a:t>
            </a:fld>
            <a:endParaRPr lang="fr-FR" dirty="0"/>
          </a:p>
        </p:txBody>
      </p:sp>
    </p:spTree>
    <p:extLst>
      <p:ext uri="{BB962C8B-B14F-4D97-AF65-F5344CB8AC3E}">
        <p14:creationId xmlns:p14="http://schemas.microsoft.com/office/powerpoint/2010/main" val="2255533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4"/>
        <p:cNvGrpSpPr/>
        <p:nvPr/>
      </p:nvGrpSpPr>
      <p:grpSpPr>
        <a:xfrm>
          <a:off x="0" y="0"/>
          <a:ext cx="0" cy="0"/>
          <a:chOff x="0" y="0"/>
          <a:chExt cx="0" cy="0"/>
        </a:xfrm>
      </p:grpSpPr>
      <p:sp>
        <p:nvSpPr>
          <p:cNvPr id="1325" name="Google Shape;1325;g5ee07a02fd_0_13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6" name="Google Shape;1326;g5ee07a02fd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ccueil">
    <p:bg>
      <p:bgPr>
        <a:solidFill>
          <a:srgbClr val="6F9D20"/>
        </a:solidFill>
        <a:effectLst/>
      </p:bgPr>
    </p:bg>
    <p:spTree>
      <p:nvGrpSpPr>
        <p:cNvPr id="1" name=""/>
        <p:cNvGrpSpPr/>
        <p:nvPr/>
      </p:nvGrpSpPr>
      <p:grpSpPr>
        <a:xfrm>
          <a:off x="0" y="0"/>
          <a:ext cx="0" cy="0"/>
          <a:chOff x="0" y="0"/>
          <a:chExt cx="0" cy="0"/>
        </a:xfrm>
      </p:grpSpPr>
      <p:pic>
        <p:nvPicPr>
          <p:cNvPr id="2" name="Imag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03650" y="-80764"/>
            <a:ext cx="1304925" cy="2076450"/>
          </a:xfrm>
          <a:prstGeom prst="rect">
            <a:avLst/>
          </a:prstGeom>
        </p:spPr>
      </p:pic>
      <p:pic>
        <p:nvPicPr>
          <p:cNvPr id="3" name="Imag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07108" y="1377890"/>
            <a:ext cx="2160000" cy="894449"/>
          </a:xfrm>
          <a:prstGeom prst="rect">
            <a:avLst/>
          </a:prstGeom>
        </p:spPr>
      </p:pic>
      <p:pic>
        <p:nvPicPr>
          <p:cNvPr id="4" name="Image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403648" y="4083918"/>
            <a:ext cx="1260000" cy="638514"/>
          </a:xfrm>
          <a:prstGeom prst="rect">
            <a:avLst/>
          </a:prstGeom>
        </p:spPr>
      </p:pic>
    </p:spTree>
    <p:extLst>
      <p:ext uri="{BB962C8B-B14F-4D97-AF65-F5344CB8AC3E}">
        <p14:creationId xmlns:p14="http://schemas.microsoft.com/office/powerpoint/2010/main" val="3517084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age courante">
    <p:spTree>
      <p:nvGrpSpPr>
        <p:cNvPr id="1" name=""/>
        <p:cNvGrpSpPr/>
        <p:nvPr/>
      </p:nvGrpSpPr>
      <p:grpSpPr>
        <a:xfrm>
          <a:off x="0" y="0"/>
          <a:ext cx="0" cy="0"/>
          <a:chOff x="0" y="0"/>
          <a:chExt cx="0" cy="0"/>
        </a:xfrm>
      </p:grpSpPr>
      <p:grpSp>
        <p:nvGrpSpPr>
          <p:cNvPr id="12" name="Groupe 11"/>
          <p:cNvGrpSpPr/>
          <p:nvPr userDrawn="1"/>
        </p:nvGrpSpPr>
        <p:grpSpPr>
          <a:xfrm>
            <a:off x="-27889" y="4408796"/>
            <a:ext cx="9144000" cy="737601"/>
            <a:chOff x="0" y="6120399"/>
            <a:chExt cx="9144000" cy="737601"/>
          </a:xfrm>
        </p:grpSpPr>
        <p:sp>
          <p:nvSpPr>
            <p:cNvPr id="13" name="Rectangle 12"/>
            <p:cNvSpPr/>
            <p:nvPr/>
          </p:nvSpPr>
          <p:spPr>
            <a:xfrm>
              <a:off x="0" y="6165304"/>
              <a:ext cx="9144000" cy="692696"/>
            </a:xfrm>
            <a:prstGeom prst="rect">
              <a:avLst/>
            </a:prstGeom>
            <a:solidFill>
              <a:srgbClr val="6F9D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pic>
          <p:nvPicPr>
            <p:cNvPr id="14" name="Imag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6309320"/>
              <a:ext cx="1080000" cy="447225"/>
            </a:xfrm>
            <a:prstGeom prst="rect">
              <a:avLst/>
            </a:prstGeom>
          </p:spPr>
        </p:pic>
        <p:sp>
          <p:nvSpPr>
            <p:cNvPr id="15" name="Rectangle 14"/>
            <p:cNvSpPr/>
            <p:nvPr/>
          </p:nvSpPr>
          <p:spPr>
            <a:xfrm>
              <a:off x="0" y="6120399"/>
              <a:ext cx="1403648" cy="45719"/>
            </a:xfrm>
            <a:prstGeom prst="rect">
              <a:avLst/>
            </a:prstGeom>
            <a:solidFill>
              <a:srgbClr val="C5DD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grpSp>
      <p:pic>
        <p:nvPicPr>
          <p:cNvPr id="16" name="Image 1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403650" y="-20538"/>
            <a:ext cx="1304925" cy="2076450"/>
          </a:xfrm>
          <a:prstGeom prst="rect">
            <a:avLst/>
          </a:prstGeom>
        </p:spPr>
      </p:pic>
      <p:sp>
        <p:nvSpPr>
          <p:cNvPr id="17" name="Espace réservé du numéro de diapositive 3"/>
          <p:cNvSpPr txBox="1">
            <a:spLocks/>
          </p:cNvSpPr>
          <p:nvPr userDrawn="1"/>
        </p:nvSpPr>
        <p:spPr>
          <a:xfrm>
            <a:off x="7884370" y="4515967"/>
            <a:ext cx="1123727" cy="249385"/>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fr-BE" sz="1600" dirty="0">
                <a:solidFill>
                  <a:schemeClr val="bg1"/>
                </a:solidFill>
                <a:latin typeface="Arial" pitchFamily="34" charset="0"/>
                <a:cs typeface="Arial" pitchFamily="34" charset="0"/>
              </a:rPr>
              <a:t>.0</a:t>
            </a:r>
            <a:fld id="{CF4668DC-857F-487D-BFFA-8C0CA5037977}" type="slidenum">
              <a:rPr lang="fr-BE" sz="1600" smtClean="0">
                <a:solidFill>
                  <a:schemeClr val="bg1"/>
                </a:solidFill>
                <a:latin typeface="Arial" pitchFamily="34" charset="0"/>
                <a:cs typeface="Arial" pitchFamily="34" charset="0"/>
              </a:rPr>
              <a:pPr algn="r"/>
              <a:t>‹#›</a:t>
            </a:fld>
            <a:endParaRPr lang="fr-BE" sz="1600" dirty="0">
              <a:solidFill>
                <a:schemeClr val="bg1"/>
              </a:solidFill>
              <a:latin typeface="Arial" pitchFamily="34" charset="0"/>
              <a:cs typeface="Arial" pitchFamily="34" charset="0"/>
            </a:endParaRPr>
          </a:p>
        </p:txBody>
      </p:sp>
      <p:sp>
        <p:nvSpPr>
          <p:cNvPr id="8" name="ZoneTexte 7"/>
          <p:cNvSpPr txBox="1"/>
          <p:nvPr userDrawn="1"/>
        </p:nvSpPr>
        <p:spPr>
          <a:xfrm>
            <a:off x="1299197" y="4731990"/>
            <a:ext cx="4136900" cy="230832"/>
          </a:xfrm>
          <a:prstGeom prst="rect">
            <a:avLst/>
          </a:prstGeom>
          <a:noFill/>
        </p:spPr>
        <p:txBody>
          <a:bodyPr wrap="square" rtlCol="0">
            <a:spAutoFit/>
          </a:bodyPr>
          <a:lstStyle/>
          <a:p>
            <a:r>
              <a:rPr lang="fr-FR" sz="900" b="1" dirty="0">
                <a:solidFill>
                  <a:schemeClr val="bg1"/>
                </a:solidFill>
                <a:latin typeface="Arial" pitchFamily="34" charset="0"/>
                <a:cs typeface="Arial" pitchFamily="34" charset="0"/>
              </a:rPr>
              <a:t>M</a:t>
            </a:r>
            <a:r>
              <a:rPr lang="fr-FR" sz="900" b="1" baseline="0" dirty="0">
                <a:solidFill>
                  <a:schemeClr val="bg1"/>
                </a:solidFill>
                <a:latin typeface="Arial" pitchFamily="34" charset="0"/>
                <a:cs typeface="Arial" pitchFamily="34" charset="0"/>
              </a:rPr>
              <a:t> </a:t>
            </a:r>
            <a:r>
              <a:rPr lang="fr-FR" sz="900" b="1" baseline="0" dirty="0" err="1">
                <a:solidFill>
                  <a:schemeClr val="bg1"/>
                </a:solidFill>
                <a:latin typeface="Arial" pitchFamily="34" charset="0"/>
                <a:cs typeface="Arial" pitchFamily="34" charset="0"/>
              </a:rPr>
              <a:t>Duru</a:t>
            </a:r>
            <a:r>
              <a:rPr lang="fr-FR" sz="900" b="1" baseline="0" dirty="0">
                <a:solidFill>
                  <a:schemeClr val="bg1"/>
                </a:solidFill>
                <a:latin typeface="Arial" pitchFamily="34" charset="0"/>
                <a:cs typeface="Arial" pitchFamily="34" charset="0"/>
              </a:rPr>
              <a:t> </a:t>
            </a:r>
            <a:r>
              <a:rPr lang="fr-FR" sz="900" b="1" baseline="0" dirty="0">
                <a:solidFill>
                  <a:srgbClr val="FFFF00"/>
                </a:solidFill>
                <a:latin typeface="Arial" pitchFamily="34" charset="0"/>
                <a:cs typeface="Arial" pitchFamily="34" charset="0"/>
              </a:rPr>
              <a:t>Agroforesterie</a:t>
            </a:r>
            <a:endParaRPr lang="fr-FR" sz="900" b="1" dirty="0">
              <a:solidFill>
                <a:srgbClr val="FFFF00"/>
              </a:solidFill>
              <a:latin typeface="Arial" pitchFamily="34" charset="0"/>
              <a:cs typeface="Arial" pitchFamily="34" charset="0"/>
            </a:endParaRPr>
          </a:p>
        </p:txBody>
      </p:sp>
      <p:sp>
        <p:nvSpPr>
          <p:cNvPr id="9" name="ZoneTexte 8"/>
          <p:cNvSpPr txBox="1"/>
          <p:nvPr userDrawn="1"/>
        </p:nvSpPr>
        <p:spPr>
          <a:xfrm>
            <a:off x="7115623" y="4804578"/>
            <a:ext cx="1904652" cy="215444"/>
          </a:xfrm>
          <a:prstGeom prst="rect">
            <a:avLst/>
          </a:prstGeom>
          <a:noFill/>
        </p:spPr>
        <p:txBody>
          <a:bodyPr wrap="square" rtlCol="0">
            <a:spAutoFit/>
          </a:bodyPr>
          <a:lstStyle/>
          <a:p>
            <a:pPr algn="r"/>
            <a:r>
              <a:rPr lang="fr-FR" sz="800" b="1" dirty="0">
                <a:solidFill>
                  <a:schemeClr val="bg1"/>
                </a:solidFill>
                <a:latin typeface="Arial" pitchFamily="34" charset="0"/>
                <a:cs typeface="Arial" pitchFamily="34" charset="0"/>
              </a:rPr>
              <a:t>11/07/14</a:t>
            </a:r>
          </a:p>
        </p:txBody>
      </p:sp>
    </p:spTree>
    <p:extLst>
      <p:ext uri="{BB962C8B-B14F-4D97-AF65-F5344CB8AC3E}">
        <p14:creationId xmlns:p14="http://schemas.microsoft.com/office/powerpoint/2010/main" val="271167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hapitre">
    <p:bg>
      <p:bgPr>
        <a:solidFill>
          <a:srgbClr val="6F9D20"/>
        </a:solidFill>
        <a:effectLst/>
      </p:bgPr>
    </p:bg>
    <p:spTree>
      <p:nvGrpSpPr>
        <p:cNvPr id="1" name=""/>
        <p:cNvGrpSpPr/>
        <p:nvPr/>
      </p:nvGrpSpPr>
      <p:grpSpPr>
        <a:xfrm>
          <a:off x="0" y="0"/>
          <a:ext cx="0" cy="0"/>
          <a:chOff x="0" y="0"/>
          <a:chExt cx="0" cy="0"/>
        </a:xfrm>
      </p:grpSpPr>
      <p:pic>
        <p:nvPicPr>
          <p:cNvPr id="4" name="Image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403650" y="-20538"/>
            <a:ext cx="1304925" cy="2076450"/>
          </a:xfrm>
          <a:prstGeom prst="rect">
            <a:avLst/>
          </a:prstGeom>
        </p:spPr>
      </p:pic>
      <p:pic>
        <p:nvPicPr>
          <p:cNvPr id="5" name="Imag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7504" y="4594820"/>
            <a:ext cx="1080000" cy="447225"/>
          </a:xfrm>
          <a:prstGeom prst="rect">
            <a:avLst/>
          </a:prstGeom>
        </p:spPr>
      </p:pic>
      <p:sp>
        <p:nvSpPr>
          <p:cNvPr id="6" name="Espace réservé du numéro de diapositive 3"/>
          <p:cNvSpPr txBox="1">
            <a:spLocks/>
          </p:cNvSpPr>
          <p:nvPr userDrawn="1"/>
        </p:nvSpPr>
        <p:spPr>
          <a:xfrm>
            <a:off x="7884370" y="4515967"/>
            <a:ext cx="1123727" cy="249385"/>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fr-BE" sz="1600" dirty="0">
                <a:solidFill>
                  <a:schemeClr val="bg1"/>
                </a:solidFill>
                <a:latin typeface="Arial" pitchFamily="34" charset="0"/>
                <a:cs typeface="Arial" pitchFamily="34" charset="0"/>
              </a:rPr>
              <a:t>.0</a:t>
            </a:r>
            <a:fld id="{CF4668DC-857F-487D-BFFA-8C0CA5037977}" type="slidenum">
              <a:rPr lang="fr-BE" sz="1600" smtClean="0">
                <a:solidFill>
                  <a:schemeClr val="bg1"/>
                </a:solidFill>
                <a:latin typeface="Arial" pitchFamily="34" charset="0"/>
                <a:cs typeface="Arial" pitchFamily="34" charset="0"/>
              </a:rPr>
              <a:pPr algn="r"/>
              <a:t>‹#›</a:t>
            </a:fld>
            <a:endParaRPr lang="fr-BE" sz="1600"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185316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re et 1 contenu">
    <p:spTree>
      <p:nvGrpSpPr>
        <p:cNvPr id="1" name=""/>
        <p:cNvGrpSpPr/>
        <p:nvPr/>
      </p:nvGrpSpPr>
      <p:grpSpPr>
        <a:xfrm>
          <a:off x="0" y="0"/>
          <a:ext cx="0" cy="0"/>
          <a:chOff x="0" y="0"/>
          <a:chExt cx="0" cy="0"/>
        </a:xfrm>
      </p:grpSpPr>
      <p:sp>
        <p:nvSpPr>
          <p:cNvPr id="2" name="Title 1"/>
          <p:cNvSpPr>
            <a:spLocks noGrp="1"/>
          </p:cNvSpPr>
          <p:nvPr>
            <p:ph type="title"/>
          </p:nvPr>
        </p:nvSpPr>
        <p:spPr>
          <a:xfrm>
            <a:off x="628651" y="273846"/>
            <a:ext cx="7886700" cy="855036"/>
          </a:xfrm>
          <a:prstGeom prst="rect">
            <a:avLst/>
          </a:prstGeom>
        </p:spPr>
        <p:txBody>
          <a:bodyPr lIns="77925" tIns="38963" rIns="77925" bIns="38963"/>
          <a:lstStyle>
            <a:lvl1pPr>
              <a:defRPr baseline="0"/>
            </a:lvl1pPr>
          </a:lstStyle>
          <a:p>
            <a:r>
              <a:rPr lang="fr-FR"/>
              <a:t>Modifiez le style du titre</a:t>
            </a:r>
            <a:endParaRPr lang="en-US" dirty="0"/>
          </a:p>
        </p:txBody>
      </p:sp>
      <p:sp>
        <p:nvSpPr>
          <p:cNvPr id="3" name="Content Placeholder 2"/>
          <p:cNvSpPr>
            <a:spLocks noGrp="1"/>
          </p:cNvSpPr>
          <p:nvPr>
            <p:ph idx="1"/>
          </p:nvPr>
        </p:nvSpPr>
        <p:spPr>
          <a:xfrm>
            <a:off x="628650" y="1627480"/>
            <a:ext cx="5942972" cy="3109526"/>
          </a:xfrm>
          <a:prstGeom prst="rect">
            <a:avLst/>
          </a:prstGeom>
        </p:spPr>
        <p:txBody>
          <a:bodyPr lIns="92038" tIns="92038" rIns="30679" bIns="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a:xfrm>
            <a:off x="628649" y="4767264"/>
            <a:ext cx="897231" cy="270000"/>
          </a:xfrm>
          <a:prstGeom prst="rect">
            <a:avLst/>
          </a:prstGeom>
        </p:spPr>
        <p:txBody>
          <a:bodyPr lIns="77925" tIns="38963" rIns="77925" bIns="38963"/>
          <a:lstStyle/>
          <a:p>
            <a:fld id="{1356F4C1-3664-4B21-ABAA-88BBF7EE4670}" type="datetime1">
              <a:rPr lang="fr-FR" smtClean="0"/>
              <a:t>08/01/2020</a:t>
            </a:fld>
            <a:endParaRPr lang="fr-FR" dirty="0"/>
          </a:p>
        </p:txBody>
      </p:sp>
      <p:sp>
        <p:nvSpPr>
          <p:cNvPr id="5" name="Footer Placeholder 4"/>
          <p:cNvSpPr>
            <a:spLocks noGrp="1"/>
          </p:cNvSpPr>
          <p:nvPr>
            <p:ph type="ftr" sz="quarter" idx="11"/>
          </p:nvPr>
        </p:nvSpPr>
        <p:spPr>
          <a:xfrm>
            <a:off x="1626060" y="4767264"/>
            <a:ext cx="6297896" cy="270000"/>
          </a:xfrm>
          <a:prstGeom prst="rect">
            <a:avLst/>
          </a:prstGeom>
        </p:spPr>
        <p:txBody>
          <a:bodyPr lIns="77925" tIns="38963" rIns="77925" bIns="38963"/>
          <a:lstStyle/>
          <a:p>
            <a:r>
              <a:rPr lang="fr-FR"/>
              <a:t>Atelier IRSTEA : « L’expertise internationale : enjeux et expériences</a:t>
            </a:r>
          </a:p>
        </p:txBody>
      </p:sp>
      <p:sp>
        <p:nvSpPr>
          <p:cNvPr id="6" name="Slide Number Placeholder 5"/>
          <p:cNvSpPr>
            <a:spLocks noGrp="1"/>
          </p:cNvSpPr>
          <p:nvPr>
            <p:ph type="sldNum" sz="quarter" idx="12"/>
          </p:nvPr>
        </p:nvSpPr>
        <p:spPr/>
        <p:txBody>
          <a:bodyPr lIns="77925" tIns="38963" rIns="77925" bIns="38963"/>
          <a:lstStyle/>
          <a:p>
            <a:fld id="{CB9E5A5C-8A70-47DD-BA23-399FC7B1733F}" type="slidenum">
              <a:rPr lang="fr-FR" smtClean="0"/>
              <a:t>‹#›</a:t>
            </a:fld>
            <a:endParaRPr lang="fr-FR"/>
          </a:p>
        </p:txBody>
      </p:sp>
      <p:sp>
        <p:nvSpPr>
          <p:cNvPr id="8" name="Espace réservé du texte 7"/>
          <p:cNvSpPr>
            <a:spLocks noGrp="1"/>
          </p:cNvSpPr>
          <p:nvPr>
            <p:ph type="body" sz="quarter" idx="13" hasCustomPrompt="1"/>
          </p:nvPr>
        </p:nvSpPr>
        <p:spPr>
          <a:xfrm>
            <a:off x="628651" y="1128883"/>
            <a:ext cx="7886700" cy="451406"/>
          </a:xfrm>
          <a:prstGeom prst="rect">
            <a:avLst/>
          </a:prstGeom>
        </p:spPr>
        <p:txBody>
          <a:bodyPr lIns="0" tIns="0" rIns="0" bIns="0">
            <a:spAutoFit/>
          </a:bodyPr>
          <a:lstStyle>
            <a:lvl1pPr marL="0" marR="0" indent="0" algn="r" defTabSz="779252" rtl="0" eaLnBrk="1" fontAlgn="auto" latinLnBrk="0" hangingPunct="1">
              <a:lnSpc>
                <a:spcPct val="90000"/>
              </a:lnSpc>
              <a:spcBef>
                <a:spcPts val="0"/>
              </a:spcBef>
              <a:spcAft>
                <a:spcPts val="0"/>
              </a:spcAft>
              <a:buClrTx/>
              <a:buSzPct val="80000"/>
              <a:buFont typeface="Arial" panose="020B0604020202020204" pitchFamily="34" charset="0"/>
              <a:buNone/>
              <a:tabLst/>
              <a:defRPr b="1" i="0" baseline="0">
                <a:solidFill>
                  <a:schemeClr val="tx1"/>
                </a:solidFill>
                <a:effectLst>
                  <a:outerShdw blurRad="38100" dist="38100" dir="2700000" algn="tl">
                    <a:srgbClr val="000000">
                      <a:alpha val="43137"/>
                    </a:srgbClr>
                  </a:outerShdw>
                </a:effectLst>
              </a:defRPr>
            </a:lvl1pPr>
          </a:lstStyle>
          <a:p>
            <a:pPr lvl="0"/>
            <a:r>
              <a:rPr lang="fr-FR" dirty="0"/>
              <a:t>Cliquez pour ajouter un message ou sous-titre</a:t>
            </a:r>
          </a:p>
        </p:txBody>
      </p:sp>
    </p:spTree>
    <p:extLst>
      <p:ext uri="{BB962C8B-B14F-4D97-AF65-F5344CB8AC3E}">
        <p14:creationId xmlns:p14="http://schemas.microsoft.com/office/powerpoint/2010/main" val="624907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sp>
        <p:nvSpPr>
          <p:cNvPr id="21" name="Google Shape;21;p4"/>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4"/>
          <p:cNvSpPr txBox="1">
            <a:spLocks noGrp="1"/>
          </p:cNvSpPr>
          <p:nvPr>
            <p:ph type="title"/>
          </p:nvPr>
        </p:nvSpPr>
        <p:spPr>
          <a:xfrm>
            <a:off x="311700" y="315925"/>
            <a:ext cx="8520600" cy="831300"/>
          </a:xfrm>
          <a:prstGeom prst="rect">
            <a:avLst/>
          </a:prstGeom>
        </p:spPr>
        <p:txBody>
          <a:bodyPr spcFirstLastPara="1" wrap="square" lIns="91425" tIns="91425" rIns="91425" bIns="91425" anchor="b" anchorCtr="0">
            <a:noAutofit/>
          </a:bodyPr>
          <a:lstStyle>
            <a:lvl1pPr lvl="0">
              <a:spcBef>
                <a:spcPts val="0"/>
              </a:spcBef>
              <a:spcAft>
                <a:spcPts val="0"/>
              </a:spcAft>
              <a:buSzPts val="4200"/>
              <a:buNone/>
              <a:defRPr/>
            </a:lvl1pPr>
            <a:lvl2pPr lvl="1">
              <a:spcBef>
                <a:spcPts val="0"/>
              </a:spcBef>
              <a:spcAft>
                <a:spcPts val="0"/>
              </a:spcAft>
              <a:buSzPts val="4200"/>
              <a:buNone/>
              <a:defRPr/>
            </a:lvl2pPr>
            <a:lvl3pPr lvl="2">
              <a:spcBef>
                <a:spcPts val="0"/>
              </a:spcBef>
              <a:spcAft>
                <a:spcPts val="0"/>
              </a:spcAft>
              <a:buSzPts val="4200"/>
              <a:buNone/>
              <a:defRPr/>
            </a:lvl3pPr>
            <a:lvl4pPr lvl="3">
              <a:spcBef>
                <a:spcPts val="0"/>
              </a:spcBef>
              <a:spcAft>
                <a:spcPts val="0"/>
              </a:spcAft>
              <a:buSzPts val="4200"/>
              <a:buNone/>
              <a:defRPr/>
            </a:lvl4pPr>
            <a:lvl5pPr lvl="4">
              <a:spcBef>
                <a:spcPts val="0"/>
              </a:spcBef>
              <a:spcAft>
                <a:spcPts val="0"/>
              </a:spcAft>
              <a:buSzPts val="4200"/>
              <a:buNone/>
              <a:defRPr/>
            </a:lvl5pPr>
            <a:lvl6pPr lvl="5">
              <a:spcBef>
                <a:spcPts val="0"/>
              </a:spcBef>
              <a:spcAft>
                <a:spcPts val="0"/>
              </a:spcAft>
              <a:buSzPts val="4200"/>
              <a:buNone/>
              <a:defRPr/>
            </a:lvl6pPr>
            <a:lvl7pPr lvl="6">
              <a:spcBef>
                <a:spcPts val="0"/>
              </a:spcBef>
              <a:spcAft>
                <a:spcPts val="0"/>
              </a:spcAft>
              <a:buSzPts val="4200"/>
              <a:buNone/>
              <a:defRPr/>
            </a:lvl7pPr>
            <a:lvl8pPr lvl="7">
              <a:spcBef>
                <a:spcPts val="0"/>
              </a:spcBef>
              <a:spcAft>
                <a:spcPts val="0"/>
              </a:spcAft>
              <a:buSzPts val="4200"/>
              <a:buNone/>
              <a:defRPr/>
            </a:lvl8pPr>
            <a:lvl9pPr lvl="8">
              <a:spcBef>
                <a:spcPts val="0"/>
              </a:spcBef>
              <a:spcAft>
                <a:spcPts val="0"/>
              </a:spcAft>
              <a:buSzPts val="4200"/>
              <a:buNone/>
              <a:defRPr/>
            </a:lvl9pPr>
          </a:lstStyle>
          <a:p>
            <a:endParaRPr/>
          </a:p>
        </p:txBody>
      </p:sp>
      <p:sp>
        <p:nvSpPr>
          <p:cNvPr id="23" name="Google Shape;23;p4"/>
          <p:cNvSpPr txBox="1">
            <a:spLocks noGrp="1"/>
          </p:cNvSpPr>
          <p:nvPr>
            <p:ph type="body" idx="1"/>
          </p:nvPr>
        </p:nvSpPr>
        <p:spPr>
          <a:xfrm>
            <a:off x="311700" y="1225225"/>
            <a:ext cx="8520600" cy="33540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4" name="Google Shape;24;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fr"/>
              <a:t>‹#›</a:t>
            </a:fld>
            <a:endParaRPr/>
          </a:p>
        </p:txBody>
      </p:sp>
    </p:spTree>
    <p:extLst>
      <p:ext uri="{BB962C8B-B14F-4D97-AF65-F5344CB8AC3E}">
        <p14:creationId xmlns:p14="http://schemas.microsoft.com/office/powerpoint/2010/main" val="2972891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20"/>
            <a:ext cx="7772400" cy="1102519"/>
          </a:xfrm>
        </p:spPr>
        <p:txBody>
          <a:bodyPr/>
          <a:lstStyle>
            <a:lvl1pPr>
              <a:defRPr>
                <a:solidFill>
                  <a:schemeClr val="tx1">
                    <a:lumMod val="65000"/>
                    <a:lumOff val="35000"/>
                  </a:schemeClr>
                </a:solidFill>
              </a:defRPr>
            </a:lvl1pPr>
          </a:lstStyle>
          <a:p>
            <a:r>
              <a:rPr lang="fr-FR" dirty="0"/>
              <a:t>Modifiez le style du titre</a:t>
            </a: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2261000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896959" y="-20538"/>
            <a:ext cx="8229600" cy="857250"/>
          </a:xfrm>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2859231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a:t>Modifiez le style du titre</a:t>
            </a: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309358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1866432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Modifiez le style du titre</a:t>
            </a: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829050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26778196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27452088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3" y="204787"/>
            <a:ext cx="3008313" cy="871538"/>
          </a:xfrm>
        </p:spPr>
        <p:txBody>
          <a:bodyPr anchor="b"/>
          <a:lstStyle>
            <a:lvl1pPr algn="l">
              <a:defRPr sz="2000" b="1"/>
            </a:lvl1pPr>
          </a:lstStyle>
          <a:p>
            <a:r>
              <a:rPr lang="fr-FR"/>
              <a:t>Modifiez le style du titre</a:t>
            </a:r>
          </a:p>
        </p:txBody>
      </p:sp>
      <p:sp>
        <p:nvSpPr>
          <p:cNvPr id="3" name="Espace réservé du contenu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3" y="1076327"/>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10514813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1"/>
            <a:ext cx="5486400" cy="425054"/>
          </a:xfrm>
        </p:spPr>
        <p:txBody>
          <a:bodyPr anchor="b"/>
          <a:lstStyle>
            <a:lvl1pPr algn="l">
              <a:defRPr sz="2000" b="1"/>
            </a:lvl1pPr>
          </a:lstStyle>
          <a:p>
            <a:r>
              <a:rPr lang="fr-FR"/>
              <a:t>Modifiez le style du titre</a:t>
            </a: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10132349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3992528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5980"/>
            <a:ext cx="2057400" cy="4388644"/>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457200" y="205980"/>
            <a:ext cx="6019800" cy="4388644"/>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6046C6E-AB15-4408-A240-24C61239C2C2}" type="datetimeFigureOut">
              <a:rPr lang="fr-FR" smtClean="0">
                <a:solidFill>
                  <a:prstClr val="black">
                    <a:tint val="75000"/>
                  </a:prstClr>
                </a:solidFill>
              </a:rPr>
              <a:pPr/>
              <a:t>08/01/2020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693B88DE-D5C1-4797-B2A4-0072FFA009AF}" type="slidenum">
              <a:rPr lang="fr-FR" smtClean="0">
                <a:solidFill>
                  <a:prstClr val="black">
                    <a:tint val="75000"/>
                  </a:prstClr>
                </a:solidFill>
              </a:rPr>
              <a:pPr/>
              <a:t>‹#›</a:t>
            </a:fld>
            <a:endParaRPr lang="fr-FR">
              <a:solidFill>
                <a:prstClr val="black">
                  <a:tint val="75000"/>
                </a:prstClr>
              </a:solidFill>
            </a:endParaRPr>
          </a:p>
        </p:txBody>
      </p:sp>
    </p:spTree>
    <p:extLst>
      <p:ext uri="{BB962C8B-B14F-4D97-AF65-F5344CB8AC3E}">
        <p14:creationId xmlns:p14="http://schemas.microsoft.com/office/powerpoint/2010/main" val="29202828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Titre seul">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r>
              <a:rPr lang="fr-FR">
                <a:solidFill>
                  <a:prstClr val="white">
                    <a:lumMod val="50000"/>
                  </a:prstClr>
                </a:solidFill>
              </a:rPr>
              <a:t>26/06/2012</a:t>
            </a:r>
            <a:endParaRPr lang="en-US">
              <a:solidFill>
                <a:prstClr val="white">
                  <a:lumMod val="50000"/>
                </a:prstClr>
              </a:solidFill>
            </a:endParaRPr>
          </a:p>
        </p:txBody>
      </p:sp>
      <p:sp>
        <p:nvSpPr>
          <p:cNvPr id="4" name="Espace réservé du pied de page 3"/>
          <p:cNvSpPr>
            <a:spLocks noGrp="1"/>
          </p:cNvSpPr>
          <p:nvPr>
            <p:ph type="ftr" sz="quarter" idx="11"/>
          </p:nvPr>
        </p:nvSpPr>
        <p:spPr/>
        <p:txBody>
          <a:bodyPr/>
          <a:lstStyle/>
          <a:p>
            <a:r>
              <a:rPr>
                <a:solidFill>
                  <a:prstClr val="white">
                    <a:lumMod val="50000"/>
                  </a:prstClr>
                </a:solidFill>
              </a:rPr>
              <a:t>Assemblée Générale - Coopérative Agricole de Sundhouse</a:t>
            </a:r>
            <a:endParaRPr lang="en-US" dirty="0">
              <a:solidFill>
                <a:prstClr val="white">
                  <a:lumMod val="50000"/>
                </a:prstClr>
              </a:solidFill>
            </a:endParaRPr>
          </a:p>
        </p:txBody>
      </p:sp>
      <p:sp>
        <p:nvSpPr>
          <p:cNvPr id="5" name="Espace réservé du numéro de diapositive 4"/>
          <p:cNvSpPr>
            <a:spLocks noGrp="1"/>
          </p:cNvSpPr>
          <p:nvPr>
            <p:ph type="sldNum" sz="quarter" idx="12"/>
          </p:nvPr>
        </p:nvSpPr>
        <p:spPr/>
        <p:txBody>
          <a:bodyPr/>
          <a:lstStyle/>
          <a:p>
            <a:fld id="{6294C92D-0306-4E69-9CD3-20855E849650}" type="slidenum">
              <a:rPr lang="en-US" smtClean="0">
                <a:solidFill>
                  <a:prstClr val="white">
                    <a:lumMod val="50000"/>
                  </a:prstClr>
                </a:solidFill>
              </a:rPr>
              <a:pPr/>
              <a:t>‹#›</a:t>
            </a:fld>
            <a:endParaRPr lang="en-US">
              <a:solidFill>
                <a:prstClr val="white">
                  <a:lumMod val="50000"/>
                </a:prstClr>
              </a:solidFill>
            </a:endParaRPr>
          </a:p>
        </p:txBody>
      </p:sp>
      <p:sp>
        <p:nvSpPr>
          <p:cNvPr id="7" name="Titre 1"/>
          <p:cNvSpPr>
            <a:spLocks noGrp="1"/>
          </p:cNvSpPr>
          <p:nvPr>
            <p:ph type="title"/>
          </p:nvPr>
        </p:nvSpPr>
        <p:spPr>
          <a:xfrm>
            <a:off x="1435608" y="87474"/>
            <a:ext cx="7498080" cy="857250"/>
          </a:xfrm>
        </p:spPr>
        <p:txBody>
          <a:bodyPr>
            <a:normAutofit/>
          </a:bodyPr>
          <a:lstStyle>
            <a:lvl1pPr>
              <a:defRPr sz="3600">
                <a:solidFill>
                  <a:schemeClr val="bg1"/>
                </a:solidFill>
              </a:defRPr>
            </a:lvl1pPr>
            <a:extLst/>
          </a:lstStyle>
          <a:p>
            <a:r>
              <a:rPr kumimoji="0" lang="fr-FR" dirty="0"/>
              <a:t>Modifiez le style du titre</a:t>
            </a:r>
            <a:endParaRPr kumimoji="0" lang="en-US" dirty="0"/>
          </a:p>
        </p:txBody>
      </p:sp>
      <p:sp>
        <p:nvSpPr>
          <p:cNvPr id="6" name="Espace réservé du tableau 5"/>
          <p:cNvSpPr>
            <a:spLocks noGrp="1"/>
          </p:cNvSpPr>
          <p:nvPr>
            <p:ph type="tbl" sz="quarter" idx="13"/>
          </p:nvPr>
        </p:nvSpPr>
        <p:spPr>
          <a:xfrm>
            <a:off x="1403648" y="1113588"/>
            <a:ext cx="7560840" cy="3564396"/>
          </a:xfrm>
        </p:spPr>
        <p:txBody>
          <a:bodyPr/>
          <a:lstStyle/>
          <a:p>
            <a:endParaRPr lang="fr-FR"/>
          </a:p>
        </p:txBody>
      </p:sp>
    </p:spTree>
    <p:extLst>
      <p:ext uri="{BB962C8B-B14F-4D97-AF65-F5344CB8AC3E}">
        <p14:creationId xmlns:p14="http://schemas.microsoft.com/office/powerpoint/2010/main" val="36128480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ontenu">
    <p:spTree>
      <p:nvGrpSpPr>
        <p:cNvPr id="1" name=""/>
        <p:cNvGrpSpPr/>
        <p:nvPr/>
      </p:nvGrpSpPr>
      <p:grpSpPr>
        <a:xfrm>
          <a:off x="0" y="0"/>
          <a:ext cx="0" cy="0"/>
          <a:chOff x="0" y="0"/>
          <a:chExt cx="0" cy="0"/>
        </a:xfrm>
      </p:grpSpPr>
      <p:sp>
        <p:nvSpPr>
          <p:cNvPr id="2" name="Espace réservé du contenu 1"/>
          <p:cNvSpPr>
            <a:spLocks noGrp="1"/>
          </p:cNvSpPr>
          <p:nvPr>
            <p:ph/>
          </p:nvPr>
        </p:nvSpPr>
        <p:spPr>
          <a:xfrm>
            <a:off x="457200" y="205980"/>
            <a:ext cx="8229600" cy="4388644"/>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3" name="Rectangle 4"/>
          <p:cNvSpPr>
            <a:spLocks noGrp="1" noChangeArrowheads="1"/>
          </p:cNvSpPr>
          <p:nvPr>
            <p:ph type="dt" sz="half" idx="10"/>
          </p:nvPr>
        </p:nvSpPr>
        <p:spPr>
          <a:ln/>
        </p:spPr>
        <p:txBody>
          <a:bodyPr/>
          <a:lstStyle>
            <a:lvl1pPr>
              <a:defRPr/>
            </a:lvl1pPr>
          </a:lstStyle>
          <a:p>
            <a:pPr>
              <a:defRPr/>
            </a:pPr>
            <a:endParaRPr lang="fr-FR">
              <a:solidFill>
                <a:prstClr val="white">
                  <a:lumMod val="50000"/>
                </a:prstClr>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r>
              <a:rPr>
                <a:solidFill>
                  <a:prstClr val="white">
                    <a:lumMod val="50000"/>
                  </a:prstClr>
                </a:solidFill>
              </a:rPr>
              <a:t>ARAA pour Formation MAET phytos 2012 par CA67</a:t>
            </a:r>
          </a:p>
        </p:txBody>
      </p:sp>
      <p:sp>
        <p:nvSpPr>
          <p:cNvPr id="5" name="Rectangle 6"/>
          <p:cNvSpPr>
            <a:spLocks noGrp="1" noChangeArrowheads="1"/>
          </p:cNvSpPr>
          <p:nvPr>
            <p:ph type="sldNum" sz="quarter" idx="12"/>
          </p:nvPr>
        </p:nvSpPr>
        <p:spPr>
          <a:ln/>
        </p:spPr>
        <p:txBody>
          <a:bodyPr/>
          <a:lstStyle>
            <a:lvl1pPr>
              <a:defRPr/>
            </a:lvl1pPr>
          </a:lstStyle>
          <a:p>
            <a:pPr>
              <a:defRPr/>
            </a:pPr>
            <a:fld id="{3FBF55F0-596E-4C32-A0AC-120874754F0E}" type="slidenum">
              <a:rPr lang="fr-FR">
                <a:solidFill>
                  <a:prstClr val="white">
                    <a:lumMod val="50000"/>
                  </a:prstClr>
                </a:solidFill>
              </a:rPr>
              <a:pPr>
                <a:defRPr/>
              </a:pPr>
              <a:t>‹#›</a:t>
            </a:fld>
            <a:endParaRPr lang="fr-FR">
              <a:solidFill>
                <a:prstClr val="white">
                  <a:lumMod val="50000"/>
                </a:prstClr>
              </a:solidFill>
            </a:endParaRPr>
          </a:p>
        </p:txBody>
      </p:sp>
    </p:spTree>
    <p:extLst>
      <p:ext uri="{BB962C8B-B14F-4D97-AF65-F5344CB8AC3E}">
        <p14:creationId xmlns:p14="http://schemas.microsoft.com/office/powerpoint/2010/main" val="21491739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Titre seul">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r>
              <a:rPr lang="fr-FR">
                <a:solidFill>
                  <a:prstClr val="white">
                    <a:lumMod val="50000"/>
                  </a:prstClr>
                </a:solidFill>
              </a:rPr>
              <a:t>26/06/2012</a:t>
            </a:r>
            <a:endParaRPr lang="en-US">
              <a:solidFill>
                <a:prstClr val="white">
                  <a:lumMod val="50000"/>
                </a:prstClr>
              </a:solidFill>
            </a:endParaRPr>
          </a:p>
        </p:txBody>
      </p:sp>
      <p:sp>
        <p:nvSpPr>
          <p:cNvPr id="4" name="Espace réservé du pied de page 3"/>
          <p:cNvSpPr>
            <a:spLocks noGrp="1"/>
          </p:cNvSpPr>
          <p:nvPr>
            <p:ph type="ftr" sz="quarter" idx="11"/>
          </p:nvPr>
        </p:nvSpPr>
        <p:spPr/>
        <p:txBody>
          <a:bodyPr/>
          <a:lstStyle/>
          <a:p>
            <a:r>
              <a:rPr>
                <a:solidFill>
                  <a:prstClr val="white">
                    <a:lumMod val="50000"/>
                  </a:prstClr>
                </a:solidFill>
              </a:rPr>
              <a:t>Assemblée Générale - Coopérative Agricole de Sundhouse</a:t>
            </a:r>
            <a:endParaRPr lang="en-US" dirty="0">
              <a:solidFill>
                <a:prstClr val="white">
                  <a:lumMod val="50000"/>
                </a:prstClr>
              </a:solidFill>
            </a:endParaRPr>
          </a:p>
        </p:txBody>
      </p:sp>
      <p:sp>
        <p:nvSpPr>
          <p:cNvPr id="5" name="Espace réservé du numéro de diapositive 4"/>
          <p:cNvSpPr>
            <a:spLocks noGrp="1"/>
          </p:cNvSpPr>
          <p:nvPr>
            <p:ph type="sldNum" sz="quarter" idx="12"/>
          </p:nvPr>
        </p:nvSpPr>
        <p:spPr/>
        <p:txBody>
          <a:bodyPr/>
          <a:lstStyle/>
          <a:p>
            <a:fld id="{6294C92D-0306-4E69-9CD3-20855E849650}" type="slidenum">
              <a:rPr lang="en-US" smtClean="0">
                <a:solidFill>
                  <a:prstClr val="white">
                    <a:lumMod val="50000"/>
                  </a:prstClr>
                </a:solidFill>
              </a:rPr>
              <a:pPr/>
              <a:t>‹#›</a:t>
            </a:fld>
            <a:endParaRPr lang="en-US">
              <a:solidFill>
                <a:prstClr val="white">
                  <a:lumMod val="50000"/>
                </a:prstClr>
              </a:solidFill>
            </a:endParaRPr>
          </a:p>
        </p:txBody>
      </p:sp>
      <p:sp>
        <p:nvSpPr>
          <p:cNvPr id="7" name="Titre 1"/>
          <p:cNvSpPr>
            <a:spLocks noGrp="1"/>
          </p:cNvSpPr>
          <p:nvPr>
            <p:ph type="title"/>
          </p:nvPr>
        </p:nvSpPr>
        <p:spPr>
          <a:xfrm>
            <a:off x="1435608" y="87474"/>
            <a:ext cx="7498080" cy="857250"/>
          </a:xfrm>
        </p:spPr>
        <p:txBody>
          <a:bodyPr>
            <a:normAutofit/>
          </a:bodyPr>
          <a:lstStyle>
            <a:lvl1pPr>
              <a:defRPr sz="3600">
                <a:solidFill>
                  <a:schemeClr val="bg1"/>
                </a:solidFill>
              </a:defRPr>
            </a:lvl1pPr>
            <a:extLst/>
          </a:lstStyle>
          <a:p>
            <a:r>
              <a:rPr kumimoji="0" lang="fr-FR" dirty="0"/>
              <a:t>Modifiez le style du titre</a:t>
            </a:r>
            <a:endParaRPr kumimoji="0" lang="en-US" dirty="0"/>
          </a:p>
        </p:txBody>
      </p:sp>
      <p:sp>
        <p:nvSpPr>
          <p:cNvPr id="6" name="Espace réservé du tableau 5"/>
          <p:cNvSpPr>
            <a:spLocks noGrp="1"/>
          </p:cNvSpPr>
          <p:nvPr>
            <p:ph type="tbl" sz="quarter" idx="13"/>
          </p:nvPr>
        </p:nvSpPr>
        <p:spPr>
          <a:xfrm>
            <a:off x="1403648" y="1113588"/>
            <a:ext cx="7560840" cy="3564396"/>
          </a:xfrm>
        </p:spPr>
        <p:txBody>
          <a:bodyPr/>
          <a:lstStyle/>
          <a:p>
            <a:endParaRPr lang="fr-FR"/>
          </a:p>
        </p:txBody>
      </p:sp>
    </p:spTree>
    <p:extLst>
      <p:ext uri="{BB962C8B-B14F-4D97-AF65-F5344CB8AC3E}">
        <p14:creationId xmlns:p14="http://schemas.microsoft.com/office/powerpoint/2010/main" val="306124251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17" Type="http://schemas.openxmlformats.org/officeDocument/2006/relationships/image" Target="../media/image6.jpeg"/><Relationship Id="rId2" Type="http://schemas.openxmlformats.org/officeDocument/2006/relationships/slideLayout" Target="../slideLayouts/slideLayout7.xml"/><Relationship Id="rId16" Type="http://schemas.openxmlformats.org/officeDocument/2006/relationships/image" Target="../media/image5.jpeg"/><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theme" Target="../theme/theme2.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4"/>
          </p:nvPr>
        </p:nvSpPr>
        <p:spPr>
          <a:xfrm>
            <a:off x="7884369" y="4515967"/>
            <a:ext cx="1123727" cy="249385"/>
          </a:xfrm>
          <a:prstGeom prst="rect">
            <a:avLst/>
          </a:prstGeom>
        </p:spPr>
        <p:txBody>
          <a:bodyPr/>
          <a:lstStyle/>
          <a:p>
            <a:pPr algn="r"/>
            <a:r>
              <a:rPr lang="fr-BE" sz="1600" dirty="0">
                <a:solidFill>
                  <a:schemeClr val="bg1"/>
                </a:solidFill>
                <a:latin typeface="Arial" pitchFamily="34" charset="0"/>
                <a:cs typeface="Arial" pitchFamily="34" charset="0"/>
              </a:rPr>
              <a:t>.0</a:t>
            </a:r>
            <a:fld id="{CF4668DC-857F-487D-BFFA-8C0CA5037977}" type="slidenum">
              <a:rPr lang="fr-BE" sz="1600" smtClean="0">
                <a:solidFill>
                  <a:schemeClr val="bg1"/>
                </a:solidFill>
                <a:latin typeface="Arial" pitchFamily="34" charset="0"/>
                <a:cs typeface="Arial" pitchFamily="34" charset="0"/>
              </a:rPr>
              <a:pPr algn="r"/>
              <a:t>‹#›</a:t>
            </a:fld>
            <a:endParaRPr lang="fr-BE" sz="1600" dirty="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4021354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9" r:id="rId4"/>
    <p:sldLayoutId id="2147483670" r:id="rId5"/>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Imag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a:stretch/>
        </p:blipFill>
        <p:spPr>
          <a:xfrm>
            <a:off x="0" y="0"/>
            <a:ext cx="9144000" cy="838200"/>
          </a:xfrm>
          <a:prstGeom prst="rect">
            <a:avLst/>
          </a:prstGeom>
        </p:spPr>
      </p:pic>
      <p:sp>
        <p:nvSpPr>
          <p:cNvPr id="2" name="Espace réservé du titre 1"/>
          <p:cNvSpPr>
            <a:spLocks noGrp="1"/>
          </p:cNvSpPr>
          <p:nvPr>
            <p:ph type="title"/>
          </p:nvPr>
        </p:nvSpPr>
        <p:spPr>
          <a:xfrm>
            <a:off x="896959" y="-20538"/>
            <a:ext cx="8229600" cy="857250"/>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dirty="0"/>
              <a:t>Modifiez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p:cNvSpPr>
            <a:spLocks noGrp="1"/>
          </p:cNvSpPr>
          <p:nvPr>
            <p:ph type="dt" sz="half" idx="2"/>
          </p:nvPr>
        </p:nvSpPr>
        <p:spPr>
          <a:xfrm>
            <a:off x="457200" y="4782183"/>
            <a:ext cx="2026568" cy="273844"/>
          </a:xfrm>
          <a:prstGeom prst="rect">
            <a:avLst/>
          </a:prstGeom>
        </p:spPr>
        <p:txBody>
          <a:bodyPr vert="horz" lIns="91440" tIns="45720" rIns="91440" bIns="45720" rtlCol="0" anchor="ctr"/>
          <a:lstStyle>
            <a:lvl1pPr algn="r">
              <a:defRPr sz="1200">
                <a:solidFill>
                  <a:schemeClr val="bg1">
                    <a:lumMod val="50000"/>
                  </a:schemeClr>
                </a:solidFill>
              </a:defRPr>
            </a:lvl1pPr>
          </a:lstStyle>
          <a:p>
            <a:r>
              <a:rPr lang="fr-FR" dirty="0">
                <a:solidFill>
                  <a:prstClr val="white">
                    <a:lumMod val="50000"/>
                  </a:prstClr>
                </a:solidFill>
              </a:rPr>
              <a:t>15/04/2013	</a:t>
            </a:r>
          </a:p>
        </p:txBody>
      </p:sp>
      <p:sp>
        <p:nvSpPr>
          <p:cNvPr id="5" name="Espace réservé du pied de page 4"/>
          <p:cNvSpPr>
            <a:spLocks noGrp="1"/>
          </p:cNvSpPr>
          <p:nvPr>
            <p:ph type="ftr" sz="quarter" idx="3"/>
          </p:nvPr>
        </p:nvSpPr>
        <p:spPr>
          <a:xfrm>
            <a:off x="2699792" y="4782183"/>
            <a:ext cx="5112568" cy="273844"/>
          </a:xfrm>
          <a:prstGeom prst="rect">
            <a:avLst/>
          </a:prstGeom>
        </p:spPr>
        <p:txBody>
          <a:bodyPr vert="horz" lIns="91440" tIns="45720" rIns="91440" bIns="45720" rtlCol="0" anchor="ctr"/>
          <a:lstStyle>
            <a:lvl1pPr algn="ctr">
              <a:defRPr lang="fr-FR" sz="1200" smtClean="0">
                <a:solidFill>
                  <a:schemeClr val="bg1">
                    <a:lumMod val="50000"/>
                  </a:schemeClr>
                </a:solidFill>
              </a:defRPr>
            </a:lvl1pPr>
          </a:lstStyle>
          <a:p>
            <a:r>
              <a:rPr>
                <a:solidFill>
                  <a:prstClr val="white">
                    <a:lumMod val="50000"/>
                  </a:prstClr>
                </a:solidFill>
              </a:rPr>
              <a:t>Rencontre du groupe Polyculture-Elevage de l’Action 16 – ECOPHYTO </a:t>
            </a:r>
            <a:endParaRPr dirty="0">
              <a:solidFill>
                <a:prstClr val="white">
                  <a:lumMod val="50000"/>
                </a:prstClr>
              </a:solidFill>
            </a:endParaRPr>
          </a:p>
        </p:txBody>
      </p:sp>
      <p:sp>
        <p:nvSpPr>
          <p:cNvPr id="6" name="Espace réservé du numéro de diapositive 5"/>
          <p:cNvSpPr>
            <a:spLocks noGrp="1"/>
          </p:cNvSpPr>
          <p:nvPr>
            <p:ph type="sldNum" sz="quarter" idx="4"/>
          </p:nvPr>
        </p:nvSpPr>
        <p:spPr>
          <a:xfrm>
            <a:off x="7956376" y="4782183"/>
            <a:ext cx="730424" cy="273844"/>
          </a:xfrm>
          <a:prstGeom prst="rect">
            <a:avLst/>
          </a:prstGeom>
        </p:spPr>
        <p:txBody>
          <a:bodyPr vert="horz" lIns="91440" tIns="45720" rIns="91440" bIns="45720" rtlCol="0" anchor="ctr"/>
          <a:lstStyle>
            <a:lvl1pPr algn="r">
              <a:defRPr sz="1200">
                <a:solidFill>
                  <a:schemeClr val="bg1">
                    <a:lumMod val="50000"/>
                  </a:schemeClr>
                </a:solidFill>
              </a:defRPr>
            </a:lvl1pPr>
          </a:lstStyle>
          <a:p>
            <a:fld id="{693B88DE-D5C1-4797-B2A4-0072FFA009AF}" type="slidenum">
              <a:rPr lang="fr-FR" smtClean="0">
                <a:solidFill>
                  <a:prstClr val="white">
                    <a:lumMod val="50000"/>
                  </a:prstClr>
                </a:solidFill>
              </a:rPr>
              <a:pPr/>
              <a:t>‹#›</a:t>
            </a:fld>
            <a:endParaRPr lang="fr-FR" dirty="0">
              <a:solidFill>
                <a:prstClr val="white">
                  <a:lumMod val="50000"/>
                </a:prstClr>
              </a:solidFill>
            </a:endParaRPr>
          </a:p>
        </p:txBody>
      </p:sp>
      <p:pic>
        <p:nvPicPr>
          <p:cNvPr id="8" name="Image 7"/>
          <p:cNvPicPr>
            <a:picLocks noChangeAspect="1"/>
          </p:cNvPicPr>
          <p:nvPr userDrawn="1"/>
        </p:nvPicPr>
        <p:blipFill>
          <a:blip r:embed="rId17" cstate="print">
            <a:extLst>
              <a:ext uri="{28A0092B-C50C-407E-A947-70E740481C1C}">
                <a14:useLocalDpi xmlns:a14="http://schemas.microsoft.com/office/drawing/2010/main" val="0"/>
              </a:ext>
            </a:extLst>
          </a:blip>
          <a:stretch>
            <a:fillRect/>
          </a:stretch>
        </p:blipFill>
        <p:spPr>
          <a:xfrm>
            <a:off x="611560" y="4840003"/>
            <a:ext cx="792088" cy="212167"/>
          </a:xfrm>
          <a:prstGeom prst="rect">
            <a:avLst/>
          </a:prstGeom>
        </p:spPr>
      </p:pic>
    </p:spTree>
    <p:extLst>
      <p:ext uri="{BB962C8B-B14F-4D97-AF65-F5344CB8AC3E}">
        <p14:creationId xmlns:p14="http://schemas.microsoft.com/office/powerpoint/2010/main" val="3041304296"/>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 id="2147483666" r:id="rId12"/>
    <p:sldLayoutId id="2147483667" r:id="rId13"/>
    <p:sldLayoutId id="2147483668" r:id="rId14"/>
  </p:sldLayoutIdLst>
  <p:txStyles>
    <p:titleStyle>
      <a:lvl1pPr algn="r" defTabSz="914400" rtl="0" eaLnBrk="1" latinLnBrk="0" hangingPunct="1">
        <a:spcBef>
          <a:spcPct val="0"/>
        </a:spcBef>
        <a:buNone/>
        <a:defRPr sz="4400"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lumMod val="65000"/>
              <a:lumOff val="3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accent3">
              <a:lumMod val="7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65000"/>
              <a:lumOff val="3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lumMod val="65000"/>
              <a:lumOff val="3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7" Type="http://schemas.openxmlformats.org/officeDocument/2006/relationships/image" Target="../media/image19.jpg"/><Relationship Id="rId2" Type="http://schemas.openxmlformats.org/officeDocument/2006/relationships/image" Target="../media/image14.jpg"/><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 Id="rId5" Type="http://schemas.openxmlformats.org/officeDocument/2006/relationships/image" Target="../media/image30.png"/><Relationship Id="rId4" Type="http://schemas.openxmlformats.org/officeDocument/2006/relationships/image" Target="../media/image29.png"/></Relationships>
</file>

<file path=ppt/slides/_rels/slide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xml"/><Relationship Id="rId1" Type="http://schemas.openxmlformats.org/officeDocument/2006/relationships/slideLayout" Target="../slideLayouts/slideLayout5.xml"/><Relationship Id="rId5" Type="http://schemas.openxmlformats.org/officeDocument/2006/relationships/image" Target="../media/image33.png"/><Relationship Id="rId4" Type="http://schemas.openxmlformats.org/officeDocument/2006/relationships/image" Target="../media/image32.jp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4.xml"/><Relationship Id="rId5" Type="http://schemas.openxmlformats.org/officeDocument/2006/relationships/image" Target="../media/image52.png"/><Relationship Id="rId4" Type="http://schemas.openxmlformats.org/officeDocument/2006/relationships/image" Target="../media/image51.png"/></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55.pn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63;p13"/>
          <p:cNvSpPr txBox="1">
            <a:spLocks/>
          </p:cNvSpPr>
          <p:nvPr/>
        </p:nvSpPr>
        <p:spPr>
          <a:xfrm>
            <a:off x="1835696" y="1131590"/>
            <a:ext cx="5904656" cy="2884304"/>
          </a:xfrm>
          <a:prstGeom prst="rect">
            <a:avLst/>
          </a:prstGeom>
        </p:spPr>
        <p:txBody>
          <a:bodyPr spcFirstLastPara="1" wrap="square" lIns="91425" tIns="91425" rIns="91425" bIns="91425" anchor="ctr" anchorCtr="0">
            <a:noAutofit/>
          </a:bodyPr>
          <a:lstStyle>
            <a:lvl1pPr algn="ctr" defTabSz="914400" rtl="0" eaLnBrk="1" latinLnBrk="0" hangingPunct="1">
              <a:spcBef>
                <a:spcPct val="0"/>
              </a:spcBef>
              <a:buNone/>
              <a:defRPr sz="4400" kern="1200" baseline="0">
                <a:solidFill>
                  <a:schemeClr val="tx1"/>
                </a:solidFill>
                <a:latin typeface="+mj-lt"/>
                <a:ea typeface="+mj-ea"/>
                <a:cs typeface="+mj-cs"/>
              </a:defRPr>
            </a:lvl1pPr>
          </a:lstStyle>
          <a:p>
            <a:pPr>
              <a:spcBef>
                <a:spcPts val="0"/>
              </a:spcBef>
            </a:pPr>
            <a:r>
              <a:rPr lang="fr-FR" b="1">
                <a:latin typeface="Arial"/>
                <a:cs typeface="Arial"/>
              </a:rPr>
              <a:t>L’agroécologie </a:t>
            </a:r>
            <a:r>
              <a:rPr lang="fr-FR" sz="3200">
                <a:latin typeface="Arial"/>
                <a:cs typeface="Arial"/>
              </a:rPr>
              <a:t>Principes </a:t>
            </a:r>
            <a:r>
              <a:rPr lang="fr-FR" sz="3200" dirty="0">
                <a:latin typeface="Arial"/>
                <a:cs typeface="Arial"/>
              </a:rPr>
              <a:t>et pratiques d'un paradigme nécessaire</a:t>
            </a:r>
            <a:r>
              <a:rPr lang="fr-FR" dirty="0">
                <a:latin typeface="Arial"/>
                <a:cs typeface="Arial"/>
              </a:rPr>
              <a:t>  </a:t>
            </a:r>
          </a:p>
          <a:p>
            <a:pPr>
              <a:spcBef>
                <a:spcPts val="0"/>
              </a:spcBef>
            </a:pPr>
            <a:endParaRPr lang="fr-FR" dirty="0">
              <a:latin typeface="Arial"/>
              <a:cs typeface="Arial"/>
            </a:endParaRPr>
          </a:p>
        </p:txBody>
      </p:sp>
      <p:pic>
        <p:nvPicPr>
          <p:cNvPr id="1025" name="Picture 7" descr="RÃ©sultat de recherche d'images pour &quot;ICARDA logo&quo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5656" y="124619"/>
            <a:ext cx="1384300" cy="498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6"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64397" y="73819"/>
            <a:ext cx="1127125" cy="549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7" name="Image 3" descr="RÃ©sultat de recherche d'images pour &quot;inat&quo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3797" y="56357"/>
            <a:ext cx="647700" cy="5889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8" name="Imag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30897" y="48419"/>
            <a:ext cx="923925" cy="609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9" name="Image 5"/>
          <p:cNvPicPr>
            <a:picLocks noChangeAspect="1" noChangeArrowheads="1"/>
          </p:cNvPicPr>
          <p:nvPr/>
        </p:nvPicPr>
        <p:blipFill>
          <a:blip r:embed="rId6">
            <a:extLst>
              <a:ext uri="{28A0092B-C50C-407E-A947-70E740481C1C}">
                <a14:useLocalDpi xmlns:a14="http://schemas.microsoft.com/office/drawing/2010/main" val="0"/>
              </a:ext>
            </a:extLst>
          </a:blip>
          <a:srcRect l="76181" t="11128" r="11713" b="66667"/>
          <a:stretch>
            <a:fillRect/>
          </a:stretch>
        </p:blipFill>
        <p:spPr bwMode="auto">
          <a:xfrm>
            <a:off x="7020272" y="794"/>
            <a:ext cx="752475" cy="733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ZoneTexte 4"/>
          <p:cNvSpPr txBox="1"/>
          <p:nvPr/>
        </p:nvSpPr>
        <p:spPr>
          <a:xfrm>
            <a:off x="0" y="4477057"/>
            <a:ext cx="9144000" cy="830997"/>
          </a:xfrm>
          <a:prstGeom prst="rect">
            <a:avLst/>
          </a:prstGeom>
          <a:noFill/>
        </p:spPr>
        <p:txBody>
          <a:bodyPr wrap="square" rtlCol="0">
            <a:spAutoFit/>
          </a:bodyPr>
          <a:lstStyle/>
          <a:p>
            <a:pPr algn="ctr"/>
            <a:r>
              <a:rPr lang="en-AU" sz="1600" dirty="0">
                <a:latin typeface="Arial"/>
                <a:cs typeface="Arial"/>
              </a:rPr>
              <a:t>Expert Panel Meeting on “Characterisation and scope of </a:t>
            </a:r>
            <a:r>
              <a:rPr lang="en-AU" sz="1600" dirty="0" err="1">
                <a:latin typeface="Arial"/>
                <a:cs typeface="Arial"/>
              </a:rPr>
              <a:t>agroecological</a:t>
            </a:r>
            <a:r>
              <a:rPr lang="en-AU" sz="1600" dirty="0">
                <a:latin typeface="Arial"/>
                <a:cs typeface="Arial"/>
              </a:rPr>
              <a:t> practices in the agricultural production systems of Tunisia”, Tunis, 12</a:t>
            </a:r>
            <a:r>
              <a:rPr lang="en-AU" sz="1600" baseline="30000" dirty="0">
                <a:latin typeface="Arial"/>
                <a:cs typeface="Arial"/>
              </a:rPr>
              <a:t>th</a:t>
            </a:r>
            <a:r>
              <a:rPr lang="en-AU" sz="1600" dirty="0">
                <a:latin typeface="Arial"/>
                <a:cs typeface="Arial"/>
              </a:rPr>
              <a:t> December 2019.</a:t>
            </a:r>
            <a:endParaRPr lang="fr-FR" sz="1600" dirty="0">
              <a:latin typeface="Arial"/>
              <a:cs typeface="Arial"/>
            </a:endParaRPr>
          </a:p>
          <a:p>
            <a:pPr algn="ctr"/>
            <a:endParaRPr lang="fr-FR" sz="1600" dirty="0">
              <a:latin typeface="Arial"/>
              <a:cs typeface="Arial"/>
            </a:endParaRPr>
          </a:p>
        </p:txBody>
      </p:sp>
      <p:sp>
        <p:nvSpPr>
          <p:cNvPr id="6" name="ZoneTexte 5"/>
          <p:cNvSpPr txBox="1"/>
          <p:nvPr/>
        </p:nvSpPr>
        <p:spPr>
          <a:xfrm>
            <a:off x="1647394" y="3435846"/>
            <a:ext cx="6525006" cy="369332"/>
          </a:xfrm>
          <a:prstGeom prst="rect">
            <a:avLst/>
          </a:prstGeom>
          <a:noFill/>
        </p:spPr>
        <p:txBody>
          <a:bodyPr wrap="none" rtlCol="0">
            <a:spAutoFit/>
          </a:bodyPr>
          <a:lstStyle/>
          <a:p>
            <a:r>
              <a:rPr lang="fr-FR" b="1" u="sng" dirty="0">
                <a:latin typeface="Arial"/>
                <a:cs typeface="Arial"/>
              </a:rPr>
              <a:t>Mohamed Annabi</a:t>
            </a:r>
            <a:r>
              <a:rPr lang="fr-FR" b="1" dirty="0">
                <a:latin typeface="Arial"/>
                <a:cs typeface="Arial"/>
              </a:rPr>
              <a:t>, Haithem Bahri, Hatem Cheikh M’hamed</a:t>
            </a:r>
          </a:p>
        </p:txBody>
      </p:sp>
      <p:sp>
        <p:nvSpPr>
          <p:cNvPr id="12" name="Rectangle 11"/>
          <p:cNvSpPr>
            <a:spLocks noChangeArrowheads="1"/>
          </p:cNvSpPr>
          <p:nvPr/>
        </p:nvSpPr>
        <p:spPr bwMode="auto">
          <a:xfrm>
            <a:off x="0" y="771550"/>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13" name="Rectangle 11"/>
          <p:cNvSpPr>
            <a:spLocks noChangeArrowheads="1"/>
          </p:cNvSpPr>
          <p:nvPr/>
        </p:nvSpPr>
        <p:spPr bwMode="auto">
          <a:xfrm>
            <a:off x="-27608" y="4299942"/>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5621521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a:spLocks noChangeArrowheads="1"/>
          </p:cNvSpPr>
          <p:nvPr/>
        </p:nvSpPr>
        <p:spPr bwMode="auto">
          <a:xfrm>
            <a:off x="-29964" y="0"/>
            <a:ext cx="9173964" cy="52322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fr-FR" sz="2800" b="1" dirty="0">
                <a:solidFill>
                  <a:srgbClr val="257419"/>
                </a:solidFill>
                <a:latin typeface="Arial"/>
                <a:cs typeface="Arial"/>
              </a:rPr>
              <a:t>Contexte: la spécialisation des usages</a:t>
            </a:r>
          </a:p>
        </p:txBody>
      </p:sp>
      <p:sp>
        <p:nvSpPr>
          <p:cNvPr id="3" name="ZoneTexte 4"/>
          <p:cNvSpPr txBox="1">
            <a:spLocks noChangeArrowheads="1"/>
          </p:cNvSpPr>
          <p:nvPr/>
        </p:nvSpPr>
        <p:spPr bwMode="auto">
          <a:xfrm>
            <a:off x="107504" y="627534"/>
            <a:ext cx="9036496" cy="11079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800100" indent="-34290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marL="0" indent="0" algn="just" eaLnBrk="1" hangingPunct="1">
              <a:spcAft>
                <a:spcPts val="600"/>
              </a:spcAft>
            </a:pPr>
            <a:r>
              <a:rPr lang="fr-FR" sz="2200" dirty="0">
                <a:latin typeface="Arial"/>
                <a:cs typeface="Arial"/>
              </a:rPr>
              <a:t>La modernisation de l’</a:t>
            </a:r>
            <a:r>
              <a:rPr lang="fr-FR" altLang="ja-JP" sz="2200" dirty="0">
                <a:latin typeface="Arial"/>
                <a:cs typeface="Arial"/>
              </a:rPr>
              <a:t>agriculture s’est accompagnée d’une </a:t>
            </a:r>
            <a:r>
              <a:rPr lang="fr-FR" altLang="ja-JP" sz="2200" b="1" dirty="0">
                <a:latin typeface="Arial"/>
                <a:cs typeface="Arial"/>
              </a:rPr>
              <a:t>spécialisation</a:t>
            </a:r>
            <a:r>
              <a:rPr lang="fr-FR" altLang="ja-JP" sz="2200" dirty="0">
                <a:latin typeface="Arial"/>
                <a:cs typeface="Arial"/>
              </a:rPr>
              <a:t> des usages</a:t>
            </a:r>
            <a:r>
              <a:rPr lang="fr-FR" sz="2200" dirty="0">
                <a:latin typeface="Arial"/>
                <a:cs typeface="Arial"/>
              </a:rPr>
              <a:t> avec une simplification des pratiques pour un gains en productivité,</a:t>
            </a:r>
          </a:p>
        </p:txBody>
      </p:sp>
      <p:sp>
        <p:nvSpPr>
          <p:cNvPr id="5" name="ZoneTexte 4"/>
          <p:cNvSpPr txBox="1"/>
          <p:nvPr/>
        </p:nvSpPr>
        <p:spPr>
          <a:xfrm>
            <a:off x="107504" y="1851670"/>
            <a:ext cx="8892480" cy="1969770"/>
          </a:xfrm>
          <a:prstGeom prst="rect">
            <a:avLst/>
          </a:prstGeom>
          <a:noFill/>
        </p:spPr>
        <p:txBody>
          <a:bodyPr wrap="square" rtlCol="0">
            <a:spAutoFit/>
          </a:bodyPr>
          <a:lstStyle/>
          <a:p>
            <a:r>
              <a:rPr lang="fr-FR" sz="2200" b="1" dirty="0">
                <a:latin typeface="Arial"/>
                <a:cs typeface="Arial"/>
              </a:rPr>
              <a:t>Des conséquences majeurs:</a:t>
            </a:r>
          </a:p>
          <a:p>
            <a:r>
              <a:rPr lang="fr-FR" sz="2000" dirty="0">
                <a:latin typeface="Arial"/>
                <a:cs typeface="Arial"/>
              </a:rPr>
              <a:t>- Faible efficacité/recyclage des nutriments: gaspillage-excédents</a:t>
            </a:r>
            <a:r>
              <a:rPr lang="fr-FR" sz="2000" dirty="0">
                <a:latin typeface="Arial"/>
                <a:cs typeface="Arial"/>
                <a:sym typeface="Wingdings"/>
              </a:rPr>
              <a:t> dégradation des ressources, parfois irréversibles (sols, P, </a:t>
            </a:r>
            <a:r>
              <a:rPr lang="is-IS" sz="2000" dirty="0">
                <a:latin typeface="Arial"/>
                <a:cs typeface="Arial"/>
                <a:sym typeface="Wingdings"/>
              </a:rPr>
              <a:t>…)</a:t>
            </a:r>
            <a:endParaRPr lang="fr-FR" sz="2000" dirty="0">
              <a:latin typeface="Arial"/>
              <a:cs typeface="Arial"/>
              <a:sym typeface="Wingdings"/>
            </a:endParaRPr>
          </a:p>
          <a:p>
            <a:r>
              <a:rPr lang="fr-FR" sz="2000" dirty="0">
                <a:latin typeface="Arial"/>
                <a:cs typeface="Arial"/>
                <a:sym typeface="Wingdings"/>
              </a:rPr>
              <a:t>- Pesticides/labour: effondrement de la biodiversité fonctionnelle (support de services indispensables pour la production)</a:t>
            </a:r>
            <a:r>
              <a:rPr lang="is-IS" sz="2000" dirty="0">
                <a:latin typeface="Arial"/>
                <a:cs typeface="Arial"/>
                <a:sym typeface="Wingdings"/>
              </a:rPr>
              <a:t>, </a:t>
            </a:r>
            <a:r>
              <a:rPr lang="fr-FR" sz="2000" dirty="0">
                <a:latin typeface="Arial"/>
                <a:cs typeface="Arial"/>
                <a:sym typeface="Wingdings"/>
              </a:rPr>
              <a:t>E</a:t>
            </a:r>
            <a:r>
              <a:rPr lang="is-IS" sz="2000" dirty="0">
                <a:latin typeface="Arial"/>
                <a:cs typeface="Arial"/>
                <a:sym typeface="Wingdings"/>
              </a:rPr>
              <a:t>mmsision de GES: </a:t>
            </a:r>
            <a:endParaRPr lang="fr-FR" sz="2000" dirty="0">
              <a:latin typeface="Arial"/>
              <a:cs typeface="Arial"/>
              <a:sym typeface="Wingdings"/>
            </a:endParaRPr>
          </a:p>
          <a:p>
            <a:r>
              <a:rPr lang="fr-FR" sz="2000" dirty="0">
                <a:latin typeface="Arial"/>
                <a:cs typeface="Arial"/>
                <a:sym typeface="Wingdings"/>
              </a:rPr>
              <a:t>- Disparition de la polycultures-élevage: réduction de la mosaïque paysagère</a:t>
            </a:r>
            <a:endParaRPr lang="fr-FR" sz="2000" dirty="0">
              <a:latin typeface="Arial"/>
              <a:cs typeface="Arial"/>
            </a:endParaRPr>
          </a:p>
        </p:txBody>
      </p:sp>
      <p:sp>
        <p:nvSpPr>
          <p:cNvPr id="6" name="Rectangle 11"/>
          <p:cNvSpPr>
            <a:spLocks noChangeArrowheads="1"/>
          </p:cNvSpPr>
          <p:nvPr/>
        </p:nvSpPr>
        <p:spPr bwMode="auto">
          <a:xfrm>
            <a:off x="0" y="549275"/>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8" name="ZoneTexte 7"/>
          <p:cNvSpPr txBox="1"/>
          <p:nvPr/>
        </p:nvSpPr>
        <p:spPr>
          <a:xfrm>
            <a:off x="98128" y="3939902"/>
            <a:ext cx="9036496" cy="830997"/>
          </a:xfrm>
          <a:prstGeom prst="rect">
            <a:avLst/>
          </a:prstGeom>
          <a:noFill/>
        </p:spPr>
        <p:txBody>
          <a:bodyPr wrap="square" rtlCol="0">
            <a:spAutoFit/>
          </a:bodyPr>
          <a:lstStyle/>
          <a:p>
            <a:r>
              <a:rPr lang="fr-FR" sz="2400" b="1" dirty="0">
                <a:latin typeface="Arial"/>
                <a:cs typeface="Arial"/>
                <a:sym typeface="Wingdings"/>
              </a:rPr>
              <a:t> </a:t>
            </a:r>
            <a:r>
              <a:rPr lang="fr-FR" sz="2400" b="1" dirty="0">
                <a:latin typeface="Arial"/>
                <a:cs typeface="Arial"/>
              </a:rPr>
              <a:t>Consensus sur la nécessité de modes de production plus durables pour la sécurité des sols </a:t>
            </a:r>
          </a:p>
        </p:txBody>
      </p:sp>
    </p:spTree>
    <p:extLst>
      <p:ext uri="{BB962C8B-B14F-4D97-AF65-F5344CB8AC3E}">
        <p14:creationId xmlns:p14="http://schemas.microsoft.com/office/powerpoint/2010/main" val="789743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1"/>
          <p:cNvSpPr>
            <a:spLocks noChangeArrowheads="1"/>
          </p:cNvSpPr>
          <p:nvPr/>
        </p:nvSpPr>
        <p:spPr bwMode="auto">
          <a:xfrm>
            <a:off x="0" y="843558"/>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grpSp>
        <p:nvGrpSpPr>
          <p:cNvPr id="7" name="Grouper 10"/>
          <p:cNvGrpSpPr>
            <a:grpSpLocks/>
          </p:cNvGrpSpPr>
          <p:nvPr/>
        </p:nvGrpSpPr>
        <p:grpSpPr bwMode="auto">
          <a:xfrm>
            <a:off x="0" y="915566"/>
            <a:ext cx="4953620" cy="3600400"/>
            <a:chOff x="0" y="0"/>
            <a:chExt cx="7499018" cy="5207000"/>
          </a:xfrm>
        </p:grpSpPr>
        <p:pic>
          <p:nvPicPr>
            <p:cNvPr id="8" name="Image 2" descr="Capture d’écran 2017-05-05 à 13.28.06.png"/>
            <p:cNvPicPr>
              <a:picLocks noChangeAspect="1"/>
            </p:cNvPicPr>
            <p:nvPr/>
          </p:nvPicPr>
          <p:blipFill rotWithShape="1">
            <a:blip r:embed="rId2">
              <a:extLst>
                <a:ext uri="{28A0092B-C50C-407E-A947-70E740481C1C}">
                  <a14:useLocalDpi xmlns:a14="http://schemas.microsoft.com/office/drawing/2010/main" val="0"/>
                </a:ext>
              </a:extLst>
            </a:blip>
            <a:srcRect r="8877"/>
            <a:stretch/>
          </p:blipFill>
          <p:spPr bwMode="auto">
            <a:xfrm>
              <a:off x="0" y="0"/>
              <a:ext cx="7499018" cy="5207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Ellipse 3"/>
            <p:cNvSpPr>
              <a:spLocks noChangeArrowheads="1"/>
            </p:cNvSpPr>
            <p:nvPr/>
          </p:nvSpPr>
          <p:spPr bwMode="auto">
            <a:xfrm>
              <a:off x="3429939" y="2319405"/>
              <a:ext cx="1086085" cy="1048093"/>
            </a:xfrm>
            <a:prstGeom prst="ellipse">
              <a:avLst/>
            </a:prstGeom>
            <a:noFill/>
            <a:ln w="76200">
              <a:solidFill>
                <a:srgbClr val="984807"/>
              </a:solidFill>
              <a:round/>
              <a:headEnd/>
              <a:tailEnd/>
            </a:ln>
            <a:effectLst>
              <a:outerShdw blurRad="40000" dist="23000" dir="5400000" rotWithShape="0">
                <a:srgbClr val="000000">
                  <a:alpha val="34999"/>
                </a:srgbClr>
              </a:outerShdw>
            </a:effectLst>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Arial" charset="0"/>
                <a:ea typeface="ＭＳ Ｐゴシック" charset="0"/>
              </a:endParaRPr>
            </a:p>
          </p:txBody>
        </p:sp>
        <p:sp>
          <p:nvSpPr>
            <p:cNvPr id="10" name="Rectangle 4"/>
            <p:cNvSpPr>
              <a:spLocks noChangeArrowheads="1"/>
            </p:cNvSpPr>
            <p:nvPr/>
          </p:nvSpPr>
          <p:spPr bwMode="auto">
            <a:xfrm>
              <a:off x="3455003" y="1908861"/>
              <a:ext cx="1027604" cy="372387"/>
            </a:xfrm>
            <a:prstGeom prst="rect">
              <a:avLst/>
            </a:prstGeom>
            <a:noFill/>
            <a:ln w="38100">
              <a:solidFill>
                <a:srgbClr val="984807"/>
              </a:solidFill>
              <a:miter lim="800000"/>
              <a:headEnd/>
              <a:tailEnd/>
            </a:ln>
            <a:effectLst>
              <a:outerShdw blurRad="40000" dist="23000" dir="5400000" rotWithShape="0">
                <a:srgbClr val="000000">
                  <a:alpha val="34999"/>
                </a:srgbClr>
              </a:outerShdw>
            </a:effectLst>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fr-FR" sz="2400" b="0" i="0" u="none" strike="noStrike" cap="none" normalizeH="0" baseline="0">
                <a:ln>
                  <a:noFill/>
                </a:ln>
                <a:solidFill>
                  <a:schemeClr val="tx1"/>
                </a:solidFill>
                <a:effectLst/>
                <a:latin typeface="Arial" charset="0"/>
                <a:ea typeface="ＭＳ Ｐゴシック" charset="0"/>
              </a:endParaRPr>
            </a:p>
          </p:txBody>
        </p:sp>
      </p:grpSp>
      <p:sp>
        <p:nvSpPr>
          <p:cNvPr id="11" name="ZoneTexte 10"/>
          <p:cNvSpPr txBox="1"/>
          <p:nvPr/>
        </p:nvSpPr>
        <p:spPr>
          <a:xfrm>
            <a:off x="1" y="-33610"/>
            <a:ext cx="9144000" cy="954107"/>
          </a:xfrm>
          <a:prstGeom prst="rect">
            <a:avLst/>
          </a:prstGeom>
          <a:noFill/>
        </p:spPr>
        <p:txBody>
          <a:bodyPr wrap="square" rtlCol="0">
            <a:spAutoFit/>
          </a:bodyPr>
          <a:lstStyle/>
          <a:p>
            <a:r>
              <a:rPr lang="fr-FR" sz="2800" b="1" dirty="0">
                <a:solidFill>
                  <a:srgbClr val="257419"/>
                </a:solidFill>
              </a:rPr>
              <a:t>Sécurisation alimentaire, environnementale et sociétale à travers la durabilité des sols</a:t>
            </a:r>
          </a:p>
        </p:txBody>
      </p:sp>
      <p:sp>
        <p:nvSpPr>
          <p:cNvPr id="13" name="Ellipse 12"/>
          <p:cNvSpPr/>
          <p:nvPr/>
        </p:nvSpPr>
        <p:spPr>
          <a:xfrm>
            <a:off x="3168352" y="2067694"/>
            <a:ext cx="576064" cy="6263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4" name="ZoneTexte 13"/>
          <p:cNvSpPr txBox="1"/>
          <p:nvPr/>
        </p:nvSpPr>
        <p:spPr>
          <a:xfrm>
            <a:off x="5148064" y="1131590"/>
            <a:ext cx="3877444" cy="3477875"/>
          </a:xfrm>
          <a:prstGeom prst="rect">
            <a:avLst/>
          </a:prstGeom>
          <a:noFill/>
        </p:spPr>
        <p:txBody>
          <a:bodyPr wrap="square" rtlCol="0">
            <a:spAutoFit/>
          </a:bodyPr>
          <a:lstStyle/>
          <a:p>
            <a:r>
              <a:rPr lang="fr-FR" sz="2000" dirty="0">
                <a:latin typeface="Arial"/>
                <a:cs typeface="Arial"/>
              </a:rPr>
              <a:t>La </a:t>
            </a:r>
            <a:r>
              <a:rPr lang="fr-FR" sz="2000" b="1" dirty="0">
                <a:latin typeface="Arial"/>
                <a:cs typeface="Arial"/>
              </a:rPr>
              <a:t>sécurité des sols </a:t>
            </a:r>
            <a:r>
              <a:rPr lang="fr-FR" sz="2000" dirty="0">
                <a:latin typeface="Arial"/>
                <a:cs typeface="Arial"/>
              </a:rPr>
              <a:t>est défini comme étant le maintien et l'amélioration des ressources en sol pour produire de la nourriture, des fibres et de l'eau douce, pour contribuer à la durabilité énergétique et climatique, et pour maintenir la biodiversité et la protection globale de l'écosystème </a:t>
            </a:r>
            <a:r>
              <a:rPr lang="fr-FR" sz="1400" dirty="0">
                <a:latin typeface="Arial"/>
                <a:cs typeface="Arial"/>
              </a:rPr>
              <a:t>(</a:t>
            </a:r>
            <a:r>
              <a:rPr lang="en-AU" sz="1400" dirty="0" err="1">
                <a:latin typeface="Arial"/>
                <a:cs typeface="Arial"/>
              </a:rPr>
              <a:t>McBratney</a:t>
            </a:r>
            <a:r>
              <a:rPr lang="en-AU" sz="1400" dirty="0">
                <a:latin typeface="Arial"/>
                <a:cs typeface="Arial"/>
              </a:rPr>
              <a:t> et al. 2014)</a:t>
            </a:r>
            <a:endParaRPr lang="fr-FR" sz="1400" dirty="0">
              <a:latin typeface="Arial"/>
              <a:cs typeface="Arial"/>
            </a:endParaRPr>
          </a:p>
        </p:txBody>
      </p:sp>
      <p:sp>
        <p:nvSpPr>
          <p:cNvPr id="16" name="ZoneTexte 15"/>
          <p:cNvSpPr txBox="1"/>
          <p:nvPr/>
        </p:nvSpPr>
        <p:spPr>
          <a:xfrm>
            <a:off x="3419872" y="4443958"/>
            <a:ext cx="945591" cy="523220"/>
          </a:xfrm>
          <a:prstGeom prst="rect">
            <a:avLst/>
          </a:prstGeom>
          <a:noFill/>
        </p:spPr>
        <p:txBody>
          <a:bodyPr wrap="none" rtlCol="0">
            <a:spAutoFit/>
          </a:bodyPr>
          <a:lstStyle/>
          <a:p>
            <a:r>
              <a:rPr lang="fr-FR" sz="1400" dirty="0"/>
              <a:t>(</a:t>
            </a:r>
            <a:r>
              <a:rPr lang="fr-FR" sz="1400" dirty="0" err="1"/>
              <a:t>Lal</a:t>
            </a:r>
            <a:r>
              <a:rPr lang="fr-FR" sz="1400" dirty="0"/>
              <a:t>, 2013)</a:t>
            </a:r>
          </a:p>
          <a:p>
            <a:endParaRPr lang="fr-FR" sz="1400" dirty="0"/>
          </a:p>
        </p:txBody>
      </p:sp>
      <p:pic>
        <p:nvPicPr>
          <p:cNvPr id="12" name="Google Shape;678;p61"/>
          <p:cNvPicPr preferRelativeResize="0"/>
          <p:nvPr/>
        </p:nvPicPr>
        <p:blipFill rotWithShape="1">
          <a:blip r:embed="rId3">
            <a:alphaModFix/>
          </a:blip>
          <a:srcRect l="33569"/>
          <a:stretch/>
        </p:blipFill>
        <p:spPr>
          <a:xfrm>
            <a:off x="3995936" y="1995686"/>
            <a:ext cx="1175420" cy="1880288"/>
          </a:xfrm>
          <a:prstGeom prst="rect">
            <a:avLst/>
          </a:prstGeom>
          <a:noFill/>
          <a:ln>
            <a:noFill/>
          </a:ln>
        </p:spPr>
      </p:pic>
    </p:spTree>
    <p:extLst>
      <p:ext uri="{BB962C8B-B14F-4D97-AF65-F5344CB8AC3E}">
        <p14:creationId xmlns:p14="http://schemas.microsoft.com/office/powerpoint/2010/main" val="31121036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ZoneTexte 15"/>
          <p:cNvSpPr txBox="1"/>
          <p:nvPr/>
        </p:nvSpPr>
        <p:spPr>
          <a:xfrm>
            <a:off x="0" y="586011"/>
            <a:ext cx="6012160" cy="2631490"/>
          </a:xfrm>
          <a:prstGeom prst="rect">
            <a:avLst/>
          </a:prstGeom>
          <a:noFill/>
        </p:spPr>
        <p:txBody>
          <a:bodyPr wrap="square" rtlCol="0">
            <a:spAutoFit/>
          </a:bodyPr>
          <a:lstStyle/>
          <a:p>
            <a:pPr>
              <a:spcAft>
                <a:spcPts val="600"/>
              </a:spcAft>
            </a:pPr>
            <a:r>
              <a:rPr lang="fr-FR" sz="2000" dirty="0">
                <a:latin typeface="Arial"/>
                <a:cs typeface="Arial"/>
              </a:rPr>
              <a:t>La </a:t>
            </a:r>
            <a:r>
              <a:rPr lang="fr-FR" sz="2000" b="1" dirty="0">
                <a:latin typeface="Arial"/>
                <a:cs typeface="Arial"/>
              </a:rPr>
              <a:t>combinaison</a:t>
            </a:r>
            <a:r>
              <a:rPr lang="fr-FR" sz="2000" dirty="0">
                <a:latin typeface="Arial"/>
                <a:cs typeface="Arial"/>
              </a:rPr>
              <a:t> des usages dans l’</a:t>
            </a:r>
            <a:r>
              <a:rPr lang="fr-FR" altLang="ja-JP" sz="2000" dirty="0">
                <a:latin typeface="Arial"/>
                <a:cs typeface="Arial"/>
              </a:rPr>
              <a:t>espace et dans le temps offre des alternatives sérieuses pour l’agriculture durable: </a:t>
            </a:r>
            <a:r>
              <a:rPr lang="fr-FR" sz="2000" dirty="0">
                <a:latin typeface="Arial"/>
                <a:cs typeface="Arial"/>
              </a:rPr>
              <a:t>Intégration de l</a:t>
            </a:r>
            <a:r>
              <a:rPr lang="ja-JP" altLang="fr-FR" sz="2000" dirty="0">
                <a:latin typeface="Arial"/>
                <a:cs typeface="Arial"/>
              </a:rPr>
              <a:t>’</a:t>
            </a:r>
            <a:r>
              <a:rPr lang="fr-FR" altLang="ja-JP" sz="2000" dirty="0">
                <a:latin typeface="Arial"/>
                <a:cs typeface="Arial"/>
              </a:rPr>
              <a:t>agriculture et de l</a:t>
            </a:r>
            <a:r>
              <a:rPr lang="ja-JP" altLang="fr-FR" sz="2000" dirty="0">
                <a:latin typeface="Arial"/>
                <a:cs typeface="Arial"/>
              </a:rPr>
              <a:t>’</a:t>
            </a:r>
            <a:r>
              <a:rPr lang="fr-FR" altLang="ja-JP" sz="2000" dirty="0">
                <a:latin typeface="Arial"/>
                <a:cs typeface="Arial"/>
              </a:rPr>
              <a:t>élevage, </a:t>
            </a:r>
            <a:r>
              <a:rPr lang="fr-FR" sz="2000" dirty="0">
                <a:latin typeface="Arial"/>
                <a:cs typeface="Arial"/>
              </a:rPr>
              <a:t>Intégration des arbres dans les paysages et les systèmes agricoles (agroforesterie), interactions et synergies biologiques</a:t>
            </a:r>
            <a:r>
              <a:rPr lang="is-IS" sz="2000" dirty="0">
                <a:latin typeface="Arial"/>
                <a:cs typeface="Arial"/>
              </a:rPr>
              <a:t>….</a:t>
            </a:r>
          </a:p>
          <a:p>
            <a:pPr>
              <a:spcAft>
                <a:spcPts val="600"/>
              </a:spcAft>
              <a:buFont typeface="Arial" charset="0"/>
              <a:buChar char="•"/>
            </a:pPr>
            <a:endParaRPr lang="fr-FR" sz="2000" dirty="0">
              <a:latin typeface="Arial"/>
              <a:cs typeface="Arial"/>
            </a:endParaRPr>
          </a:p>
        </p:txBody>
      </p:sp>
      <p:sp>
        <p:nvSpPr>
          <p:cNvPr id="17" name="ZoneTexte 16"/>
          <p:cNvSpPr txBox="1">
            <a:spLocks noChangeArrowheads="1"/>
          </p:cNvSpPr>
          <p:nvPr/>
        </p:nvSpPr>
        <p:spPr bwMode="auto">
          <a:xfrm>
            <a:off x="0" y="-20538"/>
            <a:ext cx="9144000" cy="52322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fr-FR" sz="2800" b="1" dirty="0">
                <a:solidFill>
                  <a:srgbClr val="257419"/>
                </a:solidFill>
                <a:latin typeface="Arial"/>
                <a:cs typeface="Arial"/>
              </a:rPr>
              <a:t>Contexte: </a:t>
            </a:r>
            <a:r>
              <a:rPr lang="fr-FR" sz="2600" b="1" dirty="0">
                <a:solidFill>
                  <a:srgbClr val="257419"/>
                </a:solidFill>
                <a:latin typeface="Arial"/>
                <a:cs typeface="Arial"/>
              </a:rPr>
              <a:t>la combinaison des usages, l’agroécologie</a:t>
            </a:r>
          </a:p>
        </p:txBody>
      </p:sp>
      <p:sp>
        <p:nvSpPr>
          <p:cNvPr id="18" name="Rectangle 11"/>
          <p:cNvSpPr>
            <a:spLocks noChangeArrowheads="1"/>
          </p:cNvSpPr>
          <p:nvPr/>
        </p:nvSpPr>
        <p:spPr bwMode="auto">
          <a:xfrm>
            <a:off x="0" y="48567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pic>
        <p:nvPicPr>
          <p:cNvPr id="8" name="Google Shape;942;p77"/>
          <p:cNvPicPr preferRelativeResize="0"/>
          <p:nvPr/>
        </p:nvPicPr>
        <p:blipFill>
          <a:blip r:embed="rId2">
            <a:alphaModFix/>
          </a:blip>
          <a:stretch>
            <a:fillRect/>
          </a:stretch>
        </p:blipFill>
        <p:spPr>
          <a:xfrm>
            <a:off x="2977277" y="2924508"/>
            <a:ext cx="2321399" cy="2225342"/>
          </a:xfrm>
          <a:prstGeom prst="rect">
            <a:avLst/>
          </a:prstGeom>
          <a:noFill/>
          <a:ln>
            <a:noFill/>
          </a:ln>
          <a:effectLst>
            <a:outerShdw blurRad="342900" dist="19050" dir="5400000" algn="bl" rotWithShape="0">
              <a:srgbClr val="000000">
                <a:alpha val="50000"/>
              </a:srgbClr>
            </a:outerShdw>
          </a:effectLst>
        </p:spPr>
      </p:pic>
      <p:pic>
        <p:nvPicPr>
          <p:cNvPr id="9" name="Google Shape;943;p77"/>
          <p:cNvPicPr preferRelativeResize="0"/>
          <p:nvPr/>
        </p:nvPicPr>
        <p:blipFill>
          <a:blip r:embed="rId3">
            <a:alphaModFix/>
          </a:blip>
          <a:stretch>
            <a:fillRect/>
          </a:stretch>
        </p:blipFill>
        <p:spPr>
          <a:xfrm>
            <a:off x="-372" y="2930525"/>
            <a:ext cx="2635050" cy="2213324"/>
          </a:xfrm>
          <a:prstGeom prst="rect">
            <a:avLst/>
          </a:prstGeom>
          <a:noFill/>
          <a:ln>
            <a:noFill/>
          </a:ln>
          <a:effectLst>
            <a:outerShdw blurRad="342900" dist="19050" dir="5400000" algn="bl" rotWithShape="0">
              <a:srgbClr val="000000">
                <a:alpha val="50000"/>
              </a:srgbClr>
            </a:outerShdw>
          </a:effectLst>
        </p:spPr>
      </p:pic>
      <p:sp>
        <p:nvSpPr>
          <p:cNvPr id="11" name="Google Shape;945;p77"/>
          <p:cNvSpPr/>
          <p:nvPr/>
        </p:nvSpPr>
        <p:spPr>
          <a:xfrm rot="5400000">
            <a:off x="2770234" y="2820177"/>
            <a:ext cx="200700" cy="1030500"/>
          </a:xfrm>
          <a:prstGeom prst="upArrow">
            <a:avLst>
              <a:gd name="adj1" fmla="val 50000"/>
              <a:gd name="adj2" fmla="val 50000"/>
            </a:avLst>
          </a:prstGeom>
          <a:solidFill>
            <a:srgbClr val="6AA84F"/>
          </a:solidFill>
          <a:ln w="2857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937;p77"/>
          <p:cNvPicPr preferRelativeResize="0"/>
          <p:nvPr/>
        </p:nvPicPr>
        <p:blipFill rotWithShape="1">
          <a:blip r:embed="rId4">
            <a:alphaModFix/>
          </a:blip>
          <a:srcRect t="51150" b="1496"/>
          <a:stretch/>
        </p:blipFill>
        <p:spPr>
          <a:xfrm>
            <a:off x="6444208" y="3003798"/>
            <a:ext cx="2411760" cy="2160240"/>
          </a:xfrm>
          <a:prstGeom prst="rect">
            <a:avLst/>
          </a:prstGeom>
          <a:noFill/>
          <a:ln>
            <a:noFill/>
          </a:ln>
        </p:spPr>
      </p:pic>
      <p:pic>
        <p:nvPicPr>
          <p:cNvPr id="14" name="Google Shape;938;p77"/>
          <p:cNvPicPr preferRelativeResize="0"/>
          <p:nvPr/>
        </p:nvPicPr>
        <p:blipFill>
          <a:blip r:embed="rId5">
            <a:alphaModFix/>
          </a:blip>
          <a:stretch>
            <a:fillRect/>
          </a:stretch>
        </p:blipFill>
        <p:spPr>
          <a:xfrm>
            <a:off x="6372200" y="555526"/>
            <a:ext cx="2635040" cy="2520280"/>
          </a:xfrm>
          <a:prstGeom prst="rect">
            <a:avLst/>
          </a:prstGeom>
          <a:noFill/>
          <a:ln>
            <a:noFill/>
          </a:ln>
        </p:spPr>
      </p:pic>
      <p:sp>
        <p:nvSpPr>
          <p:cNvPr id="15" name="Google Shape;940;p77"/>
          <p:cNvSpPr txBox="1"/>
          <p:nvPr/>
        </p:nvSpPr>
        <p:spPr>
          <a:xfrm rot="16200000">
            <a:off x="5338542" y="1572040"/>
            <a:ext cx="2321400" cy="398100"/>
          </a:xfrm>
          <a:prstGeom prst="rect">
            <a:avLst/>
          </a:prstGeom>
          <a:solidFill>
            <a:srgbClr val="FFFFFF"/>
          </a:solid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fr" sz="1200" dirty="0">
                <a:latin typeface="Open Sans"/>
                <a:ea typeface="Open Sans"/>
                <a:cs typeface="Open Sans"/>
                <a:sym typeface="Open Sans"/>
              </a:rPr>
              <a:t>Maximiser les interfaces d’échanges</a:t>
            </a:r>
            <a:r>
              <a:rPr lang="fr-FR" sz="1200" dirty="0">
                <a:latin typeface="Open Sans"/>
                <a:ea typeface="Open Sans"/>
                <a:cs typeface="Open Sans"/>
                <a:sym typeface="Open Sans"/>
              </a:rPr>
              <a:t> e</a:t>
            </a:r>
            <a:r>
              <a:rPr lang="fr" sz="1200" dirty="0">
                <a:latin typeface="Open Sans"/>
                <a:ea typeface="Open Sans"/>
                <a:cs typeface="Open Sans"/>
                <a:sym typeface="Open Sans"/>
              </a:rPr>
              <a:t>t l’hétérogénéité </a:t>
            </a:r>
            <a:endParaRPr sz="1200" dirty="0">
              <a:latin typeface="Open Sans"/>
              <a:ea typeface="Open Sans"/>
              <a:cs typeface="Open Sans"/>
              <a:sym typeface="Open Sans"/>
            </a:endParaRPr>
          </a:p>
        </p:txBody>
      </p:sp>
      <p:sp>
        <p:nvSpPr>
          <p:cNvPr id="19" name="Google Shape;944;p77"/>
          <p:cNvSpPr/>
          <p:nvPr/>
        </p:nvSpPr>
        <p:spPr>
          <a:xfrm rot="20583281">
            <a:off x="8174204" y="3514733"/>
            <a:ext cx="200714" cy="1030525"/>
          </a:xfrm>
          <a:prstGeom prst="upArrow">
            <a:avLst>
              <a:gd name="adj1" fmla="val 50000"/>
              <a:gd name="adj2" fmla="val 50000"/>
            </a:avLst>
          </a:prstGeom>
          <a:solidFill>
            <a:srgbClr val="6AA84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50;p77"/>
          <p:cNvSpPr txBox="1"/>
          <p:nvPr/>
        </p:nvSpPr>
        <p:spPr>
          <a:xfrm rot="16200000">
            <a:off x="8282174" y="1997956"/>
            <a:ext cx="1368152" cy="355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 sz="1100" dirty="0"/>
              <a:t>(Fahrig et al. 2011)</a:t>
            </a:r>
            <a:endParaRPr sz="1100" dirty="0"/>
          </a:p>
        </p:txBody>
      </p:sp>
      <p:pic>
        <p:nvPicPr>
          <p:cNvPr id="21" name="Google Shape;907;p75"/>
          <p:cNvPicPr preferRelativeResize="0"/>
          <p:nvPr/>
        </p:nvPicPr>
        <p:blipFill>
          <a:blip r:embed="rId6">
            <a:alphaModFix/>
          </a:blip>
          <a:stretch>
            <a:fillRect/>
          </a:stretch>
        </p:blipFill>
        <p:spPr>
          <a:xfrm>
            <a:off x="0" y="2859782"/>
            <a:ext cx="1691680" cy="2304256"/>
          </a:xfrm>
          <a:prstGeom prst="rect">
            <a:avLst/>
          </a:prstGeom>
          <a:noFill/>
          <a:ln>
            <a:noFill/>
          </a:ln>
        </p:spPr>
      </p:pic>
      <p:pic>
        <p:nvPicPr>
          <p:cNvPr id="22" name="Google Shape;910;p75"/>
          <p:cNvPicPr preferRelativeResize="0"/>
          <p:nvPr/>
        </p:nvPicPr>
        <p:blipFill>
          <a:blip r:embed="rId7">
            <a:alphaModFix/>
          </a:blip>
          <a:stretch>
            <a:fillRect/>
          </a:stretch>
        </p:blipFill>
        <p:spPr>
          <a:xfrm>
            <a:off x="1691680" y="2859782"/>
            <a:ext cx="3600400" cy="2286372"/>
          </a:xfrm>
          <a:prstGeom prst="rect">
            <a:avLst/>
          </a:prstGeom>
          <a:noFill/>
          <a:ln>
            <a:noFill/>
          </a:ln>
        </p:spPr>
      </p:pic>
    </p:spTree>
    <p:extLst>
      <p:ext uri="{BB962C8B-B14F-4D97-AF65-F5344CB8AC3E}">
        <p14:creationId xmlns:p14="http://schemas.microsoft.com/office/powerpoint/2010/main" val="3144235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ZoneTexte 9"/>
          <p:cNvSpPr txBox="1"/>
          <p:nvPr/>
        </p:nvSpPr>
        <p:spPr>
          <a:xfrm>
            <a:off x="-59037" y="2211710"/>
            <a:ext cx="6215213" cy="400110"/>
          </a:xfrm>
          <a:prstGeom prst="rect">
            <a:avLst/>
          </a:prstGeom>
          <a:noFill/>
        </p:spPr>
        <p:txBody>
          <a:bodyPr wrap="none" rtlCol="0">
            <a:spAutoFit/>
          </a:bodyPr>
          <a:lstStyle/>
          <a:p>
            <a:r>
              <a:rPr lang="fr-FR" sz="2000" dirty="0">
                <a:latin typeface="Arial"/>
                <a:cs typeface="Arial"/>
              </a:rPr>
              <a:t>L’AE est caractérisée par son approche </a:t>
            </a:r>
            <a:r>
              <a:rPr lang="fr-FR" sz="2000" b="1" dirty="0">
                <a:latin typeface="Arial"/>
                <a:cs typeface="Arial"/>
              </a:rPr>
              <a:t>systémique</a:t>
            </a:r>
            <a:r>
              <a:rPr lang="fr-FR" sz="2000" dirty="0">
                <a:latin typeface="Arial"/>
                <a:cs typeface="Arial"/>
              </a:rPr>
              <a:t>:</a:t>
            </a:r>
          </a:p>
        </p:txBody>
      </p:sp>
      <p:sp>
        <p:nvSpPr>
          <p:cNvPr id="12" name="ZoneTexte 11"/>
          <p:cNvSpPr txBox="1"/>
          <p:nvPr/>
        </p:nvSpPr>
        <p:spPr>
          <a:xfrm>
            <a:off x="211932" y="2432218"/>
            <a:ext cx="8964488" cy="1772331"/>
          </a:xfrm>
          <a:prstGeom prst="rect">
            <a:avLst/>
          </a:prstGeom>
          <a:noFill/>
        </p:spPr>
        <p:txBody>
          <a:bodyPr wrap="square" rtlCol="0">
            <a:spAutoFit/>
          </a:bodyPr>
          <a:lstStyle/>
          <a:p>
            <a:pPr marL="285750" indent="-285750">
              <a:lnSpc>
                <a:spcPct val="110000"/>
              </a:lnSpc>
              <a:buFontTx/>
              <a:buChar char="-"/>
            </a:pPr>
            <a:r>
              <a:rPr lang="fr-FR" dirty="0">
                <a:latin typeface="Arial"/>
                <a:cs typeface="Arial"/>
              </a:rPr>
              <a:t>Met l’accent sur l’équilibre durable du système sol-culture-animal vers une plus grande autonomie, diversification et robustesse des systèmes (parcelle/territoire)</a:t>
            </a:r>
          </a:p>
          <a:p>
            <a:pPr marL="285750" indent="-285750">
              <a:lnSpc>
                <a:spcPct val="110000"/>
              </a:lnSpc>
              <a:buFontTx/>
              <a:buChar char="-"/>
            </a:pPr>
            <a:r>
              <a:rPr lang="fr-FR" dirty="0">
                <a:latin typeface="Arial"/>
                <a:cs typeface="Arial"/>
              </a:rPr>
              <a:t>Se refuse à dissocier les systèmes agricoles des systèmes alimentaires</a:t>
            </a:r>
          </a:p>
          <a:p>
            <a:pPr marL="285750" indent="-285750">
              <a:lnSpc>
                <a:spcPct val="110000"/>
              </a:lnSpc>
              <a:buFontTx/>
              <a:buChar char="-"/>
            </a:pPr>
            <a:r>
              <a:rPr lang="fr-FR" dirty="0">
                <a:latin typeface="Arial"/>
                <a:cs typeface="Arial"/>
              </a:rPr>
              <a:t>Tient compte du contexte socio-économique (vers une agriculture plus locale, des fermes plus autonomes et une société plus équitable)</a:t>
            </a:r>
          </a:p>
        </p:txBody>
      </p:sp>
      <p:sp>
        <p:nvSpPr>
          <p:cNvPr id="17" name="ZoneTexte 16"/>
          <p:cNvSpPr txBox="1">
            <a:spLocks noChangeArrowheads="1"/>
          </p:cNvSpPr>
          <p:nvPr/>
        </p:nvSpPr>
        <p:spPr bwMode="auto">
          <a:xfrm>
            <a:off x="0" y="-20538"/>
            <a:ext cx="9144000" cy="52322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fr-FR" sz="2800" b="1" dirty="0">
                <a:solidFill>
                  <a:srgbClr val="257419"/>
                </a:solidFill>
                <a:latin typeface="Arial"/>
                <a:cs typeface="Arial"/>
              </a:rPr>
              <a:t>Contexte: </a:t>
            </a:r>
            <a:r>
              <a:rPr lang="fr-FR" sz="2600" b="1" dirty="0">
                <a:solidFill>
                  <a:srgbClr val="257419"/>
                </a:solidFill>
                <a:latin typeface="Arial"/>
                <a:cs typeface="Arial"/>
              </a:rPr>
              <a:t>L’agroécologie (AE)</a:t>
            </a:r>
          </a:p>
        </p:txBody>
      </p:sp>
      <p:sp>
        <p:nvSpPr>
          <p:cNvPr id="18" name="Rectangle 11"/>
          <p:cNvSpPr>
            <a:spLocks noChangeArrowheads="1"/>
          </p:cNvSpPr>
          <p:nvPr/>
        </p:nvSpPr>
        <p:spPr bwMode="auto">
          <a:xfrm>
            <a:off x="0" y="48567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3" name="Rectangle 2"/>
          <p:cNvSpPr/>
          <p:nvPr/>
        </p:nvSpPr>
        <p:spPr>
          <a:xfrm>
            <a:off x="-72008" y="690250"/>
            <a:ext cx="7308304" cy="400110"/>
          </a:xfrm>
          <a:prstGeom prst="rect">
            <a:avLst/>
          </a:prstGeom>
        </p:spPr>
        <p:txBody>
          <a:bodyPr wrap="square">
            <a:spAutoFit/>
          </a:bodyPr>
          <a:lstStyle/>
          <a:p>
            <a:r>
              <a:rPr lang="fr" sz="2000" dirty="0">
                <a:solidFill>
                  <a:schemeClr val="dk1"/>
                </a:solidFill>
                <a:latin typeface="Arial"/>
                <a:ea typeface="Economica"/>
                <a:cs typeface="Arial"/>
                <a:sym typeface="Economica"/>
              </a:rPr>
              <a:t>L’agroécologie est l’application de l’écologie à l’agriculture</a:t>
            </a:r>
            <a:endParaRPr lang="fr-FR" sz="2000" dirty="0">
              <a:latin typeface="Arial"/>
              <a:cs typeface="Arial"/>
            </a:endParaRPr>
          </a:p>
        </p:txBody>
      </p:sp>
      <p:sp>
        <p:nvSpPr>
          <p:cNvPr id="11" name="Google Shape;400;p45"/>
          <p:cNvSpPr txBox="1"/>
          <p:nvPr/>
        </p:nvSpPr>
        <p:spPr>
          <a:xfrm>
            <a:off x="-36512" y="1058551"/>
            <a:ext cx="7308304" cy="173613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FR" sz="2000" dirty="0">
                <a:latin typeface="Arial"/>
                <a:ea typeface="Open Sans"/>
                <a:cs typeface="Arial"/>
                <a:sym typeface="Open Sans"/>
              </a:rPr>
              <a:t>L</a:t>
            </a:r>
            <a:r>
              <a:rPr lang="fr" sz="2000" dirty="0">
                <a:latin typeface="Arial"/>
                <a:ea typeface="Open Sans"/>
                <a:cs typeface="Arial"/>
                <a:sym typeface="Open Sans"/>
              </a:rPr>
              <a:t>’agroécologie est un ensemble de </a:t>
            </a:r>
            <a:r>
              <a:rPr lang="fr" sz="2000" b="1" dirty="0">
                <a:latin typeface="Arial"/>
                <a:ea typeface="Open Sans"/>
                <a:cs typeface="Arial"/>
                <a:sym typeface="Open Sans"/>
              </a:rPr>
              <a:t>sciences</a:t>
            </a:r>
            <a:r>
              <a:rPr lang="fr" sz="2000" dirty="0">
                <a:latin typeface="Arial"/>
                <a:ea typeface="Open Sans"/>
                <a:cs typeface="Arial"/>
                <a:sym typeface="Open Sans"/>
              </a:rPr>
              <a:t>, de </a:t>
            </a:r>
            <a:r>
              <a:rPr lang="fr" sz="2000" b="1" dirty="0">
                <a:latin typeface="Arial"/>
                <a:ea typeface="Open Sans"/>
                <a:cs typeface="Arial"/>
                <a:sym typeface="Open Sans"/>
              </a:rPr>
              <a:t>pratiques </a:t>
            </a:r>
            <a:r>
              <a:rPr lang="fr" sz="2000" dirty="0">
                <a:latin typeface="Arial"/>
                <a:ea typeface="Open Sans"/>
                <a:cs typeface="Arial"/>
                <a:sym typeface="Open Sans"/>
              </a:rPr>
              <a:t>et de </a:t>
            </a:r>
            <a:r>
              <a:rPr lang="fr" sz="2000" b="1" dirty="0">
                <a:latin typeface="Arial"/>
                <a:ea typeface="Open Sans"/>
                <a:cs typeface="Arial"/>
                <a:sym typeface="Open Sans"/>
              </a:rPr>
              <a:t>mouvements </a:t>
            </a:r>
            <a:r>
              <a:rPr lang="fr" sz="2000" dirty="0">
                <a:latin typeface="Arial"/>
                <a:ea typeface="Open Sans"/>
                <a:cs typeface="Arial"/>
                <a:sym typeface="Open Sans"/>
              </a:rPr>
              <a:t>sociaux  qui s’intéressent à l’écologisation de l’agriculture</a:t>
            </a:r>
            <a:endParaRPr sz="2000" dirty="0">
              <a:latin typeface="Arial"/>
              <a:ea typeface="Open Sans"/>
              <a:cs typeface="Arial"/>
              <a:sym typeface="Open Sans"/>
            </a:endParaRPr>
          </a:p>
        </p:txBody>
      </p:sp>
      <p:grpSp>
        <p:nvGrpSpPr>
          <p:cNvPr id="19" name="Grouper 18"/>
          <p:cNvGrpSpPr/>
          <p:nvPr/>
        </p:nvGrpSpPr>
        <p:grpSpPr>
          <a:xfrm>
            <a:off x="7209386" y="555526"/>
            <a:ext cx="1971126" cy="1792554"/>
            <a:chOff x="4814702" y="950642"/>
            <a:chExt cx="3707566" cy="3515249"/>
          </a:xfrm>
        </p:grpSpPr>
        <p:sp>
          <p:nvSpPr>
            <p:cNvPr id="20" name="Google Shape;398;p45"/>
            <p:cNvSpPr/>
            <p:nvPr/>
          </p:nvSpPr>
          <p:spPr>
            <a:xfrm rot="-2030950">
              <a:off x="4814702" y="950642"/>
              <a:ext cx="2457054" cy="2267845"/>
            </a:xfrm>
            <a:prstGeom prst="dodecagon">
              <a:avLst/>
            </a:prstGeom>
            <a:noFill/>
            <a:ln w="3810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fr" sz="1200" b="1">
                  <a:latin typeface="Calibri"/>
                  <a:ea typeface="Calibri"/>
                  <a:cs typeface="Calibri"/>
                  <a:sym typeface="Calibri"/>
                </a:rPr>
                <a:t>Des sciences</a:t>
              </a:r>
              <a:endParaRPr sz="1200" b="1">
                <a:latin typeface="Calibri"/>
                <a:ea typeface="Calibri"/>
                <a:cs typeface="Calibri"/>
                <a:sym typeface="Calibri"/>
              </a:endParaRPr>
            </a:p>
          </p:txBody>
        </p:sp>
        <p:sp>
          <p:nvSpPr>
            <p:cNvPr id="21" name="Google Shape;399;p45"/>
            <p:cNvSpPr/>
            <p:nvPr/>
          </p:nvSpPr>
          <p:spPr>
            <a:xfrm>
              <a:off x="5531758" y="2197891"/>
              <a:ext cx="2378700" cy="2268000"/>
            </a:xfrm>
            <a:prstGeom prst="dodecagon">
              <a:avLst/>
            </a:prstGeom>
            <a:noFill/>
            <a:ln w="38100" cap="flat" cmpd="sng">
              <a:solidFill>
                <a:srgbClr val="3D85C6"/>
              </a:solidFill>
              <a:prstDash val="solid"/>
              <a:round/>
              <a:headEnd type="none" w="sm" len="sm"/>
              <a:tailEnd type="none" w="sm" len="sm"/>
            </a:ln>
          </p:spPr>
          <p:txBody>
            <a:bodyPr spcFirstLastPara="1" wrap="square" lIns="91425" tIns="91425" rIns="91425" bIns="91425" anchor="b" anchorCtr="0">
              <a:noAutofit/>
            </a:bodyPr>
            <a:lstStyle/>
            <a:p>
              <a:pPr marL="0" lvl="0" indent="0" algn="ctr" rtl="0">
                <a:spcBef>
                  <a:spcPts val="0"/>
                </a:spcBef>
                <a:spcAft>
                  <a:spcPts val="0"/>
                </a:spcAft>
                <a:buNone/>
              </a:pPr>
              <a:r>
                <a:rPr lang="fr" sz="1200" b="1">
                  <a:latin typeface="Calibri"/>
                  <a:ea typeface="Calibri"/>
                  <a:cs typeface="Calibri"/>
                  <a:sym typeface="Calibri"/>
                </a:rPr>
                <a:t>Des mouvements sociaux</a:t>
              </a:r>
              <a:endParaRPr sz="1200" b="1">
                <a:latin typeface="Calibri"/>
                <a:ea typeface="Calibri"/>
                <a:cs typeface="Calibri"/>
                <a:sym typeface="Calibri"/>
              </a:endParaRPr>
            </a:p>
          </p:txBody>
        </p:sp>
        <p:sp>
          <p:nvSpPr>
            <p:cNvPr id="22" name="Google Shape;401;p45"/>
            <p:cNvSpPr/>
            <p:nvPr/>
          </p:nvSpPr>
          <p:spPr>
            <a:xfrm rot="2158519">
              <a:off x="6143458" y="950648"/>
              <a:ext cx="2378810" cy="2268219"/>
            </a:xfrm>
            <a:prstGeom prst="dodecagon">
              <a:avLst/>
            </a:prstGeom>
            <a:noFill/>
            <a:ln w="38100" cap="flat" cmpd="sng">
              <a:solidFill>
                <a:srgbClr val="93C47D"/>
              </a:solidFill>
              <a:prstDash val="solid"/>
              <a:round/>
              <a:headEnd type="none" w="sm" len="sm"/>
              <a:tailEnd type="none" w="sm" len="sm"/>
            </a:ln>
          </p:spPr>
          <p:txBody>
            <a:bodyPr spcFirstLastPara="1" wrap="square" lIns="91425" tIns="91425" rIns="91425" bIns="91425" anchor="t" anchorCtr="0">
              <a:noAutofit/>
            </a:bodyPr>
            <a:lstStyle/>
            <a:p>
              <a:pPr marL="0" lvl="0" indent="0" algn="r" rtl="0">
                <a:spcBef>
                  <a:spcPts val="0"/>
                </a:spcBef>
                <a:spcAft>
                  <a:spcPts val="0"/>
                </a:spcAft>
                <a:buNone/>
              </a:pPr>
              <a:r>
                <a:rPr lang="fr" sz="1200" b="1" dirty="0">
                  <a:latin typeface="Calibri"/>
                  <a:ea typeface="Calibri"/>
                  <a:cs typeface="Calibri"/>
                  <a:sym typeface="Calibri"/>
                </a:rPr>
                <a:t>Des pratiques</a:t>
              </a:r>
              <a:endParaRPr sz="1200" b="1" dirty="0">
                <a:latin typeface="Calibri"/>
                <a:ea typeface="Calibri"/>
                <a:cs typeface="Calibri"/>
                <a:sym typeface="Calibri"/>
              </a:endParaRPr>
            </a:p>
          </p:txBody>
        </p:sp>
        <p:sp>
          <p:nvSpPr>
            <p:cNvPr id="23" name="Google Shape;402;p45"/>
            <p:cNvSpPr txBox="1"/>
            <p:nvPr/>
          </p:nvSpPr>
          <p:spPr>
            <a:xfrm>
              <a:off x="6290601" y="2503949"/>
              <a:ext cx="860999" cy="140529"/>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fr" sz="1400" b="1" dirty="0">
                  <a:solidFill>
                    <a:srgbClr val="0000FF"/>
                  </a:solidFill>
                  <a:latin typeface="Open Sans"/>
                  <a:ea typeface="Open Sans"/>
                  <a:cs typeface="Open Sans"/>
                  <a:sym typeface="Open Sans"/>
                </a:rPr>
                <a:t>AE</a:t>
              </a:r>
              <a:endParaRPr sz="1400" b="1" dirty="0">
                <a:solidFill>
                  <a:srgbClr val="0000FF"/>
                </a:solidFill>
                <a:latin typeface="Open Sans"/>
                <a:ea typeface="Open Sans"/>
                <a:cs typeface="Open Sans"/>
                <a:sym typeface="Open Sans"/>
              </a:endParaRPr>
            </a:p>
          </p:txBody>
        </p:sp>
      </p:grpSp>
      <p:grpSp>
        <p:nvGrpSpPr>
          <p:cNvPr id="4" name="Grouper 3"/>
          <p:cNvGrpSpPr/>
          <p:nvPr/>
        </p:nvGrpSpPr>
        <p:grpSpPr>
          <a:xfrm>
            <a:off x="340568" y="3939902"/>
            <a:ext cx="9127976" cy="1200328"/>
            <a:chOff x="340568" y="3939902"/>
            <a:chExt cx="9127976" cy="1200328"/>
          </a:xfrm>
        </p:grpSpPr>
        <p:sp>
          <p:nvSpPr>
            <p:cNvPr id="7" name="ZoneTexte 6"/>
            <p:cNvSpPr txBox="1"/>
            <p:nvPr/>
          </p:nvSpPr>
          <p:spPr>
            <a:xfrm>
              <a:off x="340568" y="3939902"/>
              <a:ext cx="9127976" cy="1200328"/>
            </a:xfrm>
            <a:prstGeom prst="rect">
              <a:avLst/>
            </a:prstGeom>
            <a:noFill/>
          </p:spPr>
          <p:txBody>
            <a:bodyPr wrap="square" rtlCol="0">
              <a:spAutoFit/>
            </a:bodyPr>
            <a:lstStyle/>
            <a:p>
              <a:r>
                <a:rPr lang="fr-FR" sz="2400" b="1" dirty="0">
                  <a:solidFill>
                    <a:srgbClr val="0000FF"/>
                  </a:solidFill>
                  <a:latin typeface="Arial"/>
                  <a:cs typeface="Arial"/>
                </a:rPr>
                <a:t>     L’</a:t>
              </a:r>
              <a:r>
                <a:rPr lang="fr-FR" sz="2400" b="1" dirty="0" err="1">
                  <a:solidFill>
                    <a:srgbClr val="0000FF"/>
                  </a:solidFill>
                  <a:latin typeface="Arial"/>
                  <a:cs typeface="Arial"/>
                </a:rPr>
                <a:t>agro-écologie</a:t>
              </a:r>
              <a:r>
                <a:rPr lang="fr-FR" sz="2400" b="1" dirty="0">
                  <a:solidFill>
                    <a:srgbClr val="0000FF"/>
                  </a:solidFill>
                  <a:latin typeface="Arial"/>
                  <a:cs typeface="Arial"/>
                </a:rPr>
                <a:t> (AE) est une façon de concevoir des systèmes de production agricoles modernes qui s’appuient sur les fonctionnalités offertes par les écosystèmes</a:t>
              </a:r>
            </a:p>
          </p:txBody>
        </p:sp>
        <p:sp>
          <p:nvSpPr>
            <p:cNvPr id="2" name="Sourire 1"/>
            <p:cNvSpPr/>
            <p:nvPr/>
          </p:nvSpPr>
          <p:spPr>
            <a:xfrm>
              <a:off x="395536" y="4011910"/>
              <a:ext cx="395536" cy="410344"/>
            </a:xfrm>
            <a:prstGeom prst="smileyFace">
              <a:avLst/>
            </a:prstGeom>
            <a:solidFill>
              <a:srgbClr val="FFFF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2843599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Connecteur droit avec flèche 4"/>
          <p:cNvCxnSpPr/>
          <p:nvPr/>
        </p:nvCxnSpPr>
        <p:spPr>
          <a:xfrm>
            <a:off x="2100064" y="2944456"/>
            <a:ext cx="7043936" cy="59342"/>
          </a:xfrm>
          <a:prstGeom prst="straightConnector1">
            <a:avLst/>
          </a:prstGeom>
          <a:ln w="76200" cmpd="sng">
            <a:solidFill>
              <a:srgbClr val="4F81BD"/>
            </a:solidFill>
            <a:tailEnd type="arrow"/>
          </a:ln>
        </p:spPr>
        <p:style>
          <a:lnRef idx="2">
            <a:schemeClr val="accent1"/>
          </a:lnRef>
          <a:fillRef idx="0">
            <a:schemeClr val="accent1"/>
          </a:fillRef>
          <a:effectRef idx="1">
            <a:schemeClr val="accent1"/>
          </a:effectRef>
          <a:fontRef idx="minor">
            <a:schemeClr val="tx1"/>
          </a:fontRef>
        </p:style>
      </p:cxnSp>
      <p:pic>
        <p:nvPicPr>
          <p:cNvPr id="6" name="Image 5"/>
          <p:cNvPicPr>
            <a:picLocks noChangeAspect="1"/>
          </p:cNvPicPr>
          <p:nvPr/>
        </p:nvPicPr>
        <p:blipFill>
          <a:blip r:embed="rId2"/>
          <a:stretch>
            <a:fillRect/>
          </a:stretch>
        </p:blipFill>
        <p:spPr>
          <a:xfrm>
            <a:off x="5700464" y="2368392"/>
            <a:ext cx="1544742" cy="1027956"/>
          </a:xfrm>
          <a:prstGeom prst="rect">
            <a:avLst/>
          </a:prstGeom>
        </p:spPr>
      </p:pic>
      <p:cxnSp>
        <p:nvCxnSpPr>
          <p:cNvPr id="7" name="Connecteur droit avec flèche 6"/>
          <p:cNvCxnSpPr/>
          <p:nvPr/>
        </p:nvCxnSpPr>
        <p:spPr>
          <a:xfrm>
            <a:off x="1943200" y="1360280"/>
            <a:ext cx="7200800" cy="0"/>
          </a:xfrm>
          <a:prstGeom prst="straightConnector1">
            <a:avLst/>
          </a:prstGeom>
          <a:ln w="76200" cmpd="sng">
            <a:solidFill>
              <a:srgbClr val="4F81BD"/>
            </a:solidFill>
            <a:tailEnd type="arrow"/>
          </a:ln>
        </p:spPr>
        <p:style>
          <a:lnRef idx="2">
            <a:schemeClr val="accent1"/>
          </a:lnRef>
          <a:fillRef idx="0">
            <a:schemeClr val="accent1"/>
          </a:fillRef>
          <a:effectRef idx="1">
            <a:schemeClr val="accent1"/>
          </a:effectRef>
          <a:fontRef idx="minor">
            <a:schemeClr val="tx1"/>
          </a:fontRef>
        </p:style>
      </p:cxnSp>
      <p:pic>
        <p:nvPicPr>
          <p:cNvPr id="8" name="Image 7"/>
          <p:cNvPicPr>
            <a:picLocks noChangeAspect="1"/>
          </p:cNvPicPr>
          <p:nvPr/>
        </p:nvPicPr>
        <p:blipFill>
          <a:blip r:embed="rId3"/>
          <a:stretch>
            <a:fillRect/>
          </a:stretch>
        </p:blipFill>
        <p:spPr>
          <a:xfrm>
            <a:off x="2483768" y="640201"/>
            <a:ext cx="2808312" cy="1684568"/>
          </a:xfrm>
          <a:prstGeom prst="rect">
            <a:avLst/>
          </a:prstGeom>
        </p:spPr>
      </p:pic>
      <p:pic>
        <p:nvPicPr>
          <p:cNvPr id="9" name="Image 8"/>
          <p:cNvPicPr>
            <a:picLocks noChangeAspect="1"/>
          </p:cNvPicPr>
          <p:nvPr/>
        </p:nvPicPr>
        <p:blipFill>
          <a:blip r:embed="rId4"/>
          <a:stretch>
            <a:fillRect/>
          </a:stretch>
        </p:blipFill>
        <p:spPr>
          <a:xfrm>
            <a:off x="7356648" y="2440401"/>
            <a:ext cx="1391380" cy="925900"/>
          </a:xfrm>
          <a:prstGeom prst="rect">
            <a:avLst/>
          </a:prstGeom>
        </p:spPr>
      </p:pic>
      <p:sp>
        <p:nvSpPr>
          <p:cNvPr id="10" name="ZoneTexte 9"/>
          <p:cNvSpPr txBox="1"/>
          <p:nvPr/>
        </p:nvSpPr>
        <p:spPr>
          <a:xfrm>
            <a:off x="16272" y="1000240"/>
            <a:ext cx="2107456" cy="923330"/>
          </a:xfrm>
          <a:prstGeom prst="rect">
            <a:avLst/>
          </a:prstGeom>
          <a:noFill/>
        </p:spPr>
        <p:txBody>
          <a:bodyPr wrap="square" rtlCol="0">
            <a:spAutoFit/>
          </a:bodyPr>
          <a:lstStyle/>
          <a:p>
            <a:r>
              <a:rPr lang="fr-FR" dirty="0"/>
              <a:t>Le temps  pour l’aménagement des agroécosystèmes</a:t>
            </a:r>
          </a:p>
        </p:txBody>
      </p:sp>
      <p:sp>
        <p:nvSpPr>
          <p:cNvPr id="11" name="ZoneTexte 10"/>
          <p:cNvSpPr txBox="1"/>
          <p:nvPr/>
        </p:nvSpPr>
        <p:spPr>
          <a:xfrm>
            <a:off x="0" y="2499742"/>
            <a:ext cx="2195736" cy="646331"/>
          </a:xfrm>
          <a:prstGeom prst="rect">
            <a:avLst/>
          </a:prstGeom>
          <a:noFill/>
        </p:spPr>
        <p:txBody>
          <a:bodyPr wrap="square" rtlCol="0">
            <a:spAutoFit/>
          </a:bodyPr>
          <a:lstStyle/>
          <a:p>
            <a:r>
              <a:rPr lang="fr-FR" dirty="0"/>
              <a:t>Le temps  pour bénéficier des effets</a:t>
            </a:r>
          </a:p>
        </p:txBody>
      </p:sp>
      <p:pic>
        <p:nvPicPr>
          <p:cNvPr id="12" name="Image 11"/>
          <p:cNvPicPr>
            <a:picLocks noChangeAspect="1"/>
          </p:cNvPicPr>
          <p:nvPr/>
        </p:nvPicPr>
        <p:blipFill>
          <a:blip r:embed="rId5"/>
          <a:stretch>
            <a:fillRect/>
          </a:stretch>
        </p:blipFill>
        <p:spPr>
          <a:xfrm>
            <a:off x="5580112" y="712209"/>
            <a:ext cx="2585506" cy="1527741"/>
          </a:xfrm>
          <a:prstGeom prst="rect">
            <a:avLst/>
          </a:prstGeom>
        </p:spPr>
      </p:pic>
      <p:pic>
        <p:nvPicPr>
          <p:cNvPr id="13" name="Image 12"/>
          <p:cNvPicPr>
            <a:picLocks noChangeAspect="1"/>
          </p:cNvPicPr>
          <p:nvPr/>
        </p:nvPicPr>
        <p:blipFill>
          <a:blip r:embed="rId6"/>
          <a:stretch>
            <a:fillRect/>
          </a:stretch>
        </p:blipFill>
        <p:spPr>
          <a:xfrm>
            <a:off x="2627784" y="2368392"/>
            <a:ext cx="1701800" cy="1143000"/>
          </a:xfrm>
          <a:prstGeom prst="rect">
            <a:avLst/>
          </a:prstGeom>
        </p:spPr>
      </p:pic>
      <p:sp>
        <p:nvSpPr>
          <p:cNvPr id="14" name="Rectangle 13"/>
          <p:cNvSpPr/>
          <p:nvPr/>
        </p:nvSpPr>
        <p:spPr>
          <a:xfrm>
            <a:off x="0" y="4744656"/>
            <a:ext cx="9144000" cy="864096"/>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dirty="0"/>
          </a:p>
        </p:txBody>
      </p:sp>
      <p:cxnSp>
        <p:nvCxnSpPr>
          <p:cNvPr id="15" name="Connecteur droit avec flèche 14"/>
          <p:cNvCxnSpPr/>
          <p:nvPr/>
        </p:nvCxnSpPr>
        <p:spPr>
          <a:xfrm>
            <a:off x="2267744" y="4384616"/>
            <a:ext cx="6876256" cy="131350"/>
          </a:xfrm>
          <a:prstGeom prst="straightConnector1">
            <a:avLst/>
          </a:prstGeom>
          <a:ln w="76200" cmpd="sng">
            <a:solidFill>
              <a:srgbClr val="4F81BD"/>
            </a:solidFill>
            <a:tailEnd type="arrow"/>
          </a:ln>
        </p:spPr>
        <p:style>
          <a:lnRef idx="2">
            <a:schemeClr val="accent1"/>
          </a:lnRef>
          <a:fillRef idx="0">
            <a:schemeClr val="accent1"/>
          </a:fillRef>
          <a:effectRef idx="1">
            <a:schemeClr val="accent1"/>
          </a:effectRef>
          <a:fontRef idx="minor">
            <a:schemeClr val="tx1"/>
          </a:fontRef>
        </p:style>
      </p:cxnSp>
      <p:sp>
        <p:nvSpPr>
          <p:cNvPr id="16" name="ZoneTexte 15"/>
          <p:cNvSpPr txBox="1"/>
          <p:nvPr/>
        </p:nvSpPr>
        <p:spPr>
          <a:xfrm>
            <a:off x="0" y="3736545"/>
            <a:ext cx="2339752" cy="1200329"/>
          </a:xfrm>
          <a:prstGeom prst="rect">
            <a:avLst/>
          </a:prstGeom>
          <a:noFill/>
        </p:spPr>
        <p:txBody>
          <a:bodyPr wrap="square" rtlCol="0">
            <a:spAutoFit/>
          </a:bodyPr>
          <a:lstStyle/>
          <a:p>
            <a:r>
              <a:rPr lang="fr-FR" dirty="0"/>
              <a:t>Le temps pour que les hommes et les organisations changent</a:t>
            </a:r>
          </a:p>
        </p:txBody>
      </p:sp>
      <p:pic>
        <p:nvPicPr>
          <p:cNvPr id="17" name="Image 16"/>
          <p:cNvPicPr>
            <a:picLocks noChangeAspect="1"/>
          </p:cNvPicPr>
          <p:nvPr/>
        </p:nvPicPr>
        <p:blipFill>
          <a:blip r:embed="rId7"/>
          <a:stretch>
            <a:fillRect/>
          </a:stretch>
        </p:blipFill>
        <p:spPr>
          <a:xfrm>
            <a:off x="2843809" y="3880561"/>
            <a:ext cx="1563603" cy="1368152"/>
          </a:xfrm>
          <a:prstGeom prst="rect">
            <a:avLst/>
          </a:prstGeom>
        </p:spPr>
      </p:pic>
      <p:pic>
        <p:nvPicPr>
          <p:cNvPr id="18" name="Image 17"/>
          <p:cNvPicPr>
            <a:picLocks noChangeAspect="1"/>
          </p:cNvPicPr>
          <p:nvPr/>
        </p:nvPicPr>
        <p:blipFill>
          <a:blip r:embed="rId8"/>
          <a:stretch>
            <a:fillRect/>
          </a:stretch>
        </p:blipFill>
        <p:spPr>
          <a:xfrm>
            <a:off x="6228184" y="3376504"/>
            <a:ext cx="2364174" cy="2291590"/>
          </a:xfrm>
          <a:prstGeom prst="rect">
            <a:avLst/>
          </a:prstGeom>
        </p:spPr>
      </p:pic>
      <p:sp>
        <p:nvSpPr>
          <p:cNvPr id="19" name="ZoneTexte 18"/>
          <p:cNvSpPr txBox="1"/>
          <p:nvPr/>
        </p:nvSpPr>
        <p:spPr>
          <a:xfrm>
            <a:off x="0" y="0"/>
            <a:ext cx="8705103" cy="523220"/>
          </a:xfrm>
          <a:prstGeom prst="rect">
            <a:avLst/>
          </a:prstGeom>
          <a:noFill/>
        </p:spPr>
        <p:txBody>
          <a:bodyPr wrap="none" rtlCol="0">
            <a:spAutoFit/>
          </a:bodyPr>
          <a:lstStyle/>
          <a:p>
            <a:r>
              <a:rPr lang="fr-FR" sz="2800" b="1" dirty="0">
                <a:solidFill>
                  <a:srgbClr val="257419"/>
                </a:solidFill>
                <a:latin typeface="Arial"/>
                <a:cs typeface="Arial"/>
              </a:rPr>
              <a:t>Dimension transformationnel :Faire avec le temps</a:t>
            </a:r>
          </a:p>
        </p:txBody>
      </p:sp>
      <p:sp>
        <p:nvSpPr>
          <p:cNvPr id="20" name="Rectangle 11"/>
          <p:cNvSpPr>
            <a:spLocks noChangeArrowheads="1"/>
          </p:cNvSpPr>
          <p:nvPr/>
        </p:nvSpPr>
        <p:spPr bwMode="auto">
          <a:xfrm>
            <a:off x="0" y="48567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2859006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animBg="1"/>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ZoneTexte 16"/>
          <p:cNvSpPr txBox="1">
            <a:spLocks noChangeArrowheads="1"/>
          </p:cNvSpPr>
          <p:nvPr/>
        </p:nvSpPr>
        <p:spPr bwMode="auto">
          <a:xfrm>
            <a:off x="-19389" y="0"/>
            <a:ext cx="9144000" cy="52322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fr-FR" sz="2800" b="1" dirty="0">
                <a:solidFill>
                  <a:srgbClr val="257419"/>
                </a:solidFill>
                <a:latin typeface="Arial"/>
                <a:cs typeface="Arial"/>
              </a:rPr>
              <a:t>Les voies de l’écologisation de l’agriculture</a:t>
            </a:r>
          </a:p>
        </p:txBody>
      </p:sp>
      <p:sp>
        <p:nvSpPr>
          <p:cNvPr id="18" name="Rectangle 11"/>
          <p:cNvSpPr>
            <a:spLocks noChangeArrowheads="1"/>
          </p:cNvSpPr>
          <p:nvPr/>
        </p:nvSpPr>
        <p:spPr bwMode="auto">
          <a:xfrm>
            <a:off x="0" y="48567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21" name="ZoneTexte 20"/>
          <p:cNvSpPr txBox="1"/>
          <p:nvPr/>
        </p:nvSpPr>
        <p:spPr>
          <a:xfrm>
            <a:off x="35496" y="555526"/>
            <a:ext cx="9371138" cy="461665"/>
          </a:xfrm>
          <a:prstGeom prst="rect">
            <a:avLst/>
          </a:prstGeom>
          <a:noFill/>
        </p:spPr>
        <p:txBody>
          <a:bodyPr wrap="none" rtlCol="0">
            <a:spAutoFit/>
          </a:bodyPr>
          <a:lstStyle/>
          <a:p>
            <a:r>
              <a:rPr lang="fr-FR" sz="2400" b="1" dirty="0">
                <a:solidFill>
                  <a:srgbClr val="000090"/>
                </a:solidFill>
              </a:rPr>
              <a:t>1- conservation des ressources et augmentation l’efficience d’utilisation</a:t>
            </a:r>
          </a:p>
        </p:txBody>
      </p:sp>
      <p:sp>
        <p:nvSpPr>
          <p:cNvPr id="23" name="ZoneTexte 22"/>
          <p:cNvSpPr txBox="1"/>
          <p:nvPr/>
        </p:nvSpPr>
        <p:spPr>
          <a:xfrm>
            <a:off x="35496" y="915566"/>
            <a:ext cx="7997924" cy="461665"/>
          </a:xfrm>
          <a:prstGeom prst="rect">
            <a:avLst/>
          </a:prstGeom>
          <a:noFill/>
        </p:spPr>
        <p:txBody>
          <a:bodyPr wrap="square" rtlCol="0">
            <a:spAutoFit/>
          </a:bodyPr>
          <a:lstStyle/>
          <a:p>
            <a:r>
              <a:rPr lang="fr-FR" sz="2400" b="1" dirty="0">
                <a:solidFill>
                  <a:srgbClr val="000090"/>
                </a:solidFill>
              </a:rPr>
              <a:t>2- Utilisation des services fournis par la biodiversité </a:t>
            </a:r>
          </a:p>
        </p:txBody>
      </p:sp>
      <p:sp>
        <p:nvSpPr>
          <p:cNvPr id="24" name="ZoneTexte 23"/>
          <p:cNvSpPr txBox="1"/>
          <p:nvPr/>
        </p:nvSpPr>
        <p:spPr>
          <a:xfrm>
            <a:off x="12988" y="1275606"/>
            <a:ext cx="9131012" cy="769441"/>
          </a:xfrm>
          <a:prstGeom prst="rect">
            <a:avLst/>
          </a:prstGeom>
          <a:noFill/>
        </p:spPr>
        <p:txBody>
          <a:bodyPr wrap="square" rtlCol="0">
            <a:spAutoFit/>
          </a:bodyPr>
          <a:lstStyle/>
          <a:p>
            <a:r>
              <a:rPr lang="fr-FR" sz="2400" b="1" dirty="0">
                <a:solidFill>
                  <a:srgbClr val="000090"/>
                </a:solidFill>
              </a:rPr>
              <a:t>3- Couplage entre technologies et services </a:t>
            </a:r>
            <a:r>
              <a:rPr lang="fr-FR" sz="2000" dirty="0">
                <a:solidFill>
                  <a:srgbClr val="000090"/>
                </a:solidFill>
              </a:rPr>
              <a:t>(AC: utiliser un semoir direct/ compter sur l’activité des vers de terre: labour biologique)</a:t>
            </a:r>
          </a:p>
        </p:txBody>
      </p:sp>
      <p:pic>
        <p:nvPicPr>
          <p:cNvPr id="9" name="Image 8"/>
          <p:cNvPicPr>
            <a:picLocks noChangeAspect="1"/>
          </p:cNvPicPr>
          <p:nvPr/>
        </p:nvPicPr>
        <p:blipFill>
          <a:blip r:embed="rId2"/>
          <a:stretch>
            <a:fillRect/>
          </a:stretch>
        </p:blipFill>
        <p:spPr>
          <a:xfrm>
            <a:off x="-36512" y="3005538"/>
            <a:ext cx="3246596" cy="2154684"/>
          </a:xfrm>
          <a:prstGeom prst="rect">
            <a:avLst/>
          </a:prstGeom>
        </p:spPr>
      </p:pic>
      <p:sp>
        <p:nvSpPr>
          <p:cNvPr id="10" name="Flèche courbée vers le bas 9"/>
          <p:cNvSpPr/>
          <p:nvPr/>
        </p:nvSpPr>
        <p:spPr>
          <a:xfrm flipH="1">
            <a:off x="428328" y="3293571"/>
            <a:ext cx="1944216" cy="720080"/>
          </a:xfrm>
          <a:prstGeom prst="curvedDownArrow">
            <a:avLst/>
          </a:prstGeom>
          <a:solidFill>
            <a:srgbClr val="257419"/>
          </a:solidFill>
          <a:ln>
            <a:solidFill>
              <a:srgbClr val="21661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dirty="0">
              <a:solidFill>
                <a:schemeClr val="tx1"/>
              </a:solidFill>
            </a:endParaRPr>
          </a:p>
        </p:txBody>
      </p:sp>
      <p:sp>
        <p:nvSpPr>
          <p:cNvPr id="12" name="ZoneTexte 11"/>
          <p:cNvSpPr txBox="1"/>
          <p:nvPr/>
        </p:nvSpPr>
        <p:spPr>
          <a:xfrm>
            <a:off x="-36512" y="2275006"/>
            <a:ext cx="5724128" cy="830997"/>
          </a:xfrm>
          <a:prstGeom prst="rect">
            <a:avLst/>
          </a:prstGeom>
          <a:solidFill>
            <a:srgbClr val="800000"/>
          </a:solidFill>
        </p:spPr>
        <p:txBody>
          <a:bodyPr wrap="square" rtlCol="0">
            <a:spAutoFit/>
          </a:bodyPr>
          <a:lstStyle/>
          <a:p>
            <a:r>
              <a:rPr lang="fr-FR" sz="1600" b="1" dirty="0">
                <a:solidFill>
                  <a:srgbClr val="FFFFFF"/>
                </a:solidFill>
              </a:rPr>
              <a:t>Fourniture de services à l’agriculture d’une haie: microclimat, auxiliaires des cultures, pollinisation limitation de l’érosion, conservation de la fertilité,</a:t>
            </a:r>
            <a:r>
              <a:rPr lang="is-IS" sz="1600" b="1" dirty="0">
                <a:solidFill>
                  <a:srgbClr val="FFFFFF"/>
                </a:solidFill>
              </a:rPr>
              <a:t>…</a:t>
            </a:r>
            <a:endParaRPr lang="fr-FR" sz="1600" b="1" dirty="0">
              <a:solidFill>
                <a:srgbClr val="FFFFFF"/>
              </a:solidFill>
            </a:endParaRPr>
          </a:p>
        </p:txBody>
      </p:sp>
      <p:pic>
        <p:nvPicPr>
          <p:cNvPr id="16" name="Image 15"/>
          <p:cNvPicPr>
            <a:picLocks noChangeAspect="1"/>
          </p:cNvPicPr>
          <p:nvPr/>
        </p:nvPicPr>
        <p:blipFill>
          <a:blip r:embed="rId3"/>
          <a:stretch>
            <a:fillRect/>
          </a:stretch>
        </p:blipFill>
        <p:spPr>
          <a:xfrm>
            <a:off x="1148408" y="4157667"/>
            <a:ext cx="1406714" cy="936104"/>
          </a:xfrm>
          <a:prstGeom prst="rect">
            <a:avLst/>
          </a:prstGeom>
        </p:spPr>
      </p:pic>
      <p:pic>
        <p:nvPicPr>
          <p:cNvPr id="19" name="Image 18"/>
          <p:cNvPicPr>
            <a:picLocks noChangeAspect="1"/>
          </p:cNvPicPr>
          <p:nvPr/>
        </p:nvPicPr>
        <p:blipFill>
          <a:blip r:embed="rId4"/>
          <a:stretch>
            <a:fillRect/>
          </a:stretch>
        </p:blipFill>
        <p:spPr>
          <a:xfrm>
            <a:off x="3164632" y="3005538"/>
            <a:ext cx="2520280" cy="2109180"/>
          </a:xfrm>
          <a:prstGeom prst="rect">
            <a:avLst/>
          </a:prstGeom>
        </p:spPr>
      </p:pic>
      <p:sp>
        <p:nvSpPr>
          <p:cNvPr id="20" name="ZoneTexte 19"/>
          <p:cNvSpPr txBox="1"/>
          <p:nvPr/>
        </p:nvSpPr>
        <p:spPr>
          <a:xfrm>
            <a:off x="3308648" y="3149554"/>
            <a:ext cx="2285940" cy="369332"/>
          </a:xfrm>
          <a:prstGeom prst="rect">
            <a:avLst/>
          </a:prstGeom>
          <a:solidFill>
            <a:srgbClr val="008000"/>
          </a:solidFill>
        </p:spPr>
        <p:txBody>
          <a:bodyPr wrap="none" rtlCol="0">
            <a:spAutoFit/>
          </a:bodyPr>
          <a:lstStyle/>
          <a:p>
            <a:r>
              <a:rPr lang="fr-FR" dirty="0">
                <a:solidFill>
                  <a:srgbClr val="FFFFFF"/>
                </a:solidFill>
              </a:rPr>
              <a:t>Limitation de l’érosion</a:t>
            </a:r>
          </a:p>
        </p:txBody>
      </p:sp>
      <p:sp>
        <p:nvSpPr>
          <p:cNvPr id="22" name="ZoneTexte 21"/>
          <p:cNvSpPr txBox="1"/>
          <p:nvPr/>
        </p:nvSpPr>
        <p:spPr>
          <a:xfrm>
            <a:off x="1076400" y="4013650"/>
            <a:ext cx="2095546" cy="338554"/>
          </a:xfrm>
          <a:prstGeom prst="rect">
            <a:avLst/>
          </a:prstGeom>
          <a:solidFill>
            <a:srgbClr val="008000"/>
          </a:solidFill>
        </p:spPr>
        <p:txBody>
          <a:bodyPr wrap="none" rtlCol="0">
            <a:spAutoFit/>
          </a:bodyPr>
          <a:lstStyle/>
          <a:p>
            <a:r>
              <a:rPr lang="fr-FR" sz="1600" dirty="0">
                <a:solidFill>
                  <a:srgbClr val="FFFFFF"/>
                </a:solidFill>
              </a:rPr>
              <a:t>Auxiliaires des cultures</a:t>
            </a:r>
          </a:p>
        </p:txBody>
      </p:sp>
      <p:pic>
        <p:nvPicPr>
          <p:cNvPr id="1025" name="Picture 1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8184" y="2355726"/>
            <a:ext cx="2654300" cy="2403475"/>
          </a:xfrm>
          <a:prstGeom prst="rect">
            <a:avLst/>
          </a:prstGeom>
          <a:noFill/>
          <a:ln w="9525">
            <a:solidFill>
              <a:srgbClr val="4472C4"/>
            </a:solidFill>
            <a:miter lim="800000"/>
            <a:headEnd/>
            <a:tailEnd/>
          </a:ln>
          <a:extLst>
            <a:ext uri="{909E8E84-426E-40dd-AFC4-6F175D3DCCD1}">
              <a14:hiddenFill xmlns:a14="http://schemas.microsoft.com/office/drawing/2010/main" xmlns="">
                <a:solidFill>
                  <a:srgbClr val="FFFFFF"/>
                </a:solidFill>
              </a14:hiddenFill>
            </a:ext>
          </a:extLst>
        </p:spPr>
      </p:pic>
      <p:pic>
        <p:nvPicPr>
          <p:cNvPr id="13" name="Image 12"/>
          <p:cNvPicPr>
            <a:picLocks noChangeAspect="1"/>
          </p:cNvPicPr>
          <p:nvPr/>
        </p:nvPicPr>
        <p:blipFill>
          <a:blip r:embed="rId2"/>
          <a:stretch>
            <a:fillRect/>
          </a:stretch>
        </p:blipFill>
        <p:spPr>
          <a:xfrm>
            <a:off x="5724128" y="2976255"/>
            <a:ext cx="3419872" cy="2154684"/>
          </a:xfrm>
          <a:prstGeom prst="rect">
            <a:avLst/>
          </a:prstGeom>
        </p:spPr>
      </p:pic>
      <p:sp>
        <p:nvSpPr>
          <p:cNvPr id="15" name="ZoneTexte 14"/>
          <p:cNvSpPr txBox="1"/>
          <p:nvPr/>
        </p:nvSpPr>
        <p:spPr>
          <a:xfrm>
            <a:off x="5724128" y="2961407"/>
            <a:ext cx="3419872" cy="369332"/>
          </a:xfrm>
          <a:prstGeom prst="rect">
            <a:avLst/>
          </a:prstGeom>
          <a:solidFill>
            <a:srgbClr val="FF0000"/>
          </a:solidFill>
        </p:spPr>
        <p:txBody>
          <a:bodyPr wrap="square" rtlCol="0">
            <a:spAutoFit/>
          </a:bodyPr>
          <a:lstStyle/>
          <a:p>
            <a:r>
              <a:rPr lang="fr-FR" dirty="0">
                <a:solidFill>
                  <a:srgbClr val="FFFFFF"/>
                </a:solidFill>
              </a:rPr>
              <a:t>Capture de CO2 et de nitrates</a:t>
            </a:r>
          </a:p>
        </p:txBody>
      </p:sp>
      <p:sp>
        <p:nvSpPr>
          <p:cNvPr id="25" name="ZoneTexte 24"/>
          <p:cNvSpPr txBox="1"/>
          <p:nvPr/>
        </p:nvSpPr>
        <p:spPr>
          <a:xfrm>
            <a:off x="5724128" y="2139702"/>
            <a:ext cx="3419872" cy="830997"/>
          </a:xfrm>
          <a:prstGeom prst="rect">
            <a:avLst/>
          </a:prstGeom>
          <a:solidFill>
            <a:srgbClr val="800000"/>
          </a:solidFill>
        </p:spPr>
        <p:txBody>
          <a:bodyPr wrap="square" rtlCol="0">
            <a:spAutoFit/>
          </a:bodyPr>
          <a:lstStyle/>
          <a:p>
            <a:r>
              <a:rPr lang="fr-FR" sz="1600" b="1" dirty="0">
                <a:solidFill>
                  <a:srgbClr val="FFFFFF"/>
                </a:solidFill>
              </a:rPr>
              <a:t>Fourniture de services à la société: purification de l’eau, régulation du climat</a:t>
            </a:r>
          </a:p>
        </p:txBody>
      </p:sp>
    </p:spTree>
    <p:extLst>
      <p:ext uri="{BB962C8B-B14F-4D97-AF65-F5344CB8AC3E}">
        <p14:creationId xmlns:p14="http://schemas.microsoft.com/office/powerpoint/2010/main" val="67586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94"/>
        <p:cNvGrpSpPr/>
        <p:nvPr/>
      </p:nvGrpSpPr>
      <p:grpSpPr>
        <a:xfrm>
          <a:off x="0" y="0"/>
          <a:ext cx="0" cy="0"/>
          <a:chOff x="0" y="0"/>
          <a:chExt cx="0" cy="0"/>
        </a:xfrm>
      </p:grpSpPr>
      <p:sp>
        <p:nvSpPr>
          <p:cNvPr id="996" name="Google Shape;996;p83"/>
          <p:cNvSpPr txBox="1"/>
          <p:nvPr/>
        </p:nvSpPr>
        <p:spPr>
          <a:xfrm>
            <a:off x="1724496" y="1347614"/>
            <a:ext cx="2154978" cy="979800"/>
          </a:xfrm>
          <a:prstGeom prst="rect">
            <a:avLst/>
          </a:prstGeom>
          <a:solidFill>
            <a:srgbClr val="D9EAD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fr" sz="5400" b="1" dirty="0">
                <a:latin typeface="Open Sans"/>
                <a:ea typeface="Open Sans"/>
                <a:cs typeface="Open Sans"/>
                <a:sym typeface="Open Sans"/>
              </a:rPr>
              <a:t>E</a:t>
            </a:r>
            <a:r>
              <a:rPr lang="fr" dirty="0">
                <a:solidFill>
                  <a:schemeClr val="dk1"/>
                </a:solidFill>
                <a:latin typeface="Open Sans"/>
                <a:ea typeface="Open Sans"/>
                <a:cs typeface="Open Sans"/>
                <a:sym typeface="Open Sans"/>
              </a:rPr>
              <a:t>fficience</a:t>
            </a:r>
            <a:endParaRPr sz="6000" b="1" dirty="0">
              <a:latin typeface="Open Sans"/>
              <a:ea typeface="Open Sans"/>
              <a:cs typeface="Open Sans"/>
              <a:sym typeface="Open Sans"/>
            </a:endParaRPr>
          </a:p>
        </p:txBody>
      </p:sp>
      <p:sp>
        <p:nvSpPr>
          <p:cNvPr id="997" name="Google Shape;997;p83"/>
          <p:cNvSpPr txBox="1"/>
          <p:nvPr/>
        </p:nvSpPr>
        <p:spPr>
          <a:xfrm>
            <a:off x="1724496" y="2571750"/>
            <a:ext cx="2154978" cy="979800"/>
          </a:xfrm>
          <a:prstGeom prst="rect">
            <a:avLst/>
          </a:prstGeom>
          <a:solidFill>
            <a:srgbClr val="93C47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fr" sz="5400" b="1" dirty="0">
                <a:latin typeface="Open Sans"/>
                <a:ea typeface="Open Sans"/>
                <a:cs typeface="Open Sans"/>
                <a:sym typeface="Open Sans"/>
              </a:rPr>
              <a:t>S</a:t>
            </a:r>
            <a:r>
              <a:rPr lang="fr" dirty="0">
                <a:latin typeface="Open Sans"/>
                <a:ea typeface="Open Sans"/>
                <a:cs typeface="Open Sans"/>
                <a:sym typeface="Open Sans"/>
              </a:rPr>
              <a:t>ubstitution</a:t>
            </a:r>
            <a:endParaRPr dirty="0">
              <a:latin typeface="Open Sans"/>
              <a:ea typeface="Open Sans"/>
              <a:cs typeface="Open Sans"/>
              <a:sym typeface="Open Sans"/>
            </a:endParaRPr>
          </a:p>
        </p:txBody>
      </p:sp>
      <p:sp>
        <p:nvSpPr>
          <p:cNvPr id="998" name="Google Shape;998;p83"/>
          <p:cNvSpPr txBox="1"/>
          <p:nvPr/>
        </p:nvSpPr>
        <p:spPr>
          <a:xfrm>
            <a:off x="1724496" y="3884114"/>
            <a:ext cx="2154978" cy="979800"/>
          </a:xfrm>
          <a:prstGeom prst="rect">
            <a:avLst/>
          </a:prstGeom>
          <a:solidFill>
            <a:srgbClr val="38761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r>
              <a:rPr lang="fr" sz="5400" b="1" dirty="0">
                <a:latin typeface="Open Sans"/>
                <a:ea typeface="Open Sans"/>
                <a:cs typeface="Open Sans"/>
                <a:sym typeface="Open Sans"/>
              </a:rPr>
              <a:t>R</a:t>
            </a:r>
            <a:r>
              <a:rPr lang="fr" dirty="0">
                <a:latin typeface="Open Sans"/>
                <a:ea typeface="Open Sans"/>
                <a:cs typeface="Open Sans"/>
                <a:sym typeface="Open Sans"/>
              </a:rPr>
              <a:t>econfiguration</a:t>
            </a:r>
            <a:endParaRPr dirty="0">
              <a:latin typeface="Open Sans"/>
              <a:ea typeface="Open Sans"/>
              <a:cs typeface="Open Sans"/>
              <a:sym typeface="Open Sans"/>
            </a:endParaRPr>
          </a:p>
        </p:txBody>
      </p:sp>
      <p:sp>
        <p:nvSpPr>
          <p:cNvPr id="999" name="Google Shape;999;p83"/>
          <p:cNvSpPr txBox="1"/>
          <p:nvPr/>
        </p:nvSpPr>
        <p:spPr>
          <a:xfrm>
            <a:off x="5184" y="1131590"/>
            <a:ext cx="1918500" cy="28803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fr" b="1" dirty="0">
                <a:latin typeface="Open Sans"/>
                <a:ea typeface="Open Sans"/>
                <a:cs typeface="Open Sans"/>
                <a:sym typeface="Open Sans"/>
              </a:rPr>
              <a:t>Conventionnel</a:t>
            </a:r>
            <a:endParaRPr b="1" dirty="0">
              <a:latin typeface="Open Sans"/>
              <a:ea typeface="Open Sans"/>
              <a:cs typeface="Open Sans"/>
              <a:sym typeface="Open Sans"/>
            </a:endParaRPr>
          </a:p>
        </p:txBody>
      </p:sp>
      <p:sp>
        <p:nvSpPr>
          <p:cNvPr id="1000" name="Google Shape;1000;p83"/>
          <p:cNvSpPr txBox="1"/>
          <p:nvPr/>
        </p:nvSpPr>
        <p:spPr>
          <a:xfrm>
            <a:off x="28724" y="4371950"/>
            <a:ext cx="1918500" cy="1162201"/>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fr" b="1" dirty="0">
                <a:latin typeface="Open Sans"/>
                <a:ea typeface="Open Sans"/>
                <a:cs typeface="Open Sans"/>
                <a:sym typeface="Open Sans"/>
              </a:rPr>
              <a:t>Agroécologique</a:t>
            </a:r>
            <a:endParaRPr b="1" dirty="0">
              <a:latin typeface="Open Sans"/>
              <a:ea typeface="Open Sans"/>
              <a:cs typeface="Open Sans"/>
              <a:sym typeface="Open Sans"/>
            </a:endParaRPr>
          </a:p>
        </p:txBody>
      </p:sp>
      <p:cxnSp>
        <p:nvCxnSpPr>
          <p:cNvPr id="1001" name="Google Shape;1001;p83"/>
          <p:cNvCxnSpPr/>
          <p:nvPr/>
        </p:nvCxnSpPr>
        <p:spPr>
          <a:xfrm flipH="1">
            <a:off x="976784" y="1402153"/>
            <a:ext cx="15282" cy="3041805"/>
          </a:xfrm>
          <a:prstGeom prst="straightConnector1">
            <a:avLst/>
          </a:prstGeom>
          <a:noFill/>
          <a:ln w="76200" cap="flat" cmpd="sng">
            <a:solidFill>
              <a:srgbClr val="93C47D"/>
            </a:solidFill>
            <a:prstDash val="solid"/>
            <a:round/>
            <a:headEnd type="none" w="med" len="med"/>
            <a:tailEnd type="triangle" w="med" len="med"/>
          </a:ln>
        </p:spPr>
      </p:cxnSp>
      <p:cxnSp>
        <p:nvCxnSpPr>
          <p:cNvPr id="1002" name="Google Shape;1002;p83"/>
          <p:cNvCxnSpPr/>
          <p:nvPr/>
        </p:nvCxnSpPr>
        <p:spPr>
          <a:xfrm rot="-5400000">
            <a:off x="631316" y="1864814"/>
            <a:ext cx="1136400" cy="414900"/>
          </a:xfrm>
          <a:prstGeom prst="bentConnector3">
            <a:avLst>
              <a:gd name="adj1" fmla="val 50000"/>
            </a:avLst>
          </a:prstGeom>
          <a:noFill/>
          <a:ln w="76200" cap="flat" cmpd="sng">
            <a:solidFill>
              <a:srgbClr val="93C47D"/>
            </a:solidFill>
            <a:prstDash val="solid"/>
            <a:round/>
            <a:headEnd type="none" w="med" len="med"/>
            <a:tailEnd type="stealth" w="med" len="med"/>
          </a:ln>
        </p:spPr>
      </p:cxnSp>
      <p:cxnSp>
        <p:nvCxnSpPr>
          <p:cNvPr id="1003" name="Google Shape;1003;p83"/>
          <p:cNvCxnSpPr/>
          <p:nvPr/>
        </p:nvCxnSpPr>
        <p:spPr>
          <a:xfrm rot="5400000" flipH="1">
            <a:off x="-310484" y="2473989"/>
            <a:ext cx="2244900" cy="387900"/>
          </a:xfrm>
          <a:prstGeom prst="bentConnector3">
            <a:avLst>
              <a:gd name="adj1" fmla="val 35139"/>
            </a:avLst>
          </a:prstGeom>
          <a:noFill/>
          <a:ln w="28575" cap="flat" cmpd="sng">
            <a:solidFill>
              <a:srgbClr val="93C47D"/>
            </a:solidFill>
            <a:prstDash val="solid"/>
            <a:round/>
            <a:headEnd type="none" w="med" len="med"/>
            <a:tailEnd type="stealth" w="med" len="med"/>
          </a:ln>
        </p:spPr>
      </p:cxnSp>
      <p:cxnSp>
        <p:nvCxnSpPr>
          <p:cNvPr id="1004" name="Google Shape;1004;p83"/>
          <p:cNvCxnSpPr/>
          <p:nvPr/>
        </p:nvCxnSpPr>
        <p:spPr>
          <a:xfrm rot="5400000" flipH="1">
            <a:off x="-732434" y="2555889"/>
            <a:ext cx="2748600" cy="728100"/>
          </a:xfrm>
          <a:prstGeom prst="bentConnector3">
            <a:avLst>
              <a:gd name="adj1" fmla="val 1238"/>
            </a:avLst>
          </a:prstGeom>
          <a:noFill/>
          <a:ln w="28575" cap="flat" cmpd="sng">
            <a:solidFill>
              <a:srgbClr val="93C47D"/>
            </a:solidFill>
            <a:prstDash val="dot"/>
            <a:round/>
            <a:headEnd type="none" w="med" len="med"/>
            <a:tailEnd type="stealth" w="med" len="med"/>
          </a:ln>
        </p:spPr>
      </p:cxnSp>
      <p:grpSp>
        <p:nvGrpSpPr>
          <p:cNvPr id="4" name="Grouper 3"/>
          <p:cNvGrpSpPr/>
          <p:nvPr/>
        </p:nvGrpSpPr>
        <p:grpSpPr>
          <a:xfrm>
            <a:off x="3965436" y="705882"/>
            <a:ext cx="5287084" cy="4281141"/>
            <a:chOff x="3965436" y="705882"/>
            <a:chExt cx="5287084" cy="4281141"/>
          </a:xfrm>
        </p:grpSpPr>
        <p:sp>
          <p:nvSpPr>
            <p:cNvPr id="1005" name="Google Shape;1005;p83"/>
            <p:cNvSpPr txBox="1"/>
            <p:nvPr/>
          </p:nvSpPr>
          <p:spPr>
            <a:xfrm>
              <a:off x="4499439" y="705882"/>
              <a:ext cx="1623351" cy="35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FR" b="1" dirty="0">
                  <a:solidFill>
                    <a:srgbClr val="0000FF"/>
                  </a:solidFill>
                  <a:latin typeface="Open Sans"/>
                  <a:ea typeface="Open Sans"/>
                  <a:cs typeface="Open Sans"/>
                  <a:sym typeface="Open Sans"/>
                </a:rPr>
                <a:t>P</a:t>
              </a:r>
              <a:r>
                <a:rPr lang="fr" b="1" dirty="0">
                  <a:solidFill>
                    <a:srgbClr val="0000FF"/>
                  </a:solidFill>
                  <a:latin typeface="Open Sans"/>
                  <a:ea typeface="Open Sans"/>
                  <a:cs typeface="Open Sans"/>
                  <a:sym typeface="Open Sans"/>
                </a:rPr>
                <a:t>rincipe</a:t>
              </a:r>
              <a:endParaRPr b="1" dirty="0">
                <a:solidFill>
                  <a:srgbClr val="0000FF"/>
                </a:solidFill>
                <a:latin typeface="Open Sans"/>
                <a:ea typeface="Open Sans"/>
                <a:cs typeface="Open Sans"/>
                <a:sym typeface="Open Sans"/>
              </a:endParaRPr>
            </a:p>
          </p:txBody>
        </p:sp>
        <p:sp>
          <p:nvSpPr>
            <p:cNvPr id="1006" name="Google Shape;1006;p83"/>
            <p:cNvSpPr txBox="1"/>
            <p:nvPr/>
          </p:nvSpPr>
          <p:spPr>
            <a:xfrm>
              <a:off x="7163735" y="705882"/>
              <a:ext cx="1728745" cy="353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FR" b="1" dirty="0">
                  <a:solidFill>
                    <a:srgbClr val="0000FF"/>
                  </a:solidFill>
                  <a:latin typeface="Open Sans"/>
                  <a:ea typeface="Open Sans"/>
                  <a:cs typeface="Open Sans"/>
                  <a:sym typeface="Open Sans"/>
                </a:rPr>
                <a:t>E</a:t>
              </a:r>
              <a:r>
                <a:rPr lang="fr" b="1" dirty="0">
                  <a:solidFill>
                    <a:srgbClr val="0000FF"/>
                  </a:solidFill>
                  <a:latin typeface="Open Sans"/>
                  <a:ea typeface="Open Sans"/>
                  <a:cs typeface="Open Sans"/>
                  <a:sym typeface="Open Sans"/>
                </a:rPr>
                <a:t>xemple</a:t>
              </a:r>
              <a:endParaRPr b="1" dirty="0">
                <a:solidFill>
                  <a:srgbClr val="0000FF"/>
                </a:solidFill>
                <a:latin typeface="Open Sans"/>
                <a:ea typeface="Open Sans"/>
                <a:cs typeface="Open Sans"/>
                <a:sym typeface="Open Sans"/>
              </a:endParaRPr>
            </a:p>
          </p:txBody>
        </p:sp>
        <p:cxnSp>
          <p:nvCxnSpPr>
            <p:cNvPr id="1007" name="Google Shape;1007;p83"/>
            <p:cNvCxnSpPr/>
            <p:nvPr/>
          </p:nvCxnSpPr>
          <p:spPr>
            <a:xfrm>
              <a:off x="7020272" y="1075023"/>
              <a:ext cx="0" cy="3912000"/>
            </a:xfrm>
            <a:prstGeom prst="straightConnector1">
              <a:avLst/>
            </a:prstGeom>
            <a:noFill/>
            <a:ln w="9525" cap="flat" cmpd="sng">
              <a:solidFill>
                <a:schemeClr val="dk2"/>
              </a:solidFill>
              <a:prstDash val="solid"/>
              <a:round/>
              <a:headEnd type="none" w="med" len="med"/>
              <a:tailEnd type="none" w="med" len="med"/>
            </a:ln>
          </p:spPr>
        </p:cxnSp>
        <p:sp>
          <p:nvSpPr>
            <p:cNvPr id="1010" name="Google Shape;1010;p83"/>
            <p:cNvSpPr txBox="1"/>
            <p:nvPr/>
          </p:nvSpPr>
          <p:spPr>
            <a:xfrm>
              <a:off x="3965436" y="1059582"/>
              <a:ext cx="3054836" cy="353700"/>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fr" sz="1500" b="1" dirty="0">
                  <a:latin typeface="Arial"/>
                  <a:ea typeface="Open Sans"/>
                  <a:cs typeface="Arial"/>
                  <a:sym typeface="Open Sans"/>
                </a:rPr>
                <a:t>Réduire </a:t>
              </a:r>
              <a:r>
                <a:rPr lang="fr" sz="1500" dirty="0">
                  <a:latin typeface="Arial"/>
                  <a:ea typeface="Open Sans"/>
                  <a:cs typeface="Arial"/>
                  <a:sym typeface="Open Sans"/>
                </a:rPr>
                <a:t>l’usage d’intrants</a:t>
              </a:r>
              <a:r>
                <a:rPr lang="fr-FR" sz="1500" dirty="0">
                  <a:latin typeface="Arial"/>
                  <a:ea typeface="Open Sans"/>
                  <a:cs typeface="Arial"/>
                  <a:sym typeface="Open Sans"/>
                </a:rPr>
                <a:t> à l’intérieur du système</a:t>
              </a:r>
              <a:r>
                <a:rPr lang="fr" sz="1500" dirty="0">
                  <a:latin typeface="Arial"/>
                  <a:ea typeface="Open Sans"/>
                  <a:cs typeface="Arial"/>
                  <a:sym typeface="Open Sans"/>
                </a:rPr>
                <a:t> grâce à une meilleure efficience sans en supprimer la dépendance</a:t>
              </a:r>
              <a:r>
                <a:rPr lang="fr-FR" sz="1500" dirty="0">
                  <a:latin typeface="Arial"/>
                  <a:ea typeface="Open Sans"/>
                  <a:cs typeface="Arial"/>
                  <a:sym typeface="Open Sans"/>
                </a:rPr>
                <a:t>: but </a:t>
              </a:r>
              <a:r>
                <a:rPr lang="fr-FR" sz="1500" b="1" dirty="0">
                  <a:latin typeface="Arial"/>
                  <a:ea typeface="Open Sans"/>
                  <a:cs typeface="Arial"/>
                  <a:sym typeface="Open Sans"/>
                </a:rPr>
                <a:t>maintenir</a:t>
              </a:r>
              <a:r>
                <a:rPr lang="fr-FR" sz="1500" dirty="0">
                  <a:latin typeface="Arial"/>
                  <a:ea typeface="Open Sans"/>
                  <a:cs typeface="Arial"/>
                  <a:sym typeface="Open Sans"/>
                </a:rPr>
                <a:t> la production</a:t>
              </a:r>
              <a:endParaRPr sz="1500" dirty="0">
                <a:latin typeface="Arial"/>
                <a:ea typeface="Open Sans"/>
                <a:cs typeface="Arial"/>
                <a:sym typeface="Open Sans"/>
              </a:endParaRPr>
            </a:p>
          </p:txBody>
        </p:sp>
        <p:pic>
          <p:nvPicPr>
            <p:cNvPr id="1013" name="Google Shape;1013;p83"/>
            <p:cNvPicPr preferRelativeResize="0"/>
            <p:nvPr/>
          </p:nvPicPr>
          <p:blipFill>
            <a:blip r:embed="rId3">
              <a:alphaModFix/>
            </a:blip>
            <a:stretch>
              <a:fillRect/>
            </a:stretch>
          </p:blipFill>
          <p:spPr>
            <a:xfrm>
              <a:off x="7092280" y="1275606"/>
              <a:ext cx="2016224" cy="1064392"/>
            </a:xfrm>
            <a:prstGeom prst="rect">
              <a:avLst/>
            </a:prstGeom>
            <a:noFill/>
            <a:ln>
              <a:noFill/>
            </a:ln>
          </p:spPr>
        </p:pic>
        <p:sp>
          <p:nvSpPr>
            <p:cNvPr id="1014" name="Google Shape;1014;p83"/>
            <p:cNvSpPr txBox="1"/>
            <p:nvPr/>
          </p:nvSpPr>
          <p:spPr>
            <a:xfrm>
              <a:off x="7100620" y="1635646"/>
              <a:ext cx="2151900" cy="63692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fr" sz="1400" dirty="0">
                  <a:solidFill>
                    <a:srgbClr val="FFFFFF"/>
                  </a:solidFill>
                  <a:latin typeface="Open Sans"/>
                  <a:ea typeface="Open Sans"/>
                  <a:cs typeface="Open Sans"/>
                  <a:sym typeface="Open Sans"/>
                </a:rPr>
                <a:t>agriculture de précision</a:t>
              </a:r>
              <a:r>
                <a:rPr lang="fr-FR" sz="1400" dirty="0">
                  <a:solidFill>
                    <a:srgbClr val="FFFFFF"/>
                  </a:solidFill>
                  <a:latin typeface="Open Sans"/>
                  <a:ea typeface="Open Sans"/>
                  <a:cs typeface="Open Sans"/>
                  <a:sym typeface="Open Sans"/>
                </a:rPr>
                <a:t>, engrais libération lente</a:t>
              </a:r>
              <a:endParaRPr sz="1400" dirty="0">
                <a:solidFill>
                  <a:srgbClr val="FFFFFF"/>
                </a:solidFill>
                <a:latin typeface="Open Sans"/>
                <a:ea typeface="Open Sans"/>
                <a:cs typeface="Open Sans"/>
                <a:sym typeface="Open Sans"/>
              </a:endParaRPr>
            </a:p>
          </p:txBody>
        </p:sp>
      </p:grpSp>
      <p:grpSp>
        <p:nvGrpSpPr>
          <p:cNvPr id="6" name="Grouper 5"/>
          <p:cNvGrpSpPr/>
          <p:nvPr/>
        </p:nvGrpSpPr>
        <p:grpSpPr>
          <a:xfrm>
            <a:off x="3995936" y="3579862"/>
            <a:ext cx="5683448" cy="792088"/>
            <a:chOff x="3995936" y="3579862"/>
            <a:chExt cx="5683448" cy="792088"/>
          </a:xfrm>
        </p:grpSpPr>
        <p:sp>
          <p:nvSpPr>
            <p:cNvPr id="1012" name="Google Shape;1012;p83"/>
            <p:cNvSpPr txBox="1"/>
            <p:nvPr/>
          </p:nvSpPr>
          <p:spPr>
            <a:xfrm>
              <a:off x="3995936" y="3579862"/>
              <a:ext cx="2990856" cy="792088"/>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fr-FR" sz="1500" dirty="0">
                  <a:latin typeface="Arial"/>
                  <a:ea typeface="Open Sans"/>
                  <a:cs typeface="Arial"/>
                  <a:sym typeface="Open Sans"/>
                </a:rPr>
                <a:t>Les causes sont reconnues, évitées et solutionnées d’une façon interne</a:t>
              </a:r>
              <a:r>
                <a:rPr lang="fr-FR" sz="1500" b="1" dirty="0">
                  <a:latin typeface="Arial"/>
                  <a:ea typeface="Open Sans"/>
                  <a:cs typeface="Arial"/>
                  <a:sym typeface="Wingdings"/>
                </a:rPr>
                <a:t></a:t>
              </a:r>
              <a:r>
                <a:rPr lang="fr" sz="1500" b="1" dirty="0">
                  <a:latin typeface="Arial"/>
                  <a:ea typeface="Open Sans"/>
                  <a:cs typeface="Arial"/>
                  <a:sym typeface="Open Sans"/>
                </a:rPr>
                <a:t>Modifier </a:t>
              </a:r>
              <a:r>
                <a:rPr lang="fr" sz="1500" dirty="0">
                  <a:latin typeface="Arial"/>
                  <a:ea typeface="Open Sans"/>
                  <a:cs typeface="Arial"/>
                  <a:sym typeface="Open Sans"/>
                </a:rPr>
                <a:t>la configuration globale du système</a:t>
              </a:r>
              <a:r>
                <a:rPr lang="fr" sz="1500" b="1" dirty="0">
                  <a:latin typeface="Arial"/>
                  <a:ea typeface="Open Sans"/>
                  <a:cs typeface="Arial"/>
                  <a:sym typeface="Open Sans"/>
                </a:rPr>
                <a:t> </a:t>
              </a:r>
              <a:r>
                <a:rPr lang="fr" sz="1500" dirty="0">
                  <a:latin typeface="Arial"/>
                  <a:ea typeface="Open Sans"/>
                  <a:cs typeface="Arial"/>
                  <a:sym typeface="Open Sans"/>
                </a:rPr>
                <a:t>de production</a:t>
              </a:r>
              <a:r>
                <a:rPr lang="fr-FR" sz="1500" dirty="0">
                  <a:latin typeface="Arial"/>
                  <a:ea typeface="Open Sans"/>
                  <a:cs typeface="Arial"/>
                  <a:sym typeface="Open Sans"/>
                </a:rPr>
                <a:t>: but </a:t>
              </a:r>
              <a:r>
                <a:rPr lang="fr-FR" sz="1500" b="1" dirty="0">
                  <a:latin typeface="Arial"/>
                  <a:ea typeface="Open Sans"/>
                  <a:cs typeface="Arial"/>
                  <a:sym typeface="Open Sans"/>
                </a:rPr>
                <a:t>optimiser</a:t>
              </a:r>
              <a:r>
                <a:rPr lang="fr-FR" sz="1500" dirty="0">
                  <a:latin typeface="Arial"/>
                  <a:ea typeface="Open Sans"/>
                  <a:cs typeface="Arial"/>
                  <a:sym typeface="Open Sans"/>
                </a:rPr>
                <a:t> la production</a:t>
              </a:r>
              <a:r>
                <a:rPr lang="fr" sz="1500" dirty="0">
                  <a:latin typeface="Arial"/>
                  <a:ea typeface="Open Sans"/>
                  <a:cs typeface="Arial"/>
                  <a:sym typeface="Open Sans"/>
                </a:rPr>
                <a:t> </a:t>
              </a:r>
              <a:endParaRPr sz="1500" dirty="0">
                <a:latin typeface="Arial"/>
                <a:ea typeface="Open Sans"/>
                <a:cs typeface="Arial"/>
                <a:sym typeface="Open Sans"/>
              </a:endParaRPr>
            </a:p>
          </p:txBody>
        </p:sp>
        <p:sp>
          <p:nvSpPr>
            <p:cNvPr id="1018" name="Google Shape;1018;p83"/>
            <p:cNvSpPr txBox="1"/>
            <p:nvPr/>
          </p:nvSpPr>
          <p:spPr>
            <a:xfrm>
              <a:off x="6804248" y="3730218"/>
              <a:ext cx="2875136" cy="281692"/>
            </a:xfrm>
            <a:prstGeom prst="rect">
              <a:avLst/>
            </a:prstGeom>
            <a:noFill/>
            <a:ln>
              <a:noFill/>
            </a:ln>
          </p:spPr>
          <p:txBody>
            <a:bodyPr spcFirstLastPara="1" wrap="square" lIns="91425" tIns="91425" rIns="91425" bIns="91425" anchor="t" anchorCtr="0">
              <a:noAutofit/>
            </a:bodyPr>
            <a:lstStyle/>
            <a:p>
              <a:pPr marL="139700" lvl="0" algn="l" rtl="0">
                <a:spcBef>
                  <a:spcPts val="0"/>
                </a:spcBef>
                <a:spcAft>
                  <a:spcPts val="0"/>
                </a:spcAft>
                <a:buSzPts val="1400"/>
              </a:pPr>
              <a:r>
                <a:rPr lang="fr-FR" sz="1500" dirty="0">
                  <a:latin typeface="Arial"/>
                  <a:ea typeface="Open Sans"/>
                  <a:cs typeface="Arial"/>
                  <a:sym typeface="Open Sans"/>
                </a:rPr>
                <a:t>R</a:t>
              </a:r>
              <a:r>
                <a:rPr lang="fr" sz="1500" dirty="0">
                  <a:latin typeface="Arial"/>
                  <a:ea typeface="Open Sans"/>
                  <a:cs typeface="Arial"/>
                  <a:sym typeface="Open Sans"/>
                </a:rPr>
                <a:t>otations longues</a:t>
              </a:r>
              <a:r>
                <a:rPr lang="fr-FR" sz="1500" dirty="0">
                  <a:latin typeface="Arial"/>
                  <a:ea typeface="Open Sans"/>
                  <a:cs typeface="Arial"/>
                  <a:sym typeface="Open Sans"/>
                </a:rPr>
                <a:t>/</a:t>
              </a:r>
              <a:r>
                <a:rPr lang="fr" sz="1500" dirty="0">
                  <a:latin typeface="Arial"/>
                  <a:ea typeface="Open Sans"/>
                  <a:cs typeface="Arial"/>
                  <a:sym typeface="Open Sans"/>
                </a:rPr>
                <a:t> variés </a:t>
              </a:r>
              <a:r>
                <a:rPr lang="fr-FR" sz="1500" dirty="0">
                  <a:latin typeface="Arial"/>
                  <a:ea typeface="Open Sans"/>
                  <a:cs typeface="Arial"/>
                  <a:sym typeface="Open Sans"/>
                </a:rPr>
                <a:t> </a:t>
              </a:r>
              <a:endParaRPr sz="1500" dirty="0">
                <a:latin typeface="Arial"/>
                <a:ea typeface="Open Sans"/>
                <a:cs typeface="Arial"/>
                <a:sym typeface="Open Sans"/>
              </a:endParaRPr>
            </a:p>
            <a:p>
              <a:pPr marL="139700" lvl="0" algn="l" rtl="0">
                <a:spcBef>
                  <a:spcPts val="0"/>
                </a:spcBef>
                <a:spcAft>
                  <a:spcPts val="0"/>
                </a:spcAft>
                <a:buSzPts val="1400"/>
              </a:pPr>
              <a:r>
                <a:rPr lang="fr-FR" sz="1500" dirty="0">
                  <a:latin typeface="Arial"/>
                  <a:ea typeface="Open Sans"/>
                  <a:cs typeface="Arial"/>
                  <a:sym typeface="Open Sans"/>
                </a:rPr>
                <a:t>L</a:t>
              </a:r>
              <a:r>
                <a:rPr lang="fr" sz="1500" dirty="0">
                  <a:latin typeface="Arial"/>
                  <a:ea typeface="Open Sans"/>
                  <a:cs typeface="Arial"/>
                  <a:sym typeface="Open Sans"/>
                </a:rPr>
                <a:t>imiter le travail du sol +</a:t>
              </a:r>
              <a:endParaRPr sz="1500" dirty="0">
                <a:latin typeface="Arial"/>
                <a:ea typeface="Open Sans"/>
                <a:cs typeface="Arial"/>
                <a:sym typeface="Open Sans"/>
              </a:endParaRPr>
            </a:p>
            <a:p>
              <a:pPr marL="139700" lvl="0" algn="l" rtl="0">
                <a:spcBef>
                  <a:spcPts val="0"/>
                </a:spcBef>
                <a:spcAft>
                  <a:spcPts val="0"/>
                </a:spcAft>
                <a:buSzPts val="1400"/>
              </a:pPr>
              <a:r>
                <a:rPr lang="fr-FR" sz="1500" dirty="0">
                  <a:latin typeface="Arial"/>
                  <a:ea typeface="Open Sans"/>
                  <a:cs typeface="Arial"/>
                  <a:sym typeface="Open Sans"/>
                </a:rPr>
                <a:t>Prévention+</a:t>
              </a:r>
              <a:r>
                <a:rPr lang="fr" sz="1500" dirty="0">
                  <a:latin typeface="Arial"/>
                  <a:ea typeface="Open Sans"/>
                  <a:cs typeface="Arial"/>
                  <a:sym typeface="Open Sans"/>
                </a:rPr>
                <a:t>lutte bio </a:t>
              </a:r>
              <a:endParaRPr sz="1500" dirty="0">
                <a:latin typeface="Arial"/>
                <a:ea typeface="Open Sans"/>
                <a:cs typeface="Arial"/>
                <a:sym typeface="Open Sans"/>
              </a:endParaRPr>
            </a:p>
            <a:p>
              <a:pPr marL="457200" lvl="0" indent="-317500" algn="l" rtl="0">
                <a:spcBef>
                  <a:spcPts val="0"/>
                </a:spcBef>
                <a:spcAft>
                  <a:spcPts val="0"/>
                </a:spcAft>
                <a:buSzPts val="1400"/>
                <a:buFont typeface="Open Sans"/>
                <a:buChar char="-"/>
              </a:pPr>
              <a:r>
                <a:rPr lang="is-IS" sz="1500" dirty="0">
                  <a:latin typeface="Arial"/>
                  <a:ea typeface="Open Sans"/>
                  <a:cs typeface="Arial"/>
                  <a:sym typeface="Open Sans"/>
                </a:rPr>
                <a:t>…</a:t>
              </a:r>
              <a:r>
                <a:rPr lang="fr" sz="1500" dirty="0">
                  <a:latin typeface="Arial"/>
                  <a:ea typeface="Open Sans"/>
                  <a:cs typeface="Arial"/>
                  <a:sym typeface="Open Sans"/>
                </a:rPr>
                <a:t>.</a:t>
              </a:r>
              <a:endParaRPr sz="1500" dirty="0">
                <a:latin typeface="Arial"/>
                <a:ea typeface="Open Sans"/>
                <a:cs typeface="Arial"/>
                <a:sym typeface="Open Sans"/>
              </a:endParaRPr>
            </a:p>
          </p:txBody>
        </p:sp>
      </p:grpSp>
      <p:grpSp>
        <p:nvGrpSpPr>
          <p:cNvPr id="5" name="Grouper 4"/>
          <p:cNvGrpSpPr/>
          <p:nvPr/>
        </p:nvGrpSpPr>
        <p:grpSpPr>
          <a:xfrm>
            <a:off x="3851920" y="2355726"/>
            <a:ext cx="5240520" cy="1290947"/>
            <a:chOff x="3851920" y="2355726"/>
            <a:chExt cx="5240520" cy="1290947"/>
          </a:xfrm>
        </p:grpSpPr>
        <p:cxnSp>
          <p:nvCxnSpPr>
            <p:cNvPr id="1008" name="Google Shape;1008;p83"/>
            <p:cNvCxnSpPr/>
            <p:nvPr/>
          </p:nvCxnSpPr>
          <p:spPr>
            <a:xfrm flipH="1">
              <a:off x="4407591" y="3646373"/>
              <a:ext cx="4354500" cy="300"/>
            </a:xfrm>
            <a:prstGeom prst="straightConnector1">
              <a:avLst/>
            </a:prstGeom>
            <a:noFill/>
            <a:ln w="9525" cap="flat" cmpd="sng">
              <a:solidFill>
                <a:schemeClr val="dk2"/>
              </a:solidFill>
              <a:prstDash val="solid"/>
              <a:round/>
              <a:headEnd type="none" w="med" len="med"/>
              <a:tailEnd type="none" w="med" len="med"/>
            </a:ln>
          </p:spPr>
        </p:cxnSp>
        <p:cxnSp>
          <p:nvCxnSpPr>
            <p:cNvPr id="1009" name="Google Shape;1009;p83"/>
            <p:cNvCxnSpPr/>
            <p:nvPr/>
          </p:nvCxnSpPr>
          <p:spPr>
            <a:xfrm flipH="1">
              <a:off x="4407591" y="2417648"/>
              <a:ext cx="4354500" cy="300"/>
            </a:xfrm>
            <a:prstGeom prst="straightConnector1">
              <a:avLst/>
            </a:prstGeom>
            <a:noFill/>
            <a:ln w="9525" cap="flat" cmpd="sng">
              <a:solidFill>
                <a:schemeClr val="dk2"/>
              </a:solidFill>
              <a:prstDash val="solid"/>
              <a:round/>
              <a:headEnd type="none" w="med" len="med"/>
              <a:tailEnd type="none" w="med" len="med"/>
            </a:ln>
          </p:spPr>
        </p:cxnSp>
        <p:sp>
          <p:nvSpPr>
            <p:cNvPr id="1011" name="Google Shape;1011;p83"/>
            <p:cNvSpPr txBox="1"/>
            <p:nvPr/>
          </p:nvSpPr>
          <p:spPr>
            <a:xfrm>
              <a:off x="3851920" y="2355726"/>
              <a:ext cx="3096344" cy="288032"/>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None/>
              </a:pPr>
              <a:r>
                <a:rPr lang="fr" sz="1500" dirty="0">
                  <a:latin typeface="Arial"/>
                  <a:ea typeface="Open Sans"/>
                  <a:cs typeface="Arial"/>
                  <a:sym typeface="Open Sans"/>
                </a:rPr>
                <a:t>Supprimer et </a:t>
              </a:r>
              <a:r>
                <a:rPr lang="fr" sz="1500" b="1" dirty="0">
                  <a:latin typeface="Arial"/>
                  <a:ea typeface="Open Sans"/>
                  <a:cs typeface="Arial"/>
                  <a:sym typeface="Open Sans"/>
                </a:rPr>
                <a:t>remplacer </a:t>
              </a:r>
              <a:r>
                <a:rPr lang="fr" sz="1500" dirty="0">
                  <a:latin typeface="Arial"/>
                  <a:ea typeface="Open Sans"/>
                  <a:cs typeface="Arial"/>
                  <a:sym typeface="Open Sans"/>
                </a:rPr>
                <a:t>un </a:t>
              </a:r>
              <a:r>
                <a:rPr lang="fr-FR" sz="1500" dirty="0">
                  <a:latin typeface="Arial"/>
                  <a:ea typeface="Open Sans"/>
                  <a:cs typeface="Arial"/>
                  <a:sym typeface="Open Sans"/>
                </a:rPr>
                <a:t>processus</a:t>
              </a:r>
              <a:r>
                <a:rPr lang="fr" sz="1500" dirty="0">
                  <a:latin typeface="Arial"/>
                  <a:ea typeface="Open Sans"/>
                  <a:cs typeface="Arial"/>
                  <a:sym typeface="Open Sans"/>
                </a:rPr>
                <a:t> </a:t>
              </a:r>
              <a:r>
                <a:rPr lang="fr-FR" sz="1500" dirty="0">
                  <a:latin typeface="Arial"/>
                  <a:ea typeface="Open Sans"/>
                  <a:cs typeface="Arial"/>
                  <a:sym typeface="Open Sans"/>
                </a:rPr>
                <a:t>dégradant </a:t>
              </a:r>
              <a:r>
                <a:rPr lang="fr" sz="1500" dirty="0">
                  <a:latin typeface="Arial"/>
                  <a:ea typeface="Open Sans"/>
                  <a:cs typeface="Arial"/>
                  <a:sym typeface="Open Sans"/>
                </a:rPr>
                <a:t>par un autre pour augmenter la durabilité, sans modifier le système</a:t>
              </a:r>
              <a:r>
                <a:rPr lang="fr-FR" sz="1500" dirty="0">
                  <a:latin typeface="Arial"/>
                  <a:ea typeface="Open Sans"/>
                  <a:cs typeface="Arial"/>
                  <a:sym typeface="Open Sans"/>
                </a:rPr>
                <a:t>: but </a:t>
              </a:r>
              <a:r>
                <a:rPr lang="fr-FR" sz="1500" b="1" dirty="0">
                  <a:latin typeface="Arial"/>
                  <a:ea typeface="Open Sans"/>
                  <a:cs typeface="Arial"/>
                  <a:sym typeface="Open Sans"/>
                </a:rPr>
                <a:t>améliorer </a:t>
              </a:r>
              <a:r>
                <a:rPr lang="fr-FR" sz="1500" dirty="0">
                  <a:latin typeface="Arial"/>
                  <a:ea typeface="Open Sans"/>
                  <a:cs typeface="Arial"/>
                  <a:sym typeface="Open Sans"/>
                </a:rPr>
                <a:t>la production</a:t>
              </a:r>
              <a:endParaRPr sz="1500" dirty="0">
                <a:latin typeface="Arial"/>
                <a:ea typeface="Open Sans"/>
                <a:cs typeface="Arial"/>
                <a:sym typeface="Open Sans"/>
              </a:endParaRPr>
            </a:p>
          </p:txBody>
        </p:sp>
        <p:pic>
          <p:nvPicPr>
            <p:cNvPr id="1015" name="Google Shape;1015;p83"/>
            <p:cNvPicPr preferRelativeResize="0"/>
            <p:nvPr/>
          </p:nvPicPr>
          <p:blipFill rotWithShape="1">
            <a:blip r:embed="rId4">
              <a:alphaModFix/>
            </a:blip>
            <a:srcRect l="36832" r="36531"/>
            <a:stretch/>
          </p:blipFill>
          <p:spPr>
            <a:xfrm>
              <a:off x="7090043" y="2420598"/>
              <a:ext cx="578301" cy="1220850"/>
            </a:xfrm>
            <a:prstGeom prst="rect">
              <a:avLst/>
            </a:prstGeom>
            <a:noFill/>
            <a:ln>
              <a:noFill/>
            </a:ln>
          </p:spPr>
        </p:pic>
        <p:pic>
          <p:nvPicPr>
            <p:cNvPr id="1016" name="Google Shape;1016;p83"/>
            <p:cNvPicPr preferRelativeResize="0"/>
            <p:nvPr/>
          </p:nvPicPr>
          <p:blipFill>
            <a:blip r:embed="rId5">
              <a:alphaModFix/>
            </a:blip>
            <a:stretch>
              <a:fillRect/>
            </a:stretch>
          </p:blipFill>
          <p:spPr>
            <a:xfrm>
              <a:off x="8172399" y="2643758"/>
              <a:ext cx="920041" cy="806302"/>
            </a:xfrm>
            <a:prstGeom prst="rect">
              <a:avLst/>
            </a:prstGeom>
            <a:noFill/>
            <a:ln>
              <a:noFill/>
            </a:ln>
          </p:spPr>
        </p:pic>
        <p:sp>
          <p:nvSpPr>
            <p:cNvPr id="1017" name="Google Shape;1017;p83"/>
            <p:cNvSpPr/>
            <p:nvPr/>
          </p:nvSpPr>
          <p:spPr>
            <a:xfrm>
              <a:off x="7666584" y="2859782"/>
              <a:ext cx="361800" cy="201000"/>
            </a:xfrm>
            <a:prstGeom prst="rightArrow">
              <a:avLst>
                <a:gd name="adj1" fmla="val 50000"/>
                <a:gd name="adj2" fmla="val 50000"/>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9" name="Google Shape;1019;p83"/>
            <p:cNvSpPr txBox="1"/>
            <p:nvPr/>
          </p:nvSpPr>
          <p:spPr>
            <a:xfrm>
              <a:off x="7380312" y="2499742"/>
              <a:ext cx="819718" cy="308142"/>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fr" dirty="0">
                  <a:latin typeface="Open Sans"/>
                  <a:ea typeface="Open Sans"/>
                  <a:cs typeface="Open Sans"/>
                  <a:sym typeface="Open Sans"/>
                </a:rPr>
                <a:t>AB</a:t>
              </a:r>
              <a:endParaRPr dirty="0">
                <a:latin typeface="Open Sans"/>
                <a:ea typeface="Open Sans"/>
                <a:cs typeface="Open Sans"/>
                <a:sym typeface="Open Sans"/>
              </a:endParaRPr>
            </a:p>
          </p:txBody>
        </p:sp>
      </p:grpSp>
      <p:sp>
        <p:nvSpPr>
          <p:cNvPr id="2" name="ZoneTexte 1"/>
          <p:cNvSpPr txBox="1"/>
          <p:nvPr/>
        </p:nvSpPr>
        <p:spPr>
          <a:xfrm>
            <a:off x="29964" y="392926"/>
            <a:ext cx="9144000" cy="461665"/>
          </a:xfrm>
          <a:prstGeom prst="rect">
            <a:avLst/>
          </a:prstGeom>
          <a:noFill/>
        </p:spPr>
        <p:txBody>
          <a:bodyPr wrap="square" rtlCol="0">
            <a:spAutoFit/>
          </a:bodyPr>
          <a:lstStyle/>
          <a:p>
            <a:pPr lvl="0"/>
            <a:r>
              <a:rPr lang="fr-FR" sz="2400" b="1" dirty="0"/>
              <a:t>The ESR </a:t>
            </a:r>
            <a:r>
              <a:rPr lang="fr-FR" sz="2400" b="1" dirty="0" err="1"/>
              <a:t>Strategies</a:t>
            </a:r>
            <a:r>
              <a:rPr lang="fr-FR" sz="2400" b="1" dirty="0"/>
              <a:t>: </a:t>
            </a:r>
            <a:r>
              <a:rPr lang="fr-FR" sz="2000" b="1" dirty="0"/>
              <a:t>Cadre conceptuel pour la transition écologique </a:t>
            </a:r>
            <a:r>
              <a:rPr lang="fr-FR" sz="1400" dirty="0"/>
              <a:t>(</a:t>
            </a:r>
            <a:r>
              <a:rPr lang="en-US" sz="1400" dirty="0"/>
              <a:t>Hill &amp; McRae, 1995</a:t>
            </a:r>
            <a:r>
              <a:rPr lang="fr-FR" sz="1400" dirty="0"/>
              <a:t>) </a:t>
            </a:r>
          </a:p>
        </p:txBody>
      </p:sp>
      <p:sp>
        <p:nvSpPr>
          <p:cNvPr id="29" name="ZoneTexte 28"/>
          <p:cNvSpPr txBox="1"/>
          <p:nvPr/>
        </p:nvSpPr>
        <p:spPr>
          <a:xfrm>
            <a:off x="-56497" y="-92546"/>
            <a:ext cx="9597049" cy="523220"/>
          </a:xfrm>
          <a:prstGeom prst="rect">
            <a:avLst/>
          </a:prstGeom>
          <a:noFill/>
        </p:spPr>
        <p:txBody>
          <a:bodyPr wrap="none" rtlCol="0">
            <a:spAutoFit/>
          </a:bodyPr>
          <a:lstStyle/>
          <a:p>
            <a:r>
              <a:rPr lang="fr-FR" sz="2800" b="1" dirty="0">
                <a:solidFill>
                  <a:srgbClr val="257419"/>
                </a:solidFill>
                <a:latin typeface="Arial"/>
                <a:cs typeface="Arial"/>
              </a:rPr>
              <a:t>Dimension transformationnel: </a:t>
            </a:r>
            <a:r>
              <a:rPr lang="fr-FR" sz="2400" b="1" dirty="0">
                <a:solidFill>
                  <a:srgbClr val="257419"/>
                </a:solidFill>
                <a:latin typeface="Arial"/>
                <a:cs typeface="Arial"/>
              </a:rPr>
              <a:t>différents niveaux/ vitesses</a:t>
            </a:r>
          </a:p>
        </p:txBody>
      </p:sp>
      <p:sp>
        <p:nvSpPr>
          <p:cNvPr id="30" name="Rectangle 11"/>
          <p:cNvSpPr>
            <a:spLocks noChangeArrowheads="1"/>
          </p:cNvSpPr>
          <p:nvPr/>
        </p:nvSpPr>
        <p:spPr bwMode="auto">
          <a:xfrm>
            <a:off x="0" y="393130"/>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3" name="ZoneTexte 2"/>
          <p:cNvSpPr txBox="1"/>
          <p:nvPr/>
        </p:nvSpPr>
        <p:spPr>
          <a:xfrm>
            <a:off x="11734800" y="1642533"/>
            <a:ext cx="184666" cy="369332"/>
          </a:xfrm>
          <a:prstGeom prst="rect">
            <a:avLst/>
          </a:prstGeom>
          <a:noFill/>
        </p:spPr>
        <p:txBody>
          <a:bodyPr wrap="none" rtlCol="0">
            <a:spAutoFit/>
          </a:bodyPr>
          <a:lstStyle/>
          <a:p>
            <a:endParaRPr lang="fr-FR" dirty="0"/>
          </a:p>
        </p:txBody>
      </p:sp>
      <p:sp>
        <p:nvSpPr>
          <p:cNvPr id="7" name="ZoneTexte 6"/>
          <p:cNvSpPr txBox="1"/>
          <p:nvPr/>
        </p:nvSpPr>
        <p:spPr>
          <a:xfrm>
            <a:off x="4930912" y="4743390"/>
            <a:ext cx="4213088" cy="400110"/>
          </a:xfrm>
          <a:prstGeom prst="rect">
            <a:avLst/>
          </a:prstGeom>
          <a:noFill/>
        </p:spPr>
        <p:txBody>
          <a:bodyPr wrap="none" rtlCol="0">
            <a:spAutoFit/>
          </a:bodyPr>
          <a:lstStyle/>
          <a:p>
            <a:r>
              <a:rPr lang="fr-FR" sz="2000" b="1" dirty="0">
                <a:solidFill>
                  <a:srgbClr val="0000FF"/>
                </a:solidFill>
                <a:latin typeface="Arial"/>
                <a:cs typeface="Arial"/>
                <a:sym typeface="Wingdings"/>
              </a:rPr>
              <a:t> Système autonome et résilient</a:t>
            </a:r>
            <a:endParaRPr lang="fr-FR" sz="2000" b="1" dirty="0">
              <a:solidFill>
                <a:srgbClr val="0000FF"/>
              </a:solidFill>
              <a:latin typeface="Arial"/>
              <a:cs typeface="Arial"/>
            </a:endParaRPr>
          </a:p>
        </p:txBody>
      </p:sp>
    </p:spTree>
    <p:extLst>
      <p:ext uri="{BB962C8B-B14F-4D97-AF65-F5344CB8AC3E}">
        <p14:creationId xmlns:p14="http://schemas.microsoft.com/office/powerpoint/2010/main" val="92699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écran 2019-12-10 à 11.32.14.png"/>
          <p:cNvPicPr>
            <a:picLocks noChangeAspect="1"/>
          </p:cNvPicPr>
          <p:nvPr/>
        </p:nvPicPr>
        <p:blipFill rotWithShape="1">
          <a:blip r:embed="rId2" cstate="print">
            <a:extLst>
              <a:ext uri="{28A0092B-C50C-407E-A947-70E740481C1C}">
                <a14:useLocalDpi xmlns:a14="http://schemas.microsoft.com/office/drawing/2010/main" val="0"/>
              </a:ext>
            </a:extLst>
          </a:blip>
          <a:srcRect t="11765" r="50087" b="7008"/>
          <a:stretch/>
        </p:blipFill>
        <p:spPr>
          <a:xfrm>
            <a:off x="4716016" y="406399"/>
            <a:ext cx="3888432" cy="4808625"/>
          </a:xfrm>
          <a:prstGeom prst="rect">
            <a:avLst/>
          </a:prstGeom>
        </p:spPr>
      </p:pic>
      <p:pic>
        <p:nvPicPr>
          <p:cNvPr id="3" name="Image 2" descr="Capture d’écran 2019-12-11 à 15.12.27.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528" y="771550"/>
            <a:ext cx="3564296" cy="1091952"/>
          </a:xfrm>
          <a:prstGeom prst="rect">
            <a:avLst/>
          </a:prstGeom>
        </p:spPr>
      </p:pic>
      <p:cxnSp>
        <p:nvCxnSpPr>
          <p:cNvPr id="6" name="Connecteur droit 5"/>
          <p:cNvCxnSpPr/>
          <p:nvPr/>
        </p:nvCxnSpPr>
        <p:spPr>
          <a:xfrm>
            <a:off x="5004048" y="682609"/>
            <a:ext cx="2232248" cy="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9" name="Connecteur droit 8"/>
          <p:cNvCxnSpPr/>
          <p:nvPr/>
        </p:nvCxnSpPr>
        <p:spPr>
          <a:xfrm>
            <a:off x="5004047" y="2885183"/>
            <a:ext cx="936118" cy="0"/>
          </a:xfrm>
          <a:prstGeom prst="line">
            <a:avLst/>
          </a:prstGeom>
          <a:ln>
            <a:solidFill>
              <a:srgbClr val="0000FF"/>
            </a:solidFill>
          </a:ln>
        </p:spPr>
        <p:style>
          <a:lnRef idx="2">
            <a:schemeClr val="accent1"/>
          </a:lnRef>
          <a:fillRef idx="0">
            <a:schemeClr val="accent1"/>
          </a:fillRef>
          <a:effectRef idx="1">
            <a:schemeClr val="accent1"/>
          </a:effectRef>
          <a:fontRef idx="minor">
            <a:schemeClr val="tx1"/>
          </a:fontRef>
        </p:style>
      </p:cxnSp>
      <p:sp>
        <p:nvSpPr>
          <p:cNvPr id="12" name="ZoneTexte 11"/>
          <p:cNvSpPr txBox="1"/>
          <p:nvPr/>
        </p:nvSpPr>
        <p:spPr>
          <a:xfrm>
            <a:off x="4548424" y="377602"/>
            <a:ext cx="455624" cy="369332"/>
          </a:xfrm>
          <a:prstGeom prst="rect">
            <a:avLst/>
          </a:prstGeom>
          <a:noFill/>
        </p:spPr>
        <p:txBody>
          <a:bodyPr wrap="none" rtlCol="0">
            <a:spAutoFit/>
          </a:bodyPr>
          <a:lstStyle/>
          <a:p>
            <a:r>
              <a:rPr lang="fr-FR" b="1" dirty="0">
                <a:solidFill>
                  <a:srgbClr val="FF0000"/>
                </a:solidFill>
              </a:rPr>
              <a:t>E S</a:t>
            </a:r>
          </a:p>
        </p:txBody>
      </p:sp>
      <p:sp>
        <p:nvSpPr>
          <p:cNvPr id="13" name="ZoneTexte 12"/>
          <p:cNvSpPr txBox="1"/>
          <p:nvPr/>
        </p:nvSpPr>
        <p:spPr>
          <a:xfrm>
            <a:off x="4619134" y="2609066"/>
            <a:ext cx="312906" cy="369332"/>
          </a:xfrm>
          <a:prstGeom prst="rect">
            <a:avLst/>
          </a:prstGeom>
          <a:noFill/>
        </p:spPr>
        <p:txBody>
          <a:bodyPr wrap="none" rtlCol="0">
            <a:spAutoFit/>
          </a:bodyPr>
          <a:lstStyle/>
          <a:p>
            <a:pPr algn="r"/>
            <a:r>
              <a:rPr lang="fr-FR" b="1" dirty="0">
                <a:solidFill>
                  <a:srgbClr val="0000FF"/>
                </a:solidFill>
              </a:rPr>
              <a:t>R</a:t>
            </a:r>
          </a:p>
        </p:txBody>
      </p:sp>
      <p:sp>
        <p:nvSpPr>
          <p:cNvPr id="15" name="ZoneTexte 14"/>
          <p:cNvSpPr txBox="1"/>
          <p:nvPr/>
        </p:nvSpPr>
        <p:spPr>
          <a:xfrm>
            <a:off x="4821932" y="2787774"/>
            <a:ext cx="390364" cy="369332"/>
          </a:xfrm>
          <a:prstGeom prst="rect">
            <a:avLst/>
          </a:prstGeom>
          <a:noFill/>
        </p:spPr>
        <p:txBody>
          <a:bodyPr wrap="none" rtlCol="0">
            <a:spAutoFit/>
          </a:bodyPr>
          <a:lstStyle/>
          <a:p>
            <a:r>
              <a:rPr lang="fr-FR" dirty="0">
                <a:solidFill>
                  <a:srgbClr val="0000FF"/>
                </a:solidFill>
                <a:latin typeface="Wingdings"/>
                <a:ea typeface="Wingdings"/>
                <a:cs typeface="Wingdings"/>
                <a:sym typeface="Wingdings"/>
              </a:rPr>
              <a:t></a:t>
            </a:r>
            <a:endParaRPr lang="fr-FR" dirty="0">
              <a:solidFill>
                <a:srgbClr val="0000FF"/>
              </a:solidFill>
            </a:endParaRPr>
          </a:p>
        </p:txBody>
      </p:sp>
      <p:sp>
        <p:nvSpPr>
          <p:cNvPr id="17" name="ZoneTexte 16"/>
          <p:cNvSpPr txBox="1"/>
          <p:nvPr/>
        </p:nvSpPr>
        <p:spPr>
          <a:xfrm>
            <a:off x="4834632" y="3893294"/>
            <a:ext cx="390364" cy="369332"/>
          </a:xfrm>
          <a:prstGeom prst="rect">
            <a:avLst/>
          </a:prstGeom>
          <a:noFill/>
        </p:spPr>
        <p:txBody>
          <a:bodyPr wrap="none" rtlCol="0">
            <a:spAutoFit/>
          </a:bodyPr>
          <a:lstStyle/>
          <a:p>
            <a:r>
              <a:rPr lang="fr-FR" dirty="0">
                <a:solidFill>
                  <a:srgbClr val="0000FF"/>
                </a:solidFill>
                <a:latin typeface="Wingdings"/>
                <a:ea typeface="Wingdings"/>
                <a:cs typeface="Wingdings"/>
                <a:sym typeface="Wingdings"/>
              </a:rPr>
              <a:t></a:t>
            </a:r>
            <a:endParaRPr lang="fr-FR" dirty="0">
              <a:solidFill>
                <a:srgbClr val="0000FF"/>
              </a:solidFill>
            </a:endParaRPr>
          </a:p>
        </p:txBody>
      </p:sp>
      <p:sp>
        <p:nvSpPr>
          <p:cNvPr id="18" name="ZoneTexte 17"/>
          <p:cNvSpPr txBox="1"/>
          <p:nvPr/>
        </p:nvSpPr>
        <p:spPr>
          <a:xfrm>
            <a:off x="4817008" y="4443958"/>
            <a:ext cx="390364" cy="369332"/>
          </a:xfrm>
          <a:prstGeom prst="rect">
            <a:avLst/>
          </a:prstGeom>
          <a:noFill/>
        </p:spPr>
        <p:txBody>
          <a:bodyPr wrap="none" rtlCol="0">
            <a:spAutoFit/>
          </a:bodyPr>
          <a:lstStyle/>
          <a:p>
            <a:r>
              <a:rPr lang="fr-FR" dirty="0">
                <a:solidFill>
                  <a:srgbClr val="0000FF"/>
                </a:solidFill>
                <a:latin typeface="Wingdings"/>
                <a:ea typeface="Wingdings"/>
                <a:cs typeface="Wingdings"/>
                <a:sym typeface="Wingdings"/>
              </a:rPr>
              <a:t></a:t>
            </a:r>
            <a:endParaRPr lang="fr-FR" dirty="0">
              <a:solidFill>
                <a:srgbClr val="0000FF"/>
              </a:solidFill>
            </a:endParaRPr>
          </a:p>
        </p:txBody>
      </p:sp>
      <p:sp>
        <p:nvSpPr>
          <p:cNvPr id="19" name="ZoneTexte 18"/>
          <p:cNvSpPr txBox="1"/>
          <p:nvPr/>
        </p:nvSpPr>
        <p:spPr>
          <a:xfrm>
            <a:off x="4834632" y="3541762"/>
            <a:ext cx="390364" cy="369332"/>
          </a:xfrm>
          <a:prstGeom prst="rect">
            <a:avLst/>
          </a:prstGeom>
          <a:noFill/>
        </p:spPr>
        <p:txBody>
          <a:bodyPr wrap="none" rtlCol="0">
            <a:spAutoFit/>
          </a:bodyPr>
          <a:lstStyle/>
          <a:p>
            <a:r>
              <a:rPr lang="fr-FR" dirty="0">
                <a:solidFill>
                  <a:srgbClr val="0000FF"/>
                </a:solidFill>
                <a:latin typeface="Wingdings"/>
                <a:ea typeface="Wingdings"/>
                <a:cs typeface="Wingdings"/>
                <a:sym typeface="Wingdings"/>
              </a:rPr>
              <a:t></a:t>
            </a:r>
            <a:endParaRPr lang="fr-FR" dirty="0">
              <a:solidFill>
                <a:srgbClr val="0000FF"/>
              </a:solidFill>
            </a:endParaRPr>
          </a:p>
        </p:txBody>
      </p:sp>
      <p:sp>
        <p:nvSpPr>
          <p:cNvPr id="24" name="ZoneTexte 23"/>
          <p:cNvSpPr txBox="1"/>
          <p:nvPr/>
        </p:nvSpPr>
        <p:spPr>
          <a:xfrm>
            <a:off x="4817008" y="580142"/>
            <a:ext cx="390364" cy="369332"/>
          </a:xfrm>
          <a:prstGeom prst="rect">
            <a:avLst/>
          </a:prstGeom>
          <a:noFill/>
        </p:spPr>
        <p:txBody>
          <a:bodyPr wrap="none" rtlCol="0">
            <a:spAutoFit/>
          </a:bodyPr>
          <a:lstStyle/>
          <a:p>
            <a:r>
              <a:rPr lang="fr-FR" dirty="0">
                <a:solidFill>
                  <a:srgbClr val="FF0000"/>
                </a:solidFill>
                <a:latin typeface="Wingdings"/>
                <a:ea typeface="Wingdings"/>
                <a:cs typeface="Wingdings"/>
                <a:sym typeface="Wingdings"/>
              </a:rPr>
              <a:t></a:t>
            </a:r>
            <a:endParaRPr lang="fr-FR" dirty="0">
              <a:solidFill>
                <a:srgbClr val="FF0000"/>
              </a:solidFill>
            </a:endParaRPr>
          </a:p>
        </p:txBody>
      </p:sp>
      <p:sp>
        <p:nvSpPr>
          <p:cNvPr id="25" name="ZoneTexte 24"/>
          <p:cNvSpPr txBox="1"/>
          <p:nvPr/>
        </p:nvSpPr>
        <p:spPr>
          <a:xfrm>
            <a:off x="4817008" y="1685662"/>
            <a:ext cx="390364" cy="369332"/>
          </a:xfrm>
          <a:prstGeom prst="rect">
            <a:avLst/>
          </a:prstGeom>
          <a:noFill/>
        </p:spPr>
        <p:txBody>
          <a:bodyPr wrap="none" rtlCol="0">
            <a:spAutoFit/>
          </a:bodyPr>
          <a:lstStyle/>
          <a:p>
            <a:r>
              <a:rPr lang="fr-FR" dirty="0">
                <a:solidFill>
                  <a:srgbClr val="FF0000"/>
                </a:solidFill>
                <a:latin typeface="Wingdings"/>
                <a:ea typeface="Wingdings"/>
                <a:cs typeface="Wingdings"/>
                <a:sym typeface="Wingdings"/>
              </a:rPr>
              <a:t></a:t>
            </a:r>
            <a:endParaRPr lang="fr-FR" dirty="0">
              <a:solidFill>
                <a:srgbClr val="FF0000"/>
              </a:solidFill>
            </a:endParaRPr>
          </a:p>
        </p:txBody>
      </p:sp>
      <p:sp>
        <p:nvSpPr>
          <p:cNvPr id="26" name="ZoneTexte 25"/>
          <p:cNvSpPr txBox="1"/>
          <p:nvPr/>
        </p:nvSpPr>
        <p:spPr>
          <a:xfrm>
            <a:off x="4799384" y="2067694"/>
            <a:ext cx="390364" cy="369332"/>
          </a:xfrm>
          <a:prstGeom prst="rect">
            <a:avLst/>
          </a:prstGeom>
          <a:noFill/>
        </p:spPr>
        <p:txBody>
          <a:bodyPr wrap="none" rtlCol="0">
            <a:spAutoFit/>
          </a:bodyPr>
          <a:lstStyle/>
          <a:p>
            <a:r>
              <a:rPr lang="fr-FR" dirty="0">
                <a:solidFill>
                  <a:srgbClr val="FF0000"/>
                </a:solidFill>
                <a:latin typeface="Wingdings"/>
                <a:ea typeface="Wingdings"/>
                <a:cs typeface="Wingdings"/>
                <a:sym typeface="Wingdings"/>
              </a:rPr>
              <a:t></a:t>
            </a:r>
            <a:endParaRPr lang="fr-FR" dirty="0">
              <a:solidFill>
                <a:srgbClr val="FF0000"/>
              </a:solidFill>
            </a:endParaRPr>
          </a:p>
        </p:txBody>
      </p:sp>
      <p:sp>
        <p:nvSpPr>
          <p:cNvPr id="27" name="ZoneTexte 26"/>
          <p:cNvSpPr txBox="1"/>
          <p:nvPr/>
        </p:nvSpPr>
        <p:spPr>
          <a:xfrm>
            <a:off x="4817008" y="952882"/>
            <a:ext cx="390364" cy="369332"/>
          </a:xfrm>
          <a:prstGeom prst="rect">
            <a:avLst/>
          </a:prstGeom>
          <a:noFill/>
        </p:spPr>
        <p:txBody>
          <a:bodyPr wrap="none" rtlCol="0">
            <a:spAutoFit/>
          </a:bodyPr>
          <a:lstStyle/>
          <a:p>
            <a:r>
              <a:rPr lang="fr-FR" dirty="0">
                <a:solidFill>
                  <a:srgbClr val="FF0000"/>
                </a:solidFill>
                <a:latin typeface="Wingdings"/>
                <a:ea typeface="Wingdings"/>
                <a:cs typeface="Wingdings"/>
                <a:sym typeface="Wingdings"/>
              </a:rPr>
              <a:t></a:t>
            </a:r>
            <a:endParaRPr lang="fr-FR" dirty="0">
              <a:solidFill>
                <a:srgbClr val="FF0000"/>
              </a:solidFill>
            </a:endParaRPr>
          </a:p>
        </p:txBody>
      </p:sp>
      <p:pic>
        <p:nvPicPr>
          <p:cNvPr id="28" name="Image 27" descr="Capture d’écran 2019-12-09 à 13.44.09.png"/>
          <p:cNvPicPr>
            <a:picLocks noChangeAspect="1"/>
          </p:cNvPicPr>
          <p:nvPr/>
        </p:nvPicPr>
        <p:blipFill rotWithShape="1">
          <a:blip r:embed="rId4" cstate="print">
            <a:extLst>
              <a:ext uri="{28A0092B-C50C-407E-A947-70E740481C1C}">
                <a14:useLocalDpi xmlns:a14="http://schemas.microsoft.com/office/drawing/2010/main" val="0"/>
              </a:ext>
            </a:extLst>
          </a:blip>
          <a:srcRect l="3195" t="14074" r="4471" b="3950"/>
          <a:stretch/>
        </p:blipFill>
        <p:spPr>
          <a:xfrm>
            <a:off x="179512" y="2139702"/>
            <a:ext cx="4104456" cy="2482112"/>
          </a:xfrm>
          <a:prstGeom prst="rect">
            <a:avLst/>
          </a:prstGeom>
        </p:spPr>
      </p:pic>
      <p:sp>
        <p:nvSpPr>
          <p:cNvPr id="4" name="ZoneTexte 3"/>
          <p:cNvSpPr txBox="1"/>
          <p:nvPr/>
        </p:nvSpPr>
        <p:spPr>
          <a:xfrm>
            <a:off x="5004048" y="30510"/>
            <a:ext cx="2255445" cy="338554"/>
          </a:xfrm>
          <a:prstGeom prst="rect">
            <a:avLst/>
          </a:prstGeom>
          <a:noFill/>
        </p:spPr>
        <p:txBody>
          <a:bodyPr wrap="none" rtlCol="0">
            <a:spAutoFit/>
          </a:bodyPr>
          <a:lstStyle/>
          <a:p>
            <a:r>
              <a:rPr lang="fr-FR" sz="1600" b="1" dirty="0" err="1"/>
              <a:t>Agroecological</a:t>
            </a:r>
            <a:r>
              <a:rPr lang="fr-FR" sz="1600" b="1" dirty="0"/>
              <a:t> practices</a:t>
            </a:r>
          </a:p>
        </p:txBody>
      </p:sp>
      <p:sp>
        <p:nvSpPr>
          <p:cNvPr id="5" name="ZoneTexte 4"/>
          <p:cNvSpPr txBox="1"/>
          <p:nvPr/>
        </p:nvSpPr>
        <p:spPr>
          <a:xfrm>
            <a:off x="-36512" y="-20538"/>
            <a:ext cx="4681314" cy="523220"/>
          </a:xfrm>
          <a:prstGeom prst="rect">
            <a:avLst/>
          </a:prstGeom>
          <a:noFill/>
        </p:spPr>
        <p:txBody>
          <a:bodyPr wrap="none" rtlCol="0">
            <a:spAutoFit/>
          </a:bodyPr>
          <a:lstStyle/>
          <a:p>
            <a:r>
              <a:rPr lang="fr-FR" sz="2800" b="1" dirty="0">
                <a:solidFill>
                  <a:srgbClr val="257419"/>
                </a:solidFill>
              </a:rPr>
              <a:t>Les pratiques agroécologiques</a:t>
            </a:r>
          </a:p>
        </p:txBody>
      </p:sp>
      <p:sp>
        <p:nvSpPr>
          <p:cNvPr id="7" name="ZoneTexte 6"/>
          <p:cNvSpPr txBox="1"/>
          <p:nvPr/>
        </p:nvSpPr>
        <p:spPr>
          <a:xfrm>
            <a:off x="7138888" y="65633"/>
            <a:ext cx="1551264" cy="307777"/>
          </a:xfrm>
          <a:prstGeom prst="rect">
            <a:avLst/>
          </a:prstGeom>
          <a:noFill/>
        </p:spPr>
        <p:txBody>
          <a:bodyPr wrap="none" rtlCol="0">
            <a:spAutoFit/>
          </a:bodyPr>
          <a:lstStyle/>
          <a:p>
            <a:r>
              <a:rPr lang="fr-FR" sz="1400" dirty="0"/>
              <a:t>(</a:t>
            </a:r>
            <a:r>
              <a:rPr lang="fr-FR" sz="1400" dirty="0" err="1"/>
              <a:t>Wezel</a:t>
            </a:r>
            <a:r>
              <a:rPr lang="fr-FR" sz="1400" dirty="0"/>
              <a:t> et al, 2014)</a:t>
            </a:r>
          </a:p>
        </p:txBody>
      </p:sp>
      <p:sp>
        <p:nvSpPr>
          <p:cNvPr id="20" name="Rectangle 11"/>
          <p:cNvSpPr>
            <a:spLocks noChangeArrowheads="1"/>
          </p:cNvSpPr>
          <p:nvPr/>
        </p:nvSpPr>
        <p:spPr bwMode="auto">
          <a:xfrm>
            <a:off x="72008" y="555526"/>
            <a:ext cx="4427984" cy="72008"/>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35989382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écran 2019-12-10 à 11.30.04.png"/>
          <p:cNvPicPr>
            <a:picLocks noChangeAspect="1"/>
          </p:cNvPicPr>
          <p:nvPr/>
        </p:nvPicPr>
        <p:blipFill rotWithShape="1">
          <a:blip r:embed="rId2">
            <a:extLst>
              <a:ext uri="{28A0092B-C50C-407E-A947-70E740481C1C}">
                <a14:useLocalDpi xmlns:a14="http://schemas.microsoft.com/office/drawing/2010/main" val="0"/>
              </a:ext>
            </a:extLst>
          </a:blip>
          <a:srcRect l="34166" t="3866"/>
          <a:stretch/>
        </p:blipFill>
        <p:spPr>
          <a:xfrm>
            <a:off x="1547664" y="1015113"/>
            <a:ext cx="6019800" cy="4004909"/>
          </a:xfrm>
          <a:prstGeom prst="rect">
            <a:avLst/>
          </a:prstGeom>
        </p:spPr>
      </p:pic>
      <p:sp>
        <p:nvSpPr>
          <p:cNvPr id="3" name="ZoneTexte 2"/>
          <p:cNvSpPr txBox="1"/>
          <p:nvPr/>
        </p:nvSpPr>
        <p:spPr>
          <a:xfrm>
            <a:off x="0" y="0"/>
            <a:ext cx="9722365" cy="954107"/>
          </a:xfrm>
          <a:prstGeom prst="rect">
            <a:avLst/>
          </a:prstGeom>
          <a:noFill/>
        </p:spPr>
        <p:txBody>
          <a:bodyPr wrap="square" rtlCol="0">
            <a:spAutoFit/>
          </a:bodyPr>
          <a:lstStyle/>
          <a:p>
            <a:r>
              <a:rPr lang="fr-FR" sz="2800" b="1" dirty="0">
                <a:solidFill>
                  <a:srgbClr val="257419"/>
                </a:solidFill>
                <a:latin typeface="Arial"/>
                <a:cs typeface="Arial"/>
              </a:rPr>
              <a:t>Echelle d’application des différentes catégories de pratiques agroécologiques</a:t>
            </a:r>
          </a:p>
        </p:txBody>
      </p:sp>
      <p:sp>
        <p:nvSpPr>
          <p:cNvPr id="4" name="Rectangle 11"/>
          <p:cNvSpPr>
            <a:spLocks noChangeArrowheads="1"/>
          </p:cNvSpPr>
          <p:nvPr/>
        </p:nvSpPr>
        <p:spPr bwMode="auto">
          <a:xfrm>
            <a:off x="0" y="91556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5" name="ZoneTexte 4"/>
          <p:cNvSpPr txBox="1"/>
          <p:nvPr/>
        </p:nvSpPr>
        <p:spPr>
          <a:xfrm>
            <a:off x="6588224" y="4822725"/>
            <a:ext cx="1442385" cy="307777"/>
          </a:xfrm>
          <a:prstGeom prst="rect">
            <a:avLst/>
          </a:prstGeom>
          <a:noFill/>
        </p:spPr>
        <p:txBody>
          <a:bodyPr wrap="none" rtlCol="0">
            <a:spAutoFit/>
          </a:bodyPr>
          <a:lstStyle/>
          <a:p>
            <a:r>
              <a:rPr lang="fr-FR" sz="1400" dirty="0" err="1"/>
              <a:t>Wezel</a:t>
            </a:r>
            <a:r>
              <a:rPr lang="fr-FR" sz="1400" dirty="0"/>
              <a:t> et al, 2014</a:t>
            </a:r>
          </a:p>
        </p:txBody>
      </p:sp>
    </p:spTree>
    <p:extLst>
      <p:ext uri="{BB962C8B-B14F-4D97-AF65-F5344CB8AC3E}">
        <p14:creationId xmlns:p14="http://schemas.microsoft.com/office/powerpoint/2010/main" val="32108057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écran 2019-12-10 à 11.32.36.png"/>
          <p:cNvPicPr>
            <a:picLocks noChangeAspect="1"/>
          </p:cNvPicPr>
          <p:nvPr/>
        </p:nvPicPr>
        <p:blipFill rotWithShape="1">
          <a:blip r:embed="rId2">
            <a:extLst>
              <a:ext uri="{28A0092B-C50C-407E-A947-70E740481C1C}">
                <a14:useLocalDpi xmlns:a14="http://schemas.microsoft.com/office/drawing/2010/main" val="0"/>
              </a:ext>
            </a:extLst>
          </a:blip>
          <a:srcRect l="24620" t="1601" b="8229"/>
          <a:stretch/>
        </p:blipFill>
        <p:spPr>
          <a:xfrm>
            <a:off x="1619672" y="951706"/>
            <a:ext cx="5848894" cy="4140324"/>
          </a:xfrm>
          <a:prstGeom prst="rect">
            <a:avLst/>
          </a:prstGeom>
        </p:spPr>
      </p:pic>
      <p:sp>
        <p:nvSpPr>
          <p:cNvPr id="3" name="Rectangle 11"/>
          <p:cNvSpPr>
            <a:spLocks noChangeArrowheads="1"/>
          </p:cNvSpPr>
          <p:nvPr/>
        </p:nvSpPr>
        <p:spPr bwMode="auto">
          <a:xfrm>
            <a:off x="0" y="771550"/>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4" name="ZoneTexte 3"/>
          <p:cNvSpPr txBox="1"/>
          <p:nvPr/>
        </p:nvSpPr>
        <p:spPr>
          <a:xfrm>
            <a:off x="-37797" y="-102041"/>
            <a:ext cx="9722365" cy="954107"/>
          </a:xfrm>
          <a:prstGeom prst="rect">
            <a:avLst/>
          </a:prstGeom>
          <a:noFill/>
        </p:spPr>
        <p:txBody>
          <a:bodyPr wrap="square" rtlCol="0">
            <a:spAutoFit/>
          </a:bodyPr>
          <a:lstStyle/>
          <a:p>
            <a:r>
              <a:rPr lang="fr-FR" sz="2700" b="1" dirty="0">
                <a:solidFill>
                  <a:srgbClr val="257419"/>
                </a:solidFill>
                <a:latin typeface="Arial"/>
                <a:cs typeface="Arial"/>
              </a:rPr>
              <a:t>Potentiel des futures pratiques agroécologiques en relation avec leur intégration dans l’agriculture actuelle</a:t>
            </a:r>
          </a:p>
        </p:txBody>
      </p:sp>
      <p:sp>
        <p:nvSpPr>
          <p:cNvPr id="5" name="ZoneTexte 4"/>
          <p:cNvSpPr txBox="1"/>
          <p:nvPr/>
        </p:nvSpPr>
        <p:spPr>
          <a:xfrm>
            <a:off x="7701615" y="4835723"/>
            <a:ext cx="1442385" cy="307777"/>
          </a:xfrm>
          <a:prstGeom prst="rect">
            <a:avLst/>
          </a:prstGeom>
          <a:noFill/>
        </p:spPr>
        <p:txBody>
          <a:bodyPr wrap="none" rtlCol="0">
            <a:spAutoFit/>
          </a:bodyPr>
          <a:lstStyle/>
          <a:p>
            <a:r>
              <a:rPr lang="fr-FR" sz="1400" dirty="0" err="1"/>
              <a:t>Wezel</a:t>
            </a:r>
            <a:r>
              <a:rPr lang="fr-FR" sz="1400" dirty="0"/>
              <a:t> et al, 2014</a:t>
            </a:r>
          </a:p>
        </p:txBody>
      </p:sp>
      <p:sp>
        <p:nvSpPr>
          <p:cNvPr id="6" name="ZoneTexte 5"/>
          <p:cNvSpPr txBox="1"/>
          <p:nvPr/>
        </p:nvSpPr>
        <p:spPr>
          <a:xfrm>
            <a:off x="2339752" y="1131590"/>
            <a:ext cx="1208872" cy="369332"/>
          </a:xfrm>
          <a:prstGeom prst="rect">
            <a:avLst/>
          </a:prstGeom>
          <a:noFill/>
        </p:spPr>
        <p:txBody>
          <a:bodyPr wrap="none" rtlCol="0">
            <a:spAutoFit/>
          </a:bodyPr>
          <a:lstStyle/>
          <a:p>
            <a:r>
              <a:rPr lang="fr-FR" b="1" dirty="0">
                <a:solidFill>
                  <a:srgbClr val="3366FF"/>
                </a:solidFill>
              </a:rPr>
              <a:t>ROTATION</a:t>
            </a:r>
          </a:p>
        </p:txBody>
      </p:sp>
      <p:sp>
        <p:nvSpPr>
          <p:cNvPr id="7" name="ZoneTexte 6"/>
          <p:cNvSpPr txBox="1"/>
          <p:nvPr/>
        </p:nvSpPr>
        <p:spPr>
          <a:xfrm>
            <a:off x="2051720" y="4218642"/>
            <a:ext cx="1945890" cy="369332"/>
          </a:xfrm>
          <a:prstGeom prst="rect">
            <a:avLst/>
          </a:prstGeom>
          <a:noFill/>
        </p:spPr>
        <p:txBody>
          <a:bodyPr wrap="none" rtlCol="0">
            <a:spAutoFit/>
          </a:bodyPr>
          <a:lstStyle/>
          <a:p>
            <a:r>
              <a:rPr lang="fr-FR" b="1" dirty="0">
                <a:solidFill>
                  <a:srgbClr val="3366FF"/>
                </a:solidFill>
              </a:rPr>
              <a:t>AGROFORESTORIE</a:t>
            </a:r>
          </a:p>
        </p:txBody>
      </p:sp>
      <p:sp>
        <p:nvSpPr>
          <p:cNvPr id="13" name="Ellipse 12"/>
          <p:cNvSpPr/>
          <p:nvPr/>
        </p:nvSpPr>
        <p:spPr>
          <a:xfrm>
            <a:off x="1691680" y="1923678"/>
            <a:ext cx="2736304" cy="1584176"/>
          </a:xfrm>
          <a:prstGeom prst="ellipse">
            <a:avLst/>
          </a:prstGeom>
          <a:noFill/>
          <a:ln w="5715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sp>
        <p:nvSpPr>
          <p:cNvPr id="14" name="Ellipse 13"/>
          <p:cNvSpPr/>
          <p:nvPr/>
        </p:nvSpPr>
        <p:spPr>
          <a:xfrm>
            <a:off x="4067944" y="843558"/>
            <a:ext cx="1512168" cy="1584176"/>
          </a:xfrm>
          <a:prstGeom prst="ellipse">
            <a:avLst/>
          </a:prstGeom>
          <a:noFill/>
          <a:ln w="57150" cmpd="sng">
            <a:solidFill>
              <a:srgbClr val="6600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grpSp>
        <p:nvGrpSpPr>
          <p:cNvPr id="11" name="Grouper 10"/>
          <p:cNvGrpSpPr/>
          <p:nvPr/>
        </p:nvGrpSpPr>
        <p:grpSpPr>
          <a:xfrm>
            <a:off x="2555776" y="852066"/>
            <a:ext cx="6573936" cy="1978040"/>
            <a:chOff x="2915816" y="963042"/>
            <a:chExt cx="6573936" cy="1978040"/>
          </a:xfrm>
        </p:grpSpPr>
        <p:sp>
          <p:nvSpPr>
            <p:cNvPr id="8" name="ZoneTexte 7"/>
            <p:cNvSpPr txBox="1"/>
            <p:nvPr/>
          </p:nvSpPr>
          <p:spPr>
            <a:xfrm>
              <a:off x="2915816" y="2571750"/>
              <a:ext cx="1615534" cy="369332"/>
            </a:xfrm>
            <a:prstGeom prst="rect">
              <a:avLst/>
            </a:prstGeom>
            <a:solidFill>
              <a:schemeClr val="bg1"/>
            </a:solidFill>
          </p:spPr>
          <p:txBody>
            <a:bodyPr wrap="none" rtlCol="0">
              <a:spAutoFit/>
            </a:bodyPr>
            <a:lstStyle/>
            <a:p>
              <a:r>
                <a:rPr lang="fr-FR" b="1" dirty="0">
                  <a:solidFill>
                    <a:srgbClr val="3366FF"/>
                  </a:solidFill>
                </a:rPr>
                <a:t>ASSOCIATIONS</a:t>
              </a:r>
            </a:p>
          </p:txBody>
        </p:sp>
        <p:pic>
          <p:nvPicPr>
            <p:cNvPr id="9" name="Image 8" descr="Capture d’écran 2019-12-10 à 11.30.23.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6295" y="963042"/>
              <a:ext cx="2253457" cy="1217786"/>
            </a:xfrm>
            <a:prstGeom prst="rect">
              <a:avLst/>
            </a:prstGeom>
          </p:spPr>
        </p:pic>
        <p:sp>
          <p:nvSpPr>
            <p:cNvPr id="10" name="Flèche vers le bas 9"/>
            <p:cNvSpPr/>
            <p:nvPr/>
          </p:nvSpPr>
          <p:spPr>
            <a:xfrm rot="2467795">
              <a:off x="3859324" y="1733766"/>
              <a:ext cx="484632" cy="108012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114960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er 3"/>
          <p:cNvGrpSpPr/>
          <p:nvPr/>
        </p:nvGrpSpPr>
        <p:grpSpPr>
          <a:xfrm>
            <a:off x="0" y="987574"/>
            <a:ext cx="9144000" cy="3449290"/>
            <a:chOff x="0" y="1282700"/>
            <a:chExt cx="9144000" cy="3449290"/>
          </a:xfrm>
        </p:grpSpPr>
        <p:pic>
          <p:nvPicPr>
            <p:cNvPr id="2" name="Image 1" descr="Capture d’écran 2019-12-10 à 11.49.11.png"/>
            <p:cNvPicPr>
              <a:picLocks noChangeAspect="1"/>
            </p:cNvPicPr>
            <p:nvPr/>
          </p:nvPicPr>
          <p:blipFill rotWithShape="1">
            <a:blip r:embed="rId2">
              <a:extLst>
                <a:ext uri="{28A0092B-C50C-407E-A947-70E740481C1C}">
                  <a14:useLocalDpi xmlns:a14="http://schemas.microsoft.com/office/drawing/2010/main" val="0"/>
                </a:ext>
              </a:extLst>
            </a:blip>
            <a:srcRect t="17076" b="15368"/>
            <a:stretch/>
          </p:blipFill>
          <p:spPr>
            <a:xfrm>
              <a:off x="0" y="1282700"/>
              <a:ext cx="9144000" cy="3446810"/>
            </a:xfrm>
            <a:prstGeom prst="rect">
              <a:avLst/>
            </a:prstGeom>
          </p:spPr>
        </p:pic>
        <p:sp>
          <p:nvSpPr>
            <p:cNvPr id="3" name="ZoneTexte 2"/>
            <p:cNvSpPr txBox="1"/>
            <p:nvPr/>
          </p:nvSpPr>
          <p:spPr>
            <a:xfrm>
              <a:off x="5508104" y="4362658"/>
              <a:ext cx="3528392" cy="369332"/>
            </a:xfrm>
            <a:prstGeom prst="rect">
              <a:avLst/>
            </a:prstGeom>
            <a:solidFill>
              <a:schemeClr val="bg1"/>
            </a:solidFill>
          </p:spPr>
          <p:txBody>
            <a:bodyPr wrap="square" rtlCol="0">
              <a:spAutoFit/>
            </a:bodyPr>
            <a:lstStyle/>
            <a:p>
              <a:endParaRPr lang="fr-FR" dirty="0"/>
            </a:p>
          </p:txBody>
        </p:sp>
      </p:grpSp>
      <p:sp>
        <p:nvSpPr>
          <p:cNvPr id="5" name="ZoneTexte 4"/>
          <p:cNvSpPr txBox="1"/>
          <p:nvPr/>
        </p:nvSpPr>
        <p:spPr>
          <a:xfrm>
            <a:off x="0" y="51470"/>
            <a:ext cx="8805565" cy="523220"/>
          </a:xfrm>
          <a:prstGeom prst="rect">
            <a:avLst/>
          </a:prstGeom>
          <a:noFill/>
        </p:spPr>
        <p:txBody>
          <a:bodyPr wrap="none" rtlCol="0">
            <a:spAutoFit/>
          </a:bodyPr>
          <a:lstStyle/>
          <a:p>
            <a:r>
              <a:rPr lang="fr-FR" sz="2800" b="1" dirty="0">
                <a:solidFill>
                  <a:srgbClr val="257419"/>
                </a:solidFill>
                <a:latin typeface="Arial"/>
                <a:cs typeface="Arial"/>
              </a:rPr>
              <a:t>Les associations végétales: définition et exemples</a:t>
            </a:r>
          </a:p>
        </p:txBody>
      </p:sp>
      <p:sp>
        <p:nvSpPr>
          <p:cNvPr id="6" name="Rectangle 11"/>
          <p:cNvSpPr>
            <a:spLocks noChangeArrowheads="1"/>
          </p:cNvSpPr>
          <p:nvPr/>
        </p:nvSpPr>
        <p:spPr bwMode="auto">
          <a:xfrm>
            <a:off x="0" y="53714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33956949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1" y="0"/>
            <a:ext cx="9144000" cy="954107"/>
          </a:xfrm>
          <a:prstGeom prst="rect">
            <a:avLst/>
          </a:prstGeom>
          <a:noFill/>
        </p:spPr>
        <p:txBody>
          <a:bodyPr wrap="square" rtlCol="0">
            <a:spAutoFit/>
          </a:bodyPr>
          <a:lstStyle/>
          <a:p>
            <a:r>
              <a:rPr lang="fr-FR" sz="2800" b="1" dirty="0">
                <a:solidFill>
                  <a:srgbClr val="257419"/>
                </a:solidFill>
                <a:latin typeface="Arial"/>
                <a:cs typeface="Arial"/>
              </a:rPr>
              <a:t>Les associations végétales: compétition pour l’utilisation de même ressources</a:t>
            </a:r>
          </a:p>
        </p:txBody>
      </p:sp>
      <p:sp>
        <p:nvSpPr>
          <p:cNvPr id="4" name="Rectangle 11"/>
          <p:cNvSpPr>
            <a:spLocks noChangeArrowheads="1"/>
          </p:cNvSpPr>
          <p:nvPr/>
        </p:nvSpPr>
        <p:spPr bwMode="auto">
          <a:xfrm>
            <a:off x="-15404" y="91556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grpSp>
        <p:nvGrpSpPr>
          <p:cNvPr id="7" name="Grouper 6"/>
          <p:cNvGrpSpPr/>
          <p:nvPr/>
        </p:nvGrpSpPr>
        <p:grpSpPr>
          <a:xfrm>
            <a:off x="-36512" y="931848"/>
            <a:ext cx="9144000" cy="3872150"/>
            <a:chOff x="0" y="1455649"/>
            <a:chExt cx="9144000" cy="3872150"/>
          </a:xfrm>
        </p:grpSpPr>
        <p:pic>
          <p:nvPicPr>
            <p:cNvPr id="2" name="Image 1" descr="Capture d’écran 2019-12-10 à 11.50.18.png"/>
            <p:cNvPicPr>
              <a:picLocks noChangeAspect="1"/>
            </p:cNvPicPr>
            <p:nvPr/>
          </p:nvPicPr>
          <p:blipFill rotWithShape="1">
            <a:blip r:embed="rId2">
              <a:extLst>
                <a:ext uri="{28A0092B-C50C-407E-A947-70E740481C1C}">
                  <a14:useLocalDpi xmlns:a14="http://schemas.microsoft.com/office/drawing/2010/main" val="0"/>
                </a:ext>
              </a:extLst>
            </a:blip>
            <a:srcRect t="13903" b="13800"/>
            <a:stretch/>
          </p:blipFill>
          <p:spPr>
            <a:xfrm>
              <a:off x="0" y="1458044"/>
              <a:ext cx="9144000" cy="3685456"/>
            </a:xfrm>
            <a:prstGeom prst="rect">
              <a:avLst/>
            </a:prstGeom>
          </p:spPr>
        </p:pic>
        <p:sp>
          <p:nvSpPr>
            <p:cNvPr id="5" name="ZoneTexte 4"/>
            <p:cNvSpPr txBox="1"/>
            <p:nvPr/>
          </p:nvSpPr>
          <p:spPr>
            <a:xfrm>
              <a:off x="7311868" y="5020022"/>
              <a:ext cx="1796636" cy="307777"/>
            </a:xfrm>
            <a:prstGeom prst="rect">
              <a:avLst/>
            </a:prstGeom>
            <a:noFill/>
          </p:spPr>
          <p:txBody>
            <a:bodyPr wrap="none" rtlCol="0">
              <a:spAutoFit/>
            </a:bodyPr>
            <a:lstStyle/>
            <a:p>
              <a:r>
                <a:rPr lang="fr-FR" sz="1400" dirty="0"/>
                <a:t>Van </a:t>
              </a:r>
              <a:r>
                <a:rPr lang="fr-FR" sz="1400" dirty="0" err="1"/>
                <a:t>Asten</a:t>
              </a:r>
              <a:r>
                <a:rPr lang="fr-FR" sz="1400" dirty="0"/>
                <a:t> et al (2011)</a:t>
              </a:r>
            </a:p>
          </p:txBody>
        </p:sp>
        <p:sp>
          <p:nvSpPr>
            <p:cNvPr id="6" name="ZoneTexte 5"/>
            <p:cNvSpPr txBox="1"/>
            <p:nvPr/>
          </p:nvSpPr>
          <p:spPr>
            <a:xfrm>
              <a:off x="107504" y="1455649"/>
              <a:ext cx="1080120" cy="179997"/>
            </a:xfrm>
            <a:prstGeom prst="rect">
              <a:avLst/>
            </a:prstGeom>
            <a:solidFill>
              <a:srgbClr val="FFFFFF"/>
            </a:solidFill>
          </p:spPr>
          <p:txBody>
            <a:bodyPr wrap="square" rtlCol="0">
              <a:spAutoFit/>
            </a:bodyPr>
            <a:lstStyle/>
            <a:p>
              <a:endParaRPr lang="fr-FR" dirty="0"/>
            </a:p>
          </p:txBody>
        </p:sp>
      </p:grpSp>
      <p:sp>
        <p:nvSpPr>
          <p:cNvPr id="9" name="Rectangle 8"/>
          <p:cNvSpPr/>
          <p:nvPr/>
        </p:nvSpPr>
        <p:spPr>
          <a:xfrm>
            <a:off x="4499992" y="2499742"/>
            <a:ext cx="4644008" cy="2376264"/>
          </a:xfrm>
          <a:prstGeom prst="rect">
            <a:avLst/>
          </a:prstGeom>
          <a:solidFill>
            <a:srgbClr val="FFFFFF"/>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fr-FR"/>
          </a:p>
        </p:txBody>
      </p:sp>
      <p:pic>
        <p:nvPicPr>
          <p:cNvPr id="10" name="Google Shape;810;p70"/>
          <p:cNvPicPr preferRelativeResize="0"/>
          <p:nvPr/>
        </p:nvPicPr>
        <p:blipFill rotWithShape="1">
          <a:blip r:embed="rId3">
            <a:alphaModFix/>
          </a:blip>
          <a:srcRect t="16777"/>
          <a:stretch/>
        </p:blipFill>
        <p:spPr>
          <a:xfrm>
            <a:off x="4651350" y="2416701"/>
            <a:ext cx="4492650" cy="2243281"/>
          </a:xfrm>
          <a:prstGeom prst="rect">
            <a:avLst/>
          </a:prstGeom>
          <a:noFill/>
          <a:ln w="19050" cap="flat" cmpd="sng">
            <a:solidFill>
              <a:srgbClr val="FFFFFF"/>
            </a:solidFill>
            <a:prstDash val="solid"/>
            <a:round/>
            <a:headEnd type="none" w="sm" len="sm"/>
            <a:tailEnd type="none" w="sm" len="sm"/>
          </a:ln>
        </p:spPr>
      </p:pic>
      <p:sp>
        <p:nvSpPr>
          <p:cNvPr id="12" name="Google Shape;811;p70"/>
          <p:cNvSpPr txBox="1"/>
          <p:nvPr/>
        </p:nvSpPr>
        <p:spPr>
          <a:xfrm>
            <a:off x="4067944" y="4659982"/>
            <a:ext cx="5112568" cy="295567"/>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fr" dirty="0">
                <a:latin typeface="Open Sans"/>
                <a:ea typeface="Open Sans"/>
                <a:cs typeface="Open Sans"/>
                <a:sym typeface="Open Sans"/>
              </a:rPr>
              <a:t>LAND EQUIVALENT RATIO :</a:t>
            </a:r>
            <a:endParaRPr dirty="0">
              <a:latin typeface="Open Sans"/>
              <a:ea typeface="Open Sans"/>
              <a:cs typeface="Open Sans"/>
              <a:sym typeface="Open Sans"/>
            </a:endParaRPr>
          </a:p>
          <a:p>
            <a:pPr marL="0" lvl="0" indent="0" algn="ctr" rtl="0">
              <a:spcBef>
                <a:spcPts val="0"/>
              </a:spcBef>
              <a:spcAft>
                <a:spcPts val="0"/>
              </a:spcAft>
              <a:buNone/>
            </a:pPr>
            <a:r>
              <a:rPr lang="fr" dirty="0">
                <a:latin typeface="Open Sans"/>
                <a:ea typeface="Open Sans"/>
                <a:cs typeface="Open Sans"/>
                <a:sym typeface="Open Sans"/>
              </a:rPr>
              <a:t>Le produit est plus intéressant que la somme</a:t>
            </a:r>
            <a:endParaRPr dirty="0">
              <a:latin typeface="Open Sans"/>
              <a:ea typeface="Open Sans"/>
              <a:cs typeface="Open Sans"/>
              <a:sym typeface="Open Sans"/>
            </a:endParaRPr>
          </a:p>
        </p:txBody>
      </p:sp>
    </p:spTree>
    <p:extLst>
      <p:ext uri="{BB962C8B-B14F-4D97-AF65-F5344CB8AC3E}">
        <p14:creationId xmlns:p14="http://schemas.microsoft.com/office/powerpoint/2010/main" val="339569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Capture d’écran 2019-12-11 à 16.18.35.png"/>
          <p:cNvPicPr>
            <a:picLocks noChangeAspect="1"/>
          </p:cNvPicPr>
          <p:nvPr/>
        </p:nvPicPr>
        <p:blipFill rotWithShape="1">
          <a:blip r:embed="rId2">
            <a:extLst>
              <a:ext uri="{28A0092B-C50C-407E-A947-70E740481C1C}">
                <a14:useLocalDpi xmlns:a14="http://schemas.microsoft.com/office/drawing/2010/main" val="0"/>
              </a:ext>
            </a:extLst>
          </a:blip>
          <a:srcRect t="19817" r="31389" b="1"/>
          <a:stretch/>
        </p:blipFill>
        <p:spPr>
          <a:xfrm>
            <a:off x="0" y="987574"/>
            <a:ext cx="6273800" cy="3507299"/>
          </a:xfrm>
          <a:prstGeom prst="rect">
            <a:avLst/>
          </a:prstGeom>
        </p:spPr>
      </p:pic>
      <p:sp>
        <p:nvSpPr>
          <p:cNvPr id="3" name="ZoneTexte 2"/>
          <p:cNvSpPr txBox="1"/>
          <p:nvPr/>
        </p:nvSpPr>
        <p:spPr>
          <a:xfrm>
            <a:off x="-108520" y="0"/>
            <a:ext cx="9783373" cy="523220"/>
          </a:xfrm>
          <a:prstGeom prst="rect">
            <a:avLst/>
          </a:prstGeom>
          <a:noFill/>
        </p:spPr>
        <p:txBody>
          <a:bodyPr wrap="none" rtlCol="0">
            <a:spAutoFit/>
          </a:bodyPr>
          <a:lstStyle/>
          <a:p>
            <a:r>
              <a:rPr lang="fr-FR" sz="2800" b="1" dirty="0">
                <a:solidFill>
                  <a:srgbClr val="257419"/>
                </a:solidFill>
                <a:latin typeface="Arial"/>
                <a:cs typeface="Arial"/>
              </a:rPr>
              <a:t>Les associations végétales: complémentarité de niche </a:t>
            </a:r>
          </a:p>
        </p:txBody>
      </p:sp>
      <p:sp>
        <p:nvSpPr>
          <p:cNvPr id="4" name="Rectangle 11"/>
          <p:cNvSpPr>
            <a:spLocks noChangeArrowheads="1"/>
          </p:cNvSpPr>
          <p:nvPr/>
        </p:nvSpPr>
        <p:spPr bwMode="auto">
          <a:xfrm>
            <a:off x="0" y="48567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pic>
        <p:nvPicPr>
          <p:cNvPr id="6" name="Image 22" descr="IMGP1338.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6516216" y="1851670"/>
            <a:ext cx="1857375" cy="2571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03216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écran 2019-12-10 à 11.51.57.png"/>
          <p:cNvPicPr>
            <a:picLocks noChangeAspect="1"/>
          </p:cNvPicPr>
          <p:nvPr/>
        </p:nvPicPr>
        <p:blipFill rotWithShape="1">
          <a:blip r:embed="rId2">
            <a:extLst>
              <a:ext uri="{28A0092B-C50C-407E-A947-70E740481C1C}">
                <a14:useLocalDpi xmlns:a14="http://schemas.microsoft.com/office/drawing/2010/main" val="0"/>
              </a:ext>
            </a:extLst>
          </a:blip>
          <a:srcRect t="18107" b="14983"/>
          <a:stretch/>
        </p:blipFill>
        <p:spPr>
          <a:xfrm>
            <a:off x="0" y="1275606"/>
            <a:ext cx="9144000" cy="3218458"/>
          </a:xfrm>
          <a:prstGeom prst="rect">
            <a:avLst/>
          </a:prstGeom>
        </p:spPr>
      </p:pic>
      <p:sp>
        <p:nvSpPr>
          <p:cNvPr id="4" name="ZoneTexte 3"/>
          <p:cNvSpPr txBox="1"/>
          <p:nvPr/>
        </p:nvSpPr>
        <p:spPr>
          <a:xfrm>
            <a:off x="35496" y="0"/>
            <a:ext cx="9145016" cy="800219"/>
          </a:xfrm>
          <a:prstGeom prst="rect">
            <a:avLst/>
          </a:prstGeom>
          <a:noFill/>
        </p:spPr>
        <p:txBody>
          <a:bodyPr wrap="square" rtlCol="0">
            <a:spAutoFit/>
          </a:bodyPr>
          <a:lstStyle/>
          <a:p>
            <a:r>
              <a:rPr lang="fr-FR" sz="2800" b="1" dirty="0">
                <a:solidFill>
                  <a:srgbClr val="257419"/>
                </a:solidFill>
                <a:latin typeface="Arial"/>
                <a:cs typeface="Arial"/>
              </a:rPr>
              <a:t>Les associations végétales: Facilitation </a:t>
            </a:r>
            <a:r>
              <a:rPr lang="fr-FR" b="1" dirty="0">
                <a:solidFill>
                  <a:srgbClr val="257419"/>
                </a:solidFill>
                <a:latin typeface="Arial"/>
                <a:cs typeface="Arial"/>
              </a:rPr>
              <a:t>(accéder à des ressources inaccessibles)</a:t>
            </a:r>
          </a:p>
        </p:txBody>
      </p:sp>
      <p:sp>
        <p:nvSpPr>
          <p:cNvPr id="5" name="Rectangle 11"/>
          <p:cNvSpPr>
            <a:spLocks noChangeArrowheads="1"/>
          </p:cNvSpPr>
          <p:nvPr/>
        </p:nvSpPr>
        <p:spPr bwMode="auto">
          <a:xfrm>
            <a:off x="0" y="773708"/>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33956949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écran 2019-12-10 à 11.52.55.png"/>
          <p:cNvPicPr>
            <a:picLocks noChangeAspect="1"/>
          </p:cNvPicPr>
          <p:nvPr/>
        </p:nvPicPr>
        <p:blipFill rotWithShape="1">
          <a:blip r:embed="rId2">
            <a:extLst>
              <a:ext uri="{28A0092B-C50C-407E-A947-70E740481C1C}">
                <a14:useLocalDpi xmlns:a14="http://schemas.microsoft.com/office/drawing/2010/main" val="0"/>
              </a:ext>
            </a:extLst>
          </a:blip>
          <a:srcRect t="16136" b="13000"/>
          <a:stretch/>
        </p:blipFill>
        <p:spPr>
          <a:xfrm>
            <a:off x="-12328" y="952500"/>
            <a:ext cx="9144000" cy="3486076"/>
          </a:xfrm>
          <a:prstGeom prst="rect">
            <a:avLst/>
          </a:prstGeom>
        </p:spPr>
      </p:pic>
      <p:sp>
        <p:nvSpPr>
          <p:cNvPr id="3" name="ZoneTexte 2"/>
          <p:cNvSpPr txBox="1"/>
          <p:nvPr/>
        </p:nvSpPr>
        <p:spPr>
          <a:xfrm>
            <a:off x="-108520" y="0"/>
            <a:ext cx="8184377" cy="523220"/>
          </a:xfrm>
          <a:prstGeom prst="rect">
            <a:avLst/>
          </a:prstGeom>
          <a:noFill/>
        </p:spPr>
        <p:txBody>
          <a:bodyPr wrap="none" rtlCol="0">
            <a:spAutoFit/>
          </a:bodyPr>
          <a:lstStyle/>
          <a:p>
            <a:r>
              <a:rPr lang="fr-FR" sz="2800" b="1" dirty="0">
                <a:solidFill>
                  <a:srgbClr val="257419"/>
                </a:solidFill>
                <a:latin typeface="Arial"/>
                <a:cs typeface="Arial"/>
              </a:rPr>
              <a:t>Facilitation biogéochimique pour le phosphore</a:t>
            </a:r>
          </a:p>
        </p:txBody>
      </p:sp>
      <p:sp>
        <p:nvSpPr>
          <p:cNvPr id="4" name="Rectangle 11"/>
          <p:cNvSpPr>
            <a:spLocks noChangeArrowheads="1"/>
          </p:cNvSpPr>
          <p:nvPr/>
        </p:nvSpPr>
        <p:spPr bwMode="auto">
          <a:xfrm>
            <a:off x="0" y="48567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5" name="ZoneTexte 4"/>
          <p:cNvSpPr txBox="1"/>
          <p:nvPr/>
        </p:nvSpPr>
        <p:spPr>
          <a:xfrm>
            <a:off x="6948264" y="4515966"/>
            <a:ext cx="1874394" cy="307777"/>
          </a:xfrm>
          <a:prstGeom prst="rect">
            <a:avLst/>
          </a:prstGeom>
          <a:noFill/>
        </p:spPr>
        <p:txBody>
          <a:bodyPr wrap="none" rtlCol="0">
            <a:spAutoFit/>
          </a:bodyPr>
          <a:lstStyle/>
          <a:p>
            <a:r>
              <a:rPr lang="fr-FR" sz="1400" dirty="0" err="1"/>
              <a:t>Betencourt</a:t>
            </a:r>
            <a:r>
              <a:rPr lang="fr-FR" sz="1400" dirty="0"/>
              <a:t> et al (2012)</a:t>
            </a:r>
          </a:p>
        </p:txBody>
      </p:sp>
    </p:spTree>
    <p:extLst>
      <p:ext uri="{BB962C8B-B14F-4D97-AF65-F5344CB8AC3E}">
        <p14:creationId xmlns:p14="http://schemas.microsoft.com/office/powerpoint/2010/main" val="33956949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pture d’écran 2019-12-10 à 11.53.19.png"/>
          <p:cNvPicPr>
            <a:picLocks noChangeAspect="1"/>
          </p:cNvPicPr>
          <p:nvPr/>
        </p:nvPicPr>
        <p:blipFill rotWithShape="1">
          <a:blip r:embed="rId2">
            <a:extLst>
              <a:ext uri="{28A0092B-C50C-407E-A947-70E740481C1C}">
                <a14:useLocalDpi xmlns:a14="http://schemas.microsoft.com/office/drawing/2010/main" val="0"/>
              </a:ext>
            </a:extLst>
          </a:blip>
          <a:srcRect t="24723" b="12418"/>
          <a:stretch/>
        </p:blipFill>
        <p:spPr>
          <a:xfrm>
            <a:off x="-3820" y="1263724"/>
            <a:ext cx="9144000" cy="3108226"/>
          </a:xfrm>
          <a:prstGeom prst="rect">
            <a:avLst/>
          </a:prstGeom>
        </p:spPr>
      </p:pic>
      <p:sp>
        <p:nvSpPr>
          <p:cNvPr id="3" name="ZoneTexte 2"/>
          <p:cNvSpPr txBox="1"/>
          <p:nvPr/>
        </p:nvSpPr>
        <p:spPr>
          <a:xfrm>
            <a:off x="6660232" y="4587974"/>
            <a:ext cx="2298338" cy="369332"/>
          </a:xfrm>
          <a:prstGeom prst="rect">
            <a:avLst/>
          </a:prstGeom>
          <a:noFill/>
        </p:spPr>
        <p:txBody>
          <a:bodyPr wrap="none" rtlCol="0">
            <a:spAutoFit/>
          </a:bodyPr>
          <a:lstStyle/>
          <a:p>
            <a:r>
              <a:rPr lang="fr-FR" dirty="0" err="1"/>
              <a:t>Bedoussac</a:t>
            </a:r>
            <a:r>
              <a:rPr lang="fr-FR" dirty="0"/>
              <a:t> et al (2016)</a:t>
            </a:r>
          </a:p>
        </p:txBody>
      </p:sp>
      <p:sp>
        <p:nvSpPr>
          <p:cNvPr id="4" name="ZoneTexte 3"/>
          <p:cNvSpPr txBox="1"/>
          <p:nvPr/>
        </p:nvSpPr>
        <p:spPr>
          <a:xfrm>
            <a:off x="0" y="0"/>
            <a:ext cx="9252520" cy="954107"/>
          </a:xfrm>
          <a:prstGeom prst="rect">
            <a:avLst/>
          </a:prstGeom>
          <a:noFill/>
        </p:spPr>
        <p:txBody>
          <a:bodyPr wrap="square" rtlCol="0">
            <a:spAutoFit/>
          </a:bodyPr>
          <a:lstStyle/>
          <a:p>
            <a:r>
              <a:rPr lang="fr-FR" sz="2800" b="1" dirty="0">
                <a:solidFill>
                  <a:srgbClr val="257419"/>
                </a:solidFill>
                <a:latin typeface="Arial"/>
                <a:cs typeface="Arial"/>
              </a:rPr>
              <a:t>Complémentarité, compétition et facilitation pour accroitre les rendements et la qualité des grains </a:t>
            </a:r>
          </a:p>
        </p:txBody>
      </p:sp>
      <p:sp>
        <p:nvSpPr>
          <p:cNvPr id="5" name="Rectangle 11"/>
          <p:cNvSpPr>
            <a:spLocks noChangeArrowheads="1"/>
          </p:cNvSpPr>
          <p:nvPr/>
        </p:nvSpPr>
        <p:spPr bwMode="auto">
          <a:xfrm>
            <a:off x="0" y="91556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33956949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a:xfrm>
            <a:off x="251520" y="0"/>
            <a:ext cx="8407845" cy="855036"/>
          </a:xfrm>
        </p:spPr>
        <p:txBody>
          <a:bodyPr/>
          <a:lstStyle/>
          <a:p>
            <a:r>
              <a:rPr lang="fr-FR" sz="2800" b="1" dirty="0">
                <a:solidFill>
                  <a:srgbClr val="257419"/>
                </a:solidFill>
                <a:latin typeface="Arial"/>
                <a:cs typeface="Arial"/>
              </a:rPr>
              <a:t>L’agriculture durable dans l’agenda international </a:t>
            </a:r>
            <a:br>
              <a:rPr lang="fr-FR" sz="2800" b="1" dirty="0">
                <a:solidFill>
                  <a:srgbClr val="257419"/>
                </a:solidFill>
                <a:latin typeface="Arial"/>
                <a:cs typeface="Arial"/>
              </a:rPr>
            </a:br>
            <a:r>
              <a:rPr lang="fr-FR" sz="2800" b="1" dirty="0">
                <a:solidFill>
                  <a:srgbClr val="257419"/>
                </a:solidFill>
                <a:latin typeface="Arial"/>
                <a:cs typeface="Arial"/>
              </a:rPr>
              <a:t>L’agenda 2030 des Nations Unies</a:t>
            </a:r>
            <a:endParaRPr lang="la-Latn" sz="2800" b="1" dirty="0">
              <a:solidFill>
                <a:srgbClr val="257419"/>
              </a:solidFill>
              <a:latin typeface="Arial"/>
              <a:cs typeface="Arial"/>
            </a:endParaRPr>
          </a:p>
        </p:txBody>
      </p:sp>
      <p:sp>
        <p:nvSpPr>
          <p:cNvPr id="3" name="Espace réservé du contenu 2"/>
          <p:cNvSpPr>
            <a:spLocks noGrp="1"/>
          </p:cNvSpPr>
          <p:nvPr>
            <p:ph idx="1"/>
          </p:nvPr>
        </p:nvSpPr>
        <p:spPr>
          <a:xfrm>
            <a:off x="5724128" y="1419622"/>
            <a:ext cx="3419872" cy="3024336"/>
          </a:xfrm>
        </p:spPr>
        <p:txBody>
          <a:bodyPr>
            <a:noAutofit/>
          </a:bodyPr>
          <a:lstStyle/>
          <a:p>
            <a:pPr marL="0" indent="0">
              <a:buNone/>
            </a:pPr>
            <a:r>
              <a:rPr lang="fr-FR" sz="1600" b="1" dirty="0">
                <a:latin typeface="Arial"/>
                <a:cs typeface="Arial"/>
              </a:rPr>
              <a:t>En 2015, les 193 États membres de l’ONU ont adopté le programme de développement durable (ODD/SDG) à l’horizon 2030, intitulé Agenda 2030. C'est un agenda pour les populations, pour la planète, pour la prospérité, pour la paix et par les partenariats. Il porte une vision de transformation de notre monde en éradiquant la pauvreté et en assurant sa transition vers un développement durable.</a:t>
            </a:r>
          </a:p>
        </p:txBody>
      </p:sp>
      <p:pic>
        <p:nvPicPr>
          <p:cNvPr id="2054" name="Picture 6" descr="RÃ©sultat de recherche d'images pour &quot;agenda 2030&quot;"/>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1563638"/>
            <a:ext cx="5769636" cy="3240360"/>
          </a:xfrm>
          <a:prstGeom prst="rect">
            <a:avLst/>
          </a:prstGeom>
          <a:noFill/>
          <a:extLst>
            <a:ext uri="{909E8E84-426E-40dd-AFC4-6F175D3DCCD1}">
              <a14:hiddenFill xmlns:a14="http://schemas.microsoft.com/office/drawing/2010/main" xmlns="">
                <a:solidFill>
                  <a:srgbClr val="FFFFFF"/>
                </a:solidFill>
              </a14:hiddenFill>
            </a:ext>
          </a:extLst>
        </p:spPr>
      </p:pic>
      <p:sp>
        <p:nvSpPr>
          <p:cNvPr id="2" name="ZoneTexte 1"/>
          <p:cNvSpPr txBox="1"/>
          <p:nvPr/>
        </p:nvSpPr>
        <p:spPr>
          <a:xfrm>
            <a:off x="179512" y="987574"/>
            <a:ext cx="1467068" cy="369332"/>
          </a:xfrm>
          <a:prstGeom prst="rect">
            <a:avLst/>
          </a:prstGeom>
          <a:noFill/>
        </p:spPr>
        <p:txBody>
          <a:bodyPr wrap="none" rtlCol="0">
            <a:spAutoFit/>
          </a:bodyPr>
          <a:lstStyle/>
          <a:p>
            <a:r>
              <a:rPr lang="fr-FR" dirty="0"/>
              <a:t>FAO, UNFCCC</a:t>
            </a:r>
          </a:p>
        </p:txBody>
      </p:sp>
      <p:sp>
        <p:nvSpPr>
          <p:cNvPr id="10" name="Rectangle 11"/>
          <p:cNvSpPr>
            <a:spLocks noChangeArrowheads="1"/>
          </p:cNvSpPr>
          <p:nvPr/>
        </p:nvSpPr>
        <p:spPr bwMode="auto">
          <a:xfrm>
            <a:off x="-18976" y="917724"/>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38106875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115616" y="3795886"/>
            <a:ext cx="6696744" cy="936104"/>
          </a:xfrm>
        </p:spPr>
        <p:txBody>
          <a:bodyPr>
            <a:normAutofit/>
          </a:bodyPr>
          <a:lstStyle/>
          <a:p>
            <a:pPr marL="0" indent="0">
              <a:buNone/>
            </a:pPr>
            <a:r>
              <a:rPr lang="fr-FR" sz="1800" b="1" dirty="0">
                <a:latin typeface="Arial"/>
                <a:cs typeface="Arial"/>
              </a:rPr>
              <a:t>Gérer durablement les forêts, lutter contre la désertification, enrayer et inverser le processus de dégradation des terres, mettre fin à l’appauvrissement de la biodiversité</a:t>
            </a:r>
          </a:p>
        </p:txBody>
      </p:sp>
      <p:sp>
        <p:nvSpPr>
          <p:cNvPr id="6" name="Rectangle 5"/>
          <p:cNvSpPr/>
          <p:nvPr/>
        </p:nvSpPr>
        <p:spPr>
          <a:xfrm>
            <a:off x="1152127" y="1925419"/>
            <a:ext cx="5122843" cy="646331"/>
          </a:xfrm>
          <a:prstGeom prst="rect">
            <a:avLst/>
          </a:prstGeom>
        </p:spPr>
        <p:txBody>
          <a:bodyPr wrap="square">
            <a:spAutoFit/>
          </a:bodyPr>
          <a:lstStyle/>
          <a:p>
            <a:r>
              <a:rPr lang="fr-FR" b="1" dirty="0">
                <a:latin typeface="Arial"/>
                <a:cs typeface="Arial"/>
              </a:rPr>
              <a:t>Établir des modes de consommation et de production durables</a:t>
            </a:r>
          </a:p>
        </p:txBody>
      </p:sp>
      <p:sp>
        <p:nvSpPr>
          <p:cNvPr id="9" name="Rectangle 8"/>
          <p:cNvSpPr/>
          <p:nvPr/>
        </p:nvSpPr>
        <p:spPr>
          <a:xfrm>
            <a:off x="1115615" y="2787774"/>
            <a:ext cx="5122843" cy="923330"/>
          </a:xfrm>
          <a:prstGeom prst="rect">
            <a:avLst/>
          </a:prstGeom>
        </p:spPr>
        <p:txBody>
          <a:bodyPr wrap="square">
            <a:spAutoFit/>
          </a:bodyPr>
          <a:lstStyle/>
          <a:p>
            <a:r>
              <a:rPr lang="fr-FR" b="1" dirty="0">
                <a:latin typeface="Arial"/>
                <a:cs typeface="Arial"/>
              </a:rPr>
              <a:t>Prendre d’urgence des mesures pour lutter contre les changements climatiques et leurs répercussions</a:t>
            </a:r>
          </a:p>
        </p:txBody>
      </p:sp>
      <p:sp>
        <p:nvSpPr>
          <p:cNvPr id="12" name="Rectangle 11"/>
          <p:cNvSpPr/>
          <p:nvPr/>
        </p:nvSpPr>
        <p:spPr>
          <a:xfrm>
            <a:off x="1115615" y="915566"/>
            <a:ext cx="5122843" cy="646331"/>
          </a:xfrm>
          <a:prstGeom prst="rect">
            <a:avLst/>
          </a:prstGeom>
        </p:spPr>
        <p:txBody>
          <a:bodyPr wrap="square">
            <a:spAutoFit/>
          </a:bodyPr>
          <a:lstStyle/>
          <a:p>
            <a:r>
              <a:rPr lang="fr-FR" b="1" dirty="0">
                <a:latin typeface="Arial"/>
                <a:cs typeface="Arial"/>
              </a:rPr>
              <a:t>Proportion des zones agricoles exploitées de manière productive et durable</a:t>
            </a:r>
          </a:p>
        </p:txBody>
      </p:sp>
      <p:pic>
        <p:nvPicPr>
          <p:cNvPr id="13" name="Image 12" descr="Capture d’écran 2019-12-11 à 21.10.25.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799" y="771658"/>
            <a:ext cx="935996" cy="935996"/>
          </a:xfrm>
          <a:prstGeom prst="rect">
            <a:avLst/>
          </a:prstGeom>
        </p:spPr>
      </p:pic>
      <p:pic>
        <p:nvPicPr>
          <p:cNvPr id="14" name="Image 13" descr="Capture d’écran 2019-12-11 à 21.10.01.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620" y="1779770"/>
            <a:ext cx="935996" cy="935996"/>
          </a:xfrm>
          <a:prstGeom prst="rect">
            <a:avLst/>
          </a:prstGeom>
        </p:spPr>
      </p:pic>
      <p:pic>
        <p:nvPicPr>
          <p:cNvPr id="15" name="Image 14" descr="Capture d’écran 2019-12-11 à 21.10.08.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9620" y="2787882"/>
            <a:ext cx="935996" cy="935996"/>
          </a:xfrm>
          <a:prstGeom prst="rect">
            <a:avLst/>
          </a:prstGeom>
        </p:spPr>
      </p:pic>
      <p:pic>
        <p:nvPicPr>
          <p:cNvPr id="16" name="Image 15" descr="Capture d’écran 2019-12-11 à 21.10.16.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620" y="3795886"/>
            <a:ext cx="935996" cy="935996"/>
          </a:xfrm>
          <a:prstGeom prst="rect">
            <a:avLst/>
          </a:prstGeom>
        </p:spPr>
      </p:pic>
      <p:sp>
        <p:nvSpPr>
          <p:cNvPr id="18" name="ZoneTexte 17"/>
          <p:cNvSpPr txBox="1"/>
          <p:nvPr/>
        </p:nvSpPr>
        <p:spPr>
          <a:xfrm>
            <a:off x="107504" y="0"/>
            <a:ext cx="3935643" cy="523220"/>
          </a:xfrm>
          <a:prstGeom prst="rect">
            <a:avLst/>
          </a:prstGeom>
          <a:noFill/>
        </p:spPr>
        <p:txBody>
          <a:bodyPr wrap="none" rtlCol="0">
            <a:spAutoFit/>
          </a:bodyPr>
          <a:lstStyle/>
          <a:p>
            <a:r>
              <a:rPr lang="fr-FR" sz="2800" b="1" dirty="0">
                <a:solidFill>
                  <a:srgbClr val="257419"/>
                </a:solidFill>
                <a:latin typeface="Arial"/>
                <a:cs typeface="Arial"/>
              </a:rPr>
              <a:t>ODD et l’agroécologie</a:t>
            </a:r>
          </a:p>
        </p:txBody>
      </p:sp>
      <p:sp>
        <p:nvSpPr>
          <p:cNvPr id="19" name="Rectangle 11"/>
          <p:cNvSpPr>
            <a:spLocks noChangeArrowheads="1"/>
          </p:cNvSpPr>
          <p:nvPr/>
        </p:nvSpPr>
        <p:spPr bwMode="auto">
          <a:xfrm>
            <a:off x="0" y="485676"/>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Tree>
    <p:extLst>
      <p:ext uri="{BB962C8B-B14F-4D97-AF65-F5344CB8AC3E}">
        <p14:creationId xmlns:p14="http://schemas.microsoft.com/office/powerpoint/2010/main" val="3411233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p:cNvSpPr>
            <a:spLocks noGrp="1"/>
          </p:cNvSpPr>
          <p:nvPr>
            <p:ph type="title"/>
          </p:nvPr>
        </p:nvSpPr>
        <p:spPr>
          <a:xfrm>
            <a:off x="-2332" y="116230"/>
            <a:ext cx="7886700" cy="655320"/>
          </a:xfrm>
        </p:spPr>
        <p:txBody>
          <a:bodyPr>
            <a:normAutofit/>
          </a:bodyPr>
          <a:lstStyle/>
          <a:p>
            <a:pPr algn="l"/>
            <a:r>
              <a:rPr lang="fr-FR" sz="2800" b="1" dirty="0">
                <a:solidFill>
                  <a:srgbClr val="257419"/>
                </a:solidFill>
                <a:latin typeface="Arial"/>
                <a:cs typeface="Arial"/>
              </a:rPr>
              <a:t>L’initiative quatre pour mille (COP21, </a:t>
            </a:r>
            <a:r>
              <a:rPr lang="fr-FR" sz="1800" b="1" dirty="0">
                <a:solidFill>
                  <a:srgbClr val="257419"/>
                </a:solidFill>
                <a:latin typeface="Arial"/>
                <a:cs typeface="Arial"/>
              </a:rPr>
              <a:t>Paris 2015</a:t>
            </a:r>
            <a:r>
              <a:rPr lang="fr-FR" sz="2800" b="1" dirty="0">
                <a:solidFill>
                  <a:srgbClr val="257419"/>
                </a:solidFill>
                <a:latin typeface="Arial"/>
                <a:cs typeface="Arial"/>
              </a:rPr>
              <a:t>)</a:t>
            </a:r>
            <a:endParaRPr lang="la-Latn" sz="2800" b="1" dirty="0">
              <a:solidFill>
                <a:srgbClr val="257419"/>
              </a:solidFill>
              <a:latin typeface="Arial"/>
              <a:cs typeface="Arial"/>
            </a:endParaRPr>
          </a:p>
        </p:txBody>
      </p:sp>
      <p:sp>
        <p:nvSpPr>
          <p:cNvPr id="3" name="Espace réservé du contenu 2"/>
          <p:cNvSpPr>
            <a:spLocks noGrp="1"/>
          </p:cNvSpPr>
          <p:nvPr>
            <p:ph idx="1"/>
          </p:nvPr>
        </p:nvSpPr>
        <p:spPr>
          <a:xfrm>
            <a:off x="33040" y="771550"/>
            <a:ext cx="9795544" cy="1008112"/>
          </a:xfrm>
        </p:spPr>
        <p:txBody>
          <a:bodyPr>
            <a:normAutofit/>
          </a:bodyPr>
          <a:lstStyle/>
          <a:p>
            <a:pPr marL="0" indent="0">
              <a:buNone/>
            </a:pPr>
            <a:r>
              <a:rPr lang="fr-FR" sz="2200" b="1" dirty="0">
                <a:latin typeface="Arial"/>
                <a:cs typeface="Arial"/>
              </a:rPr>
              <a:t>Agir pour assurer la sécurité alimentaire et pour soutenir le climat</a:t>
            </a:r>
          </a:p>
        </p:txBody>
      </p:sp>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2945" y="-31998"/>
            <a:ext cx="1205615" cy="979562"/>
          </a:xfrm>
          <a:prstGeom prst="rect">
            <a:avLst/>
          </a:prstGeom>
        </p:spPr>
      </p:pic>
      <p:sp>
        <p:nvSpPr>
          <p:cNvPr id="8" name="Espace réservé du contenu 2"/>
          <p:cNvSpPr txBox="1">
            <a:spLocks/>
          </p:cNvSpPr>
          <p:nvPr/>
        </p:nvSpPr>
        <p:spPr>
          <a:xfrm>
            <a:off x="-324544" y="1645900"/>
            <a:ext cx="4824536" cy="2366010"/>
          </a:xfrm>
          <a:prstGeom prst="rect">
            <a:avLst/>
          </a:prstGeom>
        </p:spPr>
        <p:txBody>
          <a:bodyPr vert="horz" lIns="92038" tIns="92038" rIns="30679" bIns="0" rtlCol="0">
            <a:normAutofit/>
          </a:bodyPr>
          <a:lstStyle>
            <a:lvl1pPr marL="358775" indent="-358775" algn="l" defTabSz="914400" rtl="0" eaLnBrk="1" latinLnBrk="0" hangingPunct="1">
              <a:lnSpc>
                <a:spcPct val="90000"/>
              </a:lnSpc>
              <a:spcBef>
                <a:spcPts val="1000"/>
              </a:spcBef>
              <a:buSzPct val="80000"/>
              <a:buFontTx/>
              <a:buBlip>
                <a:blip r:embed="rId4"/>
              </a:buBlip>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bg1">
                  <a:lumMod val="50000"/>
                </a:schemeClr>
              </a:buClr>
              <a:buSzPct val="50000"/>
              <a:buFont typeface="Wingdings" panose="05000000000000000000" pitchFamily="2" charset="2"/>
              <a:buChar char=""/>
              <a:defRPr sz="2000" kern="1200">
                <a:solidFill>
                  <a:schemeClr val="bg1">
                    <a:lumMod val="50000"/>
                  </a:schemeClr>
                </a:solidFill>
                <a:latin typeface="+mn-lt"/>
                <a:ea typeface="+mn-ea"/>
                <a:cs typeface="+mn-cs"/>
              </a:defRPr>
            </a:lvl2pPr>
            <a:lvl3pPr marL="1143000" indent="-228600" algn="l" defTabSz="914400" rtl="0" eaLnBrk="1" latinLnBrk="0" hangingPunct="1">
              <a:lnSpc>
                <a:spcPct val="90000"/>
              </a:lnSpc>
              <a:spcBef>
                <a:spcPts val="500"/>
              </a:spcBef>
              <a:buSzPct val="100000"/>
              <a:buFont typeface="Arial" panose="020B0604020202020204" pitchFamily="34" charset="0"/>
              <a:buChar char="•"/>
              <a:defRPr sz="1800" kern="1200">
                <a:solidFill>
                  <a:schemeClr val="bg1">
                    <a:lumMod val="50000"/>
                  </a:schemeClr>
                </a:solidFill>
                <a:latin typeface="+mn-lt"/>
                <a:ea typeface="+mn-ea"/>
                <a:cs typeface="+mn-cs"/>
              </a:defRPr>
            </a:lvl3pPr>
            <a:lvl4pPr marL="1600200" indent="-228600" algn="l" defTabSz="914400" rtl="0" eaLnBrk="1" latinLnBrk="0" hangingPunct="1">
              <a:lnSpc>
                <a:spcPct val="90000"/>
              </a:lnSpc>
              <a:spcBef>
                <a:spcPts val="500"/>
              </a:spcBef>
              <a:buSzPct val="60000"/>
              <a:buFont typeface="Wingdings 2" panose="05020102010507070707" pitchFamily="18" charset="2"/>
              <a:buChar char="¯"/>
              <a:defRPr sz="1600" kern="1200">
                <a:solidFill>
                  <a:schemeClr val="bg1">
                    <a:lumMod val="50000"/>
                  </a:schemeClr>
                </a:solidFill>
                <a:latin typeface="+mn-lt"/>
                <a:ea typeface="+mn-ea"/>
                <a:cs typeface="+mn-cs"/>
              </a:defRPr>
            </a:lvl4pPr>
            <a:lvl5pPr marL="2057400" indent="-228600" algn="l" defTabSz="914400" rtl="0" eaLnBrk="1" latinLnBrk="0" hangingPunct="1">
              <a:lnSpc>
                <a:spcPct val="90000"/>
              </a:lnSpc>
              <a:spcBef>
                <a:spcPts val="500"/>
              </a:spcBef>
              <a:buSzPct val="80000"/>
              <a:buFont typeface="Wingdings" panose="05000000000000000000" pitchFamily="2" charset="2"/>
              <a:buChar char="§"/>
              <a:defRPr sz="1600" kern="1200">
                <a:solidFill>
                  <a:schemeClr val="bg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fr-FR" sz="1800" dirty="0">
                <a:solidFill>
                  <a:srgbClr val="000000"/>
                </a:solidFill>
                <a:latin typeface="Arial"/>
                <a:cs typeface="Arial"/>
              </a:rPr>
              <a:t>- 1,2 milliards de tonnes de carbone par an, pourraient être stockées dans les sols agricoles soit un taux annuel de stockage d’environ 4 pour 1000 par rapport à l’horizon de surface du sol (40 premiers cm du sol) [GIEC, 2014]</a:t>
            </a:r>
          </a:p>
        </p:txBody>
      </p:sp>
      <p:sp>
        <p:nvSpPr>
          <p:cNvPr id="9" name="Rectangle 11"/>
          <p:cNvSpPr>
            <a:spLocks noChangeArrowheads="1"/>
          </p:cNvSpPr>
          <p:nvPr/>
        </p:nvSpPr>
        <p:spPr bwMode="auto">
          <a:xfrm>
            <a:off x="-10468" y="771550"/>
            <a:ext cx="9129713" cy="69850"/>
          </a:xfrm>
          <a:prstGeom prst="rect">
            <a:avLst/>
          </a:prstGeom>
          <a:solidFill>
            <a:srgbClr val="008000"/>
          </a:solidFill>
          <a:ln w="9525">
            <a:noFill/>
            <a:miter lim="800000"/>
            <a:headEnd/>
            <a:tailEnd/>
          </a:ln>
        </p:spPr>
        <p:txBody>
          <a:bodyPr/>
          <a:lstStyle/>
          <a:p>
            <a:pPr>
              <a:defRPr/>
            </a:pPr>
            <a:endParaRPr lang="en-GB" sz="1800" dirty="0">
              <a:latin typeface="Arial"/>
              <a:ea typeface="+mn-ea"/>
              <a:cs typeface="Arial"/>
            </a:endParaRPr>
          </a:p>
        </p:txBody>
      </p:sp>
      <p:sp>
        <p:nvSpPr>
          <p:cNvPr id="4" name="ZoneTexte 3"/>
          <p:cNvSpPr txBox="1"/>
          <p:nvPr/>
        </p:nvSpPr>
        <p:spPr>
          <a:xfrm>
            <a:off x="-443904" y="3507854"/>
            <a:ext cx="9612560" cy="1200329"/>
          </a:xfrm>
          <a:prstGeom prst="rect">
            <a:avLst/>
          </a:prstGeom>
          <a:noFill/>
        </p:spPr>
        <p:txBody>
          <a:bodyPr wrap="square" rtlCol="0">
            <a:spAutoFit/>
          </a:bodyPr>
          <a:lstStyle/>
          <a:p>
            <a:pPr marL="742950" lvl="1" indent="-285750">
              <a:buFontTx/>
              <a:buChar char="-"/>
            </a:pPr>
            <a:r>
              <a:rPr lang="fr-FR" dirty="0">
                <a:solidFill>
                  <a:srgbClr val="000000"/>
                </a:solidFill>
                <a:latin typeface="Arial"/>
                <a:cs typeface="Arial"/>
              </a:rPr>
              <a:t>24 à 40 millions de tonnes de céréales supplémentaires pourraient être produits chaque année en Afrique, Asie et Amérique du Sud en stockant une tonne en plus de matière organique par hectare [</a:t>
            </a:r>
            <a:r>
              <a:rPr lang="fr-FR" dirty="0" err="1">
                <a:solidFill>
                  <a:srgbClr val="000000"/>
                </a:solidFill>
                <a:latin typeface="Arial"/>
                <a:cs typeface="Arial"/>
              </a:rPr>
              <a:t>Lal</a:t>
            </a:r>
            <a:r>
              <a:rPr lang="fr-FR" dirty="0">
                <a:solidFill>
                  <a:srgbClr val="000000"/>
                </a:solidFill>
                <a:latin typeface="Arial"/>
                <a:cs typeface="Arial"/>
              </a:rPr>
              <a:t>, 2006]</a:t>
            </a:r>
          </a:p>
          <a:p>
            <a:endParaRPr lang="fr-FR" dirty="0">
              <a:latin typeface="Arial"/>
              <a:cs typeface="Arial"/>
            </a:endParaRPr>
          </a:p>
        </p:txBody>
      </p:sp>
      <p:sp>
        <p:nvSpPr>
          <p:cNvPr id="5" name="ZoneTexte 4"/>
          <p:cNvSpPr txBox="1"/>
          <p:nvPr/>
        </p:nvSpPr>
        <p:spPr>
          <a:xfrm>
            <a:off x="64994" y="4443958"/>
            <a:ext cx="9073822" cy="707886"/>
          </a:xfrm>
          <a:prstGeom prst="rect">
            <a:avLst/>
          </a:prstGeom>
          <a:noFill/>
        </p:spPr>
        <p:txBody>
          <a:bodyPr wrap="square" rtlCol="0">
            <a:spAutoFit/>
          </a:bodyPr>
          <a:lstStyle/>
          <a:p>
            <a:r>
              <a:rPr lang="fr-FR" sz="2000" b="1" dirty="0">
                <a:solidFill>
                  <a:srgbClr val="0000FF"/>
                </a:solidFill>
                <a:latin typeface="Arial"/>
                <a:cs typeface="Arial"/>
                <a:sym typeface="Wingdings"/>
              </a:rPr>
              <a:t> L’agriculture de carbone est mise en premier plans: agriculture de conservation, agroforesterie, </a:t>
            </a:r>
            <a:r>
              <a:rPr lang="is-IS" sz="2000" b="1" dirty="0">
                <a:solidFill>
                  <a:srgbClr val="0000FF"/>
                </a:solidFill>
                <a:latin typeface="Arial"/>
                <a:cs typeface="Arial"/>
                <a:sym typeface="Wingdings"/>
              </a:rPr>
              <a:t>…..</a:t>
            </a:r>
            <a:endParaRPr lang="fr-FR" sz="2000" b="1" dirty="0">
              <a:solidFill>
                <a:srgbClr val="0000FF"/>
              </a:solidFill>
              <a:latin typeface="Arial"/>
              <a:cs typeface="Arial"/>
            </a:endParaRPr>
          </a:p>
        </p:txBody>
      </p:sp>
      <p:pic>
        <p:nvPicPr>
          <p:cNvPr id="7" name="Image 6" descr="Capture d’écran 2019-12-12 à 05.40.54.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48200" y="1203598"/>
            <a:ext cx="4495800" cy="2336800"/>
          </a:xfrm>
          <a:prstGeom prst="rect">
            <a:avLst/>
          </a:prstGeom>
        </p:spPr>
      </p:pic>
    </p:spTree>
    <p:extLst>
      <p:ext uri="{BB962C8B-B14F-4D97-AF65-F5344CB8AC3E}">
        <p14:creationId xmlns:p14="http://schemas.microsoft.com/office/powerpoint/2010/main" val="1497471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27"/>
        <p:cNvGrpSpPr/>
        <p:nvPr/>
      </p:nvGrpSpPr>
      <p:grpSpPr>
        <a:xfrm>
          <a:off x="0" y="0"/>
          <a:ext cx="0" cy="0"/>
          <a:chOff x="0" y="0"/>
          <a:chExt cx="0" cy="0"/>
        </a:xfrm>
      </p:grpSpPr>
      <p:pic>
        <p:nvPicPr>
          <p:cNvPr id="1328" name="Google Shape;1328;p118"/>
          <p:cNvPicPr preferRelativeResize="0"/>
          <p:nvPr/>
        </p:nvPicPr>
        <p:blipFill rotWithShape="1">
          <a:blip r:embed="rId3">
            <a:alphaModFix/>
          </a:blip>
          <a:srcRect l="1700" t="1808" b="15245"/>
          <a:stretch/>
        </p:blipFill>
        <p:spPr>
          <a:xfrm>
            <a:off x="50" y="0"/>
            <a:ext cx="9144005" cy="5143501"/>
          </a:xfrm>
          <a:prstGeom prst="rect">
            <a:avLst/>
          </a:prstGeom>
          <a:noFill/>
          <a:ln>
            <a:noFill/>
          </a:ln>
        </p:spPr>
      </p:pic>
      <p:sp>
        <p:nvSpPr>
          <p:cNvPr id="1329" name="Google Shape;1329;p118"/>
          <p:cNvSpPr txBox="1">
            <a:spLocks noGrp="1"/>
          </p:cNvSpPr>
          <p:nvPr>
            <p:ph type="title"/>
          </p:nvPr>
        </p:nvSpPr>
        <p:spPr>
          <a:xfrm>
            <a:off x="311750" y="173100"/>
            <a:ext cx="8520600" cy="8313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fr"/>
              <a:t>Merci pour votre attention !</a:t>
            </a:r>
            <a:endParaRPr/>
          </a:p>
        </p:txBody>
      </p:sp>
    </p:spTree>
    <p:extLst>
      <p:ext uri="{BB962C8B-B14F-4D97-AF65-F5344CB8AC3E}">
        <p14:creationId xmlns:p14="http://schemas.microsoft.com/office/powerpoint/2010/main" val="4070304079"/>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asque conférences ARA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que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19334</TotalTime>
  <Words>1222</Words>
  <Application>Microsoft Office PowerPoint</Application>
  <PresentationFormat>On-screen Show (16:9)</PresentationFormat>
  <Paragraphs>110</Paragraphs>
  <Slides>21</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21</vt:i4>
      </vt:variant>
    </vt:vector>
  </HeadingPairs>
  <TitlesOfParts>
    <vt:vector size="27" baseType="lpstr">
      <vt:lpstr>Arial</vt:lpstr>
      <vt:lpstr>Calibri</vt:lpstr>
      <vt:lpstr>Open Sans</vt:lpstr>
      <vt:lpstr>Wingdings</vt:lpstr>
      <vt:lpstr>Thème Office</vt:lpstr>
      <vt:lpstr>Masque conférences ARAA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L’agriculture durable dans l’agenda international  L’agenda 2030 des Nations Unies</vt:lpstr>
      <vt:lpstr>PowerPoint Presentation</vt:lpstr>
      <vt:lpstr>L’initiative quatre pour mille (COP21, Paris 2015)</vt:lpstr>
      <vt:lpstr>Merci pour votre attention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Maison</dc:creator>
  <cp:lastModifiedBy>Zied Idoudi</cp:lastModifiedBy>
  <cp:revision>419</cp:revision>
  <dcterms:created xsi:type="dcterms:W3CDTF">2013-02-12T09:22:20Z</dcterms:created>
  <dcterms:modified xsi:type="dcterms:W3CDTF">2020-01-08T10:10:55Z</dcterms:modified>
</cp:coreProperties>
</file>