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68" r:id="rId5"/>
    <p:sldId id="260" r:id="rId6"/>
    <p:sldId id="262" r:id="rId7"/>
    <p:sldId id="261" r:id="rId8"/>
    <p:sldId id="274" r:id="rId9"/>
    <p:sldId id="276" r:id="rId10"/>
    <p:sldId id="275" r:id="rId11"/>
    <p:sldId id="263" r:id="rId12"/>
    <p:sldId id="264" r:id="rId13"/>
    <p:sldId id="266" r:id="rId14"/>
    <p:sldId id="267" r:id="rId15"/>
    <p:sldId id="269" r:id="rId16"/>
    <p:sldId id="270" r:id="rId17"/>
    <p:sldId id="271" r:id="rId18"/>
    <p:sldId id="273" r:id="rId19"/>
    <p:sldId id="272" r:id="rId20"/>
  </p:sldIdLst>
  <p:sldSz cx="9144000" cy="6858000" type="screen4x3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399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920" autoAdjust="0"/>
  </p:normalViewPr>
  <p:slideViewPr>
    <p:cSldViewPr>
      <p:cViewPr varScale="1">
        <p:scale>
          <a:sx n="75" d="100"/>
          <a:sy n="75" d="100"/>
        </p:scale>
        <p:origin x="1020" y="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97300C-1E68-4573-87B8-8AC33352C251}" type="datetimeFigureOut">
              <a:rPr lang="ro-RO" smtClean="0"/>
              <a:t>09.10.2018</a:t>
            </a:fld>
            <a:endParaRPr lang="ro-RO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o-RO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o-RO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6C722-9FE1-497C-BEE0-809A506890CC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863819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6C722-9FE1-497C-BEE0-809A506890CC}" type="slidenum">
              <a:rPr lang="ro-RO" smtClean="0"/>
              <a:t>12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8417949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o-RO" smtClean="0"/>
              <a:t>Faceți clic pentru editarea stilului de subtitlu al coordonatorului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5CAE3-E66C-483F-9A91-133D66834A8A}" type="datetimeFigureOut">
              <a:rPr lang="ro-RO" smtClean="0"/>
              <a:t>09.10.2018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5CAE3-E66C-483F-9A91-133D66834A8A}" type="datetimeFigureOut">
              <a:rPr lang="ro-RO" smtClean="0"/>
              <a:t>09.10.2018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5CAE3-E66C-483F-9A91-133D66834A8A}" type="datetimeFigureOut">
              <a:rPr lang="ro-RO" smtClean="0"/>
              <a:t>09.10.2018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5CAE3-E66C-483F-9A91-133D66834A8A}" type="datetimeFigureOut">
              <a:rPr lang="ro-RO" smtClean="0"/>
              <a:t>09.10.2018</a:t>
            </a:fld>
            <a:endParaRPr lang="ro-RO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7" name="Substituent dată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5CAE3-E66C-483F-9A91-133D66834A8A}" type="datetimeFigureOut">
              <a:rPr lang="ro-RO" smtClean="0"/>
              <a:t>09.10.2018</a:t>
            </a:fld>
            <a:endParaRPr lang="ro-RO"/>
          </a:p>
        </p:txBody>
      </p:sp>
      <p:sp>
        <p:nvSpPr>
          <p:cNvPr id="8" name="Substituent subsol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ubstituent număr diapozitiv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dată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5CAE3-E66C-483F-9A91-133D66834A8A}" type="datetimeFigureOut">
              <a:rPr lang="ro-RO" smtClean="0"/>
              <a:t>09.10.2018</a:t>
            </a:fld>
            <a:endParaRPr lang="ro-RO"/>
          </a:p>
        </p:txBody>
      </p:sp>
      <p:sp>
        <p:nvSpPr>
          <p:cNvPr id="4" name="Substituent subsol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ubstituent număr diapozitiv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5CAE3-E66C-483F-9A91-133D66834A8A}" type="datetimeFigureOut">
              <a:rPr lang="ro-RO" smtClean="0"/>
              <a:t>09.10.2018</a:t>
            </a:fld>
            <a:endParaRPr lang="ro-RO"/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5CAE3-E66C-483F-9A91-133D66834A8A}" type="datetimeFigureOut">
              <a:rPr lang="ro-RO" smtClean="0"/>
              <a:t>09.10.2018</a:t>
            </a:fld>
            <a:endParaRPr lang="ro-RO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5CAE3-E66C-483F-9A91-133D66834A8A}" type="datetimeFigureOut">
              <a:rPr lang="ro-RO" smtClean="0"/>
              <a:t>09.10.2018</a:t>
            </a:fld>
            <a:endParaRPr lang="ro-RO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5CAE3-E66C-483F-9A91-133D66834A8A}" type="datetimeFigureOut">
              <a:rPr lang="ro-RO" smtClean="0"/>
              <a:t>09.10.2018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5CAE3-E66C-483F-9A91-133D66834A8A}" type="datetimeFigureOut">
              <a:rPr lang="ro-RO" smtClean="0"/>
              <a:t>09.10.2018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E5CAE3-E66C-483F-9A91-133D66834A8A}" type="datetimeFigureOut">
              <a:rPr lang="ro-RO" smtClean="0"/>
              <a:t>09.10.2018</a:t>
            </a:fld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D8D6F0-A759-4B40-A209-1431F2B80A59}" type="slidenum">
              <a:rPr lang="ro-RO" smtClean="0"/>
              <a:t>‹#›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if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uasm.md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88641"/>
            <a:ext cx="8712968" cy="6480719"/>
          </a:xfrm>
        </p:spPr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STATE AGRARIAN UNIVERSITY OF MOLDOVA</a:t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Inception and Partnership Building 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Workshop</a:t>
            </a:r>
            <a:b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Morocco 9-10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October 2018</a:t>
            </a:r>
            <a:endParaRPr lang="ro-RO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6" descr="Zeita_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-99392"/>
            <a:ext cx="1178247" cy="1874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Картинки по запросу drapelul R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16632"/>
            <a:ext cx="2593654" cy="131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2788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8134074" cy="45783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39552" y="5229200"/>
            <a:ext cx="79208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State Agrarian University of Moldova 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was founded in 1933 and it is the oldest and unique agricultural 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university 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the country </a:t>
            </a:r>
            <a:endParaRPr lang="ro-RO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0567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1755" y="191994"/>
            <a:ext cx="3950205" cy="338102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During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its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foundation, SAUM has made a particularly valuable contribution to the economic, social, political and cultural treasure of the society</a:t>
            </a:r>
            <a:r>
              <a:rPr lang="en-US" dirty="0"/>
              <a:t>.</a:t>
            </a:r>
            <a:endParaRPr lang="ro-RO" dirty="0"/>
          </a:p>
        </p:txBody>
      </p:sp>
      <p:pic>
        <p:nvPicPr>
          <p:cNvPr id="1026" name="Picture 2" descr="F:\prezentare\foto\IMG_01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6672"/>
            <a:ext cx="4312786" cy="61926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pic>
        <p:nvPicPr>
          <p:cNvPr id="1027" name="Picture 3" descr="F:\prezentare\foto\DSC_12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194" y="3717032"/>
            <a:ext cx="4176464" cy="295232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7308304" y="5949280"/>
            <a:ext cx="1008112" cy="504056"/>
          </a:xfrm>
          <a:prstGeom prst="roundRect">
            <a:avLst/>
          </a:prstGeom>
          <a:solidFill>
            <a:srgbClr val="73997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SAUM</a:t>
            </a:r>
            <a:endParaRPr lang="ro-R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7701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ordinul-republici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50201"/>
            <a:ext cx="262508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3645024"/>
            <a:ext cx="75216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In October, 2013,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State Agrarian University of Moldova was conferred the highest state distinction 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"The Order of the Republic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"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6" descr="Zeita_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95739"/>
            <a:ext cx="1728192" cy="2429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Картинки по запросу drapelul R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919" y="1163980"/>
            <a:ext cx="2593654" cy="131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8919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88640"/>
            <a:ext cx="7571184" cy="194421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During its existence SAUM was also a spiritual center of agriculture. The academic staff developed a broad experience in propagating the results of scientific researches and new technologies among farmers.</a:t>
            </a:r>
            <a:endParaRPr lang="ro-RO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F:\prezentare\foto\DSCN019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204864"/>
            <a:ext cx="4320480" cy="44440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Zeita_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2531"/>
            <a:ext cx="947415" cy="1488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F:\prezentare\foto\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204864"/>
            <a:ext cx="4248472" cy="44440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12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260648"/>
            <a:ext cx="7128792" cy="194421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SAUM has implemented and maintains a Quality Management System that meets the requirements of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ISO 2011-11-19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Standard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o-RO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 descr="Zeita_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23" y="764704"/>
            <a:ext cx="1174750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D:\Reclama\Certificatul UASM ISO9001_20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44346"/>
            <a:ext cx="3214687" cy="40425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D:\Reclama\certificat acreditare UASM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610284"/>
            <a:ext cx="4720976" cy="406572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091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332656"/>
            <a:ext cx="4464496" cy="640871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SAUM is the first university in the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RM that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became the member of the European University Association, the associate member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o-RO" dirty="0" smtClean="0">
                <a:latin typeface="Times New Roman" pitchFamily="18" charset="0"/>
                <a:cs typeface="Times New Roman" pitchFamily="18" charset="0"/>
              </a:rPr>
              <a:t>f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AUF,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maintains relations of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cooperation with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universities and research institutes around the world based on more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than 80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agreements and being totally open to international cooperation.</a:t>
            </a:r>
            <a:endParaRPr lang="ro-RO" dirty="0">
              <a:latin typeface="Times New Roman" pitchFamily="18" charset="0"/>
              <a:cs typeface="Times New Roman" pitchFamily="18" charset="0"/>
            </a:endParaRPr>
          </a:p>
          <a:p>
            <a:endParaRPr lang="ro-RO" dirty="0"/>
          </a:p>
        </p:txBody>
      </p:sp>
      <p:pic>
        <p:nvPicPr>
          <p:cNvPr id="4" name="Picture 5" descr="D:\Articole\Integrare Europeana SAUM\Scan10016.JPG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12536"/>
            <a:ext cx="4005064" cy="60486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8307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199" y="188640"/>
            <a:ext cx="8229600" cy="864096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International Projects at SAUM</a:t>
            </a:r>
            <a:endParaRPr lang="ro-RO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3966835"/>
              </p:ext>
            </p:extLst>
          </p:nvPr>
        </p:nvGraphicFramePr>
        <p:xfrm>
          <a:off x="107504" y="908720"/>
          <a:ext cx="8784976" cy="5334903"/>
        </p:xfrm>
        <a:graphic>
          <a:graphicData uri="http://schemas.openxmlformats.org/drawingml/2006/table">
            <a:tbl>
              <a:tblPr firstRow="1" firstCol="1" bandRow="1"/>
              <a:tblGrid>
                <a:gridCol w="87849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303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1. Project  </a:t>
                      </a:r>
                      <a:r>
                        <a:rPr lang="en-GB" sz="1600" b="1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SMART </a:t>
                      </a:r>
                      <a:r>
                        <a:rPr lang="en-GB" sz="16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“Fostering university enterprise cooperation and entrepreneurship of students via smart </a:t>
                      </a:r>
                      <a:r>
                        <a:rPr lang="en-GB" sz="1600" dirty="0" err="1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caffes</a:t>
                      </a:r>
                      <a:r>
                        <a:rPr lang="en-GB" sz="16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-SMART” (nr. 585620-EPP-1-2017-1-EL-EPPKA2-CBHE-JP</a:t>
                      </a:r>
                      <a:r>
                        <a:rPr lang="en-GB" sz="16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)</a:t>
                      </a:r>
                      <a:r>
                        <a:rPr lang="en-GB" sz="16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7866" marR="47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9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2. Project </a:t>
                      </a:r>
                      <a:r>
                        <a:rPr lang="en-GB" sz="1600" b="1" dirty="0" err="1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ReSTART</a:t>
                      </a:r>
                      <a:r>
                        <a:rPr lang="en-GB" sz="1600" dirty="0" err="1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“Reinforce</a:t>
                      </a:r>
                      <a:r>
                        <a:rPr lang="en-GB" sz="16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en-GB" sz="16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entrepreneurial and digital skills of students and teachers to enhance the modernization of </a:t>
                      </a:r>
                      <a:r>
                        <a:rPr lang="en-GB" sz="16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higher</a:t>
                      </a:r>
                      <a:r>
                        <a:rPr lang="ro-RO" sz="1600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en-GB" sz="16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education </a:t>
                      </a:r>
                      <a:r>
                        <a:rPr lang="en-GB" sz="16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in MOLDOVA</a:t>
                      </a:r>
                      <a:r>
                        <a:rPr lang="en-GB" sz="16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”</a:t>
                      </a:r>
                      <a:r>
                        <a:rPr lang="ro-RO" sz="1600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en-GB" sz="16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(</a:t>
                      </a:r>
                      <a:r>
                        <a:rPr lang="en-GB" sz="16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nr. 585353-EPP-1-2017-1-RO-EPPKA2-CBHE-JP) 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7866" marR="47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93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3. Project </a:t>
                      </a:r>
                      <a:r>
                        <a:rPr lang="en-GB" sz="1600" b="1" dirty="0" err="1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AGLAB</a:t>
                      </a:r>
                      <a:r>
                        <a:rPr lang="en-GB" sz="1600" dirty="0" err="1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“Improving</a:t>
                      </a:r>
                      <a:r>
                        <a:rPr lang="en-GB" sz="16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skills in laboratory practice for agro-food specialists in eastern Europe” (nr. 586383-EPP-1-2017-1 – SI EPPKA2-CBHE-JP) 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7866" marR="47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62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4. Project </a:t>
                      </a:r>
                      <a:r>
                        <a:rPr lang="en-GB" sz="1600" b="1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ELEVATE</a:t>
                      </a:r>
                      <a:r>
                        <a:rPr lang="en-GB" sz="16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“Elevating the Internationalisation of Higher Education in Moldova-ELEVATE” (nr.573921-EPP-1-2016-1-MD-EPPKA2-CBHE-SP) 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7866" marR="47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4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5. Project  </a:t>
                      </a:r>
                      <a:r>
                        <a:rPr lang="en-GB" sz="1600" b="1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E-Drone </a:t>
                      </a:r>
                      <a:r>
                        <a:rPr lang="en-GB" sz="16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„EDUCATIONAL FOR DRONE „(nr 574090-EPP-1-2016-1-IT-EPPKA2-CBHE-JP, 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7866" marR="47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110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6. Project  </a:t>
                      </a:r>
                      <a:r>
                        <a:rPr lang="en-GB" sz="1600" b="1" dirty="0" err="1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Teachme</a:t>
                      </a:r>
                      <a:r>
                        <a:rPr lang="en-GB" sz="1600" b="1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en-GB" sz="16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„Creating Moldovan E-Network For Promoting Innovative E-Teaching In The Continuing Professional Education</a:t>
                      </a:r>
                      <a:r>
                        <a:rPr lang="en-GB" sz="16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”</a:t>
                      </a:r>
                      <a:r>
                        <a:rPr lang="ro-RO" sz="1600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7866" marR="47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14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8. Project „ Modern information services for improvement study quality</a:t>
                      </a:r>
                      <a:r>
                        <a:rPr lang="en-GB" sz="16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”,</a:t>
                      </a:r>
                      <a:r>
                        <a:rPr lang="en-GB" sz="16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CPEA-2015/10014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7866" marR="47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110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9. Project „Modernization and improving the teaching and  research quality of the State Agrarian University of Moldova” Nr. </a:t>
                      </a:r>
                      <a:r>
                        <a:rPr lang="en-GB" sz="1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22/2016/05</a:t>
                      </a:r>
                      <a:r>
                        <a:rPr lang="ro-RO" sz="16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GB" sz="1600" b="1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Agency </a:t>
                      </a:r>
                      <a:r>
                        <a:rPr lang="en-GB" sz="16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of Development, Czech Republic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7866" marR="4786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4230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990652"/>
            <a:ext cx="82089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All mentioned projects support  the modernization of curricula, accessibility to the modern technologies and the internationalization of SAUM.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objectives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challenges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management and governance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SAUM.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improving the quality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studies,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developing new and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innovative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programmes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roviding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fostering cooperation  between education, research and entrepreneur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cooperation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760" y="901"/>
            <a:ext cx="2491927" cy="61978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05" y="0"/>
            <a:ext cx="2172408" cy="62068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8224" y="0"/>
            <a:ext cx="2187274" cy="93202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560" y="4725144"/>
            <a:ext cx="2725148" cy="132294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36432" y="4653136"/>
            <a:ext cx="2639066" cy="180329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57723" y="4502733"/>
            <a:ext cx="2377646" cy="87180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33767" y="5386617"/>
            <a:ext cx="2456901" cy="118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9782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20080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ERASMUS KA1 ICM</a:t>
            </a:r>
            <a:endParaRPr lang="ro-RO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05268170"/>
              </p:ext>
            </p:extLst>
          </p:nvPr>
        </p:nvGraphicFramePr>
        <p:xfrm>
          <a:off x="1187624" y="980730"/>
          <a:ext cx="6271403" cy="3888902"/>
        </p:xfrm>
        <a:graphic>
          <a:graphicData uri="http://schemas.openxmlformats.org/drawingml/2006/table">
            <a:tbl>
              <a:tblPr firstRow="1" firstCol="1" bandRow="1"/>
              <a:tblGrid>
                <a:gridCol w="62714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9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UNIVERSITY OF APPLIED SCIENCES , </a:t>
                      </a:r>
                      <a:r>
                        <a:rPr lang="en-GB" sz="18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Estonia</a:t>
                      </a:r>
                      <a:endParaRPr lang="ru-RU" sz="18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UNIVERSITY OF  ALMERIA, </a:t>
                      </a:r>
                      <a:r>
                        <a:rPr lang="en-GB" sz="18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Spain</a:t>
                      </a:r>
                      <a:endParaRPr lang="ru-RU" sz="18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87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r>
                        <a:rPr lang="en-GB" sz="1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SLOVAK </a:t>
                      </a:r>
                      <a:r>
                        <a:rPr lang="en-GB" sz="18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UNIVERSITY OF  AGRICULTURE FROM NITRA, </a:t>
                      </a:r>
                      <a:r>
                        <a:rPr lang="en-GB" sz="18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Slovak Republic</a:t>
                      </a:r>
                      <a:endParaRPr lang="ru-RU" sz="18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87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PLOVDIV  AGRARIAN UNIVERSITY, </a:t>
                      </a:r>
                      <a:r>
                        <a:rPr lang="en-GB" sz="1800" b="1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Bulgaria</a:t>
                      </a:r>
                      <a:endParaRPr lang="ru-RU" sz="18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UNIVERSITY FROM PORTO, </a:t>
                      </a:r>
                      <a:r>
                        <a:rPr lang="en-GB" sz="18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Portugal</a:t>
                      </a:r>
                      <a:endParaRPr lang="ru-RU" sz="18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9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TECHNOLOGICAL INSTITUTE FROM CRETA</a:t>
                      </a:r>
                      <a:r>
                        <a:rPr lang="en-GB" sz="18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Greece</a:t>
                      </a:r>
                      <a:endParaRPr lang="ru-RU" sz="18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9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UNIVERSITY ALEXANDER STULGINSKIS, </a:t>
                      </a:r>
                      <a:r>
                        <a:rPr lang="en-GB" sz="18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Lithuania</a:t>
                      </a:r>
                      <a:endParaRPr lang="ru-RU" sz="18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9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KINGSTON UNIVERSITY  FROM LONDON, </a:t>
                      </a:r>
                      <a:r>
                        <a:rPr lang="en-GB" sz="18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Great Britain</a:t>
                      </a:r>
                      <a:endParaRPr lang="ru-RU" sz="18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9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TRANSILVANIA UNIVERSITY  FROM BRAȘOV, </a:t>
                      </a:r>
                      <a:r>
                        <a:rPr lang="en-GB" sz="18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Romania</a:t>
                      </a:r>
                      <a:endParaRPr lang="ru-RU" sz="18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9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BOKU UNIVERSITY OF LIFE SCIENCES, </a:t>
                      </a:r>
                      <a:r>
                        <a:rPr lang="en-GB" sz="18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Austria</a:t>
                      </a:r>
                      <a:endParaRPr lang="ru-RU" sz="18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9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UNIVERSITATEA OVIDIUS DIN CONSTANTA, </a:t>
                      </a:r>
                      <a:r>
                        <a:rPr lang="en-GB" sz="18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Romania</a:t>
                      </a:r>
                      <a:endParaRPr lang="ru-RU" sz="18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697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3672408" cy="62646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At 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present, within SAUM, more than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4000 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undergraduate students and master’s degree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studies at 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23 specialties and 30 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specializations. </a:t>
            </a:r>
            <a:endParaRPr lang="ro-RO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F:\prezentare\foto\DSC_72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76672"/>
            <a:ext cx="4590653" cy="26642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prezentare\foto\mec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7" y="3418118"/>
            <a:ext cx="4590652" cy="29632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Zeita_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23" y="0"/>
            <a:ext cx="1174750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3953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57798"/>
            <a:ext cx="3106688" cy="63395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 main goals of SAUM are: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reorganization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of studies,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development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of new research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directions,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elaboration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of a vast programs for infrastructure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development</a:t>
            </a:r>
            <a:r>
              <a:rPr lang="en-US" dirty="0" smtClean="0"/>
              <a:t>.</a:t>
            </a:r>
            <a:endParaRPr lang="ro-RO" dirty="0"/>
          </a:p>
        </p:txBody>
      </p:sp>
      <p:pic>
        <p:nvPicPr>
          <p:cNvPr id="5" name="Picture 7"/>
          <p:cNvPicPr>
            <a:picLocks noGrp="1"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60648"/>
            <a:ext cx="5472608" cy="6336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888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There are six faculties at SAUM  </a:t>
            </a:r>
            <a:endParaRPr lang="ro-RO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ü"/>
            </a:pPr>
            <a:r>
              <a:rPr lang="en-US" altLang="ro-RO" dirty="0">
                <a:latin typeface="Times New Roman" pitchFamily="18" charset="0"/>
                <a:cs typeface="Times New Roman" pitchFamily="18" charset="0"/>
              </a:rPr>
              <a:t>Agronomy</a:t>
            </a:r>
          </a:p>
          <a:p>
            <a:pPr>
              <a:buFont typeface="Wingdings" pitchFamily="2" charset="2"/>
              <a:buChar char="ü"/>
            </a:pPr>
            <a:r>
              <a:rPr lang="en-US" altLang="ro-RO" dirty="0">
                <a:latin typeface="Times New Roman" pitchFamily="18" charset="0"/>
                <a:cs typeface="Times New Roman" pitchFamily="18" charset="0"/>
              </a:rPr>
              <a:t>Horticulture</a:t>
            </a:r>
          </a:p>
          <a:p>
            <a:pPr>
              <a:buFont typeface="Wingdings" pitchFamily="2" charset="2"/>
              <a:buChar char="ü"/>
            </a:pPr>
            <a:r>
              <a:rPr lang="en-US" altLang="ro-RO" dirty="0">
                <a:latin typeface="Times New Roman" pitchFamily="18" charset="0"/>
                <a:cs typeface="Times New Roman" pitchFamily="18" charset="0"/>
              </a:rPr>
              <a:t>Economy </a:t>
            </a:r>
          </a:p>
          <a:p>
            <a:pPr>
              <a:buFont typeface="Wingdings" pitchFamily="2" charset="2"/>
              <a:buChar char="ü"/>
            </a:pPr>
            <a:r>
              <a:rPr lang="en-US" altLang="ro-RO" dirty="0">
                <a:latin typeface="Times New Roman" pitchFamily="18" charset="0"/>
                <a:cs typeface="Times New Roman" pitchFamily="18" charset="0"/>
              </a:rPr>
              <a:t>Veterinary Medicine </a:t>
            </a:r>
            <a:r>
              <a:rPr lang="en-US" altLang="ro-RO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ro-RO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en-US" altLang="ro-RO" dirty="0">
                <a:latin typeface="Times New Roman" pitchFamily="18" charset="0"/>
                <a:cs typeface="Times New Roman" pitchFamily="18" charset="0"/>
              </a:rPr>
              <a:t>Agricultural Engineering and Auto </a:t>
            </a:r>
            <a:r>
              <a:rPr lang="en-US" altLang="ro-RO" dirty="0" smtClean="0">
                <a:latin typeface="Times New Roman" pitchFamily="18" charset="0"/>
                <a:cs typeface="Times New Roman" pitchFamily="18" charset="0"/>
              </a:rPr>
              <a:t>Transportation </a:t>
            </a:r>
            <a:endParaRPr lang="en-US" altLang="ro-RO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en-US" altLang="ro-RO" dirty="0" err="1">
                <a:latin typeface="Times New Roman" pitchFamily="18" charset="0"/>
                <a:cs typeface="Times New Roman" pitchFamily="18" charset="0"/>
              </a:rPr>
              <a:t>Cadastre</a:t>
            </a:r>
            <a:r>
              <a:rPr lang="en-US" altLang="ro-RO" dirty="0">
                <a:latin typeface="Times New Roman" pitchFamily="18" charset="0"/>
                <a:cs typeface="Times New Roman" pitchFamily="18" charset="0"/>
              </a:rPr>
              <a:t> and Law </a:t>
            </a:r>
          </a:p>
          <a:p>
            <a:pPr>
              <a:buFont typeface="Wingdings" pitchFamily="2" charset="2"/>
              <a:buNone/>
            </a:pPr>
            <a:r>
              <a:rPr lang="en-US" altLang="ro-RO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o-RO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ro-RO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23 specialties - on bachelor's degree, 30 specialties - on Master, and 16 specialties on doctoral programs</a:t>
            </a:r>
            <a:r>
              <a:rPr lang="en-US" altLang="ro-RO" sz="2400" dirty="0">
                <a:solidFill>
                  <a:srgbClr val="FF0000"/>
                </a:solidFill>
              </a:rPr>
              <a:t>)</a:t>
            </a:r>
            <a:r>
              <a:rPr lang="en-US" altLang="ro-RO" sz="2400" dirty="0"/>
              <a:t>.</a:t>
            </a:r>
            <a:endParaRPr lang="ru-RU" altLang="ro-RO" sz="2400" dirty="0"/>
          </a:p>
          <a:p>
            <a:endParaRPr lang="ro-RO" dirty="0"/>
          </a:p>
        </p:txBody>
      </p:sp>
      <p:pic>
        <p:nvPicPr>
          <p:cNvPr id="4" name="Picture 3" descr="Zeita_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545" y="116632"/>
            <a:ext cx="1174750" cy="151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1916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548680"/>
            <a:ext cx="8964488" cy="28083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teaching staff of the university includes about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o-RO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highly qualified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specialists who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ensure qualified teaching and research activities, well-recognized both at national and international levels.</a:t>
            </a:r>
            <a:endParaRPr lang="ro-RO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 descr="F:\prezentare\foto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3356992"/>
            <a:ext cx="3326797" cy="256280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F:\prezentare\foto\9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509120"/>
            <a:ext cx="2952328" cy="20870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F:\prezentare\foto\100_374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636912"/>
            <a:ext cx="2952328" cy="18722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F:\prezentare\foto\VET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9" y="3140968"/>
            <a:ext cx="2952328" cy="27788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66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88640"/>
            <a:ext cx="8568952" cy="655272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         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 smtClean="0"/>
              <a:t>                                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SCIENTIFIC RESEARCH AT SAUM</a:t>
            </a:r>
          </a:p>
          <a:p>
            <a:pPr marL="0" indent="0">
              <a:buNone/>
            </a:pPr>
            <a:endParaRPr lang="en-US" sz="3600" dirty="0" smtClean="0"/>
          </a:p>
          <a:p>
            <a:pPr marL="0" indent="0">
              <a:buNone/>
            </a:pPr>
            <a:endParaRPr lang="ro-RO" sz="36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en-US" altLang="ro-RO" sz="4000" dirty="0">
                <a:latin typeface="Times New Roman" pitchFamily="18" charset="0"/>
                <a:cs typeface="Times New Roman" pitchFamily="18" charset="0"/>
              </a:rPr>
              <a:t>new plant varieties and hybrids, </a:t>
            </a:r>
          </a:p>
          <a:p>
            <a:pPr algn="just">
              <a:buFont typeface="Wingdings" pitchFamily="2" charset="2"/>
              <a:buChar char="ü"/>
            </a:pPr>
            <a:r>
              <a:rPr lang="en-US" altLang="ro-RO" sz="4000" dirty="0">
                <a:latin typeface="Times New Roman" pitchFamily="18" charset="0"/>
                <a:cs typeface="Times New Roman" pitchFamily="18" charset="0"/>
              </a:rPr>
              <a:t>local varieties, </a:t>
            </a:r>
          </a:p>
          <a:p>
            <a:pPr algn="just">
              <a:buFont typeface="Wingdings" pitchFamily="2" charset="2"/>
              <a:buChar char="ü"/>
            </a:pPr>
            <a:r>
              <a:rPr lang="en-US" altLang="ro-RO" sz="4000" dirty="0">
                <a:latin typeface="Times New Roman" pitchFamily="18" charset="0"/>
                <a:cs typeface="Times New Roman" pitchFamily="18" charset="0"/>
              </a:rPr>
              <a:t>animal and poultry cross breeds, </a:t>
            </a:r>
          </a:p>
          <a:p>
            <a:pPr algn="just">
              <a:buFont typeface="Wingdings" pitchFamily="2" charset="2"/>
              <a:buChar char="ü"/>
            </a:pPr>
            <a:r>
              <a:rPr lang="en-US" altLang="ro-RO" sz="4000" dirty="0">
                <a:latin typeface="Times New Roman" pitchFamily="18" charset="0"/>
                <a:cs typeface="Times New Roman" pitchFamily="18" charset="0"/>
              </a:rPr>
              <a:t>improved breeds of farm animals, </a:t>
            </a:r>
          </a:p>
          <a:p>
            <a:pPr algn="just">
              <a:buFont typeface="Wingdings" pitchFamily="2" charset="2"/>
              <a:buChar char="ü"/>
            </a:pPr>
            <a:r>
              <a:rPr lang="en-US" altLang="ro-RO" sz="4000" dirty="0">
                <a:latin typeface="Times New Roman" pitchFamily="18" charset="0"/>
                <a:cs typeface="Times New Roman" pitchFamily="18" charset="0"/>
              </a:rPr>
              <a:t>expanded intensive fruit growing plantations and vineyards </a:t>
            </a:r>
          </a:p>
          <a:p>
            <a:pPr algn="just">
              <a:buFont typeface="Wingdings" pitchFamily="2" charset="2"/>
              <a:buChar char="ü"/>
            </a:pPr>
            <a:r>
              <a:rPr lang="en-US" altLang="ro-RO" sz="4000" dirty="0">
                <a:latin typeface="Times New Roman" pitchFamily="18" charset="0"/>
                <a:cs typeface="Times New Roman" pitchFamily="18" charset="0"/>
              </a:rPr>
              <a:t>development of modern mechanization and automation technologies of the agricultural processes and of other related industries, </a:t>
            </a:r>
          </a:p>
          <a:p>
            <a:pPr algn="just">
              <a:buFont typeface="Wingdings" pitchFamily="2" charset="2"/>
              <a:buChar char="ü"/>
            </a:pPr>
            <a:r>
              <a:rPr lang="en-US" altLang="ro-RO" sz="4000" dirty="0">
                <a:latin typeface="Times New Roman" pitchFamily="18" charset="0"/>
                <a:cs typeface="Times New Roman" pitchFamily="18" charset="0"/>
              </a:rPr>
              <a:t>creation of new agricultural machinery, equipment, devices, composite materials, pharmaceutical products, etc. </a:t>
            </a:r>
            <a:endParaRPr lang="ru-RU" altLang="ro-RO" sz="4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o-RO" dirty="0"/>
          </a:p>
          <a:p>
            <a:endParaRPr lang="ro-RO" dirty="0"/>
          </a:p>
        </p:txBody>
      </p:sp>
      <p:pic>
        <p:nvPicPr>
          <p:cNvPr id="4" name="Picture 3" descr="Zeita_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545" y="116632"/>
            <a:ext cx="1275128" cy="151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5143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05064"/>
            <a:ext cx="8229600" cy="212109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was  organized an innovation park with 8 specialized research centers and laboratories. Their aim is to carry out applied scientific researches ordered by different enterprises and related to specific research areas of SA</a:t>
            </a:r>
            <a:r>
              <a:rPr lang="ro-RO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F:\S800224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135575"/>
            <a:ext cx="2964451" cy="18993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F:\S80021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178988"/>
            <a:ext cx="2807246" cy="18735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31" y="2135575"/>
            <a:ext cx="2880320" cy="18735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Users\LbZoo\Desktop\ferma\P117030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9671"/>
            <a:ext cx="2913336" cy="20344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C:\Users\LbZoo\Desktop\ferma\P117029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9670"/>
            <a:ext cx="2807246" cy="210239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 descr="F:\prezentare\foto\IMG_047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29" y="17154"/>
            <a:ext cx="2893722" cy="20469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5530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94868"/>
            <a:ext cx="4156574" cy="633670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SAUM has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its disposal 9 teaching buildings, 14 student residences, 2 canteens, experimental didactic stations, the Republican Agricultural Scientific Library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computer center, a publishing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center,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laboratories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sport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facilities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F:\prezentare\foto\DSC_316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085" y="4365104"/>
            <a:ext cx="4222377" cy="23996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F:\prezentare\foto\PracticaCimp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084" y="260648"/>
            <a:ext cx="4222379" cy="18569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DSC_6029"/>
          <p:cNvPicPr>
            <a:picLocks noGrp="1"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085" y="2276871"/>
            <a:ext cx="4222378" cy="18719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4899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                            </a:t>
            </a:r>
            <a:r>
              <a:rPr lang="en-US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WELCOME TO </a:t>
            </a:r>
          </a:p>
          <a:p>
            <a:pPr marL="0" indent="0" algn="ctr">
              <a:buNone/>
            </a:pPr>
            <a:r>
              <a:rPr lang="en-US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STATE AGRARIAN UNIVERSITY OF MOLDOVA</a:t>
            </a:r>
          </a:p>
          <a:p>
            <a:pPr marL="0" indent="0">
              <a:buNone/>
            </a:pPr>
            <a:endParaRPr lang="en-US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our addresses are: 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</a:t>
            </a:r>
            <a:r>
              <a:rPr lang="en-US" altLang="ro-RO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www.uasm.md</a:t>
            </a:r>
            <a:endParaRPr lang="en-US" alt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or </a:t>
            </a:r>
          </a:p>
          <a:p>
            <a:pPr marL="0" indent="0" algn="ctr">
              <a:buNone/>
            </a:pPr>
            <a:r>
              <a:rPr lang="en-US" alt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44 </a:t>
            </a:r>
            <a:r>
              <a:rPr lang="en-US" altLang="ro-RO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Mircesti</a:t>
            </a:r>
            <a:r>
              <a:rPr lang="en-US" alt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o-RO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st.</a:t>
            </a:r>
            <a:r>
              <a:rPr lang="en-US" alt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Chisinau, 2940 – MD</a:t>
            </a:r>
            <a:r>
              <a:rPr lang="en-US" alt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alt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o-RO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Repubic</a:t>
            </a:r>
            <a:r>
              <a:rPr lang="en-US" alt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Moldova</a:t>
            </a:r>
            <a:endParaRPr lang="ru-RU" altLang="ro-RO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ro-RO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ro-RO" dirty="0"/>
          </a:p>
        </p:txBody>
      </p:sp>
      <p:pic>
        <p:nvPicPr>
          <p:cNvPr id="4" name="Picture 6" descr="Zeita_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9161"/>
            <a:ext cx="1224136" cy="1663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Картинки по запросу drapelul R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24572"/>
            <a:ext cx="2449638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3533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35496" y="1772816"/>
            <a:ext cx="9289032" cy="4353347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         </a:t>
            </a:r>
            <a:endParaRPr lang="ro-RO" dirty="0" smtClean="0"/>
          </a:p>
          <a:p>
            <a:r>
              <a:rPr lang="en-US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THANK YOU FOR YOUR</a:t>
            </a:r>
            <a:r>
              <a:rPr lang="ro-RO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ATTENTION!</a:t>
            </a:r>
          </a:p>
          <a:p>
            <a:r>
              <a:rPr lang="en-US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MERCI DE VOTRE ATTENTION!</a:t>
            </a:r>
          </a:p>
          <a:p>
            <a:pPr marL="0" indent="0">
              <a:buNone/>
            </a:pPr>
            <a:endParaRPr lang="en-US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Zeita_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-99392"/>
            <a:ext cx="1512168" cy="2054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566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891</TotalTime>
  <Words>720</Words>
  <Application>Microsoft Office PowerPoint</Application>
  <PresentationFormat>Экран (4:3)</PresentationFormat>
  <Paragraphs>82</Paragraphs>
  <Slides>19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Times New Roman</vt:lpstr>
      <vt:lpstr>Wingdings</vt:lpstr>
      <vt:lpstr>Temă Office</vt:lpstr>
      <vt:lpstr> STATE AGRARIAN UNIVERSITY OF MOLDOVA   Inception and Partnership Building Workshop Morocco 9-10 October 2018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International Projects at SAUM</vt:lpstr>
      <vt:lpstr>Презентация PowerPoint</vt:lpstr>
      <vt:lpstr>ERASMUS KA1 ICM</vt:lpstr>
      <vt:lpstr>Презентация PowerPoint</vt:lpstr>
      <vt:lpstr>Презентация PowerPoint</vt:lpstr>
      <vt:lpstr>         There are six faculties at SAUM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41</cp:revision>
  <dcterms:created xsi:type="dcterms:W3CDTF">2017-10-19T12:11:41Z</dcterms:created>
  <dcterms:modified xsi:type="dcterms:W3CDTF">2018-10-09T11:10:32Z</dcterms:modified>
</cp:coreProperties>
</file>