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</p:sldIdLst>
  <p:sldSz cx="42803763" cy="30267275"/>
  <p:notesSz cx="6797675" cy="9874250"/>
  <p:defaultTextStyle>
    <a:defPPr>
      <a:defRPr lang="en-US"/>
    </a:defPPr>
    <a:lvl1pPr marL="0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1pPr>
    <a:lvl2pPr marL="1753682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2pPr>
    <a:lvl3pPr marL="3507364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3pPr>
    <a:lvl4pPr marL="5261046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4pPr>
    <a:lvl5pPr marL="7014728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5pPr>
    <a:lvl6pPr marL="8768410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6pPr>
    <a:lvl7pPr marL="10522092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7pPr>
    <a:lvl8pPr marL="12275774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8pPr>
    <a:lvl9pPr marL="14029456" algn="l" defTabSz="3507364" rtl="0" eaLnBrk="1" latinLnBrk="0" hangingPunct="1">
      <a:defRPr sz="690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742A"/>
    <a:srgbClr val="D2B48C"/>
    <a:srgbClr val="000000"/>
    <a:srgbClr val="E6F3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5" d="100"/>
          <a:sy n="15" d="100"/>
        </p:scale>
        <p:origin x="112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10282" y="4953466"/>
            <a:ext cx="36383199" cy="10537496"/>
          </a:xfrm>
        </p:spPr>
        <p:txBody>
          <a:bodyPr anchor="b"/>
          <a:lstStyle>
            <a:lvl1pPr algn="ctr">
              <a:defRPr sz="26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50471" y="15897328"/>
            <a:ext cx="32102822" cy="7307583"/>
          </a:xfrm>
        </p:spPr>
        <p:txBody>
          <a:bodyPr/>
          <a:lstStyle>
            <a:lvl1pPr marL="0" indent="0" algn="ctr">
              <a:buNone/>
              <a:defRPr sz="10592"/>
            </a:lvl1pPr>
            <a:lvl2pPr marL="2017806" indent="0" algn="ctr">
              <a:buNone/>
              <a:defRPr sz="8827"/>
            </a:lvl2pPr>
            <a:lvl3pPr marL="4035613" indent="0" algn="ctr">
              <a:buNone/>
              <a:defRPr sz="7944"/>
            </a:lvl3pPr>
            <a:lvl4pPr marL="6053419" indent="0" algn="ctr">
              <a:buNone/>
              <a:defRPr sz="7061"/>
            </a:lvl4pPr>
            <a:lvl5pPr marL="8071226" indent="0" algn="ctr">
              <a:buNone/>
              <a:defRPr sz="7061"/>
            </a:lvl5pPr>
            <a:lvl6pPr marL="10089032" indent="0" algn="ctr">
              <a:buNone/>
              <a:defRPr sz="7061"/>
            </a:lvl6pPr>
            <a:lvl7pPr marL="12106839" indent="0" algn="ctr">
              <a:buNone/>
              <a:defRPr sz="7061"/>
            </a:lvl7pPr>
            <a:lvl8pPr marL="14124645" indent="0" algn="ctr">
              <a:buNone/>
              <a:defRPr sz="7061"/>
            </a:lvl8pPr>
            <a:lvl9pPr marL="16142452" indent="0" algn="ctr">
              <a:buNone/>
              <a:defRPr sz="7061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95596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1978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0467" y="7545809"/>
            <a:ext cx="36918246" cy="12590343"/>
          </a:xfrm>
        </p:spPr>
        <p:txBody>
          <a:bodyPr anchor="b"/>
          <a:lstStyle>
            <a:lvl1pPr>
              <a:defRPr sz="26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20467" y="20255262"/>
            <a:ext cx="36918246" cy="6620964"/>
          </a:xfrm>
        </p:spPr>
        <p:txBody>
          <a:bodyPr/>
          <a:lstStyle>
            <a:lvl1pPr marL="0" indent="0">
              <a:buNone/>
              <a:defRPr sz="10592">
                <a:solidFill>
                  <a:schemeClr val="tx1"/>
                </a:solidFill>
              </a:defRPr>
            </a:lvl1pPr>
            <a:lvl2pPr marL="2017806" indent="0">
              <a:buNone/>
              <a:defRPr sz="8827">
                <a:solidFill>
                  <a:schemeClr val="tx1">
                    <a:tint val="75000"/>
                  </a:schemeClr>
                </a:solidFill>
              </a:defRPr>
            </a:lvl2pPr>
            <a:lvl3pPr marL="4035613" indent="0">
              <a:buNone/>
              <a:defRPr sz="7944">
                <a:solidFill>
                  <a:schemeClr val="tx1">
                    <a:tint val="75000"/>
                  </a:schemeClr>
                </a:solidFill>
              </a:defRPr>
            </a:lvl3pPr>
            <a:lvl4pPr marL="6053419" indent="0">
              <a:buNone/>
              <a:defRPr sz="7061">
                <a:solidFill>
                  <a:schemeClr val="tx1">
                    <a:tint val="75000"/>
                  </a:schemeClr>
                </a:solidFill>
              </a:defRPr>
            </a:lvl4pPr>
            <a:lvl5pPr marL="8071226" indent="0">
              <a:buNone/>
              <a:defRPr sz="7061">
                <a:solidFill>
                  <a:schemeClr val="tx1">
                    <a:tint val="75000"/>
                  </a:schemeClr>
                </a:solidFill>
              </a:defRPr>
            </a:lvl5pPr>
            <a:lvl6pPr marL="10089032" indent="0">
              <a:buNone/>
              <a:defRPr sz="7061">
                <a:solidFill>
                  <a:schemeClr val="tx1">
                    <a:tint val="75000"/>
                  </a:schemeClr>
                </a:solidFill>
              </a:defRPr>
            </a:lvl6pPr>
            <a:lvl7pPr marL="12106839" indent="0">
              <a:buNone/>
              <a:defRPr sz="7061">
                <a:solidFill>
                  <a:schemeClr val="tx1">
                    <a:tint val="75000"/>
                  </a:schemeClr>
                </a:solidFill>
              </a:defRPr>
            </a:lvl7pPr>
            <a:lvl8pPr marL="14124645" indent="0">
              <a:buNone/>
              <a:defRPr sz="7061">
                <a:solidFill>
                  <a:schemeClr val="tx1">
                    <a:tint val="75000"/>
                  </a:schemeClr>
                </a:solidFill>
              </a:defRPr>
            </a:lvl8pPr>
            <a:lvl9pPr marL="16142452" indent="0">
              <a:buNone/>
              <a:defRPr sz="706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01454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942759" y="8057261"/>
            <a:ext cx="18191599" cy="192043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669405" y="8057261"/>
            <a:ext cx="18191599" cy="192043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12169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1611459"/>
            <a:ext cx="36918246" cy="585027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8339" y="7419688"/>
            <a:ext cx="18107995" cy="3636275"/>
          </a:xfrm>
        </p:spPr>
        <p:txBody>
          <a:bodyPr anchor="b"/>
          <a:lstStyle>
            <a:lvl1pPr marL="0" indent="0">
              <a:buNone/>
              <a:defRPr sz="10592" b="1"/>
            </a:lvl1pPr>
            <a:lvl2pPr marL="2017806" indent="0">
              <a:buNone/>
              <a:defRPr sz="8827" b="1"/>
            </a:lvl2pPr>
            <a:lvl3pPr marL="4035613" indent="0">
              <a:buNone/>
              <a:defRPr sz="7944" b="1"/>
            </a:lvl3pPr>
            <a:lvl4pPr marL="6053419" indent="0">
              <a:buNone/>
              <a:defRPr sz="7061" b="1"/>
            </a:lvl4pPr>
            <a:lvl5pPr marL="8071226" indent="0">
              <a:buNone/>
              <a:defRPr sz="7061" b="1"/>
            </a:lvl5pPr>
            <a:lvl6pPr marL="10089032" indent="0">
              <a:buNone/>
              <a:defRPr sz="7061" b="1"/>
            </a:lvl6pPr>
            <a:lvl7pPr marL="12106839" indent="0">
              <a:buNone/>
              <a:defRPr sz="7061" b="1"/>
            </a:lvl7pPr>
            <a:lvl8pPr marL="14124645" indent="0">
              <a:buNone/>
              <a:defRPr sz="7061" b="1"/>
            </a:lvl8pPr>
            <a:lvl9pPr marL="16142452" indent="0">
              <a:buNone/>
              <a:defRPr sz="7061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48339" y="11055963"/>
            <a:ext cx="18107995" cy="16261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1669408" y="7419688"/>
            <a:ext cx="18197174" cy="3636275"/>
          </a:xfrm>
        </p:spPr>
        <p:txBody>
          <a:bodyPr anchor="b"/>
          <a:lstStyle>
            <a:lvl1pPr marL="0" indent="0">
              <a:buNone/>
              <a:defRPr sz="10592" b="1"/>
            </a:lvl1pPr>
            <a:lvl2pPr marL="2017806" indent="0">
              <a:buNone/>
              <a:defRPr sz="8827" b="1"/>
            </a:lvl2pPr>
            <a:lvl3pPr marL="4035613" indent="0">
              <a:buNone/>
              <a:defRPr sz="7944" b="1"/>
            </a:lvl3pPr>
            <a:lvl4pPr marL="6053419" indent="0">
              <a:buNone/>
              <a:defRPr sz="7061" b="1"/>
            </a:lvl4pPr>
            <a:lvl5pPr marL="8071226" indent="0">
              <a:buNone/>
              <a:defRPr sz="7061" b="1"/>
            </a:lvl5pPr>
            <a:lvl6pPr marL="10089032" indent="0">
              <a:buNone/>
              <a:defRPr sz="7061" b="1"/>
            </a:lvl6pPr>
            <a:lvl7pPr marL="12106839" indent="0">
              <a:buNone/>
              <a:defRPr sz="7061" b="1"/>
            </a:lvl7pPr>
            <a:lvl8pPr marL="14124645" indent="0">
              <a:buNone/>
              <a:defRPr sz="7061" b="1"/>
            </a:lvl8pPr>
            <a:lvl9pPr marL="16142452" indent="0">
              <a:buNone/>
              <a:defRPr sz="7061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1669408" y="11055963"/>
            <a:ext cx="18197174" cy="16261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26582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90286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62602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7818"/>
            <a:ext cx="13805328" cy="7062364"/>
          </a:xfrm>
        </p:spPr>
        <p:txBody>
          <a:bodyPr anchor="b"/>
          <a:lstStyle>
            <a:lvl1pPr>
              <a:defRPr sz="1412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97174" y="4357934"/>
            <a:ext cx="21669405" cy="21509383"/>
          </a:xfrm>
        </p:spPr>
        <p:txBody>
          <a:bodyPr/>
          <a:lstStyle>
            <a:lvl1pPr>
              <a:defRPr sz="14123"/>
            </a:lvl1pPr>
            <a:lvl2pPr>
              <a:defRPr sz="12358"/>
            </a:lvl2pPr>
            <a:lvl3pPr>
              <a:defRPr sz="10592"/>
            </a:lvl3pPr>
            <a:lvl4pPr>
              <a:defRPr sz="8827"/>
            </a:lvl4pPr>
            <a:lvl5pPr>
              <a:defRPr sz="8827"/>
            </a:lvl5pPr>
            <a:lvl6pPr>
              <a:defRPr sz="8827"/>
            </a:lvl6pPr>
            <a:lvl7pPr>
              <a:defRPr sz="8827"/>
            </a:lvl7pPr>
            <a:lvl8pPr>
              <a:defRPr sz="8827"/>
            </a:lvl8pPr>
            <a:lvl9pPr>
              <a:defRPr sz="882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0183"/>
            <a:ext cx="13805328" cy="16822161"/>
          </a:xfrm>
        </p:spPr>
        <p:txBody>
          <a:bodyPr/>
          <a:lstStyle>
            <a:lvl1pPr marL="0" indent="0">
              <a:buNone/>
              <a:defRPr sz="7061"/>
            </a:lvl1pPr>
            <a:lvl2pPr marL="2017806" indent="0">
              <a:buNone/>
              <a:defRPr sz="6179"/>
            </a:lvl2pPr>
            <a:lvl3pPr marL="4035613" indent="0">
              <a:buNone/>
              <a:defRPr sz="5296"/>
            </a:lvl3pPr>
            <a:lvl4pPr marL="6053419" indent="0">
              <a:buNone/>
              <a:defRPr sz="4413"/>
            </a:lvl4pPr>
            <a:lvl5pPr marL="8071226" indent="0">
              <a:buNone/>
              <a:defRPr sz="4413"/>
            </a:lvl5pPr>
            <a:lvl6pPr marL="10089032" indent="0">
              <a:buNone/>
              <a:defRPr sz="4413"/>
            </a:lvl6pPr>
            <a:lvl7pPr marL="12106839" indent="0">
              <a:buNone/>
              <a:defRPr sz="4413"/>
            </a:lvl7pPr>
            <a:lvl8pPr marL="14124645" indent="0">
              <a:buNone/>
              <a:defRPr sz="4413"/>
            </a:lvl8pPr>
            <a:lvl9pPr marL="16142452" indent="0">
              <a:buNone/>
              <a:defRPr sz="441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87376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8334" y="2017818"/>
            <a:ext cx="13805328" cy="7062364"/>
          </a:xfrm>
        </p:spPr>
        <p:txBody>
          <a:bodyPr anchor="b"/>
          <a:lstStyle>
            <a:lvl1pPr>
              <a:defRPr sz="1412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197174" y="4357934"/>
            <a:ext cx="21669405" cy="21509383"/>
          </a:xfrm>
        </p:spPr>
        <p:txBody>
          <a:bodyPr anchor="t"/>
          <a:lstStyle>
            <a:lvl1pPr marL="0" indent="0">
              <a:buNone/>
              <a:defRPr sz="14123"/>
            </a:lvl1pPr>
            <a:lvl2pPr marL="2017806" indent="0">
              <a:buNone/>
              <a:defRPr sz="12358"/>
            </a:lvl2pPr>
            <a:lvl3pPr marL="4035613" indent="0">
              <a:buNone/>
              <a:defRPr sz="10592"/>
            </a:lvl3pPr>
            <a:lvl4pPr marL="6053419" indent="0">
              <a:buNone/>
              <a:defRPr sz="8827"/>
            </a:lvl4pPr>
            <a:lvl5pPr marL="8071226" indent="0">
              <a:buNone/>
              <a:defRPr sz="8827"/>
            </a:lvl5pPr>
            <a:lvl6pPr marL="10089032" indent="0">
              <a:buNone/>
              <a:defRPr sz="8827"/>
            </a:lvl6pPr>
            <a:lvl7pPr marL="12106839" indent="0">
              <a:buNone/>
              <a:defRPr sz="8827"/>
            </a:lvl7pPr>
            <a:lvl8pPr marL="14124645" indent="0">
              <a:buNone/>
              <a:defRPr sz="8827"/>
            </a:lvl8pPr>
            <a:lvl9pPr marL="16142452" indent="0">
              <a:buNone/>
              <a:defRPr sz="882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48334" y="9080183"/>
            <a:ext cx="13805328" cy="16822161"/>
          </a:xfrm>
        </p:spPr>
        <p:txBody>
          <a:bodyPr/>
          <a:lstStyle>
            <a:lvl1pPr marL="0" indent="0">
              <a:buNone/>
              <a:defRPr sz="7061"/>
            </a:lvl1pPr>
            <a:lvl2pPr marL="2017806" indent="0">
              <a:buNone/>
              <a:defRPr sz="6179"/>
            </a:lvl2pPr>
            <a:lvl3pPr marL="4035613" indent="0">
              <a:buNone/>
              <a:defRPr sz="5296"/>
            </a:lvl3pPr>
            <a:lvl4pPr marL="6053419" indent="0">
              <a:buNone/>
              <a:defRPr sz="4413"/>
            </a:lvl4pPr>
            <a:lvl5pPr marL="8071226" indent="0">
              <a:buNone/>
              <a:defRPr sz="4413"/>
            </a:lvl5pPr>
            <a:lvl6pPr marL="10089032" indent="0">
              <a:buNone/>
              <a:defRPr sz="4413"/>
            </a:lvl6pPr>
            <a:lvl7pPr marL="12106839" indent="0">
              <a:buNone/>
              <a:defRPr sz="4413"/>
            </a:lvl7pPr>
            <a:lvl8pPr marL="14124645" indent="0">
              <a:buNone/>
              <a:defRPr sz="4413"/>
            </a:lvl8pPr>
            <a:lvl9pPr marL="16142452" indent="0">
              <a:buNone/>
              <a:defRPr sz="441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0066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75823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0631445" y="1611452"/>
            <a:ext cx="9229561" cy="25650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942761" y="1611452"/>
            <a:ext cx="27153637" cy="256501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66457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942759" y="1611459"/>
            <a:ext cx="36918246" cy="58502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42759" y="8057261"/>
            <a:ext cx="36918246" cy="192043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42759" y="28053287"/>
            <a:ext cx="9630847" cy="16114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2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BC3B1-7EEE-424D-8B3D-55E5E3B3587B}" type="datetimeFigureOut">
              <a:rPr lang="en-IN" smtClean="0"/>
              <a:t>17-01-2017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178747" y="28053287"/>
            <a:ext cx="14446270" cy="16114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2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230157" y="28053287"/>
            <a:ext cx="9630847" cy="16114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29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D5616A-8FAD-4628-9758-3D7D0DE8F26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83111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035613" rtl="0" eaLnBrk="1" latinLnBrk="0" hangingPunct="1">
        <a:lnSpc>
          <a:spcPct val="90000"/>
        </a:lnSpc>
        <a:spcBef>
          <a:spcPct val="0"/>
        </a:spcBef>
        <a:buNone/>
        <a:defRPr sz="1941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08903" indent="-1008903" algn="l" defTabSz="4035613" rtl="0" eaLnBrk="1" latinLnBrk="0" hangingPunct="1">
        <a:lnSpc>
          <a:spcPct val="90000"/>
        </a:lnSpc>
        <a:spcBef>
          <a:spcPts val="4413"/>
        </a:spcBef>
        <a:buFont typeface="Arial" panose="020B0604020202020204" pitchFamily="34" charset="0"/>
        <a:buChar char="•"/>
        <a:defRPr sz="12358" kern="1200">
          <a:solidFill>
            <a:schemeClr val="tx1"/>
          </a:solidFill>
          <a:latin typeface="+mn-lt"/>
          <a:ea typeface="+mn-ea"/>
          <a:cs typeface="+mn-cs"/>
        </a:defRPr>
      </a:lvl1pPr>
      <a:lvl2pPr marL="3026710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10592" kern="1200">
          <a:solidFill>
            <a:schemeClr val="tx1"/>
          </a:solidFill>
          <a:latin typeface="+mn-lt"/>
          <a:ea typeface="+mn-ea"/>
          <a:cs typeface="+mn-cs"/>
        </a:defRPr>
      </a:lvl2pPr>
      <a:lvl3pPr marL="5044516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8827" kern="1200">
          <a:solidFill>
            <a:schemeClr val="tx1"/>
          </a:solidFill>
          <a:latin typeface="+mn-lt"/>
          <a:ea typeface="+mn-ea"/>
          <a:cs typeface="+mn-cs"/>
        </a:defRPr>
      </a:lvl3pPr>
      <a:lvl4pPr marL="7062323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4" kern="1200">
          <a:solidFill>
            <a:schemeClr val="tx1"/>
          </a:solidFill>
          <a:latin typeface="+mn-lt"/>
          <a:ea typeface="+mn-ea"/>
          <a:cs typeface="+mn-cs"/>
        </a:defRPr>
      </a:lvl4pPr>
      <a:lvl5pPr marL="9080129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4" kern="1200">
          <a:solidFill>
            <a:schemeClr val="tx1"/>
          </a:solidFill>
          <a:latin typeface="+mn-lt"/>
          <a:ea typeface="+mn-ea"/>
          <a:cs typeface="+mn-cs"/>
        </a:defRPr>
      </a:lvl5pPr>
      <a:lvl6pPr marL="11097936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4" kern="1200">
          <a:solidFill>
            <a:schemeClr val="tx1"/>
          </a:solidFill>
          <a:latin typeface="+mn-lt"/>
          <a:ea typeface="+mn-ea"/>
          <a:cs typeface="+mn-cs"/>
        </a:defRPr>
      </a:lvl6pPr>
      <a:lvl7pPr marL="13115742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4" kern="1200">
          <a:solidFill>
            <a:schemeClr val="tx1"/>
          </a:solidFill>
          <a:latin typeface="+mn-lt"/>
          <a:ea typeface="+mn-ea"/>
          <a:cs typeface="+mn-cs"/>
        </a:defRPr>
      </a:lvl7pPr>
      <a:lvl8pPr marL="15133549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4" kern="1200">
          <a:solidFill>
            <a:schemeClr val="tx1"/>
          </a:solidFill>
          <a:latin typeface="+mn-lt"/>
          <a:ea typeface="+mn-ea"/>
          <a:cs typeface="+mn-cs"/>
        </a:defRPr>
      </a:lvl8pPr>
      <a:lvl9pPr marL="17151355" indent="-1008903" algn="l" defTabSz="4035613" rtl="0" eaLnBrk="1" latinLnBrk="0" hangingPunct="1">
        <a:lnSpc>
          <a:spcPct val="90000"/>
        </a:lnSpc>
        <a:spcBef>
          <a:spcPts val="2207"/>
        </a:spcBef>
        <a:buFont typeface="Arial" panose="020B0604020202020204" pitchFamily="34" charset="0"/>
        <a:buChar char="•"/>
        <a:defRPr sz="794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1pPr>
      <a:lvl2pPr marL="2017806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2pPr>
      <a:lvl3pPr marL="4035613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3pPr>
      <a:lvl4pPr marL="6053419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4pPr>
      <a:lvl5pPr marL="8071226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5pPr>
      <a:lvl6pPr marL="10089032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6pPr>
      <a:lvl7pPr marL="12106839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7pPr>
      <a:lvl8pPr marL="14124645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8pPr>
      <a:lvl9pPr marL="16142452" algn="l" defTabSz="4035613" rtl="0" eaLnBrk="1" latinLnBrk="0" hangingPunct="1">
        <a:defRPr sz="794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117" y="372448"/>
            <a:ext cx="8153446" cy="3312336"/>
          </a:xfrm>
          <a:prstGeom prst="rect">
            <a:avLst/>
          </a:prstGeom>
        </p:spPr>
      </p:pic>
      <p:sp>
        <p:nvSpPr>
          <p:cNvPr id="9" name="Title Placeholder 1"/>
          <p:cNvSpPr txBox="1">
            <a:spLocks/>
          </p:cNvSpPr>
          <p:nvPr/>
        </p:nvSpPr>
        <p:spPr>
          <a:xfrm>
            <a:off x="9851453" y="700088"/>
            <a:ext cx="22610064" cy="2864325"/>
          </a:xfrm>
          <a:prstGeom prst="rect">
            <a:avLst/>
          </a:prstGeom>
        </p:spPr>
        <p:txBody>
          <a:bodyPr vert="horz" lIns="64642" tIns="32321" rIns="64642" bIns="32321" rtlCol="0" anchor="ctr">
            <a:noAutofit/>
          </a:bodyPr>
          <a:lstStyle>
            <a:lvl1pPr algn="l" defTabSz="302748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4000" b="1" kern="1200" baseline="0">
                <a:ln>
                  <a:noFill/>
                </a:ln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8000" dirty="0" err="1" smtClean="0">
                <a:solidFill>
                  <a:schemeClr val="tx1"/>
                </a:solidFill>
                <a:latin typeface="Franklin Gothic Demi" panose="020B0703020102020204" pitchFamily="34" charset="0"/>
              </a:rPr>
              <a:t>Faba</a:t>
            </a:r>
            <a:r>
              <a:rPr lang="en-US" sz="8000" dirty="0" smtClean="0">
                <a:solidFill>
                  <a:schemeClr val="tx1"/>
                </a:solidFill>
                <a:latin typeface="Franklin Gothic Demi" panose="020B0703020102020204" pitchFamily="34" charset="0"/>
              </a:rPr>
              <a:t> bean </a:t>
            </a:r>
            <a:r>
              <a:rPr lang="en-US" sz="8000" dirty="0">
                <a:solidFill>
                  <a:schemeClr val="tx1"/>
                </a:solidFill>
                <a:latin typeface="Franklin Gothic Demi" panose="020B0703020102020204" pitchFamily="34" charset="0"/>
              </a:rPr>
              <a:t>Yield Gaps, </a:t>
            </a:r>
            <a:r>
              <a:rPr lang="en-US" sz="8000" dirty="0" smtClean="0">
                <a:solidFill>
                  <a:schemeClr val="tx1"/>
                </a:solidFill>
                <a:latin typeface="Franklin Gothic Demi" panose="020B0703020102020204" pitchFamily="34" charset="0"/>
              </a:rPr>
              <a:t>Varietal </a:t>
            </a:r>
            <a:r>
              <a:rPr lang="en-US" sz="8000" dirty="0">
                <a:solidFill>
                  <a:schemeClr val="tx1"/>
                </a:solidFill>
                <a:latin typeface="Franklin Gothic Demi" panose="020B0703020102020204" pitchFamily="34" charset="0"/>
              </a:rPr>
              <a:t>A</a:t>
            </a:r>
            <a:r>
              <a:rPr lang="en-US" sz="8000" dirty="0" smtClean="0">
                <a:solidFill>
                  <a:schemeClr val="tx1"/>
                </a:solidFill>
                <a:latin typeface="Franklin Gothic Demi" panose="020B0703020102020204" pitchFamily="34" charset="0"/>
              </a:rPr>
              <a:t>doption and </a:t>
            </a:r>
            <a:r>
              <a:rPr lang="en-US" sz="8000" dirty="0">
                <a:solidFill>
                  <a:schemeClr val="tx1"/>
                </a:solidFill>
                <a:latin typeface="Franklin Gothic Demi" panose="020B0703020102020204" pitchFamily="34" charset="0"/>
              </a:rPr>
              <a:t>S</a:t>
            </a:r>
            <a:r>
              <a:rPr lang="en-US" sz="8000" dirty="0" smtClean="0">
                <a:solidFill>
                  <a:schemeClr val="tx1"/>
                </a:solidFill>
                <a:latin typeface="Franklin Gothic Demi" panose="020B0703020102020204" pitchFamily="34" charset="0"/>
              </a:rPr>
              <a:t>eed </a:t>
            </a:r>
            <a:r>
              <a:rPr lang="en-US" sz="8000" dirty="0">
                <a:solidFill>
                  <a:schemeClr val="tx1"/>
                </a:solidFill>
                <a:latin typeface="Franklin Gothic Demi" panose="020B0703020102020204" pitchFamily="34" charset="0"/>
              </a:rPr>
              <a:t>U</a:t>
            </a:r>
            <a:r>
              <a:rPr lang="en-US" sz="8000" dirty="0" smtClean="0">
                <a:solidFill>
                  <a:schemeClr val="tx1"/>
                </a:solidFill>
                <a:latin typeface="Franklin Gothic Demi" panose="020B0703020102020204" pitchFamily="34" charset="0"/>
              </a:rPr>
              <a:t>se in Ethiopia</a:t>
            </a:r>
            <a:endParaRPr lang="en-US" sz="8000" i="1" dirty="0">
              <a:solidFill>
                <a:schemeClr val="tx1"/>
              </a:solidFill>
              <a:latin typeface="Franklin Gothic Demi" panose="020B07030201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32107" y="503259"/>
            <a:ext cx="3061154" cy="3061154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33612453" y="372448"/>
            <a:ext cx="3768718" cy="3312336"/>
          </a:xfrm>
          <a:prstGeom prst="rect">
            <a:avLst/>
          </a:prstGeom>
          <a:solidFill>
            <a:schemeClr val="bg1"/>
          </a:solidFill>
          <a:ln>
            <a:solidFill>
              <a:srgbClr val="4974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endParaRPr lang="en-US" sz="4880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262417" y="4158255"/>
            <a:ext cx="26820000" cy="3461555"/>
          </a:xfrm>
          <a:prstGeom prst="rect">
            <a:avLst/>
          </a:prstGeom>
          <a:solidFill>
            <a:srgbClr val="49742A">
              <a:alpha val="20000"/>
            </a:srgbClr>
          </a:solidFill>
          <a:ln w="3175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lvl="0" algn="just"/>
            <a:r>
              <a:rPr lang="en-IN" sz="3600" b="1" dirty="0" smtClean="0">
                <a:solidFill>
                  <a:srgbClr val="49742A"/>
                </a:solidFill>
              </a:rPr>
              <a:t>ABSTRACT: 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The paper presents the varietal </a:t>
            </a:r>
            <a:r>
              <a:rPr lang="en-US" sz="3200" b="1" i="1" dirty="0" smtClean="0">
                <a:solidFill>
                  <a:schemeClr val="bg1">
                    <a:lumMod val="50000"/>
                  </a:schemeClr>
                </a:solidFill>
              </a:rPr>
              <a:t>adoption and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seed use of </a:t>
            </a:r>
            <a:r>
              <a:rPr lang="en-US" sz="3200" b="1" i="1" dirty="0" err="1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 bean </a:t>
            </a:r>
            <a:r>
              <a:rPr lang="en-US" sz="3200" b="1" i="1" dirty="0" smtClean="0">
                <a:solidFill>
                  <a:schemeClr val="bg1">
                    <a:lumMod val="50000"/>
                  </a:schemeClr>
                </a:solidFill>
              </a:rPr>
              <a:t>based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on primary data collected from 370 </a:t>
            </a:r>
            <a:r>
              <a:rPr lang="en-US" sz="3200" b="1" i="1" dirty="0" err="1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3200" b="1" i="1" dirty="0" smtClean="0">
                <a:solidFill>
                  <a:schemeClr val="bg1">
                    <a:lumMod val="50000"/>
                  </a:schemeClr>
                </a:solidFill>
              </a:rPr>
              <a:t>bean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producing farmers covering 19 districts in 13 major </a:t>
            </a:r>
            <a:r>
              <a:rPr lang="en-US" sz="3200" b="1" i="1" dirty="0" err="1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 bean growing zones of Amhara, Oromia, SNNPR and Tigray </a:t>
            </a:r>
            <a:r>
              <a:rPr lang="en-US" sz="3200" b="1" i="1" dirty="0" smtClean="0">
                <a:solidFill>
                  <a:schemeClr val="bg1">
                    <a:lumMod val="50000"/>
                  </a:schemeClr>
                </a:solidFill>
              </a:rPr>
              <a:t>regions. The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adoption rate at household level indicate that 25.9% of the farmers are full adopters, 1.6% partial adopters and the </a:t>
            </a:r>
            <a:r>
              <a:rPr lang="en-US" sz="3200" b="1" i="1" dirty="0" smtClean="0">
                <a:solidFill>
                  <a:schemeClr val="bg1">
                    <a:lumMod val="50000"/>
                  </a:schemeClr>
                </a:solidFill>
              </a:rPr>
              <a:t>remaining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72.4% were non-adopters </a:t>
            </a:r>
            <a:r>
              <a:rPr lang="en-US" sz="3200" b="1" i="1" dirty="0" smtClean="0">
                <a:solidFill>
                  <a:schemeClr val="bg1">
                    <a:lumMod val="50000"/>
                  </a:schemeClr>
                </a:solidFill>
              </a:rPr>
              <a:t>based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on plot level use of improved varieties. This has partly resulted in the productivity gaps between research estimated at 3.6 ton/ha, adopters (3.2 ton/ha) and national level (</a:t>
            </a:r>
            <a:r>
              <a:rPr lang="en-US" sz="3200" b="1" i="1" dirty="0" smtClean="0">
                <a:solidFill>
                  <a:schemeClr val="bg1">
                    <a:lumMod val="50000"/>
                  </a:schemeClr>
                </a:solidFill>
              </a:rPr>
              <a:t>1.8 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ton/ha). The current status calls for the need to strengthen the promotion of available improved varieties and for enhanced engagement of the formal seed system in </a:t>
            </a:r>
            <a:r>
              <a:rPr lang="en-US" sz="3200" b="1" i="1" dirty="0" err="1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200" b="1" i="1" dirty="0">
                <a:solidFill>
                  <a:schemeClr val="bg1">
                    <a:lumMod val="50000"/>
                  </a:schemeClr>
                </a:solidFill>
              </a:rPr>
              <a:t> bean to ensure better adoption.</a:t>
            </a:r>
          </a:p>
          <a:p>
            <a:r>
              <a:rPr lang="en-IN" sz="36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en-IN" sz="3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28327816" y="4118585"/>
            <a:ext cx="13265446" cy="16793008"/>
          </a:xfrm>
          <a:prstGeom prst="rect">
            <a:avLst/>
          </a:prstGeom>
          <a:solidFill>
            <a:srgbClr val="49742A">
              <a:alpha val="25000"/>
            </a:srgbClr>
          </a:solidFill>
          <a:ln w="50800">
            <a:solidFill>
              <a:srgbClr val="4974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67" name="Group 66"/>
          <p:cNvGrpSpPr/>
          <p:nvPr/>
        </p:nvGrpSpPr>
        <p:grpSpPr>
          <a:xfrm>
            <a:off x="-1" y="25929003"/>
            <a:ext cx="42803765" cy="4338272"/>
            <a:chOff x="-1" y="25929003"/>
            <a:chExt cx="42803765" cy="4338272"/>
          </a:xfrm>
        </p:grpSpPr>
        <p:grpSp>
          <p:nvGrpSpPr>
            <p:cNvPr id="68" name="Group 67"/>
            <p:cNvGrpSpPr/>
            <p:nvPr/>
          </p:nvGrpSpPr>
          <p:grpSpPr>
            <a:xfrm>
              <a:off x="-1" y="26257877"/>
              <a:ext cx="42803764" cy="4009398"/>
              <a:chOff x="21287232" y="26257877"/>
              <a:chExt cx="42803764" cy="4009398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879363" y="26257877"/>
                <a:ext cx="24323968" cy="2912992"/>
              </a:xfrm>
              <a:prstGeom prst="rect">
                <a:avLst/>
              </a:prstGeom>
            </p:spPr>
          </p:pic>
          <p:sp>
            <p:nvSpPr>
              <p:cNvPr id="75" name="Rectangle 74"/>
              <p:cNvSpPr/>
              <p:nvPr/>
            </p:nvSpPr>
            <p:spPr>
              <a:xfrm>
                <a:off x="21287232" y="29041344"/>
                <a:ext cx="42803764" cy="1225931"/>
              </a:xfrm>
              <a:prstGeom prst="rect">
                <a:avLst/>
              </a:prstGeom>
              <a:solidFill>
                <a:srgbClr val="49742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/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38879364" y="29170870"/>
                <a:ext cx="2432396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IN" sz="4800" b="1" i="1" dirty="0">
                    <a:solidFill>
                      <a:schemeClr val="bg1"/>
                    </a:solidFill>
                  </a:rPr>
                  <a:t>Leveraging legumes to combat poverty, hunger, malnutrition and environmental degradation</a:t>
                </a:r>
              </a:p>
            </p:txBody>
          </p:sp>
        </p:grpSp>
        <p:grpSp>
          <p:nvGrpSpPr>
            <p:cNvPr id="69" name="Group 68"/>
            <p:cNvGrpSpPr/>
            <p:nvPr/>
          </p:nvGrpSpPr>
          <p:grpSpPr>
            <a:xfrm>
              <a:off x="0" y="25929003"/>
              <a:ext cx="42803764" cy="3807234"/>
              <a:chOff x="651539" y="26980065"/>
              <a:chExt cx="38621659" cy="3807234"/>
            </a:xfrm>
          </p:grpSpPr>
          <p:sp>
            <p:nvSpPr>
              <p:cNvPr id="71" name="Date Placeholder 3"/>
              <p:cNvSpPr txBox="1">
                <a:spLocks/>
              </p:cNvSpPr>
              <p:nvPr/>
            </p:nvSpPr>
            <p:spPr>
              <a:xfrm>
                <a:off x="4580344" y="28201574"/>
                <a:ext cx="11390224" cy="1758261"/>
              </a:xfrm>
              <a:prstGeom prst="rect">
                <a:avLst/>
              </a:prstGeom>
            </p:spPr>
            <p:txBody>
              <a:bodyPr vert="horz" lIns="0" tIns="0" rIns="0" bIns="0" rtlCol="0" anchor="t" anchorCtr="0"/>
              <a:lstStyle>
                <a:defPPr>
                  <a:defRPr lang="en-US"/>
                </a:defPPr>
                <a:lvl1pPr marL="0" algn="l" defTabSz="4175882" rtl="0" eaLnBrk="1" latinLnBrk="0" hangingPunct="1">
                  <a:defRPr sz="4400" kern="120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2087941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4175882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6263823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8351764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0439705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2527646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4615587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6703528" algn="l" defTabSz="4175882" rtl="0" eaLnBrk="1" latinLnBrk="0" hangingPunct="1">
                  <a:defRPr sz="822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4000" i="1" dirty="0" smtClean="0">
                    <a:solidFill>
                      <a:schemeClr val="tx1"/>
                    </a:solidFill>
                  </a:rPr>
                  <a:t>ICARDA, Addis </a:t>
                </a:r>
                <a:r>
                  <a:rPr lang="en-US" sz="4000" i="1" dirty="0" err="1" smtClean="0">
                    <a:solidFill>
                      <a:schemeClr val="tx1"/>
                    </a:solidFill>
                  </a:rPr>
                  <a:t>Abeba</a:t>
                </a:r>
                <a:r>
                  <a:rPr lang="en-US" sz="4000" i="1" dirty="0" smtClean="0">
                    <a:solidFill>
                      <a:schemeClr val="tx1"/>
                    </a:solidFill>
                  </a:rPr>
                  <a:t>, Ethiopia; EIAR, Addis </a:t>
                </a:r>
                <a:r>
                  <a:rPr lang="en-US" sz="4000" i="1" dirty="0" err="1" smtClean="0">
                    <a:solidFill>
                      <a:schemeClr val="tx1"/>
                    </a:solidFill>
                  </a:rPr>
                  <a:t>Abeba</a:t>
                </a:r>
                <a:r>
                  <a:rPr lang="en-US" sz="4000" i="1" dirty="0" smtClean="0">
                    <a:solidFill>
                      <a:schemeClr val="tx1"/>
                    </a:solidFill>
                  </a:rPr>
                  <a:t>, Ethiopia</a:t>
                </a:r>
              </a:p>
              <a:p>
                <a:r>
                  <a:rPr lang="en-US" sz="4000" i="1" dirty="0" smtClean="0">
                    <a:solidFill>
                      <a:schemeClr val="tx1"/>
                    </a:solidFill>
                  </a:rPr>
                  <a:t>Acknowledgements: CRP GL and CRP DS</a:t>
                </a:r>
                <a:endParaRPr lang="en-US" sz="4000" i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72" name="Straight Connector 71"/>
              <p:cNvCxnSpPr/>
              <p:nvPr/>
            </p:nvCxnSpPr>
            <p:spPr>
              <a:xfrm>
                <a:off x="651539" y="26980065"/>
                <a:ext cx="38621659" cy="0"/>
              </a:xfrm>
              <a:prstGeom prst="line">
                <a:avLst/>
              </a:prstGeom>
              <a:ln w="76200">
                <a:solidFill>
                  <a:srgbClr val="49742A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73" name="Picture 72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21321" y="28124404"/>
                <a:ext cx="2662895" cy="2662895"/>
              </a:xfrm>
              <a:prstGeom prst="rect">
                <a:avLst/>
              </a:prstGeom>
            </p:spPr>
          </p:pic>
        </p:grpSp>
        <p:sp>
          <p:nvSpPr>
            <p:cNvPr id="70" name="Rectangle 69"/>
            <p:cNvSpPr/>
            <p:nvPr/>
          </p:nvSpPr>
          <p:spPr>
            <a:xfrm>
              <a:off x="1185622" y="26116453"/>
              <a:ext cx="15792210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400" b="1" dirty="0" smtClean="0"/>
                <a:t>Zewdie Bishaw</a:t>
              </a:r>
              <a:r>
                <a:rPr lang="en-US" sz="4400" b="1" baseline="30000" dirty="0" smtClean="0"/>
                <a:t>1</a:t>
              </a:r>
              <a:r>
                <a:rPr lang="en-US" sz="4400" b="1" dirty="0"/>
                <a:t> </a:t>
              </a:r>
              <a:r>
                <a:rPr lang="en-US" sz="4400" b="1" dirty="0" smtClean="0"/>
                <a:t>and Dawit Alemu</a:t>
              </a:r>
              <a:r>
                <a:rPr lang="en-US" sz="4400" baseline="30000" dirty="0" smtClean="0"/>
                <a:t>2 </a:t>
              </a:r>
              <a:endParaRPr lang="en-US" sz="4400" dirty="0"/>
            </a:p>
          </p:txBody>
        </p:sp>
      </p:grpSp>
      <p:sp>
        <p:nvSpPr>
          <p:cNvPr id="42" name="Rectangle 41"/>
          <p:cNvSpPr/>
          <p:nvPr/>
        </p:nvSpPr>
        <p:spPr>
          <a:xfrm>
            <a:off x="1178889" y="7798672"/>
            <a:ext cx="13360793" cy="8208902"/>
          </a:xfrm>
          <a:prstGeom prst="rect">
            <a:avLst/>
          </a:prstGeom>
          <a:solidFill>
            <a:srgbClr val="49742A">
              <a:alpha val="20000"/>
            </a:srgbClr>
          </a:solidFill>
          <a:ln w="50800" cmpd="sng">
            <a:solidFill>
              <a:srgbClr val="4974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bIns="72000" rtlCol="0" anchor="t" anchorCtr="0"/>
          <a:lstStyle/>
          <a:p>
            <a:pPr algn="just"/>
            <a:r>
              <a:rPr lang="en-US" sz="4400" b="1" dirty="0" smtClean="0">
                <a:solidFill>
                  <a:srgbClr val="49742A"/>
                </a:solidFill>
              </a:rPr>
              <a:t>INTRODUCTION</a:t>
            </a:r>
            <a:r>
              <a:rPr lang="en-US" sz="4400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</a:p>
          <a:p>
            <a:pPr algn="just"/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In Ethiopia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pulse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crops play crucial role in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agriculture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with a share of 12.4% from the total land cultivated and 9.88% from the total grain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production. </a:t>
            </a:r>
            <a:r>
              <a:rPr lang="en-US" sz="3800" i="1" dirty="0" err="1" smtClean="0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 bean is the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most important pulse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crop and stands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first in terms of area allocation (31%), production (35%) and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number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of farmers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(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52%) among all pulse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crops. Over the years, there has been an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increase in the number of farmers, area allocated,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the productivity levels, and export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.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This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paper presents the overall adoption of </a:t>
            </a:r>
            <a:r>
              <a:rPr lang="en-US" sz="3800" i="1" dirty="0" err="1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 bean improved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varieties, availability </a:t>
            </a:r>
            <a:r>
              <a:rPr lang="en-US" sz="3800" i="1" dirty="0">
                <a:solidFill>
                  <a:schemeClr val="bg1">
                    <a:lumMod val="50000"/>
                  </a:schemeClr>
                </a:solidFill>
              </a:rPr>
              <a:t>of certified seed and varietal </a:t>
            </a:r>
            <a:r>
              <a:rPr lang="en-US" sz="3800" i="1" dirty="0" smtClean="0">
                <a:solidFill>
                  <a:schemeClr val="bg1">
                    <a:lumMod val="50000"/>
                  </a:schemeClr>
                </a:solidFill>
              </a:rPr>
              <a:t>composition.</a:t>
            </a:r>
            <a:endParaRPr lang="en-IN" sz="3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4956533" y="7798172"/>
            <a:ext cx="13125883" cy="17638220"/>
          </a:xfrm>
          <a:prstGeom prst="rect">
            <a:avLst/>
          </a:prstGeom>
          <a:solidFill>
            <a:schemeClr val="accent3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4" name="Rectangle 43"/>
          <p:cNvSpPr/>
          <p:nvPr/>
        </p:nvSpPr>
        <p:spPr>
          <a:xfrm>
            <a:off x="28327816" y="21147937"/>
            <a:ext cx="13265445" cy="4274980"/>
          </a:xfrm>
          <a:prstGeom prst="rect">
            <a:avLst/>
          </a:prstGeom>
          <a:solidFill>
            <a:srgbClr val="49742A">
              <a:alpha val="25000"/>
            </a:srgbClr>
          </a:solidFill>
          <a:ln>
            <a:solidFill>
              <a:srgbClr val="4974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46" name="Rectangle 45"/>
          <p:cNvSpPr/>
          <p:nvPr/>
        </p:nvSpPr>
        <p:spPr>
          <a:xfrm>
            <a:off x="1185622" y="16193620"/>
            <a:ext cx="13354060" cy="9242772"/>
          </a:xfrm>
          <a:prstGeom prst="rect">
            <a:avLst/>
          </a:prstGeom>
          <a:solidFill>
            <a:srgbClr val="49742A">
              <a:alpha val="30000"/>
            </a:srgbClr>
          </a:solidFill>
          <a:ln w="47625" cmpd="sng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IN" sz="3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294687" y="16240927"/>
            <a:ext cx="80511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b="1" dirty="0" smtClean="0">
                <a:solidFill>
                  <a:srgbClr val="49742A"/>
                </a:solidFill>
              </a:rPr>
              <a:t>METHODOLOGY AND LOCATION</a:t>
            </a:r>
            <a:r>
              <a:rPr lang="en-US" sz="4400" dirty="0" smtClean="0">
                <a:solidFill>
                  <a:schemeClr val="bg1">
                    <a:lumMod val="50000"/>
                  </a:schemeClr>
                </a:solidFill>
              </a:rPr>
              <a:t>  </a:t>
            </a:r>
            <a:r>
              <a:rPr lang="en-US" sz="3800" dirty="0" smtClean="0">
                <a:solidFill>
                  <a:schemeClr val="bg1">
                    <a:lumMod val="50000"/>
                  </a:schemeClr>
                </a:solidFill>
              </a:rPr>
              <a:t>- 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The study was based on nationally representative sample of 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370 </a:t>
            </a:r>
            <a:r>
              <a:rPr lang="en-US" sz="3800" b="1" i="1" dirty="0" err="1" smtClean="0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 bean growers 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selected from 19 districts in 13 zones of the four major regions of the country (</a:t>
            </a:r>
            <a:r>
              <a:rPr lang="en-US" sz="3800" b="1" i="1" dirty="0" err="1">
                <a:solidFill>
                  <a:schemeClr val="bg1">
                    <a:lumMod val="50000"/>
                  </a:schemeClr>
                </a:solidFill>
              </a:rPr>
              <a:t>Amhara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, </a:t>
            </a:r>
            <a:r>
              <a:rPr lang="en-US" sz="3800" b="1" i="1" dirty="0" err="1">
                <a:solidFill>
                  <a:schemeClr val="bg1">
                    <a:lumMod val="50000"/>
                  </a:schemeClr>
                </a:solidFill>
              </a:rPr>
              <a:t>Oromia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, SNNPR and </a:t>
            </a:r>
            <a:r>
              <a:rPr lang="en-US" sz="3800" b="1" i="1" dirty="0" err="1">
                <a:solidFill>
                  <a:schemeClr val="bg1">
                    <a:lumMod val="50000"/>
                  </a:schemeClr>
                </a:solidFill>
              </a:rPr>
              <a:t>Tigray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) during the 2014 cropping 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season (see Figure). </a:t>
            </a:r>
            <a:endParaRPr lang="en-IN" sz="4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28803601" y="4354928"/>
            <a:ext cx="12761778" cy="12311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800" b="1" dirty="0" smtClean="0">
                <a:solidFill>
                  <a:srgbClr val="49742A"/>
                </a:solidFill>
              </a:rPr>
              <a:t>DISCUSSIONS</a:t>
            </a:r>
            <a:endParaRPr lang="en-US" sz="3800" dirty="0"/>
          </a:p>
          <a:p>
            <a:pPr algn="just"/>
            <a:r>
              <a:rPr lang="en-US" sz="3600" dirty="0"/>
              <a:t>The findings indicate that there is huge potential of expanding the production of </a:t>
            </a:r>
            <a:r>
              <a:rPr lang="en-US" sz="3600" dirty="0" err="1"/>
              <a:t>faba</a:t>
            </a:r>
            <a:r>
              <a:rPr lang="en-US" sz="3600" dirty="0"/>
              <a:t> </a:t>
            </a:r>
            <a:r>
              <a:rPr lang="en-US" sz="3600" dirty="0" smtClean="0"/>
              <a:t>bean linked with </a:t>
            </a:r>
            <a:r>
              <a:rPr lang="en-US" sz="3600" dirty="0"/>
              <a:t>the revealed increased demand for </a:t>
            </a:r>
            <a:r>
              <a:rPr lang="en-US" sz="3600" dirty="0" smtClean="0"/>
              <a:t>export </a:t>
            </a:r>
            <a:r>
              <a:rPr lang="en-US" sz="3600" dirty="0"/>
              <a:t>and domestic consumption. </a:t>
            </a:r>
            <a:r>
              <a:rPr lang="en-US" sz="3600" dirty="0" smtClean="0"/>
              <a:t>However</a:t>
            </a:r>
            <a:r>
              <a:rPr lang="en-US" sz="3600" dirty="0"/>
              <a:t>, the </a:t>
            </a:r>
            <a:r>
              <a:rPr lang="en-US" sz="3600" dirty="0" smtClean="0"/>
              <a:t>low </a:t>
            </a:r>
            <a:r>
              <a:rPr lang="en-US" sz="3600" dirty="0"/>
              <a:t>levels of productivity, which is on average </a:t>
            </a:r>
            <a:r>
              <a:rPr lang="en-US" sz="3600" dirty="0" smtClean="0"/>
              <a:t>1.8 </a:t>
            </a:r>
            <a:r>
              <a:rPr lang="en-US" sz="3600" dirty="0"/>
              <a:t>tons/ha compared to 3.2 tons/ha achieved at farmers’ field with research recommended practice, is the reflection of the low adoption of available improved </a:t>
            </a:r>
            <a:r>
              <a:rPr lang="en-US" sz="3600" dirty="0" smtClean="0"/>
              <a:t>varieties and management practices (see table below). This </a:t>
            </a:r>
            <a:r>
              <a:rPr lang="en-US" sz="3600" dirty="0"/>
              <a:t>is </a:t>
            </a:r>
            <a:r>
              <a:rPr lang="en-US" sz="3600" dirty="0" smtClean="0"/>
              <a:t>associated </a:t>
            </a:r>
            <a:r>
              <a:rPr lang="en-US" sz="3600" dirty="0"/>
              <a:t>with the limited engagement of the formal </a:t>
            </a:r>
            <a:r>
              <a:rPr lang="en-US" sz="3600" dirty="0" smtClean="0"/>
              <a:t>sector </a:t>
            </a:r>
            <a:r>
              <a:rPr lang="en-US" sz="3600" dirty="0"/>
              <a:t>in availing certified seed of available varieties, which has resulted in considerable gap between demand and supply. </a:t>
            </a:r>
            <a:r>
              <a:rPr lang="en-US" sz="3600" dirty="0" smtClean="0"/>
              <a:t>This </a:t>
            </a:r>
            <a:r>
              <a:rPr lang="en-US" sz="3600" dirty="0"/>
              <a:t>is further reflected in the low proportion of adopters who purchased </a:t>
            </a:r>
            <a:r>
              <a:rPr lang="en-US" sz="3600" dirty="0" smtClean="0"/>
              <a:t> </a:t>
            </a:r>
            <a:r>
              <a:rPr lang="en-US" sz="3600" dirty="0"/>
              <a:t>certified seed. Only 6.28% of the adopted were able to buy certified seed. </a:t>
            </a:r>
            <a:r>
              <a:rPr lang="en-US" sz="3600" dirty="0" smtClean="0"/>
              <a:t>These </a:t>
            </a:r>
            <a:r>
              <a:rPr lang="en-US" sz="3600" dirty="0"/>
              <a:t>trends require due attention </a:t>
            </a:r>
            <a:r>
              <a:rPr lang="en-US" sz="3600" dirty="0" smtClean="0"/>
              <a:t>in: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 smtClean="0"/>
              <a:t>the </a:t>
            </a:r>
            <a:r>
              <a:rPr lang="en-US" sz="3600" dirty="0"/>
              <a:t>strengthening demonstration and popularization of available improved </a:t>
            </a:r>
            <a:r>
              <a:rPr lang="en-US" sz="3600" dirty="0" err="1"/>
              <a:t>faba</a:t>
            </a:r>
            <a:r>
              <a:rPr lang="en-US" sz="3600" dirty="0"/>
              <a:t> bean varieties for enhanced demand creation in the target agro-ecologies; </a:t>
            </a:r>
            <a:endParaRPr lang="en-US" sz="3600" dirty="0" smtClean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 smtClean="0"/>
              <a:t>Engaging </a:t>
            </a:r>
            <a:r>
              <a:rPr lang="en-US" sz="3600" dirty="0"/>
              <a:t>with all relevant actors to promote integrated seed system development, where the </a:t>
            </a:r>
            <a:r>
              <a:rPr lang="en-US" sz="3600" dirty="0" smtClean="0"/>
              <a:t>formal</a:t>
            </a:r>
            <a:r>
              <a:rPr lang="en-US" sz="3600" dirty="0"/>
              <a:t>, intermediate, and informal seed sectors will play their role; and </a:t>
            </a:r>
            <a:endParaRPr lang="en-US" sz="3600" dirty="0" smtClean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600" dirty="0" smtClean="0"/>
              <a:t>narrowing </a:t>
            </a:r>
            <a:r>
              <a:rPr lang="en-US" sz="3600" dirty="0"/>
              <a:t>the gap between the demand and supply for certified seed.</a:t>
            </a:r>
            <a:endParaRPr lang="en-US" sz="36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3" name="Slide Number Placeholder 5"/>
          <p:cNvSpPr txBox="1">
            <a:spLocks/>
          </p:cNvSpPr>
          <p:nvPr/>
        </p:nvSpPr>
        <p:spPr>
          <a:xfrm>
            <a:off x="28482048" y="21216579"/>
            <a:ext cx="13083331" cy="4206338"/>
          </a:xfrm>
          <a:prstGeom prst="rect">
            <a:avLst/>
          </a:prstGeom>
        </p:spPr>
        <p:txBody>
          <a:bodyPr vert="horz" lIns="64659" tIns="32329" rIns="64659" bIns="32329" rtlCol="0" anchor="t"/>
          <a:lstStyle>
            <a:defPPr>
              <a:defRPr lang="en-US"/>
            </a:defPPr>
            <a:lvl1pPr marL="0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53865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07730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261595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015460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8769325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523190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277054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4030919" algn="l" defTabSz="3507730" rtl="0" eaLnBrk="1" latinLnBrk="0" hangingPunct="1">
              <a:defRPr sz="690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2952766">
              <a:defRPr/>
            </a:pPr>
            <a:r>
              <a:rPr lang="en-US" sz="3800" b="1" dirty="0" smtClean="0">
                <a:solidFill>
                  <a:srgbClr val="49742A"/>
                </a:solidFill>
              </a:rPr>
              <a:t>REFERENCES</a:t>
            </a:r>
          </a:p>
          <a:p>
            <a:pPr algn="just" defTabSz="2952766">
              <a:defRPr/>
            </a:pPr>
            <a:r>
              <a:rPr lang="en-US" sz="3200" dirty="0" smtClean="0"/>
              <a:t>CSA </a:t>
            </a:r>
            <a:r>
              <a:rPr lang="en-US" sz="3200" dirty="0"/>
              <a:t>(Central Statistical Agency). </a:t>
            </a:r>
            <a:r>
              <a:rPr lang="en-US" sz="3200" dirty="0" smtClean="0"/>
              <a:t>2015. </a:t>
            </a:r>
            <a:r>
              <a:rPr lang="en-US" sz="3200" dirty="0"/>
              <a:t>Area and Production of Major Crops. Agricultural Sample Survey 2014 / 2015 (2007 E.C</a:t>
            </a:r>
            <a:r>
              <a:rPr lang="en-US" sz="3200" dirty="0" smtClean="0"/>
              <a:t>.). </a:t>
            </a:r>
            <a:r>
              <a:rPr lang="en-US" sz="3200" dirty="0"/>
              <a:t>Statistical Bulletin 578. Central Statistical Agency. Addis Ababa. Ethiopia</a:t>
            </a:r>
            <a:endParaRPr lang="en-GB" sz="3200" dirty="0"/>
          </a:p>
          <a:p>
            <a:pPr algn="just" defTabSz="2952766">
              <a:defRPr/>
            </a:pPr>
            <a:r>
              <a:rPr lang="en-GB" sz="3200" dirty="0" smtClean="0"/>
              <a:t>Alemu</a:t>
            </a:r>
            <a:r>
              <a:rPr lang="en-GB" sz="3200" dirty="0"/>
              <a:t>, D and Z. Bishaw. 2015. Commercial behaviours of small-holder farmers in wheat seed and its implication for seed demand assessment in Ethiopia. </a:t>
            </a:r>
            <a:r>
              <a:rPr lang="en-GB" sz="3200" i="1" dirty="0"/>
              <a:t>Development in Practice 26(6): </a:t>
            </a:r>
            <a:r>
              <a:rPr lang="en-GB" sz="3200" i="1" dirty="0" smtClean="0"/>
              <a:t>798-814</a:t>
            </a:r>
          </a:p>
          <a:p>
            <a:pPr defTabSz="2952766">
              <a:defRPr/>
            </a:pPr>
            <a:endParaRPr lang="en-GB" sz="3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3138" y="503260"/>
            <a:ext cx="3475158" cy="31092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1186" y="16617282"/>
            <a:ext cx="4909752" cy="4681770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185622" y="21531466"/>
            <a:ext cx="13315316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The 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adoption rates were estimated based on two approaches at householder level: (</a:t>
            </a:r>
            <a:r>
              <a:rPr lang="en-US" sz="3800" b="1" i="1" dirty="0" err="1">
                <a:solidFill>
                  <a:schemeClr val="bg1">
                    <a:lumMod val="50000"/>
                  </a:schemeClr>
                </a:solidFill>
              </a:rPr>
              <a:t>i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) estimation 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based number of plot 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and varietal 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use, and (ii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) based on plot size 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(area) allocated 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for improved varieties. In both cases, we identify full adopters, partial adopters and 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non-adopters of improved </a:t>
            </a:r>
            <a:r>
              <a:rPr lang="en-US" sz="3800" b="1" i="1" dirty="0" err="1" smtClean="0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 bean 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varieties. The average number of </a:t>
            </a:r>
            <a:r>
              <a:rPr lang="en-US" sz="3800" b="1" i="1" dirty="0" err="1" smtClean="0">
                <a:solidFill>
                  <a:schemeClr val="bg1">
                    <a:lumMod val="50000"/>
                  </a:schemeClr>
                </a:solidFill>
              </a:rPr>
              <a:t>faba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 bean plots/farmer </a:t>
            </a:r>
            <a:r>
              <a:rPr lang="en-US" sz="3800" b="1" i="1" dirty="0">
                <a:solidFill>
                  <a:schemeClr val="bg1">
                    <a:lumMod val="50000"/>
                  </a:schemeClr>
                </a:solidFill>
              </a:rPr>
              <a:t>was </a:t>
            </a:r>
            <a:r>
              <a:rPr lang="en-US" sz="3800" b="1" i="1" dirty="0" smtClean="0">
                <a:solidFill>
                  <a:schemeClr val="bg1">
                    <a:lumMod val="50000"/>
                  </a:schemeClr>
                </a:solidFill>
              </a:rPr>
              <a:t>1.12.</a:t>
            </a:r>
            <a:endParaRPr lang="en-IN" sz="4000" b="1" i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6" name="Picture 3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6712" y="17219988"/>
            <a:ext cx="9220200" cy="3490505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29"/>
          <p:cNvSpPr/>
          <p:nvPr/>
        </p:nvSpPr>
        <p:spPr>
          <a:xfrm>
            <a:off x="15356165" y="7948683"/>
            <a:ext cx="12663664" cy="18312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b="1" dirty="0">
                <a:solidFill>
                  <a:srgbClr val="49742A"/>
                </a:solidFill>
              </a:rPr>
              <a:t>RESULTS</a:t>
            </a:r>
            <a:r>
              <a:rPr lang="en-US" sz="4400" dirty="0"/>
              <a:t> </a:t>
            </a:r>
            <a:endParaRPr lang="en-US" sz="4400" dirty="0" smtClean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800" b="1" i="1" dirty="0">
                <a:solidFill>
                  <a:schemeClr val="accent6">
                    <a:lumMod val="75000"/>
                  </a:schemeClr>
                </a:solidFill>
              </a:rPr>
              <a:t>Yield gaps in </a:t>
            </a:r>
            <a:r>
              <a:rPr lang="en-US" sz="3800" b="1" i="1" smtClean="0">
                <a:solidFill>
                  <a:schemeClr val="accent6">
                    <a:lumMod val="75000"/>
                  </a:schemeClr>
                </a:solidFill>
              </a:rPr>
              <a:t>faba bean </a:t>
            </a:r>
            <a:r>
              <a:rPr lang="en-US" sz="3800" b="1" i="1" dirty="0" smtClean="0">
                <a:solidFill>
                  <a:schemeClr val="accent6">
                    <a:lumMod val="75000"/>
                  </a:schemeClr>
                </a:solidFill>
              </a:rPr>
              <a:t>production</a:t>
            </a:r>
          </a:p>
          <a:p>
            <a:pPr marL="1176338" lvl="1" indent="-571500" algn="just">
              <a:buFont typeface="Arial" panose="020B0604020202020204" pitchFamily="34" charset="0"/>
              <a:buChar char="•"/>
            </a:pPr>
            <a:r>
              <a:rPr lang="en-US" sz="3800" b="1" i="1" dirty="0" smtClean="0"/>
              <a:t>Clear </a:t>
            </a:r>
            <a:r>
              <a:rPr lang="en-US" sz="3800" b="1" i="1" dirty="0"/>
              <a:t>yield gap due to variety </a:t>
            </a:r>
            <a:r>
              <a:rPr lang="en-US" sz="3800" b="1" i="1" dirty="0" smtClean="0"/>
              <a:t>use and </a:t>
            </a:r>
            <a:r>
              <a:rPr lang="en-US" sz="3800" b="1" i="1" dirty="0"/>
              <a:t>application of recommended crop management practices </a:t>
            </a:r>
            <a:endParaRPr lang="en-US" sz="3800" b="1" i="1" dirty="0" smtClean="0"/>
          </a:p>
          <a:p>
            <a:pPr marL="1176338" lvl="1" indent="-571500" algn="just">
              <a:buFont typeface="Arial" panose="020B0604020202020204" pitchFamily="34" charset="0"/>
              <a:buChar char="•"/>
            </a:pPr>
            <a:r>
              <a:rPr lang="en-US" sz="3800" b="1" i="1" dirty="0" smtClean="0"/>
              <a:t>The national  average yield (1.8 ton/ha) is by 50% and 43.75% lower than the yield achieved at research stations and farmers’ fields with improved variety and recommended practices, respectively;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800" b="1" i="1" dirty="0">
                <a:solidFill>
                  <a:schemeClr val="accent6">
                    <a:lumMod val="75000"/>
                  </a:schemeClr>
                </a:solidFill>
              </a:rPr>
              <a:t>Varietal adoption</a:t>
            </a:r>
          </a:p>
          <a:p>
            <a:pPr marL="1200150" lvl="1" indent="-595313" algn="just">
              <a:buFont typeface="Arial" panose="020B0604020202020204" pitchFamily="34" charset="0"/>
              <a:buChar char="•"/>
            </a:pPr>
            <a:r>
              <a:rPr lang="en-US" sz="3800" b="1" i="1" dirty="0"/>
              <a:t>The adoption rate of improved varieties based on number of plots allocated is estimated at 18.93% and based on the proportion of land allocated is estimated at 22.38</a:t>
            </a:r>
            <a:r>
              <a:rPr lang="en-US" sz="3800" b="1" i="1" dirty="0" smtClean="0"/>
              <a:t>% at national level;</a:t>
            </a:r>
            <a:endParaRPr lang="en-US" sz="3800" b="1" i="1" dirty="0"/>
          </a:p>
          <a:p>
            <a:pPr marL="1200150" lvl="1" indent="-595313" algn="just">
              <a:buFont typeface="Arial" panose="020B0604020202020204" pitchFamily="34" charset="0"/>
              <a:buChar char="•"/>
            </a:pPr>
            <a:r>
              <a:rPr lang="en-US" sz="3800" b="1" i="1" dirty="0"/>
              <a:t>At household level, 25.90% farmers were full adopters, 1.60% partial adopters and 72.40% are </a:t>
            </a:r>
            <a:r>
              <a:rPr lang="en-US" sz="3800" b="1" i="1" dirty="0" smtClean="0"/>
              <a:t>non-adopters 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800" b="1" i="1" dirty="0" err="1">
                <a:solidFill>
                  <a:schemeClr val="accent6">
                    <a:lumMod val="75000"/>
                  </a:schemeClr>
                </a:solidFill>
              </a:rPr>
              <a:t>Faba</a:t>
            </a:r>
            <a:r>
              <a:rPr lang="en-US" sz="3800" b="1" i="1" dirty="0">
                <a:solidFill>
                  <a:schemeClr val="accent6">
                    <a:lumMod val="75000"/>
                  </a:schemeClr>
                </a:solidFill>
              </a:rPr>
              <a:t> bean seed sources</a:t>
            </a:r>
          </a:p>
          <a:p>
            <a:pPr marL="1257300" lvl="1" indent="-571500" algn="just">
              <a:buFont typeface="Arial" panose="020B0604020202020204" pitchFamily="34" charset="0"/>
              <a:buChar char="•"/>
            </a:pPr>
            <a:r>
              <a:rPr lang="en-US" sz="3800" b="1" i="1" dirty="0"/>
              <a:t>From 22.28% of land covered with seed of improved varieties, 6.3</a:t>
            </a:r>
            <a:r>
              <a:rPr lang="en-US" sz="3800" b="1" i="1" dirty="0" smtClean="0"/>
              <a:t>% used </a:t>
            </a:r>
            <a:r>
              <a:rPr lang="en-US" sz="3800" b="1" i="1" dirty="0"/>
              <a:t>purchased certified seed, 6.45%  purchased local </a:t>
            </a:r>
            <a:r>
              <a:rPr lang="en-US" sz="3800" b="1" i="1" dirty="0" smtClean="0"/>
              <a:t>seed, </a:t>
            </a:r>
            <a:r>
              <a:rPr lang="en-US" sz="3800" b="1" i="1" dirty="0"/>
              <a:t>and 9.56% used saved seed of improved varieties</a:t>
            </a:r>
          </a:p>
          <a:p>
            <a:pPr marL="1257300" lvl="1" indent="-571500" algn="just">
              <a:buFont typeface="Arial" panose="020B0604020202020204" pitchFamily="34" charset="0"/>
              <a:buChar char="•"/>
            </a:pPr>
            <a:r>
              <a:rPr lang="en-US" sz="3800" b="1" i="1" dirty="0"/>
              <a:t>From 77.62% of land covered with local varieties, 64.56% was covered by saved seed and the rest 13.06% purchased seed and </a:t>
            </a:r>
            <a:endParaRPr lang="en-US" sz="3800" b="1" i="1" dirty="0" smtClean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3800" b="1" i="1" dirty="0" smtClean="0">
                <a:solidFill>
                  <a:schemeClr val="accent6">
                    <a:lumMod val="75000"/>
                  </a:schemeClr>
                </a:solidFill>
              </a:rPr>
              <a:t>Demand and supply of certified </a:t>
            </a:r>
            <a:r>
              <a:rPr lang="en-US" sz="3800" b="1" i="1" dirty="0" err="1" smtClean="0">
                <a:solidFill>
                  <a:schemeClr val="accent6">
                    <a:lumMod val="75000"/>
                  </a:schemeClr>
                </a:solidFill>
              </a:rPr>
              <a:t>faba</a:t>
            </a:r>
            <a:r>
              <a:rPr lang="en-US" sz="3800" b="1" i="1" dirty="0" smtClean="0">
                <a:solidFill>
                  <a:schemeClr val="accent6">
                    <a:lumMod val="75000"/>
                  </a:schemeClr>
                </a:solidFill>
              </a:rPr>
              <a:t> bean seed</a:t>
            </a:r>
          </a:p>
          <a:p>
            <a:pPr marL="1143000" indent="-571500" algn="just">
              <a:buFont typeface="Arial" panose="020B0604020202020204" pitchFamily="34" charset="0"/>
              <a:buChar char="•"/>
            </a:pPr>
            <a:r>
              <a:rPr lang="en-US" sz="3800" b="1" i="1" dirty="0" smtClean="0"/>
              <a:t>The revealed seed demand is estimated to cover only 7% of the total </a:t>
            </a:r>
            <a:r>
              <a:rPr lang="en-US" sz="3800" b="1" i="1" dirty="0" err="1" smtClean="0"/>
              <a:t>faba</a:t>
            </a:r>
            <a:r>
              <a:rPr lang="en-US" sz="3800" b="1" i="1" dirty="0" smtClean="0"/>
              <a:t> bean area (0.54 million ha)</a:t>
            </a:r>
          </a:p>
          <a:p>
            <a:pPr marL="1143000" lvl="1" indent="-571500" algn="just">
              <a:buFont typeface="Arial" panose="020B0604020202020204" pitchFamily="34" charset="0"/>
              <a:buChar char="•"/>
            </a:pPr>
            <a:r>
              <a:rPr lang="en-US" sz="3800" b="1" i="1" dirty="0" smtClean="0"/>
              <a:t>Of revealed </a:t>
            </a:r>
            <a:r>
              <a:rPr lang="en-US" sz="3800" b="1" i="1" dirty="0" err="1" smtClean="0"/>
              <a:t>faba</a:t>
            </a:r>
            <a:r>
              <a:rPr lang="en-US" sz="3800" b="1" i="1" dirty="0" smtClean="0"/>
              <a:t> bean </a:t>
            </a:r>
            <a:r>
              <a:rPr lang="en-US" sz="3800" b="1" i="1" dirty="0"/>
              <a:t>seed </a:t>
            </a:r>
            <a:r>
              <a:rPr lang="en-US" sz="3800" b="1" i="1" dirty="0" smtClean="0"/>
              <a:t>demand, only </a:t>
            </a:r>
            <a:r>
              <a:rPr lang="en-US" sz="3800" b="1" i="1" dirty="0"/>
              <a:t>35.52% of </a:t>
            </a:r>
            <a:r>
              <a:rPr lang="en-US" sz="3800" b="1" i="1" dirty="0" smtClean="0"/>
              <a:t>was supplied</a:t>
            </a:r>
          </a:p>
          <a:p>
            <a:pPr marL="1143000" lvl="1" indent="-571500" algn="just">
              <a:buFont typeface="Arial" panose="020B0604020202020204" pitchFamily="34" charset="0"/>
              <a:buChar char="•"/>
            </a:pPr>
            <a:r>
              <a:rPr lang="en-US" sz="3800" b="1" i="1" dirty="0" smtClean="0"/>
              <a:t>In addition, there is mismatch between varietal choice and seed supply </a:t>
            </a:r>
            <a:endParaRPr lang="en-US" sz="3800" b="1" i="1" dirty="0"/>
          </a:p>
        </p:txBody>
      </p:sp>
    </p:spTree>
    <p:extLst>
      <p:ext uri="{BB962C8B-B14F-4D97-AF65-F5344CB8AC3E}">
        <p14:creationId xmlns:p14="http://schemas.microsoft.com/office/powerpoint/2010/main" val="261358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2416</TotalTime>
  <Words>925</Words>
  <Application>Microsoft Office PowerPoint</Application>
  <PresentationFormat>Custom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Demi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Satish Nagaraji</dc:creator>
  <cp:lastModifiedBy>Bishaw, Zewdie (ICARDA)</cp:lastModifiedBy>
  <cp:revision>93</cp:revision>
  <cp:lastPrinted>2016-08-24T03:06:47Z</cp:lastPrinted>
  <dcterms:created xsi:type="dcterms:W3CDTF">2016-08-23T12:47:42Z</dcterms:created>
  <dcterms:modified xsi:type="dcterms:W3CDTF">2017-01-17T15:08:21Z</dcterms:modified>
</cp:coreProperties>
</file>