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4" r:id="rId1"/>
    <p:sldMasterId id="2147483690" r:id="rId2"/>
  </p:sldMasterIdLst>
  <p:notesMasterIdLst>
    <p:notesMasterId r:id="rId8"/>
  </p:notesMasterIdLst>
  <p:handoutMasterIdLst>
    <p:handoutMasterId r:id="rId9"/>
  </p:handoutMasterIdLst>
  <p:sldIdLst>
    <p:sldId id="324" r:id="rId3"/>
    <p:sldId id="305" r:id="rId4"/>
    <p:sldId id="308" r:id="rId5"/>
    <p:sldId id="307" r:id="rId6"/>
    <p:sldId id="323" r:id="rId7"/>
  </p:sldIdLst>
  <p:sldSz cx="9144000" cy="6858000" type="screen4x3"/>
  <p:notesSz cx="6742113" cy="987266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BC39"/>
    <a:srgbClr val="D77D2A"/>
    <a:srgbClr val="7FBB42"/>
    <a:srgbClr val="9CCA3B"/>
    <a:srgbClr val="1FA0C9"/>
    <a:srgbClr val="007A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03" autoAdjust="0"/>
    <p:restoredTop sz="97052" autoAdjust="0"/>
  </p:normalViewPr>
  <p:slideViewPr>
    <p:cSldViewPr snapToGrid="0">
      <p:cViewPr varScale="1">
        <p:scale>
          <a:sx n="106" d="100"/>
          <a:sy n="106" d="100"/>
        </p:scale>
        <p:origin x="-1480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notesMaster" Target="notesMasters/notesMaster1.xml"/><Relationship Id="rId9" Type="http://schemas.openxmlformats.org/officeDocument/2006/relationships/handoutMaster" Target="handoutMasters/handoutMaster1.xml"/><Relationship Id="rId10" Type="http://schemas.openxmlformats.org/officeDocument/2006/relationships/printerSettings" Target="printerSettings/printerSettings1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EF0B59-9B54-394B-A6F7-4D0347CA44A4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D5B7-E7F4-E946-91A4-A38F77DCB0A0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123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24159DA-4C77-444E-81E0-56428FB7AD85}" type="datetimeFigureOut">
              <a:rPr lang="en-GB"/>
              <a:pPr>
                <a:defRPr/>
              </a:pPr>
              <a:t>23/02/17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3288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2B583C5-F6E6-4BBF-8467-0DA1D85F5A6B}" type="slidenum">
              <a:rPr lang="en-GB"/>
              <a:pPr>
                <a:defRPr/>
              </a:pPr>
              <a:t>‹n.›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2532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-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93134"/>
            <a:ext cx="8229600" cy="487362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 – single 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29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- 2 li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0"/>
            <a:ext cx="8229600" cy="762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 – two lines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447495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CEB2BCE1-C623-8148-A216-0C4A4946D031}" type="slidenum">
              <a:rPr lang="en-US" sz="1200" smtClean="0"/>
              <a:pPr/>
              <a:t>‹n.›</a:t>
            </a:fld>
            <a:endParaRPr lang="en-US" sz="1200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468477" y="6470951"/>
            <a:ext cx="0" cy="237902"/>
          </a:xfrm>
          <a:prstGeom prst="line">
            <a:avLst/>
          </a:prstGeom>
          <a:ln w="9525">
            <a:solidFill>
              <a:srgbClr val="007A4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06221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156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112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898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99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619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423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60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397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25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1207BB6-9194-474F-BB36-6E2E4545D557}" type="datetimeFigureOut">
              <a:rPr lang="en-US" smtClean="0"/>
              <a:pPr/>
              <a:t>23/02/17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09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67544" y="908720"/>
            <a:ext cx="8208912" cy="52565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 smtClean="0"/>
              <a:t>Click to insert first level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23/02/17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‹n.›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682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4" hasCustomPrompt="1"/>
          </p:nvPr>
        </p:nvSpPr>
        <p:spPr>
          <a:xfrm>
            <a:off x="0" y="44624"/>
            <a:ext cx="9036050" cy="359618"/>
          </a:xfrm>
        </p:spPr>
        <p:txBody>
          <a:bodyPr>
            <a:normAutofit/>
          </a:bodyPr>
          <a:lstStyle>
            <a:lvl1pPr marL="0" indent="0">
              <a:buNone/>
              <a:defRPr sz="2000" i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add section heading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4CED412-13A3-48EF-939A-2AB86A36914A}" type="datetimeFigureOut">
              <a:rPr lang="en-GB" smtClean="0"/>
              <a:pPr>
                <a:defRPr/>
              </a:pPr>
              <a:t>23/02/17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5653FDB4-81F1-42F5-91C0-99D934C633A0}" type="slidenum">
              <a:rPr lang="en-GB" smtClean="0"/>
              <a:pPr>
                <a:defRPr/>
              </a:pPr>
              <a:t>‹n.›</a:t>
            </a:fld>
            <a:endParaRPr lang="en-GB"/>
          </a:p>
        </p:txBody>
      </p:sp>
      <p:sp>
        <p:nvSpPr>
          <p:cNvPr id="7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add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604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1173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0211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7736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13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407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2576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8250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691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3329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44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8087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23/02/17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‹n.›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5362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FA24A0-FB67-4EAF-8BFE-024B6BB181E7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‹n.›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182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6.xml"/><Relationship Id="rId13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00751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246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4F080A-9CAA-EC48-903B-A0D94B64EB37}" type="slidenum">
              <a:rPr lang="en-US" smtClean="0"/>
              <a:pPr/>
              <a:t>‹n.›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2"/>
            <a:ext cx="9144000" cy="766235"/>
          </a:xfrm>
          <a:prstGeom prst="rect">
            <a:avLst/>
          </a:prstGeom>
          <a:solidFill>
            <a:srgbClr val="007A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770473"/>
            <a:ext cx="5029200" cy="76200"/>
          </a:xfrm>
          <a:prstGeom prst="rect">
            <a:avLst/>
          </a:prstGeom>
          <a:solidFill>
            <a:srgbClr val="D77D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CARDA logo green 356C.png"/>
          <p:cNvPicPr>
            <a:picLocks noChangeAspect="1"/>
          </p:cNvPicPr>
          <p:nvPr userDrawn="1"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324600"/>
            <a:ext cx="1533144" cy="37039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2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8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7" r:id="rId12"/>
    <p:sldLayoutId id="2147483673" r:id="rId13"/>
    <p:sldLayoutId id="2147483689" r:id="rId14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0458C03-4680-4CF8-B019-D1914DB9DD9B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23/02/17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0E0170A-7576-4DEC-83D5-8C872602982A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‹n.›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599389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2.jpeg"/><Relationship Id="rId3" Type="http://schemas.openxmlformats.org/officeDocument/2006/relationships/image" Target="cid:image002.jpg@01CEF286.6A301AC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pn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image002.jpg@01CEF286.6A301AC0" TargetMode="External"/><Relationship Id="rId4" Type="http://schemas.openxmlformats.org/officeDocument/2006/relationships/image" Target="../media/image14.jpeg"/><Relationship Id="rId5" Type="http://schemas.openxmlformats.org/officeDocument/2006/relationships/image" Target="../media/image15.jpeg"/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21415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</a:rPr>
              <a:t>Livestock Productivity Improvement research activities and results in Central Asia</a:t>
            </a:r>
          </a:p>
          <a:p>
            <a:endParaRPr lang="en-US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endParaRPr lang="en-US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Makhmud Shaumarov</a:t>
            </a:r>
          </a:p>
          <a:p>
            <a:pPr algn="ctr"/>
            <a:endParaRPr lang="en-US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endParaRPr lang="en-US" sz="2000" dirty="0" smtClean="0">
              <a:solidFill>
                <a:schemeClr val="tx2">
                  <a:lumMod val="50000"/>
                </a:schemeClr>
              </a:solidFill>
            </a:endParaRPr>
          </a:p>
          <a:p>
            <a:pPr algn="ctr"/>
            <a:r>
              <a:rPr lang="en-US" sz="2000" dirty="0" smtClean="0">
                <a:solidFill>
                  <a:schemeClr val="tx2">
                    <a:lumMod val="50000"/>
                  </a:schemeClr>
                </a:solidFill>
              </a:rPr>
              <a:t>Tashkent, July 2016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Picture 4" descr="cid:image002.jpg@01CEF286.6A301AC0"/>
          <p:cNvPicPr/>
          <p:nvPr/>
        </p:nvPicPr>
        <p:blipFill>
          <a:blip r:embed="rId2" r:link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9522" y="280217"/>
            <a:ext cx="4070269" cy="1120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76807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4629" y="0"/>
            <a:ext cx="8764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Enhancing livestock productivity for increased </a:t>
            </a:r>
            <a:r>
              <a:rPr lang="en-GB" sz="2400" b="1" i="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revenues and  </a:t>
            </a:r>
            <a:r>
              <a:rPr lang="en-GB" sz="2400" b="1" i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wellbeing of households of </a:t>
            </a:r>
            <a:r>
              <a:rPr lang="en-GB" sz="2400" b="1" i="1" dirty="0" err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Karakalpakstan</a:t>
            </a:r>
            <a:r>
              <a:rPr lang="en-GB" sz="2400" b="1" i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and Fergana Valley </a:t>
            </a:r>
            <a:endParaRPr lang="en-US" sz="2400" b="1" i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6856" y="938540"/>
            <a:ext cx="403039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Rapid assessment of </a:t>
            </a:r>
            <a:r>
              <a:rPr lang="en-US" sz="2000" b="1" dirty="0" smtClean="0"/>
              <a:t>small ruminant value chains</a:t>
            </a:r>
            <a:r>
              <a:rPr lang="en-US" sz="2000" dirty="0" smtClean="0"/>
              <a:t> (meat, milk, wool/pelt) completed in Tajikistan and Karakalpakstan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2582788" y="2183863"/>
            <a:ext cx="39178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Traditional</a:t>
            </a:r>
            <a:r>
              <a:rPr lang="en-US" sz="2000" b="1" dirty="0" smtClean="0"/>
              <a:t> milk </a:t>
            </a:r>
            <a:r>
              <a:rPr lang="en-US" sz="2000" b="1" dirty="0"/>
              <a:t>processing </a:t>
            </a:r>
            <a:r>
              <a:rPr lang="en-US" sz="2000" dirty="0" smtClean="0"/>
              <a:t>methods analyzed </a:t>
            </a:r>
            <a:r>
              <a:rPr lang="en-US" sz="2000" dirty="0"/>
              <a:t>including entry points for low-cost </a:t>
            </a:r>
            <a:r>
              <a:rPr lang="en-US" sz="2000" dirty="0" smtClean="0"/>
              <a:t>improvements towards safer household nutrition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2575746" y="3459801"/>
            <a:ext cx="39248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b="1" i="1" dirty="0" smtClean="0"/>
              <a:t> </a:t>
            </a:r>
            <a:r>
              <a:rPr lang="en-US" sz="2000" b="1" dirty="0" smtClean="0"/>
              <a:t>Genetic improvement </a:t>
            </a:r>
            <a:r>
              <a:rPr lang="en-US" sz="2000" dirty="0"/>
              <a:t>of Mohair  quantitative and qualitative traits of Tajik Angora </a:t>
            </a:r>
            <a:r>
              <a:rPr lang="en-US" sz="2000" dirty="0" smtClean="0"/>
              <a:t>goats and “Sur” pelt production of Karakul sheep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2633521" y="4846256"/>
            <a:ext cx="416169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At scale development of</a:t>
            </a:r>
            <a:r>
              <a:rPr lang="en-US" sz="2000" b="1" dirty="0" smtClean="0"/>
              <a:t> artificial insemination </a:t>
            </a:r>
            <a:r>
              <a:rPr lang="en-US" sz="2000" dirty="0" smtClean="0"/>
              <a:t>and</a:t>
            </a:r>
            <a:r>
              <a:rPr lang="en-US" sz="2000" b="1" dirty="0" smtClean="0"/>
              <a:t> ultrasound pregnancy diagnosis </a:t>
            </a:r>
            <a:r>
              <a:rPr lang="en-US" sz="2000" dirty="0" smtClean="0"/>
              <a:t>to </a:t>
            </a:r>
            <a:r>
              <a:rPr lang="en-US" sz="2000" dirty="0"/>
              <a:t>support genetic improvement and to manage herd fertility</a:t>
            </a:r>
          </a:p>
        </p:txBody>
      </p:sp>
      <p:pic>
        <p:nvPicPr>
          <p:cNvPr id="8" name="Picture 7" descr="DSC00123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658" y="1218875"/>
            <a:ext cx="2302406" cy="127722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6711656" y="2487255"/>
            <a:ext cx="2302408" cy="307777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Angora nucleus flock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4" descr="C:\Users\1\AppData\Local\Microsoft\Windows\Temporary Internet Files\Content.Word\DSCN3095.jpg"/>
          <p:cNvPicPr/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7089784" y="2996744"/>
            <a:ext cx="1546151" cy="2133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6758546" y="5059662"/>
            <a:ext cx="2302408" cy="73866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Ultrasound pregnancy diagnosis in at least 20 flocks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36" y="1216009"/>
            <a:ext cx="2419643" cy="1678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99837" y="2885402"/>
            <a:ext cx="2419642" cy="73866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Capacitation of women interest groups in milk processing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Picture 2" descr="C:\Users\ICARDA\AppData\Local\Microsoft\Windows\Temporary Internet Files\Content.Outlook\20B9X1WC\IMG_4059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36" y="3779220"/>
            <a:ext cx="2418471" cy="1813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99837" y="5591590"/>
            <a:ext cx="2417294" cy="738664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20% increase in Mohair fiber traits and 80% reduction in kemp fibers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24344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3556" y="1269983"/>
            <a:ext cx="589601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b="1" dirty="0" smtClean="0"/>
              <a:t>Elite flock of Karakul </a:t>
            </a:r>
            <a:r>
              <a:rPr lang="en-US" sz="2000" dirty="0" smtClean="0"/>
              <a:t>Sur sheep established in Karakalpakstan with nearly 200 elite newborns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/>
              <a:t>Alternative </a:t>
            </a:r>
            <a:r>
              <a:rPr lang="en-US" sz="2000" dirty="0" err="1" smtClean="0"/>
              <a:t>biosaline</a:t>
            </a:r>
            <a:r>
              <a:rPr lang="en-US" sz="2000" dirty="0" smtClean="0"/>
              <a:t> forage crops were introduced to </a:t>
            </a:r>
            <a:r>
              <a:rPr lang="en-US" sz="2000" b="1" dirty="0" smtClean="0"/>
              <a:t>increase winter feeding </a:t>
            </a:r>
            <a:r>
              <a:rPr lang="en-US" sz="2000" dirty="0" smtClean="0"/>
              <a:t>for agro-pastoral households in Karakalpakstan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/>
              <a:t>Institutional transformation of </a:t>
            </a:r>
            <a:r>
              <a:rPr lang="en-US" sz="2000" b="1" dirty="0" smtClean="0"/>
              <a:t>rangeland tenure</a:t>
            </a:r>
            <a:r>
              <a:rPr lang="en-US" sz="2000" dirty="0" smtClean="0"/>
              <a:t> in Uzbekistan and Tajikistan were documented </a:t>
            </a:r>
          </a:p>
          <a:p>
            <a:pPr marL="285750" lvl="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b="1" dirty="0" smtClean="0"/>
              <a:t>Round-table with policy-makers</a:t>
            </a:r>
            <a:r>
              <a:rPr lang="en-US" sz="2000" dirty="0" smtClean="0"/>
              <a:t> on sustainable rangeland management policy options were conducted in March, 2015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000" dirty="0" smtClean="0"/>
              <a:t>12 </a:t>
            </a:r>
            <a:r>
              <a:rPr lang="en-US" sz="2000" b="1" dirty="0" smtClean="0"/>
              <a:t>capacity building </a:t>
            </a:r>
            <a:r>
              <a:rPr lang="en-US" sz="2000" dirty="0" smtClean="0"/>
              <a:t>events for at least 226 community leaders were conducted to improve quality of SR dairy production, processing and agro-pastoral practices at both action sites.</a:t>
            </a:r>
            <a:endParaRPr lang="en-US" sz="2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427" y="990503"/>
            <a:ext cx="2376257" cy="178219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12997" y="0"/>
            <a:ext cx="8764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 smtClean="0">
                <a:solidFill>
                  <a:schemeClr val="bg1"/>
                </a:solidFill>
                <a:cs typeface="Arial" panose="020B0604020202020204" pitchFamily="34" charset="0"/>
              </a:rPr>
              <a:t>Improved Agro-pastoral Livelihoods </a:t>
            </a:r>
            <a:r>
              <a:rPr lang="en-GB" sz="2400" b="1" i="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and Rangeland Governance in </a:t>
            </a:r>
            <a:r>
              <a:rPr lang="en-GB" sz="2400" b="1" i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Karakalpakstan and Fergana Valley </a:t>
            </a:r>
            <a:endParaRPr lang="en-US" sz="2400" b="1" i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1" name="Рисунок 10" descr="C:\Users\1\Pictures\Missions in Uzbekistan\foto albom-Elite Karakul Flock - April, 2016\IMG_0287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184" y="2749499"/>
            <a:ext cx="2359589" cy="1734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C:\Users\ICARDA\AppData\Roaming\Skype\kathryncramirez\media_messaging\media_cache_v3\^1FFDE71C127D98B8FD346B7AAF8696CD2FD4CBDFC6EC398FCF^pimgpsh_fullsize_distr.png"/>
          <p:cNvPicPr/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2995" y="4489460"/>
            <a:ext cx="2369779" cy="16606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31917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3"/>
          <a:stretch>
            <a:fillRect/>
          </a:stretch>
        </p:blipFill>
        <p:spPr>
          <a:xfrm>
            <a:off x="0" y="3404515"/>
            <a:ext cx="2802203" cy="2242548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8034" y="1159249"/>
            <a:ext cx="5098260" cy="4525963"/>
          </a:xfrm>
        </p:spPr>
        <p:txBody>
          <a:bodyPr>
            <a:noAutofit/>
          </a:bodyPr>
          <a:lstStyle/>
          <a:p>
            <a:pPr marL="231775" indent="-231775">
              <a:spcBef>
                <a:spcPts val="400"/>
              </a:spcBef>
            </a:pPr>
            <a:r>
              <a:rPr lang="en-US" sz="2000" b="1" dirty="0" smtClean="0"/>
              <a:t>Vegetation inventory</a:t>
            </a:r>
            <a:r>
              <a:rPr lang="en-US" sz="2000" dirty="0" smtClean="0"/>
              <a:t> in spring and fall was conducted to understand the effect of grazing management on rangeland condition</a:t>
            </a:r>
          </a:p>
          <a:p>
            <a:pPr marL="231775" indent="-231775">
              <a:spcBef>
                <a:spcPts val="400"/>
              </a:spcBef>
            </a:pPr>
            <a:r>
              <a:rPr lang="en-US" sz="2000" dirty="0" smtClean="0"/>
              <a:t>Results are being used </a:t>
            </a:r>
            <a:r>
              <a:rPr lang="en-US" sz="2000" b="1" dirty="0" smtClean="0"/>
              <a:t>to create large scale </a:t>
            </a:r>
            <a:r>
              <a:rPr lang="en-US" sz="2000" b="1" dirty="0"/>
              <a:t> </a:t>
            </a:r>
            <a:r>
              <a:rPr lang="en-US" sz="2000" b="1" dirty="0" smtClean="0"/>
              <a:t>vegetation maps </a:t>
            </a:r>
            <a:r>
              <a:rPr lang="en-US" sz="2000" dirty="0" smtClean="0"/>
              <a:t>to understand implications </a:t>
            </a:r>
            <a:br>
              <a:rPr lang="en-US" sz="2000" dirty="0" smtClean="0"/>
            </a:br>
            <a:r>
              <a:rPr lang="en-US" sz="2000" dirty="0" smtClean="0"/>
              <a:t>under different management scenarios</a:t>
            </a:r>
          </a:p>
          <a:p>
            <a:pPr marL="461963" indent="-230188">
              <a:spcBef>
                <a:spcPts val="400"/>
              </a:spcBef>
            </a:pPr>
            <a:r>
              <a:rPr lang="en-US" sz="2000" b="1" dirty="0" smtClean="0"/>
              <a:t>GPS </a:t>
            </a:r>
            <a:r>
              <a:rPr lang="en-US" sz="2000" b="1" dirty="0"/>
              <a:t>collars </a:t>
            </a:r>
            <a:r>
              <a:rPr lang="en-US" sz="2000" dirty="0" smtClean="0"/>
              <a:t>to measure  </a:t>
            </a:r>
            <a:br>
              <a:rPr lang="en-US" sz="2000" dirty="0" smtClean="0"/>
            </a:br>
            <a:r>
              <a:rPr lang="en-US" sz="2000" dirty="0" smtClean="0"/>
              <a:t>grazing patterns were </a:t>
            </a:r>
            <a:br>
              <a:rPr lang="en-US" sz="2000" dirty="0" smtClean="0"/>
            </a:br>
            <a:r>
              <a:rPr lang="en-US" sz="2000" dirty="0" smtClean="0"/>
              <a:t>deployed in Aug. </a:t>
            </a:r>
            <a:r>
              <a:rPr lang="en-US" sz="2000" dirty="0"/>
              <a:t>2015,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they record </a:t>
            </a:r>
            <a:r>
              <a:rPr lang="en-US" sz="2000" dirty="0"/>
              <a:t>position, time,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speed</a:t>
            </a:r>
            <a:r>
              <a:rPr lang="en-US" sz="2000" dirty="0"/>
              <a:t>, </a:t>
            </a:r>
            <a:r>
              <a:rPr lang="en-US" sz="2000" dirty="0" smtClean="0"/>
              <a:t>temp. every 15 mins</a:t>
            </a:r>
          </a:p>
          <a:p>
            <a:pPr marL="461963" indent="-230188">
              <a:spcBef>
                <a:spcPts val="400"/>
              </a:spcBef>
            </a:pPr>
            <a:r>
              <a:rPr lang="en-US" sz="2000" dirty="0" smtClean="0"/>
              <a:t>Seasonal </a:t>
            </a:r>
            <a:r>
              <a:rPr lang="en-US" sz="2000" b="1" dirty="0" smtClean="0"/>
              <a:t>nutritional status </a:t>
            </a:r>
            <a:br>
              <a:rPr lang="en-US" sz="2000" b="1" dirty="0" smtClean="0"/>
            </a:br>
            <a:r>
              <a:rPr lang="en-US" sz="2000" b="1" dirty="0" smtClean="0"/>
              <a:t>of grazing animals </a:t>
            </a:r>
            <a:r>
              <a:rPr lang="en-US" sz="2000" dirty="0" smtClean="0"/>
              <a:t>(blood</a:t>
            </a:r>
            <a:br>
              <a:rPr lang="en-US" sz="2000" dirty="0" smtClean="0"/>
            </a:br>
            <a:r>
              <a:rPr lang="en-US" sz="2000" dirty="0" smtClean="0"/>
              <a:t>metabolites) is monitored </a:t>
            </a:r>
          </a:p>
          <a:p>
            <a:endParaRPr lang="en-US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9" y="1287890"/>
            <a:ext cx="2358375" cy="17251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79828" y="0"/>
            <a:ext cx="8764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Understanding rangeland vegetation status and grazing patterns </a:t>
            </a:r>
            <a:r>
              <a:rPr lang="en-GB" sz="2400" b="1" i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in </a:t>
            </a:r>
            <a:r>
              <a:rPr lang="en-GB" sz="2400" b="1" i="1" dirty="0" err="1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Karakalpakstan</a:t>
            </a:r>
            <a:r>
              <a:rPr lang="en-GB" sz="2400" b="1" i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 and Fergana Valley </a:t>
            </a:r>
            <a:endParaRPr lang="en-US" sz="2400" b="1" i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427951" y="888863"/>
            <a:ext cx="1548424" cy="207574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screen"/>
          <a:srcRect/>
          <a:stretch/>
        </p:blipFill>
        <p:spPr>
          <a:xfrm>
            <a:off x="5958594" y="3545510"/>
            <a:ext cx="3115400" cy="169477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35644" y="5600209"/>
            <a:ext cx="84511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The combined data will show feed availability, grazing patterns </a:t>
            </a:r>
            <a:r>
              <a:rPr lang="en-US" sz="2000" dirty="0" smtClean="0"/>
              <a:t>and </a:t>
            </a:r>
            <a:r>
              <a:rPr lang="en-US" sz="2000" dirty="0"/>
              <a:t>help to </a:t>
            </a:r>
            <a:r>
              <a:rPr lang="en-US" sz="2000" dirty="0" smtClean="0"/>
              <a:t>identify </a:t>
            </a:r>
            <a:r>
              <a:rPr lang="en-US" sz="2000" dirty="0"/>
              <a:t>management, input and services needs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5958594" y="5250680"/>
            <a:ext cx="3115400" cy="307777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from GPS collars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659" y="2979695"/>
            <a:ext cx="2358375" cy="307777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Vegetation monitoring 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58594" y="5250680"/>
            <a:ext cx="3072864" cy="307777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US" sz="140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collected with GPS </a:t>
            </a:r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collars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27950" y="2952123"/>
            <a:ext cx="1548425" cy="52322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Fixing the GPS collars on a goat </a:t>
            </a:r>
            <a:endParaRPr lang="en-US" sz="1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574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416025"/>
            <a:ext cx="7772400" cy="1470025"/>
          </a:xfrm>
        </p:spPr>
        <p:txBody>
          <a:bodyPr/>
          <a:lstStyle/>
          <a:p>
            <a:r>
              <a:rPr lang="en-US" dirty="0" smtClean="0"/>
              <a:t>Thanks for your attention!</a:t>
            </a:r>
            <a:endParaRPr lang="ru-RU" dirty="0"/>
          </a:p>
        </p:txBody>
      </p:sp>
      <p:pic>
        <p:nvPicPr>
          <p:cNvPr id="4" name="Picture 4" descr="cid:image002.jpg@01CEF286.6A301AC0"/>
          <p:cNvPicPr/>
          <p:nvPr/>
        </p:nvPicPr>
        <p:blipFill>
          <a:blip r:embed="rId2" r:link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93923" cy="752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2" descr="D:\MIssion Photos KK n TJ\Missions in Uzbekistan\foto albom-Elite Karakul Flock - April, 2016\IMG_0269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957263" y="2899378"/>
            <a:ext cx="3343281" cy="2601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Рисунок 1" descr="D:\MIssion Photos KK n TJ\Missions in Uzbekistan\foto albom-Elite Karakul Flock - April, 2016\IMG_0259.JPG"/>
          <p:cNvPicPr/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371984" y="2899378"/>
            <a:ext cx="3586154" cy="2601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4085</TotalTime>
  <Words>339</Words>
  <Application>Microsoft Macintosh PowerPoint</Application>
  <PresentationFormat>Presentazione su schermo (4:3)</PresentationFormat>
  <Paragraphs>33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5</vt:i4>
      </vt:variant>
    </vt:vector>
  </HeadingPairs>
  <TitlesOfParts>
    <vt:vector size="7" baseType="lpstr">
      <vt:lpstr>Custom Design</vt:lpstr>
      <vt:lpstr>Office Theme</vt:lpstr>
      <vt:lpstr>Presentazione di PowerPoint</vt:lpstr>
      <vt:lpstr>Presentazione di PowerPoint</vt:lpstr>
      <vt:lpstr>Presentazione di PowerPoint</vt:lpstr>
      <vt:lpstr>Presentazione di PowerPoint</vt:lpstr>
      <vt:lpstr>Thanks for your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ICARDA Presentation</dc:title>
  <dc:creator>Waleed Sawalha</dc:creator>
  <cp:lastModifiedBy>Diletta Taliano</cp:lastModifiedBy>
  <cp:revision>161</cp:revision>
  <dcterms:created xsi:type="dcterms:W3CDTF">2014-05-06T12:01:35Z</dcterms:created>
  <dcterms:modified xsi:type="dcterms:W3CDTF">2017-02-23T11:25:51Z</dcterms:modified>
</cp:coreProperties>
</file>