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3.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74" r:id="rId1"/>
  </p:sldMasterIdLst>
  <p:notesMasterIdLst>
    <p:notesMasterId r:id="rId28"/>
  </p:notesMasterIdLst>
  <p:handoutMasterIdLst>
    <p:handoutMasterId r:id="rId29"/>
  </p:handoutMasterIdLst>
  <p:sldIdLst>
    <p:sldId id="258" r:id="rId2"/>
    <p:sldId id="333" r:id="rId3"/>
    <p:sldId id="334" r:id="rId4"/>
    <p:sldId id="335" r:id="rId5"/>
    <p:sldId id="341" r:id="rId6"/>
    <p:sldId id="321" r:id="rId7"/>
    <p:sldId id="336" r:id="rId8"/>
    <p:sldId id="328" r:id="rId9"/>
    <p:sldId id="331" r:id="rId10"/>
    <p:sldId id="332" r:id="rId11"/>
    <p:sldId id="350" r:id="rId12"/>
    <p:sldId id="338" r:id="rId13"/>
    <p:sldId id="342" r:id="rId14"/>
    <p:sldId id="343" r:id="rId15"/>
    <p:sldId id="340" r:id="rId16"/>
    <p:sldId id="270" r:id="rId17"/>
    <p:sldId id="329" r:id="rId18"/>
    <p:sldId id="317" r:id="rId19"/>
    <p:sldId id="316" r:id="rId20"/>
    <p:sldId id="315" r:id="rId21"/>
    <p:sldId id="344" r:id="rId22"/>
    <p:sldId id="312" r:id="rId23"/>
    <p:sldId id="348" r:id="rId24"/>
    <p:sldId id="349" r:id="rId25"/>
    <p:sldId id="347" r:id="rId26"/>
    <p:sldId id="345" r:id="rId27"/>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BC39"/>
    <a:srgbClr val="D77D2A"/>
    <a:srgbClr val="7FBB42"/>
    <a:srgbClr val="9CCA3B"/>
    <a:srgbClr val="1FA0C9"/>
    <a:srgbClr val="007A4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303" autoAdjust="0"/>
    <p:restoredTop sz="97052" autoAdjust="0"/>
  </p:normalViewPr>
  <p:slideViewPr>
    <p:cSldViewPr snapToGrid="0">
      <p:cViewPr varScale="1">
        <p:scale>
          <a:sx n="72" d="100"/>
          <a:sy n="72" d="100"/>
        </p:scale>
        <p:origin x="552" y="5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RamSharma\Documents\Conferences%20+%20Training\FAO%20Conf%20in%20Bishkek\Nukus%20temp%20data%202009-2010%20and%202015-2016%201-Dec%20till%2027-JUNE%202016.xlsx"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Users\RamSharma\Documents\Conferences%20+%20Training\FAO%20Conf%20in%20Bishkek\Nukus%20temp%20data%202009-2010%20and%202015-2016%201-Dec%20till%2027-JUNE%202016.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RC_SHARMA\Desktop\Bangkok%20seminar%20files\Graph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manualLayout>
          <c:layoutTarget val="inner"/>
          <c:xMode val="edge"/>
          <c:yMode val="edge"/>
          <c:x val="5.7951705429267399E-2"/>
          <c:y val="6.1266736213700768E-2"/>
          <c:w val="0.91140556482226687"/>
          <c:h val="0.74233679590434876"/>
        </c:manualLayout>
      </c:layout>
      <c:barChart>
        <c:barDir val="col"/>
        <c:grouping val="clustered"/>
        <c:varyColors val="0"/>
        <c:ser>
          <c:idx val="0"/>
          <c:order val="0"/>
          <c:tx>
            <c:strRef>
              <c:f>'2012-2013'!$C$2</c:f>
              <c:strCache>
                <c:ptCount val="1"/>
                <c:pt idx="0">
                  <c:v>Max</c:v>
                </c:pt>
              </c:strCache>
            </c:strRef>
          </c:tx>
          <c:spPr>
            <a:solidFill>
              <a:schemeClr val="dk1">
                <a:tint val="88500"/>
              </a:schemeClr>
            </a:solidFill>
            <a:ln>
              <a:noFill/>
            </a:ln>
            <a:effectLst/>
          </c:spPr>
          <c:invertIfNegative val="0"/>
          <c:cat>
            <c:numRef>
              <c:f>'2012-2013'!$B$3:$B$214</c:f>
              <c:numCache>
                <c:formatCode>d\-mmm\-yy</c:formatCode>
                <c:ptCount val="212"/>
                <c:pt idx="0">
                  <c:v>41244</c:v>
                </c:pt>
                <c:pt idx="1">
                  <c:v>41245</c:v>
                </c:pt>
                <c:pt idx="2">
                  <c:v>41246</c:v>
                </c:pt>
                <c:pt idx="3">
                  <c:v>41247</c:v>
                </c:pt>
                <c:pt idx="4">
                  <c:v>41248</c:v>
                </c:pt>
                <c:pt idx="5">
                  <c:v>41249</c:v>
                </c:pt>
                <c:pt idx="6">
                  <c:v>41250</c:v>
                </c:pt>
                <c:pt idx="7">
                  <c:v>41251</c:v>
                </c:pt>
                <c:pt idx="8">
                  <c:v>41252</c:v>
                </c:pt>
                <c:pt idx="9">
                  <c:v>41253</c:v>
                </c:pt>
                <c:pt idx="10">
                  <c:v>41254</c:v>
                </c:pt>
                <c:pt idx="11">
                  <c:v>41255</c:v>
                </c:pt>
                <c:pt idx="12">
                  <c:v>41256</c:v>
                </c:pt>
                <c:pt idx="13">
                  <c:v>41257</c:v>
                </c:pt>
                <c:pt idx="14">
                  <c:v>41258</c:v>
                </c:pt>
                <c:pt idx="15">
                  <c:v>41259</c:v>
                </c:pt>
                <c:pt idx="16">
                  <c:v>41260</c:v>
                </c:pt>
                <c:pt idx="17">
                  <c:v>41261</c:v>
                </c:pt>
                <c:pt idx="18">
                  <c:v>41262</c:v>
                </c:pt>
                <c:pt idx="19">
                  <c:v>41263</c:v>
                </c:pt>
                <c:pt idx="20">
                  <c:v>41264</c:v>
                </c:pt>
                <c:pt idx="21">
                  <c:v>41265</c:v>
                </c:pt>
                <c:pt idx="22">
                  <c:v>41266</c:v>
                </c:pt>
                <c:pt idx="23">
                  <c:v>41267</c:v>
                </c:pt>
                <c:pt idx="24">
                  <c:v>41268</c:v>
                </c:pt>
                <c:pt idx="25">
                  <c:v>41269</c:v>
                </c:pt>
                <c:pt idx="26">
                  <c:v>41270</c:v>
                </c:pt>
                <c:pt idx="27">
                  <c:v>41271</c:v>
                </c:pt>
                <c:pt idx="28">
                  <c:v>41272</c:v>
                </c:pt>
                <c:pt idx="29">
                  <c:v>41273</c:v>
                </c:pt>
                <c:pt idx="30">
                  <c:v>41274</c:v>
                </c:pt>
                <c:pt idx="31">
                  <c:v>41275</c:v>
                </c:pt>
                <c:pt idx="32">
                  <c:v>41276</c:v>
                </c:pt>
                <c:pt idx="33">
                  <c:v>41277</c:v>
                </c:pt>
                <c:pt idx="34">
                  <c:v>41278</c:v>
                </c:pt>
                <c:pt idx="35">
                  <c:v>41279</c:v>
                </c:pt>
                <c:pt idx="36">
                  <c:v>41280</c:v>
                </c:pt>
                <c:pt idx="37">
                  <c:v>41281</c:v>
                </c:pt>
                <c:pt idx="38">
                  <c:v>41282</c:v>
                </c:pt>
                <c:pt idx="39">
                  <c:v>41283</c:v>
                </c:pt>
                <c:pt idx="40">
                  <c:v>41284</c:v>
                </c:pt>
                <c:pt idx="41">
                  <c:v>41285</c:v>
                </c:pt>
                <c:pt idx="42">
                  <c:v>41286</c:v>
                </c:pt>
                <c:pt idx="43">
                  <c:v>41287</c:v>
                </c:pt>
                <c:pt idx="44">
                  <c:v>41288</c:v>
                </c:pt>
                <c:pt idx="45">
                  <c:v>41289</c:v>
                </c:pt>
                <c:pt idx="46">
                  <c:v>41290</c:v>
                </c:pt>
                <c:pt idx="47">
                  <c:v>41291</c:v>
                </c:pt>
                <c:pt idx="48">
                  <c:v>41292</c:v>
                </c:pt>
                <c:pt idx="49">
                  <c:v>41293</c:v>
                </c:pt>
                <c:pt idx="50">
                  <c:v>41294</c:v>
                </c:pt>
                <c:pt idx="51">
                  <c:v>41295</c:v>
                </c:pt>
                <c:pt idx="52">
                  <c:v>41296</c:v>
                </c:pt>
                <c:pt idx="53">
                  <c:v>41297</c:v>
                </c:pt>
                <c:pt idx="54">
                  <c:v>41298</c:v>
                </c:pt>
                <c:pt idx="55">
                  <c:v>41299</c:v>
                </c:pt>
                <c:pt idx="56">
                  <c:v>41300</c:v>
                </c:pt>
                <c:pt idx="57">
                  <c:v>41301</c:v>
                </c:pt>
                <c:pt idx="58">
                  <c:v>41302</c:v>
                </c:pt>
                <c:pt idx="59">
                  <c:v>41303</c:v>
                </c:pt>
                <c:pt idx="60">
                  <c:v>41304</c:v>
                </c:pt>
                <c:pt idx="61">
                  <c:v>41305</c:v>
                </c:pt>
                <c:pt idx="62">
                  <c:v>41306</c:v>
                </c:pt>
                <c:pt idx="63">
                  <c:v>41307</c:v>
                </c:pt>
                <c:pt idx="64">
                  <c:v>41308</c:v>
                </c:pt>
                <c:pt idx="65">
                  <c:v>41309</c:v>
                </c:pt>
                <c:pt idx="66">
                  <c:v>41310</c:v>
                </c:pt>
                <c:pt idx="67">
                  <c:v>41311</c:v>
                </c:pt>
                <c:pt idx="68">
                  <c:v>41312</c:v>
                </c:pt>
                <c:pt idx="69">
                  <c:v>41313</c:v>
                </c:pt>
                <c:pt idx="70">
                  <c:v>41314</c:v>
                </c:pt>
                <c:pt idx="71">
                  <c:v>41315</c:v>
                </c:pt>
                <c:pt idx="72">
                  <c:v>41316</c:v>
                </c:pt>
                <c:pt idx="73">
                  <c:v>41317</c:v>
                </c:pt>
                <c:pt idx="74">
                  <c:v>41318</c:v>
                </c:pt>
                <c:pt idx="75">
                  <c:v>41319</c:v>
                </c:pt>
                <c:pt idx="76">
                  <c:v>41320</c:v>
                </c:pt>
                <c:pt idx="77">
                  <c:v>41321</c:v>
                </c:pt>
                <c:pt idx="78">
                  <c:v>41322</c:v>
                </c:pt>
                <c:pt idx="79">
                  <c:v>41323</c:v>
                </c:pt>
                <c:pt idx="80">
                  <c:v>41324</c:v>
                </c:pt>
                <c:pt idx="81">
                  <c:v>41325</c:v>
                </c:pt>
                <c:pt idx="82">
                  <c:v>41326</c:v>
                </c:pt>
                <c:pt idx="83">
                  <c:v>41327</c:v>
                </c:pt>
                <c:pt idx="84">
                  <c:v>41328</c:v>
                </c:pt>
                <c:pt idx="85">
                  <c:v>41329</c:v>
                </c:pt>
                <c:pt idx="86">
                  <c:v>41330</c:v>
                </c:pt>
                <c:pt idx="87">
                  <c:v>41331</c:v>
                </c:pt>
                <c:pt idx="88">
                  <c:v>41332</c:v>
                </c:pt>
                <c:pt idx="89">
                  <c:v>41333</c:v>
                </c:pt>
                <c:pt idx="90">
                  <c:v>41334</c:v>
                </c:pt>
                <c:pt idx="91">
                  <c:v>41335</c:v>
                </c:pt>
                <c:pt idx="92">
                  <c:v>41336</c:v>
                </c:pt>
                <c:pt idx="93">
                  <c:v>41337</c:v>
                </c:pt>
                <c:pt idx="94">
                  <c:v>41338</c:v>
                </c:pt>
                <c:pt idx="95">
                  <c:v>41339</c:v>
                </c:pt>
                <c:pt idx="96">
                  <c:v>41340</c:v>
                </c:pt>
                <c:pt idx="97">
                  <c:v>41341</c:v>
                </c:pt>
                <c:pt idx="98">
                  <c:v>41342</c:v>
                </c:pt>
                <c:pt idx="99">
                  <c:v>41343</c:v>
                </c:pt>
                <c:pt idx="100">
                  <c:v>41344</c:v>
                </c:pt>
                <c:pt idx="101">
                  <c:v>41345</c:v>
                </c:pt>
                <c:pt idx="102">
                  <c:v>41346</c:v>
                </c:pt>
                <c:pt idx="103">
                  <c:v>41347</c:v>
                </c:pt>
                <c:pt idx="104">
                  <c:v>41348</c:v>
                </c:pt>
                <c:pt idx="105">
                  <c:v>41349</c:v>
                </c:pt>
                <c:pt idx="106">
                  <c:v>41350</c:v>
                </c:pt>
                <c:pt idx="107">
                  <c:v>41351</c:v>
                </c:pt>
                <c:pt idx="108">
                  <c:v>41352</c:v>
                </c:pt>
                <c:pt idx="109">
                  <c:v>41353</c:v>
                </c:pt>
                <c:pt idx="110">
                  <c:v>41354</c:v>
                </c:pt>
                <c:pt idx="111">
                  <c:v>41355</c:v>
                </c:pt>
                <c:pt idx="112">
                  <c:v>41356</c:v>
                </c:pt>
                <c:pt idx="113">
                  <c:v>41357</c:v>
                </c:pt>
                <c:pt idx="114">
                  <c:v>41358</c:v>
                </c:pt>
                <c:pt idx="115">
                  <c:v>41359</c:v>
                </c:pt>
                <c:pt idx="116">
                  <c:v>41360</c:v>
                </c:pt>
                <c:pt idx="117">
                  <c:v>41361</c:v>
                </c:pt>
                <c:pt idx="118">
                  <c:v>41362</c:v>
                </c:pt>
                <c:pt idx="119">
                  <c:v>41363</c:v>
                </c:pt>
                <c:pt idx="120">
                  <c:v>41364</c:v>
                </c:pt>
                <c:pt idx="121">
                  <c:v>41365</c:v>
                </c:pt>
                <c:pt idx="122">
                  <c:v>41366</c:v>
                </c:pt>
                <c:pt idx="123">
                  <c:v>41367</c:v>
                </c:pt>
                <c:pt idx="124">
                  <c:v>41368</c:v>
                </c:pt>
                <c:pt idx="125">
                  <c:v>41369</c:v>
                </c:pt>
                <c:pt idx="126">
                  <c:v>41370</c:v>
                </c:pt>
                <c:pt idx="127">
                  <c:v>41371</c:v>
                </c:pt>
                <c:pt idx="128">
                  <c:v>41372</c:v>
                </c:pt>
                <c:pt idx="129">
                  <c:v>41373</c:v>
                </c:pt>
                <c:pt idx="130">
                  <c:v>41374</c:v>
                </c:pt>
                <c:pt idx="131">
                  <c:v>41375</c:v>
                </c:pt>
                <c:pt idx="132">
                  <c:v>41376</c:v>
                </c:pt>
                <c:pt idx="133">
                  <c:v>41377</c:v>
                </c:pt>
                <c:pt idx="134">
                  <c:v>41378</c:v>
                </c:pt>
                <c:pt idx="135">
                  <c:v>41379</c:v>
                </c:pt>
                <c:pt idx="136">
                  <c:v>41380</c:v>
                </c:pt>
                <c:pt idx="137">
                  <c:v>41381</c:v>
                </c:pt>
                <c:pt idx="138">
                  <c:v>41382</c:v>
                </c:pt>
                <c:pt idx="139">
                  <c:v>41383</c:v>
                </c:pt>
                <c:pt idx="140">
                  <c:v>41384</c:v>
                </c:pt>
                <c:pt idx="141">
                  <c:v>41385</c:v>
                </c:pt>
                <c:pt idx="142">
                  <c:v>41386</c:v>
                </c:pt>
                <c:pt idx="143">
                  <c:v>41387</c:v>
                </c:pt>
                <c:pt idx="144">
                  <c:v>41388</c:v>
                </c:pt>
                <c:pt idx="145">
                  <c:v>41389</c:v>
                </c:pt>
                <c:pt idx="146">
                  <c:v>41390</c:v>
                </c:pt>
                <c:pt idx="147">
                  <c:v>41391</c:v>
                </c:pt>
                <c:pt idx="148">
                  <c:v>41392</c:v>
                </c:pt>
                <c:pt idx="149">
                  <c:v>41393</c:v>
                </c:pt>
                <c:pt idx="150">
                  <c:v>41394</c:v>
                </c:pt>
                <c:pt idx="151">
                  <c:v>41395</c:v>
                </c:pt>
                <c:pt idx="152">
                  <c:v>41396</c:v>
                </c:pt>
                <c:pt idx="153">
                  <c:v>41397</c:v>
                </c:pt>
                <c:pt idx="154">
                  <c:v>41398</c:v>
                </c:pt>
                <c:pt idx="155">
                  <c:v>41399</c:v>
                </c:pt>
                <c:pt idx="156">
                  <c:v>41400</c:v>
                </c:pt>
                <c:pt idx="157">
                  <c:v>41401</c:v>
                </c:pt>
                <c:pt idx="158">
                  <c:v>41402</c:v>
                </c:pt>
                <c:pt idx="159">
                  <c:v>41403</c:v>
                </c:pt>
                <c:pt idx="160">
                  <c:v>41404</c:v>
                </c:pt>
                <c:pt idx="161">
                  <c:v>41405</c:v>
                </c:pt>
                <c:pt idx="162">
                  <c:v>41406</c:v>
                </c:pt>
                <c:pt idx="163">
                  <c:v>41407</c:v>
                </c:pt>
                <c:pt idx="164">
                  <c:v>41408</c:v>
                </c:pt>
                <c:pt idx="165">
                  <c:v>41409</c:v>
                </c:pt>
                <c:pt idx="166">
                  <c:v>41410</c:v>
                </c:pt>
                <c:pt idx="167">
                  <c:v>41411</c:v>
                </c:pt>
                <c:pt idx="168">
                  <c:v>41412</c:v>
                </c:pt>
                <c:pt idx="169">
                  <c:v>41413</c:v>
                </c:pt>
                <c:pt idx="170">
                  <c:v>41414</c:v>
                </c:pt>
                <c:pt idx="171">
                  <c:v>41415</c:v>
                </c:pt>
                <c:pt idx="172">
                  <c:v>41416</c:v>
                </c:pt>
                <c:pt idx="173">
                  <c:v>41417</c:v>
                </c:pt>
                <c:pt idx="174">
                  <c:v>41418</c:v>
                </c:pt>
                <c:pt idx="175">
                  <c:v>41419</c:v>
                </c:pt>
                <c:pt idx="176">
                  <c:v>41420</c:v>
                </c:pt>
                <c:pt idx="177">
                  <c:v>41421</c:v>
                </c:pt>
                <c:pt idx="178">
                  <c:v>41422</c:v>
                </c:pt>
                <c:pt idx="179">
                  <c:v>41423</c:v>
                </c:pt>
                <c:pt idx="180">
                  <c:v>41424</c:v>
                </c:pt>
                <c:pt idx="181">
                  <c:v>41425</c:v>
                </c:pt>
                <c:pt idx="182">
                  <c:v>41426</c:v>
                </c:pt>
                <c:pt idx="183">
                  <c:v>41427</c:v>
                </c:pt>
                <c:pt idx="184">
                  <c:v>41428</c:v>
                </c:pt>
                <c:pt idx="185">
                  <c:v>41429</c:v>
                </c:pt>
                <c:pt idx="186">
                  <c:v>41430</c:v>
                </c:pt>
                <c:pt idx="187">
                  <c:v>41431</c:v>
                </c:pt>
                <c:pt idx="188">
                  <c:v>41432</c:v>
                </c:pt>
                <c:pt idx="189">
                  <c:v>41433</c:v>
                </c:pt>
                <c:pt idx="190">
                  <c:v>41434</c:v>
                </c:pt>
                <c:pt idx="191">
                  <c:v>41435</c:v>
                </c:pt>
                <c:pt idx="192">
                  <c:v>41436</c:v>
                </c:pt>
                <c:pt idx="193">
                  <c:v>41437</c:v>
                </c:pt>
                <c:pt idx="194">
                  <c:v>41438</c:v>
                </c:pt>
                <c:pt idx="195">
                  <c:v>41439</c:v>
                </c:pt>
                <c:pt idx="196">
                  <c:v>41440</c:v>
                </c:pt>
                <c:pt idx="197">
                  <c:v>41441</c:v>
                </c:pt>
                <c:pt idx="198">
                  <c:v>41442</c:v>
                </c:pt>
                <c:pt idx="199">
                  <c:v>41443</c:v>
                </c:pt>
                <c:pt idx="200">
                  <c:v>41444</c:v>
                </c:pt>
                <c:pt idx="201">
                  <c:v>41445</c:v>
                </c:pt>
                <c:pt idx="202">
                  <c:v>41446</c:v>
                </c:pt>
                <c:pt idx="203">
                  <c:v>41447</c:v>
                </c:pt>
                <c:pt idx="204">
                  <c:v>41448</c:v>
                </c:pt>
                <c:pt idx="205">
                  <c:v>41449</c:v>
                </c:pt>
                <c:pt idx="206">
                  <c:v>41450</c:v>
                </c:pt>
                <c:pt idx="207">
                  <c:v>41451</c:v>
                </c:pt>
                <c:pt idx="208">
                  <c:v>41452</c:v>
                </c:pt>
                <c:pt idx="209">
                  <c:v>41453</c:v>
                </c:pt>
                <c:pt idx="210">
                  <c:v>41454</c:v>
                </c:pt>
                <c:pt idx="211">
                  <c:v>41455</c:v>
                </c:pt>
              </c:numCache>
            </c:numRef>
          </c:cat>
          <c:val>
            <c:numRef>
              <c:f>'2012-2013'!$C$3:$C$214</c:f>
              <c:numCache>
                <c:formatCode>General</c:formatCode>
                <c:ptCount val="212"/>
                <c:pt idx="0">
                  <c:v>4</c:v>
                </c:pt>
                <c:pt idx="1">
                  <c:v>13</c:v>
                </c:pt>
                <c:pt idx="2">
                  <c:v>11</c:v>
                </c:pt>
                <c:pt idx="3">
                  <c:v>16</c:v>
                </c:pt>
                <c:pt idx="4">
                  <c:v>15</c:v>
                </c:pt>
                <c:pt idx="5">
                  <c:v>18</c:v>
                </c:pt>
                <c:pt idx="6">
                  <c:v>14</c:v>
                </c:pt>
                <c:pt idx="7">
                  <c:v>13</c:v>
                </c:pt>
                <c:pt idx="8">
                  <c:v>8</c:v>
                </c:pt>
                <c:pt idx="9">
                  <c:v>5</c:v>
                </c:pt>
                <c:pt idx="10">
                  <c:v>1</c:v>
                </c:pt>
                <c:pt idx="11">
                  <c:v>-6</c:v>
                </c:pt>
                <c:pt idx="12">
                  <c:v>-9</c:v>
                </c:pt>
                <c:pt idx="13">
                  <c:v>-13</c:v>
                </c:pt>
                <c:pt idx="14">
                  <c:v>-15</c:v>
                </c:pt>
                <c:pt idx="15">
                  <c:v>-18</c:v>
                </c:pt>
                <c:pt idx="16">
                  <c:v>-14</c:v>
                </c:pt>
                <c:pt idx="17">
                  <c:v>-14</c:v>
                </c:pt>
                <c:pt idx="18">
                  <c:v>-13</c:v>
                </c:pt>
                <c:pt idx="19">
                  <c:v>-11</c:v>
                </c:pt>
                <c:pt idx="20">
                  <c:v>-2</c:v>
                </c:pt>
                <c:pt idx="21">
                  <c:v>1</c:v>
                </c:pt>
                <c:pt idx="22">
                  <c:v>1</c:v>
                </c:pt>
                <c:pt idx="23">
                  <c:v>-1</c:v>
                </c:pt>
                <c:pt idx="24">
                  <c:v>-3</c:v>
                </c:pt>
                <c:pt idx="25">
                  <c:v>-15</c:v>
                </c:pt>
                <c:pt idx="26">
                  <c:v>-13</c:v>
                </c:pt>
                <c:pt idx="27">
                  <c:v>-8</c:v>
                </c:pt>
                <c:pt idx="28">
                  <c:v>-3</c:v>
                </c:pt>
                <c:pt idx="29">
                  <c:v>-2</c:v>
                </c:pt>
                <c:pt idx="30">
                  <c:v>-1</c:v>
                </c:pt>
                <c:pt idx="31">
                  <c:v>0</c:v>
                </c:pt>
                <c:pt idx="32">
                  <c:v>1</c:v>
                </c:pt>
                <c:pt idx="33">
                  <c:v>-4</c:v>
                </c:pt>
                <c:pt idx="34">
                  <c:v>-5</c:v>
                </c:pt>
                <c:pt idx="35">
                  <c:v>-4</c:v>
                </c:pt>
                <c:pt idx="36">
                  <c:v>-7</c:v>
                </c:pt>
                <c:pt idx="37">
                  <c:v>3</c:v>
                </c:pt>
                <c:pt idx="38">
                  <c:v>1</c:v>
                </c:pt>
                <c:pt idx="39">
                  <c:v>7</c:v>
                </c:pt>
                <c:pt idx="40">
                  <c:v>3</c:v>
                </c:pt>
                <c:pt idx="41">
                  <c:v>-2</c:v>
                </c:pt>
                <c:pt idx="42">
                  <c:v>-3</c:v>
                </c:pt>
                <c:pt idx="43">
                  <c:v>3</c:v>
                </c:pt>
                <c:pt idx="44">
                  <c:v>2</c:v>
                </c:pt>
                <c:pt idx="45">
                  <c:v>0</c:v>
                </c:pt>
                <c:pt idx="46">
                  <c:v>-2</c:v>
                </c:pt>
                <c:pt idx="47">
                  <c:v>1</c:v>
                </c:pt>
                <c:pt idx="48">
                  <c:v>3</c:v>
                </c:pt>
                <c:pt idx="49">
                  <c:v>1</c:v>
                </c:pt>
                <c:pt idx="50">
                  <c:v>2</c:v>
                </c:pt>
                <c:pt idx="51">
                  <c:v>5</c:v>
                </c:pt>
                <c:pt idx="52">
                  <c:v>6</c:v>
                </c:pt>
                <c:pt idx="53">
                  <c:v>12</c:v>
                </c:pt>
                <c:pt idx="54">
                  <c:v>15</c:v>
                </c:pt>
                <c:pt idx="55">
                  <c:v>9</c:v>
                </c:pt>
                <c:pt idx="56">
                  <c:v>13</c:v>
                </c:pt>
                <c:pt idx="57">
                  <c:v>6</c:v>
                </c:pt>
                <c:pt idx="58">
                  <c:v>2</c:v>
                </c:pt>
                <c:pt idx="59">
                  <c:v>3</c:v>
                </c:pt>
                <c:pt idx="60">
                  <c:v>3</c:v>
                </c:pt>
                <c:pt idx="61">
                  <c:v>7</c:v>
                </c:pt>
                <c:pt idx="62">
                  <c:v>6</c:v>
                </c:pt>
                <c:pt idx="63">
                  <c:v>0</c:v>
                </c:pt>
                <c:pt idx="64">
                  <c:v>2</c:v>
                </c:pt>
                <c:pt idx="65">
                  <c:v>1</c:v>
                </c:pt>
                <c:pt idx="66">
                  <c:v>5</c:v>
                </c:pt>
                <c:pt idx="67">
                  <c:v>11</c:v>
                </c:pt>
                <c:pt idx="68">
                  <c:v>14</c:v>
                </c:pt>
                <c:pt idx="69">
                  <c:v>9</c:v>
                </c:pt>
                <c:pt idx="70">
                  <c:v>5</c:v>
                </c:pt>
                <c:pt idx="71">
                  <c:v>3</c:v>
                </c:pt>
                <c:pt idx="72">
                  <c:v>5</c:v>
                </c:pt>
                <c:pt idx="73">
                  <c:v>8</c:v>
                </c:pt>
                <c:pt idx="74">
                  <c:v>9</c:v>
                </c:pt>
                <c:pt idx="75">
                  <c:v>9</c:v>
                </c:pt>
                <c:pt idx="76">
                  <c:v>6</c:v>
                </c:pt>
                <c:pt idx="77">
                  <c:v>11</c:v>
                </c:pt>
                <c:pt idx="78">
                  <c:v>5</c:v>
                </c:pt>
                <c:pt idx="79">
                  <c:v>4</c:v>
                </c:pt>
                <c:pt idx="80">
                  <c:v>6</c:v>
                </c:pt>
                <c:pt idx="81">
                  <c:v>5</c:v>
                </c:pt>
                <c:pt idx="82">
                  <c:v>5</c:v>
                </c:pt>
                <c:pt idx="83">
                  <c:v>5</c:v>
                </c:pt>
                <c:pt idx="84">
                  <c:v>7</c:v>
                </c:pt>
                <c:pt idx="85">
                  <c:v>7</c:v>
                </c:pt>
                <c:pt idx="86">
                  <c:v>6</c:v>
                </c:pt>
                <c:pt idx="87">
                  <c:v>3</c:v>
                </c:pt>
                <c:pt idx="88">
                  <c:v>5</c:v>
                </c:pt>
                <c:pt idx="89">
                  <c:v>11</c:v>
                </c:pt>
                <c:pt idx="90">
                  <c:v>17</c:v>
                </c:pt>
                <c:pt idx="91">
                  <c:v>17</c:v>
                </c:pt>
                <c:pt idx="92">
                  <c:v>14</c:v>
                </c:pt>
                <c:pt idx="93">
                  <c:v>15</c:v>
                </c:pt>
                <c:pt idx="94">
                  <c:v>22</c:v>
                </c:pt>
                <c:pt idx="95">
                  <c:v>8</c:v>
                </c:pt>
                <c:pt idx="96">
                  <c:v>1</c:v>
                </c:pt>
                <c:pt idx="97">
                  <c:v>5</c:v>
                </c:pt>
                <c:pt idx="98">
                  <c:v>9</c:v>
                </c:pt>
                <c:pt idx="99">
                  <c:v>10</c:v>
                </c:pt>
                <c:pt idx="100">
                  <c:v>14</c:v>
                </c:pt>
                <c:pt idx="101">
                  <c:v>17</c:v>
                </c:pt>
                <c:pt idx="102">
                  <c:v>22</c:v>
                </c:pt>
                <c:pt idx="103">
                  <c:v>21</c:v>
                </c:pt>
                <c:pt idx="104">
                  <c:v>8</c:v>
                </c:pt>
                <c:pt idx="105">
                  <c:v>12</c:v>
                </c:pt>
                <c:pt idx="106">
                  <c:v>18</c:v>
                </c:pt>
                <c:pt idx="107">
                  <c:v>19</c:v>
                </c:pt>
                <c:pt idx="108">
                  <c:v>17</c:v>
                </c:pt>
                <c:pt idx="109">
                  <c:v>7</c:v>
                </c:pt>
                <c:pt idx="110">
                  <c:v>13</c:v>
                </c:pt>
                <c:pt idx="111">
                  <c:v>16</c:v>
                </c:pt>
                <c:pt idx="112">
                  <c:v>19</c:v>
                </c:pt>
                <c:pt idx="113">
                  <c:v>22</c:v>
                </c:pt>
                <c:pt idx="114">
                  <c:v>14</c:v>
                </c:pt>
                <c:pt idx="115">
                  <c:v>15</c:v>
                </c:pt>
                <c:pt idx="116">
                  <c:v>17</c:v>
                </c:pt>
                <c:pt idx="117">
                  <c:v>24</c:v>
                </c:pt>
                <c:pt idx="118">
                  <c:v>23</c:v>
                </c:pt>
                <c:pt idx="119">
                  <c:v>19</c:v>
                </c:pt>
                <c:pt idx="120">
                  <c:v>8</c:v>
                </c:pt>
                <c:pt idx="121">
                  <c:v>11</c:v>
                </c:pt>
                <c:pt idx="122">
                  <c:v>15</c:v>
                </c:pt>
                <c:pt idx="123">
                  <c:v>19</c:v>
                </c:pt>
                <c:pt idx="124">
                  <c:v>22</c:v>
                </c:pt>
                <c:pt idx="125">
                  <c:v>23</c:v>
                </c:pt>
                <c:pt idx="126">
                  <c:v>26</c:v>
                </c:pt>
                <c:pt idx="127">
                  <c:v>27</c:v>
                </c:pt>
                <c:pt idx="128">
                  <c:v>27</c:v>
                </c:pt>
                <c:pt idx="129">
                  <c:v>30</c:v>
                </c:pt>
                <c:pt idx="130">
                  <c:v>32</c:v>
                </c:pt>
                <c:pt idx="131">
                  <c:v>32</c:v>
                </c:pt>
                <c:pt idx="132">
                  <c:v>25</c:v>
                </c:pt>
                <c:pt idx="133">
                  <c:v>26</c:v>
                </c:pt>
                <c:pt idx="134">
                  <c:v>21</c:v>
                </c:pt>
                <c:pt idx="135">
                  <c:v>17</c:v>
                </c:pt>
                <c:pt idx="136">
                  <c:v>13</c:v>
                </c:pt>
                <c:pt idx="137">
                  <c:v>12</c:v>
                </c:pt>
                <c:pt idx="138">
                  <c:v>15</c:v>
                </c:pt>
                <c:pt idx="139">
                  <c:v>19</c:v>
                </c:pt>
                <c:pt idx="140">
                  <c:v>22</c:v>
                </c:pt>
                <c:pt idx="141">
                  <c:v>25</c:v>
                </c:pt>
                <c:pt idx="142">
                  <c:v>21</c:v>
                </c:pt>
                <c:pt idx="143">
                  <c:v>19</c:v>
                </c:pt>
                <c:pt idx="144">
                  <c:v>20</c:v>
                </c:pt>
                <c:pt idx="145">
                  <c:v>13</c:v>
                </c:pt>
                <c:pt idx="146">
                  <c:v>16</c:v>
                </c:pt>
                <c:pt idx="147">
                  <c:v>16</c:v>
                </c:pt>
                <c:pt idx="148">
                  <c:v>19</c:v>
                </c:pt>
                <c:pt idx="149">
                  <c:v>23</c:v>
                </c:pt>
                <c:pt idx="150">
                  <c:v>27</c:v>
                </c:pt>
                <c:pt idx="151">
                  <c:v>29</c:v>
                </c:pt>
                <c:pt idx="152">
                  <c:v>30</c:v>
                </c:pt>
                <c:pt idx="153">
                  <c:v>31</c:v>
                </c:pt>
                <c:pt idx="154">
                  <c:v>26</c:v>
                </c:pt>
                <c:pt idx="155">
                  <c:v>27</c:v>
                </c:pt>
                <c:pt idx="156">
                  <c:v>30</c:v>
                </c:pt>
                <c:pt idx="157">
                  <c:v>31</c:v>
                </c:pt>
                <c:pt idx="158">
                  <c:v>26</c:v>
                </c:pt>
                <c:pt idx="159">
                  <c:v>23</c:v>
                </c:pt>
                <c:pt idx="160">
                  <c:v>24</c:v>
                </c:pt>
                <c:pt idx="161">
                  <c:v>28</c:v>
                </c:pt>
                <c:pt idx="162">
                  <c:v>30</c:v>
                </c:pt>
                <c:pt idx="163">
                  <c:v>32</c:v>
                </c:pt>
                <c:pt idx="164">
                  <c:v>33</c:v>
                </c:pt>
                <c:pt idx="165">
                  <c:v>34</c:v>
                </c:pt>
                <c:pt idx="166">
                  <c:v>34</c:v>
                </c:pt>
                <c:pt idx="167">
                  <c:v>35</c:v>
                </c:pt>
                <c:pt idx="168">
                  <c:v>30</c:v>
                </c:pt>
                <c:pt idx="169">
                  <c:v>29</c:v>
                </c:pt>
                <c:pt idx="170">
                  <c:v>20</c:v>
                </c:pt>
                <c:pt idx="171">
                  <c:v>24</c:v>
                </c:pt>
                <c:pt idx="172">
                  <c:v>29</c:v>
                </c:pt>
                <c:pt idx="173">
                  <c:v>30</c:v>
                </c:pt>
                <c:pt idx="174">
                  <c:v>31</c:v>
                </c:pt>
                <c:pt idx="175">
                  <c:v>30</c:v>
                </c:pt>
                <c:pt idx="176">
                  <c:v>30</c:v>
                </c:pt>
                <c:pt idx="177">
                  <c:v>33</c:v>
                </c:pt>
                <c:pt idx="178">
                  <c:v>35</c:v>
                </c:pt>
                <c:pt idx="179">
                  <c:v>36</c:v>
                </c:pt>
                <c:pt idx="180">
                  <c:v>37</c:v>
                </c:pt>
                <c:pt idx="181">
                  <c:v>32</c:v>
                </c:pt>
                <c:pt idx="182">
                  <c:v>33</c:v>
                </c:pt>
                <c:pt idx="183">
                  <c:v>32</c:v>
                </c:pt>
                <c:pt idx="184">
                  <c:v>34</c:v>
                </c:pt>
                <c:pt idx="185">
                  <c:v>35</c:v>
                </c:pt>
                <c:pt idx="186">
                  <c:v>30</c:v>
                </c:pt>
                <c:pt idx="187">
                  <c:v>34</c:v>
                </c:pt>
                <c:pt idx="188">
                  <c:v>38</c:v>
                </c:pt>
                <c:pt idx="189">
                  <c:v>33</c:v>
                </c:pt>
                <c:pt idx="190">
                  <c:v>31</c:v>
                </c:pt>
                <c:pt idx="191">
                  <c:v>31</c:v>
                </c:pt>
                <c:pt idx="192">
                  <c:v>34</c:v>
                </c:pt>
                <c:pt idx="193">
                  <c:v>33</c:v>
                </c:pt>
                <c:pt idx="194">
                  <c:v>33</c:v>
                </c:pt>
                <c:pt idx="195">
                  <c:v>35</c:v>
                </c:pt>
                <c:pt idx="196">
                  <c:v>36</c:v>
                </c:pt>
                <c:pt idx="197">
                  <c:v>33</c:v>
                </c:pt>
                <c:pt idx="198">
                  <c:v>32</c:v>
                </c:pt>
                <c:pt idx="199">
                  <c:v>34</c:v>
                </c:pt>
                <c:pt idx="200">
                  <c:v>36</c:v>
                </c:pt>
                <c:pt idx="201">
                  <c:v>38</c:v>
                </c:pt>
                <c:pt idx="202">
                  <c:v>39</c:v>
                </c:pt>
                <c:pt idx="203">
                  <c:v>36</c:v>
                </c:pt>
                <c:pt idx="204">
                  <c:v>30</c:v>
                </c:pt>
                <c:pt idx="205">
                  <c:v>34</c:v>
                </c:pt>
                <c:pt idx="206">
                  <c:v>36</c:v>
                </c:pt>
                <c:pt idx="207">
                  <c:v>32</c:v>
                </c:pt>
                <c:pt idx="208">
                  <c:v>32</c:v>
                </c:pt>
                <c:pt idx="209">
                  <c:v>33</c:v>
                </c:pt>
                <c:pt idx="210">
                  <c:v>34</c:v>
                </c:pt>
                <c:pt idx="211">
                  <c:v>35</c:v>
                </c:pt>
              </c:numCache>
            </c:numRef>
          </c:val>
        </c:ser>
        <c:dLbls>
          <c:showLegendKey val="0"/>
          <c:showVal val="0"/>
          <c:showCatName val="0"/>
          <c:showSerName val="0"/>
          <c:showPercent val="0"/>
          <c:showBubbleSize val="0"/>
        </c:dLbls>
        <c:gapWidth val="219"/>
        <c:axId val="247075296"/>
        <c:axId val="247075688"/>
      </c:barChart>
      <c:lineChart>
        <c:grouping val="standard"/>
        <c:varyColors val="0"/>
        <c:ser>
          <c:idx val="1"/>
          <c:order val="1"/>
          <c:tx>
            <c:strRef>
              <c:f>'2012-2013'!$D$2</c:f>
              <c:strCache>
                <c:ptCount val="1"/>
                <c:pt idx="0">
                  <c:v>Min</c:v>
                </c:pt>
              </c:strCache>
            </c:strRef>
          </c:tx>
          <c:spPr>
            <a:ln w="28575" cap="rnd">
              <a:solidFill>
                <a:schemeClr val="tx1"/>
              </a:solidFill>
              <a:round/>
            </a:ln>
            <a:effectLst/>
          </c:spPr>
          <c:marker>
            <c:symbol val="none"/>
          </c:marker>
          <c:cat>
            <c:numRef>
              <c:f>'2012-2013'!$B$3:$B$214</c:f>
              <c:numCache>
                <c:formatCode>d\-mmm\-yy</c:formatCode>
                <c:ptCount val="212"/>
                <c:pt idx="0">
                  <c:v>41244</c:v>
                </c:pt>
                <c:pt idx="1">
                  <c:v>41245</c:v>
                </c:pt>
                <c:pt idx="2">
                  <c:v>41246</c:v>
                </c:pt>
                <c:pt idx="3">
                  <c:v>41247</c:v>
                </c:pt>
                <c:pt idx="4">
                  <c:v>41248</c:v>
                </c:pt>
                <c:pt idx="5">
                  <c:v>41249</c:v>
                </c:pt>
                <c:pt idx="6">
                  <c:v>41250</c:v>
                </c:pt>
                <c:pt idx="7">
                  <c:v>41251</c:v>
                </c:pt>
                <c:pt idx="8">
                  <c:v>41252</c:v>
                </c:pt>
                <c:pt idx="9">
                  <c:v>41253</c:v>
                </c:pt>
                <c:pt idx="10">
                  <c:v>41254</c:v>
                </c:pt>
                <c:pt idx="11">
                  <c:v>41255</c:v>
                </c:pt>
                <c:pt idx="12">
                  <c:v>41256</c:v>
                </c:pt>
                <c:pt idx="13">
                  <c:v>41257</c:v>
                </c:pt>
                <c:pt idx="14">
                  <c:v>41258</c:v>
                </c:pt>
                <c:pt idx="15">
                  <c:v>41259</c:v>
                </c:pt>
                <c:pt idx="16">
                  <c:v>41260</c:v>
                </c:pt>
                <c:pt idx="17">
                  <c:v>41261</c:v>
                </c:pt>
                <c:pt idx="18">
                  <c:v>41262</c:v>
                </c:pt>
                <c:pt idx="19">
                  <c:v>41263</c:v>
                </c:pt>
                <c:pt idx="20">
                  <c:v>41264</c:v>
                </c:pt>
                <c:pt idx="21">
                  <c:v>41265</c:v>
                </c:pt>
                <c:pt idx="22">
                  <c:v>41266</c:v>
                </c:pt>
                <c:pt idx="23">
                  <c:v>41267</c:v>
                </c:pt>
                <c:pt idx="24">
                  <c:v>41268</c:v>
                </c:pt>
                <c:pt idx="25">
                  <c:v>41269</c:v>
                </c:pt>
                <c:pt idx="26">
                  <c:v>41270</c:v>
                </c:pt>
                <c:pt idx="27">
                  <c:v>41271</c:v>
                </c:pt>
                <c:pt idx="28">
                  <c:v>41272</c:v>
                </c:pt>
                <c:pt idx="29">
                  <c:v>41273</c:v>
                </c:pt>
                <c:pt idx="30">
                  <c:v>41274</c:v>
                </c:pt>
                <c:pt idx="31">
                  <c:v>41275</c:v>
                </c:pt>
                <c:pt idx="32">
                  <c:v>41276</c:v>
                </c:pt>
                <c:pt idx="33">
                  <c:v>41277</c:v>
                </c:pt>
                <c:pt idx="34">
                  <c:v>41278</c:v>
                </c:pt>
                <c:pt idx="35">
                  <c:v>41279</c:v>
                </c:pt>
                <c:pt idx="36">
                  <c:v>41280</c:v>
                </c:pt>
                <c:pt idx="37">
                  <c:v>41281</c:v>
                </c:pt>
                <c:pt idx="38">
                  <c:v>41282</c:v>
                </c:pt>
                <c:pt idx="39">
                  <c:v>41283</c:v>
                </c:pt>
                <c:pt idx="40">
                  <c:v>41284</c:v>
                </c:pt>
                <c:pt idx="41">
                  <c:v>41285</c:v>
                </c:pt>
                <c:pt idx="42">
                  <c:v>41286</c:v>
                </c:pt>
                <c:pt idx="43">
                  <c:v>41287</c:v>
                </c:pt>
                <c:pt idx="44">
                  <c:v>41288</c:v>
                </c:pt>
                <c:pt idx="45">
                  <c:v>41289</c:v>
                </c:pt>
                <c:pt idx="46">
                  <c:v>41290</c:v>
                </c:pt>
                <c:pt idx="47">
                  <c:v>41291</c:v>
                </c:pt>
                <c:pt idx="48">
                  <c:v>41292</c:v>
                </c:pt>
                <c:pt idx="49">
                  <c:v>41293</c:v>
                </c:pt>
                <c:pt idx="50">
                  <c:v>41294</c:v>
                </c:pt>
                <c:pt idx="51">
                  <c:v>41295</c:v>
                </c:pt>
                <c:pt idx="52">
                  <c:v>41296</c:v>
                </c:pt>
                <c:pt idx="53">
                  <c:v>41297</c:v>
                </c:pt>
                <c:pt idx="54">
                  <c:v>41298</c:v>
                </c:pt>
                <c:pt idx="55">
                  <c:v>41299</c:v>
                </c:pt>
                <c:pt idx="56">
                  <c:v>41300</c:v>
                </c:pt>
                <c:pt idx="57">
                  <c:v>41301</c:v>
                </c:pt>
                <c:pt idx="58">
                  <c:v>41302</c:v>
                </c:pt>
                <c:pt idx="59">
                  <c:v>41303</c:v>
                </c:pt>
                <c:pt idx="60">
                  <c:v>41304</c:v>
                </c:pt>
                <c:pt idx="61">
                  <c:v>41305</c:v>
                </c:pt>
                <c:pt idx="62">
                  <c:v>41306</c:v>
                </c:pt>
                <c:pt idx="63">
                  <c:v>41307</c:v>
                </c:pt>
                <c:pt idx="64">
                  <c:v>41308</c:v>
                </c:pt>
                <c:pt idx="65">
                  <c:v>41309</c:v>
                </c:pt>
                <c:pt idx="66">
                  <c:v>41310</c:v>
                </c:pt>
                <c:pt idx="67">
                  <c:v>41311</c:v>
                </c:pt>
                <c:pt idx="68">
                  <c:v>41312</c:v>
                </c:pt>
                <c:pt idx="69">
                  <c:v>41313</c:v>
                </c:pt>
                <c:pt idx="70">
                  <c:v>41314</c:v>
                </c:pt>
                <c:pt idx="71">
                  <c:v>41315</c:v>
                </c:pt>
                <c:pt idx="72">
                  <c:v>41316</c:v>
                </c:pt>
                <c:pt idx="73">
                  <c:v>41317</c:v>
                </c:pt>
                <c:pt idx="74">
                  <c:v>41318</c:v>
                </c:pt>
                <c:pt idx="75">
                  <c:v>41319</c:v>
                </c:pt>
                <c:pt idx="76">
                  <c:v>41320</c:v>
                </c:pt>
                <c:pt idx="77">
                  <c:v>41321</c:v>
                </c:pt>
                <c:pt idx="78">
                  <c:v>41322</c:v>
                </c:pt>
                <c:pt idx="79">
                  <c:v>41323</c:v>
                </c:pt>
                <c:pt idx="80">
                  <c:v>41324</c:v>
                </c:pt>
                <c:pt idx="81">
                  <c:v>41325</c:v>
                </c:pt>
                <c:pt idx="82">
                  <c:v>41326</c:v>
                </c:pt>
                <c:pt idx="83">
                  <c:v>41327</c:v>
                </c:pt>
                <c:pt idx="84">
                  <c:v>41328</c:v>
                </c:pt>
                <c:pt idx="85">
                  <c:v>41329</c:v>
                </c:pt>
                <c:pt idx="86">
                  <c:v>41330</c:v>
                </c:pt>
                <c:pt idx="87">
                  <c:v>41331</c:v>
                </c:pt>
                <c:pt idx="88">
                  <c:v>41332</c:v>
                </c:pt>
                <c:pt idx="89">
                  <c:v>41333</c:v>
                </c:pt>
                <c:pt idx="90">
                  <c:v>41334</c:v>
                </c:pt>
                <c:pt idx="91">
                  <c:v>41335</c:v>
                </c:pt>
                <c:pt idx="92">
                  <c:v>41336</c:v>
                </c:pt>
                <c:pt idx="93">
                  <c:v>41337</c:v>
                </c:pt>
                <c:pt idx="94">
                  <c:v>41338</c:v>
                </c:pt>
                <c:pt idx="95">
                  <c:v>41339</c:v>
                </c:pt>
                <c:pt idx="96">
                  <c:v>41340</c:v>
                </c:pt>
                <c:pt idx="97">
                  <c:v>41341</c:v>
                </c:pt>
                <c:pt idx="98">
                  <c:v>41342</c:v>
                </c:pt>
                <c:pt idx="99">
                  <c:v>41343</c:v>
                </c:pt>
                <c:pt idx="100">
                  <c:v>41344</c:v>
                </c:pt>
                <c:pt idx="101">
                  <c:v>41345</c:v>
                </c:pt>
                <c:pt idx="102">
                  <c:v>41346</c:v>
                </c:pt>
                <c:pt idx="103">
                  <c:v>41347</c:v>
                </c:pt>
                <c:pt idx="104">
                  <c:v>41348</c:v>
                </c:pt>
                <c:pt idx="105">
                  <c:v>41349</c:v>
                </c:pt>
                <c:pt idx="106">
                  <c:v>41350</c:v>
                </c:pt>
                <c:pt idx="107">
                  <c:v>41351</c:v>
                </c:pt>
                <c:pt idx="108">
                  <c:v>41352</c:v>
                </c:pt>
                <c:pt idx="109">
                  <c:v>41353</c:v>
                </c:pt>
                <c:pt idx="110">
                  <c:v>41354</c:v>
                </c:pt>
                <c:pt idx="111">
                  <c:v>41355</c:v>
                </c:pt>
                <c:pt idx="112">
                  <c:v>41356</c:v>
                </c:pt>
                <c:pt idx="113">
                  <c:v>41357</c:v>
                </c:pt>
                <c:pt idx="114">
                  <c:v>41358</c:v>
                </c:pt>
                <c:pt idx="115">
                  <c:v>41359</c:v>
                </c:pt>
                <c:pt idx="116">
                  <c:v>41360</c:v>
                </c:pt>
                <c:pt idx="117">
                  <c:v>41361</c:v>
                </c:pt>
                <c:pt idx="118">
                  <c:v>41362</c:v>
                </c:pt>
                <c:pt idx="119">
                  <c:v>41363</c:v>
                </c:pt>
                <c:pt idx="120">
                  <c:v>41364</c:v>
                </c:pt>
                <c:pt idx="121">
                  <c:v>41365</c:v>
                </c:pt>
                <c:pt idx="122">
                  <c:v>41366</c:v>
                </c:pt>
                <c:pt idx="123">
                  <c:v>41367</c:v>
                </c:pt>
                <c:pt idx="124">
                  <c:v>41368</c:v>
                </c:pt>
                <c:pt idx="125">
                  <c:v>41369</c:v>
                </c:pt>
                <c:pt idx="126">
                  <c:v>41370</c:v>
                </c:pt>
                <c:pt idx="127">
                  <c:v>41371</c:v>
                </c:pt>
                <c:pt idx="128">
                  <c:v>41372</c:v>
                </c:pt>
                <c:pt idx="129">
                  <c:v>41373</c:v>
                </c:pt>
                <c:pt idx="130">
                  <c:v>41374</c:v>
                </c:pt>
                <c:pt idx="131">
                  <c:v>41375</c:v>
                </c:pt>
                <c:pt idx="132">
                  <c:v>41376</c:v>
                </c:pt>
                <c:pt idx="133">
                  <c:v>41377</c:v>
                </c:pt>
                <c:pt idx="134">
                  <c:v>41378</c:v>
                </c:pt>
                <c:pt idx="135">
                  <c:v>41379</c:v>
                </c:pt>
                <c:pt idx="136">
                  <c:v>41380</c:v>
                </c:pt>
                <c:pt idx="137">
                  <c:v>41381</c:v>
                </c:pt>
                <c:pt idx="138">
                  <c:v>41382</c:v>
                </c:pt>
                <c:pt idx="139">
                  <c:v>41383</c:v>
                </c:pt>
                <c:pt idx="140">
                  <c:v>41384</c:v>
                </c:pt>
                <c:pt idx="141">
                  <c:v>41385</c:v>
                </c:pt>
                <c:pt idx="142">
                  <c:v>41386</c:v>
                </c:pt>
                <c:pt idx="143">
                  <c:v>41387</c:v>
                </c:pt>
                <c:pt idx="144">
                  <c:v>41388</c:v>
                </c:pt>
                <c:pt idx="145">
                  <c:v>41389</c:v>
                </c:pt>
                <c:pt idx="146">
                  <c:v>41390</c:v>
                </c:pt>
                <c:pt idx="147">
                  <c:v>41391</c:v>
                </c:pt>
                <c:pt idx="148">
                  <c:v>41392</c:v>
                </c:pt>
                <c:pt idx="149">
                  <c:v>41393</c:v>
                </c:pt>
                <c:pt idx="150">
                  <c:v>41394</c:v>
                </c:pt>
                <c:pt idx="151">
                  <c:v>41395</c:v>
                </c:pt>
                <c:pt idx="152">
                  <c:v>41396</c:v>
                </c:pt>
                <c:pt idx="153">
                  <c:v>41397</c:v>
                </c:pt>
                <c:pt idx="154">
                  <c:v>41398</c:v>
                </c:pt>
                <c:pt idx="155">
                  <c:v>41399</c:v>
                </c:pt>
                <c:pt idx="156">
                  <c:v>41400</c:v>
                </c:pt>
                <c:pt idx="157">
                  <c:v>41401</c:v>
                </c:pt>
                <c:pt idx="158">
                  <c:v>41402</c:v>
                </c:pt>
                <c:pt idx="159">
                  <c:v>41403</c:v>
                </c:pt>
                <c:pt idx="160">
                  <c:v>41404</c:v>
                </c:pt>
                <c:pt idx="161">
                  <c:v>41405</c:v>
                </c:pt>
                <c:pt idx="162">
                  <c:v>41406</c:v>
                </c:pt>
                <c:pt idx="163">
                  <c:v>41407</c:v>
                </c:pt>
                <c:pt idx="164">
                  <c:v>41408</c:v>
                </c:pt>
                <c:pt idx="165">
                  <c:v>41409</c:v>
                </c:pt>
                <c:pt idx="166">
                  <c:v>41410</c:v>
                </c:pt>
                <c:pt idx="167">
                  <c:v>41411</c:v>
                </c:pt>
                <c:pt idx="168">
                  <c:v>41412</c:v>
                </c:pt>
                <c:pt idx="169">
                  <c:v>41413</c:v>
                </c:pt>
                <c:pt idx="170">
                  <c:v>41414</c:v>
                </c:pt>
                <c:pt idx="171">
                  <c:v>41415</c:v>
                </c:pt>
                <c:pt idx="172">
                  <c:v>41416</c:v>
                </c:pt>
                <c:pt idx="173">
                  <c:v>41417</c:v>
                </c:pt>
                <c:pt idx="174">
                  <c:v>41418</c:v>
                </c:pt>
                <c:pt idx="175">
                  <c:v>41419</c:v>
                </c:pt>
                <c:pt idx="176">
                  <c:v>41420</c:v>
                </c:pt>
                <c:pt idx="177">
                  <c:v>41421</c:v>
                </c:pt>
                <c:pt idx="178">
                  <c:v>41422</c:v>
                </c:pt>
                <c:pt idx="179">
                  <c:v>41423</c:v>
                </c:pt>
                <c:pt idx="180">
                  <c:v>41424</c:v>
                </c:pt>
                <c:pt idx="181">
                  <c:v>41425</c:v>
                </c:pt>
                <c:pt idx="182">
                  <c:v>41426</c:v>
                </c:pt>
                <c:pt idx="183">
                  <c:v>41427</c:v>
                </c:pt>
                <c:pt idx="184">
                  <c:v>41428</c:v>
                </c:pt>
                <c:pt idx="185">
                  <c:v>41429</c:v>
                </c:pt>
                <c:pt idx="186">
                  <c:v>41430</c:v>
                </c:pt>
                <c:pt idx="187">
                  <c:v>41431</c:v>
                </c:pt>
                <c:pt idx="188">
                  <c:v>41432</c:v>
                </c:pt>
                <c:pt idx="189">
                  <c:v>41433</c:v>
                </c:pt>
                <c:pt idx="190">
                  <c:v>41434</c:v>
                </c:pt>
                <c:pt idx="191">
                  <c:v>41435</c:v>
                </c:pt>
                <c:pt idx="192">
                  <c:v>41436</c:v>
                </c:pt>
                <c:pt idx="193">
                  <c:v>41437</c:v>
                </c:pt>
                <c:pt idx="194">
                  <c:v>41438</c:v>
                </c:pt>
                <c:pt idx="195">
                  <c:v>41439</c:v>
                </c:pt>
                <c:pt idx="196">
                  <c:v>41440</c:v>
                </c:pt>
                <c:pt idx="197">
                  <c:v>41441</c:v>
                </c:pt>
                <c:pt idx="198">
                  <c:v>41442</c:v>
                </c:pt>
                <c:pt idx="199">
                  <c:v>41443</c:v>
                </c:pt>
                <c:pt idx="200">
                  <c:v>41444</c:v>
                </c:pt>
                <c:pt idx="201">
                  <c:v>41445</c:v>
                </c:pt>
                <c:pt idx="202">
                  <c:v>41446</c:v>
                </c:pt>
                <c:pt idx="203">
                  <c:v>41447</c:v>
                </c:pt>
                <c:pt idx="204">
                  <c:v>41448</c:v>
                </c:pt>
                <c:pt idx="205">
                  <c:v>41449</c:v>
                </c:pt>
                <c:pt idx="206">
                  <c:v>41450</c:v>
                </c:pt>
                <c:pt idx="207">
                  <c:v>41451</c:v>
                </c:pt>
                <c:pt idx="208">
                  <c:v>41452</c:v>
                </c:pt>
                <c:pt idx="209">
                  <c:v>41453</c:v>
                </c:pt>
                <c:pt idx="210">
                  <c:v>41454</c:v>
                </c:pt>
                <c:pt idx="211">
                  <c:v>41455</c:v>
                </c:pt>
              </c:numCache>
            </c:numRef>
          </c:cat>
          <c:val>
            <c:numRef>
              <c:f>'2012-2013'!$D$3:$D$214</c:f>
              <c:numCache>
                <c:formatCode>General</c:formatCode>
                <c:ptCount val="212"/>
                <c:pt idx="0">
                  <c:v>-3</c:v>
                </c:pt>
                <c:pt idx="1">
                  <c:v>-4</c:v>
                </c:pt>
                <c:pt idx="2">
                  <c:v>-4</c:v>
                </c:pt>
                <c:pt idx="3">
                  <c:v>-4</c:v>
                </c:pt>
                <c:pt idx="4">
                  <c:v>-2</c:v>
                </c:pt>
                <c:pt idx="5">
                  <c:v>4</c:v>
                </c:pt>
                <c:pt idx="6">
                  <c:v>2</c:v>
                </c:pt>
                <c:pt idx="7">
                  <c:v>-2</c:v>
                </c:pt>
                <c:pt idx="8">
                  <c:v>1</c:v>
                </c:pt>
                <c:pt idx="9">
                  <c:v>0</c:v>
                </c:pt>
                <c:pt idx="10">
                  <c:v>-6</c:v>
                </c:pt>
                <c:pt idx="11">
                  <c:v>-12</c:v>
                </c:pt>
                <c:pt idx="12">
                  <c:v>-16</c:v>
                </c:pt>
                <c:pt idx="13">
                  <c:v>-19</c:v>
                </c:pt>
                <c:pt idx="14">
                  <c:v>-21</c:v>
                </c:pt>
                <c:pt idx="15">
                  <c:v>-25</c:v>
                </c:pt>
                <c:pt idx="16">
                  <c:v>-23</c:v>
                </c:pt>
                <c:pt idx="17">
                  <c:v>-18</c:v>
                </c:pt>
                <c:pt idx="18">
                  <c:v>-22</c:v>
                </c:pt>
                <c:pt idx="19">
                  <c:v>-19</c:v>
                </c:pt>
                <c:pt idx="20">
                  <c:v>-12</c:v>
                </c:pt>
                <c:pt idx="21">
                  <c:v>-8</c:v>
                </c:pt>
                <c:pt idx="22">
                  <c:v>-9</c:v>
                </c:pt>
                <c:pt idx="23">
                  <c:v>-11</c:v>
                </c:pt>
                <c:pt idx="24">
                  <c:v>-21</c:v>
                </c:pt>
                <c:pt idx="25">
                  <c:v>-25</c:v>
                </c:pt>
                <c:pt idx="26">
                  <c:v>-25</c:v>
                </c:pt>
                <c:pt idx="27">
                  <c:v>-26</c:v>
                </c:pt>
                <c:pt idx="28">
                  <c:v>-13</c:v>
                </c:pt>
                <c:pt idx="29">
                  <c:v>-15</c:v>
                </c:pt>
                <c:pt idx="30">
                  <c:v>-5</c:v>
                </c:pt>
                <c:pt idx="31">
                  <c:v>-10</c:v>
                </c:pt>
                <c:pt idx="32">
                  <c:v>-4</c:v>
                </c:pt>
                <c:pt idx="33">
                  <c:v>-15</c:v>
                </c:pt>
                <c:pt idx="34">
                  <c:v>-19</c:v>
                </c:pt>
                <c:pt idx="35">
                  <c:v>-15</c:v>
                </c:pt>
                <c:pt idx="36">
                  <c:v>-15</c:v>
                </c:pt>
                <c:pt idx="37">
                  <c:v>-14</c:v>
                </c:pt>
                <c:pt idx="38">
                  <c:v>-12</c:v>
                </c:pt>
                <c:pt idx="39">
                  <c:v>-12</c:v>
                </c:pt>
                <c:pt idx="40">
                  <c:v>-7</c:v>
                </c:pt>
                <c:pt idx="41">
                  <c:v>-6</c:v>
                </c:pt>
                <c:pt idx="42">
                  <c:v>-8</c:v>
                </c:pt>
                <c:pt idx="43">
                  <c:v>-15</c:v>
                </c:pt>
                <c:pt idx="44">
                  <c:v>-12</c:v>
                </c:pt>
                <c:pt idx="45">
                  <c:v>-9</c:v>
                </c:pt>
                <c:pt idx="46">
                  <c:v>-9</c:v>
                </c:pt>
                <c:pt idx="47">
                  <c:v>-7</c:v>
                </c:pt>
                <c:pt idx="48">
                  <c:v>-9</c:v>
                </c:pt>
                <c:pt idx="49">
                  <c:v>-2</c:v>
                </c:pt>
                <c:pt idx="50">
                  <c:v>-1</c:v>
                </c:pt>
                <c:pt idx="51">
                  <c:v>0</c:v>
                </c:pt>
                <c:pt idx="52">
                  <c:v>2</c:v>
                </c:pt>
                <c:pt idx="53">
                  <c:v>2</c:v>
                </c:pt>
                <c:pt idx="54">
                  <c:v>4</c:v>
                </c:pt>
                <c:pt idx="55">
                  <c:v>-1</c:v>
                </c:pt>
                <c:pt idx="56">
                  <c:v>2</c:v>
                </c:pt>
                <c:pt idx="57">
                  <c:v>-1</c:v>
                </c:pt>
                <c:pt idx="58">
                  <c:v>-1</c:v>
                </c:pt>
                <c:pt idx="59">
                  <c:v>0</c:v>
                </c:pt>
                <c:pt idx="60">
                  <c:v>-1</c:v>
                </c:pt>
                <c:pt idx="61">
                  <c:v>0</c:v>
                </c:pt>
                <c:pt idx="62">
                  <c:v>0</c:v>
                </c:pt>
                <c:pt idx="63">
                  <c:v>-3</c:v>
                </c:pt>
                <c:pt idx="64">
                  <c:v>-3</c:v>
                </c:pt>
                <c:pt idx="65">
                  <c:v>-6</c:v>
                </c:pt>
                <c:pt idx="66">
                  <c:v>-5</c:v>
                </c:pt>
                <c:pt idx="67">
                  <c:v>0</c:v>
                </c:pt>
                <c:pt idx="68">
                  <c:v>1</c:v>
                </c:pt>
                <c:pt idx="69">
                  <c:v>1</c:v>
                </c:pt>
                <c:pt idx="70">
                  <c:v>-2</c:v>
                </c:pt>
                <c:pt idx="71">
                  <c:v>-6</c:v>
                </c:pt>
                <c:pt idx="72">
                  <c:v>-7</c:v>
                </c:pt>
                <c:pt idx="73">
                  <c:v>-6</c:v>
                </c:pt>
                <c:pt idx="74">
                  <c:v>-3</c:v>
                </c:pt>
                <c:pt idx="75">
                  <c:v>-5</c:v>
                </c:pt>
                <c:pt idx="76">
                  <c:v>-6</c:v>
                </c:pt>
                <c:pt idx="77">
                  <c:v>-5</c:v>
                </c:pt>
                <c:pt idx="78">
                  <c:v>0</c:v>
                </c:pt>
                <c:pt idx="79">
                  <c:v>1</c:v>
                </c:pt>
                <c:pt idx="80">
                  <c:v>0</c:v>
                </c:pt>
                <c:pt idx="81">
                  <c:v>-2</c:v>
                </c:pt>
                <c:pt idx="82">
                  <c:v>-4</c:v>
                </c:pt>
                <c:pt idx="83">
                  <c:v>-6</c:v>
                </c:pt>
                <c:pt idx="84">
                  <c:v>1</c:v>
                </c:pt>
                <c:pt idx="85">
                  <c:v>-1</c:v>
                </c:pt>
                <c:pt idx="86">
                  <c:v>-3</c:v>
                </c:pt>
                <c:pt idx="87">
                  <c:v>-7</c:v>
                </c:pt>
                <c:pt idx="88">
                  <c:v>-9</c:v>
                </c:pt>
                <c:pt idx="89">
                  <c:v>-5</c:v>
                </c:pt>
                <c:pt idx="90">
                  <c:v>-3</c:v>
                </c:pt>
                <c:pt idx="91">
                  <c:v>4</c:v>
                </c:pt>
                <c:pt idx="92">
                  <c:v>1</c:v>
                </c:pt>
                <c:pt idx="93">
                  <c:v>8</c:v>
                </c:pt>
                <c:pt idx="94">
                  <c:v>9</c:v>
                </c:pt>
                <c:pt idx="95">
                  <c:v>0</c:v>
                </c:pt>
                <c:pt idx="96">
                  <c:v>-7</c:v>
                </c:pt>
                <c:pt idx="97">
                  <c:v>-8</c:v>
                </c:pt>
                <c:pt idx="98">
                  <c:v>-5</c:v>
                </c:pt>
                <c:pt idx="99">
                  <c:v>1</c:v>
                </c:pt>
                <c:pt idx="100">
                  <c:v>2</c:v>
                </c:pt>
                <c:pt idx="101">
                  <c:v>1</c:v>
                </c:pt>
                <c:pt idx="102">
                  <c:v>6</c:v>
                </c:pt>
                <c:pt idx="103">
                  <c:v>9</c:v>
                </c:pt>
                <c:pt idx="104">
                  <c:v>3</c:v>
                </c:pt>
                <c:pt idx="105">
                  <c:v>-1</c:v>
                </c:pt>
                <c:pt idx="106">
                  <c:v>1</c:v>
                </c:pt>
                <c:pt idx="107">
                  <c:v>4</c:v>
                </c:pt>
                <c:pt idx="108">
                  <c:v>5</c:v>
                </c:pt>
                <c:pt idx="109">
                  <c:v>5</c:v>
                </c:pt>
                <c:pt idx="110">
                  <c:v>3</c:v>
                </c:pt>
                <c:pt idx="111">
                  <c:v>6</c:v>
                </c:pt>
                <c:pt idx="112">
                  <c:v>4</c:v>
                </c:pt>
                <c:pt idx="113">
                  <c:v>6</c:v>
                </c:pt>
                <c:pt idx="114">
                  <c:v>6</c:v>
                </c:pt>
                <c:pt idx="115">
                  <c:v>0</c:v>
                </c:pt>
                <c:pt idx="116">
                  <c:v>7</c:v>
                </c:pt>
                <c:pt idx="117">
                  <c:v>9</c:v>
                </c:pt>
                <c:pt idx="118">
                  <c:v>9</c:v>
                </c:pt>
                <c:pt idx="119">
                  <c:v>7</c:v>
                </c:pt>
                <c:pt idx="120">
                  <c:v>3</c:v>
                </c:pt>
                <c:pt idx="121">
                  <c:v>-3</c:v>
                </c:pt>
                <c:pt idx="122">
                  <c:v>-2</c:v>
                </c:pt>
                <c:pt idx="123">
                  <c:v>3</c:v>
                </c:pt>
                <c:pt idx="124">
                  <c:v>4</c:v>
                </c:pt>
                <c:pt idx="125">
                  <c:v>5</c:v>
                </c:pt>
                <c:pt idx="126">
                  <c:v>6</c:v>
                </c:pt>
                <c:pt idx="127">
                  <c:v>8</c:v>
                </c:pt>
                <c:pt idx="128">
                  <c:v>11</c:v>
                </c:pt>
                <c:pt idx="129">
                  <c:v>12</c:v>
                </c:pt>
                <c:pt idx="130">
                  <c:v>11</c:v>
                </c:pt>
                <c:pt idx="131">
                  <c:v>14</c:v>
                </c:pt>
                <c:pt idx="132">
                  <c:v>16</c:v>
                </c:pt>
                <c:pt idx="133">
                  <c:v>12</c:v>
                </c:pt>
                <c:pt idx="134">
                  <c:v>9</c:v>
                </c:pt>
                <c:pt idx="135">
                  <c:v>7</c:v>
                </c:pt>
                <c:pt idx="136">
                  <c:v>7</c:v>
                </c:pt>
                <c:pt idx="137">
                  <c:v>3</c:v>
                </c:pt>
                <c:pt idx="138">
                  <c:v>3</c:v>
                </c:pt>
                <c:pt idx="139">
                  <c:v>5</c:v>
                </c:pt>
                <c:pt idx="140">
                  <c:v>8</c:v>
                </c:pt>
                <c:pt idx="141">
                  <c:v>8</c:v>
                </c:pt>
                <c:pt idx="142">
                  <c:v>11</c:v>
                </c:pt>
                <c:pt idx="143">
                  <c:v>11</c:v>
                </c:pt>
                <c:pt idx="144">
                  <c:v>11</c:v>
                </c:pt>
                <c:pt idx="145">
                  <c:v>9</c:v>
                </c:pt>
                <c:pt idx="146">
                  <c:v>8</c:v>
                </c:pt>
                <c:pt idx="147">
                  <c:v>10</c:v>
                </c:pt>
                <c:pt idx="148">
                  <c:v>6</c:v>
                </c:pt>
                <c:pt idx="149">
                  <c:v>11</c:v>
                </c:pt>
                <c:pt idx="150">
                  <c:v>13</c:v>
                </c:pt>
                <c:pt idx="151">
                  <c:v>13</c:v>
                </c:pt>
                <c:pt idx="152">
                  <c:v>14</c:v>
                </c:pt>
                <c:pt idx="153">
                  <c:v>15</c:v>
                </c:pt>
                <c:pt idx="154">
                  <c:v>13</c:v>
                </c:pt>
                <c:pt idx="155">
                  <c:v>7</c:v>
                </c:pt>
                <c:pt idx="156">
                  <c:v>9</c:v>
                </c:pt>
                <c:pt idx="157">
                  <c:v>12</c:v>
                </c:pt>
                <c:pt idx="158">
                  <c:v>15</c:v>
                </c:pt>
                <c:pt idx="159">
                  <c:v>11</c:v>
                </c:pt>
                <c:pt idx="160">
                  <c:v>14</c:v>
                </c:pt>
                <c:pt idx="161">
                  <c:v>12</c:v>
                </c:pt>
                <c:pt idx="162">
                  <c:v>13</c:v>
                </c:pt>
                <c:pt idx="163">
                  <c:v>14</c:v>
                </c:pt>
                <c:pt idx="164">
                  <c:v>16</c:v>
                </c:pt>
                <c:pt idx="165">
                  <c:v>18</c:v>
                </c:pt>
                <c:pt idx="166">
                  <c:v>18</c:v>
                </c:pt>
                <c:pt idx="167">
                  <c:v>17</c:v>
                </c:pt>
                <c:pt idx="168">
                  <c:v>22</c:v>
                </c:pt>
                <c:pt idx="169">
                  <c:v>19</c:v>
                </c:pt>
                <c:pt idx="170">
                  <c:v>12</c:v>
                </c:pt>
                <c:pt idx="171">
                  <c:v>9</c:v>
                </c:pt>
                <c:pt idx="172">
                  <c:v>12</c:v>
                </c:pt>
                <c:pt idx="173">
                  <c:v>17</c:v>
                </c:pt>
                <c:pt idx="174">
                  <c:v>15</c:v>
                </c:pt>
                <c:pt idx="175">
                  <c:v>17</c:v>
                </c:pt>
                <c:pt idx="176">
                  <c:v>12</c:v>
                </c:pt>
                <c:pt idx="177">
                  <c:v>13</c:v>
                </c:pt>
                <c:pt idx="178">
                  <c:v>14</c:v>
                </c:pt>
                <c:pt idx="179">
                  <c:v>18</c:v>
                </c:pt>
                <c:pt idx="180">
                  <c:v>20</c:v>
                </c:pt>
                <c:pt idx="181">
                  <c:v>20</c:v>
                </c:pt>
                <c:pt idx="182">
                  <c:v>20</c:v>
                </c:pt>
                <c:pt idx="183">
                  <c:v>18</c:v>
                </c:pt>
                <c:pt idx="184">
                  <c:v>18</c:v>
                </c:pt>
                <c:pt idx="185">
                  <c:v>19</c:v>
                </c:pt>
                <c:pt idx="186">
                  <c:v>17</c:v>
                </c:pt>
                <c:pt idx="187">
                  <c:v>19</c:v>
                </c:pt>
                <c:pt idx="188">
                  <c:v>23</c:v>
                </c:pt>
                <c:pt idx="189">
                  <c:v>27</c:v>
                </c:pt>
                <c:pt idx="190">
                  <c:v>19</c:v>
                </c:pt>
                <c:pt idx="191">
                  <c:v>17</c:v>
                </c:pt>
                <c:pt idx="192">
                  <c:v>19</c:v>
                </c:pt>
                <c:pt idx="193">
                  <c:v>18</c:v>
                </c:pt>
                <c:pt idx="194">
                  <c:v>17</c:v>
                </c:pt>
                <c:pt idx="195">
                  <c:v>18</c:v>
                </c:pt>
                <c:pt idx="196">
                  <c:v>17</c:v>
                </c:pt>
                <c:pt idx="197">
                  <c:v>21</c:v>
                </c:pt>
                <c:pt idx="198">
                  <c:v>14</c:v>
                </c:pt>
                <c:pt idx="199">
                  <c:v>17</c:v>
                </c:pt>
                <c:pt idx="200">
                  <c:v>17</c:v>
                </c:pt>
                <c:pt idx="201">
                  <c:v>18</c:v>
                </c:pt>
                <c:pt idx="202">
                  <c:v>20</c:v>
                </c:pt>
                <c:pt idx="203">
                  <c:v>22</c:v>
                </c:pt>
                <c:pt idx="204">
                  <c:v>18</c:v>
                </c:pt>
                <c:pt idx="205">
                  <c:v>19</c:v>
                </c:pt>
                <c:pt idx="206">
                  <c:v>21</c:v>
                </c:pt>
                <c:pt idx="207">
                  <c:v>22</c:v>
                </c:pt>
                <c:pt idx="208">
                  <c:v>21</c:v>
                </c:pt>
                <c:pt idx="209">
                  <c:v>21</c:v>
                </c:pt>
                <c:pt idx="210">
                  <c:v>21</c:v>
                </c:pt>
                <c:pt idx="211">
                  <c:v>20</c:v>
                </c:pt>
              </c:numCache>
            </c:numRef>
          </c:val>
          <c:smooth val="0"/>
        </c:ser>
        <c:dLbls>
          <c:showLegendKey val="0"/>
          <c:showVal val="0"/>
          <c:showCatName val="0"/>
          <c:showSerName val="0"/>
          <c:showPercent val="0"/>
          <c:showBubbleSize val="0"/>
        </c:dLbls>
        <c:marker val="1"/>
        <c:smooth val="0"/>
        <c:axId val="247075296"/>
        <c:axId val="247075688"/>
      </c:lineChart>
      <c:dateAx>
        <c:axId val="247075296"/>
        <c:scaling>
          <c:orientation val="minMax"/>
        </c:scaling>
        <c:delete val="1"/>
        <c:axPos val="b"/>
        <c:numFmt formatCode="d\-mmm\-yy" sourceLinked="1"/>
        <c:majorTickMark val="out"/>
        <c:minorTickMark val="none"/>
        <c:tickLblPos val="nextTo"/>
        <c:crossAx val="247075688"/>
        <c:crosses val="autoZero"/>
        <c:auto val="1"/>
        <c:lblOffset val="100"/>
        <c:baseTimeUnit val="days"/>
        <c:majorUnit val="7"/>
        <c:majorTimeUnit val="days"/>
      </c:dateAx>
      <c:valAx>
        <c:axId val="247075688"/>
        <c:scaling>
          <c:orientation val="minMax"/>
          <c:min val="-3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dk1"/>
                </a:solidFill>
                <a:latin typeface="Arial Black" panose="020B0A04020102020204" pitchFamily="34" charset="0"/>
                <a:ea typeface="+mn-ea"/>
                <a:cs typeface="+mn-cs"/>
              </a:defRPr>
            </a:pPr>
            <a:endParaRPr lang="en-US"/>
          </a:p>
        </c:txPr>
        <c:crossAx val="247075296"/>
        <c:crosses val="autoZero"/>
        <c:crossBetween val="between"/>
        <c:majorUnit val="10"/>
      </c:valAx>
      <c:spPr>
        <a:solidFill>
          <a:schemeClr val="lt1"/>
        </a:solidFill>
        <a:ln w="12700" cap="flat" cmpd="sng" algn="ctr">
          <a:solidFill>
            <a:schemeClr val="dk1"/>
          </a:solidFill>
          <a:prstDash val="solid"/>
          <a:miter lim="800000"/>
        </a:ln>
        <a:effectLst/>
      </c:spPr>
    </c:plotArea>
    <c:legend>
      <c:legendPos val="b"/>
      <c:layout>
        <c:manualLayout>
          <c:xMode val="edge"/>
          <c:yMode val="edge"/>
          <c:x val="0.40801654224843736"/>
          <c:y val="4.9614496277988994E-2"/>
          <c:w val="0.299993912525641"/>
          <c:h val="7.9645552505633321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dk1"/>
              </a:solidFill>
              <a:latin typeface="Arial Black" panose="020B0A04020102020204" pitchFamily="34" charset="0"/>
              <a:ea typeface="+mn-ea"/>
              <a:cs typeface="+mn-cs"/>
            </a:defRPr>
          </a:pPr>
          <a:endParaRPr lang="en-US"/>
        </a:p>
      </c:txPr>
    </c:legend>
    <c:plotVisOnly val="1"/>
    <c:dispBlanksAs val="gap"/>
    <c:showDLblsOverMax val="0"/>
  </c:chart>
  <c:spPr>
    <a:solidFill>
      <a:schemeClr val="lt1"/>
    </a:solidFill>
    <a:ln w="12700" cap="flat" cmpd="sng" algn="ctr">
      <a:solidFill>
        <a:schemeClr val="dk1"/>
      </a:solidFill>
      <a:prstDash val="solid"/>
      <a:miter lim="800000"/>
    </a:ln>
    <a:effectLst/>
  </c:spPr>
  <c:txPr>
    <a:bodyPr/>
    <a:lstStyle/>
    <a:p>
      <a:pPr>
        <a:defRPr sz="1050">
          <a:solidFill>
            <a:schemeClr val="dk1"/>
          </a:solidFill>
          <a:latin typeface="Arial Black" panose="020B0A04020102020204" pitchFamily="34" charset="0"/>
          <a:ea typeface="+mn-ea"/>
          <a:cs typeface="+mn-cs"/>
        </a:defRPr>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autoTitleDeleted val="1"/>
    <c:plotArea>
      <c:layout>
        <c:manualLayout>
          <c:layoutTarget val="inner"/>
          <c:xMode val="edge"/>
          <c:yMode val="edge"/>
          <c:x val="5.7951705429267399E-2"/>
          <c:y val="2.876465165404702E-2"/>
          <c:w val="0.91140556482226687"/>
          <c:h val="0.79731709011090413"/>
        </c:manualLayout>
      </c:layout>
      <c:barChart>
        <c:barDir val="col"/>
        <c:grouping val="clustered"/>
        <c:varyColors val="0"/>
        <c:ser>
          <c:idx val="0"/>
          <c:order val="0"/>
          <c:tx>
            <c:strRef>
              <c:f>'2015-2016'!$C$3</c:f>
              <c:strCache>
                <c:ptCount val="1"/>
                <c:pt idx="0">
                  <c:v>Tmax</c:v>
                </c:pt>
              </c:strCache>
            </c:strRef>
          </c:tx>
          <c:spPr>
            <a:solidFill>
              <a:schemeClr val="dk1">
                <a:tint val="88500"/>
              </a:schemeClr>
            </a:solidFill>
            <a:ln>
              <a:noFill/>
            </a:ln>
            <a:effectLst/>
          </c:spPr>
          <c:invertIfNegative val="0"/>
          <c:cat>
            <c:numRef>
              <c:f>'2015-2016'!$B$4:$B$216</c:f>
              <c:numCache>
                <c:formatCode>[$-409]d\-mmm\-yy;@</c:formatCode>
                <c:ptCount val="213"/>
                <c:pt idx="0">
                  <c:v>42339</c:v>
                </c:pt>
                <c:pt idx="1">
                  <c:v>42340</c:v>
                </c:pt>
                <c:pt idx="2">
                  <c:v>42341</c:v>
                </c:pt>
                <c:pt idx="3">
                  <c:v>42342</c:v>
                </c:pt>
                <c:pt idx="4">
                  <c:v>42343</c:v>
                </c:pt>
                <c:pt idx="5">
                  <c:v>42344</c:v>
                </c:pt>
                <c:pt idx="6">
                  <c:v>42345</c:v>
                </c:pt>
                <c:pt idx="7">
                  <c:v>42346</c:v>
                </c:pt>
                <c:pt idx="8">
                  <c:v>42347</c:v>
                </c:pt>
                <c:pt idx="9">
                  <c:v>42348</c:v>
                </c:pt>
                <c:pt idx="10">
                  <c:v>42349</c:v>
                </c:pt>
                <c:pt idx="11">
                  <c:v>42350</c:v>
                </c:pt>
                <c:pt idx="12">
                  <c:v>42351</c:v>
                </c:pt>
                <c:pt idx="13">
                  <c:v>42352</c:v>
                </c:pt>
                <c:pt idx="14">
                  <c:v>42353</c:v>
                </c:pt>
                <c:pt idx="15">
                  <c:v>42354</c:v>
                </c:pt>
                <c:pt idx="16">
                  <c:v>42355</c:v>
                </c:pt>
                <c:pt idx="17">
                  <c:v>42356</c:v>
                </c:pt>
                <c:pt idx="18">
                  <c:v>42357</c:v>
                </c:pt>
                <c:pt idx="19">
                  <c:v>42358</c:v>
                </c:pt>
                <c:pt idx="20">
                  <c:v>42359</c:v>
                </c:pt>
                <c:pt idx="21">
                  <c:v>42360</c:v>
                </c:pt>
                <c:pt idx="22">
                  <c:v>42361</c:v>
                </c:pt>
                <c:pt idx="23">
                  <c:v>42362</c:v>
                </c:pt>
                <c:pt idx="24">
                  <c:v>42363</c:v>
                </c:pt>
                <c:pt idx="25">
                  <c:v>42364</c:v>
                </c:pt>
                <c:pt idx="26">
                  <c:v>42365</c:v>
                </c:pt>
                <c:pt idx="27">
                  <c:v>42366</c:v>
                </c:pt>
                <c:pt idx="28">
                  <c:v>42367</c:v>
                </c:pt>
                <c:pt idx="29">
                  <c:v>42368</c:v>
                </c:pt>
                <c:pt idx="30">
                  <c:v>42369</c:v>
                </c:pt>
                <c:pt idx="31">
                  <c:v>42370</c:v>
                </c:pt>
                <c:pt idx="32">
                  <c:v>42371</c:v>
                </c:pt>
                <c:pt idx="33">
                  <c:v>42372</c:v>
                </c:pt>
                <c:pt idx="34">
                  <c:v>42373</c:v>
                </c:pt>
                <c:pt idx="35">
                  <c:v>42374</c:v>
                </c:pt>
                <c:pt idx="36">
                  <c:v>42375</c:v>
                </c:pt>
                <c:pt idx="37">
                  <c:v>42376</c:v>
                </c:pt>
                <c:pt idx="38">
                  <c:v>42377</c:v>
                </c:pt>
                <c:pt idx="39">
                  <c:v>42378</c:v>
                </c:pt>
                <c:pt idx="40">
                  <c:v>42379</c:v>
                </c:pt>
                <c:pt idx="41">
                  <c:v>42380</c:v>
                </c:pt>
                <c:pt idx="42">
                  <c:v>42381</c:v>
                </c:pt>
                <c:pt idx="43">
                  <c:v>42382</c:v>
                </c:pt>
                <c:pt idx="44">
                  <c:v>42383</c:v>
                </c:pt>
                <c:pt idx="45">
                  <c:v>42384</c:v>
                </c:pt>
                <c:pt idx="46">
                  <c:v>42385</c:v>
                </c:pt>
                <c:pt idx="47">
                  <c:v>42386</c:v>
                </c:pt>
                <c:pt idx="48">
                  <c:v>42387</c:v>
                </c:pt>
                <c:pt idx="49">
                  <c:v>42388</c:v>
                </c:pt>
                <c:pt idx="50">
                  <c:v>42389</c:v>
                </c:pt>
                <c:pt idx="51">
                  <c:v>42390</c:v>
                </c:pt>
                <c:pt idx="52">
                  <c:v>42391</c:v>
                </c:pt>
                <c:pt idx="53">
                  <c:v>42392</c:v>
                </c:pt>
                <c:pt idx="54">
                  <c:v>42393</c:v>
                </c:pt>
                <c:pt idx="55">
                  <c:v>42394</c:v>
                </c:pt>
                <c:pt idx="56">
                  <c:v>42395</c:v>
                </c:pt>
                <c:pt idx="57">
                  <c:v>42396</c:v>
                </c:pt>
                <c:pt idx="58">
                  <c:v>42397</c:v>
                </c:pt>
                <c:pt idx="59">
                  <c:v>42398</c:v>
                </c:pt>
                <c:pt idx="60">
                  <c:v>42399</c:v>
                </c:pt>
                <c:pt idx="61">
                  <c:v>42400</c:v>
                </c:pt>
                <c:pt idx="62">
                  <c:v>42401</c:v>
                </c:pt>
                <c:pt idx="63">
                  <c:v>42402</c:v>
                </c:pt>
                <c:pt idx="64">
                  <c:v>42403</c:v>
                </c:pt>
                <c:pt idx="65">
                  <c:v>42404</c:v>
                </c:pt>
                <c:pt idx="66">
                  <c:v>42405</c:v>
                </c:pt>
                <c:pt idx="67">
                  <c:v>42406</c:v>
                </c:pt>
                <c:pt idx="68">
                  <c:v>42407</c:v>
                </c:pt>
                <c:pt idx="69">
                  <c:v>42408</c:v>
                </c:pt>
                <c:pt idx="70">
                  <c:v>42409</c:v>
                </c:pt>
                <c:pt idx="71">
                  <c:v>42410</c:v>
                </c:pt>
                <c:pt idx="72">
                  <c:v>42411</c:v>
                </c:pt>
                <c:pt idx="73">
                  <c:v>42412</c:v>
                </c:pt>
                <c:pt idx="74">
                  <c:v>42413</c:v>
                </c:pt>
                <c:pt idx="75">
                  <c:v>42414</c:v>
                </c:pt>
                <c:pt idx="76">
                  <c:v>42415</c:v>
                </c:pt>
                <c:pt idx="77">
                  <c:v>42416</c:v>
                </c:pt>
                <c:pt idx="78">
                  <c:v>42417</c:v>
                </c:pt>
                <c:pt idx="79">
                  <c:v>42418</c:v>
                </c:pt>
                <c:pt idx="80">
                  <c:v>42419</c:v>
                </c:pt>
                <c:pt idx="81">
                  <c:v>42420</c:v>
                </c:pt>
                <c:pt idx="82">
                  <c:v>42421</c:v>
                </c:pt>
                <c:pt idx="83">
                  <c:v>42422</c:v>
                </c:pt>
                <c:pt idx="84">
                  <c:v>42423</c:v>
                </c:pt>
                <c:pt idx="85">
                  <c:v>42424</c:v>
                </c:pt>
                <c:pt idx="86">
                  <c:v>42425</c:v>
                </c:pt>
                <c:pt idx="87">
                  <c:v>42426</c:v>
                </c:pt>
                <c:pt idx="88">
                  <c:v>42427</c:v>
                </c:pt>
                <c:pt idx="89">
                  <c:v>42428</c:v>
                </c:pt>
                <c:pt idx="90">
                  <c:v>42429</c:v>
                </c:pt>
                <c:pt idx="91">
                  <c:v>42430</c:v>
                </c:pt>
                <c:pt idx="92">
                  <c:v>42431</c:v>
                </c:pt>
                <c:pt idx="93">
                  <c:v>42432</c:v>
                </c:pt>
                <c:pt idx="94">
                  <c:v>42433</c:v>
                </c:pt>
                <c:pt idx="95">
                  <c:v>42434</c:v>
                </c:pt>
                <c:pt idx="96">
                  <c:v>42435</c:v>
                </c:pt>
                <c:pt idx="97">
                  <c:v>42436</c:v>
                </c:pt>
                <c:pt idx="98">
                  <c:v>42437</c:v>
                </c:pt>
                <c:pt idx="99">
                  <c:v>42438</c:v>
                </c:pt>
                <c:pt idx="100">
                  <c:v>42439</c:v>
                </c:pt>
                <c:pt idx="101">
                  <c:v>42440</c:v>
                </c:pt>
                <c:pt idx="102">
                  <c:v>42441</c:v>
                </c:pt>
                <c:pt idx="103">
                  <c:v>42442</c:v>
                </c:pt>
                <c:pt idx="104">
                  <c:v>42443</c:v>
                </c:pt>
                <c:pt idx="105">
                  <c:v>42444</c:v>
                </c:pt>
                <c:pt idx="106">
                  <c:v>42445</c:v>
                </c:pt>
                <c:pt idx="107">
                  <c:v>42446</c:v>
                </c:pt>
                <c:pt idx="108">
                  <c:v>42447</c:v>
                </c:pt>
                <c:pt idx="109">
                  <c:v>42448</c:v>
                </c:pt>
                <c:pt idx="110">
                  <c:v>42449</c:v>
                </c:pt>
                <c:pt idx="111">
                  <c:v>42450</c:v>
                </c:pt>
                <c:pt idx="112">
                  <c:v>42451</c:v>
                </c:pt>
                <c:pt idx="113">
                  <c:v>42452</c:v>
                </c:pt>
                <c:pt idx="114">
                  <c:v>42453</c:v>
                </c:pt>
                <c:pt idx="115">
                  <c:v>42454</c:v>
                </c:pt>
                <c:pt idx="116">
                  <c:v>42455</c:v>
                </c:pt>
                <c:pt idx="117">
                  <c:v>42456</c:v>
                </c:pt>
                <c:pt idx="118">
                  <c:v>42457</c:v>
                </c:pt>
                <c:pt idx="119">
                  <c:v>42458</c:v>
                </c:pt>
                <c:pt idx="120">
                  <c:v>42459</c:v>
                </c:pt>
                <c:pt idx="121">
                  <c:v>42460</c:v>
                </c:pt>
                <c:pt idx="122">
                  <c:v>42461</c:v>
                </c:pt>
                <c:pt idx="123">
                  <c:v>42462</c:v>
                </c:pt>
                <c:pt idx="124">
                  <c:v>42463</c:v>
                </c:pt>
                <c:pt idx="125">
                  <c:v>42464</c:v>
                </c:pt>
                <c:pt idx="126">
                  <c:v>42465</c:v>
                </c:pt>
                <c:pt idx="127">
                  <c:v>42466</c:v>
                </c:pt>
                <c:pt idx="128">
                  <c:v>42467</c:v>
                </c:pt>
                <c:pt idx="129">
                  <c:v>42468</c:v>
                </c:pt>
                <c:pt idx="130">
                  <c:v>42469</c:v>
                </c:pt>
                <c:pt idx="131">
                  <c:v>42470</c:v>
                </c:pt>
                <c:pt idx="132">
                  <c:v>42471</c:v>
                </c:pt>
                <c:pt idx="133">
                  <c:v>42472</c:v>
                </c:pt>
                <c:pt idx="134">
                  <c:v>42473</c:v>
                </c:pt>
                <c:pt idx="135">
                  <c:v>42474</c:v>
                </c:pt>
                <c:pt idx="136">
                  <c:v>42475</c:v>
                </c:pt>
                <c:pt idx="137">
                  <c:v>42476</c:v>
                </c:pt>
                <c:pt idx="138">
                  <c:v>42477</c:v>
                </c:pt>
                <c:pt idx="139">
                  <c:v>42478</c:v>
                </c:pt>
                <c:pt idx="140">
                  <c:v>42479</c:v>
                </c:pt>
                <c:pt idx="141">
                  <c:v>42480</c:v>
                </c:pt>
                <c:pt idx="142">
                  <c:v>42481</c:v>
                </c:pt>
                <c:pt idx="143">
                  <c:v>42482</c:v>
                </c:pt>
                <c:pt idx="144">
                  <c:v>42483</c:v>
                </c:pt>
                <c:pt idx="145">
                  <c:v>42484</c:v>
                </c:pt>
                <c:pt idx="146">
                  <c:v>42485</c:v>
                </c:pt>
                <c:pt idx="147">
                  <c:v>42486</c:v>
                </c:pt>
                <c:pt idx="148">
                  <c:v>42487</c:v>
                </c:pt>
                <c:pt idx="149">
                  <c:v>42488</c:v>
                </c:pt>
                <c:pt idx="150">
                  <c:v>42489</c:v>
                </c:pt>
                <c:pt idx="151">
                  <c:v>42490</c:v>
                </c:pt>
                <c:pt idx="152">
                  <c:v>42491</c:v>
                </c:pt>
                <c:pt idx="153">
                  <c:v>42492</c:v>
                </c:pt>
                <c:pt idx="154">
                  <c:v>42493</c:v>
                </c:pt>
                <c:pt idx="155">
                  <c:v>42494</c:v>
                </c:pt>
                <c:pt idx="156">
                  <c:v>42495</c:v>
                </c:pt>
                <c:pt idx="157">
                  <c:v>42496</c:v>
                </c:pt>
                <c:pt idx="158">
                  <c:v>42497</c:v>
                </c:pt>
                <c:pt idx="159">
                  <c:v>42498</c:v>
                </c:pt>
                <c:pt idx="160">
                  <c:v>42499</c:v>
                </c:pt>
                <c:pt idx="161">
                  <c:v>42500</c:v>
                </c:pt>
                <c:pt idx="162">
                  <c:v>42501</c:v>
                </c:pt>
                <c:pt idx="163">
                  <c:v>42502</c:v>
                </c:pt>
                <c:pt idx="164">
                  <c:v>42503</c:v>
                </c:pt>
                <c:pt idx="165">
                  <c:v>42504</c:v>
                </c:pt>
                <c:pt idx="166">
                  <c:v>42505</c:v>
                </c:pt>
                <c:pt idx="167">
                  <c:v>42506</c:v>
                </c:pt>
                <c:pt idx="168">
                  <c:v>42507</c:v>
                </c:pt>
                <c:pt idx="169">
                  <c:v>42508</c:v>
                </c:pt>
                <c:pt idx="170">
                  <c:v>42509</c:v>
                </c:pt>
                <c:pt idx="171">
                  <c:v>42510</c:v>
                </c:pt>
                <c:pt idx="172">
                  <c:v>42511</c:v>
                </c:pt>
                <c:pt idx="173">
                  <c:v>42512</c:v>
                </c:pt>
                <c:pt idx="174">
                  <c:v>42513</c:v>
                </c:pt>
                <c:pt idx="175">
                  <c:v>42514</c:v>
                </c:pt>
                <c:pt idx="176">
                  <c:v>42515</c:v>
                </c:pt>
                <c:pt idx="177">
                  <c:v>42516</c:v>
                </c:pt>
                <c:pt idx="178">
                  <c:v>42517</c:v>
                </c:pt>
                <c:pt idx="179">
                  <c:v>42518</c:v>
                </c:pt>
                <c:pt idx="180">
                  <c:v>42519</c:v>
                </c:pt>
                <c:pt idx="181">
                  <c:v>42520</c:v>
                </c:pt>
                <c:pt idx="182">
                  <c:v>42521</c:v>
                </c:pt>
                <c:pt idx="183">
                  <c:v>42522</c:v>
                </c:pt>
                <c:pt idx="184">
                  <c:v>42523</c:v>
                </c:pt>
                <c:pt idx="185">
                  <c:v>42524</c:v>
                </c:pt>
                <c:pt idx="186">
                  <c:v>42525</c:v>
                </c:pt>
                <c:pt idx="187">
                  <c:v>42526</c:v>
                </c:pt>
                <c:pt idx="188">
                  <c:v>42527</c:v>
                </c:pt>
                <c:pt idx="189">
                  <c:v>42528</c:v>
                </c:pt>
                <c:pt idx="190">
                  <c:v>42529</c:v>
                </c:pt>
                <c:pt idx="191">
                  <c:v>42530</c:v>
                </c:pt>
                <c:pt idx="192">
                  <c:v>42531</c:v>
                </c:pt>
                <c:pt idx="193">
                  <c:v>42532</c:v>
                </c:pt>
                <c:pt idx="194">
                  <c:v>42533</c:v>
                </c:pt>
                <c:pt idx="195">
                  <c:v>42534</c:v>
                </c:pt>
                <c:pt idx="196">
                  <c:v>42535</c:v>
                </c:pt>
                <c:pt idx="197">
                  <c:v>42536</c:v>
                </c:pt>
                <c:pt idx="198">
                  <c:v>42537</c:v>
                </c:pt>
                <c:pt idx="199">
                  <c:v>42538</c:v>
                </c:pt>
                <c:pt idx="200">
                  <c:v>42539</c:v>
                </c:pt>
                <c:pt idx="201">
                  <c:v>42540</c:v>
                </c:pt>
                <c:pt idx="202">
                  <c:v>42541</c:v>
                </c:pt>
                <c:pt idx="203">
                  <c:v>42542</c:v>
                </c:pt>
                <c:pt idx="204">
                  <c:v>42543</c:v>
                </c:pt>
                <c:pt idx="205">
                  <c:v>42544</c:v>
                </c:pt>
                <c:pt idx="206">
                  <c:v>42545</c:v>
                </c:pt>
                <c:pt idx="207">
                  <c:v>42546</c:v>
                </c:pt>
                <c:pt idx="208">
                  <c:v>42547</c:v>
                </c:pt>
                <c:pt idx="209">
                  <c:v>42548</c:v>
                </c:pt>
                <c:pt idx="210">
                  <c:v>42549</c:v>
                </c:pt>
                <c:pt idx="211">
                  <c:v>42550</c:v>
                </c:pt>
                <c:pt idx="212">
                  <c:v>42551</c:v>
                </c:pt>
              </c:numCache>
            </c:numRef>
          </c:cat>
          <c:val>
            <c:numRef>
              <c:f>'2015-2016'!$C$4:$C$216</c:f>
              <c:numCache>
                <c:formatCode>General</c:formatCode>
                <c:ptCount val="213"/>
                <c:pt idx="0">
                  <c:v>3</c:v>
                </c:pt>
                <c:pt idx="1">
                  <c:v>13</c:v>
                </c:pt>
                <c:pt idx="2">
                  <c:v>11</c:v>
                </c:pt>
                <c:pt idx="3">
                  <c:v>7</c:v>
                </c:pt>
                <c:pt idx="4">
                  <c:v>5</c:v>
                </c:pt>
                <c:pt idx="5">
                  <c:v>1</c:v>
                </c:pt>
                <c:pt idx="6">
                  <c:v>3</c:v>
                </c:pt>
                <c:pt idx="7">
                  <c:v>7</c:v>
                </c:pt>
                <c:pt idx="8">
                  <c:v>5</c:v>
                </c:pt>
                <c:pt idx="9">
                  <c:v>4</c:v>
                </c:pt>
                <c:pt idx="10">
                  <c:v>4</c:v>
                </c:pt>
                <c:pt idx="11">
                  <c:v>5</c:v>
                </c:pt>
                <c:pt idx="12">
                  <c:v>5</c:v>
                </c:pt>
                <c:pt idx="13">
                  <c:v>5</c:v>
                </c:pt>
                <c:pt idx="14">
                  <c:v>5</c:v>
                </c:pt>
                <c:pt idx="15">
                  <c:v>5</c:v>
                </c:pt>
                <c:pt idx="16">
                  <c:v>3</c:v>
                </c:pt>
                <c:pt idx="17">
                  <c:v>2</c:v>
                </c:pt>
                <c:pt idx="18">
                  <c:v>3</c:v>
                </c:pt>
                <c:pt idx="19">
                  <c:v>-3</c:v>
                </c:pt>
                <c:pt idx="20">
                  <c:v>3</c:v>
                </c:pt>
                <c:pt idx="21">
                  <c:v>6</c:v>
                </c:pt>
                <c:pt idx="22">
                  <c:v>9</c:v>
                </c:pt>
                <c:pt idx="23">
                  <c:v>8</c:v>
                </c:pt>
                <c:pt idx="24">
                  <c:v>9</c:v>
                </c:pt>
                <c:pt idx="25">
                  <c:v>6</c:v>
                </c:pt>
                <c:pt idx="26">
                  <c:v>11</c:v>
                </c:pt>
                <c:pt idx="27">
                  <c:v>9</c:v>
                </c:pt>
                <c:pt idx="28">
                  <c:v>6</c:v>
                </c:pt>
                <c:pt idx="29">
                  <c:v>9</c:v>
                </c:pt>
                <c:pt idx="30">
                  <c:v>7</c:v>
                </c:pt>
                <c:pt idx="31">
                  <c:v>6</c:v>
                </c:pt>
                <c:pt idx="32">
                  <c:v>5</c:v>
                </c:pt>
                <c:pt idx="33">
                  <c:v>3</c:v>
                </c:pt>
                <c:pt idx="34">
                  <c:v>-2</c:v>
                </c:pt>
                <c:pt idx="35">
                  <c:v>2</c:v>
                </c:pt>
                <c:pt idx="36">
                  <c:v>1</c:v>
                </c:pt>
                <c:pt idx="37">
                  <c:v>0</c:v>
                </c:pt>
                <c:pt idx="38">
                  <c:v>4</c:v>
                </c:pt>
                <c:pt idx="39">
                  <c:v>11</c:v>
                </c:pt>
                <c:pt idx="40">
                  <c:v>7</c:v>
                </c:pt>
                <c:pt idx="41">
                  <c:v>7</c:v>
                </c:pt>
                <c:pt idx="42">
                  <c:v>7</c:v>
                </c:pt>
                <c:pt idx="43">
                  <c:v>7</c:v>
                </c:pt>
                <c:pt idx="44">
                  <c:v>11</c:v>
                </c:pt>
                <c:pt idx="45">
                  <c:v>9</c:v>
                </c:pt>
                <c:pt idx="46">
                  <c:v>4</c:v>
                </c:pt>
                <c:pt idx="47">
                  <c:v>2</c:v>
                </c:pt>
                <c:pt idx="48">
                  <c:v>5</c:v>
                </c:pt>
                <c:pt idx="49">
                  <c:v>11</c:v>
                </c:pt>
                <c:pt idx="50">
                  <c:v>12</c:v>
                </c:pt>
                <c:pt idx="51">
                  <c:v>3</c:v>
                </c:pt>
                <c:pt idx="52">
                  <c:v>4</c:v>
                </c:pt>
                <c:pt idx="53">
                  <c:v>9</c:v>
                </c:pt>
                <c:pt idx="54">
                  <c:v>12</c:v>
                </c:pt>
                <c:pt idx="55">
                  <c:v>9</c:v>
                </c:pt>
                <c:pt idx="56">
                  <c:v>0</c:v>
                </c:pt>
                <c:pt idx="57">
                  <c:v>0</c:v>
                </c:pt>
                <c:pt idx="58">
                  <c:v>-2</c:v>
                </c:pt>
                <c:pt idx="59">
                  <c:v>2</c:v>
                </c:pt>
                <c:pt idx="60">
                  <c:v>3</c:v>
                </c:pt>
                <c:pt idx="61">
                  <c:v>3</c:v>
                </c:pt>
                <c:pt idx="62">
                  <c:v>6</c:v>
                </c:pt>
                <c:pt idx="63">
                  <c:v>11</c:v>
                </c:pt>
                <c:pt idx="64">
                  <c:v>5</c:v>
                </c:pt>
                <c:pt idx="65">
                  <c:v>8</c:v>
                </c:pt>
                <c:pt idx="66">
                  <c:v>12</c:v>
                </c:pt>
                <c:pt idx="67">
                  <c:v>15</c:v>
                </c:pt>
                <c:pt idx="68">
                  <c:v>8</c:v>
                </c:pt>
                <c:pt idx="69">
                  <c:v>3</c:v>
                </c:pt>
                <c:pt idx="70">
                  <c:v>2</c:v>
                </c:pt>
                <c:pt idx="71">
                  <c:v>3</c:v>
                </c:pt>
                <c:pt idx="72">
                  <c:v>5</c:v>
                </c:pt>
                <c:pt idx="73">
                  <c:v>4</c:v>
                </c:pt>
                <c:pt idx="74">
                  <c:v>4</c:v>
                </c:pt>
                <c:pt idx="75">
                  <c:v>7</c:v>
                </c:pt>
                <c:pt idx="76">
                  <c:v>7</c:v>
                </c:pt>
                <c:pt idx="77">
                  <c:v>5</c:v>
                </c:pt>
                <c:pt idx="78">
                  <c:v>8</c:v>
                </c:pt>
                <c:pt idx="79">
                  <c:v>12</c:v>
                </c:pt>
                <c:pt idx="80">
                  <c:v>3</c:v>
                </c:pt>
                <c:pt idx="81">
                  <c:v>7</c:v>
                </c:pt>
                <c:pt idx="82">
                  <c:v>12</c:v>
                </c:pt>
                <c:pt idx="83">
                  <c:v>17</c:v>
                </c:pt>
                <c:pt idx="84">
                  <c:v>23</c:v>
                </c:pt>
                <c:pt idx="85">
                  <c:v>26</c:v>
                </c:pt>
                <c:pt idx="86">
                  <c:v>16</c:v>
                </c:pt>
                <c:pt idx="87">
                  <c:v>11</c:v>
                </c:pt>
                <c:pt idx="88">
                  <c:v>15</c:v>
                </c:pt>
                <c:pt idx="89">
                  <c:v>13</c:v>
                </c:pt>
                <c:pt idx="90">
                  <c:v>15</c:v>
                </c:pt>
                <c:pt idx="91">
                  <c:v>9</c:v>
                </c:pt>
                <c:pt idx="92">
                  <c:v>6</c:v>
                </c:pt>
                <c:pt idx="93">
                  <c:v>19</c:v>
                </c:pt>
                <c:pt idx="94">
                  <c:v>23</c:v>
                </c:pt>
                <c:pt idx="95">
                  <c:v>26</c:v>
                </c:pt>
                <c:pt idx="96">
                  <c:v>27</c:v>
                </c:pt>
                <c:pt idx="97">
                  <c:v>28</c:v>
                </c:pt>
                <c:pt idx="98">
                  <c:v>13</c:v>
                </c:pt>
                <c:pt idx="99">
                  <c:v>18</c:v>
                </c:pt>
                <c:pt idx="100">
                  <c:v>20</c:v>
                </c:pt>
                <c:pt idx="101">
                  <c:v>21</c:v>
                </c:pt>
                <c:pt idx="102">
                  <c:v>13</c:v>
                </c:pt>
                <c:pt idx="103">
                  <c:v>7</c:v>
                </c:pt>
                <c:pt idx="104">
                  <c:v>10</c:v>
                </c:pt>
                <c:pt idx="105">
                  <c:v>19</c:v>
                </c:pt>
                <c:pt idx="106">
                  <c:v>8</c:v>
                </c:pt>
                <c:pt idx="107">
                  <c:v>8</c:v>
                </c:pt>
                <c:pt idx="108">
                  <c:v>9</c:v>
                </c:pt>
                <c:pt idx="109">
                  <c:v>14</c:v>
                </c:pt>
                <c:pt idx="110">
                  <c:v>21</c:v>
                </c:pt>
                <c:pt idx="111">
                  <c:v>13</c:v>
                </c:pt>
                <c:pt idx="112">
                  <c:v>9</c:v>
                </c:pt>
                <c:pt idx="113">
                  <c:v>7</c:v>
                </c:pt>
                <c:pt idx="114">
                  <c:v>16</c:v>
                </c:pt>
                <c:pt idx="115">
                  <c:v>20</c:v>
                </c:pt>
                <c:pt idx="116">
                  <c:v>23</c:v>
                </c:pt>
                <c:pt idx="117">
                  <c:v>18</c:v>
                </c:pt>
                <c:pt idx="118">
                  <c:v>18</c:v>
                </c:pt>
                <c:pt idx="119">
                  <c:v>15</c:v>
                </c:pt>
                <c:pt idx="120">
                  <c:v>14</c:v>
                </c:pt>
                <c:pt idx="121">
                  <c:v>10</c:v>
                </c:pt>
                <c:pt idx="122">
                  <c:v>11</c:v>
                </c:pt>
                <c:pt idx="123">
                  <c:v>15</c:v>
                </c:pt>
                <c:pt idx="124">
                  <c:v>17</c:v>
                </c:pt>
                <c:pt idx="125">
                  <c:v>11</c:v>
                </c:pt>
                <c:pt idx="126">
                  <c:v>14</c:v>
                </c:pt>
                <c:pt idx="127">
                  <c:v>15</c:v>
                </c:pt>
                <c:pt idx="128">
                  <c:v>17</c:v>
                </c:pt>
                <c:pt idx="129">
                  <c:v>13</c:v>
                </c:pt>
                <c:pt idx="130">
                  <c:v>13</c:v>
                </c:pt>
                <c:pt idx="131">
                  <c:v>16</c:v>
                </c:pt>
                <c:pt idx="132">
                  <c:v>18</c:v>
                </c:pt>
                <c:pt idx="133">
                  <c:v>22</c:v>
                </c:pt>
                <c:pt idx="134">
                  <c:v>24</c:v>
                </c:pt>
                <c:pt idx="135">
                  <c:v>26</c:v>
                </c:pt>
                <c:pt idx="136">
                  <c:v>31</c:v>
                </c:pt>
                <c:pt idx="137">
                  <c:v>28</c:v>
                </c:pt>
                <c:pt idx="138">
                  <c:v>18</c:v>
                </c:pt>
                <c:pt idx="139">
                  <c:v>13</c:v>
                </c:pt>
                <c:pt idx="140">
                  <c:v>20</c:v>
                </c:pt>
                <c:pt idx="141">
                  <c:v>24</c:v>
                </c:pt>
                <c:pt idx="142">
                  <c:v>27</c:v>
                </c:pt>
                <c:pt idx="143">
                  <c:v>28</c:v>
                </c:pt>
                <c:pt idx="144">
                  <c:v>21</c:v>
                </c:pt>
                <c:pt idx="145">
                  <c:v>21</c:v>
                </c:pt>
                <c:pt idx="146">
                  <c:v>25</c:v>
                </c:pt>
                <c:pt idx="147">
                  <c:v>30</c:v>
                </c:pt>
                <c:pt idx="148">
                  <c:v>34</c:v>
                </c:pt>
                <c:pt idx="149">
                  <c:v>32</c:v>
                </c:pt>
                <c:pt idx="150">
                  <c:v>26</c:v>
                </c:pt>
                <c:pt idx="151">
                  <c:v>26</c:v>
                </c:pt>
                <c:pt idx="152">
                  <c:v>23</c:v>
                </c:pt>
                <c:pt idx="153">
                  <c:v>25</c:v>
                </c:pt>
                <c:pt idx="154">
                  <c:v>19</c:v>
                </c:pt>
                <c:pt idx="155">
                  <c:v>24</c:v>
                </c:pt>
                <c:pt idx="156">
                  <c:v>20</c:v>
                </c:pt>
                <c:pt idx="157">
                  <c:v>28</c:v>
                </c:pt>
                <c:pt idx="158">
                  <c:v>32</c:v>
                </c:pt>
                <c:pt idx="159">
                  <c:v>25</c:v>
                </c:pt>
                <c:pt idx="160">
                  <c:v>25</c:v>
                </c:pt>
                <c:pt idx="161">
                  <c:v>26</c:v>
                </c:pt>
                <c:pt idx="162">
                  <c:v>27</c:v>
                </c:pt>
                <c:pt idx="163">
                  <c:v>28</c:v>
                </c:pt>
                <c:pt idx="164">
                  <c:v>31</c:v>
                </c:pt>
                <c:pt idx="165">
                  <c:v>29</c:v>
                </c:pt>
                <c:pt idx="166">
                  <c:v>31</c:v>
                </c:pt>
                <c:pt idx="167">
                  <c:v>29</c:v>
                </c:pt>
                <c:pt idx="168">
                  <c:v>28</c:v>
                </c:pt>
                <c:pt idx="169">
                  <c:v>29</c:v>
                </c:pt>
                <c:pt idx="170">
                  <c:v>31</c:v>
                </c:pt>
                <c:pt idx="171">
                  <c:v>33</c:v>
                </c:pt>
                <c:pt idx="172">
                  <c:v>34</c:v>
                </c:pt>
                <c:pt idx="173">
                  <c:v>28</c:v>
                </c:pt>
                <c:pt idx="174">
                  <c:v>28</c:v>
                </c:pt>
                <c:pt idx="175">
                  <c:v>31</c:v>
                </c:pt>
                <c:pt idx="176">
                  <c:v>33</c:v>
                </c:pt>
                <c:pt idx="177">
                  <c:v>27</c:v>
                </c:pt>
                <c:pt idx="178">
                  <c:v>33</c:v>
                </c:pt>
                <c:pt idx="179">
                  <c:v>34</c:v>
                </c:pt>
                <c:pt idx="180">
                  <c:v>34</c:v>
                </c:pt>
                <c:pt idx="181">
                  <c:v>36</c:v>
                </c:pt>
                <c:pt idx="182">
                  <c:v>37</c:v>
                </c:pt>
                <c:pt idx="183">
                  <c:v>34</c:v>
                </c:pt>
                <c:pt idx="184">
                  <c:v>30</c:v>
                </c:pt>
                <c:pt idx="185">
                  <c:v>32</c:v>
                </c:pt>
                <c:pt idx="186">
                  <c:v>32</c:v>
                </c:pt>
                <c:pt idx="187">
                  <c:v>35</c:v>
                </c:pt>
                <c:pt idx="188">
                  <c:v>38</c:v>
                </c:pt>
                <c:pt idx="189">
                  <c:v>34</c:v>
                </c:pt>
                <c:pt idx="190">
                  <c:v>40</c:v>
                </c:pt>
                <c:pt idx="191">
                  <c:v>33</c:v>
                </c:pt>
                <c:pt idx="192">
                  <c:v>34</c:v>
                </c:pt>
                <c:pt idx="193">
                  <c:v>37</c:v>
                </c:pt>
                <c:pt idx="194">
                  <c:v>28</c:v>
                </c:pt>
                <c:pt idx="195">
                  <c:v>28</c:v>
                </c:pt>
                <c:pt idx="196">
                  <c:v>30</c:v>
                </c:pt>
                <c:pt idx="197">
                  <c:v>33</c:v>
                </c:pt>
                <c:pt idx="198">
                  <c:v>34</c:v>
                </c:pt>
                <c:pt idx="199">
                  <c:v>35</c:v>
                </c:pt>
                <c:pt idx="200">
                  <c:v>36</c:v>
                </c:pt>
                <c:pt idx="201">
                  <c:v>34</c:v>
                </c:pt>
                <c:pt idx="202">
                  <c:v>35</c:v>
                </c:pt>
                <c:pt idx="203">
                  <c:v>33</c:v>
                </c:pt>
                <c:pt idx="204">
                  <c:v>32</c:v>
                </c:pt>
                <c:pt idx="205">
                  <c:v>34</c:v>
                </c:pt>
                <c:pt idx="206">
                  <c:v>38</c:v>
                </c:pt>
                <c:pt idx="207">
                  <c:v>35</c:v>
                </c:pt>
                <c:pt idx="208">
                  <c:v>31</c:v>
                </c:pt>
                <c:pt idx="209">
                  <c:v>31</c:v>
                </c:pt>
              </c:numCache>
            </c:numRef>
          </c:val>
        </c:ser>
        <c:dLbls>
          <c:showLegendKey val="0"/>
          <c:showVal val="0"/>
          <c:showCatName val="0"/>
          <c:showSerName val="0"/>
          <c:showPercent val="0"/>
          <c:showBubbleSize val="0"/>
        </c:dLbls>
        <c:gapWidth val="219"/>
        <c:axId val="247070200"/>
        <c:axId val="247071376"/>
      </c:barChart>
      <c:lineChart>
        <c:grouping val="standard"/>
        <c:varyColors val="0"/>
        <c:ser>
          <c:idx val="1"/>
          <c:order val="1"/>
          <c:tx>
            <c:strRef>
              <c:f>'2015-2016'!$D$3</c:f>
              <c:strCache>
                <c:ptCount val="1"/>
                <c:pt idx="0">
                  <c:v>Tmin</c:v>
                </c:pt>
              </c:strCache>
            </c:strRef>
          </c:tx>
          <c:spPr>
            <a:ln w="28575" cap="rnd">
              <a:solidFill>
                <a:schemeClr val="tx1"/>
              </a:solidFill>
              <a:round/>
            </a:ln>
            <a:effectLst/>
          </c:spPr>
          <c:marker>
            <c:symbol val="none"/>
          </c:marker>
          <c:cat>
            <c:numRef>
              <c:f>'2015-2016'!$B$4:$B$216</c:f>
              <c:numCache>
                <c:formatCode>[$-409]d\-mmm\-yy;@</c:formatCode>
                <c:ptCount val="213"/>
                <c:pt idx="0">
                  <c:v>42339</c:v>
                </c:pt>
                <c:pt idx="1">
                  <c:v>42340</c:v>
                </c:pt>
                <c:pt idx="2">
                  <c:v>42341</c:v>
                </c:pt>
                <c:pt idx="3">
                  <c:v>42342</c:v>
                </c:pt>
                <c:pt idx="4">
                  <c:v>42343</c:v>
                </c:pt>
                <c:pt idx="5">
                  <c:v>42344</c:v>
                </c:pt>
                <c:pt idx="6">
                  <c:v>42345</c:v>
                </c:pt>
                <c:pt idx="7">
                  <c:v>42346</c:v>
                </c:pt>
                <c:pt idx="8">
                  <c:v>42347</c:v>
                </c:pt>
                <c:pt idx="9">
                  <c:v>42348</c:v>
                </c:pt>
                <c:pt idx="10">
                  <c:v>42349</c:v>
                </c:pt>
                <c:pt idx="11">
                  <c:v>42350</c:v>
                </c:pt>
                <c:pt idx="12">
                  <c:v>42351</c:v>
                </c:pt>
                <c:pt idx="13">
                  <c:v>42352</c:v>
                </c:pt>
                <c:pt idx="14">
                  <c:v>42353</c:v>
                </c:pt>
                <c:pt idx="15">
                  <c:v>42354</c:v>
                </c:pt>
                <c:pt idx="16">
                  <c:v>42355</c:v>
                </c:pt>
                <c:pt idx="17">
                  <c:v>42356</c:v>
                </c:pt>
                <c:pt idx="18">
                  <c:v>42357</c:v>
                </c:pt>
                <c:pt idx="19">
                  <c:v>42358</c:v>
                </c:pt>
                <c:pt idx="20">
                  <c:v>42359</c:v>
                </c:pt>
                <c:pt idx="21">
                  <c:v>42360</c:v>
                </c:pt>
                <c:pt idx="22">
                  <c:v>42361</c:v>
                </c:pt>
                <c:pt idx="23">
                  <c:v>42362</c:v>
                </c:pt>
                <c:pt idx="24">
                  <c:v>42363</c:v>
                </c:pt>
                <c:pt idx="25">
                  <c:v>42364</c:v>
                </c:pt>
                <c:pt idx="26">
                  <c:v>42365</c:v>
                </c:pt>
                <c:pt idx="27">
                  <c:v>42366</c:v>
                </c:pt>
                <c:pt idx="28">
                  <c:v>42367</c:v>
                </c:pt>
                <c:pt idx="29">
                  <c:v>42368</c:v>
                </c:pt>
                <c:pt idx="30">
                  <c:v>42369</c:v>
                </c:pt>
                <c:pt idx="31">
                  <c:v>42370</c:v>
                </c:pt>
                <c:pt idx="32">
                  <c:v>42371</c:v>
                </c:pt>
                <c:pt idx="33">
                  <c:v>42372</c:v>
                </c:pt>
                <c:pt idx="34">
                  <c:v>42373</c:v>
                </c:pt>
                <c:pt idx="35">
                  <c:v>42374</c:v>
                </c:pt>
                <c:pt idx="36">
                  <c:v>42375</c:v>
                </c:pt>
                <c:pt idx="37">
                  <c:v>42376</c:v>
                </c:pt>
                <c:pt idx="38">
                  <c:v>42377</c:v>
                </c:pt>
                <c:pt idx="39">
                  <c:v>42378</c:v>
                </c:pt>
                <c:pt idx="40">
                  <c:v>42379</c:v>
                </c:pt>
                <c:pt idx="41">
                  <c:v>42380</c:v>
                </c:pt>
                <c:pt idx="42">
                  <c:v>42381</c:v>
                </c:pt>
                <c:pt idx="43">
                  <c:v>42382</c:v>
                </c:pt>
                <c:pt idx="44">
                  <c:v>42383</c:v>
                </c:pt>
                <c:pt idx="45">
                  <c:v>42384</c:v>
                </c:pt>
                <c:pt idx="46">
                  <c:v>42385</c:v>
                </c:pt>
                <c:pt idx="47">
                  <c:v>42386</c:v>
                </c:pt>
                <c:pt idx="48">
                  <c:v>42387</c:v>
                </c:pt>
                <c:pt idx="49">
                  <c:v>42388</c:v>
                </c:pt>
                <c:pt idx="50">
                  <c:v>42389</c:v>
                </c:pt>
                <c:pt idx="51">
                  <c:v>42390</c:v>
                </c:pt>
                <c:pt idx="52">
                  <c:v>42391</c:v>
                </c:pt>
                <c:pt idx="53">
                  <c:v>42392</c:v>
                </c:pt>
                <c:pt idx="54">
                  <c:v>42393</c:v>
                </c:pt>
                <c:pt idx="55">
                  <c:v>42394</c:v>
                </c:pt>
                <c:pt idx="56">
                  <c:v>42395</c:v>
                </c:pt>
                <c:pt idx="57">
                  <c:v>42396</c:v>
                </c:pt>
                <c:pt idx="58">
                  <c:v>42397</c:v>
                </c:pt>
                <c:pt idx="59">
                  <c:v>42398</c:v>
                </c:pt>
                <c:pt idx="60">
                  <c:v>42399</c:v>
                </c:pt>
                <c:pt idx="61">
                  <c:v>42400</c:v>
                </c:pt>
                <c:pt idx="62">
                  <c:v>42401</c:v>
                </c:pt>
                <c:pt idx="63">
                  <c:v>42402</c:v>
                </c:pt>
                <c:pt idx="64">
                  <c:v>42403</c:v>
                </c:pt>
                <c:pt idx="65">
                  <c:v>42404</c:v>
                </c:pt>
                <c:pt idx="66">
                  <c:v>42405</c:v>
                </c:pt>
                <c:pt idx="67">
                  <c:v>42406</c:v>
                </c:pt>
                <c:pt idx="68">
                  <c:v>42407</c:v>
                </c:pt>
                <c:pt idx="69">
                  <c:v>42408</c:v>
                </c:pt>
                <c:pt idx="70">
                  <c:v>42409</c:v>
                </c:pt>
                <c:pt idx="71">
                  <c:v>42410</c:v>
                </c:pt>
                <c:pt idx="72">
                  <c:v>42411</c:v>
                </c:pt>
                <c:pt idx="73">
                  <c:v>42412</c:v>
                </c:pt>
                <c:pt idx="74">
                  <c:v>42413</c:v>
                </c:pt>
                <c:pt idx="75">
                  <c:v>42414</c:v>
                </c:pt>
                <c:pt idx="76">
                  <c:v>42415</c:v>
                </c:pt>
                <c:pt idx="77">
                  <c:v>42416</c:v>
                </c:pt>
                <c:pt idx="78">
                  <c:v>42417</c:v>
                </c:pt>
                <c:pt idx="79">
                  <c:v>42418</c:v>
                </c:pt>
                <c:pt idx="80">
                  <c:v>42419</c:v>
                </c:pt>
                <c:pt idx="81">
                  <c:v>42420</c:v>
                </c:pt>
                <c:pt idx="82">
                  <c:v>42421</c:v>
                </c:pt>
                <c:pt idx="83">
                  <c:v>42422</c:v>
                </c:pt>
                <c:pt idx="84">
                  <c:v>42423</c:v>
                </c:pt>
                <c:pt idx="85">
                  <c:v>42424</c:v>
                </c:pt>
                <c:pt idx="86">
                  <c:v>42425</c:v>
                </c:pt>
                <c:pt idx="87">
                  <c:v>42426</c:v>
                </c:pt>
                <c:pt idx="88">
                  <c:v>42427</c:v>
                </c:pt>
                <c:pt idx="89">
                  <c:v>42428</c:v>
                </c:pt>
                <c:pt idx="90">
                  <c:v>42429</c:v>
                </c:pt>
                <c:pt idx="91">
                  <c:v>42430</c:v>
                </c:pt>
                <c:pt idx="92">
                  <c:v>42431</c:v>
                </c:pt>
                <c:pt idx="93">
                  <c:v>42432</c:v>
                </c:pt>
                <c:pt idx="94">
                  <c:v>42433</c:v>
                </c:pt>
                <c:pt idx="95">
                  <c:v>42434</c:v>
                </c:pt>
                <c:pt idx="96">
                  <c:v>42435</c:v>
                </c:pt>
                <c:pt idx="97">
                  <c:v>42436</c:v>
                </c:pt>
                <c:pt idx="98">
                  <c:v>42437</c:v>
                </c:pt>
                <c:pt idx="99">
                  <c:v>42438</c:v>
                </c:pt>
                <c:pt idx="100">
                  <c:v>42439</c:v>
                </c:pt>
                <c:pt idx="101">
                  <c:v>42440</c:v>
                </c:pt>
                <c:pt idx="102">
                  <c:v>42441</c:v>
                </c:pt>
                <c:pt idx="103">
                  <c:v>42442</c:v>
                </c:pt>
                <c:pt idx="104">
                  <c:v>42443</c:v>
                </c:pt>
                <c:pt idx="105">
                  <c:v>42444</c:v>
                </c:pt>
                <c:pt idx="106">
                  <c:v>42445</c:v>
                </c:pt>
                <c:pt idx="107">
                  <c:v>42446</c:v>
                </c:pt>
                <c:pt idx="108">
                  <c:v>42447</c:v>
                </c:pt>
                <c:pt idx="109">
                  <c:v>42448</c:v>
                </c:pt>
                <c:pt idx="110">
                  <c:v>42449</c:v>
                </c:pt>
                <c:pt idx="111">
                  <c:v>42450</c:v>
                </c:pt>
                <c:pt idx="112">
                  <c:v>42451</c:v>
                </c:pt>
                <c:pt idx="113">
                  <c:v>42452</c:v>
                </c:pt>
                <c:pt idx="114">
                  <c:v>42453</c:v>
                </c:pt>
                <c:pt idx="115">
                  <c:v>42454</c:v>
                </c:pt>
                <c:pt idx="116">
                  <c:v>42455</c:v>
                </c:pt>
                <c:pt idx="117">
                  <c:v>42456</c:v>
                </c:pt>
                <c:pt idx="118">
                  <c:v>42457</c:v>
                </c:pt>
                <c:pt idx="119">
                  <c:v>42458</c:v>
                </c:pt>
                <c:pt idx="120">
                  <c:v>42459</c:v>
                </c:pt>
                <c:pt idx="121">
                  <c:v>42460</c:v>
                </c:pt>
                <c:pt idx="122">
                  <c:v>42461</c:v>
                </c:pt>
                <c:pt idx="123">
                  <c:v>42462</c:v>
                </c:pt>
                <c:pt idx="124">
                  <c:v>42463</c:v>
                </c:pt>
                <c:pt idx="125">
                  <c:v>42464</c:v>
                </c:pt>
                <c:pt idx="126">
                  <c:v>42465</c:v>
                </c:pt>
                <c:pt idx="127">
                  <c:v>42466</c:v>
                </c:pt>
                <c:pt idx="128">
                  <c:v>42467</c:v>
                </c:pt>
                <c:pt idx="129">
                  <c:v>42468</c:v>
                </c:pt>
                <c:pt idx="130">
                  <c:v>42469</c:v>
                </c:pt>
                <c:pt idx="131">
                  <c:v>42470</c:v>
                </c:pt>
                <c:pt idx="132">
                  <c:v>42471</c:v>
                </c:pt>
                <c:pt idx="133">
                  <c:v>42472</c:v>
                </c:pt>
                <c:pt idx="134">
                  <c:v>42473</c:v>
                </c:pt>
                <c:pt idx="135">
                  <c:v>42474</c:v>
                </c:pt>
                <c:pt idx="136">
                  <c:v>42475</c:v>
                </c:pt>
                <c:pt idx="137">
                  <c:v>42476</c:v>
                </c:pt>
                <c:pt idx="138">
                  <c:v>42477</c:v>
                </c:pt>
                <c:pt idx="139">
                  <c:v>42478</c:v>
                </c:pt>
                <c:pt idx="140">
                  <c:v>42479</c:v>
                </c:pt>
                <c:pt idx="141">
                  <c:v>42480</c:v>
                </c:pt>
                <c:pt idx="142">
                  <c:v>42481</c:v>
                </c:pt>
                <c:pt idx="143">
                  <c:v>42482</c:v>
                </c:pt>
                <c:pt idx="144">
                  <c:v>42483</c:v>
                </c:pt>
                <c:pt idx="145">
                  <c:v>42484</c:v>
                </c:pt>
                <c:pt idx="146">
                  <c:v>42485</c:v>
                </c:pt>
                <c:pt idx="147">
                  <c:v>42486</c:v>
                </c:pt>
                <c:pt idx="148">
                  <c:v>42487</c:v>
                </c:pt>
                <c:pt idx="149">
                  <c:v>42488</c:v>
                </c:pt>
                <c:pt idx="150">
                  <c:v>42489</c:v>
                </c:pt>
                <c:pt idx="151">
                  <c:v>42490</c:v>
                </c:pt>
                <c:pt idx="152">
                  <c:v>42491</c:v>
                </c:pt>
                <c:pt idx="153">
                  <c:v>42492</c:v>
                </c:pt>
                <c:pt idx="154">
                  <c:v>42493</c:v>
                </c:pt>
                <c:pt idx="155">
                  <c:v>42494</c:v>
                </c:pt>
                <c:pt idx="156">
                  <c:v>42495</c:v>
                </c:pt>
                <c:pt idx="157">
                  <c:v>42496</c:v>
                </c:pt>
                <c:pt idx="158">
                  <c:v>42497</c:v>
                </c:pt>
                <c:pt idx="159">
                  <c:v>42498</c:v>
                </c:pt>
                <c:pt idx="160">
                  <c:v>42499</c:v>
                </c:pt>
                <c:pt idx="161">
                  <c:v>42500</c:v>
                </c:pt>
                <c:pt idx="162">
                  <c:v>42501</c:v>
                </c:pt>
                <c:pt idx="163">
                  <c:v>42502</c:v>
                </c:pt>
                <c:pt idx="164">
                  <c:v>42503</c:v>
                </c:pt>
                <c:pt idx="165">
                  <c:v>42504</c:v>
                </c:pt>
                <c:pt idx="166">
                  <c:v>42505</c:v>
                </c:pt>
                <c:pt idx="167">
                  <c:v>42506</c:v>
                </c:pt>
                <c:pt idx="168">
                  <c:v>42507</c:v>
                </c:pt>
                <c:pt idx="169">
                  <c:v>42508</c:v>
                </c:pt>
                <c:pt idx="170">
                  <c:v>42509</c:v>
                </c:pt>
                <c:pt idx="171">
                  <c:v>42510</c:v>
                </c:pt>
                <c:pt idx="172">
                  <c:v>42511</c:v>
                </c:pt>
                <c:pt idx="173">
                  <c:v>42512</c:v>
                </c:pt>
                <c:pt idx="174">
                  <c:v>42513</c:v>
                </c:pt>
                <c:pt idx="175">
                  <c:v>42514</c:v>
                </c:pt>
                <c:pt idx="176">
                  <c:v>42515</c:v>
                </c:pt>
                <c:pt idx="177">
                  <c:v>42516</c:v>
                </c:pt>
                <c:pt idx="178">
                  <c:v>42517</c:v>
                </c:pt>
                <c:pt idx="179">
                  <c:v>42518</c:v>
                </c:pt>
                <c:pt idx="180">
                  <c:v>42519</c:v>
                </c:pt>
                <c:pt idx="181">
                  <c:v>42520</c:v>
                </c:pt>
                <c:pt idx="182">
                  <c:v>42521</c:v>
                </c:pt>
                <c:pt idx="183">
                  <c:v>42522</c:v>
                </c:pt>
                <c:pt idx="184">
                  <c:v>42523</c:v>
                </c:pt>
                <c:pt idx="185">
                  <c:v>42524</c:v>
                </c:pt>
                <c:pt idx="186">
                  <c:v>42525</c:v>
                </c:pt>
                <c:pt idx="187">
                  <c:v>42526</c:v>
                </c:pt>
                <c:pt idx="188">
                  <c:v>42527</c:v>
                </c:pt>
                <c:pt idx="189">
                  <c:v>42528</c:v>
                </c:pt>
                <c:pt idx="190">
                  <c:v>42529</c:v>
                </c:pt>
                <c:pt idx="191">
                  <c:v>42530</c:v>
                </c:pt>
                <c:pt idx="192">
                  <c:v>42531</c:v>
                </c:pt>
                <c:pt idx="193">
                  <c:v>42532</c:v>
                </c:pt>
                <c:pt idx="194">
                  <c:v>42533</c:v>
                </c:pt>
                <c:pt idx="195">
                  <c:v>42534</c:v>
                </c:pt>
                <c:pt idx="196">
                  <c:v>42535</c:v>
                </c:pt>
                <c:pt idx="197">
                  <c:v>42536</c:v>
                </c:pt>
                <c:pt idx="198">
                  <c:v>42537</c:v>
                </c:pt>
                <c:pt idx="199">
                  <c:v>42538</c:v>
                </c:pt>
                <c:pt idx="200">
                  <c:v>42539</c:v>
                </c:pt>
                <c:pt idx="201">
                  <c:v>42540</c:v>
                </c:pt>
                <c:pt idx="202">
                  <c:v>42541</c:v>
                </c:pt>
                <c:pt idx="203">
                  <c:v>42542</c:v>
                </c:pt>
                <c:pt idx="204">
                  <c:v>42543</c:v>
                </c:pt>
                <c:pt idx="205">
                  <c:v>42544</c:v>
                </c:pt>
                <c:pt idx="206">
                  <c:v>42545</c:v>
                </c:pt>
                <c:pt idx="207">
                  <c:v>42546</c:v>
                </c:pt>
                <c:pt idx="208">
                  <c:v>42547</c:v>
                </c:pt>
                <c:pt idx="209">
                  <c:v>42548</c:v>
                </c:pt>
                <c:pt idx="210">
                  <c:v>42549</c:v>
                </c:pt>
                <c:pt idx="211">
                  <c:v>42550</c:v>
                </c:pt>
                <c:pt idx="212">
                  <c:v>42551</c:v>
                </c:pt>
              </c:numCache>
            </c:numRef>
          </c:cat>
          <c:val>
            <c:numRef>
              <c:f>'2015-2016'!$D$4:$D$216</c:f>
              <c:numCache>
                <c:formatCode>General</c:formatCode>
                <c:ptCount val="213"/>
                <c:pt idx="0">
                  <c:v>-2</c:v>
                </c:pt>
                <c:pt idx="1">
                  <c:v>1</c:v>
                </c:pt>
                <c:pt idx="2">
                  <c:v>5</c:v>
                </c:pt>
                <c:pt idx="3">
                  <c:v>4</c:v>
                </c:pt>
                <c:pt idx="4">
                  <c:v>-1</c:v>
                </c:pt>
                <c:pt idx="5">
                  <c:v>-1</c:v>
                </c:pt>
                <c:pt idx="6">
                  <c:v>-3</c:v>
                </c:pt>
                <c:pt idx="7">
                  <c:v>0</c:v>
                </c:pt>
                <c:pt idx="8">
                  <c:v>0</c:v>
                </c:pt>
                <c:pt idx="9">
                  <c:v>-2</c:v>
                </c:pt>
                <c:pt idx="10">
                  <c:v>-5</c:v>
                </c:pt>
                <c:pt idx="11">
                  <c:v>-5</c:v>
                </c:pt>
                <c:pt idx="12">
                  <c:v>-6</c:v>
                </c:pt>
                <c:pt idx="13">
                  <c:v>-5</c:v>
                </c:pt>
                <c:pt idx="14">
                  <c:v>-7</c:v>
                </c:pt>
                <c:pt idx="15">
                  <c:v>-2</c:v>
                </c:pt>
                <c:pt idx="16">
                  <c:v>-2</c:v>
                </c:pt>
                <c:pt idx="17">
                  <c:v>-6</c:v>
                </c:pt>
                <c:pt idx="18">
                  <c:v>-7</c:v>
                </c:pt>
                <c:pt idx="19">
                  <c:v>-7</c:v>
                </c:pt>
                <c:pt idx="20">
                  <c:v>-6</c:v>
                </c:pt>
                <c:pt idx="21">
                  <c:v>1</c:v>
                </c:pt>
                <c:pt idx="22">
                  <c:v>5</c:v>
                </c:pt>
                <c:pt idx="23">
                  <c:v>3</c:v>
                </c:pt>
                <c:pt idx="24">
                  <c:v>3</c:v>
                </c:pt>
                <c:pt idx="25">
                  <c:v>2</c:v>
                </c:pt>
                <c:pt idx="26">
                  <c:v>3</c:v>
                </c:pt>
                <c:pt idx="27">
                  <c:v>0</c:v>
                </c:pt>
                <c:pt idx="28">
                  <c:v>-2</c:v>
                </c:pt>
                <c:pt idx="29">
                  <c:v>0</c:v>
                </c:pt>
                <c:pt idx="30">
                  <c:v>2</c:v>
                </c:pt>
                <c:pt idx="31">
                  <c:v>-1</c:v>
                </c:pt>
                <c:pt idx="32">
                  <c:v>-1</c:v>
                </c:pt>
                <c:pt idx="33">
                  <c:v>-5</c:v>
                </c:pt>
                <c:pt idx="34">
                  <c:v>-5</c:v>
                </c:pt>
                <c:pt idx="35">
                  <c:v>-7</c:v>
                </c:pt>
                <c:pt idx="36">
                  <c:v>-1</c:v>
                </c:pt>
                <c:pt idx="37">
                  <c:v>-1</c:v>
                </c:pt>
                <c:pt idx="38">
                  <c:v>0</c:v>
                </c:pt>
                <c:pt idx="39">
                  <c:v>4</c:v>
                </c:pt>
                <c:pt idx="40">
                  <c:v>1</c:v>
                </c:pt>
                <c:pt idx="41">
                  <c:v>1</c:v>
                </c:pt>
                <c:pt idx="42">
                  <c:v>2</c:v>
                </c:pt>
                <c:pt idx="43">
                  <c:v>2</c:v>
                </c:pt>
                <c:pt idx="44">
                  <c:v>0</c:v>
                </c:pt>
                <c:pt idx="45">
                  <c:v>4</c:v>
                </c:pt>
                <c:pt idx="46">
                  <c:v>0</c:v>
                </c:pt>
                <c:pt idx="47">
                  <c:v>-1</c:v>
                </c:pt>
                <c:pt idx="48">
                  <c:v>-3</c:v>
                </c:pt>
                <c:pt idx="49">
                  <c:v>0</c:v>
                </c:pt>
                <c:pt idx="50">
                  <c:v>-2</c:v>
                </c:pt>
                <c:pt idx="51">
                  <c:v>1</c:v>
                </c:pt>
                <c:pt idx="52">
                  <c:v>-3</c:v>
                </c:pt>
                <c:pt idx="53">
                  <c:v>-2</c:v>
                </c:pt>
                <c:pt idx="54">
                  <c:v>-2</c:v>
                </c:pt>
                <c:pt idx="55">
                  <c:v>-1</c:v>
                </c:pt>
                <c:pt idx="56">
                  <c:v>-4</c:v>
                </c:pt>
                <c:pt idx="57">
                  <c:v>-8</c:v>
                </c:pt>
                <c:pt idx="58">
                  <c:v>-9</c:v>
                </c:pt>
                <c:pt idx="59">
                  <c:v>-6</c:v>
                </c:pt>
                <c:pt idx="60">
                  <c:v>-1</c:v>
                </c:pt>
                <c:pt idx="61">
                  <c:v>-2</c:v>
                </c:pt>
                <c:pt idx="62">
                  <c:v>-3</c:v>
                </c:pt>
                <c:pt idx="63">
                  <c:v>-4</c:v>
                </c:pt>
                <c:pt idx="64">
                  <c:v>-2</c:v>
                </c:pt>
                <c:pt idx="65">
                  <c:v>-4</c:v>
                </c:pt>
                <c:pt idx="66">
                  <c:v>-1</c:v>
                </c:pt>
                <c:pt idx="67">
                  <c:v>3</c:v>
                </c:pt>
                <c:pt idx="68">
                  <c:v>0</c:v>
                </c:pt>
                <c:pt idx="69">
                  <c:v>0</c:v>
                </c:pt>
                <c:pt idx="70">
                  <c:v>-4</c:v>
                </c:pt>
                <c:pt idx="71">
                  <c:v>-6</c:v>
                </c:pt>
                <c:pt idx="72">
                  <c:v>-9</c:v>
                </c:pt>
                <c:pt idx="73">
                  <c:v>-10</c:v>
                </c:pt>
                <c:pt idx="74">
                  <c:v>-9</c:v>
                </c:pt>
                <c:pt idx="75">
                  <c:v>-8</c:v>
                </c:pt>
                <c:pt idx="76">
                  <c:v>-8</c:v>
                </c:pt>
                <c:pt idx="77">
                  <c:v>-6</c:v>
                </c:pt>
                <c:pt idx="78">
                  <c:v>-7</c:v>
                </c:pt>
                <c:pt idx="79">
                  <c:v>-3</c:v>
                </c:pt>
                <c:pt idx="80">
                  <c:v>-1</c:v>
                </c:pt>
                <c:pt idx="81">
                  <c:v>-3</c:v>
                </c:pt>
                <c:pt idx="82">
                  <c:v>3</c:v>
                </c:pt>
                <c:pt idx="83">
                  <c:v>3</c:v>
                </c:pt>
                <c:pt idx="84">
                  <c:v>9</c:v>
                </c:pt>
                <c:pt idx="85">
                  <c:v>6</c:v>
                </c:pt>
                <c:pt idx="86">
                  <c:v>7</c:v>
                </c:pt>
                <c:pt idx="87">
                  <c:v>4</c:v>
                </c:pt>
                <c:pt idx="88">
                  <c:v>2</c:v>
                </c:pt>
                <c:pt idx="89">
                  <c:v>2</c:v>
                </c:pt>
                <c:pt idx="90">
                  <c:v>2</c:v>
                </c:pt>
                <c:pt idx="91">
                  <c:v>5</c:v>
                </c:pt>
                <c:pt idx="92">
                  <c:v>2</c:v>
                </c:pt>
                <c:pt idx="93">
                  <c:v>-1</c:v>
                </c:pt>
                <c:pt idx="94">
                  <c:v>3</c:v>
                </c:pt>
                <c:pt idx="95">
                  <c:v>9</c:v>
                </c:pt>
                <c:pt idx="96">
                  <c:v>7</c:v>
                </c:pt>
                <c:pt idx="97">
                  <c:v>8</c:v>
                </c:pt>
                <c:pt idx="98">
                  <c:v>8</c:v>
                </c:pt>
                <c:pt idx="99">
                  <c:v>4</c:v>
                </c:pt>
                <c:pt idx="100">
                  <c:v>5</c:v>
                </c:pt>
                <c:pt idx="101">
                  <c:v>5</c:v>
                </c:pt>
                <c:pt idx="102">
                  <c:v>7</c:v>
                </c:pt>
                <c:pt idx="103">
                  <c:v>5</c:v>
                </c:pt>
                <c:pt idx="104">
                  <c:v>5</c:v>
                </c:pt>
                <c:pt idx="105">
                  <c:v>4</c:v>
                </c:pt>
                <c:pt idx="106">
                  <c:v>3</c:v>
                </c:pt>
                <c:pt idx="107">
                  <c:v>0</c:v>
                </c:pt>
                <c:pt idx="108">
                  <c:v>1</c:v>
                </c:pt>
                <c:pt idx="109">
                  <c:v>5</c:v>
                </c:pt>
                <c:pt idx="110">
                  <c:v>5</c:v>
                </c:pt>
                <c:pt idx="111">
                  <c:v>0</c:v>
                </c:pt>
                <c:pt idx="112">
                  <c:v>-3</c:v>
                </c:pt>
                <c:pt idx="113">
                  <c:v>4</c:v>
                </c:pt>
                <c:pt idx="114">
                  <c:v>4</c:v>
                </c:pt>
                <c:pt idx="115">
                  <c:v>5</c:v>
                </c:pt>
                <c:pt idx="116">
                  <c:v>13</c:v>
                </c:pt>
                <c:pt idx="117">
                  <c:v>12</c:v>
                </c:pt>
                <c:pt idx="118">
                  <c:v>12</c:v>
                </c:pt>
                <c:pt idx="119">
                  <c:v>10</c:v>
                </c:pt>
                <c:pt idx="120">
                  <c:v>10</c:v>
                </c:pt>
                <c:pt idx="121">
                  <c:v>7</c:v>
                </c:pt>
                <c:pt idx="122">
                  <c:v>4</c:v>
                </c:pt>
                <c:pt idx="123">
                  <c:v>5</c:v>
                </c:pt>
                <c:pt idx="124">
                  <c:v>4</c:v>
                </c:pt>
                <c:pt idx="125">
                  <c:v>7</c:v>
                </c:pt>
                <c:pt idx="126">
                  <c:v>4</c:v>
                </c:pt>
                <c:pt idx="127">
                  <c:v>6</c:v>
                </c:pt>
                <c:pt idx="128">
                  <c:v>6</c:v>
                </c:pt>
                <c:pt idx="129">
                  <c:v>6</c:v>
                </c:pt>
                <c:pt idx="130">
                  <c:v>2</c:v>
                </c:pt>
                <c:pt idx="131">
                  <c:v>2</c:v>
                </c:pt>
                <c:pt idx="132">
                  <c:v>5</c:v>
                </c:pt>
                <c:pt idx="133">
                  <c:v>5</c:v>
                </c:pt>
                <c:pt idx="134">
                  <c:v>9</c:v>
                </c:pt>
                <c:pt idx="135">
                  <c:v>12</c:v>
                </c:pt>
                <c:pt idx="136">
                  <c:v>17</c:v>
                </c:pt>
                <c:pt idx="137">
                  <c:v>16</c:v>
                </c:pt>
                <c:pt idx="138">
                  <c:v>13</c:v>
                </c:pt>
                <c:pt idx="139">
                  <c:v>10</c:v>
                </c:pt>
                <c:pt idx="140">
                  <c:v>9</c:v>
                </c:pt>
                <c:pt idx="141">
                  <c:v>13</c:v>
                </c:pt>
                <c:pt idx="142">
                  <c:v>16</c:v>
                </c:pt>
                <c:pt idx="143">
                  <c:v>13</c:v>
                </c:pt>
                <c:pt idx="144">
                  <c:v>10</c:v>
                </c:pt>
                <c:pt idx="145">
                  <c:v>6</c:v>
                </c:pt>
                <c:pt idx="146">
                  <c:v>9</c:v>
                </c:pt>
                <c:pt idx="147">
                  <c:v>11</c:v>
                </c:pt>
                <c:pt idx="148">
                  <c:v>18</c:v>
                </c:pt>
                <c:pt idx="149">
                  <c:v>19</c:v>
                </c:pt>
                <c:pt idx="150">
                  <c:v>17</c:v>
                </c:pt>
                <c:pt idx="151">
                  <c:v>14</c:v>
                </c:pt>
                <c:pt idx="152">
                  <c:v>16</c:v>
                </c:pt>
                <c:pt idx="153">
                  <c:v>14</c:v>
                </c:pt>
                <c:pt idx="154">
                  <c:v>13</c:v>
                </c:pt>
                <c:pt idx="155">
                  <c:v>12</c:v>
                </c:pt>
                <c:pt idx="156">
                  <c:v>16</c:v>
                </c:pt>
                <c:pt idx="157">
                  <c:v>13</c:v>
                </c:pt>
                <c:pt idx="158">
                  <c:v>16</c:v>
                </c:pt>
                <c:pt idx="159">
                  <c:v>18</c:v>
                </c:pt>
                <c:pt idx="160">
                  <c:v>16</c:v>
                </c:pt>
                <c:pt idx="161">
                  <c:v>13</c:v>
                </c:pt>
                <c:pt idx="162">
                  <c:v>12</c:v>
                </c:pt>
                <c:pt idx="163">
                  <c:v>14</c:v>
                </c:pt>
                <c:pt idx="164">
                  <c:v>16</c:v>
                </c:pt>
                <c:pt idx="165">
                  <c:v>19</c:v>
                </c:pt>
                <c:pt idx="166">
                  <c:v>18</c:v>
                </c:pt>
                <c:pt idx="167">
                  <c:v>16</c:v>
                </c:pt>
                <c:pt idx="168">
                  <c:v>18</c:v>
                </c:pt>
                <c:pt idx="169">
                  <c:v>15</c:v>
                </c:pt>
                <c:pt idx="170">
                  <c:v>20</c:v>
                </c:pt>
                <c:pt idx="171">
                  <c:v>20</c:v>
                </c:pt>
                <c:pt idx="172">
                  <c:v>18</c:v>
                </c:pt>
                <c:pt idx="173">
                  <c:v>20</c:v>
                </c:pt>
                <c:pt idx="174">
                  <c:v>15</c:v>
                </c:pt>
                <c:pt idx="175">
                  <c:v>14</c:v>
                </c:pt>
                <c:pt idx="176">
                  <c:v>16</c:v>
                </c:pt>
                <c:pt idx="177">
                  <c:v>18</c:v>
                </c:pt>
                <c:pt idx="178">
                  <c:v>18</c:v>
                </c:pt>
                <c:pt idx="179">
                  <c:v>18</c:v>
                </c:pt>
                <c:pt idx="180">
                  <c:v>17</c:v>
                </c:pt>
                <c:pt idx="181">
                  <c:v>17</c:v>
                </c:pt>
                <c:pt idx="182">
                  <c:v>21</c:v>
                </c:pt>
                <c:pt idx="183">
                  <c:v>20</c:v>
                </c:pt>
                <c:pt idx="184">
                  <c:v>18</c:v>
                </c:pt>
                <c:pt idx="185">
                  <c:v>19</c:v>
                </c:pt>
                <c:pt idx="186">
                  <c:v>20</c:v>
                </c:pt>
                <c:pt idx="187">
                  <c:v>21</c:v>
                </c:pt>
                <c:pt idx="188">
                  <c:v>20</c:v>
                </c:pt>
                <c:pt idx="189">
                  <c:v>23</c:v>
                </c:pt>
                <c:pt idx="190">
                  <c:v>23</c:v>
                </c:pt>
                <c:pt idx="191">
                  <c:v>24</c:v>
                </c:pt>
                <c:pt idx="192">
                  <c:v>21</c:v>
                </c:pt>
                <c:pt idx="193">
                  <c:v>20</c:v>
                </c:pt>
                <c:pt idx="194">
                  <c:v>19</c:v>
                </c:pt>
                <c:pt idx="195">
                  <c:v>20</c:v>
                </c:pt>
                <c:pt idx="196">
                  <c:v>21</c:v>
                </c:pt>
                <c:pt idx="197">
                  <c:v>19</c:v>
                </c:pt>
                <c:pt idx="198">
                  <c:v>20</c:v>
                </c:pt>
                <c:pt idx="199">
                  <c:v>19</c:v>
                </c:pt>
                <c:pt idx="200">
                  <c:v>20</c:v>
                </c:pt>
                <c:pt idx="201">
                  <c:v>21</c:v>
                </c:pt>
                <c:pt idx="202">
                  <c:v>20</c:v>
                </c:pt>
                <c:pt idx="203">
                  <c:v>22</c:v>
                </c:pt>
                <c:pt idx="204">
                  <c:v>19</c:v>
                </c:pt>
                <c:pt idx="205">
                  <c:v>20</c:v>
                </c:pt>
                <c:pt idx="206">
                  <c:v>24</c:v>
                </c:pt>
                <c:pt idx="207">
                  <c:v>24</c:v>
                </c:pt>
                <c:pt idx="208">
                  <c:v>22</c:v>
                </c:pt>
                <c:pt idx="209">
                  <c:v>19</c:v>
                </c:pt>
              </c:numCache>
            </c:numRef>
          </c:val>
          <c:smooth val="0"/>
        </c:ser>
        <c:dLbls>
          <c:showLegendKey val="0"/>
          <c:showVal val="0"/>
          <c:showCatName val="0"/>
          <c:showSerName val="0"/>
          <c:showPercent val="0"/>
          <c:showBubbleSize val="0"/>
        </c:dLbls>
        <c:marker val="1"/>
        <c:smooth val="0"/>
        <c:axId val="247070200"/>
        <c:axId val="247071376"/>
      </c:lineChart>
      <c:dateAx>
        <c:axId val="247070200"/>
        <c:scaling>
          <c:orientation val="minMax"/>
        </c:scaling>
        <c:delete val="1"/>
        <c:axPos val="b"/>
        <c:numFmt formatCode="[$-409]d\-mmm\-yy;@" sourceLinked="1"/>
        <c:majorTickMark val="out"/>
        <c:minorTickMark val="none"/>
        <c:tickLblPos val="nextTo"/>
        <c:crossAx val="247071376"/>
        <c:crosses val="autoZero"/>
        <c:auto val="1"/>
        <c:lblOffset val="100"/>
        <c:baseTimeUnit val="days"/>
        <c:majorUnit val="7"/>
        <c:majorTimeUnit val="days"/>
      </c:dateAx>
      <c:valAx>
        <c:axId val="247071376"/>
        <c:scaling>
          <c:orientation val="minMax"/>
          <c:min val="-3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dk1"/>
                </a:solidFill>
                <a:latin typeface="Arial Black" panose="020B0A04020102020204" pitchFamily="34" charset="0"/>
                <a:ea typeface="+mn-ea"/>
                <a:cs typeface="+mn-cs"/>
              </a:defRPr>
            </a:pPr>
            <a:endParaRPr lang="en-US"/>
          </a:p>
        </c:txPr>
        <c:crossAx val="247070200"/>
        <c:crosses val="autoZero"/>
        <c:crossBetween val="between"/>
        <c:majorUnit val="10"/>
      </c:valAx>
      <c:spPr>
        <a:solidFill>
          <a:schemeClr val="lt1"/>
        </a:solidFill>
        <a:ln w="12700" cap="flat" cmpd="sng" algn="ctr">
          <a:solidFill>
            <a:schemeClr val="dk1"/>
          </a:solidFill>
          <a:prstDash val="solid"/>
          <a:miter lim="800000"/>
        </a:ln>
        <a:effectLst/>
      </c:spPr>
    </c:plotArea>
    <c:legend>
      <c:legendPos val="b"/>
      <c:layout>
        <c:manualLayout>
          <c:xMode val="edge"/>
          <c:yMode val="edge"/>
          <c:x val="0.363967618235018"/>
          <c:y val="7.148205024176052E-2"/>
          <c:w val="0.43597109630548508"/>
          <c:h val="7.9645552505633321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dk1"/>
              </a:solidFill>
              <a:latin typeface="Arial Black" panose="020B0A04020102020204" pitchFamily="34" charset="0"/>
              <a:ea typeface="+mn-ea"/>
              <a:cs typeface="+mn-cs"/>
            </a:defRPr>
          </a:pPr>
          <a:endParaRPr lang="en-US"/>
        </a:p>
      </c:txPr>
    </c:legend>
    <c:plotVisOnly val="1"/>
    <c:dispBlanksAs val="gap"/>
    <c:showDLblsOverMax val="0"/>
  </c:chart>
  <c:spPr>
    <a:solidFill>
      <a:schemeClr val="lt1"/>
    </a:solidFill>
    <a:ln w="12700" cap="flat" cmpd="sng" algn="ctr">
      <a:solidFill>
        <a:schemeClr val="dk1"/>
      </a:solidFill>
      <a:prstDash val="solid"/>
      <a:miter lim="800000"/>
    </a:ln>
    <a:effectLst/>
  </c:spPr>
  <c:txPr>
    <a:bodyPr/>
    <a:lstStyle/>
    <a:p>
      <a:pPr>
        <a:defRPr sz="1050">
          <a:solidFill>
            <a:schemeClr val="dk1"/>
          </a:solidFill>
          <a:latin typeface="Arial Black" panose="020B0A04020102020204" pitchFamily="34" charset="0"/>
          <a:ea typeface="+mn-ea"/>
          <a:cs typeface="+mn-cs"/>
        </a:defRPr>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3351106268949187"/>
          <c:y val="8.5245203724534424E-2"/>
          <c:w val="0.72805427623434238"/>
          <c:h val="0.61471612923384578"/>
        </c:manualLayout>
      </c:layout>
      <c:barChart>
        <c:barDir val="col"/>
        <c:grouping val="clustered"/>
        <c:varyColors val="0"/>
        <c:ser>
          <c:idx val="0"/>
          <c:order val="0"/>
          <c:tx>
            <c:strRef>
              <c:f>'Nursery received - CA'!$A$3</c:f>
              <c:strCache>
                <c:ptCount val="1"/>
                <c:pt idx="0">
                  <c:v>Total</c:v>
                </c:pt>
              </c:strCache>
            </c:strRef>
          </c:tx>
          <c:spPr>
            <a:solidFill>
              <a:srgbClr val="33CC33"/>
            </a:solidFill>
          </c:spPr>
          <c:invertIfNegative val="0"/>
          <c:cat>
            <c:strRef>
              <c:f>'Nursery received - CA'!$B$2:$G$2</c:f>
              <c:strCache>
                <c:ptCount val="6"/>
                <c:pt idx="0">
                  <c:v>Total</c:v>
                </c:pt>
                <c:pt idx="1">
                  <c:v>Kazakhstan</c:v>
                </c:pt>
                <c:pt idx="2">
                  <c:v>Kyrgyzstan </c:v>
                </c:pt>
                <c:pt idx="3">
                  <c:v>Tajikistan</c:v>
                </c:pt>
                <c:pt idx="4">
                  <c:v>Turkmenistan</c:v>
                </c:pt>
                <c:pt idx="5">
                  <c:v>Uzbekistan</c:v>
                </c:pt>
              </c:strCache>
            </c:strRef>
          </c:cat>
          <c:val>
            <c:numRef>
              <c:f>'Nursery received - CA'!$B$3:$G$3</c:f>
              <c:numCache>
                <c:formatCode>General</c:formatCode>
                <c:ptCount val="6"/>
                <c:pt idx="0">
                  <c:v>64494</c:v>
                </c:pt>
                <c:pt idx="1">
                  <c:v>24182</c:v>
                </c:pt>
                <c:pt idx="2">
                  <c:v>14093</c:v>
                </c:pt>
                <c:pt idx="3">
                  <c:v>4632</c:v>
                </c:pt>
                <c:pt idx="4">
                  <c:v>12923</c:v>
                </c:pt>
                <c:pt idx="5">
                  <c:v>8664</c:v>
                </c:pt>
              </c:numCache>
            </c:numRef>
          </c:val>
        </c:ser>
        <c:ser>
          <c:idx val="1"/>
          <c:order val="1"/>
          <c:tx>
            <c:strRef>
              <c:f>'Nursery received - CA'!$A$4</c:f>
              <c:strCache>
                <c:ptCount val="1"/>
                <c:pt idx="0">
                  <c:v>Bread wheat</c:v>
                </c:pt>
              </c:strCache>
            </c:strRef>
          </c:tx>
          <c:spPr>
            <a:solidFill>
              <a:srgbClr val="C00000"/>
            </a:solidFill>
          </c:spPr>
          <c:invertIfNegative val="0"/>
          <c:cat>
            <c:strRef>
              <c:f>'Nursery received - CA'!$B$2:$G$2</c:f>
              <c:strCache>
                <c:ptCount val="6"/>
                <c:pt idx="0">
                  <c:v>Total</c:v>
                </c:pt>
                <c:pt idx="1">
                  <c:v>Kazakhstan</c:v>
                </c:pt>
                <c:pt idx="2">
                  <c:v>Kyrgyzstan </c:v>
                </c:pt>
                <c:pt idx="3">
                  <c:v>Tajikistan</c:v>
                </c:pt>
                <c:pt idx="4">
                  <c:v>Turkmenistan</c:v>
                </c:pt>
                <c:pt idx="5">
                  <c:v>Uzbekistan</c:v>
                </c:pt>
              </c:strCache>
            </c:strRef>
          </c:cat>
          <c:val>
            <c:numRef>
              <c:f>'Nursery received - CA'!$B$4:$G$4</c:f>
              <c:numCache>
                <c:formatCode>General</c:formatCode>
                <c:ptCount val="6"/>
                <c:pt idx="0">
                  <c:v>54809</c:v>
                </c:pt>
                <c:pt idx="1">
                  <c:v>20123</c:v>
                </c:pt>
                <c:pt idx="2">
                  <c:v>13973</c:v>
                </c:pt>
                <c:pt idx="3">
                  <c:v>3145</c:v>
                </c:pt>
                <c:pt idx="4">
                  <c:v>11180</c:v>
                </c:pt>
                <c:pt idx="5">
                  <c:v>6388</c:v>
                </c:pt>
              </c:numCache>
            </c:numRef>
          </c:val>
        </c:ser>
        <c:ser>
          <c:idx val="2"/>
          <c:order val="2"/>
          <c:tx>
            <c:strRef>
              <c:f>'Nursery received - CA'!$A$5</c:f>
              <c:strCache>
                <c:ptCount val="1"/>
                <c:pt idx="0">
                  <c:v>Durum wheat</c:v>
                </c:pt>
              </c:strCache>
            </c:strRef>
          </c:tx>
          <c:spPr>
            <a:solidFill>
              <a:srgbClr val="FFFF00"/>
            </a:solidFill>
          </c:spPr>
          <c:invertIfNegative val="0"/>
          <c:cat>
            <c:strRef>
              <c:f>'Nursery received - CA'!$B$2:$G$2</c:f>
              <c:strCache>
                <c:ptCount val="6"/>
                <c:pt idx="0">
                  <c:v>Total</c:v>
                </c:pt>
                <c:pt idx="1">
                  <c:v>Kazakhstan</c:v>
                </c:pt>
                <c:pt idx="2">
                  <c:v>Kyrgyzstan </c:v>
                </c:pt>
                <c:pt idx="3">
                  <c:v>Tajikistan</c:v>
                </c:pt>
                <c:pt idx="4">
                  <c:v>Turkmenistan</c:v>
                </c:pt>
                <c:pt idx="5">
                  <c:v>Uzbekistan</c:v>
                </c:pt>
              </c:strCache>
            </c:strRef>
          </c:cat>
          <c:val>
            <c:numRef>
              <c:f>'Nursery received - CA'!$B$5:$G$5</c:f>
              <c:numCache>
                <c:formatCode>General</c:formatCode>
                <c:ptCount val="6"/>
                <c:pt idx="0">
                  <c:v>9685</c:v>
                </c:pt>
                <c:pt idx="1">
                  <c:v>4059</c:v>
                </c:pt>
                <c:pt idx="2">
                  <c:v>120</c:v>
                </c:pt>
                <c:pt idx="3">
                  <c:v>1487</c:v>
                </c:pt>
                <c:pt idx="4">
                  <c:v>1743</c:v>
                </c:pt>
                <c:pt idx="5">
                  <c:v>2276</c:v>
                </c:pt>
              </c:numCache>
            </c:numRef>
          </c:val>
        </c:ser>
        <c:dLbls>
          <c:showLegendKey val="0"/>
          <c:showVal val="0"/>
          <c:showCatName val="0"/>
          <c:showSerName val="0"/>
          <c:showPercent val="0"/>
          <c:showBubbleSize val="0"/>
        </c:dLbls>
        <c:gapWidth val="150"/>
        <c:axId val="386729184"/>
        <c:axId val="386728792"/>
      </c:barChart>
      <c:catAx>
        <c:axId val="386729184"/>
        <c:scaling>
          <c:orientation val="minMax"/>
        </c:scaling>
        <c:delete val="0"/>
        <c:axPos val="b"/>
        <c:numFmt formatCode="General" sourceLinked="0"/>
        <c:majorTickMark val="out"/>
        <c:minorTickMark val="none"/>
        <c:tickLblPos val="nextTo"/>
        <c:crossAx val="386728792"/>
        <c:crosses val="autoZero"/>
        <c:auto val="1"/>
        <c:lblAlgn val="ctr"/>
        <c:lblOffset val="100"/>
        <c:noMultiLvlLbl val="0"/>
      </c:catAx>
      <c:valAx>
        <c:axId val="386728792"/>
        <c:scaling>
          <c:orientation val="minMax"/>
          <c:max val="65000"/>
        </c:scaling>
        <c:delete val="0"/>
        <c:axPos val="l"/>
        <c:title>
          <c:tx>
            <c:rich>
              <a:bodyPr/>
              <a:lstStyle/>
              <a:p>
                <a:pPr>
                  <a:defRPr/>
                </a:pPr>
                <a:r>
                  <a:rPr lang="en-US"/>
                  <a:t>Number of accessions </a:t>
                </a:r>
              </a:p>
            </c:rich>
          </c:tx>
          <c:layout/>
          <c:overlay val="0"/>
        </c:title>
        <c:numFmt formatCode="General" sourceLinked="1"/>
        <c:majorTickMark val="out"/>
        <c:minorTickMark val="none"/>
        <c:tickLblPos val="nextTo"/>
        <c:crossAx val="386729184"/>
        <c:crosses val="autoZero"/>
        <c:crossBetween val="between"/>
      </c:valAx>
    </c:plotArea>
    <c:legend>
      <c:legendPos val="t"/>
      <c:layout>
        <c:manualLayout>
          <c:xMode val="edge"/>
          <c:yMode val="edge"/>
          <c:x val="0.32282611686118018"/>
          <c:y val="2.9761904761904791E-2"/>
          <c:w val="0.67580102015550625"/>
          <c:h val="8.9696991001124868E-2"/>
        </c:manualLayout>
      </c:layout>
      <c:overlay val="0"/>
    </c:legend>
    <c:plotVisOnly val="1"/>
    <c:dispBlanksAs val="gap"/>
    <c:showDLblsOverMax val="0"/>
  </c:chart>
  <c:txPr>
    <a:bodyPr/>
    <a:lstStyle/>
    <a:p>
      <a:pPr>
        <a:defRPr sz="1800">
          <a:solidFill>
            <a:schemeClr val="bg1"/>
          </a:solidFill>
        </a:defRPr>
      </a:pPr>
      <a:endParaRPr lang="en-US"/>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0.37311</cdr:x>
      <cdr:y>0.83636</cdr:y>
    </cdr:from>
    <cdr:to>
      <cdr:x>0.71429</cdr:x>
      <cdr:y>0.92028</cdr:y>
    </cdr:to>
    <cdr:sp macro="" textlink="">
      <cdr:nvSpPr>
        <cdr:cNvPr id="2" name="TextBox 1"/>
        <cdr:cNvSpPr txBox="1"/>
      </cdr:nvSpPr>
      <cdr:spPr>
        <a:xfrm xmlns:a="http://schemas.openxmlformats.org/drawingml/2006/main">
          <a:off x="2114551" y="2847975"/>
          <a:ext cx="1933575" cy="2857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0.01008</cdr:x>
      <cdr:y>0.28531</cdr:y>
    </cdr:from>
    <cdr:to>
      <cdr:x>0.02353</cdr:x>
      <cdr:y>0.58462</cdr:y>
    </cdr:to>
    <cdr:sp macro="" textlink="">
      <cdr:nvSpPr>
        <cdr:cNvPr id="4" name="TextBox 3"/>
        <cdr:cNvSpPr txBox="1"/>
      </cdr:nvSpPr>
      <cdr:spPr>
        <a:xfrm xmlns:a="http://schemas.openxmlformats.org/drawingml/2006/main">
          <a:off x="57151" y="971550"/>
          <a:ext cx="76200" cy="10191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a:p>
      </cdr:txBody>
    </cdr:sp>
  </cdr:relSizeAnchor>
</c:userShapes>
</file>

<file path=ppt/drawings/drawing2.xml><?xml version="1.0" encoding="utf-8"?>
<c:userShapes xmlns:c="http://schemas.openxmlformats.org/drawingml/2006/chart">
  <cdr:relSizeAnchor xmlns:cdr="http://schemas.openxmlformats.org/drawingml/2006/chartDrawing">
    <cdr:from>
      <cdr:x>0.37311</cdr:x>
      <cdr:y>0.83636</cdr:y>
    </cdr:from>
    <cdr:to>
      <cdr:x>0.71429</cdr:x>
      <cdr:y>0.92028</cdr:y>
    </cdr:to>
    <cdr:sp macro="" textlink="">
      <cdr:nvSpPr>
        <cdr:cNvPr id="2" name="TextBox 1"/>
        <cdr:cNvSpPr txBox="1"/>
      </cdr:nvSpPr>
      <cdr:spPr>
        <a:xfrm xmlns:a="http://schemas.openxmlformats.org/drawingml/2006/main">
          <a:off x="2114551" y="2847975"/>
          <a:ext cx="1933575" cy="2857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0.01008</cdr:x>
      <cdr:y>0.28531</cdr:y>
    </cdr:from>
    <cdr:to>
      <cdr:x>0.02353</cdr:x>
      <cdr:y>0.58462</cdr:y>
    </cdr:to>
    <cdr:sp macro="" textlink="">
      <cdr:nvSpPr>
        <cdr:cNvPr id="4" name="TextBox 3"/>
        <cdr:cNvSpPr txBox="1"/>
      </cdr:nvSpPr>
      <cdr:spPr>
        <a:xfrm xmlns:a="http://schemas.openxmlformats.org/drawingml/2006/main">
          <a:off x="57151" y="971550"/>
          <a:ext cx="76200" cy="10191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sz="1100"/>
        </a:p>
      </cdr:txBody>
    </cdr:sp>
  </cdr:relSizeAnchor>
  <cdr:relSizeAnchor xmlns:cdr="http://schemas.openxmlformats.org/drawingml/2006/chartDrawing">
    <cdr:from>
      <cdr:x>0.09471</cdr:x>
      <cdr:y>0.62375</cdr:y>
    </cdr:from>
    <cdr:to>
      <cdr:x>0.30055</cdr:x>
      <cdr:y>0.63186</cdr:y>
    </cdr:to>
    <cdr:cxnSp macro="">
      <cdr:nvCxnSpPr>
        <cdr:cNvPr id="6" name="Straight Connector 5"/>
        <cdr:cNvCxnSpPr/>
      </cdr:nvCxnSpPr>
      <cdr:spPr>
        <a:xfrm xmlns:a="http://schemas.openxmlformats.org/drawingml/2006/main">
          <a:off x="628028" y="2038625"/>
          <a:ext cx="1364974" cy="26505"/>
        </a:xfrm>
        <a:prstGeom xmlns:a="http://schemas.openxmlformats.org/drawingml/2006/main" prst="line">
          <a:avLst/>
        </a:prstGeom>
        <a:ln xmlns:a="http://schemas.openxmlformats.org/drawingml/2006/main" w="38100">
          <a:solidFill>
            <a:schemeClr val="accent2"/>
          </a:solidFill>
        </a:ln>
      </cdr:spPr>
      <cdr:style>
        <a:lnRef xmlns:a="http://schemas.openxmlformats.org/drawingml/2006/main" idx="2">
          <a:schemeClr val="accent1"/>
        </a:lnRef>
        <a:fillRef xmlns:a="http://schemas.openxmlformats.org/drawingml/2006/main" idx="0">
          <a:schemeClr val="accent1"/>
        </a:fillRef>
        <a:effectRef xmlns:a="http://schemas.openxmlformats.org/drawingml/2006/main" idx="1">
          <a:schemeClr val="accent1"/>
        </a:effectRef>
        <a:fontRef xmlns:a="http://schemas.openxmlformats.org/drawingml/2006/main" idx="minor">
          <a:schemeClr val="tx1"/>
        </a:fontRef>
      </cdr:style>
    </cdr:cxnSp>
  </cdr:relSizeAnchor>
  <cdr:relSizeAnchor xmlns:cdr="http://schemas.openxmlformats.org/drawingml/2006/chartDrawing">
    <cdr:from>
      <cdr:x>0.81826</cdr:x>
      <cdr:y>0.81989</cdr:y>
    </cdr:from>
    <cdr:to>
      <cdr:x>1</cdr:x>
      <cdr:y>0.96115</cdr:y>
    </cdr:to>
    <cdr:sp macro="" textlink="">
      <cdr:nvSpPr>
        <cdr:cNvPr id="8" name="TextBox 12"/>
        <cdr:cNvSpPr txBox="1"/>
      </cdr:nvSpPr>
      <cdr:spPr>
        <a:xfrm xmlns:a="http://schemas.openxmlformats.org/drawingml/2006/main">
          <a:off x="5426074" y="2679675"/>
          <a:ext cx="1205189" cy="461665"/>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GB"/>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xmlns:a="http://schemas.openxmlformats.org/drawingml/2006/main">
          <a:r>
            <a:rPr lang="en-US" sz="2400" dirty="0" smtClean="0"/>
            <a:t>30 June</a:t>
          </a:r>
          <a:endParaRPr lang="en-US" sz="2400" dirty="0"/>
        </a:p>
      </cdr:txBody>
    </cdr:sp>
  </cdr:relSizeAnchor>
  <cdr:relSizeAnchor xmlns:cdr="http://schemas.openxmlformats.org/drawingml/2006/chartDrawing">
    <cdr:from>
      <cdr:x>0.13956</cdr:x>
      <cdr:y>0.08611</cdr:y>
    </cdr:from>
    <cdr:to>
      <cdr:x>0.32142</cdr:x>
      <cdr:y>0.22737</cdr:y>
    </cdr:to>
    <cdr:sp macro="" textlink="">
      <cdr:nvSpPr>
        <cdr:cNvPr id="9" name="TextBox 13"/>
        <cdr:cNvSpPr txBox="1"/>
      </cdr:nvSpPr>
      <cdr:spPr>
        <a:xfrm xmlns:a="http://schemas.openxmlformats.org/drawingml/2006/main">
          <a:off x="925443" y="281447"/>
          <a:ext cx="1205948" cy="461665"/>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GB"/>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xmlns:a="http://schemas.openxmlformats.org/drawingml/2006/main">
          <a:r>
            <a:rPr lang="en-US" sz="2400" dirty="0" smtClean="0"/>
            <a:t>2016</a:t>
          </a:r>
          <a:endParaRPr lang="en-US" sz="24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7EF0B59-9B54-394B-A6F7-4D0347CA44A4}" type="datetimeFigureOut">
              <a:rPr lang="en-US" smtClean="0"/>
              <a:pPr/>
              <a:t>7/13/2016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A57D5B7-E7F4-E946-91A4-A38F77DCB0A0}" type="slidenum">
              <a:rPr lang="en-US" smtClean="0"/>
              <a:pPr/>
              <a:t>‹#›</a:t>
            </a:fld>
            <a:endParaRPr lang="en-US"/>
          </a:p>
        </p:txBody>
      </p:sp>
    </p:spTree>
    <p:extLst>
      <p:ext uri="{BB962C8B-B14F-4D97-AF65-F5344CB8AC3E}">
        <p14:creationId xmlns:p14="http://schemas.microsoft.com/office/powerpoint/2010/main" val="13564123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424159DA-4C77-444E-81E0-56428FB7AD85}" type="datetimeFigureOut">
              <a:rPr lang="en-GB"/>
              <a:pPr>
                <a:defRPr/>
              </a:pPr>
              <a:t>13/07/2016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E2B583C5-F6E6-4BBF-8467-0DA1D85F5A6B}" type="slidenum">
              <a:rPr lang="en-GB"/>
              <a:pPr>
                <a:defRPr/>
              </a:pPr>
              <a:t>‹#›</a:t>
            </a:fld>
            <a:endParaRPr lang="en-GB"/>
          </a:p>
        </p:txBody>
      </p:sp>
    </p:spTree>
    <p:extLst>
      <p:ext uri="{BB962C8B-B14F-4D97-AF65-F5344CB8AC3E}">
        <p14:creationId xmlns:p14="http://schemas.microsoft.com/office/powerpoint/2010/main" val="404625320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0</a:t>
            </a:fld>
            <a:endParaRPr lang="en-GB"/>
          </a:p>
        </p:txBody>
      </p:sp>
    </p:spTree>
    <p:extLst>
      <p:ext uri="{BB962C8B-B14F-4D97-AF65-F5344CB8AC3E}">
        <p14:creationId xmlns:p14="http://schemas.microsoft.com/office/powerpoint/2010/main" val="3759251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65004EA-AB3A-4F2F-B9A4-41BFBA7CEB59}" type="slidenum">
              <a:rPr lang="en-US" smtClean="0"/>
              <a:pPr>
                <a:defRPr/>
              </a:pPr>
              <a:t>7</a:t>
            </a:fld>
            <a:endParaRPr lang="en-US"/>
          </a:p>
        </p:txBody>
      </p:sp>
    </p:spTree>
    <p:extLst>
      <p:ext uri="{BB962C8B-B14F-4D97-AF65-F5344CB8AC3E}">
        <p14:creationId xmlns:p14="http://schemas.microsoft.com/office/powerpoint/2010/main" val="118142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65004EA-AB3A-4F2F-B9A4-41BFBA7CEB59}" type="slidenum">
              <a:rPr lang="en-US" smtClean="0"/>
              <a:pPr>
                <a:defRPr/>
              </a:pPr>
              <a:t>8</a:t>
            </a:fld>
            <a:endParaRPr lang="en-US" dirty="0"/>
          </a:p>
        </p:txBody>
      </p:sp>
    </p:spTree>
    <p:extLst>
      <p:ext uri="{BB962C8B-B14F-4D97-AF65-F5344CB8AC3E}">
        <p14:creationId xmlns:p14="http://schemas.microsoft.com/office/powerpoint/2010/main" val="41245464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65004EA-AB3A-4F2F-B9A4-41BFBA7CEB59}" type="slidenum">
              <a:rPr lang="en-US" smtClean="0"/>
              <a:pPr>
                <a:defRPr/>
              </a:pPr>
              <a:t>9</a:t>
            </a:fld>
            <a:endParaRPr lang="en-US" dirty="0"/>
          </a:p>
        </p:txBody>
      </p:sp>
    </p:spTree>
    <p:extLst>
      <p:ext uri="{BB962C8B-B14F-4D97-AF65-F5344CB8AC3E}">
        <p14:creationId xmlns:p14="http://schemas.microsoft.com/office/powerpoint/2010/main" val="15904243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65004EA-AB3A-4F2F-B9A4-41BFBA7CEB59}" type="slidenum">
              <a:rPr lang="en-US" smtClean="0"/>
              <a:pPr>
                <a:defRPr/>
              </a:pPr>
              <a:t>10</a:t>
            </a:fld>
            <a:endParaRPr lang="en-US"/>
          </a:p>
        </p:txBody>
      </p:sp>
    </p:spTree>
    <p:extLst>
      <p:ext uri="{BB962C8B-B14F-4D97-AF65-F5344CB8AC3E}">
        <p14:creationId xmlns:p14="http://schemas.microsoft.com/office/powerpoint/2010/main" val="291903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65004EA-AB3A-4F2F-B9A4-41BFBA7CEB59}" type="slidenum">
              <a:rPr lang="en-US" smtClean="0"/>
              <a:pPr>
                <a:defRPr/>
              </a:pPr>
              <a:t>14</a:t>
            </a:fld>
            <a:endParaRPr lang="en-US"/>
          </a:p>
        </p:txBody>
      </p:sp>
    </p:spTree>
    <p:extLst>
      <p:ext uri="{BB962C8B-B14F-4D97-AF65-F5344CB8AC3E}">
        <p14:creationId xmlns:p14="http://schemas.microsoft.com/office/powerpoint/2010/main" val="7744374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More than 250</a:t>
            </a:r>
            <a:r>
              <a:rPr lang="en-US" baseline="0" dirty="0" smtClean="0"/>
              <a:t> improved germplasm of winter wheat was evaluated for frost and salinity tolerance in 2013, 20 superior lines were identified and </a:t>
            </a:r>
            <a:r>
              <a:rPr lang="en-US" baseline="0" dirty="0" err="1" smtClean="0"/>
              <a:t>evalusted</a:t>
            </a:r>
            <a:r>
              <a:rPr lang="en-US" baseline="0" dirty="0" smtClean="0"/>
              <a:t> in 2014 and 2015, and two improved varieties were identified with high yield, acceptable quality and tolerant to frost and salinity in the Aral Sea Region</a:t>
            </a:r>
            <a:endParaRPr lang="en-US" dirty="0"/>
          </a:p>
        </p:txBody>
      </p:sp>
      <p:sp>
        <p:nvSpPr>
          <p:cNvPr id="4" name="Slide Number Placeholder 3"/>
          <p:cNvSpPr>
            <a:spLocks noGrp="1"/>
          </p:cNvSpPr>
          <p:nvPr>
            <p:ph type="sldNum" sz="quarter" idx="10"/>
          </p:nvPr>
        </p:nvSpPr>
        <p:spPr/>
        <p:txBody>
          <a:bodyPr/>
          <a:lstStyle/>
          <a:p>
            <a:fld id="{29260A62-C266-4932-A97C-50B5570613CE}" type="slidenum">
              <a:rPr lang="en-US" smtClean="0"/>
              <a:t>17</a:t>
            </a:fld>
            <a:endParaRPr lang="en-US"/>
          </a:p>
        </p:txBody>
      </p:sp>
    </p:spTree>
    <p:extLst>
      <p:ext uri="{BB962C8B-B14F-4D97-AF65-F5344CB8AC3E}">
        <p14:creationId xmlns:p14="http://schemas.microsoft.com/office/powerpoint/2010/main" val="37718130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st</a:t>
            </a:r>
            <a:endParaRPr lang="en-US" dirty="0"/>
          </a:p>
        </p:txBody>
      </p:sp>
      <p:sp>
        <p:nvSpPr>
          <p:cNvPr id="4" name="Slide Number Placeholder 3"/>
          <p:cNvSpPr>
            <a:spLocks noGrp="1"/>
          </p:cNvSpPr>
          <p:nvPr>
            <p:ph type="sldNum" sz="quarter" idx="10"/>
          </p:nvPr>
        </p:nvSpPr>
        <p:spPr/>
        <p:txBody>
          <a:bodyPr/>
          <a:lstStyle/>
          <a:p>
            <a:pPr>
              <a:defRPr/>
            </a:pPr>
            <a:fld id="{E2B583C5-F6E6-4BBF-8467-0DA1D85F5A6B}" type="slidenum">
              <a:rPr lang="en-GB" smtClean="0"/>
              <a:pPr>
                <a:defRPr/>
              </a:pPr>
              <a:t>21</a:t>
            </a:fld>
            <a:endParaRPr lang="en-GB"/>
          </a:p>
        </p:txBody>
      </p:sp>
    </p:spTree>
    <p:extLst>
      <p:ext uri="{BB962C8B-B14F-4D97-AF65-F5344CB8AC3E}">
        <p14:creationId xmlns:p14="http://schemas.microsoft.com/office/powerpoint/2010/main" val="22469991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65004EA-AB3A-4F2F-B9A4-41BFBA7CEB59}" type="slidenum">
              <a:rPr lang="en-US" smtClean="0"/>
              <a:pPr>
                <a:defRPr/>
              </a:pPr>
              <a:t>22</a:t>
            </a:fld>
            <a:endParaRPr lang="en-US"/>
          </a:p>
        </p:txBody>
      </p:sp>
    </p:spTree>
    <p:extLst>
      <p:ext uri="{BB962C8B-B14F-4D97-AF65-F5344CB8AC3E}">
        <p14:creationId xmlns:p14="http://schemas.microsoft.com/office/powerpoint/2010/main" val="1257215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 1 lin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93134"/>
            <a:ext cx="8229600" cy="487362"/>
          </a:xfrm>
          <a:prstGeom prst="rect">
            <a:avLst/>
          </a:prstGeom>
        </p:spPr>
        <p:txBody>
          <a:bodyPr>
            <a:normAutofit/>
          </a:bodyPr>
          <a:lstStyle>
            <a:lvl1pPr algn="l">
              <a:defRPr sz="2400" b="1" baseline="0">
                <a:solidFill>
                  <a:schemeClr val="bg1"/>
                </a:solidFill>
              </a:defRPr>
            </a:lvl1pPr>
          </a:lstStyle>
          <a:p>
            <a:r>
              <a:rPr lang="en-US" dirty="0" smtClean="0"/>
              <a:t>Click to edit Master title style – single line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pPr/>
              <a:t>‹#›</a:t>
            </a:fld>
            <a:endParaRPr lang="en-US" sz="1200" dirty="0"/>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9629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 2 lin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0"/>
            <a:ext cx="8229600" cy="762000"/>
          </a:xfrm>
          <a:prstGeom prst="rect">
            <a:avLst/>
          </a:prstGeom>
        </p:spPr>
        <p:txBody>
          <a:bodyPr>
            <a:normAutofit/>
          </a:bodyPr>
          <a:lstStyle>
            <a:lvl1pPr algn="l">
              <a:defRPr sz="2400" b="1" baseline="0">
                <a:solidFill>
                  <a:schemeClr val="bg1"/>
                </a:solidFill>
              </a:defRPr>
            </a:lvl1pPr>
          </a:lstStyle>
          <a:p>
            <a:r>
              <a:rPr lang="en-US" dirty="0" smtClean="0"/>
              <a:t>Click to edit Master title style – two lines</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pPr/>
              <a:t>‹#›</a:t>
            </a:fld>
            <a:endParaRPr lang="en-US" sz="1200" dirty="0"/>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7062217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134F080A-9CAA-EC48-903B-A0D94B64EB37}" type="slidenum">
              <a:rPr lang="en-US" smtClean="0"/>
              <a:pPr/>
              <a:t>‹#›</a:t>
            </a:fld>
            <a:endParaRPr lang="en-US"/>
          </a:p>
        </p:txBody>
      </p:sp>
    </p:spTree>
    <p:extLst>
      <p:ext uri="{BB962C8B-B14F-4D97-AF65-F5344CB8AC3E}">
        <p14:creationId xmlns:p14="http://schemas.microsoft.com/office/powerpoint/2010/main" val="2081156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7/13/2016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pPr/>
              <a:t>‹#›</a:t>
            </a:fld>
            <a:endParaRPr lang="en-US"/>
          </a:p>
        </p:txBody>
      </p:sp>
    </p:spTree>
    <p:extLst>
      <p:ext uri="{BB962C8B-B14F-4D97-AF65-F5344CB8AC3E}">
        <p14:creationId xmlns:p14="http://schemas.microsoft.com/office/powerpoint/2010/main" val="17401129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7/13/2016</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134F080A-9CAA-EC48-903B-A0D94B64EB37}" type="slidenum">
              <a:rPr lang="en-US" smtClean="0"/>
              <a:pPr/>
              <a:t>‹#›</a:t>
            </a:fld>
            <a:endParaRPr lang="en-US"/>
          </a:p>
        </p:txBody>
      </p:sp>
    </p:spTree>
    <p:extLst>
      <p:ext uri="{BB962C8B-B14F-4D97-AF65-F5344CB8AC3E}">
        <p14:creationId xmlns:p14="http://schemas.microsoft.com/office/powerpoint/2010/main" val="2239898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7/13/2016</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134F080A-9CAA-EC48-903B-A0D94B64EB37}" type="slidenum">
              <a:rPr lang="en-US" smtClean="0"/>
              <a:pPr/>
              <a:t>‹#›</a:t>
            </a:fld>
            <a:endParaRPr lang="en-US"/>
          </a:p>
        </p:txBody>
      </p:sp>
    </p:spTree>
    <p:extLst>
      <p:ext uri="{BB962C8B-B14F-4D97-AF65-F5344CB8AC3E}">
        <p14:creationId xmlns:p14="http://schemas.microsoft.com/office/powerpoint/2010/main" val="744996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7/13/2016</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p:txBody>
          <a:bodyPr/>
          <a:lstStyle/>
          <a:p>
            <a:fld id="{134F080A-9CAA-EC48-903B-A0D94B64EB37}" type="slidenum">
              <a:rPr lang="en-US" smtClean="0"/>
              <a:pPr/>
              <a:t>‹#›</a:t>
            </a:fld>
            <a:endParaRPr lang="en-US"/>
          </a:p>
        </p:txBody>
      </p:sp>
    </p:spTree>
    <p:extLst>
      <p:ext uri="{BB962C8B-B14F-4D97-AF65-F5344CB8AC3E}">
        <p14:creationId xmlns:p14="http://schemas.microsoft.com/office/powerpoint/2010/main" val="1303619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7/13/2016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pPr/>
              <a:t>‹#›</a:t>
            </a:fld>
            <a:endParaRPr lang="en-US"/>
          </a:p>
        </p:txBody>
      </p:sp>
    </p:spTree>
    <p:extLst>
      <p:ext uri="{BB962C8B-B14F-4D97-AF65-F5344CB8AC3E}">
        <p14:creationId xmlns:p14="http://schemas.microsoft.com/office/powerpoint/2010/main" val="3788423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7/13/2016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pPr/>
              <a:t>‹#›</a:t>
            </a:fld>
            <a:endParaRPr lang="en-US"/>
          </a:p>
        </p:txBody>
      </p:sp>
    </p:spTree>
    <p:extLst>
      <p:ext uri="{BB962C8B-B14F-4D97-AF65-F5344CB8AC3E}">
        <p14:creationId xmlns:p14="http://schemas.microsoft.com/office/powerpoint/2010/main" val="1145260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44397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7/13/2016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34F080A-9CAA-EC48-903B-A0D94B64EB37}" type="slidenum">
              <a:rPr lang="en-US" smtClean="0"/>
              <a:pPr/>
              <a:t>‹#›</a:t>
            </a:fld>
            <a:endParaRPr lang="en-US"/>
          </a:p>
        </p:txBody>
      </p:sp>
    </p:spTree>
    <p:extLst>
      <p:ext uri="{BB962C8B-B14F-4D97-AF65-F5344CB8AC3E}">
        <p14:creationId xmlns:p14="http://schemas.microsoft.com/office/powerpoint/2010/main" val="838425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pPr/>
              <a:t>7/13/2016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34F080A-9CAA-EC48-903B-A0D94B64EB37}" type="slidenum">
              <a:rPr lang="en-US" smtClean="0"/>
              <a:pPr/>
              <a:t>‹#›</a:t>
            </a:fld>
            <a:endParaRPr lang="en-US"/>
          </a:p>
        </p:txBody>
      </p:sp>
    </p:spTree>
    <p:extLst>
      <p:ext uri="{BB962C8B-B14F-4D97-AF65-F5344CB8AC3E}">
        <p14:creationId xmlns:p14="http://schemas.microsoft.com/office/powerpoint/2010/main" val="22858096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93304" y="1988840"/>
            <a:ext cx="6400800" cy="504056"/>
          </a:xfrm>
        </p:spPr>
        <p:txBody>
          <a:bodyPr/>
          <a:lstStyle>
            <a:lvl1pPr marL="0" indent="0" algn="l">
              <a:buNone/>
              <a:defRPr sz="18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add subtitle </a:t>
            </a:r>
            <a:endParaRPr lang="en-GB" dirty="0"/>
          </a:p>
        </p:txBody>
      </p:sp>
      <p:sp>
        <p:nvSpPr>
          <p:cNvPr id="8" name="Content Placeholder 7"/>
          <p:cNvSpPr>
            <a:spLocks noGrp="1"/>
          </p:cNvSpPr>
          <p:nvPr>
            <p:ph sz="quarter" idx="13" hasCustomPrompt="1"/>
          </p:nvPr>
        </p:nvSpPr>
        <p:spPr>
          <a:xfrm>
            <a:off x="395536" y="2852936"/>
            <a:ext cx="5040560" cy="792088"/>
          </a:xfrm>
        </p:spPr>
        <p:txBody>
          <a:bodyPr>
            <a:normAutofit/>
          </a:bodyPr>
          <a:lstStyle>
            <a:lvl1pPr marL="0" indent="0">
              <a:buNone/>
              <a:defRPr sz="2400" b="0" i="0" baseline="0">
                <a:solidFill>
                  <a:schemeClr val="tx1"/>
                </a:solidFill>
              </a:defRPr>
            </a:lvl1pPr>
          </a:lstStyle>
          <a:p>
            <a:pPr lvl="0"/>
            <a:r>
              <a:rPr lang="en-US" dirty="0" smtClean="0"/>
              <a:t> Click to add meeting name, place</a:t>
            </a:r>
          </a:p>
        </p:txBody>
      </p:sp>
      <p:sp>
        <p:nvSpPr>
          <p:cNvPr id="5" name="Date Placeholder 3"/>
          <p:cNvSpPr>
            <a:spLocks noGrp="1"/>
          </p:cNvSpPr>
          <p:nvPr>
            <p:ph type="dt" sz="half" idx="14"/>
          </p:nvPr>
        </p:nvSpPr>
        <p:spPr>
          <a:xfrm>
            <a:off x="457200" y="6356350"/>
            <a:ext cx="2133600" cy="365125"/>
          </a:xfrm>
          <a:prstGeom prst="rect">
            <a:avLst/>
          </a:prstGeom>
        </p:spPr>
        <p:txBody>
          <a:bodyPr/>
          <a:lstStyle>
            <a:lvl1pPr>
              <a:defRPr/>
            </a:lvl1pPr>
          </a:lstStyle>
          <a:p>
            <a:pPr>
              <a:defRPr/>
            </a:pPr>
            <a:fld id="{5451A30D-334B-43CF-BF48-4B92C82E8D3E}" type="datetimeFigureOut">
              <a:rPr lang="en-GB" smtClean="0"/>
              <a:pPr>
                <a:defRPr/>
              </a:pPr>
              <a:t>13/07/2016</a:t>
            </a:fld>
            <a:endParaRPr lang="en-GB"/>
          </a:p>
        </p:txBody>
      </p:sp>
      <p:sp>
        <p:nvSpPr>
          <p:cNvPr id="6" name="Footer Placeholder 4"/>
          <p:cNvSpPr>
            <a:spLocks noGrp="1"/>
          </p:cNvSpPr>
          <p:nvPr>
            <p:ph type="ftr" sz="quarter" idx="15"/>
          </p:nvPr>
        </p:nvSpPr>
        <p:spPr>
          <a:xfrm>
            <a:off x="3124200" y="6356350"/>
            <a:ext cx="2895600" cy="365125"/>
          </a:xfrm>
          <a:prstGeom prst="rect">
            <a:avLst/>
          </a:prstGeom>
        </p:spPr>
        <p:txBody>
          <a:bodyPr/>
          <a:lstStyle>
            <a:lvl1pPr>
              <a:defRPr/>
            </a:lvl1pPr>
          </a:lstStyle>
          <a:p>
            <a:pPr>
              <a:defRPr/>
            </a:pPr>
            <a:endParaRPr lang="en-GB"/>
          </a:p>
        </p:txBody>
      </p:sp>
      <p:sp>
        <p:nvSpPr>
          <p:cNvPr id="7" name="Slide Number Placeholder 5"/>
          <p:cNvSpPr>
            <a:spLocks noGrp="1"/>
          </p:cNvSpPr>
          <p:nvPr>
            <p:ph type="sldNum" sz="quarter" idx="16"/>
          </p:nvPr>
        </p:nvSpPr>
        <p:spPr/>
        <p:txBody>
          <a:bodyPr/>
          <a:lstStyle>
            <a:lvl1pPr>
              <a:defRPr/>
            </a:lvl1pPr>
          </a:lstStyle>
          <a:p>
            <a:pPr>
              <a:defRPr/>
            </a:pPr>
            <a:fld id="{9A8CD439-4E12-472C-B1BF-601840C27105}" type="slidenum">
              <a:rPr lang="en-GB"/>
              <a:pPr>
                <a:defRPr/>
              </a:pPr>
              <a:t>‹#›</a:t>
            </a:fld>
            <a:endParaRPr lang="en-GB" dirty="0"/>
          </a:p>
        </p:txBody>
      </p:sp>
      <p:sp>
        <p:nvSpPr>
          <p:cNvPr id="10" name="Title 9"/>
          <p:cNvSpPr>
            <a:spLocks noGrp="1"/>
          </p:cNvSpPr>
          <p:nvPr>
            <p:ph type="title" hasCustomPrompt="1"/>
          </p:nvPr>
        </p:nvSpPr>
        <p:spPr>
          <a:xfrm>
            <a:off x="395536" y="404664"/>
            <a:ext cx="8229600" cy="1584176"/>
          </a:xfrm>
          <a:prstGeom prst="rect">
            <a:avLst/>
          </a:prstGeom>
        </p:spPr>
        <p:txBody>
          <a:bodyPr/>
          <a:lstStyle>
            <a:lvl1pPr algn="l">
              <a:defRPr sz="3200">
                <a:solidFill>
                  <a:schemeClr val="bg1"/>
                </a:solidFill>
                <a:latin typeface="Calibri" panose="020F0502020204030204" pitchFamily="34" charset="0"/>
              </a:defRPr>
            </a:lvl1pPr>
          </a:lstStyle>
          <a:p>
            <a:r>
              <a:rPr lang="en-US" dirty="0" smtClean="0"/>
              <a:t>Click to add presentation title </a:t>
            </a:r>
            <a:endParaRPr lang="en-GB" dirty="0"/>
          </a:p>
        </p:txBody>
      </p:sp>
      <p:sp>
        <p:nvSpPr>
          <p:cNvPr id="4" name="Text Placeholder 3"/>
          <p:cNvSpPr>
            <a:spLocks noGrp="1"/>
          </p:cNvSpPr>
          <p:nvPr>
            <p:ph type="body" sz="quarter" idx="17" hasCustomPrompt="1"/>
          </p:nvPr>
        </p:nvSpPr>
        <p:spPr>
          <a:xfrm>
            <a:off x="5724525" y="2997201"/>
            <a:ext cx="3311525" cy="359792"/>
          </a:xfrm>
        </p:spPr>
        <p:txBody>
          <a:bodyPr/>
          <a:lstStyle>
            <a:lvl1pPr marL="0" indent="0">
              <a:buNone/>
              <a:defRPr sz="1800" b="1">
                <a:solidFill>
                  <a:srgbClr val="9CCA3B"/>
                </a:solidFill>
              </a:defRPr>
            </a:lvl1pPr>
          </a:lstStyle>
          <a:p>
            <a:pPr lvl="0"/>
            <a:r>
              <a:rPr lang="en-GB" sz="1800" dirty="0" smtClean="0"/>
              <a:t>Click to edit Author name</a:t>
            </a:r>
            <a:endParaRPr lang="en-GB" dirty="0"/>
          </a:p>
        </p:txBody>
      </p:sp>
      <p:sp>
        <p:nvSpPr>
          <p:cNvPr id="11" name="Text Placeholder 10"/>
          <p:cNvSpPr>
            <a:spLocks noGrp="1"/>
          </p:cNvSpPr>
          <p:nvPr>
            <p:ph type="body" sz="quarter" idx="18" hasCustomPrompt="1"/>
          </p:nvPr>
        </p:nvSpPr>
        <p:spPr>
          <a:xfrm>
            <a:off x="5724525" y="3356669"/>
            <a:ext cx="3311525" cy="360363"/>
          </a:xfrm>
        </p:spPr>
        <p:txBody>
          <a:bodyPr/>
          <a:lstStyle>
            <a:lvl1pPr marL="0" indent="0">
              <a:buNone/>
              <a:defRPr sz="1800" b="1" baseline="0">
                <a:solidFill>
                  <a:srgbClr val="9CCA3B"/>
                </a:solidFill>
              </a:defRPr>
            </a:lvl1pPr>
          </a:lstStyle>
          <a:p>
            <a:pPr lvl="0"/>
            <a:r>
              <a:rPr lang="en-GB" dirty="0" smtClean="0"/>
              <a:t>Click to edit Date</a:t>
            </a:r>
            <a:endParaRPr lang="en-GB" dirty="0"/>
          </a:p>
        </p:txBody>
      </p:sp>
    </p:spTree>
    <p:extLst>
      <p:ext uri="{BB962C8B-B14F-4D97-AF65-F5344CB8AC3E}">
        <p14:creationId xmlns:p14="http://schemas.microsoft.com/office/powerpoint/2010/main" val="109928461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13/07/2016</a:t>
            </a:fld>
            <a:endParaRPr lang="en-GB"/>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a:t>
            </a:fld>
            <a:endParaRPr lang="en-GB"/>
          </a:p>
        </p:txBody>
      </p:sp>
    </p:spTree>
    <p:extLst>
      <p:ext uri="{BB962C8B-B14F-4D97-AF65-F5344CB8AC3E}">
        <p14:creationId xmlns:p14="http://schemas.microsoft.com/office/powerpoint/2010/main" val="1438068223"/>
      </p:ext>
    </p:extLst>
  </p:cSld>
  <p:clrMapOvr>
    <a:masterClrMapping/>
  </p:clrMapOvr>
  <p:timing>
    <p:tnLst>
      <p:par>
        <p:cTn id="1" dur="indefinite" restart="never" nodeType="tmRoot"/>
      </p:par>
    </p:tnLst>
  </p:timing>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13/07/2016</a:t>
            </a:fld>
            <a:endParaRPr lang="en-GB"/>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a:t>
            </a:fld>
            <a:endParaRPr lang="en-GB"/>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297604903"/>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00751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080A-9CAA-EC48-903B-A0D94B64EB37}" type="slidenum">
              <a:rPr lang="en-US" smtClean="0"/>
              <a:pPr/>
              <a:t>‹#›</a:t>
            </a:fld>
            <a:endParaRPr lang="en-US"/>
          </a:p>
        </p:txBody>
      </p:sp>
      <p:sp>
        <p:nvSpPr>
          <p:cNvPr id="7" name="Rectangle 6"/>
          <p:cNvSpPr/>
          <p:nvPr userDrawn="1"/>
        </p:nvSpPr>
        <p:spPr>
          <a:xfrm>
            <a:off x="0" y="2"/>
            <a:ext cx="9144000" cy="766235"/>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userDrawn="1"/>
        </p:nvSpPr>
        <p:spPr>
          <a:xfrm>
            <a:off x="0" y="770473"/>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descr="ICARDA logo green 356C.png"/>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extLst>
      <p:ext uri="{BB962C8B-B14F-4D97-AF65-F5344CB8AC3E}">
        <p14:creationId xmlns:p14="http://schemas.microsoft.com/office/powerpoint/2010/main" val="3961524724"/>
      </p:ext>
    </p:extLst>
  </p:cSld>
  <p:clrMap bg1="lt1" tx1="dk1" bg2="lt2" tx2="dk2" accent1="accent1" accent2="accent2" accent3="accent3" accent4="accent4" accent5="accent5" accent6="accent6" hlink="hlink" folHlink="folHlink"/>
  <p:sldLayoutIdLst>
    <p:sldLayoutId id="2147483676" r:id="rId1"/>
    <p:sldLayoutId id="2147483688"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73" r:id="rId14"/>
  </p:sldLayoutIdLst>
  <p:txStyles>
    <p:titleStyle>
      <a:lvl1pPr algn="ctr" defTabSz="457200" rtl="0" eaLnBrk="1" latinLnBrk="0" hangingPunct="1">
        <a:spcBef>
          <a:spcPct val="0"/>
        </a:spcBef>
        <a:buNone/>
        <a:defRPr sz="40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cac-program.org/" TargetMode="Externa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 Id="rId9" Type="http://schemas.openxmlformats.org/officeDocument/2006/relationships/image" Target="../media/image21.jpeg"/></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2.jpe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27.jpeg"/><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9.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40.jpeg"/><Relationship Id="rId7" Type="http://schemas.openxmlformats.org/officeDocument/2006/relationships/image" Target="../media/image43.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2.jpeg"/><Relationship Id="rId11" Type="http://schemas.openxmlformats.org/officeDocument/2006/relationships/image" Target="../media/image47.jpeg"/><Relationship Id="rId5" Type="http://schemas.openxmlformats.org/officeDocument/2006/relationships/image" Target="../media/image41.jpeg"/><Relationship Id="rId10" Type="http://schemas.openxmlformats.org/officeDocument/2006/relationships/image" Target="../media/image46.jpeg"/><Relationship Id="rId4" Type="http://schemas.openxmlformats.org/officeDocument/2006/relationships/image" Target="../media/image33.jpeg"/><Relationship Id="rId9"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t="-2000" b="-2000"/>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sz="3600" dirty="0"/>
              <a:t>Climate resilient wheat varieties introduced through international collaboration for enhanced food security in Central Asia</a:t>
            </a:r>
          </a:p>
        </p:txBody>
      </p:sp>
      <p:sp>
        <p:nvSpPr>
          <p:cNvPr id="8" name="Text Placeholder 7"/>
          <p:cNvSpPr>
            <a:spLocks noGrp="1"/>
          </p:cNvSpPr>
          <p:nvPr>
            <p:ph type="body" sz="quarter" idx="17"/>
          </p:nvPr>
        </p:nvSpPr>
        <p:spPr>
          <a:xfrm>
            <a:off x="5738191" y="2997201"/>
            <a:ext cx="3297859" cy="359792"/>
          </a:xfrm>
        </p:spPr>
        <p:txBody>
          <a:bodyPr>
            <a:noAutofit/>
          </a:bodyPr>
          <a:lstStyle/>
          <a:p>
            <a:r>
              <a:rPr lang="en-US" sz="2400" dirty="0" smtClean="0">
                <a:solidFill>
                  <a:srgbClr val="0070C0"/>
                </a:solidFill>
              </a:rPr>
              <a:t>Ram Sharma et al.</a:t>
            </a:r>
            <a:endParaRPr lang="en-US" sz="2400" dirty="0">
              <a:solidFill>
                <a:srgbClr val="0070C0"/>
              </a:solidFill>
            </a:endParaRPr>
          </a:p>
        </p:txBody>
      </p:sp>
      <p:sp>
        <p:nvSpPr>
          <p:cNvPr id="9" name="Text Placeholder 8"/>
          <p:cNvSpPr>
            <a:spLocks noGrp="1"/>
          </p:cNvSpPr>
          <p:nvPr>
            <p:ph type="body" sz="quarter" idx="18"/>
          </p:nvPr>
        </p:nvSpPr>
        <p:spPr>
          <a:xfrm>
            <a:off x="5738191" y="3356669"/>
            <a:ext cx="3297859" cy="360363"/>
          </a:xfrm>
        </p:spPr>
        <p:txBody>
          <a:bodyPr>
            <a:noAutofit/>
          </a:bodyPr>
          <a:lstStyle/>
          <a:p>
            <a:r>
              <a:rPr lang="en-US" sz="2400" dirty="0" smtClean="0">
                <a:solidFill>
                  <a:srgbClr val="0070C0"/>
                </a:solidFill>
              </a:rPr>
              <a:t>13 July 2016</a:t>
            </a:r>
          </a:p>
          <a:p>
            <a:endParaRPr lang="en-US" sz="2400" dirty="0" smtClean="0">
              <a:solidFill>
                <a:srgbClr val="0070C0"/>
              </a:solidFill>
            </a:endParaRPr>
          </a:p>
          <a:p>
            <a:endParaRPr lang="en-US" sz="2400" dirty="0">
              <a:solidFill>
                <a:srgbClr val="0070C0"/>
              </a:solidFill>
            </a:endParaRPr>
          </a:p>
        </p:txBody>
      </p:sp>
      <p:sp>
        <p:nvSpPr>
          <p:cNvPr id="2" name="TextBox 1"/>
          <p:cNvSpPr txBox="1"/>
          <p:nvPr/>
        </p:nvSpPr>
        <p:spPr>
          <a:xfrm>
            <a:off x="5062331" y="4076500"/>
            <a:ext cx="3829878" cy="1015663"/>
          </a:xfrm>
          <a:prstGeom prst="rect">
            <a:avLst/>
          </a:prstGeom>
          <a:noFill/>
        </p:spPr>
        <p:txBody>
          <a:bodyPr wrap="square" rtlCol="0">
            <a:spAutoFit/>
          </a:bodyPr>
          <a:lstStyle/>
          <a:p>
            <a:r>
              <a:rPr lang="en-US" sz="2000" b="1" i="1" dirty="0" smtClean="0">
                <a:solidFill>
                  <a:srgbClr val="FF0000"/>
                </a:solidFill>
              </a:rPr>
              <a:t>Central Asia Climate Smart Agriculture Workshop</a:t>
            </a:r>
          </a:p>
          <a:p>
            <a:r>
              <a:rPr lang="en-US" sz="2000" b="1" i="1" dirty="0" smtClean="0">
                <a:solidFill>
                  <a:srgbClr val="FF0000"/>
                </a:solidFill>
              </a:rPr>
              <a:t>12-14 July, Bishkek, Kyrgyzstan</a:t>
            </a:r>
            <a:endParaRPr lang="en-US" sz="2000" b="1" i="1" dirty="0">
              <a:solidFill>
                <a:srgbClr val="FF0000"/>
              </a:solidFill>
            </a:endParaRPr>
          </a:p>
        </p:txBody>
      </p:sp>
      <p:sp>
        <p:nvSpPr>
          <p:cNvPr id="5" name="TextBox 4"/>
          <p:cNvSpPr txBox="1"/>
          <p:nvPr/>
        </p:nvSpPr>
        <p:spPr>
          <a:xfrm>
            <a:off x="395536" y="2864680"/>
            <a:ext cx="4574029" cy="3477875"/>
          </a:xfrm>
          <a:prstGeom prst="rect">
            <a:avLst/>
          </a:prstGeom>
          <a:noFill/>
        </p:spPr>
        <p:txBody>
          <a:bodyPr wrap="square" rtlCol="0">
            <a:spAutoFit/>
          </a:bodyPr>
          <a:lstStyle/>
          <a:p>
            <a:r>
              <a:rPr lang="en-US" sz="2000" b="1" dirty="0" smtClean="0">
                <a:solidFill>
                  <a:srgbClr val="002060"/>
                </a:solidFill>
              </a:rPr>
              <a:t>Contributions</a:t>
            </a:r>
          </a:p>
          <a:p>
            <a:r>
              <a:rPr lang="en-US" sz="2000" b="1" dirty="0" smtClean="0">
                <a:solidFill>
                  <a:srgbClr val="002060"/>
                </a:solidFill>
              </a:rPr>
              <a:t>National Wheat Research Programs in Central Asia and the Caucasus (CAC)</a:t>
            </a:r>
          </a:p>
          <a:p>
            <a:r>
              <a:rPr lang="en-US" sz="2000" b="1" dirty="0" smtClean="0">
                <a:solidFill>
                  <a:srgbClr val="002060"/>
                </a:solidFill>
              </a:rPr>
              <a:t>ICARDA, CIMMYT, </a:t>
            </a:r>
          </a:p>
          <a:p>
            <a:r>
              <a:rPr lang="en-US" sz="2000" b="1" dirty="0" smtClean="0">
                <a:solidFill>
                  <a:srgbClr val="002060"/>
                </a:solidFill>
              </a:rPr>
              <a:t>CRP-WHEAT, CRP-Dryland Systems</a:t>
            </a:r>
          </a:p>
          <a:p>
            <a:endParaRPr lang="en-US" sz="2000" b="1" dirty="0">
              <a:solidFill>
                <a:srgbClr val="002060"/>
              </a:solidFill>
            </a:endParaRPr>
          </a:p>
          <a:p>
            <a:r>
              <a:rPr lang="en-US" sz="2000" b="1" dirty="0" smtClean="0">
                <a:solidFill>
                  <a:srgbClr val="0070C0"/>
                </a:solidFill>
              </a:rPr>
              <a:t>Donors:</a:t>
            </a:r>
          </a:p>
          <a:p>
            <a:r>
              <a:rPr lang="en-US" sz="2000" b="1" dirty="0" smtClean="0">
                <a:solidFill>
                  <a:srgbClr val="0070C0"/>
                </a:solidFill>
              </a:rPr>
              <a:t>National funds for wheat research, CAC</a:t>
            </a:r>
          </a:p>
          <a:p>
            <a:r>
              <a:rPr lang="en-US" sz="2000" b="1" dirty="0" smtClean="0">
                <a:solidFill>
                  <a:srgbClr val="0070C0"/>
                </a:solidFill>
              </a:rPr>
              <a:t>BMZ/GIZ</a:t>
            </a:r>
          </a:p>
          <a:p>
            <a:r>
              <a:rPr lang="en-US" sz="2000" b="1" dirty="0" smtClean="0">
                <a:solidFill>
                  <a:srgbClr val="0070C0"/>
                </a:solidFill>
              </a:rPr>
              <a:t>Russian Federations</a:t>
            </a:r>
          </a:p>
          <a:p>
            <a:r>
              <a:rPr lang="en-US" sz="2000" b="1" dirty="0" smtClean="0">
                <a:solidFill>
                  <a:srgbClr val="0070C0"/>
                </a:solidFill>
              </a:rPr>
              <a:t>ICARDA, CIMMYT</a:t>
            </a:r>
            <a:endParaRPr lang="en-US" sz="2000" b="1" dirty="0">
              <a:solidFill>
                <a:srgbClr val="0070C0"/>
              </a:solidFill>
            </a:endParaRPr>
          </a:p>
        </p:txBody>
      </p:sp>
    </p:spTree>
    <p:extLst>
      <p:ext uri="{BB962C8B-B14F-4D97-AF65-F5344CB8AC3E}">
        <p14:creationId xmlns:p14="http://schemas.microsoft.com/office/powerpoint/2010/main" val="21486403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ummit (eng).jpg"/>
          <p:cNvPicPr>
            <a:picLocks noChangeAspect="1"/>
          </p:cNvPicPr>
          <p:nvPr/>
        </p:nvPicPr>
        <p:blipFill>
          <a:blip r:embed="rId2" cstate="print"/>
          <a:stretch>
            <a:fillRect/>
          </a:stretch>
        </p:blipFill>
        <p:spPr>
          <a:xfrm>
            <a:off x="1770073" y="2421466"/>
            <a:ext cx="5953329" cy="3886200"/>
          </a:xfrm>
          <a:prstGeom prst="rect">
            <a:avLst/>
          </a:prstGeom>
        </p:spPr>
      </p:pic>
      <p:sp>
        <p:nvSpPr>
          <p:cNvPr id="2" name="Title 1"/>
          <p:cNvSpPr>
            <a:spLocks noGrp="1"/>
          </p:cNvSpPr>
          <p:nvPr>
            <p:ph type="title"/>
          </p:nvPr>
        </p:nvSpPr>
        <p:spPr/>
        <p:txBody>
          <a:bodyPr/>
          <a:lstStyle/>
          <a:p>
            <a:r>
              <a:rPr lang="en-US" dirty="0"/>
              <a:t>ICARDA - History of Collaboration in the CAC region</a:t>
            </a:r>
            <a:endParaRPr lang="ru-RU" dirty="0"/>
          </a:p>
        </p:txBody>
      </p:sp>
      <p:sp>
        <p:nvSpPr>
          <p:cNvPr id="3" name="Content Placeholder 2"/>
          <p:cNvSpPr>
            <a:spLocks noGrp="1"/>
          </p:cNvSpPr>
          <p:nvPr>
            <p:ph idx="1"/>
          </p:nvPr>
        </p:nvSpPr>
        <p:spPr/>
        <p:txBody>
          <a:bodyPr/>
          <a:lstStyle/>
          <a:p>
            <a:pPr algn="ctr">
              <a:buNone/>
            </a:pPr>
            <a:r>
              <a:rPr lang="en-US" b="1" dirty="0" smtClean="0"/>
              <a:t>1995</a:t>
            </a:r>
          </a:p>
          <a:p>
            <a:pPr lvl="1">
              <a:buNone/>
            </a:pPr>
            <a:r>
              <a:rPr lang="en-US" dirty="0" smtClean="0"/>
              <a:t>The first workshop held in Tashkent in December 1995 brought together participants from ICARDA and other CG Centers, from donor organizations and NARS of CAC to identify areas of collaboration </a:t>
            </a:r>
            <a:endParaRPr lang="ru-RU" dirty="0" smtClean="0"/>
          </a:p>
          <a:p>
            <a:pPr lvl="1"/>
            <a:endParaRPr lang="ru-RU" dirty="0"/>
          </a:p>
        </p:txBody>
      </p:sp>
    </p:spTree>
    <p:extLst>
      <p:ext uri="{BB962C8B-B14F-4D97-AF65-F5344CB8AC3E}">
        <p14:creationId xmlns:p14="http://schemas.microsoft.com/office/powerpoint/2010/main" val="2452777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ICARDA - History of Collaboration in the CAC region</a:t>
            </a:r>
            <a:endParaRPr lang="ru-RU" dirty="0"/>
          </a:p>
        </p:txBody>
      </p:sp>
      <p:sp>
        <p:nvSpPr>
          <p:cNvPr id="3" name="Content Placeholder 2"/>
          <p:cNvSpPr>
            <a:spLocks noGrp="1"/>
          </p:cNvSpPr>
          <p:nvPr>
            <p:ph idx="1"/>
          </p:nvPr>
        </p:nvSpPr>
        <p:spPr/>
        <p:txBody>
          <a:bodyPr/>
          <a:lstStyle/>
          <a:p>
            <a:pPr algn="ctr">
              <a:buNone/>
            </a:pPr>
            <a:r>
              <a:rPr lang="en-US" b="1" dirty="0" smtClean="0"/>
              <a:t>1998</a:t>
            </a:r>
          </a:p>
          <a:p>
            <a:pPr lvl="1">
              <a:buFont typeface="Wingdings" pitchFamily="2" charset="2"/>
              <a:buChar char="§"/>
            </a:pPr>
            <a:r>
              <a:rPr lang="en-US" dirty="0" smtClean="0"/>
              <a:t>Nine CGIAR Centers agreed to form a Consortium to assist the eight CAC countries in agricultural research with ICARDA as the lead Center </a:t>
            </a:r>
          </a:p>
          <a:p>
            <a:pPr lvl="1">
              <a:buFont typeface="Wingdings" pitchFamily="2" charset="2"/>
              <a:buChar char="§"/>
            </a:pPr>
            <a:r>
              <a:rPr lang="en-US" dirty="0" smtClean="0"/>
              <a:t>ICARDA's CAC Regional Program Office was established on 1 August 1998 in Tashkent, Uzbekistan</a:t>
            </a:r>
            <a:endParaRPr lang="ru-RU" dirty="0" smtClean="0"/>
          </a:p>
          <a:p>
            <a:pPr lvl="1">
              <a:buFont typeface="Wingdings" pitchFamily="2" charset="2"/>
              <a:buChar char="§"/>
            </a:pPr>
            <a:r>
              <a:rPr lang="en-US" dirty="0" smtClean="0"/>
              <a:t>ICARDA facilitated the establishment of the CGIAR Regional Program for Sustainable Agriculture in CAC (</a:t>
            </a:r>
            <a:r>
              <a:rPr lang="en-US" u="sng" dirty="0" smtClean="0">
                <a:hlinkClick r:id="rId2"/>
              </a:rPr>
              <a:t>www.cac-program.org</a:t>
            </a:r>
            <a:r>
              <a:rPr lang="en-US" dirty="0" smtClean="0"/>
              <a:t>). ICARDA serves as the Convening Center for the CAC Regional Program.  </a:t>
            </a:r>
            <a:endParaRPr lang="ru-RU" dirty="0" smtClean="0"/>
          </a:p>
          <a:p>
            <a:endParaRPr lang="en-US" b="1" dirty="0" smtClean="0"/>
          </a:p>
          <a:p>
            <a:endParaRPr lang="ru-RU" dirty="0"/>
          </a:p>
        </p:txBody>
      </p:sp>
      <p:pic>
        <p:nvPicPr>
          <p:cNvPr id="4" name="Picture 2" descr="C:\Dokumente und Einstellungen\1Martius\Eigene Dateien\2projekte0---ICARDA-CAC\cac logo\cac prog logo band vertical no MSU.jpg"/>
          <p:cNvPicPr>
            <a:picLocks noChangeAspect="1" noChangeArrowheads="1"/>
          </p:cNvPicPr>
          <p:nvPr/>
        </p:nvPicPr>
        <p:blipFill>
          <a:blip r:embed="rId3" cstate="print"/>
          <a:srcRect/>
          <a:stretch>
            <a:fillRect/>
          </a:stretch>
        </p:blipFill>
        <p:spPr bwMode="auto">
          <a:xfrm>
            <a:off x="0" y="840846"/>
            <a:ext cx="692150" cy="5475287"/>
          </a:xfrm>
          <a:prstGeom prst="rect">
            <a:avLst/>
          </a:prstGeom>
          <a:noFill/>
          <a:ln w="9525">
            <a:noFill/>
            <a:miter lim="800000"/>
            <a:headEnd/>
            <a:tailEnd/>
          </a:ln>
        </p:spPr>
      </p:pic>
      <p:pic>
        <p:nvPicPr>
          <p:cNvPr id="5" name="Picture 3" descr="NARS"/>
          <p:cNvPicPr>
            <a:picLocks noChangeAspect="1" noChangeArrowheads="1"/>
          </p:cNvPicPr>
          <p:nvPr/>
        </p:nvPicPr>
        <p:blipFill>
          <a:blip r:embed="rId4" cstate="print"/>
          <a:srcRect/>
          <a:stretch>
            <a:fillRect/>
          </a:stretch>
        </p:blipFill>
        <p:spPr bwMode="auto">
          <a:xfrm>
            <a:off x="8525933" y="753534"/>
            <a:ext cx="618066" cy="5477933"/>
          </a:xfrm>
          <a:prstGeom prst="rect">
            <a:avLst/>
          </a:prstGeom>
          <a:noFill/>
          <a:ln w="9525">
            <a:noFill/>
            <a:miter lim="800000"/>
            <a:headEnd/>
            <a:tailEnd/>
          </a:ln>
        </p:spPr>
      </p:pic>
      <p:pic>
        <p:nvPicPr>
          <p:cNvPr id="1027" name="Picture 3" descr="D:\Archive\LOGOS_CGIAR_ICARDA\CAC_LOGO.jpg"/>
          <p:cNvPicPr>
            <a:picLocks noChangeAspect="1" noChangeArrowheads="1"/>
          </p:cNvPicPr>
          <p:nvPr/>
        </p:nvPicPr>
        <p:blipFill>
          <a:blip r:embed="rId5" cstate="print"/>
          <a:srcRect/>
          <a:stretch>
            <a:fillRect/>
          </a:stretch>
        </p:blipFill>
        <p:spPr bwMode="auto">
          <a:xfrm>
            <a:off x="3098800" y="4055856"/>
            <a:ext cx="3242733" cy="2111752"/>
          </a:xfrm>
          <a:prstGeom prst="rect">
            <a:avLst/>
          </a:prstGeom>
          <a:noFill/>
        </p:spPr>
      </p:pic>
    </p:spTree>
    <p:extLst>
      <p:ext uri="{BB962C8B-B14F-4D97-AF65-F5344CB8AC3E}">
        <p14:creationId xmlns:p14="http://schemas.microsoft.com/office/powerpoint/2010/main" val="28322743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ICARDA - History of Collaboration in the CAC region</a:t>
            </a:r>
            <a:endParaRPr lang="ru-RU" dirty="0"/>
          </a:p>
        </p:txBody>
      </p:sp>
      <p:sp>
        <p:nvSpPr>
          <p:cNvPr id="3" name="Content Placeholder 2"/>
          <p:cNvSpPr>
            <a:spLocks noGrp="1"/>
          </p:cNvSpPr>
          <p:nvPr>
            <p:ph idx="1"/>
          </p:nvPr>
        </p:nvSpPr>
        <p:spPr/>
        <p:txBody>
          <a:bodyPr/>
          <a:lstStyle/>
          <a:p>
            <a:pPr algn="ctr">
              <a:buNone/>
            </a:pPr>
            <a:r>
              <a:rPr lang="en-US" b="1" dirty="0" smtClean="0"/>
              <a:t>2000</a:t>
            </a:r>
          </a:p>
          <a:p>
            <a:pPr lvl="1"/>
            <a:r>
              <a:rPr lang="en-US" dirty="0" smtClean="0"/>
              <a:t>Regional Forum of the CAC countries (CACAARI) was established</a:t>
            </a:r>
            <a:endParaRPr lang="ru-RU" dirty="0" smtClean="0"/>
          </a:p>
          <a:p>
            <a:pPr lvl="1"/>
            <a:r>
              <a:rPr lang="en-US" dirty="0" smtClean="0"/>
              <a:t>CACAARI has been representing Central Asia and the Caucasus at various regional and global meetings, including Global Forum for Agricultural Research (GFAR)</a:t>
            </a:r>
            <a:endParaRPr lang="ru-RU" dirty="0" smtClean="0"/>
          </a:p>
          <a:p>
            <a:endParaRPr lang="ru-RU" dirty="0"/>
          </a:p>
        </p:txBody>
      </p:sp>
      <p:pic>
        <p:nvPicPr>
          <p:cNvPr id="1027" name="Picture 3" descr="D:\Archive\LOGOS_CGIAR_ICARDA\cacaari_high.jpg"/>
          <p:cNvPicPr>
            <a:picLocks noChangeAspect="1" noChangeArrowheads="1"/>
          </p:cNvPicPr>
          <p:nvPr/>
        </p:nvPicPr>
        <p:blipFill>
          <a:blip r:embed="rId2" cstate="print"/>
          <a:srcRect/>
          <a:stretch>
            <a:fillRect/>
          </a:stretch>
        </p:blipFill>
        <p:spPr bwMode="auto">
          <a:xfrm>
            <a:off x="1519768" y="3042708"/>
            <a:ext cx="6125633" cy="2151358"/>
          </a:xfrm>
          <a:prstGeom prst="rect">
            <a:avLst/>
          </a:prstGeom>
          <a:noFill/>
        </p:spPr>
      </p:pic>
    </p:spTree>
    <p:extLst>
      <p:ext uri="{BB962C8B-B14F-4D97-AF65-F5344CB8AC3E}">
        <p14:creationId xmlns:p14="http://schemas.microsoft.com/office/powerpoint/2010/main" val="38479817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Wheat breeders and CSA</a:t>
            </a:r>
            <a:endParaRPr lang="en-US" sz="3200" dirty="0"/>
          </a:p>
        </p:txBody>
      </p:sp>
      <p:sp>
        <p:nvSpPr>
          <p:cNvPr id="3" name="Content Placeholder 2"/>
          <p:cNvSpPr>
            <a:spLocks noGrp="1"/>
          </p:cNvSpPr>
          <p:nvPr>
            <p:ph idx="1"/>
          </p:nvPr>
        </p:nvSpPr>
        <p:spPr/>
        <p:txBody>
          <a:bodyPr>
            <a:normAutofit/>
          </a:bodyPr>
          <a:lstStyle/>
          <a:p>
            <a:r>
              <a:rPr lang="en-US" sz="2800" dirty="0" smtClean="0"/>
              <a:t>Wheat breeders always think of CSA</a:t>
            </a:r>
          </a:p>
          <a:p>
            <a:r>
              <a:rPr lang="en-US" sz="2800" dirty="0" smtClean="0"/>
              <a:t>Plan </a:t>
            </a:r>
            <a:r>
              <a:rPr lang="en-US" sz="2800" dirty="0" smtClean="0"/>
              <a:t>for 20 years of climatic variations for each new variety to reach the farmers’ fields</a:t>
            </a:r>
            <a:endParaRPr lang="en-US" sz="2800" dirty="0"/>
          </a:p>
        </p:txBody>
      </p:sp>
    </p:spTree>
    <p:extLst>
      <p:ext uri="{BB962C8B-B14F-4D97-AF65-F5344CB8AC3E}">
        <p14:creationId xmlns:p14="http://schemas.microsoft.com/office/powerpoint/2010/main" val="2708627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695" y="-1"/>
            <a:ext cx="8229600" cy="980661"/>
          </a:xfrm>
        </p:spPr>
        <p:txBody>
          <a:bodyPr>
            <a:normAutofit/>
          </a:bodyPr>
          <a:lstStyle/>
          <a:p>
            <a:r>
              <a:rPr lang="en-US" dirty="0" err="1" smtClean="0"/>
              <a:t>Bezostaya</a:t>
            </a:r>
            <a:r>
              <a:rPr lang="en-US" dirty="0" smtClean="0"/>
              <a:t> 1 – Probably the most climate resilient winter wheat variety </a:t>
            </a:r>
            <a:endParaRPr lang="en-US" dirty="0"/>
          </a:p>
        </p:txBody>
      </p:sp>
      <p:pic>
        <p:nvPicPr>
          <p:cNvPr id="5" name="Picture 4"/>
          <p:cNvPicPr/>
          <p:nvPr/>
        </p:nvPicPr>
        <p:blipFill rotWithShape="1">
          <a:blip r:embed="rId2"/>
          <a:srcRect l="21954" t="23090" r="19712" b="6707"/>
          <a:stretch/>
        </p:blipFill>
        <p:spPr bwMode="auto">
          <a:xfrm>
            <a:off x="0" y="1086678"/>
            <a:ext cx="7222434" cy="5605669"/>
          </a:xfrm>
          <a:prstGeom prst="rect">
            <a:avLst/>
          </a:prstGeom>
          <a:ln>
            <a:noFill/>
          </a:ln>
          <a:extLst>
            <a:ext uri="{53640926-AAD7-44D8-BBD7-CCE9431645EC}">
              <a14:shadowObscured xmlns:a14="http://schemas.microsoft.com/office/drawing/2010/main"/>
            </a:ext>
          </a:extLst>
        </p:spPr>
      </p:pic>
      <p:sp>
        <p:nvSpPr>
          <p:cNvPr id="3" name="TextBox 2"/>
          <p:cNvSpPr txBox="1"/>
          <p:nvPr/>
        </p:nvSpPr>
        <p:spPr>
          <a:xfrm>
            <a:off x="5605669" y="2703443"/>
            <a:ext cx="3432313" cy="1938992"/>
          </a:xfrm>
          <a:prstGeom prst="rect">
            <a:avLst/>
          </a:prstGeom>
          <a:noFill/>
        </p:spPr>
        <p:txBody>
          <a:bodyPr wrap="square" rtlCol="0">
            <a:spAutoFit/>
          </a:bodyPr>
          <a:lstStyle/>
          <a:p>
            <a:r>
              <a:rPr lang="en-US" sz="2400" dirty="0" smtClean="0">
                <a:solidFill>
                  <a:srgbClr val="FF0000"/>
                </a:solidFill>
              </a:rPr>
              <a:t>1969 – released</a:t>
            </a:r>
          </a:p>
          <a:p>
            <a:endParaRPr lang="en-US" sz="2400" dirty="0">
              <a:solidFill>
                <a:srgbClr val="FF0000"/>
              </a:solidFill>
            </a:endParaRPr>
          </a:p>
          <a:p>
            <a:r>
              <a:rPr lang="en-US" sz="2400" dirty="0" smtClean="0">
                <a:solidFill>
                  <a:srgbClr val="FF0000"/>
                </a:solidFill>
              </a:rPr>
              <a:t>Still grown on</a:t>
            </a:r>
          </a:p>
          <a:p>
            <a:r>
              <a:rPr lang="en-US" sz="2400" dirty="0">
                <a:solidFill>
                  <a:srgbClr val="FF0000"/>
                </a:solidFill>
              </a:rPr>
              <a:t>≈</a:t>
            </a:r>
            <a:r>
              <a:rPr lang="en-US" sz="2400" dirty="0" smtClean="0">
                <a:solidFill>
                  <a:srgbClr val="FF0000"/>
                </a:solidFill>
              </a:rPr>
              <a:t> 1 million ha</a:t>
            </a:r>
          </a:p>
          <a:p>
            <a:r>
              <a:rPr lang="en-US" sz="2400" dirty="0" smtClean="0">
                <a:solidFill>
                  <a:srgbClr val="FF0000"/>
                </a:solidFill>
              </a:rPr>
              <a:t>Yield 6 t/ha</a:t>
            </a:r>
            <a:endParaRPr lang="en-US" sz="2400" dirty="0">
              <a:solidFill>
                <a:srgbClr val="FF0000"/>
              </a:solidFill>
            </a:endParaRPr>
          </a:p>
        </p:txBody>
      </p:sp>
    </p:spTree>
    <p:extLst>
      <p:ext uri="{BB962C8B-B14F-4D97-AF65-F5344CB8AC3E}">
        <p14:creationId xmlns:p14="http://schemas.microsoft.com/office/powerpoint/2010/main" val="17409458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Temperature variations in </a:t>
            </a:r>
            <a:r>
              <a:rPr lang="en-US" dirty="0" err="1" smtClean="0"/>
              <a:t>Karkalpakstan</a:t>
            </a:r>
            <a:r>
              <a:rPr lang="en-US" dirty="0" smtClean="0"/>
              <a:t> 2013 and 2016</a:t>
            </a:r>
            <a:endParaRPr lang="en-US" dirty="0"/>
          </a:p>
        </p:txBody>
      </p:sp>
      <p:graphicFrame>
        <p:nvGraphicFramePr>
          <p:cNvPr id="6" name="Chart 5"/>
          <p:cNvGraphicFramePr>
            <a:graphicFrameLocks/>
          </p:cNvGraphicFramePr>
          <p:nvPr>
            <p:extLst>
              <p:ext uri="{D42A27DB-BD31-4B8C-83A1-F6EECF244321}">
                <p14:modId xmlns:p14="http://schemas.microsoft.com/office/powerpoint/2010/main" val="2661665462"/>
              </p:ext>
            </p:extLst>
          </p:nvPr>
        </p:nvGraphicFramePr>
        <p:xfrm>
          <a:off x="1187520" y="1046922"/>
          <a:ext cx="6631263" cy="257092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Chart 6"/>
          <p:cNvGraphicFramePr>
            <a:graphicFrameLocks/>
          </p:cNvGraphicFramePr>
          <p:nvPr>
            <p:extLst>
              <p:ext uri="{D42A27DB-BD31-4B8C-83A1-F6EECF244321}">
                <p14:modId xmlns:p14="http://schemas.microsoft.com/office/powerpoint/2010/main" val="2848490189"/>
              </p:ext>
            </p:extLst>
          </p:nvPr>
        </p:nvGraphicFramePr>
        <p:xfrm>
          <a:off x="1187519" y="3547441"/>
          <a:ext cx="6631263" cy="3268317"/>
        </p:xfrm>
        <a:graphic>
          <a:graphicData uri="http://schemas.openxmlformats.org/drawingml/2006/chart">
            <c:chart xmlns:c="http://schemas.openxmlformats.org/drawingml/2006/chart" xmlns:r="http://schemas.openxmlformats.org/officeDocument/2006/relationships" r:id="rId3"/>
          </a:graphicData>
        </a:graphic>
      </p:graphicFrame>
      <p:cxnSp>
        <p:nvCxnSpPr>
          <p:cNvPr id="12" name="Straight Connector 11"/>
          <p:cNvCxnSpPr/>
          <p:nvPr/>
        </p:nvCxnSpPr>
        <p:spPr>
          <a:xfrm>
            <a:off x="1815547" y="2637183"/>
            <a:ext cx="1364974" cy="26505"/>
          </a:xfrm>
          <a:prstGeom prst="line">
            <a:avLst/>
          </a:prstGeom>
          <a:ln w="38100">
            <a:solidFill>
              <a:schemeClr val="accent2"/>
            </a:solidFill>
          </a:ln>
        </p:spPr>
        <p:style>
          <a:lnRef idx="2">
            <a:schemeClr val="accent1"/>
          </a:lnRef>
          <a:fillRef idx="0">
            <a:schemeClr val="accent1"/>
          </a:fillRef>
          <a:effectRef idx="1">
            <a:schemeClr val="accent1"/>
          </a:effectRef>
          <a:fontRef idx="minor">
            <a:schemeClr val="tx1"/>
          </a:fontRef>
        </p:style>
      </p:cxnSp>
      <p:sp>
        <p:nvSpPr>
          <p:cNvPr id="13" name="TextBox 12"/>
          <p:cNvSpPr txBox="1"/>
          <p:nvPr/>
        </p:nvSpPr>
        <p:spPr>
          <a:xfrm>
            <a:off x="1696277" y="6172452"/>
            <a:ext cx="1537252" cy="461665"/>
          </a:xfrm>
          <a:prstGeom prst="rect">
            <a:avLst/>
          </a:prstGeom>
          <a:noFill/>
        </p:spPr>
        <p:txBody>
          <a:bodyPr wrap="square" rtlCol="0">
            <a:spAutoFit/>
          </a:bodyPr>
          <a:lstStyle/>
          <a:p>
            <a:r>
              <a:rPr lang="en-US" sz="2400" dirty="0" smtClean="0"/>
              <a:t>1 Dec</a:t>
            </a:r>
            <a:endParaRPr lang="en-US" sz="2400" dirty="0"/>
          </a:p>
        </p:txBody>
      </p:sp>
      <p:sp>
        <p:nvSpPr>
          <p:cNvPr id="14" name="TextBox 13"/>
          <p:cNvSpPr txBox="1"/>
          <p:nvPr/>
        </p:nvSpPr>
        <p:spPr>
          <a:xfrm>
            <a:off x="2226365" y="1378226"/>
            <a:ext cx="1205948" cy="461665"/>
          </a:xfrm>
          <a:prstGeom prst="rect">
            <a:avLst/>
          </a:prstGeom>
          <a:noFill/>
        </p:spPr>
        <p:txBody>
          <a:bodyPr wrap="square" rtlCol="0">
            <a:spAutoFit/>
          </a:bodyPr>
          <a:lstStyle/>
          <a:p>
            <a:r>
              <a:rPr lang="en-US" sz="2400" dirty="0" smtClean="0"/>
              <a:t>2013</a:t>
            </a:r>
            <a:endParaRPr lang="en-US" sz="2400" dirty="0"/>
          </a:p>
        </p:txBody>
      </p:sp>
      <p:cxnSp>
        <p:nvCxnSpPr>
          <p:cNvPr id="20" name="Straight Connector 19"/>
          <p:cNvCxnSpPr/>
          <p:nvPr/>
        </p:nvCxnSpPr>
        <p:spPr>
          <a:xfrm flipV="1">
            <a:off x="5420141" y="1378226"/>
            <a:ext cx="0" cy="4320209"/>
          </a:xfrm>
          <a:prstGeom prst="line">
            <a:avLst/>
          </a:prstGeom>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a:off x="6732104" y="1648814"/>
            <a:ext cx="940905" cy="0"/>
          </a:xfrm>
          <a:prstGeom prst="line">
            <a:avLst/>
          </a:prstGeom>
          <a:ln w="57150">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p:nvCxnSpPr>
        <p:spPr>
          <a:xfrm>
            <a:off x="6745358" y="4346713"/>
            <a:ext cx="993912" cy="0"/>
          </a:xfrm>
          <a:prstGeom prst="line">
            <a:avLst/>
          </a:prstGeom>
          <a:ln w="57150">
            <a:solidFill>
              <a:schemeClr val="accent2"/>
            </a:solidFill>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249054" y="1839891"/>
            <a:ext cx="553998" cy="3949148"/>
          </a:xfrm>
          <a:prstGeom prst="rect">
            <a:avLst/>
          </a:prstGeom>
          <a:noFill/>
        </p:spPr>
        <p:txBody>
          <a:bodyPr vert="vert270" wrap="square" rtlCol="0">
            <a:spAutoFit/>
          </a:bodyPr>
          <a:lstStyle/>
          <a:p>
            <a:pPr algn="ctr"/>
            <a:r>
              <a:rPr lang="en-US" sz="2400" dirty="0" smtClean="0"/>
              <a:t>Temperature °C</a:t>
            </a:r>
            <a:endParaRPr lang="en-US" sz="2400" dirty="0"/>
          </a:p>
        </p:txBody>
      </p:sp>
      <p:cxnSp>
        <p:nvCxnSpPr>
          <p:cNvPr id="4" name="Straight Connector 3"/>
          <p:cNvCxnSpPr/>
          <p:nvPr/>
        </p:nvCxnSpPr>
        <p:spPr>
          <a:xfrm flipH="1">
            <a:off x="5433391" y="2981739"/>
            <a:ext cx="3975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flipH="1">
            <a:off x="4247322" y="3134139"/>
            <a:ext cx="39758"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flipV="1">
            <a:off x="4353337" y="1212574"/>
            <a:ext cx="0" cy="4320209"/>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729283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8539" y="-112017"/>
            <a:ext cx="8229600" cy="1143000"/>
          </a:xfrm>
        </p:spPr>
        <p:txBody>
          <a:bodyPr>
            <a:normAutofit/>
          </a:bodyPr>
          <a:lstStyle/>
          <a:p>
            <a:r>
              <a:rPr lang="en-US" sz="2800" dirty="0" smtClean="0"/>
              <a:t>Constraints to wheat production under climate change in Central Asia</a:t>
            </a:r>
            <a:endParaRPr lang="en-US" sz="2800" dirty="0"/>
          </a:p>
        </p:txBody>
      </p:sp>
      <p:sp>
        <p:nvSpPr>
          <p:cNvPr id="4" name="Content Placeholder 3"/>
          <p:cNvSpPr>
            <a:spLocks noGrp="1"/>
          </p:cNvSpPr>
          <p:nvPr>
            <p:ph idx="1"/>
          </p:nvPr>
        </p:nvSpPr>
        <p:spPr>
          <a:xfrm>
            <a:off x="457200" y="1257300"/>
            <a:ext cx="8229600" cy="4876800"/>
          </a:xfrm>
        </p:spPr>
        <p:txBody>
          <a:bodyPr/>
          <a:lstStyle/>
          <a:p>
            <a:pPr>
              <a:buNone/>
            </a:pPr>
            <a:endParaRPr lang="en-US" sz="2800" dirty="0" smtClean="0"/>
          </a:p>
          <a:p>
            <a:pPr>
              <a:buNone/>
            </a:pPr>
            <a:endParaRPr lang="en-US" sz="2800" dirty="0" smtClean="0"/>
          </a:p>
          <a:p>
            <a:pPr>
              <a:buNone/>
            </a:pPr>
            <a:endParaRPr lang="en-US" sz="2800" dirty="0"/>
          </a:p>
        </p:txBody>
      </p:sp>
      <p:grpSp>
        <p:nvGrpSpPr>
          <p:cNvPr id="3" name="Group 32"/>
          <p:cNvGrpSpPr/>
          <p:nvPr/>
        </p:nvGrpSpPr>
        <p:grpSpPr>
          <a:xfrm>
            <a:off x="457200" y="1947443"/>
            <a:ext cx="8347928" cy="4343400"/>
            <a:chOff x="685800" y="2362200"/>
            <a:chExt cx="8347928" cy="4343400"/>
          </a:xfrm>
        </p:grpSpPr>
        <p:sp>
          <p:nvSpPr>
            <p:cNvPr id="6" name="Oval 5"/>
            <p:cNvSpPr/>
            <p:nvPr/>
          </p:nvSpPr>
          <p:spPr>
            <a:xfrm>
              <a:off x="685800" y="2438400"/>
              <a:ext cx="1905000" cy="12192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Oval 6"/>
            <p:cNvSpPr/>
            <p:nvPr/>
          </p:nvSpPr>
          <p:spPr>
            <a:xfrm>
              <a:off x="6477000" y="2362200"/>
              <a:ext cx="1905000" cy="12192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3733800" y="2362200"/>
              <a:ext cx="1905000" cy="1219200"/>
            </a:xfrm>
            <a:prstGeom prst="ellipse">
              <a:avLst/>
            </a:prstGeom>
            <a:solidFill>
              <a:schemeClr val="bg1"/>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9" name="TextBox 8"/>
            <p:cNvSpPr txBox="1"/>
            <p:nvPr/>
          </p:nvSpPr>
          <p:spPr>
            <a:xfrm>
              <a:off x="4038600" y="2667000"/>
              <a:ext cx="1298817" cy="523220"/>
            </a:xfrm>
            <a:prstGeom prst="rect">
              <a:avLst/>
            </a:prstGeom>
            <a:noFill/>
          </p:spPr>
          <p:txBody>
            <a:bodyPr wrap="none" rtlCol="0">
              <a:spAutoFit/>
            </a:bodyPr>
            <a:lstStyle/>
            <a:p>
              <a:r>
                <a:rPr lang="en-US" sz="2800" b="1" dirty="0" smtClean="0">
                  <a:solidFill>
                    <a:srgbClr val="041CCC"/>
                  </a:solidFill>
                </a:rPr>
                <a:t>Winter</a:t>
              </a:r>
              <a:endParaRPr lang="en-US" sz="2800" b="1" dirty="0">
                <a:solidFill>
                  <a:srgbClr val="041CCC"/>
                </a:solidFill>
              </a:endParaRPr>
            </a:p>
          </p:txBody>
        </p:sp>
        <p:sp>
          <p:nvSpPr>
            <p:cNvPr id="10" name="TextBox 9"/>
            <p:cNvSpPr txBox="1"/>
            <p:nvPr/>
          </p:nvSpPr>
          <p:spPr>
            <a:xfrm>
              <a:off x="838200" y="2743200"/>
              <a:ext cx="1542410" cy="523220"/>
            </a:xfrm>
            <a:prstGeom prst="rect">
              <a:avLst/>
            </a:prstGeom>
            <a:noFill/>
          </p:spPr>
          <p:txBody>
            <a:bodyPr wrap="none" rtlCol="0">
              <a:spAutoFit/>
            </a:bodyPr>
            <a:lstStyle/>
            <a:p>
              <a:r>
                <a:rPr lang="en-US" sz="2800" b="1" dirty="0" smtClean="0">
                  <a:solidFill>
                    <a:schemeClr val="bg1"/>
                  </a:solidFill>
                </a:rPr>
                <a:t>Autumn</a:t>
              </a:r>
              <a:endParaRPr lang="en-US" sz="2800" b="1" dirty="0">
                <a:solidFill>
                  <a:schemeClr val="bg1"/>
                </a:solidFill>
              </a:endParaRPr>
            </a:p>
          </p:txBody>
        </p:sp>
        <p:sp>
          <p:nvSpPr>
            <p:cNvPr id="11" name="TextBox 10"/>
            <p:cNvSpPr txBox="1"/>
            <p:nvPr/>
          </p:nvSpPr>
          <p:spPr>
            <a:xfrm>
              <a:off x="6781800" y="2667000"/>
              <a:ext cx="1321196" cy="523220"/>
            </a:xfrm>
            <a:prstGeom prst="rect">
              <a:avLst/>
            </a:prstGeom>
            <a:noFill/>
          </p:spPr>
          <p:txBody>
            <a:bodyPr wrap="none" rtlCol="0">
              <a:spAutoFit/>
            </a:bodyPr>
            <a:lstStyle/>
            <a:p>
              <a:r>
                <a:rPr lang="en-US" sz="2800" b="1" dirty="0" smtClean="0">
                  <a:solidFill>
                    <a:schemeClr val="bg1"/>
                  </a:solidFill>
                </a:rPr>
                <a:t>Spring</a:t>
              </a:r>
              <a:endParaRPr lang="en-US" sz="2800" b="1" dirty="0">
                <a:solidFill>
                  <a:schemeClr val="bg1"/>
                </a:solidFill>
              </a:endParaRPr>
            </a:p>
          </p:txBody>
        </p:sp>
        <p:sp>
          <p:nvSpPr>
            <p:cNvPr id="22" name="Rounded Rectangle 21"/>
            <p:cNvSpPr/>
            <p:nvPr/>
          </p:nvSpPr>
          <p:spPr>
            <a:xfrm>
              <a:off x="4038600" y="6096000"/>
              <a:ext cx="1676400" cy="609600"/>
            </a:xfrm>
            <a:prstGeom prst="roundRect">
              <a:avLst/>
            </a:prstGeom>
            <a:solidFill>
              <a:srgbClr val="FFC000"/>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FF0000"/>
                  </a:solidFill>
                </a:rPr>
                <a:t>Drought</a:t>
              </a:r>
              <a:endParaRPr lang="en-US" sz="2800" b="1" dirty="0">
                <a:solidFill>
                  <a:srgbClr val="FF0000"/>
                </a:solidFill>
              </a:endParaRPr>
            </a:p>
          </p:txBody>
        </p:sp>
        <p:sp>
          <p:nvSpPr>
            <p:cNvPr id="23" name="Rounded Rectangle 22"/>
            <p:cNvSpPr/>
            <p:nvPr/>
          </p:nvSpPr>
          <p:spPr>
            <a:xfrm>
              <a:off x="990600" y="3657600"/>
              <a:ext cx="1524000" cy="609600"/>
            </a:xfrm>
            <a:prstGeom prst="roundRect">
              <a:avLst/>
            </a:prstGeom>
            <a:solidFill>
              <a:srgbClr val="00B0F0"/>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t>Wet</a:t>
              </a:r>
              <a:endParaRPr lang="en-US" sz="2800" b="1" dirty="0"/>
            </a:p>
          </p:txBody>
        </p:sp>
        <p:sp>
          <p:nvSpPr>
            <p:cNvPr id="24" name="Rounded Rectangle 23"/>
            <p:cNvSpPr/>
            <p:nvPr/>
          </p:nvSpPr>
          <p:spPr>
            <a:xfrm>
              <a:off x="7010400" y="6019800"/>
              <a:ext cx="1524000" cy="609600"/>
            </a:xfrm>
            <a:prstGeom prst="roundRect">
              <a:avLst/>
            </a:prstGeom>
            <a:solidFill>
              <a:srgbClr val="FFC000"/>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FF0000"/>
                  </a:solidFill>
                </a:rPr>
                <a:t>Heat</a:t>
              </a:r>
              <a:endParaRPr lang="en-US" sz="2800" b="1" dirty="0">
                <a:solidFill>
                  <a:srgbClr val="FF0000"/>
                </a:solidFill>
              </a:endParaRPr>
            </a:p>
          </p:txBody>
        </p:sp>
        <p:sp>
          <p:nvSpPr>
            <p:cNvPr id="37" name="Rounded Rectangle 36"/>
            <p:cNvSpPr/>
            <p:nvPr/>
          </p:nvSpPr>
          <p:spPr>
            <a:xfrm>
              <a:off x="990600" y="5105400"/>
              <a:ext cx="1524000" cy="609600"/>
            </a:xfrm>
            <a:prstGeom prst="roundRect">
              <a:avLst/>
            </a:prstGeom>
            <a:solidFill>
              <a:srgbClr val="00B0F0"/>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t>Dry</a:t>
              </a:r>
              <a:endParaRPr lang="en-US" sz="2800" b="1" dirty="0"/>
            </a:p>
          </p:txBody>
        </p:sp>
        <p:sp>
          <p:nvSpPr>
            <p:cNvPr id="39" name="Rounded Rectangle 38"/>
            <p:cNvSpPr/>
            <p:nvPr/>
          </p:nvSpPr>
          <p:spPr>
            <a:xfrm>
              <a:off x="6705600" y="3581400"/>
              <a:ext cx="1524000" cy="609600"/>
            </a:xfrm>
            <a:prstGeom prst="roundRect">
              <a:avLst/>
            </a:prstGeom>
            <a:solidFill>
              <a:srgbClr val="00B0F0"/>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t>Wet</a:t>
              </a:r>
              <a:endParaRPr lang="en-US" sz="2800" b="1" dirty="0"/>
            </a:p>
          </p:txBody>
        </p:sp>
        <p:sp>
          <p:nvSpPr>
            <p:cNvPr id="40" name="Rounded Rectangle 39"/>
            <p:cNvSpPr/>
            <p:nvPr/>
          </p:nvSpPr>
          <p:spPr>
            <a:xfrm>
              <a:off x="6781800" y="4953000"/>
              <a:ext cx="1524000" cy="609600"/>
            </a:xfrm>
            <a:prstGeom prst="roundRect">
              <a:avLst/>
            </a:prstGeom>
            <a:solidFill>
              <a:srgbClr val="00B0F0"/>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t>Dry</a:t>
              </a:r>
              <a:endParaRPr lang="en-US" sz="2800" b="1" dirty="0"/>
            </a:p>
          </p:txBody>
        </p:sp>
        <p:sp>
          <p:nvSpPr>
            <p:cNvPr id="41" name="Rounded Rectangle 40"/>
            <p:cNvSpPr/>
            <p:nvPr/>
          </p:nvSpPr>
          <p:spPr>
            <a:xfrm>
              <a:off x="3962400" y="3581400"/>
              <a:ext cx="1524000" cy="60960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t>Mild</a:t>
              </a:r>
              <a:endParaRPr lang="en-US" sz="2800" b="1" dirty="0"/>
            </a:p>
          </p:txBody>
        </p:sp>
        <p:sp>
          <p:nvSpPr>
            <p:cNvPr id="42" name="Rounded Rectangle 41"/>
            <p:cNvSpPr/>
            <p:nvPr/>
          </p:nvSpPr>
          <p:spPr>
            <a:xfrm>
              <a:off x="4038600" y="4343400"/>
              <a:ext cx="1524000" cy="60960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t>Wet</a:t>
              </a:r>
              <a:endParaRPr lang="en-US" sz="2800" b="1" dirty="0"/>
            </a:p>
          </p:txBody>
        </p:sp>
        <p:cxnSp>
          <p:nvCxnSpPr>
            <p:cNvPr id="51" name="Straight Connector 50"/>
            <p:cNvCxnSpPr>
              <a:stCxn id="23" idx="2"/>
            </p:cNvCxnSpPr>
            <p:nvPr/>
          </p:nvCxnSpPr>
          <p:spPr>
            <a:xfrm rot="5400000">
              <a:off x="1333500" y="4686300"/>
              <a:ext cx="838200"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sp>
          <p:nvSpPr>
            <p:cNvPr id="53" name="Rounded Rectangle 52"/>
            <p:cNvSpPr/>
            <p:nvPr/>
          </p:nvSpPr>
          <p:spPr>
            <a:xfrm rot="19653614">
              <a:off x="5403535" y="3713806"/>
              <a:ext cx="1455086" cy="727552"/>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FF0000"/>
                  </a:solidFill>
                </a:rPr>
                <a:t>Yellow rust</a:t>
              </a:r>
            </a:p>
          </p:txBody>
        </p:sp>
        <p:cxnSp>
          <p:nvCxnSpPr>
            <p:cNvPr id="57" name="Straight Arrow Connector 56"/>
            <p:cNvCxnSpPr/>
            <p:nvPr/>
          </p:nvCxnSpPr>
          <p:spPr>
            <a:xfrm rot="10800000" flipV="1">
              <a:off x="5638800" y="5562600"/>
              <a:ext cx="1143000" cy="533400"/>
            </a:xfrm>
            <a:prstGeom prst="straightConnector1">
              <a:avLst/>
            </a:prstGeom>
            <a:ln w="571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p:nvPr/>
          </p:nvCxnSpPr>
          <p:spPr>
            <a:xfrm>
              <a:off x="2514600" y="5715000"/>
              <a:ext cx="1676400" cy="381000"/>
            </a:xfrm>
            <a:prstGeom prst="straightConnector1">
              <a:avLst/>
            </a:prstGeom>
            <a:ln w="5715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40" idx="2"/>
            </p:cNvCxnSpPr>
            <p:nvPr/>
          </p:nvCxnSpPr>
          <p:spPr>
            <a:xfrm rot="5400000">
              <a:off x="7315200" y="5791200"/>
              <a:ext cx="45720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62" name="Rounded Rectangle 61"/>
            <p:cNvSpPr/>
            <p:nvPr/>
          </p:nvSpPr>
          <p:spPr>
            <a:xfrm rot="19653614">
              <a:off x="7959957" y="3431629"/>
              <a:ext cx="1073771" cy="727552"/>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FF0000"/>
                  </a:solidFill>
                </a:rPr>
                <a:t>Leaf rust</a:t>
              </a:r>
              <a:endParaRPr lang="en-US" sz="2800" b="1" dirty="0">
                <a:solidFill>
                  <a:srgbClr val="FF0000"/>
                </a:solidFill>
              </a:endParaRPr>
            </a:p>
          </p:txBody>
        </p:sp>
        <p:sp>
          <p:nvSpPr>
            <p:cNvPr id="64" name="Rounded Rectangle 63"/>
            <p:cNvSpPr/>
            <p:nvPr/>
          </p:nvSpPr>
          <p:spPr>
            <a:xfrm>
              <a:off x="4114800" y="5105400"/>
              <a:ext cx="1524000" cy="53340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t>Dry</a:t>
              </a:r>
              <a:endParaRPr lang="en-US" sz="2800" b="1" dirty="0"/>
            </a:p>
          </p:txBody>
        </p:sp>
        <p:cxnSp>
          <p:nvCxnSpPr>
            <p:cNvPr id="68" name="Straight Arrow Connector 67"/>
            <p:cNvCxnSpPr/>
            <p:nvPr/>
          </p:nvCxnSpPr>
          <p:spPr>
            <a:xfrm rot="5400000">
              <a:off x="4648994" y="5866606"/>
              <a:ext cx="457200" cy="158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71" name="Rounded Rectangle 70"/>
            <p:cNvSpPr/>
            <p:nvPr/>
          </p:nvSpPr>
          <p:spPr>
            <a:xfrm rot="1227495">
              <a:off x="2455876" y="3781509"/>
              <a:ext cx="1712341" cy="727552"/>
            </a:xfrm>
            <a:prstGeom prst="round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FF0000"/>
                  </a:solidFill>
                </a:rPr>
                <a:t>Yellow rust</a:t>
              </a:r>
            </a:p>
          </p:txBody>
        </p:sp>
        <p:cxnSp>
          <p:nvCxnSpPr>
            <p:cNvPr id="31" name="Straight Connector 30"/>
            <p:cNvCxnSpPr/>
            <p:nvPr/>
          </p:nvCxnSpPr>
          <p:spPr>
            <a:xfrm rot="5400000">
              <a:off x="7123905" y="4609306"/>
              <a:ext cx="838200" cy="1588"/>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3" name="Oval 32"/>
          <p:cNvSpPr/>
          <p:nvPr/>
        </p:nvSpPr>
        <p:spPr>
          <a:xfrm>
            <a:off x="228600" y="5867400"/>
            <a:ext cx="2133600" cy="990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FF0000"/>
                </a:solidFill>
              </a:rPr>
              <a:t>Salinity</a:t>
            </a:r>
            <a:endParaRPr lang="en-US" sz="2800" b="1" dirty="0">
              <a:solidFill>
                <a:srgbClr val="FF0000"/>
              </a:solidFill>
            </a:endParaRPr>
          </a:p>
        </p:txBody>
      </p:sp>
      <p:sp>
        <p:nvSpPr>
          <p:cNvPr id="34" name="Arc 33"/>
          <p:cNvSpPr/>
          <p:nvPr/>
        </p:nvSpPr>
        <p:spPr>
          <a:xfrm>
            <a:off x="0" y="5715000"/>
            <a:ext cx="2438400" cy="1371600"/>
          </a:xfrm>
          <a:prstGeom prst="arc">
            <a:avLst>
              <a:gd name="adj1" fmla="val 11242860"/>
              <a:gd name="adj2" fmla="val 1157403"/>
            </a:avLst>
          </a:prstGeom>
          <a:ln w="57150">
            <a:solidFill>
              <a:srgbClr val="FF33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36" name="Straight Arrow Connector 35"/>
          <p:cNvCxnSpPr/>
          <p:nvPr/>
        </p:nvCxnSpPr>
        <p:spPr>
          <a:xfrm>
            <a:off x="304800" y="5334000"/>
            <a:ext cx="0" cy="53340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609600" y="5257800"/>
            <a:ext cx="0" cy="53340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H="1">
            <a:off x="2209800" y="5486400"/>
            <a:ext cx="304800" cy="45720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flipH="1" flipV="1">
            <a:off x="2438400" y="6324600"/>
            <a:ext cx="762000" cy="228600"/>
          </a:xfrm>
          <a:prstGeom prst="straightConnector1">
            <a:avLst/>
          </a:prstGeom>
          <a:ln w="38100">
            <a:solidFill>
              <a:srgbClr val="FF33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49504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509381" y="-14564"/>
            <a:ext cx="7886700" cy="994172"/>
          </a:xfrm>
        </p:spPr>
        <p:txBody>
          <a:bodyPr>
            <a:normAutofit/>
          </a:bodyPr>
          <a:lstStyle/>
          <a:p>
            <a:r>
              <a:rPr lang="en-US" sz="2800" dirty="0"/>
              <a:t>Wheat stripe rust problem in Central Asia</a:t>
            </a:r>
          </a:p>
        </p:txBody>
      </p:sp>
      <p:sp>
        <p:nvSpPr>
          <p:cNvPr id="4100" name="Content Placeholder 2"/>
          <p:cNvSpPr>
            <a:spLocks noGrp="1"/>
          </p:cNvSpPr>
          <p:nvPr>
            <p:ph idx="1"/>
          </p:nvPr>
        </p:nvSpPr>
        <p:spPr>
          <a:xfrm>
            <a:off x="0" y="989686"/>
            <a:ext cx="4829176" cy="1661836"/>
          </a:xfrm>
          <a:noFill/>
        </p:spPr>
        <p:style>
          <a:lnRef idx="2">
            <a:schemeClr val="dk1"/>
          </a:lnRef>
          <a:fillRef idx="1">
            <a:schemeClr val="lt1"/>
          </a:fillRef>
          <a:effectRef idx="0">
            <a:schemeClr val="dk1"/>
          </a:effectRef>
          <a:fontRef idx="minor">
            <a:schemeClr val="dk1"/>
          </a:fontRef>
        </p:style>
        <p:txBody>
          <a:bodyPr>
            <a:noAutofit/>
          </a:bodyPr>
          <a:lstStyle/>
          <a:p>
            <a:pPr algn="just">
              <a:buClr>
                <a:srgbClr val="FF0000"/>
              </a:buClr>
              <a:buSzPct val="150000"/>
              <a:buFont typeface="Wingdings" pitchFamily="2" charset="2"/>
              <a:buChar char="§"/>
            </a:pPr>
            <a:r>
              <a:rPr lang="en-US" dirty="0">
                <a:solidFill>
                  <a:srgbClr val="002060"/>
                </a:solidFill>
              </a:rPr>
              <a:t>Six stripe rust epidemics since 2009 </a:t>
            </a:r>
          </a:p>
          <a:p>
            <a:pPr marL="0" indent="0" algn="just">
              <a:buClr>
                <a:srgbClr val="FF0000"/>
              </a:buClr>
              <a:buSzPct val="150000"/>
              <a:buNone/>
            </a:pPr>
            <a:r>
              <a:rPr lang="en-US" sz="2400" dirty="0" smtClean="0">
                <a:solidFill>
                  <a:srgbClr val="002060"/>
                </a:solidFill>
              </a:rPr>
              <a:t>2009, 2010, 2013, 2014, 2015, 2016</a:t>
            </a:r>
          </a:p>
          <a:p>
            <a:pPr algn="just">
              <a:buFontTx/>
              <a:buNone/>
            </a:pPr>
            <a:endParaRPr lang="tr-TR" dirty="0">
              <a:solidFill>
                <a:srgbClr val="002060"/>
              </a:solidFill>
            </a:endParaRPr>
          </a:p>
        </p:txBody>
      </p:sp>
      <p:sp>
        <p:nvSpPr>
          <p:cNvPr id="4104" name="TextBox 6"/>
          <p:cNvSpPr txBox="1">
            <a:spLocks noChangeArrowheads="1"/>
          </p:cNvSpPr>
          <p:nvPr/>
        </p:nvSpPr>
        <p:spPr bwMode="auto">
          <a:xfrm>
            <a:off x="35613" y="5713483"/>
            <a:ext cx="2571750" cy="646331"/>
          </a:xfrm>
          <a:prstGeom prst="rect">
            <a:avLst/>
          </a:prstGeom>
          <a:noFill/>
          <a:ln w="9525">
            <a:noFill/>
            <a:miter lim="800000"/>
            <a:headEnd/>
            <a:tailEnd/>
          </a:ln>
        </p:spPr>
        <p:txBody>
          <a:bodyPr>
            <a:spAutoFit/>
          </a:bodyPr>
          <a:lstStyle/>
          <a:p>
            <a:pPr algn="ctr"/>
            <a:r>
              <a:rPr lang="en-US" dirty="0"/>
              <a:t>Kroshka</a:t>
            </a:r>
          </a:p>
          <a:p>
            <a:pPr algn="ctr"/>
            <a:r>
              <a:rPr lang="en-US" dirty="0"/>
              <a:t>2009, Uzbekistan</a:t>
            </a:r>
            <a:endParaRPr lang="tr-TR" dirty="0"/>
          </a:p>
        </p:txBody>
      </p:sp>
      <p:pic>
        <p:nvPicPr>
          <p:cNvPr id="9" name="Picture 2"/>
          <p:cNvPicPr>
            <a:picLocks noChangeAspect="1" noChangeArrowheads="1"/>
          </p:cNvPicPr>
          <p:nvPr/>
        </p:nvPicPr>
        <p:blipFill>
          <a:blip r:embed="rId3" cstate="print"/>
          <a:srcRect l="10417" t="29013" r="52546"/>
          <a:stretch>
            <a:fillRect/>
          </a:stretch>
        </p:blipFill>
        <p:spPr bwMode="auto">
          <a:xfrm>
            <a:off x="2434256" y="3027433"/>
            <a:ext cx="1943100" cy="2628900"/>
          </a:xfrm>
          <a:prstGeom prst="rect">
            <a:avLst/>
          </a:prstGeom>
          <a:noFill/>
          <a:ln w="9525">
            <a:noFill/>
            <a:miter lim="800000"/>
            <a:headEnd/>
            <a:tailEnd/>
          </a:ln>
          <a:effectLst/>
        </p:spPr>
      </p:pic>
      <p:sp>
        <p:nvSpPr>
          <p:cNvPr id="10" name="TextBox 6"/>
          <p:cNvSpPr txBox="1">
            <a:spLocks noChangeArrowheads="1"/>
          </p:cNvSpPr>
          <p:nvPr/>
        </p:nvSpPr>
        <p:spPr bwMode="auto">
          <a:xfrm>
            <a:off x="2616889" y="5691731"/>
            <a:ext cx="1657349" cy="646331"/>
          </a:xfrm>
          <a:prstGeom prst="rect">
            <a:avLst/>
          </a:prstGeom>
          <a:noFill/>
          <a:ln w="9525">
            <a:noFill/>
            <a:miter lim="800000"/>
            <a:headEnd/>
            <a:tailEnd/>
          </a:ln>
        </p:spPr>
        <p:txBody>
          <a:bodyPr wrap="square">
            <a:spAutoFit/>
          </a:bodyPr>
          <a:lstStyle/>
          <a:p>
            <a:pPr algn="ctr"/>
            <a:r>
              <a:rPr lang="en-US" dirty="0"/>
              <a:t>Krasnodar-99</a:t>
            </a:r>
          </a:p>
          <a:p>
            <a:pPr algn="ctr"/>
            <a:r>
              <a:rPr lang="en-US" dirty="0"/>
              <a:t>2013, Tajikistan</a:t>
            </a:r>
            <a:endParaRPr lang="tr-TR" dirty="0"/>
          </a:p>
        </p:txBody>
      </p:sp>
      <p:pic>
        <p:nvPicPr>
          <p:cNvPr id="13" name="Picture 3" descr="C:\Documents and Settings\Ram C. Sharma\My Documents\My Pictures\Kodak Pictures\Kashkadarya\May 11-12 2009\102_2040.JPG"/>
          <p:cNvPicPr>
            <a:picLocks noChangeAspect="1" noChangeArrowheads="1"/>
          </p:cNvPicPr>
          <p:nvPr/>
        </p:nvPicPr>
        <p:blipFill>
          <a:blip r:embed="rId4" cstate="print"/>
          <a:srcRect l="13177" r="2969"/>
          <a:stretch>
            <a:fillRect/>
          </a:stretch>
        </p:blipFill>
        <p:spPr bwMode="auto">
          <a:xfrm>
            <a:off x="148257" y="3027433"/>
            <a:ext cx="2060972" cy="2686050"/>
          </a:xfrm>
          <a:prstGeom prst="rect">
            <a:avLst/>
          </a:prstGeom>
          <a:noFill/>
          <a:ln w="9525">
            <a:noFill/>
            <a:miter lim="800000"/>
            <a:headEnd/>
            <a:tailEnd/>
          </a:ln>
        </p:spPr>
      </p:pic>
      <p:sp>
        <p:nvSpPr>
          <p:cNvPr id="15" name="TextBox 6"/>
          <p:cNvSpPr txBox="1">
            <a:spLocks noChangeArrowheads="1"/>
          </p:cNvSpPr>
          <p:nvPr/>
        </p:nvSpPr>
        <p:spPr bwMode="auto">
          <a:xfrm>
            <a:off x="4745258" y="5721758"/>
            <a:ext cx="1981199" cy="646331"/>
          </a:xfrm>
          <a:prstGeom prst="rect">
            <a:avLst/>
          </a:prstGeom>
          <a:noFill/>
          <a:ln w="9525">
            <a:noFill/>
            <a:miter lim="800000"/>
            <a:headEnd/>
            <a:tailEnd/>
          </a:ln>
        </p:spPr>
        <p:txBody>
          <a:bodyPr wrap="square">
            <a:spAutoFit/>
          </a:bodyPr>
          <a:lstStyle/>
          <a:p>
            <a:pPr algn="ctr"/>
            <a:r>
              <a:rPr lang="en-US" dirty="0" err="1"/>
              <a:t>Grom</a:t>
            </a:r>
            <a:endParaRPr lang="en-US" dirty="0"/>
          </a:p>
          <a:p>
            <a:pPr algn="ctr"/>
            <a:r>
              <a:rPr lang="en-US" dirty="0"/>
              <a:t>2016, Uzbekistan</a:t>
            </a:r>
            <a:endParaRPr lang="tr-TR" dirty="0"/>
          </a:p>
        </p:txBody>
      </p:sp>
      <p:pic>
        <p:nvPicPr>
          <p:cNvPr id="16" name="Picture 15"/>
          <p:cNvPicPr/>
          <p:nvPr/>
        </p:nvPicPr>
        <p:blipFill rotWithShape="1">
          <a:blip r:embed="rId5" cstate="print">
            <a:extLst>
              <a:ext uri="{28A0092B-C50C-407E-A947-70E740481C1C}">
                <a14:useLocalDpi xmlns:a14="http://schemas.microsoft.com/office/drawing/2010/main" val="0"/>
              </a:ext>
            </a:extLst>
          </a:blip>
          <a:srcRect l="50305" t="7280" r="7947" b="13506"/>
          <a:stretch/>
        </p:blipFill>
        <p:spPr bwMode="auto">
          <a:xfrm>
            <a:off x="4745258" y="3014882"/>
            <a:ext cx="1873568" cy="2666048"/>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5345311" y="851108"/>
            <a:ext cx="3798689" cy="1938992"/>
          </a:xfrm>
          <a:prstGeom prst="rect">
            <a:avLst/>
          </a:prstGeom>
          <a:noFill/>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buClr>
                <a:srgbClr val="FF0000"/>
              </a:buClr>
              <a:buFont typeface="Wingdings" panose="05000000000000000000" pitchFamily="2" charset="2"/>
              <a:buChar char="§"/>
            </a:pPr>
            <a:r>
              <a:rPr lang="en-US" sz="2400" dirty="0">
                <a:solidFill>
                  <a:srgbClr val="FF0000"/>
                </a:solidFill>
              </a:rPr>
              <a:t>30% yield reduction in Tajikistan and Uzbekistan due to yellow rust</a:t>
            </a:r>
          </a:p>
          <a:p>
            <a:r>
              <a:rPr lang="en-US" sz="2400" dirty="0">
                <a:solidFill>
                  <a:srgbClr val="FF0000"/>
                </a:solidFill>
              </a:rPr>
              <a:t>Sharma et al. (2016), J. Phytopathology</a:t>
            </a:r>
          </a:p>
        </p:txBody>
      </p:sp>
      <p:pic>
        <p:nvPicPr>
          <p:cNvPr id="11" name="Picture 10" descr="C:\Users\RamSharma\Pictures\Photos\Karshi_TVL SEM_19 May 2016\IMG_6658.JPG"/>
          <p:cNvPicPr/>
          <p:nvPr/>
        </p:nvPicPr>
        <p:blipFill rotWithShape="1">
          <a:blip r:embed="rId6" cstate="print">
            <a:extLst>
              <a:ext uri="{28A0092B-C50C-407E-A947-70E740481C1C}">
                <a14:useLocalDpi xmlns:a14="http://schemas.microsoft.com/office/drawing/2010/main" val="0"/>
              </a:ext>
            </a:extLst>
          </a:blip>
          <a:srcRect l="21314" t="35257" r="11058" b="23931"/>
          <a:stretch/>
        </p:blipFill>
        <p:spPr bwMode="auto">
          <a:xfrm rot="5400000">
            <a:off x="6226302" y="3700013"/>
            <a:ext cx="3376788" cy="189931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524534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509381" y="-14564"/>
            <a:ext cx="7886700" cy="994172"/>
          </a:xfrm>
        </p:spPr>
        <p:txBody>
          <a:bodyPr>
            <a:normAutofit/>
          </a:bodyPr>
          <a:lstStyle/>
          <a:p>
            <a:r>
              <a:rPr lang="en-US" sz="2800" dirty="0"/>
              <a:t>Wheat stripe rust problem in Central </a:t>
            </a:r>
            <a:r>
              <a:rPr lang="en-US" sz="2800" dirty="0" smtClean="0"/>
              <a:t>Asia</a:t>
            </a:r>
            <a:endParaRPr lang="en-US" sz="2800" dirty="0"/>
          </a:p>
        </p:txBody>
      </p:sp>
      <p:sp>
        <p:nvSpPr>
          <p:cNvPr id="12" name="TextBox 11"/>
          <p:cNvSpPr txBox="1"/>
          <p:nvPr/>
        </p:nvSpPr>
        <p:spPr>
          <a:xfrm>
            <a:off x="242210" y="979608"/>
            <a:ext cx="4542018" cy="526297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400" b="1" dirty="0" smtClean="0">
                <a:solidFill>
                  <a:srgbClr val="FF0000"/>
                </a:solidFill>
              </a:rPr>
              <a:t>Cost of fungicide spray:</a:t>
            </a:r>
          </a:p>
          <a:p>
            <a:r>
              <a:rPr lang="en-US" sz="2400" b="1" dirty="0" smtClean="0">
                <a:solidFill>
                  <a:srgbClr val="FF0000"/>
                </a:solidFill>
              </a:rPr>
              <a:t>1-3 sprays ( 70 to 210 USD/ha)</a:t>
            </a:r>
          </a:p>
          <a:p>
            <a:r>
              <a:rPr lang="en-US" sz="2400" b="1" dirty="0" smtClean="0">
                <a:solidFill>
                  <a:srgbClr val="002060"/>
                </a:solidFill>
              </a:rPr>
              <a:t>Saving from 20% area</a:t>
            </a:r>
            <a:endParaRPr lang="en-US" sz="2400" b="1" dirty="0">
              <a:solidFill>
                <a:srgbClr val="002060"/>
              </a:solidFill>
            </a:endParaRPr>
          </a:p>
          <a:p>
            <a:r>
              <a:rPr lang="en-US" sz="2400" b="1" dirty="0" smtClean="0">
                <a:solidFill>
                  <a:srgbClr val="002060"/>
                </a:solidFill>
              </a:rPr>
              <a:t>200,000 ha = USD 14 – 42 million</a:t>
            </a:r>
          </a:p>
          <a:p>
            <a:endParaRPr lang="en-US" sz="2400" b="1" dirty="0">
              <a:solidFill>
                <a:srgbClr val="FF0000"/>
              </a:solidFill>
            </a:endParaRPr>
          </a:p>
          <a:p>
            <a:r>
              <a:rPr lang="en-US" sz="2400" b="1" dirty="0" smtClean="0">
                <a:solidFill>
                  <a:srgbClr val="FF0000"/>
                </a:solidFill>
              </a:rPr>
              <a:t>2016 case: epidemic lasted for 3 months</a:t>
            </a:r>
          </a:p>
          <a:p>
            <a:r>
              <a:rPr lang="en-US" sz="2400" b="1" dirty="0">
                <a:solidFill>
                  <a:srgbClr val="FF0000"/>
                </a:solidFill>
              </a:rPr>
              <a:t> </a:t>
            </a:r>
            <a:r>
              <a:rPr lang="en-US" sz="2400" b="1" dirty="0" smtClean="0">
                <a:solidFill>
                  <a:srgbClr val="FF0000"/>
                </a:solidFill>
              </a:rPr>
              <a:t>1 to 3 fungicide sprays</a:t>
            </a:r>
          </a:p>
          <a:p>
            <a:r>
              <a:rPr lang="en-US" sz="2400" b="1" dirty="0" smtClean="0">
                <a:solidFill>
                  <a:srgbClr val="FF0000"/>
                </a:solidFill>
              </a:rPr>
              <a:t>Approx. 500,000 ha sprayed</a:t>
            </a:r>
          </a:p>
          <a:p>
            <a:r>
              <a:rPr lang="en-US" sz="2400" b="1" dirty="0" smtClean="0">
                <a:solidFill>
                  <a:srgbClr val="FF0000"/>
                </a:solidFill>
              </a:rPr>
              <a:t>Fungicide cost, 2 sprays: $140/ha</a:t>
            </a:r>
          </a:p>
          <a:p>
            <a:r>
              <a:rPr lang="en-US" sz="2400" b="1" dirty="0">
                <a:solidFill>
                  <a:srgbClr val="FF0000"/>
                </a:solidFill>
              </a:rPr>
              <a:t>	</a:t>
            </a:r>
            <a:r>
              <a:rPr lang="en-US" sz="2400" b="1" dirty="0" smtClean="0">
                <a:solidFill>
                  <a:srgbClr val="FF0000"/>
                </a:solidFill>
              </a:rPr>
              <a:t>	USD 70 million</a:t>
            </a:r>
          </a:p>
          <a:p>
            <a:endParaRPr lang="en-US" sz="2400" b="1" dirty="0">
              <a:solidFill>
                <a:srgbClr val="FF0000"/>
              </a:solidFill>
            </a:endParaRPr>
          </a:p>
          <a:p>
            <a:pPr marL="342900" indent="-342900">
              <a:buFont typeface="Arial" panose="020B0604020202020204" pitchFamily="34" charset="0"/>
              <a:buChar char="•"/>
            </a:pPr>
            <a:r>
              <a:rPr lang="en-US" sz="2400" b="1" dirty="0" smtClean="0">
                <a:solidFill>
                  <a:srgbClr val="002060"/>
                </a:solidFill>
              </a:rPr>
              <a:t>Environmental cost</a:t>
            </a:r>
          </a:p>
          <a:p>
            <a:pPr marL="342900" indent="-342900">
              <a:buFont typeface="Arial" panose="020B0604020202020204" pitchFamily="34" charset="0"/>
              <a:buChar char="•"/>
            </a:pPr>
            <a:r>
              <a:rPr lang="en-US" sz="2400" b="1" dirty="0" smtClean="0">
                <a:solidFill>
                  <a:srgbClr val="002060"/>
                </a:solidFill>
              </a:rPr>
              <a:t>Human health cost</a:t>
            </a:r>
            <a:endParaRPr lang="en-US" sz="2400" b="1" dirty="0">
              <a:solidFill>
                <a:srgbClr val="002060"/>
              </a:solidFill>
            </a:endParaRPr>
          </a:p>
        </p:txBody>
      </p:sp>
      <p:pic>
        <p:nvPicPr>
          <p:cNvPr id="4" name="Picture 3" descr="C:\Users\RamSharma\Pictures\Photos\Karshi_TVL SEM_19 May 2016\IMG_6658.JPG"/>
          <p:cNvPicPr/>
          <p:nvPr/>
        </p:nvPicPr>
        <p:blipFill rotWithShape="1">
          <a:blip r:embed="rId3" cstate="print">
            <a:extLst>
              <a:ext uri="{28A0092B-C50C-407E-A947-70E740481C1C}">
                <a14:useLocalDpi xmlns:a14="http://schemas.microsoft.com/office/drawing/2010/main" val="0"/>
              </a:ext>
            </a:extLst>
          </a:blip>
          <a:srcRect l="21314" t="35257" r="11058" b="23931"/>
          <a:stretch/>
        </p:blipFill>
        <p:spPr bwMode="auto">
          <a:xfrm>
            <a:off x="4784228" y="882185"/>
            <a:ext cx="4019550" cy="181927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830047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1974" y="0"/>
            <a:ext cx="8229600" cy="1143000"/>
          </a:xfrm>
        </p:spPr>
        <p:txBody>
          <a:bodyPr/>
          <a:lstStyle/>
          <a:p>
            <a:r>
              <a:rPr lang="en-US" sz="3600" dirty="0" smtClean="0">
                <a:solidFill>
                  <a:schemeClr val="bg1"/>
                </a:solidFill>
              </a:rPr>
              <a:t>Wheat germplasm received in Central Asia: </a:t>
            </a:r>
            <a:r>
              <a:rPr lang="en-US" sz="3600" dirty="0" smtClean="0">
                <a:solidFill>
                  <a:schemeClr val="bg1"/>
                </a:solidFill>
              </a:rPr>
              <a:t/>
            </a:r>
            <a:br>
              <a:rPr lang="en-US" sz="3600" dirty="0" smtClean="0">
                <a:solidFill>
                  <a:schemeClr val="bg1"/>
                </a:solidFill>
              </a:rPr>
            </a:br>
            <a:r>
              <a:rPr lang="en-US" sz="3600" dirty="0">
                <a:solidFill>
                  <a:schemeClr val="bg1"/>
                </a:solidFill>
              </a:rPr>
              <a:t/>
            </a:r>
            <a:br>
              <a:rPr lang="en-US" sz="3600" dirty="0">
                <a:solidFill>
                  <a:schemeClr val="bg1"/>
                </a:solidFill>
              </a:rPr>
            </a:br>
            <a:r>
              <a:rPr lang="en-US" sz="3600" dirty="0" smtClean="0">
                <a:solidFill>
                  <a:schemeClr val="bg1"/>
                </a:solidFill>
              </a:rPr>
              <a:t>	</a:t>
            </a:r>
            <a:r>
              <a:rPr lang="en-US" sz="3600" dirty="0" smtClean="0">
                <a:solidFill>
                  <a:schemeClr val="bg1"/>
                </a:solidFill>
              </a:rPr>
              <a:t>1995 - 2011</a:t>
            </a:r>
            <a:endParaRPr lang="en-US" sz="3600" dirty="0">
              <a:solidFill>
                <a:schemeClr val="bg1"/>
              </a:solidFill>
            </a:endParaRPr>
          </a:p>
        </p:txBody>
      </p:sp>
      <p:graphicFrame>
        <p:nvGraphicFramePr>
          <p:cNvPr id="5" name="Chart 4"/>
          <p:cNvGraphicFramePr/>
          <p:nvPr/>
        </p:nvGraphicFramePr>
        <p:xfrm>
          <a:off x="1371600" y="1600200"/>
          <a:ext cx="6454140" cy="4953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668855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60960"/>
            <a:ext cx="9067800" cy="1143000"/>
          </a:xfrm>
        </p:spPr>
        <p:txBody>
          <a:bodyPr/>
          <a:lstStyle/>
          <a:p>
            <a:r>
              <a:rPr lang="en-US" sz="2800" dirty="0" smtClean="0">
                <a:solidFill>
                  <a:schemeClr val="bg1"/>
                </a:solidFill>
              </a:rPr>
              <a:t>New, improved wheat varieties, resistant to  yellow rust</a:t>
            </a:r>
            <a:endParaRPr lang="en-US" sz="2800" dirty="0">
              <a:solidFill>
                <a:schemeClr val="bg1"/>
              </a:solidFill>
            </a:endParaRPr>
          </a:p>
        </p:txBody>
      </p:sp>
      <p:pic>
        <p:nvPicPr>
          <p:cNvPr id="1027" name="Picture 3"/>
          <p:cNvPicPr>
            <a:picLocks noChangeAspect="1" noChangeArrowheads="1"/>
          </p:cNvPicPr>
          <p:nvPr/>
        </p:nvPicPr>
        <p:blipFill>
          <a:blip r:embed="rId2" cstate="print"/>
          <a:srcRect l="13889" r="18981"/>
          <a:stretch>
            <a:fillRect/>
          </a:stretch>
        </p:blipFill>
        <p:spPr bwMode="auto">
          <a:xfrm>
            <a:off x="0" y="1676400"/>
            <a:ext cx="2209800" cy="2468880"/>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cstate="print"/>
          <a:srcRect l="13889" r="16667"/>
          <a:stretch>
            <a:fillRect/>
          </a:stretch>
        </p:blipFill>
        <p:spPr bwMode="auto">
          <a:xfrm>
            <a:off x="2286000" y="1645920"/>
            <a:ext cx="2286000" cy="2468880"/>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cstate="print"/>
          <a:srcRect l="11574" r="21297"/>
          <a:stretch>
            <a:fillRect/>
          </a:stretch>
        </p:blipFill>
        <p:spPr bwMode="auto">
          <a:xfrm>
            <a:off x="4648200" y="1676400"/>
            <a:ext cx="2209800" cy="2468880"/>
          </a:xfrm>
          <a:prstGeom prst="rect">
            <a:avLst/>
          </a:prstGeom>
          <a:noFill/>
          <a:ln w="9525">
            <a:noFill/>
            <a:miter lim="800000"/>
            <a:headEnd/>
            <a:tailEnd/>
          </a:ln>
          <a:effectLst/>
        </p:spPr>
      </p:pic>
      <p:pic>
        <p:nvPicPr>
          <p:cNvPr id="1030" name="Picture 6"/>
          <p:cNvPicPr>
            <a:picLocks noChangeAspect="1" noChangeArrowheads="1"/>
          </p:cNvPicPr>
          <p:nvPr/>
        </p:nvPicPr>
        <p:blipFill>
          <a:blip r:embed="rId5" cstate="print"/>
          <a:srcRect l="9723" r="23148"/>
          <a:stretch>
            <a:fillRect/>
          </a:stretch>
        </p:blipFill>
        <p:spPr bwMode="auto">
          <a:xfrm>
            <a:off x="6934200" y="1645920"/>
            <a:ext cx="2209800" cy="2468880"/>
          </a:xfrm>
          <a:prstGeom prst="rect">
            <a:avLst/>
          </a:prstGeom>
          <a:noFill/>
          <a:ln w="9525">
            <a:noFill/>
            <a:miter lim="800000"/>
            <a:headEnd/>
            <a:tailEnd/>
          </a:ln>
          <a:effectLst/>
        </p:spPr>
      </p:pic>
      <p:pic>
        <p:nvPicPr>
          <p:cNvPr id="1031" name="Picture 7"/>
          <p:cNvPicPr>
            <a:picLocks noChangeAspect="1" noChangeArrowheads="1"/>
          </p:cNvPicPr>
          <p:nvPr/>
        </p:nvPicPr>
        <p:blipFill>
          <a:blip r:embed="rId6" cstate="print"/>
          <a:srcRect l="23148" r="12037"/>
          <a:stretch>
            <a:fillRect/>
          </a:stretch>
        </p:blipFill>
        <p:spPr bwMode="auto">
          <a:xfrm>
            <a:off x="76200" y="4191000"/>
            <a:ext cx="2133600" cy="2468880"/>
          </a:xfrm>
          <a:prstGeom prst="rect">
            <a:avLst/>
          </a:prstGeom>
          <a:noFill/>
          <a:ln w="9525">
            <a:noFill/>
            <a:miter lim="800000"/>
            <a:headEnd/>
            <a:tailEnd/>
          </a:ln>
          <a:effectLst/>
        </p:spPr>
      </p:pic>
      <p:pic>
        <p:nvPicPr>
          <p:cNvPr id="1032" name="Picture 8"/>
          <p:cNvPicPr>
            <a:picLocks noChangeAspect="1" noChangeArrowheads="1"/>
          </p:cNvPicPr>
          <p:nvPr/>
        </p:nvPicPr>
        <p:blipFill>
          <a:blip r:embed="rId7" cstate="print"/>
          <a:srcRect l="20833" r="12037"/>
          <a:stretch>
            <a:fillRect/>
          </a:stretch>
        </p:blipFill>
        <p:spPr bwMode="auto">
          <a:xfrm>
            <a:off x="2286000" y="4191000"/>
            <a:ext cx="2286000" cy="2468880"/>
          </a:xfrm>
          <a:prstGeom prst="rect">
            <a:avLst/>
          </a:prstGeom>
          <a:noFill/>
          <a:ln w="9525">
            <a:noFill/>
            <a:miter lim="800000"/>
            <a:headEnd/>
            <a:tailEnd/>
          </a:ln>
          <a:effectLst/>
        </p:spPr>
      </p:pic>
      <p:pic>
        <p:nvPicPr>
          <p:cNvPr id="1033" name="Picture 9"/>
          <p:cNvPicPr>
            <a:picLocks noChangeAspect="1" noChangeArrowheads="1"/>
          </p:cNvPicPr>
          <p:nvPr/>
        </p:nvPicPr>
        <p:blipFill>
          <a:blip r:embed="rId8" cstate="print"/>
          <a:srcRect l="13889" r="16666"/>
          <a:stretch>
            <a:fillRect/>
          </a:stretch>
        </p:blipFill>
        <p:spPr bwMode="auto">
          <a:xfrm>
            <a:off x="4648200" y="4191000"/>
            <a:ext cx="2286000" cy="2468880"/>
          </a:xfrm>
          <a:prstGeom prst="rect">
            <a:avLst/>
          </a:prstGeom>
          <a:noFill/>
          <a:ln w="9525">
            <a:noFill/>
            <a:miter lim="800000"/>
            <a:headEnd/>
            <a:tailEnd/>
          </a:ln>
          <a:effectLst/>
        </p:spPr>
      </p:pic>
      <p:pic>
        <p:nvPicPr>
          <p:cNvPr id="1034" name="Picture 10"/>
          <p:cNvPicPr>
            <a:picLocks noChangeAspect="1" noChangeArrowheads="1"/>
          </p:cNvPicPr>
          <p:nvPr/>
        </p:nvPicPr>
        <p:blipFill>
          <a:blip r:embed="rId9" cstate="print"/>
          <a:srcRect l="25463" r="7407"/>
          <a:stretch>
            <a:fillRect/>
          </a:stretch>
        </p:blipFill>
        <p:spPr bwMode="auto">
          <a:xfrm>
            <a:off x="7010400" y="4191000"/>
            <a:ext cx="2133600" cy="2468880"/>
          </a:xfrm>
          <a:prstGeom prst="rect">
            <a:avLst/>
          </a:prstGeom>
          <a:noFill/>
          <a:ln w="9525">
            <a:noFill/>
            <a:miter lim="800000"/>
            <a:headEnd/>
            <a:tailEnd/>
          </a:ln>
          <a:effectLst/>
        </p:spPr>
      </p:pic>
      <p:sp>
        <p:nvSpPr>
          <p:cNvPr id="12" name="TextBox 11"/>
          <p:cNvSpPr txBox="1"/>
          <p:nvPr/>
        </p:nvSpPr>
        <p:spPr>
          <a:xfrm>
            <a:off x="5029200" y="5562600"/>
            <a:ext cx="1676400" cy="523220"/>
          </a:xfrm>
          <a:prstGeom prst="rect">
            <a:avLst/>
          </a:prstGeom>
          <a:noFill/>
        </p:spPr>
        <p:txBody>
          <a:bodyPr wrap="square" rtlCol="0">
            <a:spAutoFit/>
          </a:bodyPr>
          <a:lstStyle/>
          <a:p>
            <a:r>
              <a:rPr lang="en-US" sz="2800" b="1" dirty="0" err="1" smtClean="0">
                <a:solidFill>
                  <a:srgbClr val="FFFF00"/>
                </a:solidFill>
              </a:rPr>
              <a:t>Shumon</a:t>
            </a:r>
            <a:endParaRPr lang="en-US" sz="2800" b="1" dirty="0">
              <a:solidFill>
                <a:srgbClr val="FFFF00"/>
              </a:solidFill>
            </a:endParaRPr>
          </a:p>
        </p:txBody>
      </p:sp>
      <p:sp>
        <p:nvSpPr>
          <p:cNvPr id="14" name="TextBox 13"/>
          <p:cNvSpPr txBox="1"/>
          <p:nvPr/>
        </p:nvSpPr>
        <p:spPr>
          <a:xfrm>
            <a:off x="7368210" y="5555972"/>
            <a:ext cx="1676400" cy="523220"/>
          </a:xfrm>
          <a:prstGeom prst="rect">
            <a:avLst/>
          </a:prstGeom>
          <a:noFill/>
        </p:spPr>
        <p:txBody>
          <a:bodyPr wrap="square" rtlCol="0">
            <a:spAutoFit/>
          </a:bodyPr>
          <a:lstStyle/>
          <a:p>
            <a:r>
              <a:rPr lang="en-US" sz="2800" b="1" dirty="0" smtClean="0">
                <a:solidFill>
                  <a:srgbClr val="FFFF00"/>
                </a:solidFill>
              </a:rPr>
              <a:t>Shams</a:t>
            </a:r>
            <a:endParaRPr lang="en-US" sz="2800" b="1" dirty="0">
              <a:solidFill>
                <a:srgbClr val="FFFF00"/>
              </a:solidFill>
            </a:endParaRPr>
          </a:p>
        </p:txBody>
      </p:sp>
    </p:spTree>
    <p:extLst>
      <p:ext uri="{BB962C8B-B14F-4D97-AF65-F5344CB8AC3E}">
        <p14:creationId xmlns:p14="http://schemas.microsoft.com/office/powerpoint/2010/main" val="23996912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208" y="0"/>
            <a:ext cx="8229600" cy="1143000"/>
          </a:xfrm>
        </p:spPr>
        <p:txBody>
          <a:bodyPr/>
          <a:lstStyle/>
          <a:p>
            <a:r>
              <a:rPr lang="en-US" sz="3200" dirty="0" smtClean="0">
                <a:solidFill>
                  <a:schemeClr val="bg1"/>
                </a:solidFill>
              </a:rPr>
              <a:t>Climate Resilient Winter Wheat - </a:t>
            </a:r>
            <a:r>
              <a:rPr lang="en-US" sz="3200" dirty="0" err="1" smtClean="0">
                <a:solidFill>
                  <a:schemeClr val="bg1"/>
                </a:solidFill>
              </a:rPr>
              <a:t>Yaksart</a:t>
            </a:r>
            <a:endParaRPr lang="en-US" sz="3200" dirty="0">
              <a:solidFill>
                <a:schemeClr val="bg1"/>
              </a:solidFill>
            </a:endParaRP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0144" r="25942"/>
          <a:stretch/>
        </p:blipFill>
        <p:spPr>
          <a:xfrm>
            <a:off x="132522" y="874643"/>
            <a:ext cx="4048597" cy="4750904"/>
          </a:xfrm>
          <a:prstGeom prst="rect">
            <a:avLst/>
          </a:prstGeom>
        </p:spPr>
      </p:pic>
      <p:sp>
        <p:nvSpPr>
          <p:cNvPr id="4" name="TextBox 3"/>
          <p:cNvSpPr txBox="1"/>
          <p:nvPr/>
        </p:nvSpPr>
        <p:spPr>
          <a:xfrm>
            <a:off x="4293704" y="1298713"/>
            <a:ext cx="4293705" cy="4893647"/>
          </a:xfrm>
          <a:prstGeom prst="rect">
            <a:avLst/>
          </a:prstGeom>
          <a:noFill/>
        </p:spPr>
        <p:txBody>
          <a:bodyPr wrap="square" rtlCol="0">
            <a:spAutoFit/>
          </a:bodyPr>
          <a:lstStyle/>
          <a:p>
            <a:r>
              <a:rPr lang="en-US" sz="2400" dirty="0" smtClean="0">
                <a:solidFill>
                  <a:srgbClr val="002060"/>
                </a:solidFill>
              </a:rPr>
              <a:t>Characters:</a:t>
            </a:r>
          </a:p>
          <a:p>
            <a:pPr marL="342900" indent="-342900">
              <a:buFont typeface="+mj-lt"/>
              <a:buAutoNum type="arabicPeriod"/>
            </a:pPr>
            <a:r>
              <a:rPr lang="en-US" sz="2400" dirty="0" smtClean="0">
                <a:solidFill>
                  <a:srgbClr val="002060"/>
                </a:solidFill>
              </a:rPr>
              <a:t>Winter frost tolerance</a:t>
            </a:r>
          </a:p>
          <a:p>
            <a:pPr marL="342900" indent="-342900">
              <a:buFont typeface="+mj-lt"/>
              <a:buAutoNum type="arabicPeriod"/>
            </a:pPr>
            <a:r>
              <a:rPr lang="en-US" sz="2400" dirty="0" smtClean="0">
                <a:solidFill>
                  <a:srgbClr val="002060"/>
                </a:solidFill>
              </a:rPr>
              <a:t>Medium Salinity tolerance</a:t>
            </a:r>
          </a:p>
          <a:p>
            <a:pPr marL="342900" indent="-342900">
              <a:buFont typeface="+mj-lt"/>
              <a:buAutoNum type="arabicPeriod"/>
            </a:pPr>
            <a:r>
              <a:rPr lang="en-US" sz="2400" dirty="0" smtClean="0">
                <a:solidFill>
                  <a:srgbClr val="002060"/>
                </a:solidFill>
              </a:rPr>
              <a:t>Heat tolerance</a:t>
            </a:r>
          </a:p>
          <a:p>
            <a:pPr marL="342900" indent="-342900">
              <a:buFont typeface="+mj-lt"/>
              <a:buAutoNum type="arabicPeriod"/>
            </a:pPr>
            <a:r>
              <a:rPr lang="en-US" sz="2400" dirty="0" smtClean="0">
                <a:solidFill>
                  <a:srgbClr val="002060"/>
                </a:solidFill>
              </a:rPr>
              <a:t>Moderately yellow rust tolerance</a:t>
            </a:r>
          </a:p>
          <a:p>
            <a:pPr marL="342900" indent="-342900">
              <a:buFont typeface="+mj-lt"/>
              <a:buAutoNum type="arabicPeriod"/>
            </a:pPr>
            <a:r>
              <a:rPr lang="en-US" sz="2400" dirty="0" smtClean="0">
                <a:solidFill>
                  <a:srgbClr val="002060"/>
                </a:solidFill>
              </a:rPr>
              <a:t>Moderately leaf rust tolerance</a:t>
            </a:r>
          </a:p>
          <a:p>
            <a:pPr marL="342900" indent="-342900">
              <a:buFont typeface="+mj-lt"/>
              <a:buAutoNum type="arabicPeriod"/>
            </a:pPr>
            <a:r>
              <a:rPr lang="en-US" sz="2400" dirty="0" smtClean="0">
                <a:solidFill>
                  <a:srgbClr val="002060"/>
                </a:solidFill>
              </a:rPr>
              <a:t>Grain yield</a:t>
            </a:r>
          </a:p>
          <a:p>
            <a:pPr lvl="1"/>
            <a:r>
              <a:rPr lang="en-US" sz="2400" dirty="0" smtClean="0">
                <a:solidFill>
                  <a:srgbClr val="002060"/>
                </a:solidFill>
              </a:rPr>
              <a:t>9 t/ha under normal soil, irrigation</a:t>
            </a:r>
          </a:p>
          <a:p>
            <a:pPr lvl="1"/>
            <a:r>
              <a:rPr lang="en-US" sz="2400" dirty="0" smtClean="0">
                <a:solidFill>
                  <a:srgbClr val="002060"/>
                </a:solidFill>
              </a:rPr>
              <a:t>6 t/ha on medium saline soil</a:t>
            </a:r>
          </a:p>
          <a:p>
            <a:pPr marL="342900" indent="-342900">
              <a:buFont typeface="+mj-lt"/>
              <a:buAutoNum type="arabicPeriod"/>
            </a:pPr>
            <a:r>
              <a:rPr lang="en-US" sz="2400" dirty="0" smtClean="0">
                <a:solidFill>
                  <a:srgbClr val="002060"/>
                </a:solidFill>
              </a:rPr>
              <a:t>Quality - superior</a:t>
            </a:r>
          </a:p>
          <a:p>
            <a:pPr marL="342900" indent="-342900">
              <a:buFont typeface="+mj-lt"/>
              <a:buAutoNum type="arabicPeriod"/>
            </a:pPr>
            <a:endParaRPr lang="en-US" sz="2400" dirty="0">
              <a:solidFill>
                <a:srgbClr val="002060"/>
              </a:solidFill>
            </a:endParaRPr>
          </a:p>
        </p:txBody>
      </p:sp>
    </p:spTree>
    <p:extLst>
      <p:ext uri="{BB962C8B-B14F-4D97-AF65-F5344CB8AC3E}">
        <p14:creationId xmlns:p14="http://schemas.microsoft.com/office/powerpoint/2010/main" val="12522274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6956" y="0"/>
            <a:ext cx="8229600" cy="1143000"/>
          </a:xfrm>
        </p:spPr>
        <p:txBody>
          <a:bodyPr/>
          <a:lstStyle/>
          <a:p>
            <a:r>
              <a:rPr lang="en-US" sz="3200" dirty="0" smtClean="0">
                <a:solidFill>
                  <a:schemeClr val="bg1"/>
                </a:solidFill>
              </a:rPr>
              <a:t>Climate Resilient Winter Wheat - </a:t>
            </a:r>
            <a:r>
              <a:rPr lang="en-US" sz="3200" dirty="0" err="1" smtClean="0">
                <a:solidFill>
                  <a:schemeClr val="bg1"/>
                </a:solidFill>
              </a:rPr>
              <a:t>Gozgon</a:t>
            </a:r>
            <a:endParaRPr lang="en-US" sz="3200" dirty="0">
              <a:solidFill>
                <a:schemeClr val="bg1"/>
              </a:solidFill>
            </a:endParaRPr>
          </a:p>
        </p:txBody>
      </p:sp>
      <p:sp>
        <p:nvSpPr>
          <p:cNvPr id="4" name="TextBox 3"/>
          <p:cNvSpPr txBox="1"/>
          <p:nvPr/>
        </p:nvSpPr>
        <p:spPr>
          <a:xfrm>
            <a:off x="4293704" y="1285461"/>
            <a:ext cx="4293705" cy="3416320"/>
          </a:xfrm>
          <a:prstGeom prst="rect">
            <a:avLst/>
          </a:prstGeom>
          <a:noFill/>
        </p:spPr>
        <p:txBody>
          <a:bodyPr wrap="square" rtlCol="0">
            <a:spAutoFit/>
          </a:bodyPr>
          <a:lstStyle/>
          <a:p>
            <a:r>
              <a:rPr lang="en-US" sz="2400" dirty="0" smtClean="0">
                <a:solidFill>
                  <a:srgbClr val="002060"/>
                </a:solidFill>
              </a:rPr>
              <a:t>Characters:</a:t>
            </a:r>
          </a:p>
          <a:p>
            <a:pPr marL="342900" indent="-342900">
              <a:buFont typeface="+mj-lt"/>
              <a:buAutoNum type="arabicPeriod"/>
            </a:pPr>
            <a:r>
              <a:rPr lang="en-US" sz="2400" dirty="0" smtClean="0">
                <a:solidFill>
                  <a:srgbClr val="002060"/>
                </a:solidFill>
              </a:rPr>
              <a:t>Medium Salinity tolerance</a:t>
            </a:r>
          </a:p>
          <a:p>
            <a:pPr marL="342900" indent="-342900">
              <a:buFont typeface="+mj-lt"/>
              <a:buAutoNum type="arabicPeriod"/>
            </a:pPr>
            <a:r>
              <a:rPr lang="en-US" sz="2400" dirty="0" smtClean="0">
                <a:solidFill>
                  <a:srgbClr val="002060"/>
                </a:solidFill>
              </a:rPr>
              <a:t>Highly resistant to yellow rust</a:t>
            </a:r>
          </a:p>
          <a:p>
            <a:pPr marL="342900" indent="-342900">
              <a:buFont typeface="+mj-lt"/>
              <a:buAutoNum type="arabicPeriod"/>
            </a:pPr>
            <a:r>
              <a:rPr lang="en-US" sz="2400" dirty="0" smtClean="0">
                <a:solidFill>
                  <a:srgbClr val="002060"/>
                </a:solidFill>
              </a:rPr>
              <a:t>Grain yield</a:t>
            </a:r>
          </a:p>
          <a:p>
            <a:pPr lvl="1"/>
            <a:r>
              <a:rPr lang="en-US" sz="2400" dirty="0" smtClean="0">
                <a:solidFill>
                  <a:srgbClr val="002060"/>
                </a:solidFill>
              </a:rPr>
              <a:t>8 t/ha under normal soil, irrigation</a:t>
            </a:r>
          </a:p>
          <a:p>
            <a:pPr lvl="1"/>
            <a:r>
              <a:rPr lang="en-US" sz="2400" dirty="0" smtClean="0">
                <a:solidFill>
                  <a:srgbClr val="002060"/>
                </a:solidFill>
              </a:rPr>
              <a:t>6 t/ha on medium saline soil</a:t>
            </a:r>
          </a:p>
          <a:p>
            <a:pPr marL="342900" indent="-342900">
              <a:buFont typeface="+mj-lt"/>
              <a:buAutoNum type="arabicPeriod"/>
            </a:pPr>
            <a:r>
              <a:rPr lang="en-US" sz="2400" dirty="0" smtClean="0">
                <a:solidFill>
                  <a:srgbClr val="002060"/>
                </a:solidFill>
              </a:rPr>
              <a:t>Quality - satisfactory</a:t>
            </a:r>
          </a:p>
          <a:p>
            <a:pPr marL="342900" indent="-342900">
              <a:buFont typeface="+mj-lt"/>
              <a:buAutoNum type="arabicPeriod"/>
            </a:pPr>
            <a:endParaRPr lang="en-US" sz="2400" dirty="0">
              <a:solidFill>
                <a:srgbClr val="002060"/>
              </a:solidFill>
            </a:endParaRPr>
          </a:p>
        </p:txBody>
      </p:sp>
      <p:pic>
        <p:nvPicPr>
          <p:cNvPr id="5" name="Picture 4" descr="C:\Users\RamSharma\Pictures\Photos\Gallaral_TRV SEM_20 May 2016\IMG_6735.JPG"/>
          <p:cNvPicPr/>
          <p:nvPr/>
        </p:nvPicPr>
        <p:blipFill rotWithShape="1">
          <a:blip r:embed="rId2" cstate="print">
            <a:extLst>
              <a:ext uri="{28A0092B-C50C-407E-A947-70E740481C1C}">
                <a14:useLocalDpi xmlns:a14="http://schemas.microsoft.com/office/drawing/2010/main" val="0"/>
              </a:ext>
            </a:extLst>
          </a:blip>
          <a:srcRect l="24840" r="23237"/>
          <a:stretch/>
        </p:blipFill>
        <p:spPr bwMode="auto">
          <a:xfrm>
            <a:off x="496956" y="872159"/>
            <a:ext cx="3086100" cy="4457700"/>
          </a:xfrm>
          <a:prstGeom prst="rect">
            <a:avLst/>
          </a:prstGeom>
          <a:noFill/>
          <a:ln>
            <a:noFill/>
          </a:ln>
          <a:extLst>
            <a:ext uri="{53640926-AAD7-44D8-BBD7-CCE9431645EC}">
              <a14:shadowObscured xmlns:a14="http://schemas.microsoft.com/office/drawing/2010/main"/>
            </a:ext>
          </a:extLst>
        </p:spPr>
      </p:pic>
      <p:sp>
        <p:nvSpPr>
          <p:cNvPr id="6" name="TextBox 5"/>
          <p:cNvSpPr txBox="1"/>
          <p:nvPr/>
        </p:nvSpPr>
        <p:spPr>
          <a:xfrm>
            <a:off x="496956" y="5329859"/>
            <a:ext cx="5373756" cy="1200329"/>
          </a:xfrm>
          <a:prstGeom prst="rect">
            <a:avLst/>
          </a:prstGeom>
          <a:solidFill>
            <a:srgbClr val="002060"/>
          </a:solidFill>
        </p:spPr>
        <p:txBody>
          <a:bodyPr wrap="square" rtlCol="0">
            <a:spAutoFit/>
          </a:bodyPr>
          <a:lstStyle/>
          <a:p>
            <a:r>
              <a:rPr lang="en-US" sz="2400" b="1" dirty="0" smtClean="0">
                <a:solidFill>
                  <a:schemeClr val="bg1"/>
                </a:solidFill>
              </a:rPr>
              <a:t>Remained yellow rust resistant in the past 6  disease epidemics in: </a:t>
            </a:r>
          </a:p>
          <a:p>
            <a:r>
              <a:rPr lang="en-US" sz="2400" b="1" dirty="0" smtClean="0">
                <a:solidFill>
                  <a:schemeClr val="bg1"/>
                </a:solidFill>
              </a:rPr>
              <a:t>2009, 2010, 2013, 2014, 2015. 2016</a:t>
            </a:r>
            <a:endParaRPr lang="en-US" sz="2400" b="1" dirty="0">
              <a:solidFill>
                <a:schemeClr val="bg1"/>
              </a:solidFill>
            </a:endParaRPr>
          </a:p>
        </p:txBody>
      </p:sp>
      <p:sp>
        <p:nvSpPr>
          <p:cNvPr id="7" name="TextBox 6"/>
          <p:cNvSpPr txBox="1"/>
          <p:nvPr/>
        </p:nvSpPr>
        <p:spPr>
          <a:xfrm>
            <a:off x="3684104" y="803719"/>
            <a:ext cx="1855304" cy="584775"/>
          </a:xfrm>
          <a:prstGeom prst="rect">
            <a:avLst/>
          </a:prstGeom>
          <a:noFill/>
        </p:spPr>
        <p:txBody>
          <a:bodyPr wrap="square" rtlCol="0">
            <a:spAutoFit/>
          </a:bodyPr>
          <a:lstStyle/>
          <a:p>
            <a:r>
              <a:rPr lang="en-US" sz="3200" dirty="0" err="1" smtClean="0">
                <a:solidFill>
                  <a:srgbClr val="002060"/>
                </a:solidFill>
              </a:rPr>
              <a:t>Gozgon</a:t>
            </a:r>
            <a:endParaRPr lang="en-US" sz="3200" dirty="0">
              <a:solidFill>
                <a:srgbClr val="002060"/>
              </a:solidFill>
            </a:endParaRPr>
          </a:p>
        </p:txBody>
      </p:sp>
    </p:spTree>
    <p:extLst>
      <p:ext uri="{BB962C8B-B14F-4D97-AF65-F5344CB8AC3E}">
        <p14:creationId xmlns:p14="http://schemas.microsoft.com/office/powerpoint/2010/main" val="34451271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rotWithShape="1">
          <a:blip r:embed="rId3" cstate="print"/>
          <a:srcRect l="20087" r="30471"/>
          <a:stretch/>
        </p:blipFill>
        <p:spPr bwMode="auto">
          <a:xfrm>
            <a:off x="275733" y="1219200"/>
            <a:ext cx="3748304" cy="5638800"/>
          </a:xfrm>
          <a:prstGeom prst="rect">
            <a:avLst/>
          </a:prstGeom>
          <a:noFill/>
          <a:ln w="9525">
            <a:noFill/>
            <a:miter lim="800000"/>
            <a:headEnd/>
            <a:tailEnd/>
          </a:ln>
        </p:spPr>
      </p:pic>
      <p:sp>
        <p:nvSpPr>
          <p:cNvPr id="17411" name="TextBox 7"/>
          <p:cNvSpPr txBox="1">
            <a:spLocks noChangeArrowheads="1"/>
          </p:cNvSpPr>
          <p:nvPr/>
        </p:nvSpPr>
        <p:spPr bwMode="auto">
          <a:xfrm>
            <a:off x="930685" y="1531937"/>
            <a:ext cx="2438400" cy="830263"/>
          </a:xfrm>
          <a:prstGeom prst="rect">
            <a:avLst/>
          </a:prstGeom>
          <a:noFill/>
          <a:ln w="9525">
            <a:noFill/>
            <a:miter lim="800000"/>
            <a:headEnd/>
            <a:tailEnd/>
          </a:ln>
        </p:spPr>
        <p:txBody>
          <a:bodyPr>
            <a:spAutoFit/>
          </a:bodyPr>
          <a:lstStyle/>
          <a:p>
            <a:r>
              <a:rPr lang="en-US" sz="4800" dirty="0" err="1">
                <a:solidFill>
                  <a:srgbClr val="FFFF00"/>
                </a:solidFill>
              </a:rPr>
              <a:t>Elomon</a:t>
            </a:r>
            <a:endParaRPr lang="en-US" sz="4800" dirty="0">
              <a:solidFill>
                <a:srgbClr val="FFFF00"/>
              </a:solidFill>
            </a:endParaRPr>
          </a:p>
        </p:txBody>
      </p:sp>
      <p:sp>
        <p:nvSpPr>
          <p:cNvPr id="5" name="TextBox 4"/>
          <p:cNvSpPr txBox="1"/>
          <p:nvPr/>
        </p:nvSpPr>
        <p:spPr>
          <a:xfrm>
            <a:off x="470452" y="3376205"/>
            <a:ext cx="5334000" cy="400110"/>
          </a:xfrm>
          <a:prstGeom prst="rect">
            <a:avLst/>
          </a:prstGeom>
          <a:noFill/>
        </p:spPr>
        <p:txBody>
          <a:bodyPr wrap="square" rtlCol="0">
            <a:spAutoFit/>
          </a:bodyPr>
          <a:lstStyle/>
          <a:p>
            <a:pPr>
              <a:buFont typeface="Arial" pitchFamily="34" charset="0"/>
              <a:buChar char="•"/>
            </a:pPr>
            <a:r>
              <a:rPr lang="en-US" sz="2000" dirty="0" smtClean="0">
                <a:solidFill>
                  <a:schemeClr val="bg1"/>
                </a:solidFill>
              </a:rPr>
              <a:t> Suitable for fewer irrigation</a:t>
            </a:r>
          </a:p>
        </p:txBody>
      </p:sp>
      <p:sp>
        <p:nvSpPr>
          <p:cNvPr id="2" name="Rectangle 1"/>
          <p:cNvSpPr/>
          <p:nvPr/>
        </p:nvSpPr>
        <p:spPr>
          <a:xfrm>
            <a:off x="564276" y="109469"/>
            <a:ext cx="6919523" cy="584775"/>
          </a:xfrm>
          <a:prstGeom prst="rect">
            <a:avLst/>
          </a:prstGeom>
        </p:spPr>
        <p:txBody>
          <a:bodyPr wrap="none">
            <a:spAutoFit/>
          </a:bodyPr>
          <a:lstStyle/>
          <a:p>
            <a:r>
              <a:rPr lang="en-US" sz="3200" dirty="0">
                <a:solidFill>
                  <a:schemeClr val="bg1"/>
                </a:solidFill>
              </a:rPr>
              <a:t>Climate Resilient Winter Wheat - </a:t>
            </a:r>
            <a:r>
              <a:rPr lang="en-US" sz="3200" dirty="0" err="1">
                <a:solidFill>
                  <a:schemeClr val="bg1"/>
                </a:solidFill>
              </a:rPr>
              <a:t>Yaksart</a:t>
            </a:r>
            <a:endParaRPr lang="en-US" sz="3200" dirty="0"/>
          </a:p>
        </p:txBody>
      </p:sp>
      <p:sp>
        <p:nvSpPr>
          <p:cNvPr id="7" name="TextBox 6"/>
          <p:cNvSpPr txBox="1"/>
          <p:nvPr/>
        </p:nvSpPr>
        <p:spPr>
          <a:xfrm>
            <a:off x="4293704" y="1298713"/>
            <a:ext cx="4293705" cy="4154984"/>
          </a:xfrm>
          <a:prstGeom prst="rect">
            <a:avLst/>
          </a:prstGeom>
          <a:noFill/>
        </p:spPr>
        <p:txBody>
          <a:bodyPr wrap="square" rtlCol="0">
            <a:spAutoFit/>
          </a:bodyPr>
          <a:lstStyle/>
          <a:p>
            <a:r>
              <a:rPr lang="en-US" sz="2400" dirty="0" smtClean="0">
                <a:solidFill>
                  <a:srgbClr val="002060"/>
                </a:solidFill>
              </a:rPr>
              <a:t>Characters:</a:t>
            </a:r>
          </a:p>
          <a:p>
            <a:pPr marL="342900" indent="-342900">
              <a:buFont typeface="+mj-lt"/>
              <a:buAutoNum type="arabicPeriod"/>
            </a:pPr>
            <a:r>
              <a:rPr lang="en-US" sz="2400" dirty="0" smtClean="0">
                <a:solidFill>
                  <a:srgbClr val="002060"/>
                </a:solidFill>
              </a:rPr>
              <a:t>Suitable for fewer irrigation</a:t>
            </a:r>
          </a:p>
          <a:p>
            <a:pPr marL="342900" indent="-342900">
              <a:buFont typeface="+mj-lt"/>
              <a:buAutoNum type="arabicPeriod"/>
            </a:pPr>
            <a:r>
              <a:rPr lang="en-US" sz="2400" dirty="0" smtClean="0">
                <a:solidFill>
                  <a:srgbClr val="002060"/>
                </a:solidFill>
              </a:rPr>
              <a:t>Medium Salinity tolerance</a:t>
            </a:r>
          </a:p>
          <a:p>
            <a:pPr marL="342900" indent="-342900">
              <a:buFont typeface="+mj-lt"/>
              <a:buAutoNum type="arabicPeriod"/>
            </a:pPr>
            <a:r>
              <a:rPr lang="en-US" sz="2400" dirty="0" smtClean="0">
                <a:solidFill>
                  <a:srgbClr val="002060"/>
                </a:solidFill>
              </a:rPr>
              <a:t>Heat tolerance</a:t>
            </a:r>
          </a:p>
          <a:p>
            <a:pPr marL="342900" indent="-342900">
              <a:buFont typeface="+mj-lt"/>
              <a:buAutoNum type="arabicPeriod"/>
            </a:pPr>
            <a:r>
              <a:rPr lang="en-US" sz="2400" dirty="0" smtClean="0">
                <a:solidFill>
                  <a:srgbClr val="002060"/>
                </a:solidFill>
              </a:rPr>
              <a:t>Moderately leaf rust tolerance</a:t>
            </a:r>
          </a:p>
          <a:p>
            <a:pPr marL="342900" indent="-342900">
              <a:buFont typeface="+mj-lt"/>
              <a:buAutoNum type="arabicPeriod"/>
            </a:pPr>
            <a:r>
              <a:rPr lang="en-US" sz="2400" dirty="0" smtClean="0">
                <a:solidFill>
                  <a:srgbClr val="002060"/>
                </a:solidFill>
              </a:rPr>
              <a:t>Grain yield</a:t>
            </a:r>
          </a:p>
          <a:p>
            <a:pPr lvl="1"/>
            <a:r>
              <a:rPr lang="en-US" sz="2400" dirty="0" smtClean="0">
                <a:solidFill>
                  <a:srgbClr val="002060"/>
                </a:solidFill>
              </a:rPr>
              <a:t>9 t/ha under normal soil, irrigation</a:t>
            </a:r>
          </a:p>
          <a:p>
            <a:pPr lvl="1"/>
            <a:r>
              <a:rPr lang="en-US" sz="2400" dirty="0" smtClean="0">
                <a:solidFill>
                  <a:srgbClr val="002060"/>
                </a:solidFill>
              </a:rPr>
              <a:t>6 t/ha on medium saline soil</a:t>
            </a:r>
          </a:p>
          <a:p>
            <a:pPr marL="342900" indent="-342900">
              <a:buFont typeface="+mj-lt"/>
              <a:buAutoNum type="arabicPeriod"/>
            </a:pPr>
            <a:r>
              <a:rPr lang="en-US" sz="2400" dirty="0" smtClean="0">
                <a:solidFill>
                  <a:srgbClr val="002060"/>
                </a:solidFill>
              </a:rPr>
              <a:t>Quality - satisfactory</a:t>
            </a:r>
          </a:p>
          <a:p>
            <a:pPr marL="342900" indent="-342900">
              <a:buFont typeface="+mj-lt"/>
              <a:buAutoNum type="arabicPeriod"/>
            </a:pPr>
            <a:endParaRPr lang="en-US" sz="2400" dirty="0">
              <a:solidFill>
                <a:srgbClr val="002060"/>
              </a:solidFill>
            </a:endParaRPr>
          </a:p>
        </p:txBody>
      </p:sp>
    </p:spTree>
    <p:extLst>
      <p:ext uri="{BB962C8B-B14F-4D97-AF65-F5344CB8AC3E}">
        <p14:creationId xmlns:p14="http://schemas.microsoft.com/office/powerpoint/2010/main" val="34556649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ICARDA </a:t>
            </a:r>
            <a:r>
              <a:rPr lang="en-US" dirty="0" smtClean="0"/>
              <a:t>– Research thrusts in the CAC region</a:t>
            </a:r>
            <a:endParaRPr lang="en-US" dirty="0"/>
          </a:p>
        </p:txBody>
      </p:sp>
      <p:grpSp>
        <p:nvGrpSpPr>
          <p:cNvPr id="5" name="Group 30"/>
          <p:cNvGrpSpPr>
            <a:grpSpLocks/>
          </p:cNvGrpSpPr>
          <p:nvPr/>
        </p:nvGrpSpPr>
        <p:grpSpPr bwMode="auto">
          <a:xfrm>
            <a:off x="258803" y="1524000"/>
            <a:ext cx="8382000" cy="4791881"/>
            <a:chOff x="240" y="960"/>
            <a:chExt cx="5280" cy="3160"/>
          </a:xfrm>
        </p:grpSpPr>
        <p:grpSp>
          <p:nvGrpSpPr>
            <p:cNvPr id="3" name="Diagram 31"/>
            <p:cNvGrpSpPr>
              <a:grpSpLocks noChangeAspect="1"/>
            </p:cNvGrpSpPr>
            <p:nvPr/>
          </p:nvGrpSpPr>
          <p:grpSpPr bwMode="auto">
            <a:xfrm>
              <a:off x="240" y="960"/>
              <a:ext cx="5280" cy="2592"/>
              <a:chOff x="240" y="687"/>
              <a:chExt cx="5280" cy="2947"/>
            </a:xfrm>
          </p:grpSpPr>
          <p:sp>
            <p:nvSpPr>
              <p:cNvPr id="4" name="_s2052"/>
              <p:cNvSpPr>
                <a:spLocks noChangeArrowheads="1" noTextEdit="1"/>
              </p:cNvSpPr>
              <p:nvPr/>
            </p:nvSpPr>
            <p:spPr bwMode="auto">
              <a:xfrm>
                <a:off x="2346" y="1219"/>
                <a:ext cx="1069" cy="1069"/>
              </a:xfrm>
              <a:prstGeom prst="ellipse">
                <a:avLst/>
              </a:prstGeom>
              <a:gradFill rotWithShape="1">
                <a:gsLst>
                  <a:gs pos="0">
                    <a:schemeClr val="accent1">
                      <a:alpha val="50000"/>
                    </a:schemeClr>
                  </a:gs>
                  <a:gs pos="100000">
                    <a:srgbClr val="E4F3F4">
                      <a:alpha val="50000"/>
                    </a:srgbClr>
                  </a:gs>
                </a:gsLst>
                <a:path path="rect">
                  <a:fillToRect r="100000" b="100000"/>
                </a:path>
              </a:gradFill>
              <a:ln w="9525">
                <a:solidFill>
                  <a:schemeClr val="accent1"/>
                </a:solidFill>
                <a:round/>
                <a:headEnd/>
                <a:tailEnd/>
              </a:ln>
            </p:spPr>
            <p:txBody>
              <a:bodyPr vert="horz" wrap="square" lIns="0" tIns="0" rIns="0" bIns="0" numCol="1" anchor="ctr" anchorCtr="0" compatLnSpc="1">
                <a:prstTxWarp prst="textNoShape">
                  <a:avLst/>
                </a:prstTxWarp>
              </a:bodyPr>
              <a:lstStyle/>
              <a:p>
                <a:endParaRPr lang="en-US"/>
              </a:p>
            </p:txBody>
          </p:sp>
          <p:sp>
            <p:nvSpPr>
              <p:cNvPr id="15" name="_s2053"/>
              <p:cNvSpPr>
                <a:spLocks noChangeArrowheads="1"/>
              </p:cNvSpPr>
              <p:nvPr/>
            </p:nvSpPr>
            <p:spPr bwMode="auto">
              <a:xfrm>
                <a:off x="2346" y="845"/>
                <a:ext cx="1069"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99"/>
                    </a:solidFill>
                    <a:effectLst/>
                    <a:latin typeface="Arial" panose="020B0604020202020204" pitchFamily="34" charset="0"/>
                  </a:rPr>
                  <a:t>Germplasm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99"/>
                    </a:solidFill>
                    <a:effectLst/>
                    <a:latin typeface="Arial" panose="020B0604020202020204" pitchFamily="34" charset="0"/>
                  </a:rPr>
                  <a:t>Enhancement</a:t>
                </a:r>
              </a:p>
            </p:txBody>
          </p:sp>
          <p:sp>
            <p:nvSpPr>
              <p:cNvPr id="16" name="_s2054"/>
              <p:cNvSpPr>
                <a:spLocks noChangeArrowheads="1" noTextEdit="1"/>
              </p:cNvSpPr>
              <p:nvPr/>
            </p:nvSpPr>
            <p:spPr bwMode="auto">
              <a:xfrm>
                <a:off x="2698" y="1422"/>
                <a:ext cx="1069" cy="1069"/>
              </a:xfrm>
              <a:prstGeom prst="ellipse">
                <a:avLst/>
              </a:prstGeom>
              <a:gradFill rotWithShape="1">
                <a:gsLst>
                  <a:gs pos="0">
                    <a:schemeClr val="accent1">
                      <a:alpha val="50000"/>
                    </a:schemeClr>
                  </a:gs>
                  <a:gs pos="100000">
                    <a:srgbClr val="E4F3F4">
                      <a:alpha val="50000"/>
                    </a:srgbClr>
                  </a:gs>
                </a:gsLst>
                <a:path path="rect">
                  <a:fillToRect r="100000" b="100000"/>
                </a:path>
              </a:gradFill>
              <a:ln w="9525">
                <a:solidFill>
                  <a:schemeClr val="accent1"/>
                </a:solidFill>
                <a:round/>
                <a:headEnd/>
                <a:tailEnd/>
              </a:ln>
            </p:spPr>
            <p:txBody>
              <a:bodyPr vert="horz" wrap="square" lIns="0" tIns="0" rIns="0" bIns="0" numCol="1" anchor="ctr" anchorCtr="0" compatLnSpc="1">
                <a:prstTxWarp prst="textNoShape">
                  <a:avLst/>
                </a:prstTxWarp>
              </a:bodyPr>
              <a:lstStyle/>
              <a:p>
                <a:endParaRPr lang="en-US"/>
              </a:p>
            </p:txBody>
          </p:sp>
          <p:sp>
            <p:nvSpPr>
              <p:cNvPr id="17" name="_s2055"/>
              <p:cNvSpPr>
                <a:spLocks noChangeArrowheads="1"/>
              </p:cNvSpPr>
              <p:nvPr/>
            </p:nvSpPr>
            <p:spPr bwMode="auto">
              <a:xfrm>
                <a:off x="3787" y="1369"/>
                <a:ext cx="1069"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99"/>
                    </a:solidFill>
                    <a:effectLst/>
                    <a:latin typeface="Arial" panose="020B0604020202020204" pitchFamily="34" charset="0"/>
                  </a:rPr>
                  <a:t>NRM</a:t>
                </a:r>
              </a:p>
            </p:txBody>
          </p:sp>
          <p:sp>
            <p:nvSpPr>
              <p:cNvPr id="18" name="_s2056"/>
              <p:cNvSpPr>
                <a:spLocks noChangeArrowheads="1" noTextEdit="1"/>
              </p:cNvSpPr>
              <p:nvPr/>
            </p:nvSpPr>
            <p:spPr bwMode="auto">
              <a:xfrm>
                <a:off x="2698" y="1828"/>
                <a:ext cx="1069" cy="1069"/>
              </a:xfrm>
              <a:prstGeom prst="ellipse">
                <a:avLst/>
              </a:prstGeom>
              <a:gradFill rotWithShape="1">
                <a:gsLst>
                  <a:gs pos="0">
                    <a:schemeClr val="accent1">
                      <a:alpha val="50000"/>
                    </a:schemeClr>
                  </a:gs>
                  <a:gs pos="100000">
                    <a:srgbClr val="E4F3F4">
                      <a:alpha val="50000"/>
                    </a:srgbClr>
                  </a:gs>
                </a:gsLst>
                <a:path path="rect">
                  <a:fillToRect r="100000" b="100000"/>
                </a:path>
              </a:gradFill>
              <a:ln w="9525">
                <a:solidFill>
                  <a:schemeClr val="accent1"/>
                </a:solidFill>
                <a:round/>
                <a:headEnd/>
                <a:tailEnd/>
              </a:ln>
            </p:spPr>
            <p:txBody>
              <a:bodyPr vert="horz" wrap="square" lIns="0" tIns="0" rIns="0" bIns="0" numCol="1" anchor="ctr" anchorCtr="0" compatLnSpc="1">
                <a:prstTxWarp prst="textNoShape">
                  <a:avLst/>
                </a:prstTxWarp>
              </a:bodyPr>
              <a:lstStyle/>
              <a:p>
                <a:endParaRPr lang="en-US"/>
              </a:p>
            </p:txBody>
          </p:sp>
          <p:sp>
            <p:nvSpPr>
              <p:cNvPr id="19" name="_s2057"/>
              <p:cNvSpPr>
                <a:spLocks noChangeArrowheads="1"/>
              </p:cNvSpPr>
              <p:nvPr/>
            </p:nvSpPr>
            <p:spPr bwMode="auto">
              <a:xfrm>
                <a:off x="3787" y="2683"/>
                <a:ext cx="1069"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99"/>
                    </a:solidFill>
                    <a:effectLst/>
                    <a:latin typeface="Arial" panose="020B0604020202020204" pitchFamily="34" charset="0"/>
                  </a:rPr>
                  <a:t>SEPR</a:t>
                </a:r>
              </a:p>
            </p:txBody>
          </p:sp>
          <p:sp>
            <p:nvSpPr>
              <p:cNvPr id="20" name="_s2058"/>
              <p:cNvSpPr>
                <a:spLocks noChangeArrowheads="1" noTextEdit="1"/>
              </p:cNvSpPr>
              <p:nvPr/>
            </p:nvSpPr>
            <p:spPr bwMode="auto">
              <a:xfrm>
                <a:off x="2347" y="2031"/>
                <a:ext cx="1069" cy="1069"/>
              </a:xfrm>
              <a:prstGeom prst="ellipse">
                <a:avLst/>
              </a:prstGeom>
              <a:gradFill rotWithShape="1">
                <a:gsLst>
                  <a:gs pos="0">
                    <a:schemeClr val="accent1">
                      <a:alpha val="50000"/>
                    </a:schemeClr>
                  </a:gs>
                  <a:gs pos="100000">
                    <a:srgbClr val="E4F3F4">
                      <a:alpha val="50000"/>
                    </a:srgbClr>
                  </a:gs>
                </a:gsLst>
                <a:path path="rect">
                  <a:fillToRect r="100000" b="100000"/>
                </a:path>
              </a:gradFill>
              <a:ln w="9525">
                <a:solidFill>
                  <a:schemeClr val="accent1"/>
                </a:solidFill>
                <a:round/>
                <a:headEnd/>
                <a:tailEnd/>
              </a:ln>
            </p:spPr>
            <p:txBody>
              <a:bodyPr vert="horz" wrap="square" lIns="0" tIns="0" rIns="0" bIns="0" numCol="1" anchor="ctr" anchorCtr="0" compatLnSpc="1">
                <a:prstTxWarp prst="textNoShape">
                  <a:avLst/>
                </a:prstTxWarp>
              </a:bodyPr>
              <a:lstStyle/>
              <a:p>
                <a:endParaRPr lang="en-US"/>
              </a:p>
            </p:txBody>
          </p:sp>
          <p:sp>
            <p:nvSpPr>
              <p:cNvPr id="21" name="_s2059"/>
              <p:cNvSpPr>
                <a:spLocks noChangeArrowheads="1"/>
              </p:cNvSpPr>
              <p:nvPr/>
            </p:nvSpPr>
            <p:spPr bwMode="auto">
              <a:xfrm>
                <a:off x="2346" y="3206"/>
                <a:ext cx="1069"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99"/>
                    </a:solidFill>
                    <a:effectLst/>
                    <a:latin typeface="Arial" panose="020B0604020202020204" pitchFamily="34" charset="0"/>
                  </a:rPr>
                  <a:t>Livestock and Feed</a:t>
                </a:r>
              </a:p>
            </p:txBody>
          </p:sp>
          <p:sp>
            <p:nvSpPr>
              <p:cNvPr id="22" name="_s2060"/>
              <p:cNvSpPr>
                <a:spLocks noChangeArrowheads="1" noTextEdit="1"/>
              </p:cNvSpPr>
              <p:nvPr/>
            </p:nvSpPr>
            <p:spPr bwMode="auto">
              <a:xfrm>
                <a:off x="1995" y="1829"/>
                <a:ext cx="1069" cy="1069"/>
              </a:xfrm>
              <a:prstGeom prst="ellipse">
                <a:avLst/>
              </a:prstGeom>
              <a:gradFill rotWithShape="1">
                <a:gsLst>
                  <a:gs pos="0">
                    <a:schemeClr val="accent1">
                      <a:alpha val="50000"/>
                    </a:schemeClr>
                  </a:gs>
                  <a:gs pos="100000">
                    <a:srgbClr val="E4F3F4">
                      <a:alpha val="50000"/>
                    </a:srgbClr>
                  </a:gs>
                </a:gsLst>
                <a:path path="rect">
                  <a:fillToRect r="100000" b="100000"/>
                </a:path>
              </a:gradFill>
              <a:ln w="9525">
                <a:solidFill>
                  <a:schemeClr val="accent1"/>
                </a:solidFill>
                <a:round/>
                <a:headEnd/>
                <a:tailEnd/>
              </a:ln>
            </p:spPr>
            <p:txBody>
              <a:bodyPr vert="horz" wrap="square" lIns="0" tIns="0" rIns="0" bIns="0" numCol="1" anchor="ctr" anchorCtr="0" compatLnSpc="1">
                <a:prstTxWarp prst="textNoShape">
                  <a:avLst/>
                </a:prstTxWarp>
              </a:bodyPr>
              <a:lstStyle/>
              <a:p>
                <a:endParaRPr lang="en-US"/>
              </a:p>
            </p:txBody>
          </p:sp>
          <p:sp>
            <p:nvSpPr>
              <p:cNvPr id="23" name="_s2061"/>
              <p:cNvSpPr>
                <a:spLocks noChangeArrowheads="1"/>
              </p:cNvSpPr>
              <p:nvPr/>
            </p:nvSpPr>
            <p:spPr bwMode="auto">
              <a:xfrm>
                <a:off x="905" y="2683"/>
                <a:ext cx="1069"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99"/>
                    </a:solidFill>
                    <a:effectLst/>
                    <a:latin typeface="Arial" panose="020B0604020202020204" pitchFamily="34" charset="0"/>
                  </a:rPr>
                  <a:t>Seed production</a:t>
                </a:r>
              </a:p>
            </p:txBody>
          </p:sp>
          <p:sp>
            <p:nvSpPr>
              <p:cNvPr id="24" name="_s2062"/>
              <p:cNvSpPr>
                <a:spLocks noChangeArrowheads="1" noTextEdit="1"/>
              </p:cNvSpPr>
              <p:nvPr/>
            </p:nvSpPr>
            <p:spPr bwMode="auto">
              <a:xfrm>
                <a:off x="1994" y="1423"/>
                <a:ext cx="1069" cy="1069"/>
              </a:xfrm>
              <a:prstGeom prst="ellipse">
                <a:avLst/>
              </a:prstGeom>
              <a:gradFill rotWithShape="1">
                <a:gsLst>
                  <a:gs pos="0">
                    <a:schemeClr val="accent1">
                      <a:alpha val="50000"/>
                    </a:schemeClr>
                  </a:gs>
                  <a:gs pos="100000">
                    <a:srgbClr val="E4F3F4">
                      <a:alpha val="50000"/>
                    </a:srgbClr>
                  </a:gs>
                </a:gsLst>
                <a:path path="rect">
                  <a:fillToRect r="100000" b="100000"/>
                </a:path>
              </a:gradFill>
              <a:ln w="9525">
                <a:solidFill>
                  <a:schemeClr val="accent1"/>
                </a:solidFill>
                <a:round/>
                <a:headEnd/>
                <a:tailEnd/>
              </a:ln>
            </p:spPr>
            <p:txBody>
              <a:bodyPr vert="horz" wrap="square" lIns="0" tIns="0" rIns="0" bIns="0" numCol="1" anchor="ctr" anchorCtr="0" compatLnSpc="1">
                <a:prstTxWarp prst="textNoShape">
                  <a:avLst/>
                </a:prstTxWarp>
              </a:bodyPr>
              <a:lstStyle/>
              <a:p>
                <a:endParaRPr lang="en-US"/>
              </a:p>
            </p:txBody>
          </p:sp>
          <p:sp>
            <p:nvSpPr>
              <p:cNvPr id="25" name="_s2063"/>
              <p:cNvSpPr>
                <a:spLocks noChangeArrowheads="1"/>
              </p:cNvSpPr>
              <p:nvPr/>
            </p:nvSpPr>
            <p:spPr bwMode="auto">
              <a:xfrm>
                <a:off x="905" y="1369"/>
                <a:ext cx="1069"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99"/>
                    </a:solidFill>
                    <a:effectLst/>
                    <a:latin typeface="Arial" panose="020B0604020202020204" pitchFamily="34" charset="0"/>
                  </a:rPr>
                  <a:t>PGR</a:t>
                </a:r>
              </a:p>
            </p:txBody>
          </p:sp>
        </p:grpSp>
        <p:sp>
          <p:nvSpPr>
            <p:cNvPr id="7" name="WordArt 45"/>
            <p:cNvSpPr>
              <a:spLocks noChangeArrowheads="1" noChangeShapeType="1" noTextEdit="1"/>
            </p:cNvSpPr>
            <p:nvPr/>
          </p:nvSpPr>
          <p:spPr bwMode="auto">
            <a:xfrm>
              <a:off x="1128" y="3530"/>
              <a:ext cx="3504" cy="3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nDown">
                <a:avLst>
                  <a:gd name="adj" fmla="val 33333"/>
                </a:avLst>
              </a:prstTxWarp>
            </a:bodyPr>
            <a:lstStyle/>
            <a:p>
              <a:pPr algn="ctr"/>
              <a:r>
                <a:rPr lang="en-US" sz="2800" b="1" kern="10" dirty="0">
                  <a:solidFill>
                    <a:srgbClr val="002060"/>
                  </a:solidFill>
                  <a:latin typeface="Arial Unicode MS" panose="020B0604020202020204" pitchFamily="34" charset="-128"/>
                  <a:ea typeface="Arial Unicode MS" panose="020B0604020202020204" pitchFamily="34" charset="-128"/>
                  <a:cs typeface="Arial Unicode MS" panose="020B0604020202020204" pitchFamily="34" charset="-128"/>
                </a:rPr>
                <a:t>Strengthening national research systems</a:t>
              </a:r>
            </a:p>
          </p:txBody>
        </p:sp>
        <p:sp>
          <p:nvSpPr>
            <p:cNvPr id="8" name="WordArt 46"/>
            <p:cNvSpPr>
              <a:spLocks noChangeArrowheads="1" noChangeShapeType="1" noTextEdit="1"/>
            </p:cNvSpPr>
            <p:nvPr/>
          </p:nvSpPr>
          <p:spPr bwMode="auto">
            <a:xfrm>
              <a:off x="1968" y="3880"/>
              <a:ext cx="1824" cy="24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nDown">
                <a:avLst>
                  <a:gd name="adj" fmla="val 33333"/>
                </a:avLst>
              </a:prstTxWarp>
            </a:bodyPr>
            <a:lstStyle/>
            <a:p>
              <a:pPr algn="ctr"/>
              <a:r>
                <a:rPr lang="en-US" sz="2800" b="1" kern="10" dirty="0">
                  <a:solidFill>
                    <a:srgbClr val="002060"/>
                  </a:solidFill>
                  <a:latin typeface="Arial Unicode MS" panose="020B0604020202020204" pitchFamily="34" charset="-128"/>
                  <a:ea typeface="Arial Unicode MS" panose="020B0604020202020204" pitchFamily="34" charset="-128"/>
                  <a:cs typeface="Arial Unicode MS" panose="020B0604020202020204" pitchFamily="34" charset="-128"/>
                </a:rPr>
                <a:t>Capacity building</a:t>
              </a:r>
            </a:p>
          </p:txBody>
        </p:sp>
      </p:grpSp>
      <p:sp>
        <p:nvSpPr>
          <p:cNvPr id="9" name="WordArt 52"/>
          <p:cNvSpPr>
            <a:spLocks noChangeArrowheads="1" noChangeShapeType="1" noTextEdit="1"/>
          </p:cNvSpPr>
          <p:nvPr/>
        </p:nvSpPr>
        <p:spPr bwMode="auto">
          <a:xfrm>
            <a:off x="3177208" y="6216556"/>
            <a:ext cx="2352675" cy="51435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CanDown">
              <a:avLst>
                <a:gd name="adj" fmla="val 33333"/>
              </a:avLst>
            </a:prstTxWarp>
          </a:bodyPr>
          <a:lstStyle/>
          <a:p>
            <a:pPr algn="ctr"/>
            <a:r>
              <a:rPr lang="en-US" sz="2400" b="1" kern="10" dirty="0">
                <a:solidFill>
                  <a:schemeClr val="accent1"/>
                </a:solidFill>
                <a:latin typeface="Times New Roman" panose="02020603050405020304" pitchFamily="18" charset="0"/>
                <a:cs typeface="Times New Roman" panose="02020603050405020304" pitchFamily="18" charset="0"/>
              </a:rPr>
              <a:t>Information sharing</a:t>
            </a:r>
          </a:p>
        </p:txBody>
      </p:sp>
      <p:sp>
        <p:nvSpPr>
          <p:cNvPr id="10" name="Text Box 50"/>
          <p:cNvSpPr txBox="1">
            <a:spLocks noChangeArrowheads="1"/>
          </p:cNvSpPr>
          <p:nvPr/>
        </p:nvSpPr>
        <p:spPr bwMode="auto">
          <a:xfrm>
            <a:off x="7239000" y="3352800"/>
            <a:ext cx="1905000" cy="1155700"/>
          </a:xfrm>
          <a:prstGeom prst="rect">
            <a:avLst/>
          </a:prstGeom>
          <a:solidFill>
            <a:srgbClr val="33CC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1400" b="1" dirty="0"/>
              <a:t>Sustainable </a:t>
            </a:r>
          </a:p>
          <a:p>
            <a:pPr algn="ctr" eaLnBrk="1" hangingPunct="1"/>
            <a:r>
              <a:rPr lang="en-US" altLang="en-US" sz="1400" b="1" dirty="0"/>
              <a:t>agriculture</a:t>
            </a:r>
          </a:p>
          <a:p>
            <a:pPr algn="ctr" eaLnBrk="1" hangingPunct="1"/>
            <a:endParaRPr lang="en-US" altLang="en-US" sz="1400" b="1" dirty="0"/>
          </a:p>
          <a:p>
            <a:pPr algn="ctr" eaLnBrk="1" hangingPunct="1"/>
            <a:r>
              <a:rPr lang="en-US" altLang="en-US" sz="1400" b="1" dirty="0"/>
              <a:t>Better </a:t>
            </a:r>
          </a:p>
          <a:p>
            <a:pPr algn="ctr" eaLnBrk="1" hangingPunct="1"/>
            <a:r>
              <a:rPr lang="en-US" altLang="en-US" sz="1400" b="1" dirty="0"/>
              <a:t>livelihoods</a:t>
            </a:r>
          </a:p>
        </p:txBody>
      </p:sp>
      <p:pic>
        <p:nvPicPr>
          <p:cNvPr id="11" name="Picture 3" descr="tree1"/>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7226300" y="1219200"/>
            <a:ext cx="1917700" cy="2133600"/>
          </a:xfrm>
          <a:noFill/>
        </p:spPr>
      </p:pic>
      <p:pic>
        <p:nvPicPr>
          <p:cNvPr id="12" name="Picture 18" descr="Emergent"/>
          <p:cNvPicPr>
            <a:picLocks noChangeAspect="1" noChangeArrowheads="1"/>
          </p:cNvPicPr>
          <p:nvPr/>
        </p:nvPicPr>
        <p:blipFill>
          <a:blip r:embed="rId3" cstate="print">
            <a:lum bright="-8000" contrast="28000"/>
            <a:extLst>
              <a:ext uri="{28A0092B-C50C-407E-A947-70E740481C1C}">
                <a14:useLocalDpi xmlns:a14="http://schemas.microsoft.com/office/drawing/2010/main" val="0"/>
              </a:ext>
            </a:extLst>
          </a:blip>
          <a:srcRect/>
          <a:stretch>
            <a:fillRect/>
          </a:stretch>
        </p:blipFill>
        <p:spPr bwMode="auto">
          <a:xfrm>
            <a:off x="0" y="4808512"/>
            <a:ext cx="1600200" cy="150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Line 48"/>
          <p:cNvSpPr>
            <a:spLocks noChangeShapeType="1"/>
          </p:cNvSpPr>
          <p:nvPr/>
        </p:nvSpPr>
        <p:spPr bwMode="auto">
          <a:xfrm flipV="1">
            <a:off x="1905000" y="4724400"/>
            <a:ext cx="1295400" cy="457200"/>
          </a:xfrm>
          <a:prstGeom prst="line">
            <a:avLst/>
          </a:prstGeom>
          <a:noFill/>
          <a:ln w="31750">
            <a:solidFill>
              <a:srgbClr val="008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 name="Line 49"/>
          <p:cNvSpPr>
            <a:spLocks noChangeShapeType="1"/>
          </p:cNvSpPr>
          <p:nvPr/>
        </p:nvSpPr>
        <p:spPr bwMode="auto">
          <a:xfrm flipV="1">
            <a:off x="6019800" y="3429000"/>
            <a:ext cx="990600" cy="304800"/>
          </a:xfrm>
          <a:prstGeom prst="line">
            <a:avLst/>
          </a:prstGeom>
          <a:noFill/>
          <a:ln w="31750">
            <a:solidFill>
              <a:srgbClr val="008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26" name="Picture 2"/>
          <p:cNvPicPr>
            <a:picLocks noChangeAspect="1" noChangeArrowheads="1"/>
          </p:cNvPicPr>
          <p:nvPr/>
        </p:nvPicPr>
        <p:blipFill>
          <a:blip r:embed="rId4" cstate="print"/>
          <a:srcRect/>
          <a:stretch>
            <a:fillRect/>
          </a:stretch>
        </p:blipFill>
        <p:spPr bwMode="auto">
          <a:xfrm>
            <a:off x="0" y="0"/>
            <a:ext cx="9169400" cy="6877050"/>
          </a:xfrm>
          <a:prstGeom prst="rect">
            <a:avLst/>
          </a:prstGeom>
          <a:noFill/>
          <a:ln w="9525">
            <a:noFill/>
            <a:miter lim="800000"/>
            <a:headEnd/>
            <a:tailEnd/>
          </a:ln>
          <a:effectLst/>
        </p:spPr>
      </p:pic>
      <p:sp>
        <p:nvSpPr>
          <p:cNvPr id="6" name="TextBox 5"/>
          <p:cNvSpPr txBox="1"/>
          <p:nvPr/>
        </p:nvSpPr>
        <p:spPr>
          <a:xfrm>
            <a:off x="1600201" y="371061"/>
            <a:ext cx="6589642" cy="1384995"/>
          </a:xfrm>
          <a:prstGeom prst="rect">
            <a:avLst/>
          </a:prstGeom>
          <a:noFill/>
        </p:spPr>
        <p:txBody>
          <a:bodyPr wrap="square" rtlCol="0">
            <a:spAutoFit/>
          </a:bodyPr>
          <a:lstStyle/>
          <a:p>
            <a:pPr algn="ctr"/>
            <a:r>
              <a:rPr lang="en-US" sz="2800" dirty="0" smtClean="0"/>
              <a:t>Salinity problem to crop production</a:t>
            </a:r>
          </a:p>
          <a:p>
            <a:pPr algn="ctr"/>
            <a:endParaRPr lang="en-US" sz="2800" dirty="0"/>
          </a:p>
          <a:p>
            <a:pPr algn="ctr"/>
            <a:r>
              <a:rPr lang="en-US" sz="2800" dirty="0" err="1" smtClean="0"/>
              <a:t>Khorezm</a:t>
            </a:r>
            <a:r>
              <a:rPr lang="en-US" sz="2800" dirty="0" smtClean="0"/>
              <a:t>, Uzbekistan</a:t>
            </a:r>
            <a:endParaRPr lang="en-US" sz="2800" dirty="0"/>
          </a:p>
        </p:txBody>
      </p:sp>
    </p:spTree>
    <p:extLst>
      <p:ext uri="{BB962C8B-B14F-4D97-AF65-F5344CB8AC3E}">
        <p14:creationId xmlns:p14="http://schemas.microsoft.com/office/powerpoint/2010/main" val="297338878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New wheat varieties under farmers field demonstration </a:t>
            </a:r>
            <a:br>
              <a:rPr lang="en-US" dirty="0" smtClean="0"/>
            </a:br>
            <a:r>
              <a:rPr lang="en-US" dirty="0" err="1" smtClean="0"/>
              <a:t>Karakalpakstan</a:t>
            </a:r>
            <a:r>
              <a:rPr lang="en-US" dirty="0" smtClean="0"/>
              <a:t>, Uzbekistan</a:t>
            </a:r>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954157"/>
            <a:ext cx="7871791" cy="5903843"/>
          </a:xfrm>
          <a:prstGeom prst="rect">
            <a:avLst/>
          </a:prstGeom>
        </p:spPr>
      </p:pic>
    </p:spTree>
    <p:extLst>
      <p:ext uri="{BB962C8B-B14F-4D97-AF65-F5344CB8AC3E}">
        <p14:creationId xmlns:p14="http://schemas.microsoft.com/office/powerpoint/2010/main" val="36654559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0" y="-3629"/>
            <a:ext cx="9147629" cy="1143000"/>
          </a:xfrm>
          <a:solidFill>
            <a:srgbClr val="00B050"/>
          </a:solidFill>
        </p:spPr>
        <p:txBody>
          <a:bodyPr>
            <a:noAutofit/>
          </a:bodyPr>
          <a:lstStyle/>
          <a:p>
            <a:r>
              <a:rPr lang="en-US" sz="2800" dirty="0" smtClean="0">
                <a:solidFill>
                  <a:schemeClr val="bg1"/>
                </a:solidFill>
              </a:rPr>
              <a:t>Identifying salinity and frost tolerant wheat varieties for Aral Sea region</a:t>
            </a:r>
            <a:endParaRPr lang="en-US" sz="2800" dirty="0">
              <a:solidFill>
                <a:schemeClr val="bg1"/>
              </a:solidFill>
            </a:endParaRPr>
          </a:p>
        </p:txBody>
      </p:sp>
      <p:grpSp>
        <p:nvGrpSpPr>
          <p:cNvPr id="3" name="Group 2"/>
          <p:cNvGrpSpPr/>
          <p:nvPr/>
        </p:nvGrpSpPr>
        <p:grpSpPr>
          <a:xfrm>
            <a:off x="2057400" y="1139371"/>
            <a:ext cx="4315876" cy="2998521"/>
            <a:chOff x="185811" y="1261608"/>
            <a:chExt cx="4315876" cy="2998521"/>
          </a:xfrm>
        </p:grpSpPr>
        <p:pic>
          <p:nvPicPr>
            <p:cNvPr id="4" name="Picture 3" descr="C:\Users\RamSharma\Pictures\Photos\Urgench 7 March 2014\IMG_3490.JPG"/>
            <p:cNvPicPr>
              <a:picLocks noChangeAspect="1" noChangeArrowheads="1"/>
            </p:cNvPicPr>
            <p:nvPr/>
          </p:nvPicPr>
          <p:blipFill>
            <a:blip r:embed="rId3" cstate="print"/>
            <a:srcRect t="17241"/>
            <a:stretch>
              <a:fillRect/>
            </a:stretch>
          </p:blipFill>
          <p:spPr bwMode="auto">
            <a:xfrm>
              <a:off x="185811" y="2938714"/>
              <a:ext cx="2128947" cy="1321415"/>
            </a:xfrm>
            <a:prstGeom prst="rect">
              <a:avLst/>
            </a:prstGeom>
            <a:noFill/>
          </p:spPr>
        </p:pic>
        <p:pic>
          <p:nvPicPr>
            <p:cNvPr id="5" name="Picture 3"/>
            <p:cNvPicPr>
              <a:picLocks noChangeAspect="1" noChangeArrowheads="1"/>
            </p:cNvPicPr>
            <p:nvPr/>
          </p:nvPicPr>
          <p:blipFill>
            <a:blip r:embed="rId4" cstate="print"/>
            <a:srcRect t="18519"/>
            <a:stretch>
              <a:fillRect/>
            </a:stretch>
          </p:blipFill>
          <p:spPr bwMode="auto">
            <a:xfrm>
              <a:off x="2414186" y="2984433"/>
              <a:ext cx="2087501" cy="1275695"/>
            </a:xfrm>
            <a:prstGeom prst="rect">
              <a:avLst/>
            </a:prstGeom>
            <a:noFill/>
            <a:ln w="9525">
              <a:noFill/>
              <a:miter lim="800000"/>
              <a:headEnd/>
              <a:tailEnd/>
            </a:ln>
            <a:effectLst/>
          </p:spPr>
        </p:pic>
        <p:pic>
          <p:nvPicPr>
            <p:cNvPr id="8" name="Picture 2"/>
            <p:cNvPicPr>
              <a:picLocks noChangeAspect="1" noChangeArrowheads="1"/>
            </p:cNvPicPr>
            <p:nvPr/>
          </p:nvPicPr>
          <p:blipFill rotWithShape="1">
            <a:blip r:embed="rId5" cstate="print"/>
            <a:srcRect t="23386" b="23834"/>
            <a:stretch/>
          </p:blipFill>
          <p:spPr bwMode="auto">
            <a:xfrm>
              <a:off x="688303" y="1261608"/>
              <a:ext cx="3464942" cy="1371601"/>
            </a:xfrm>
            <a:prstGeom prst="rect">
              <a:avLst/>
            </a:prstGeom>
            <a:noFill/>
            <a:ln w="9525">
              <a:noFill/>
              <a:miter lim="800000"/>
              <a:headEnd/>
              <a:tailEnd/>
            </a:ln>
            <a:effectLst/>
          </p:spPr>
        </p:pic>
        <p:cxnSp>
          <p:nvCxnSpPr>
            <p:cNvPr id="26" name="Straight Arrow Connector 25"/>
            <p:cNvCxnSpPr>
              <a:stCxn id="8" idx="2"/>
            </p:cNvCxnSpPr>
            <p:nvPr/>
          </p:nvCxnSpPr>
          <p:spPr>
            <a:xfrm flipH="1">
              <a:off x="1921673" y="2633209"/>
              <a:ext cx="499101" cy="33927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a:stCxn id="8" idx="2"/>
            </p:cNvCxnSpPr>
            <p:nvPr/>
          </p:nvCxnSpPr>
          <p:spPr>
            <a:xfrm>
              <a:off x="2420774" y="2633209"/>
              <a:ext cx="491499" cy="38499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609389" y="2878633"/>
              <a:ext cx="1391198" cy="461665"/>
            </a:xfrm>
            <a:prstGeom prst="rect">
              <a:avLst/>
            </a:prstGeom>
            <a:noFill/>
          </p:spPr>
          <p:txBody>
            <a:bodyPr wrap="square" rtlCol="0">
              <a:spAutoFit/>
            </a:bodyPr>
            <a:lstStyle/>
            <a:p>
              <a:r>
                <a:rPr lang="en-US" sz="2400" dirty="0" err="1" smtClean="0">
                  <a:solidFill>
                    <a:srgbClr val="002060"/>
                  </a:solidFill>
                </a:rPr>
                <a:t>Khorezm</a:t>
              </a:r>
              <a:endParaRPr lang="en-US" sz="2400" dirty="0">
                <a:solidFill>
                  <a:srgbClr val="002060"/>
                </a:solidFill>
              </a:endParaRPr>
            </a:p>
          </p:txBody>
        </p:sp>
        <p:sp>
          <p:nvSpPr>
            <p:cNvPr id="35" name="TextBox 34"/>
            <p:cNvSpPr txBox="1"/>
            <p:nvPr/>
          </p:nvSpPr>
          <p:spPr>
            <a:xfrm>
              <a:off x="2414186" y="2878633"/>
              <a:ext cx="2057400" cy="461665"/>
            </a:xfrm>
            <a:prstGeom prst="rect">
              <a:avLst/>
            </a:prstGeom>
            <a:noFill/>
          </p:spPr>
          <p:txBody>
            <a:bodyPr wrap="square" rtlCol="0">
              <a:spAutoFit/>
            </a:bodyPr>
            <a:lstStyle/>
            <a:p>
              <a:r>
                <a:rPr lang="en-US" sz="2400" dirty="0" err="1" smtClean="0">
                  <a:solidFill>
                    <a:srgbClr val="FFFF00"/>
                  </a:solidFill>
                </a:rPr>
                <a:t>Karakalpakstan</a:t>
              </a:r>
              <a:endParaRPr lang="en-US" sz="2400" dirty="0">
                <a:solidFill>
                  <a:srgbClr val="FFFF00"/>
                </a:solidFill>
              </a:endParaRPr>
            </a:p>
          </p:txBody>
        </p:sp>
      </p:grpSp>
      <p:graphicFrame>
        <p:nvGraphicFramePr>
          <p:cNvPr id="19" name="Table 18"/>
          <p:cNvGraphicFramePr>
            <a:graphicFrameLocks noGrp="1"/>
          </p:cNvGraphicFramePr>
          <p:nvPr>
            <p:extLst/>
          </p:nvPr>
        </p:nvGraphicFramePr>
        <p:xfrm>
          <a:off x="32512" y="4384759"/>
          <a:ext cx="8938349" cy="2240280"/>
        </p:xfrm>
        <a:graphic>
          <a:graphicData uri="http://schemas.openxmlformats.org/drawingml/2006/table">
            <a:tbl>
              <a:tblPr>
                <a:tableStyleId>{8FD4443E-F989-4FC4-A0C8-D5A2AF1F390B}</a:tableStyleId>
              </a:tblPr>
              <a:tblGrid>
                <a:gridCol w="1409014"/>
                <a:gridCol w="670308"/>
                <a:gridCol w="656628"/>
                <a:gridCol w="656628"/>
                <a:gridCol w="525302"/>
                <a:gridCol w="677067"/>
                <a:gridCol w="501532"/>
                <a:gridCol w="736565"/>
                <a:gridCol w="656628"/>
                <a:gridCol w="656628"/>
                <a:gridCol w="588230"/>
                <a:gridCol w="547191"/>
                <a:gridCol w="656628"/>
              </a:tblGrid>
              <a:tr h="232842">
                <a:tc rowSpan="2">
                  <a:txBody>
                    <a:bodyPr/>
                    <a:lstStyle/>
                    <a:p>
                      <a:pPr algn="ctr" fontAlgn="ctr"/>
                      <a:r>
                        <a:rPr lang="en-US" sz="1600" u="none" strike="noStrike" dirty="0">
                          <a:effectLst/>
                        </a:rPr>
                        <a:t>Entry name</a:t>
                      </a:r>
                      <a:endParaRPr lang="en-US" sz="1600" b="0" i="0" u="none" strike="noStrike" dirty="0">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a:txBody>
                    <a:bodyPr/>
                    <a:lstStyle/>
                    <a:p>
                      <a:pPr algn="ctr" fontAlgn="ctr"/>
                      <a:r>
                        <a:rPr lang="en-US" sz="1600" u="none" strike="noStrike">
                          <a:effectLst/>
                        </a:rPr>
                        <a:t>Origin</a:t>
                      </a:r>
                      <a:endParaRPr lang="en-US" sz="1600" b="0" i="0" u="none" strike="noStrike">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gridSpan="3">
                  <a:txBody>
                    <a:bodyPr/>
                    <a:lstStyle/>
                    <a:p>
                      <a:pPr algn="ctr" fontAlgn="ctr"/>
                      <a:r>
                        <a:rPr lang="en-US" sz="1600" u="none" strike="noStrike" dirty="0">
                          <a:effectLst/>
                        </a:rPr>
                        <a:t>Grain yield (t/ha)</a:t>
                      </a:r>
                      <a:endParaRPr lang="en-US" sz="1600" b="0" i="0" u="none" strike="noStrike" dirty="0">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hMerge="1">
                  <a:txBody>
                    <a:bodyPr/>
                    <a:lstStyle/>
                    <a:p>
                      <a:endParaRPr lang="en-US"/>
                    </a:p>
                  </a:txBody>
                  <a:tcPr/>
                </a:tc>
                <a:tc hMerge="1">
                  <a:txBody>
                    <a:bodyPr/>
                    <a:lstStyle/>
                    <a:p>
                      <a:endParaRPr lang="en-US"/>
                    </a:p>
                  </a:txBody>
                  <a:tcPr/>
                </a:tc>
                <a:tc rowSpan="2">
                  <a:txBody>
                    <a:bodyPr/>
                    <a:lstStyle/>
                    <a:p>
                      <a:pPr algn="ctr" fontAlgn="ctr"/>
                      <a:r>
                        <a:rPr lang="en-US" sz="1600" u="none" strike="noStrike" dirty="0">
                          <a:effectLst/>
                        </a:rPr>
                        <a:t>1000-kernel weight (g)</a:t>
                      </a:r>
                      <a:endParaRPr lang="en-US" sz="1600" b="0" i="0" u="none" strike="noStrike" dirty="0">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a:txBody>
                    <a:bodyPr/>
                    <a:lstStyle/>
                    <a:p>
                      <a:pPr algn="ctr" fontAlgn="ctr"/>
                      <a:r>
                        <a:rPr lang="en-US" sz="1600" u="none" strike="noStrike">
                          <a:effectLst/>
                        </a:rPr>
                        <a:t>Test weight (g/l)</a:t>
                      </a:r>
                      <a:endParaRPr lang="en-US" sz="1600" b="0" i="0" u="none" strike="noStrike">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a:txBody>
                    <a:bodyPr/>
                    <a:lstStyle/>
                    <a:p>
                      <a:pPr algn="ctr" fontAlgn="ctr"/>
                      <a:r>
                        <a:rPr lang="en-US" sz="1600" u="none" strike="noStrike" dirty="0">
                          <a:effectLst/>
                        </a:rPr>
                        <a:t>Grain hardness</a:t>
                      </a:r>
                      <a:endParaRPr lang="en-US" sz="1600" b="0" i="0" u="none" strike="noStrike" dirty="0">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a:txBody>
                    <a:bodyPr/>
                    <a:lstStyle/>
                    <a:p>
                      <a:pPr algn="ctr" fontAlgn="ctr"/>
                      <a:r>
                        <a:rPr lang="en-US" sz="1600" u="none" strike="noStrike">
                          <a:effectLst/>
                        </a:rPr>
                        <a:t>Flour protein (%)</a:t>
                      </a:r>
                      <a:endParaRPr lang="en-US" sz="1600" b="0" i="0" u="none" strike="noStrike">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a:txBody>
                    <a:bodyPr/>
                    <a:lstStyle/>
                    <a:p>
                      <a:pPr algn="ctr" fontAlgn="ctr"/>
                      <a:r>
                        <a:rPr lang="en-US" sz="1600" u="none" strike="noStrike" dirty="0">
                          <a:effectLst/>
                        </a:rPr>
                        <a:t>Flour gluten (%)</a:t>
                      </a:r>
                      <a:endParaRPr lang="en-US" sz="1600" b="0" i="0" u="none" strike="noStrike" dirty="0">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a:txBody>
                    <a:bodyPr/>
                    <a:lstStyle/>
                    <a:p>
                      <a:pPr algn="ctr" fontAlgn="ctr"/>
                      <a:r>
                        <a:rPr lang="en-US" sz="1600" u="none" strike="noStrike">
                          <a:effectLst/>
                        </a:rPr>
                        <a:t>Days to heading</a:t>
                      </a:r>
                      <a:endParaRPr lang="en-US" sz="1600" b="0" i="0" u="none" strike="noStrike">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a:txBody>
                    <a:bodyPr/>
                    <a:lstStyle/>
                    <a:p>
                      <a:pPr algn="ctr" fontAlgn="ctr"/>
                      <a:r>
                        <a:rPr lang="en-US" sz="1600" u="none" strike="noStrike">
                          <a:effectLst/>
                        </a:rPr>
                        <a:t>Plant height (cm)</a:t>
                      </a:r>
                      <a:endParaRPr lang="en-US" sz="1600" b="0" i="0" u="none" strike="noStrike">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a:txBody>
                    <a:bodyPr/>
                    <a:lstStyle/>
                    <a:p>
                      <a:pPr algn="ctr" fontAlgn="ctr"/>
                      <a:r>
                        <a:rPr lang="en-US" sz="1600" u="none" strike="noStrike" dirty="0">
                          <a:effectLst/>
                        </a:rPr>
                        <a:t>Agronomic </a:t>
                      </a:r>
                      <a:r>
                        <a:rPr lang="en-US" sz="1600" u="none" strike="noStrike" dirty="0" smtClean="0">
                          <a:effectLst/>
                        </a:rPr>
                        <a:t>score</a:t>
                      </a:r>
                      <a:endParaRPr lang="en-US" sz="1600" b="0" i="0" u="none" strike="noStrike" dirty="0">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r>
              <a:tr h="684415">
                <a:tc vMerge="1">
                  <a:txBody>
                    <a:bodyPr/>
                    <a:lstStyle/>
                    <a:p>
                      <a:endParaRPr lang="en-US"/>
                    </a:p>
                  </a:txBody>
                  <a:tcPr/>
                </a:tc>
                <a:tc vMerge="1">
                  <a:txBody>
                    <a:bodyPr/>
                    <a:lstStyle/>
                    <a:p>
                      <a:endParaRPr lang="en-US"/>
                    </a:p>
                  </a:txBody>
                  <a:tcPr/>
                </a:tc>
                <a:tc>
                  <a:txBody>
                    <a:bodyPr/>
                    <a:lstStyle/>
                    <a:p>
                      <a:pPr algn="ctr" fontAlgn="ctr"/>
                      <a:r>
                        <a:rPr lang="en-US" sz="1600" u="none" strike="noStrike">
                          <a:effectLst/>
                        </a:rPr>
                        <a:t>Chimbay 2014</a:t>
                      </a:r>
                      <a:endParaRPr lang="en-US" sz="1600" b="0" i="0" u="none" strike="noStrike">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Chimbay 2015</a:t>
                      </a:r>
                      <a:endParaRPr lang="en-US" sz="1600" b="0" i="0" u="none" strike="noStrike">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Urgench 2015</a:t>
                      </a:r>
                      <a:endParaRPr lang="en-US" sz="1600" b="0" i="0" u="none" strike="noStrike">
                        <a:solidFill>
                          <a:schemeClr val="bg1"/>
                        </a:solidFill>
                        <a:effectLst/>
                        <a:latin typeface="Calibri" panose="020F050202020403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458628">
                <a:tc>
                  <a:txBody>
                    <a:bodyPr/>
                    <a:lstStyle/>
                    <a:p>
                      <a:pPr algn="l" fontAlgn="ctr"/>
                      <a:r>
                        <a:rPr lang="en-US" sz="1600" u="none" strike="noStrike" dirty="0">
                          <a:effectLst/>
                        </a:rPr>
                        <a:t>Krasnodar-99 (check)</a:t>
                      </a:r>
                      <a:endParaRPr lang="en-US" sz="1600" b="0" i="0" u="none" strike="noStrike" dirty="0">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l" fontAlgn="ctr"/>
                      <a:r>
                        <a:rPr lang="en-US" sz="1600" u="none" strike="noStrike">
                          <a:effectLst/>
                        </a:rPr>
                        <a:t>Russia</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dirty="0">
                          <a:effectLst/>
                        </a:rPr>
                        <a:t>2.58</a:t>
                      </a:r>
                      <a:endParaRPr lang="en-US" sz="1600" b="0" i="0" u="none" strike="noStrike" dirty="0">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4.18</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dirty="0">
                          <a:effectLst/>
                        </a:rPr>
                        <a:t>4.41</a:t>
                      </a:r>
                      <a:endParaRPr lang="en-US" sz="1600" b="0" i="0" u="none" strike="noStrike" dirty="0">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r" fontAlgn="ctr"/>
                      <a:r>
                        <a:rPr lang="en-US" sz="1600" u="none" strike="noStrike">
                          <a:effectLst/>
                        </a:rPr>
                        <a:t>48.0</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dirty="0">
                          <a:effectLst/>
                        </a:rPr>
                        <a:t>788</a:t>
                      </a:r>
                      <a:endParaRPr lang="en-US" sz="1600" b="0" i="0" u="none" strike="noStrike" dirty="0">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dirty="0">
                          <a:effectLst/>
                        </a:rPr>
                        <a:t>85</a:t>
                      </a:r>
                      <a:endParaRPr lang="en-US" sz="1600" b="0" i="0" u="none" strike="noStrike" dirty="0">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12.1</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28.4</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rtl="0" fontAlgn="ctr"/>
                      <a:r>
                        <a:rPr lang="en-US" sz="1600" u="none" strike="noStrike">
                          <a:effectLst/>
                        </a:rPr>
                        <a:t>219</a:t>
                      </a:r>
                      <a:endParaRPr lang="en-US" sz="1600" b="0" i="0" u="none" strike="noStrike">
                        <a:solidFill>
                          <a:schemeClr val="bg1"/>
                        </a:solidFill>
                        <a:effectLst/>
                        <a:latin typeface="Century" panose="02040604050505020304"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rtl="0" fontAlgn="ctr"/>
                      <a:r>
                        <a:rPr lang="en-US" sz="1600" u="none" strike="noStrike">
                          <a:effectLst/>
                        </a:rPr>
                        <a:t>89</a:t>
                      </a:r>
                      <a:endParaRPr lang="en-US" sz="1600" b="0" i="0" u="none" strike="noStrike">
                        <a:solidFill>
                          <a:schemeClr val="bg1"/>
                        </a:solidFill>
                        <a:effectLst/>
                        <a:latin typeface="Century" panose="02040604050505020304"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dirty="0">
                          <a:effectLst/>
                        </a:rPr>
                        <a:t>4</a:t>
                      </a:r>
                      <a:endParaRPr lang="en-US" sz="1600" b="0" i="0" u="none" strike="noStrike" dirty="0">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r>
              <a:tr h="232842">
                <a:tc>
                  <a:txBody>
                    <a:bodyPr/>
                    <a:lstStyle/>
                    <a:p>
                      <a:pPr algn="l" fontAlgn="ctr"/>
                      <a:r>
                        <a:rPr lang="en-US" sz="1600" u="none" strike="noStrike" dirty="0" err="1" smtClean="0">
                          <a:solidFill>
                            <a:srgbClr val="FFFF00"/>
                          </a:solidFill>
                          <a:effectLst/>
                        </a:rPr>
                        <a:t>Amudarya</a:t>
                      </a:r>
                      <a:endParaRPr lang="en-US" sz="1600" b="0" i="0" u="none" strike="noStrike" dirty="0">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l" fontAlgn="ctr"/>
                      <a:r>
                        <a:rPr lang="en-US" sz="1600" u="none" strike="noStrike">
                          <a:solidFill>
                            <a:srgbClr val="FFFF00"/>
                          </a:solidFill>
                          <a:effectLst/>
                        </a:rPr>
                        <a:t>IWWIP</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4.20</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5.58</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5.66</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r" fontAlgn="ctr"/>
                      <a:r>
                        <a:rPr lang="en-US" sz="1600" u="none" strike="noStrike">
                          <a:solidFill>
                            <a:srgbClr val="FFFF00"/>
                          </a:solidFill>
                          <a:effectLst/>
                        </a:rPr>
                        <a:t>50.2</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806</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86</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13.0</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26.4</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rtl="0" fontAlgn="ctr"/>
                      <a:r>
                        <a:rPr lang="en-US" sz="1600" u="none" strike="noStrike" dirty="0">
                          <a:solidFill>
                            <a:srgbClr val="FFFF00"/>
                          </a:solidFill>
                          <a:effectLst/>
                        </a:rPr>
                        <a:t>220</a:t>
                      </a:r>
                      <a:endParaRPr lang="en-US" sz="1600" b="0" i="0" u="none" strike="noStrike" dirty="0">
                        <a:solidFill>
                          <a:srgbClr val="FFFF00"/>
                        </a:solidFill>
                        <a:effectLst/>
                        <a:latin typeface="Century" panose="02040604050505020304"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rtl="0" fontAlgn="ctr"/>
                      <a:r>
                        <a:rPr lang="en-US" sz="1600" u="none" strike="noStrike">
                          <a:solidFill>
                            <a:srgbClr val="FFFF00"/>
                          </a:solidFill>
                          <a:effectLst/>
                        </a:rPr>
                        <a:t>90</a:t>
                      </a:r>
                      <a:endParaRPr lang="en-US" sz="1600" b="0" i="0" u="none" strike="noStrike">
                        <a:solidFill>
                          <a:srgbClr val="FFFF00"/>
                        </a:solidFill>
                        <a:effectLst/>
                        <a:latin typeface="Century" panose="02040604050505020304"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dirty="0">
                          <a:solidFill>
                            <a:srgbClr val="FFFF00"/>
                          </a:solidFill>
                          <a:effectLst/>
                        </a:rPr>
                        <a:t>4</a:t>
                      </a:r>
                      <a:endParaRPr lang="en-US" sz="1600" b="0" i="0" u="none" strike="noStrike" dirty="0">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r>
              <a:tr h="232842">
                <a:tc>
                  <a:txBody>
                    <a:bodyPr/>
                    <a:lstStyle/>
                    <a:p>
                      <a:pPr algn="l" fontAlgn="ctr"/>
                      <a:r>
                        <a:rPr lang="en-US" sz="1600" u="none" strike="noStrike" dirty="0" smtClean="0">
                          <a:solidFill>
                            <a:srgbClr val="FFFF00"/>
                          </a:solidFill>
                          <a:effectLst/>
                        </a:rPr>
                        <a:t>Aral</a:t>
                      </a:r>
                      <a:endParaRPr lang="en-US" sz="1600" b="0" i="0" u="none" strike="noStrike" dirty="0">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l" fontAlgn="ctr"/>
                      <a:r>
                        <a:rPr lang="en-US" sz="1600" u="none" strike="noStrike">
                          <a:solidFill>
                            <a:srgbClr val="FFFF00"/>
                          </a:solidFill>
                          <a:effectLst/>
                        </a:rPr>
                        <a:t>IWWIP</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2.99</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6.30</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5.68</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r" fontAlgn="ctr"/>
                      <a:r>
                        <a:rPr lang="en-US" sz="1600" u="none" strike="noStrike">
                          <a:solidFill>
                            <a:srgbClr val="FFFF00"/>
                          </a:solidFill>
                          <a:effectLst/>
                        </a:rPr>
                        <a:t>50.5</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792</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81</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11.7</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solidFill>
                            <a:srgbClr val="FFFF00"/>
                          </a:solidFill>
                          <a:effectLst/>
                        </a:rPr>
                        <a:t>28.6</a:t>
                      </a:r>
                      <a:endParaRPr lang="en-US" sz="1600" b="0" i="0" u="none" strike="noStrike">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rtl="0" fontAlgn="ctr"/>
                      <a:r>
                        <a:rPr lang="en-US" sz="1600" u="none" strike="noStrike">
                          <a:solidFill>
                            <a:srgbClr val="FFFF00"/>
                          </a:solidFill>
                          <a:effectLst/>
                        </a:rPr>
                        <a:t>218</a:t>
                      </a:r>
                      <a:endParaRPr lang="en-US" sz="1600" b="0" i="0" u="none" strike="noStrike">
                        <a:solidFill>
                          <a:srgbClr val="FFFF00"/>
                        </a:solidFill>
                        <a:effectLst/>
                        <a:latin typeface="Century" panose="02040604050505020304"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rtl="0" fontAlgn="ctr"/>
                      <a:r>
                        <a:rPr lang="en-US" sz="1600" u="none" strike="noStrike">
                          <a:solidFill>
                            <a:srgbClr val="FFFF00"/>
                          </a:solidFill>
                          <a:effectLst/>
                        </a:rPr>
                        <a:t>90</a:t>
                      </a:r>
                      <a:endParaRPr lang="en-US" sz="1600" b="0" i="0" u="none" strike="noStrike">
                        <a:solidFill>
                          <a:srgbClr val="FFFF00"/>
                        </a:solidFill>
                        <a:effectLst/>
                        <a:latin typeface="Century" panose="02040604050505020304"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dirty="0">
                          <a:solidFill>
                            <a:srgbClr val="FFFF00"/>
                          </a:solidFill>
                          <a:effectLst/>
                        </a:rPr>
                        <a:t>5</a:t>
                      </a:r>
                      <a:endParaRPr lang="en-US" sz="1600" b="0" i="0" u="none" strike="noStrike" dirty="0">
                        <a:solidFill>
                          <a:srgbClr val="FFFF00"/>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r>
              <a:tr h="232842">
                <a:tc>
                  <a:txBody>
                    <a:bodyPr/>
                    <a:lstStyle/>
                    <a:p>
                      <a:pPr algn="l" fontAlgn="ctr"/>
                      <a:r>
                        <a:rPr lang="en-US" sz="1600" u="none" strike="noStrike" dirty="0">
                          <a:effectLst/>
                        </a:rPr>
                        <a:t>LSD</a:t>
                      </a:r>
                      <a:r>
                        <a:rPr lang="en-US" sz="1600" u="none" strike="noStrike" baseline="-25000" dirty="0">
                          <a:effectLst/>
                        </a:rPr>
                        <a:t>0.05</a:t>
                      </a:r>
                      <a:endParaRPr lang="en-US" sz="1600" b="0" i="0" u="none" strike="noStrike" dirty="0">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l" fontAlgn="ctr"/>
                      <a:r>
                        <a:rPr lang="en-US" sz="1600" u="none" strike="noStrike" dirty="0">
                          <a:effectLst/>
                        </a:rPr>
                        <a:t> </a:t>
                      </a:r>
                      <a:endParaRPr lang="en-US" sz="1600" b="0" i="0" u="none" strike="noStrike" dirty="0">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dirty="0">
                          <a:effectLst/>
                        </a:rPr>
                        <a:t>1.53</a:t>
                      </a:r>
                      <a:endParaRPr lang="en-US" sz="1600" b="0" i="0" u="none" strike="noStrike" dirty="0">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0.86</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0.97</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5.6</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 </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 </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 </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a:effectLst/>
                        </a:rPr>
                        <a:t>3.4</a:t>
                      </a:r>
                      <a:endParaRPr lang="en-US" sz="1600" b="0" i="0" u="none" strike="noStrike">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rtl="0" fontAlgn="ctr"/>
                      <a:r>
                        <a:rPr lang="en-US" sz="1600" u="none" strike="noStrike">
                          <a:effectLst/>
                        </a:rPr>
                        <a:t>3</a:t>
                      </a:r>
                      <a:endParaRPr lang="en-US" sz="1600" b="0" i="0" u="none" strike="noStrike">
                        <a:solidFill>
                          <a:schemeClr val="bg1"/>
                        </a:solidFill>
                        <a:effectLst/>
                        <a:latin typeface="Century" panose="02040604050505020304"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rtl="0" fontAlgn="ctr"/>
                      <a:r>
                        <a:rPr lang="en-US" sz="1600" u="none" strike="noStrike">
                          <a:effectLst/>
                        </a:rPr>
                        <a:t>4</a:t>
                      </a:r>
                      <a:endParaRPr lang="en-US" sz="1600" b="0" i="0" u="none" strike="noStrike">
                        <a:solidFill>
                          <a:schemeClr val="bg1"/>
                        </a:solidFill>
                        <a:effectLst/>
                        <a:latin typeface="Century" panose="02040604050505020304" pitchFamily="18"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ctr"/>
                      <a:r>
                        <a:rPr lang="en-US" sz="1600" u="none" strike="noStrike" dirty="0">
                          <a:effectLst/>
                        </a:rPr>
                        <a:t> </a:t>
                      </a:r>
                      <a:endParaRPr lang="en-US" sz="1600" b="0" i="0" u="none" strike="noStrike" dirty="0">
                        <a:solidFill>
                          <a:schemeClr val="bg1"/>
                        </a:solidFill>
                        <a:effectLst/>
                        <a:latin typeface="Arial" panose="020B0604020202020204" pitchFamily="34" charset="0"/>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r>
            </a:tbl>
          </a:graphicData>
        </a:graphic>
      </p:graphicFrame>
      <p:pic>
        <p:nvPicPr>
          <p:cNvPr id="23" name="Picture 2" descr="C:\Users\RamSharma\Desktop\Desktop files from Old_16June14\Photos for Field Day CAC News\Karkalpakstan Field Day_27 May 2014.JPG"/>
          <p:cNvPicPr>
            <a:picLocks noChangeAspect="1" noChangeArrowheads="1"/>
          </p:cNvPicPr>
          <p:nvPr/>
        </p:nvPicPr>
        <p:blipFill>
          <a:blip r:embed="rId6" cstate="print"/>
          <a:srcRect/>
          <a:stretch>
            <a:fillRect/>
          </a:stretch>
        </p:blipFill>
        <p:spPr bwMode="auto">
          <a:xfrm>
            <a:off x="6365093" y="1665071"/>
            <a:ext cx="2008389" cy="1506292"/>
          </a:xfrm>
          <a:prstGeom prst="rect">
            <a:avLst/>
          </a:prstGeom>
          <a:noFill/>
        </p:spPr>
      </p:pic>
      <p:pic>
        <p:nvPicPr>
          <p:cNvPr id="6" name="Picture 5"/>
          <p:cNvPicPr>
            <a:picLocks noChangeAspect="1"/>
          </p:cNvPicPr>
          <p:nvPr/>
        </p:nvPicPr>
        <p:blipFill rotWithShape="1">
          <a:blip r:embed="rId7" cstate="print">
            <a:extLst>
              <a:ext uri="{28A0092B-C50C-407E-A947-70E740481C1C}">
                <a14:useLocalDpi xmlns:a14="http://schemas.microsoft.com/office/drawing/2010/main" val="0"/>
              </a:ext>
            </a:extLst>
          </a:blip>
          <a:srcRect l="-1667" r="1667"/>
          <a:stretch/>
        </p:blipFill>
        <p:spPr>
          <a:xfrm>
            <a:off x="57195" y="1673679"/>
            <a:ext cx="1996912" cy="1497684"/>
          </a:xfrm>
          <a:prstGeom prst="rect">
            <a:avLst/>
          </a:prstGeom>
        </p:spPr>
      </p:pic>
      <p:sp>
        <p:nvSpPr>
          <p:cNvPr id="7" name="TextBox 6"/>
          <p:cNvSpPr txBox="1"/>
          <p:nvPr/>
        </p:nvSpPr>
        <p:spPr>
          <a:xfrm>
            <a:off x="1075" y="3153702"/>
            <a:ext cx="2165732" cy="707886"/>
          </a:xfrm>
          <a:prstGeom prst="rect">
            <a:avLst/>
          </a:prstGeom>
          <a:noFill/>
        </p:spPr>
        <p:txBody>
          <a:bodyPr wrap="square" rtlCol="0">
            <a:spAutoFit/>
          </a:bodyPr>
          <a:lstStyle/>
          <a:p>
            <a:r>
              <a:rPr lang="en-US" sz="2000" b="1" dirty="0" smtClean="0">
                <a:solidFill>
                  <a:srgbClr val="002060"/>
                </a:solidFill>
              </a:rPr>
              <a:t>Evaluation by farmers, </a:t>
            </a:r>
            <a:r>
              <a:rPr lang="en-US" sz="2000" b="1" dirty="0" err="1" smtClean="0">
                <a:solidFill>
                  <a:srgbClr val="002060"/>
                </a:solidFill>
              </a:rPr>
              <a:t>Khorezm</a:t>
            </a:r>
            <a:endParaRPr lang="en-US" sz="2000" b="1" dirty="0">
              <a:solidFill>
                <a:srgbClr val="002060"/>
              </a:solidFill>
            </a:endParaRPr>
          </a:p>
        </p:txBody>
      </p:sp>
      <p:sp>
        <p:nvSpPr>
          <p:cNvPr id="25" name="TextBox 24"/>
          <p:cNvSpPr txBox="1"/>
          <p:nvPr/>
        </p:nvSpPr>
        <p:spPr>
          <a:xfrm>
            <a:off x="6472704" y="3218061"/>
            <a:ext cx="2671295" cy="707886"/>
          </a:xfrm>
          <a:prstGeom prst="rect">
            <a:avLst/>
          </a:prstGeom>
          <a:noFill/>
        </p:spPr>
        <p:txBody>
          <a:bodyPr wrap="square" rtlCol="0">
            <a:spAutoFit/>
          </a:bodyPr>
          <a:lstStyle/>
          <a:p>
            <a:r>
              <a:rPr lang="en-US" sz="2000" b="1" dirty="0" smtClean="0">
                <a:solidFill>
                  <a:srgbClr val="002060"/>
                </a:solidFill>
              </a:rPr>
              <a:t>Evaluation by farmers, </a:t>
            </a:r>
            <a:r>
              <a:rPr lang="en-US" sz="2000" b="1" dirty="0" err="1" smtClean="0">
                <a:solidFill>
                  <a:srgbClr val="002060"/>
                </a:solidFill>
              </a:rPr>
              <a:t>Karakalpakstan</a:t>
            </a:r>
            <a:endParaRPr lang="en-US" sz="2000" b="1" dirty="0">
              <a:solidFill>
                <a:srgbClr val="002060"/>
              </a:solidFill>
            </a:endParaRPr>
          </a:p>
        </p:txBody>
      </p:sp>
      <p:cxnSp>
        <p:nvCxnSpPr>
          <p:cNvPr id="27" name="Straight Arrow Connector 26"/>
          <p:cNvCxnSpPr/>
          <p:nvPr/>
        </p:nvCxnSpPr>
        <p:spPr>
          <a:xfrm flipH="1">
            <a:off x="6892299" y="3927930"/>
            <a:ext cx="499101" cy="33927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1108702" y="3775530"/>
            <a:ext cx="429675" cy="49167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60525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solidFill>
                  <a:srgbClr val="FFFF00"/>
                </a:solidFill>
              </a:rPr>
              <a:t>Conclusion</a:t>
            </a:r>
            <a:endParaRPr lang="en-US" sz="3600" dirty="0">
              <a:solidFill>
                <a:srgbClr val="FFFF00"/>
              </a:solidFill>
            </a:endParaRPr>
          </a:p>
        </p:txBody>
      </p:sp>
      <p:sp>
        <p:nvSpPr>
          <p:cNvPr id="3" name="Content Placeholder 2"/>
          <p:cNvSpPr>
            <a:spLocks noGrp="1"/>
          </p:cNvSpPr>
          <p:nvPr>
            <p:ph idx="1"/>
          </p:nvPr>
        </p:nvSpPr>
        <p:spPr/>
        <p:txBody>
          <a:bodyPr/>
          <a:lstStyle/>
          <a:p>
            <a:r>
              <a:rPr lang="en-US" dirty="0" smtClean="0">
                <a:solidFill>
                  <a:schemeClr val="bg1"/>
                </a:solidFill>
              </a:rPr>
              <a:t>Wheat improvement efforts in Central Asia region are developing positively, and there are indications to expect future progress in wheat productivity in the Central Asia because wheat production is directly linked to food </a:t>
            </a:r>
            <a:r>
              <a:rPr lang="en-US" dirty="0" err="1" smtClean="0">
                <a:solidFill>
                  <a:schemeClr val="bg1"/>
                </a:solidFill>
              </a:rPr>
              <a:t>secuirty</a:t>
            </a:r>
            <a:endParaRPr lang="en-US" dirty="0">
              <a:solidFill>
                <a:schemeClr val="bg1"/>
              </a:solidFill>
            </a:endParaRPr>
          </a:p>
        </p:txBody>
      </p:sp>
      <p:grpSp>
        <p:nvGrpSpPr>
          <p:cNvPr id="4" name="Group 3"/>
          <p:cNvGrpSpPr/>
          <p:nvPr/>
        </p:nvGrpSpPr>
        <p:grpSpPr>
          <a:xfrm>
            <a:off x="0" y="0"/>
            <a:ext cx="10972800" cy="8229600"/>
            <a:chOff x="0" y="0"/>
            <a:chExt cx="10972800" cy="8229600"/>
          </a:xfrm>
        </p:grpSpPr>
        <p:pic>
          <p:nvPicPr>
            <p:cNvPr id="5" name="Picture 2"/>
            <p:cNvPicPr>
              <a:picLocks noChangeAspect="1" noChangeArrowheads="1"/>
            </p:cNvPicPr>
            <p:nvPr/>
          </p:nvPicPr>
          <p:blipFill>
            <a:blip r:embed="rId2" cstate="print"/>
            <a:srcRect/>
            <a:stretch>
              <a:fillRect/>
            </a:stretch>
          </p:blipFill>
          <p:spPr bwMode="auto">
            <a:xfrm>
              <a:off x="0" y="0"/>
              <a:ext cx="10972800" cy="8229600"/>
            </a:xfrm>
            <a:prstGeom prst="rect">
              <a:avLst/>
            </a:prstGeom>
            <a:noFill/>
            <a:ln w="9525">
              <a:noFill/>
              <a:miter lim="800000"/>
              <a:headEnd/>
              <a:tailEnd/>
            </a:ln>
            <a:effectLst/>
          </p:spPr>
        </p:pic>
        <p:sp>
          <p:nvSpPr>
            <p:cNvPr id="6" name="TextBox 5"/>
            <p:cNvSpPr txBox="1"/>
            <p:nvPr/>
          </p:nvSpPr>
          <p:spPr>
            <a:xfrm>
              <a:off x="76200" y="1143000"/>
              <a:ext cx="5867400" cy="646331"/>
            </a:xfrm>
            <a:prstGeom prst="rect">
              <a:avLst/>
            </a:prstGeom>
            <a:noFill/>
          </p:spPr>
          <p:txBody>
            <a:bodyPr wrap="square" rtlCol="0">
              <a:spAutoFit/>
            </a:bodyPr>
            <a:lstStyle/>
            <a:p>
              <a:r>
                <a:rPr lang="en-US" sz="3600" b="1" dirty="0" err="1" smtClean="0">
                  <a:solidFill>
                    <a:srgbClr val="002060"/>
                  </a:solidFill>
                </a:rPr>
                <a:t>Dashoguz</a:t>
              </a:r>
              <a:r>
                <a:rPr lang="en-US" sz="3600" b="1" dirty="0" smtClean="0">
                  <a:solidFill>
                    <a:srgbClr val="002060"/>
                  </a:solidFill>
                </a:rPr>
                <a:t>, Turkmenistan</a:t>
              </a:r>
              <a:endParaRPr lang="en-US" sz="3600" b="1" dirty="0">
                <a:solidFill>
                  <a:srgbClr val="002060"/>
                </a:solidFill>
              </a:endParaRPr>
            </a:p>
          </p:txBody>
        </p:sp>
        <p:sp>
          <p:nvSpPr>
            <p:cNvPr id="7" name="TextBox 6"/>
            <p:cNvSpPr txBox="1"/>
            <p:nvPr/>
          </p:nvSpPr>
          <p:spPr>
            <a:xfrm>
              <a:off x="8077200" y="725031"/>
              <a:ext cx="2133600" cy="2246769"/>
            </a:xfrm>
            <a:prstGeom prst="rect">
              <a:avLst/>
            </a:prstGeom>
            <a:noFill/>
          </p:spPr>
          <p:txBody>
            <a:bodyPr wrap="square" rtlCol="0">
              <a:spAutoFit/>
            </a:bodyPr>
            <a:lstStyle/>
            <a:p>
              <a:r>
                <a:rPr lang="en-US" sz="2800" dirty="0" smtClean="0">
                  <a:solidFill>
                    <a:srgbClr val="FFFF00"/>
                  </a:solidFill>
                </a:rPr>
                <a:t>Salinity </a:t>
              </a:r>
            </a:p>
            <a:p>
              <a:r>
                <a:rPr lang="en-US" sz="2800" dirty="0" smtClean="0">
                  <a:solidFill>
                    <a:srgbClr val="FFFF00"/>
                  </a:solidFill>
                </a:rPr>
                <a:t>Drought </a:t>
              </a:r>
            </a:p>
            <a:p>
              <a:r>
                <a:rPr lang="en-US" sz="2800" dirty="0" smtClean="0">
                  <a:solidFill>
                    <a:srgbClr val="FFFF00"/>
                  </a:solidFill>
                </a:rPr>
                <a:t>Heat </a:t>
              </a:r>
            </a:p>
            <a:p>
              <a:r>
                <a:rPr lang="en-US" sz="2800" dirty="0" smtClean="0">
                  <a:solidFill>
                    <a:srgbClr val="FFFF00"/>
                  </a:solidFill>
                </a:rPr>
                <a:t>Frost </a:t>
              </a:r>
            </a:p>
            <a:p>
              <a:endParaRPr lang="en-US" sz="2800" dirty="0">
                <a:solidFill>
                  <a:srgbClr val="FFFF00"/>
                </a:solidFill>
              </a:endParaRPr>
            </a:p>
          </p:txBody>
        </p:sp>
      </p:grpSp>
    </p:spTree>
    <p:extLst>
      <p:ext uri="{BB962C8B-B14F-4D97-AF65-F5344CB8AC3E}">
        <p14:creationId xmlns:p14="http://schemas.microsoft.com/office/powerpoint/2010/main" val="36386625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15" name="TextBox 14"/>
          <p:cNvSpPr txBox="1"/>
          <p:nvPr/>
        </p:nvSpPr>
        <p:spPr>
          <a:xfrm>
            <a:off x="838200" y="1295400"/>
            <a:ext cx="1371600" cy="584775"/>
          </a:xfrm>
          <a:prstGeom prst="rect">
            <a:avLst/>
          </a:prstGeom>
          <a:noFill/>
        </p:spPr>
        <p:txBody>
          <a:bodyPr wrap="square" rtlCol="0">
            <a:spAutoFit/>
          </a:bodyPr>
          <a:lstStyle/>
          <a:p>
            <a:r>
              <a:rPr lang="en-US" sz="3200" dirty="0" smtClean="0"/>
              <a:t>2012</a:t>
            </a:r>
            <a:endParaRPr lang="en-US" sz="3200" dirty="0"/>
          </a:p>
        </p:txBody>
      </p:sp>
      <p:grpSp>
        <p:nvGrpSpPr>
          <p:cNvPr id="19" name="Group 18"/>
          <p:cNvGrpSpPr/>
          <p:nvPr/>
        </p:nvGrpSpPr>
        <p:grpSpPr>
          <a:xfrm>
            <a:off x="355600" y="4438650"/>
            <a:ext cx="6350000" cy="2419350"/>
            <a:chOff x="355600" y="3886200"/>
            <a:chExt cx="6350000" cy="2419350"/>
          </a:xfrm>
        </p:grpSpPr>
        <p:pic>
          <p:nvPicPr>
            <p:cNvPr id="1026" name="Picture 2"/>
            <p:cNvPicPr>
              <a:picLocks noChangeAspect="1" noChangeArrowheads="1"/>
            </p:cNvPicPr>
            <p:nvPr/>
          </p:nvPicPr>
          <p:blipFill>
            <a:blip r:embed="rId2" cstate="print"/>
            <a:srcRect/>
            <a:stretch>
              <a:fillRect/>
            </a:stretch>
          </p:blipFill>
          <p:spPr bwMode="auto">
            <a:xfrm>
              <a:off x="355600" y="3886200"/>
              <a:ext cx="3225800" cy="2419350"/>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cstate="print"/>
            <a:srcRect/>
            <a:stretch>
              <a:fillRect/>
            </a:stretch>
          </p:blipFill>
          <p:spPr bwMode="auto">
            <a:xfrm>
              <a:off x="3581400" y="3886200"/>
              <a:ext cx="3124200" cy="2343150"/>
            </a:xfrm>
            <a:prstGeom prst="rect">
              <a:avLst/>
            </a:prstGeom>
            <a:noFill/>
            <a:ln w="9525">
              <a:noFill/>
              <a:miter lim="800000"/>
              <a:headEnd/>
              <a:tailEnd/>
            </a:ln>
            <a:effectLst/>
          </p:spPr>
        </p:pic>
        <p:sp>
          <p:nvSpPr>
            <p:cNvPr id="17" name="TextBox 16"/>
            <p:cNvSpPr txBox="1"/>
            <p:nvPr/>
          </p:nvSpPr>
          <p:spPr>
            <a:xfrm>
              <a:off x="685800" y="4038600"/>
              <a:ext cx="2057400" cy="584775"/>
            </a:xfrm>
            <a:prstGeom prst="rect">
              <a:avLst/>
            </a:prstGeom>
            <a:noFill/>
          </p:spPr>
          <p:txBody>
            <a:bodyPr wrap="square" rtlCol="0">
              <a:spAutoFit/>
            </a:bodyPr>
            <a:lstStyle/>
            <a:p>
              <a:r>
                <a:rPr lang="en-US" sz="3200" dirty="0" smtClean="0"/>
                <a:t>2013</a:t>
              </a:r>
              <a:endParaRPr lang="en-US" sz="3200" dirty="0"/>
            </a:p>
          </p:txBody>
        </p:sp>
      </p:grpSp>
      <p:sp>
        <p:nvSpPr>
          <p:cNvPr id="22" name="TextBox 21"/>
          <p:cNvSpPr txBox="1"/>
          <p:nvPr/>
        </p:nvSpPr>
        <p:spPr>
          <a:xfrm>
            <a:off x="6248400" y="381000"/>
            <a:ext cx="2743200" cy="1569660"/>
          </a:xfrm>
          <a:prstGeom prst="rect">
            <a:avLst/>
          </a:prstGeom>
          <a:noFill/>
        </p:spPr>
        <p:txBody>
          <a:bodyPr wrap="square" rtlCol="0">
            <a:spAutoFit/>
          </a:bodyPr>
          <a:lstStyle/>
          <a:p>
            <a:r>
              <a:rPr lang="en-US" sz="3200" dirty="0" err="1" smtClean="0">
                <a:solidFill>
                  <a:srgbClr val="FFFF00"/>
                </a:solidFill>
              </a:rPr>
              <a:t>Dashoguz</a:t>
            </a:r>
            <a:r>
              <a:rPr lang="en-US" sz="3200" dirty="0" smtClean="0">
                <a:solidFill>
                  <a:srgbClr val="FFFF00"/>
                </a:solidFill>
              </a:rPr>
              <a:t> Turkmenistan</a:t>
            </a:r>
          </a:p>
          <a:p>
            <a:r>
              <a:rPr lang="en-US" sz="3200" dirty="0" smtClean="0">
                <a:solidFill>
                  <a:schemeClr val="bg1"/>
                </a:solidFill>
              </a:rPr>
              <a:t>“</a:t>
            </a:r>
            <a:r>
              <a:rPr lang="en-US" sz="3200" dirty="0" err="1" smtClean="0">
                <a:solidFill>
                  <a:schemeClr val="bg1"/>
                </a:solidFill>
              </a:rPr>
              <a:t>Davletle</a:t>
            </a:r>
            <a:r>
              <a:rPr lang="en-US" sz="3200" dirty="0" smtClean="0">
                <a:solidFill>
                  <a:schemeClr val="bg1"/>
                </a:solidFill>
              </a:rPr>
              <a:t>”</a:t>
            </a:r>
            <a:endParaRPr lang="en-US" sz="3200" dirty="0">
              <a:solidFill>
                <a:schemeClr val="bg1"/>
              </a:solidFill>
            </a:endParaRPr>
          </a:p>
        </p:txBody>
      </p:sp>
      <p:grpSp>
        <p:nvGrpSpPr>
          <p:cNvPr id="26" name="Group 25"/>
          <p:cNvGrpSpPr/>
          <p:nvPr/>
        </p:nvGrpSpPr>
        <p:grpSpPr>
          <a:xfrm>
            <a:off x="390144" y="228600"/>
            <a:ext cx="5782056" cy="2133600"/>
            <a:chOff x="390144" y="228600"/>
            <a:chExt cx="5782056" cy="2133600"/>
          </a:xfrm>
        </p:grpSpPr>
        <p:pic>
          <p:nvPicPr>
            <p:cNvPr id="21" name="Picture 2"/>
            <p:cNvPicPr>
              <a:picLocks noChangeAspect="1" noChangeArrowheads="1"/>
            </p:cNvPicPr>
            <p:nvPr/>
          </p:nvPicPr>
          <p:blipFill>
            <a:blip r:embed="rId4" cstate="print"/>
            <a:srcRect t="11882" b="21578"/>
            <a:stretch>
              <a:fillRect/>
            </a:stretch>
          </p:blipFill>
          <p:spPr bwMode="auto">
            <a:xfrm>
              <a:off x="390144" y="228600"/>
              <a:ext cx="5705856" cy="2133600"/>
            </a:xfrm>
            <a:prstGeom prst="rect">
              <a:avLst/>
            </a:prstGeom>
            <a:noFill/>
            <a:ln w="9525">
              <a:noFill/>
              <a:miter lim="800000"/>
              <a:headEnd/>
              <a:tailEnd/>
            </a:ln>
            <a:effectLst/>
          </p:spPr>
        </p:pic>
        <p:sp>
          <p:nvSpPr>
            <p:cNvPr id="23" name="TextBox 22"/>
            <p:cNvSpPr txBox="1"/>
            <p:nvPr/>
          </p:nvSpPr>
          <p:spPr>
            <a:xfrm>
              <a:off x="457200" y="482025"/>
              <a:ext cx="5715000" cy="584775"/>
            </a:xfrm>
            <a:prstGeom prst="rect">
              <a:avLst/>
            </a:prstGeom>
            <a:noFill/>
          </p:spPr>
          <p:txBody>
            <a:bodyPr wrap="square" rtlCol="0">
              <a:spAutoFit/>
            </a:bodyPr>
            <a:lstStyle/>
            <a:p>
              <a:r>
                <a:rPr lang="en-US" sz="3200" dirty="0" smtClean="0"/>
                <a:t>2011: 120 Varieties evaluated</a:t>
              </a:r>
              <a:endParaRPr lang="en-US" sz="3200" dirty="0"/>
            </a:p>
          </p:txBody>
        </p:sp>
      </p:grpSp>
      <p:grpSp>
        <p:nvGrpSpPr>
          <p:cNvPr id="25" name="Group 24"/>
          <p:cNvGrpSpPr/>
          <p:nvPr/>
        </p:nvGrpSpPr>
        <p:grpSpPr>
          <a:xfrm>
            <a:off x="152400" y="2362200"/>
            <a:ext cx="8534400" cy="2057400"/>
            <a:chOff x="152400" y="2362200"/>
            <a:chExt cx="8534400" cy="2057400"/>
          </a:xfrm>
        </p:grpSpPr>
        <p:pic>
          <p:nvPicPr>
            <p:cNvPr id="3" name="Picture 2"/>
            <p:cNvPicPr>
              <a:picLocks noChangeAspect="1" noChangeArrowheads="1"/>
            </p:cNvPicPr>
            <p:nvPr/>
          </p:nvPicPr>
          <p:blipFill>
            <a:blip r:embed="rId5" cstate="print"/>
            <a:srcRect/>
            <a:stretch>
              <a:fillRect/>
            </a:stretch>
          </p:blipFill>
          <p:spPr bwMode="auto">
            <a:xfrm>
              <a:off x="5943600" y="2362200"/>
              <a:ext cx="2743200" cy="2057400"/>
            </a:xfrm>
            <a:prstGeom prst="rect">
              <a:avLst/>
            </a:prstGeom>
            <a:noFill/>
            <a:ln w="9525">
              <a:noFill/>
              <a:miter lim="800000"/>
              <a:headEnd/>
              <a:tailEnd/>
            </a:ln>
            <a:effectLst/>
          </p:spPr>
        </p:pic>
        <p:pic>
          <p:nvPicPr>
            <p:cNvPr id="4" name="Picture 2"/>
            <p:cNvPicPr>
              <a:picLocks noChangeAspect="1" noChangeArrowheads="1"/>
            </p:cNvPicPr>
            <p:nvPr/>
          </p:nvPicPr>
          <p:blipFill>
            <a:blip r:embed="rId6" cstate="print"/>
            <a:srcRect/>
            <a:stretch>
              <a:fillRect/>
            </a:stretch>
          </p:blipFill>
          <p:spPr bwMode="auto">
            <a:xfrm>
              <a:off x="3124200" y="2362200"/>
              <a:ext cx="2743200" cy="2057400"/>
            </a:xfrm>
            <a:prstGeom prst="rect">
              <a:avLst/>
            </a:prstGeom>
            <a:noFill/>
            <a:ln w="9525">
              <a:noFill/>
              <a:miter lim="800000"/>
              <a:headEnd/>
              <a:tailEnd/>
            </a:ln>
            <a:effectLst/>
          </p:spPr>
        </p:pic>
        <p:pic>
          <p:nvPicPr>
            <p:cNvPr id="46082" name="Picture 2"/>
            <p:cNvPicPr>
              <a:picLocks noChangeAspect="1" noChangeArrowheads="1"/>
            </p:cNvPicPr>
            <p:nvPr/>
          </p:nvPicPr>
          <p:blipFill>
            <a:blip r:embed="rId7" cstate="print"/>
            <a:srcRect t="25231" b="41538"/>
            <a:stretch>
              <a:fillRect/>
            </a:stretch>
          </p:blipFill>
          <p:spPr bwMode="auto">
            <a:xfrm>
              <a:off x="152400" y="2438400"/>
              <a:ext cx="2963333" cy="1905000"/>
            </a:xfrm>
            <a:prstGeom prst="rect">
              <a:avLst/>
            </a:prstGeom>
            <a:noFill/>
            <a:ln w="9525">
              <a:noFill/>
              <a:miter lim="800000"/>
              <a:headEnd/>
              <a:tailEnd/>
            </a:ln>
            <a:effectLst/>
          </p:spPr>
        </p:pic>
        <p:sp>
          <p:nvSpPr>
            <p:cNvPr id="24" name="TextBox 23"/>
            <p:cNvSpPr txBox="1"/>
            <p:nvPr/>
          </p:nvSpPr>
          <p:spPr>
            <a:xfrm>
              <a:off x="685800" y="2514600"/>
              <a:ext cx="2057400" cy="584775"/>
            </a:xfrm>
            <a:prstGeom prst="rect">
              <a:avLst/>
            </a:prstGeom>
            <a:noFill/>
          </p:spPr>
          <p:txBody>
            <a:bodyPr wrap="square" rtlCol="0">
              <a:spAutoFit/>
            </a:bodyPr>
            <a:lstStyle/>
            <a:p>
              <a:r>
                <a:rPr lang="en-US" sz="3200" dirty="0" smtClean="0"/>
                <a:t>2012</a:t>
              </a:r>
              <a:endParaRPr lang="en-US" sz="3200" dirty="0"/>
            </a:p>
          </p:txBody>
        </p:sp>
      </p:grpSp>
    </p:spTree>
    <p:extLst>
      <p:ext uri="{BB962C8B-B14F-4D97-AF65-F5344CB8AC3E}">
        <p14:creationId xmlns:p14="http://schemas.microsoft.com/office/powerpoint/2010/main" val="15792711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8626" y="1219200"/>
            <a:ext cx="7620000" cy="4893647"/>
          </a:xfrm>
          <a:prstGeom prst="rect">
            <a:avLst/>
          </a:prstGeom>
          <a:noFill/>
        </p:spPr>
        <p:txBody>
          <a:bodyPr wrap="square" rtlCol="0">
            <a:spAutoFit/>
          </a:bodyPr>
          <a:lstStyle/>
          <a:p>
            <a:pPr marL="285750" indent="-285750">
              <a:buFont typeface="Arial" panose="020B0604020202020204" pitchFamily="34" charset="0"/>
              <a:buChar char="•"/>
            </a:pPr>
            <a:r>
              <a:rPr lang="en-US" sz="2400" dirty="0" smtClean="0">
                <a:solidFill>
                  <a:srgbClr val="002060"/>
                </a:solidFill>
              </a:rPr>
              <a:t>Climate of Central Asia is highly variable with extreme events for winter wheat production in Central Asia</a:t>
            </a:r>
          </a:p>
          <a:p>
            <a:pPr marL="285750" indent="-285750">
              <a:buFont typeface="Arial" panose="020B0604020202020204" pitchFamily="34" charset="0"/>
              <a:buChar char="•"/>
            </a:pPr>
            <a:endParaRPr lang="en-US" sz="2400" dirty="0" smtClean="0">
              <a:solidFill>
                <a:srgbClr val="002060"/>
              </a:solidFill>
            </a:endParaRPr>
          </a:p>
          <a:p>
            <a:pPr marL="285750" indent="-285750">
              <a:buFont typeface="Arial" panose="020B0604020202020204" pitchFamily="34" charset="0"/>
              <a:buChar char="•"/>
            </a:pPr>
            <a:r>
              <a:rPr lang="en-US" sz="2400" dirty="0" smtClean="0">
                <a:solidFill>
                  <a:srgbClr val="002060"/>
                </a:solidFill>
              </a:rPr>
              <a:t>Frequent occurrence of yellow rust disease epidemics poses serious threat to wheat production and food security in Central Asia</a:t>
            </a:r>
          </a:p>
          <a:p>
            <a:pPr marL="285750" indent="-285750">
              <a:buFont typeface="Arial" panose="020B0604020202020204" pitchFamily="34" charset="0"/>
              <a:buChar char="•"/>
            </a:pPr>
            <a:endParaRPr lang="en-US" sz="2400" dirty="0" smtClean="0">
              <a:solidFill>
                <a:srgbClr val="002060"/>
              </a:solidFill>
            </a:endParaRPr>
          </a:p>
          <a:p>
            <a:pPr marL="285750" indent="-285750">
              <a:buFont typeface="Arial" panose="020B0604020202020204" pitchFamily="34" charset="0"/>
              <a:buChar char="•"/>
            </a:pPr>
            <a:r>
              <a:rPr lang="en-US" sz="2400" dirty="0" smtClean="0">
                <a:solidFill>
                  <a:srgbClr val="002060"/>
                </a:solidFill>
              </a:rPr>
              <a:t>Salinity, drought, and heat are permanent features challenging sustainable wheat productivity in Central Asia</a:t>
            </a:r>
          </a:p>
          <a:p>
            <a:pPr marL="285750" indent="-285750">
              <a:buFont typeface="Arial" panose="020B0604020202020204" pitchFamily="34" charset="0"/>
              <a:buChar char="•"/>
            </a:pPr>
            <a:endParaRPr lang="en-US" sz="2400" dirty="0" smtClean="0">
              <a:solidFill>
                <a:srgbClr val="002060"/>
              </a:solidFill>
            </a:endParaRPr>
          </a:p>
          <a:p>
            <a:pPr marL="285750" indent="-285750">
              <a:buFont typeface="Arial" panose="020B0604020202020204" pitchFamily="34" charset="0"/>
              <a:buChar char="•"/>
            </a:pPr>
            <a:r>
              <a:rPr lang="en-US" sz="2400" dirty="0" smtClean="0">
                <a:solidFill>
                  <a:srgbClr val="002060"/>
                </a:solidFill>
              </a:rPr>
              <a:t>Climate resilient winter wheat varieties are increasingly becoming available through national, </a:t>
            </a:r>
            <a:r>
              <a:rPr lang="en-US" sz="2400" dirty="0">
                <a:solidFill>
                  <a:srgbClr val="002060"/>
                </a:solidFill>
              </a:rPr>
              <a:t>r</a:t>
            </a:r>
            <a:r>
              <a:rPr lang="en-US" sz="2400" dirty="0" smtClean="0">
                <a:solidFill>
                  <a:srgbClr val="002060"/>
                </a:solidFill>
              </a:rPr>
              <a:t>egional and international collaborations</a:t>
            </a:r>
            <a:endParaRPr lang="en-US" sz="2400" dirty="0">
              <a:solidFill>
                <a:srgbClr val="002060"/>
              </a:solidFill>
            </a:endParaRPr>
          </a:p>
        </p:txBody>
      </p:sp>
      <p:sp>
        <p:nvSpPr>
          <p:cNvPr id="4" name="TextBox 3"/>
          <p:cNvSpPr txBox="1"/>
          <p:nvPr/>
        </p:nvSpPr>
        <p:spPr>
          <a:xfrm>
            <a:off x="1709530" y="92765"/>
            <a:ext cx="3352800" cy="584775"/>
          </a:xfrm>
          <a:prstGeom prst="rect">
            <a:avLst/>
          </a:prstGeom>
          <a:noFill/>
        </p:spPr>
        <p:txBody>
          <a:bodyPr wrap="square" rtlCol="0">
            <a:spAutoFit/>
          </a:bodyPr>
          <a:lstStyle/>
          <a:p>
            <a:r>
              <a:rPr lang="en-US" sz="3200" dirty="0" smtClean="0">
                <a:solidFill>
                  <a:schemeClr val="bg1"/>
                </a:solidFill>
              </a:rPr>
              <a:t>Summary</a:t>
            </a:r>
            <a:endParaRPr lang="en-US" sz="3200" dirty="0">
              <a:solidFill>
                <a:schemeClr val="bg1"/>
              </a:solidFill>
            </a:endParaRPr>
          </a:p>
        </p:txBody>
      </p:sp>
    </p:spTree>
    <p:extLst>
      <p:ext uri="{BB962C8B-B14F-4D97-AF65-F5344CB8AC3E}">
        <p14:creationId xmlns:p14="http://schemas.microsoft.com/office/powerpoint/2010/main" val="24511961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74643" y="145774"/>
            <a:ext cx="5420140" cy="584775"/>
          </a:xfrm>
          <a:prstGeom prst="rect">
            <a:avLst/>
          </a:prstGeom>
          <a:noFill/>
        </p:spPr>
        <p:txBody>
          <a:bodyPr wrap="square" rtlCol="0">
            <a:spAutoFit/>
          </a:bodyPr>
          <a:lstStyle/>
          <a:p>
            <a:r>
              <a:rPr lang="en-US" sz="3200" dirty="0" smtClean="0">
                <a:solidFill>
                  <a:schemeClr val="bg1"/>
                </a:solidFill>
              </a:rPr>
              <a:t>Acknowledgement</a:t>
            </a:r>
            <a:endParaRPr lang="en-US" sz="3200" dirty="0">
              <a:solidFill>
                <a:schemeClr val="bg1"/>
              </a:solidFill>
            </a:endParaRPr>
          </a:p>
        </p:txBody>
      </p:sp>
      <p:sp>
        <p:nvSpPr>
          <p:cNvPr id="3" name="TextBox 2"/>
          <p:cNvSpPr txBox="1"/>
          <p:nvPr/>
        </p:nvSpPr>
        <p:spPr>
          <a:xfrm>
            <a:off x="874643" y="1431235"/>
            <a:ext cx="7699514" cy="2677656"/>
          </a:xfrm>
          <a:prstGeom prst="rect">
            <a:avLst/>
          </a:prstGeom>
          <a:noFill/>
        </p:spPr>
        <p:txBody>
          <a:bodyPr wrap="square" rtlCol="0">
            <a:spAutoFit/>
          </a:bodyPr>
          <a:lstStyle/>
          <a:p>
            <a:pPr marL="457200" indent="-457200">
              <a:buFont typeface="+mj-lt"/>
              <a:buAutoNum type="arabicPeriod"/>
            </a:pPr>
            <a:r>
              <a:rPr lang="en-US" sz="2400" dirty="0" smtClean="0"/>
              <a:t>National Wheat Research Programs in Central Asia</a:t>
            </a:r>
          </a:p>
          <a:p>
            <a:pPr marL="457200" indent="-457200">
              <a:buFont typeface="+mj-lt"/>
              <a:buAutoNum type="arabicPeriod"/>
            </a:pPr>
            <a:r>
              <a:rPr lang="en-US" sz="2400" dirty="0" smtClean="0"/>
              <a:t>International Winter Wheat Program</a:t>
            </a:r>
          </a:p>
          <a:p>
            <a:pPr marL="457200" indent="-457200">
              <a:buFont typeface="+mj-lt"/>
              <a:buAutoNum type="arabicPeriod"/>
            </a:pPr>
            <a:r>
              <a:rPr lang="en-US" sz="2400" dirty="0" smtClean="0"/>
              <a:t>ICARDA</a:t>
            </a:r>
          </a:p>
          <a:p>
            <a:pPr marL="457200" indent="-457200">
              <a:buFont typeface="+mj-lt"/>
              <a:buAutoNum type="arabicPeriod"/>
            </a:pPr>
            <a:r>
              <a:rPr lang="en-US" sz="2400" dirty="0" smtClean="0"/>
              <a:t>CIMMYT</a:t>
            </a:r>
          </a:p>
          <a:p>
            <a:pPr marL="457200" indent="-457200">
              <a:buFont typeface="+mj-lt"/>
              <a:buAutoNum type="arabicPeriod"/>
            </a:pPr>
            <a:r>
              <a:rPr lang="en-US" sz="2400" dirty="0" smtClean="0"/>
              <a:t>Post-graduate students</a:t>
            </a:r>
          </a:p>
          <a:p>
            <a:pPr marL="457200" indent="-457200">
              <a:buFont typeface="+mj-lt"/>
              <a:buAutoNum type="arabicPeriod"/>
            </a:pPr>
            <a:endParaRPr lang="en-US" sz="2400" dirty="0" smtClean="0"/>
          </a:p>
          <a:p>
            <a:pPr marL="457200" indent="-457200">
              <a:buFont typeface="+mj-lt"/>
              <a:buAutoNum type="arabicPeriod"/>
            </a:pPr>
            <a:endParaRPr lang="en-US" sz="2400" dirty="0"/>
          </a:p>
        </p:txBody>
      </p:sp>
    </p:spTree>
    <p:extLst>
      <p:ext uri="{BB962C8B-B14F-4D97-AF65-F5344CB8AC3E}">
        <p14:creationId xmlns:p14="http://schemas.microsoft.com/office/powerpoint/2010/main" val="21059149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sz="3600" dirty="0" smtClean="0">
                <a:solidFill>
                  <a:srgbClr val="FFFF00"/>
                </a:solidFill>
              </a:rPr>
              <a:t>Acknowledgement to partnership</a:t>
            </a:r>
            <a:endParaRPr lang="en-US" sz="3600" dirty="0">
              <a:solidFill>
                <a:srgbClr val="FFFF00"/>
              </a:solidFill>
            </a:endParaRPr>
          </a:p>
        </p:txBody>
      </p:sp>
      <p:pic>
        <p:nvPicPr>
          <p:cNvPr id="4" name="Picture 2"/>
          <p:cNvPicPr>
            <a:picLocks noChangeAspect="1" noChangeArrowheads="1"/>
          </p:cNvPicPr>
          <p:nvPr/>
        </p:nvPicPr>
        <p:blipFill>
          <a:blip r:embed="rId3" cstate="print"/>
          <a:srcRect l="6667"/>
          <a:stretch>
            <a:fillRect/>
          </a:stretch>
        </p:blipFill>
        <p:spPr>
          <a:xfrm>
            <a:off x="6029201" y="4876802"/>
            <a:ext cx="2916766" cy="1981198"/>
          </a:xfrm>
          <a:prstGeom prst="rect">
            <a:avLst/>
          </a:prstGeom>
          <a:noFill/>
        </p:spPr>
      </p:pic>
      <p:pic>
        <p:nvPicPr>
          <p:cNvPr id="7" name="Picture 2"/>
          <p:cNvPicPr>
            <a:picLocks noChangeAspect="1" noChangeArrowheads="1"/>
          </p:cNvPicPr>
          <p:nvPr/>
        </p:nvPicPr>
        <p:blipFill>
          <a:blip r:embed="rId4" cstate="print"/>
          <a:srcRect/>
          <a:stretch>
            <a:fillRect/>
          </a:stretch>
        </p:blipFill>
        <p:spPr bwMode="auto">
          <a:xfrm>
            <a:off x="0" y="4801348"/>
            <a:ext cx="2930674" cy="2198006"/>
          </a:xfrm>
          <a:prstGeom prst="rect">
            <a:avLst/>
          </a:prstGeom>
          <a:noFill/>
          <a:ln w="9525">
            <a:noFill/>
            <a:miter lim="800000"/>
            <a:headEnd/>
            <a:tailEnd/>
          </a:ln>
          <a:effectLst/>
        </p:spPr>
      </p:pic>
      <p:pic>
        <p:nvPicPr>
          <p:cNvPr id="8" name="Picture 2" descr="E:\Photos\Dushanbe_15-18 May 2013\IMG_2703.JPG"/>
          <p:cNvPicPr>
            <a:picLocks noChangeAspect="1" noChangeArrowheads="1"/>
          </p:cNvPicPr>
          <p:nvPr/>
        </p:nvPicPr>
        <p:blipFill>
          <a:blip r:embed="rId5" cstate="print"/>
          <a:srcRect/>
          <a:stretch>
            <a:fillRect/>
          </a:stretch>
        </p:blipFill>
        <p:spPr bwMode="auto">
          <a:xfrm>
            <a:off x="3095406" y="2663365"/>
            <a:ext cx="2869952" cy="2152464"/>
          </a:xfrm>
          <a:prstGeom prst="rect">
            <a:avLst/>
          </a:prstGeom>
          <a:noFill/>
        </p:spPr>
      </p:pic>
      <p:pic>
        <p:nvPicPr>
          <p:cNvPr id="3076" name="Picture 4"/>
          <p:cNvPicPr>
            <a:picLocks noChangeAspect="1" noChangeArrowheads="1"/>
          </p:cNvPicPr>
          <p:nvPr/>
        </p:nvPicPr>
        <p:blipFill>
          <a:blip r:embed="rId6" cstate="print"/>
          <a:srcRect t="12048"/>
          <a:stretch>
            <a:fillRect/>
          </a:stretch>
        </p:blipFill>
        <p:spPr bwMode="auto">
          <a:xfrm>
            <a:off x="5943600" y="804422"/>
            <a:ext cx="3200400" cy="1960314"/>
          </a:xfrm>
          <a:prstGeom prst="rect">
            <a:avLst/>
          </a:prstGeom>
          <a:noFill/>
          <a:ln w="9525">
            <a:noFill/>
            <a:miter lim="800000"/>
            <a:headEnd/>
            <a:tailEnd/>
          </a:ln>
          <a:effectLst/>
        </p:spPr>
      </p:pic>
      <p:pic>
        <p:nvPicPr>
          <p:cNvPr id="9" name="Picture 3" descr="E:\Documents\Conferences + Training\8th IWC\8WIC - Poster files\Fig 3b.JPG"/>
          <p:cNvPicPr>
            <a:picLocks noChangeAspect="1" noChangeArrowheads="1"/>
          </p:cNvPicPr>
          <p:nvPr/>
        </p:nvPicPr>
        <p:blipFill>
          <a:blip r:embed="rId7" cstate="print"/>
          <a:srcRect l="31250" t="24996" r="2083" b="8334"/>
          <a:stretch>
            <a:fillRect/>
          </a:stretch>
        </p:blipFill>
        <p:spPr bwMode="auto">
          <a:xfrm>
            <a:off x="3037721" y="4857109"/>
            <a:ext cx="2826748" cy="2120061"/>
          </a:xfrm>
          <a:prstGeom prst="rect">
            <a:avLst/>
          </a:prstGeom>
          <a:noFill/>
        </p:spPr>
      </p:pic>
      <p:pic>
        <p:nvPicPr>
          <p:cNvPr id="6149" name="Picture 5"/>
          <p:cNvPicPr>
            <a:picLocks noChangeAspect="1" noChangeArrowheads="1"/>
          </p:cNvPicPr>
          <p:nvPr/>
        </p:nvPicPr>
        <p:blipFill>
          <a:blip r:embed="rId8" cstate="print"/>
          <a:srcRect/>
          <a:stretch>
            <a:fillRect/>
          </a:stretch>
        </p:blipFill>
        <p:spPr bwMode="auto">
          <a:xfrm>
            <a:off x="65617" y="3018181"/>
            <a:ext cx="2895600" cy="1752600"/>
          </a:xfrm>
          <a:prstGeom prst="rect">
            <a:avLst/>
          </a:prstGeom>
          <a:noFill/>
          <a:ln w="9525">
            <a:noFill/>
            <a:miter lim="800000"/>
            <a:headEnd/>
            <a:tailEnd/>
          </a:ln>
          <a:effectLst/>
        </p:spPr>
      </p:pic>
      <p:pic>
        <p:nvPicPr>
          <p:cNvPr id="6150" name="Picture 6"/>
          <p:cNvPicPr>
            <a:picLocks noChangeAspect="1" noChangeArrowheads="1"/>
          </p:cNvPicPr>
          <p:nvPr/>
        </p:nvPicPr>
        <p:blipFill>
          <a:blip r:embed="rId9" cstate="print"/>
          <a:srcRect/>
          <a:stretch>
            <a:fillRect/>
          </a:stretch>
        </p:blipFill>
        <p:spPr bwMode="auto">
          <a:xfrm>
            <a:off x="3116852" y="781647"/>
            <a:ext cx="2747617" cy="2060713"/>
          </a:xfrm>
          <a:prstGeom prst="rect">
            <a:avLst/>
          </a:prstGeom>
          <a:noFill/>
          <a:ln w="9525">
            <a:noFill/>
            <a:miter lim="800000"/>
            <a:headEnd/>
            <a:tailEnd/>
          </a:ln>
          <a:effectLst/>
        </p:spPr>
      </p:pic>
      <p:pic>
        <p:nvPicPr>
          <p:cNvPr id="13" name="Picture 12" descr="C:\Users\RamSharma\Pictures\Photos\Armenia - July 2010\100_4336.JPG"/>
          <p:cNvPicPr/>
          <p:nvPr/>
        </p:nvPicPr>
        <p:blipFill rotWithShape="1">
          <a:blip r:embed="rId10" cstate="print">
            <a:extLst>
              <a:ext uri="{28A0092B-C50C-407E-A947-70E740481C1C}">
                <a14:useLocalDpi xmlns:a14="http://schemas.microsoft.com/office/drawing/2010/main" val="0"/>
              </a:ext>
            </a:extLst>
          </a:blip>
          <a:srcRect l="15229" t="25438" r="4788" b="2138"/>
          <a:stretch/>
        </p:blipFill>
        <p:spPr bwMode="auto">
          <a:xfrm>
            <a:off x="65617" y="775708"/>
            <a:ext cx="2972104" cy="1989028"/>
          </a:xfrm>
          <a:prstGeom prst="rect">
            <a:avLst/>
          </a:prstGeom>
          <a:noFill/>
          <a:ln>
            <a:noFill/>
          </a:ln>
          <a:extLst>
            <a:ext uri="{53640926-AAD7-44D8-BBD7-CCE9431645EC}">
              <a14:shadowObscured xmlns:a14="http://schemas.microsoft.com/office/drawing/2010/main"/>
            </a:ext>
          </a:extLst>
        </p:spPr>
      </p:pic>
      <p:pic>
        <p:nvPicPr>
          <p:cNvPr id="14" name="Picture 13" descr="C:\Users\RamSharma\Documents\Old Computer\My Pictures\Kodak Pictures\Tajikistan\May 13-15 2009\102_2078.JPG"/>
          <p:cNvPicPr/>
          <p:nvPr/>
        </p:nvPicPr>
        <p:blipFill rotWithShape="1">
          <a:blip r:embed="rId11" cstate="print">
            <a:extLst>
              <a:ext uri="{28A0092B-C50C-407E-A947-70E740481C1C}">
                <a14:useLocalDpi xmlns:a14="http://schemas.microsoft.com/office/drawing/2010/main" val="0"/>
              </a:ext>
            </a:extLst>
          </a:blip>
          <a:srcRect t="20949"/>
          <a:stretch/>
        </p:blipFill>
        <p:spPr bwMode="auto">
          <a:xfrm>
            <a:off x="5965358" y="2897923"/>
            <a:ext cx="3044453" cy="179523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126899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sz="3600" b="0" dirty="0" smtClean="0"/>
              <a:t>Acknowledgement to Ph.D. scholars</a:t>
            </a:r>
            <a:endParaRPr lang="en-US" sz="3600" b="0" dirty="0"/>
          </a:p>
        </p:txBody>
      </p:sp>
      <p:pic>
        <p:nvPicPr>
          <p:cNvPr id="2050" name="Picture 2"/>
          <p:cNvPicPr>
            <a:picLocks noChangeAspect="1" noChangeArrowheads="1"/>
          </p:cNvPicPr>
          <p:nvPr/>
        </p:nvPicPr>
        <p:blipFill>
          <a:blip r:embed="rId2" cstate="print"/>
          <a:srcRect t="11574" r="63542"/>
          <a:stretch>
            <a:fillRect/>
          </a:stretch>
        </p:blipFill>
        <p:spPr bwMode="auto">
          <a:xfrm>
            <a:off x="0" y="838200"/>
            <a:ext cx="1600200" cy="2910840"/>
          </a:xfrm>
          <a:prstGeom prst="rect">
            <a:avLst/>
          </a:prstGeom>
          <a:noFill/>
          <a:ln w="9525">
            <a:noFill/>
            <a:miter lim="800000"/>
            <a:headEnd/>
            <a:tailEnd/>
          </a:ln>
          <a:effectLst/>
        </p:spPr>
      </p:pic>
      <p:pic>
        <p:nvPicPr>
          <p:cNvPr id="5" name="Picture 2"/>
          <p:cNvPicPr>
            <a:picLocks noChangeAspect="1" noChangeArrowheads="1"/>
          </p:cNvPicPr>
          <p:nvPr/>
        </p:nvPicPr>
        <p:blipFill>
          <a:blip r:embed="rId3" cstate="print"/>
          <a:srcRect l="34722" t="11574" r="37500"/>
          <a:stretch>
            <a:fillRect/>
          </a:stretch>
        </p:blipFill>
        <p:spPr bwMode="auto">
          <a:xfrm>
            <a:off x="304800" y="3733800"/>
            <a:ext cx="1295400" cy="2910840"/>
          </a:xfrm>
          <a:prstGeom prst="rect">
            <a:avLst/>
          </a:prstGeom>
          <a:noFill/>
          <a:ln w="9525">
            <a:noFill/>
            <a:miter lim="800000"/>
            <a:headEnd/>
            <a:tailEnd/>
          </a:ln>
          <a:effectLst/>
        </p:spPr>
      </p:pic>
      <p:sp>
        <p:nvSpPr>
          <p:cNvPr id="7" name="TextBox 6"/>
          <p:cNvSpPr txBox="1"/>
          <p:nvPr/>
        </p:nvSpPr>
        <p:spPr>
          <a:xfrm>
            <a:off x="1600200" y="838200"/>
            <a:ext cx="1981200" cy="2585323"/>
          </a:xfrm>
          <a:prstGeom prst="rect">
            <a:avLst/>
          </a:prstGeom>
          <a:noFill/>
          <a:ln w="9525">
            <a:solidFill>
              <a:schemeClr val="tx1"/>
            </a:solidFill>
          </a:ln>
        </p:spPr>
        <p:txBody>
          <a:bodyPr wrap="square" rtlCol="0">
            <a:spAutoFit/>
          </a:bodyPr>
          <a:lstStyle/>
          <a:p>
            <a:r>
              <a:rPr lang="en-US" dirty="0" smtClean="0"/>
              <a:t>Sevindj </a:t>
            </a:r>
            <a:r>
              <a:rPr lang="en-US" dirty="0" err="1" smtClean="0"/>
              <a:t>Nurieva</a:t>
            </a:r>
            <a:endParaRPr lang="en-US" dirty="0" smtClean="0"/>
          </a:p>
          <a:p>
            <a:endParaRPr lang="en-US" dirty="0" smtClean="0"/>
          </a:p>
          <a:p>
            <a:r>
              <a:rPr lang="en-US" dirty="0" smtClean="0"/>
              <a:t>Winter bread wheat PGR evaluation for salinity tolerance</a:t>
            </a:r>
          </a:p>
          <a:p>
            <a:endParaRPr lang="en-US" dirty="0" smtClean="0"/>
          </a:p>
          <a:p>
            <a:r>
              <a:rPr lang="en-US" dirty="0" smtClean="0"/>
              <a:t>50 accessions</a:t>
            </a:r>
          </a:p>
          <a:p>
            <a:r>
              <a:rPr lang="en-US" dirty="0" smtClean="0"/>
              <a:t>Azerbaijan</a:t>
            </a:r>
            <a:endParaRPr lang="en-US" dirty="0"/>
          </a:p>
        </p:txBody>
      </p:sp>
      <p:sp>
        <p:nvSpPr>
          <p:cNvPr id="9" name="TextBox 8"/>
          <p:cNvSpPr txBox="1"/>
          <p:nvPr/>
        </p:nvSpPr>
        <p:spPr>
          <a:xfrm>
            <a:off x="1600200" y="3733800"/>
            <a:ext cx="1981200" cy="3139321"/>
          </a:xfrm>
          <a:prstGeom prst="rect">
            <a:avLst/>
          </a:prstGeom>
          <a:noFill/>
          <a:ln w="9525">
            <a:solidFill>
              <a:schemeClr val="tx1"/>
            </a:solidFill>
          </a:ln>
        </p:spPr>
        <p:txBody>
          <a:bodyPr wrap="square" rtlCol="0">
            <a:spAutoFit/>
          </a:bodyPr>
          <a:lstStyle/>
          <a:p>
            <a:r>
              <a:rPr lang="en-US" dirty="0" smtClean="0"/>
              <a:t>Elchin </a:t>
            </a:r>
            <a:r>
              <a:rPr lang="en-US" dirty="0" err="1" smtClean="0"/>
              <a:t>Hajiyev</a:t>
            </a:r>
            <a:endParaRPr lang="en-US" dirty="0" smtClean="0"/>
          </a:p>
          <a:p>
            <a:endParaRPr lang="en-US" dirty="0" smtClean="0"/>
          </a:p>
          <a:p>
            <a:r>
              <a:rPr lang="en-US" dirty="0" smtClean="0"/>
              <a:t>Winter bread wheat  and durum PGR evaluation for salinity  and tolerance</a:t>
            </a:r>
          </a:p>
          <a:p>
            <a:endParaRPr lang="en-US" dirty="0" smtClean="0"/>
          </a:p>
          <a:p>
            <a:r>
              <a:rPr lang="en-US" dirty="0" smtClean="0"/>
              <a:t>220 accessions</a:t>
            </a:r>
          </a:p>
          <a:p>
            <a:r>
              <a:rPr lang="en-US" dirty="0" smtClean="0"/>
              <a:t>Azerbaijan</a:t>
            </a:r>
            <a:endParaRPr lang="en-US" dirty="0"/>
          </a:p>
        </p:txBody>
      </p:sp>
      <p:pic>
        <p:nvPicPr>
          <p:cNvPr id="2051" name="Picture 3"/>
          <p:cNvPicPr>
            <a:picLocks noChangeAspect="1" noChangeArrowheads="1"/>
          </p:cNvPicPr>
          <p:nvPr/>
        </p:nvPicPr>
        <p:blipFill>
          <a:blip r:embed="rId4" cstate="print"/>
          <a:srcRect l="24306" t="23611" r="35764" b="27778"/>
          <a:stretch>
            <a:fillRect/>
          </a:stretch>
        </p:blipFill>
        <p:spPr bwMode="auto">
          <a:xfrm>
            <a:off x="3810000" y="762000"/>
            <a:ext cx="1752600" cy="1676400"/>
          </a:xfrm>
          <a:prstGeom prst="rect">
            <a:avLst/>
          </a:prstGeom>
          <a:noFill/>
          <a:ln w="9525">
            <a:noFill/>
            <a:miter lim="800000"/>
            <a:headEnd/>
            <a:tailEnd/>
          </a:ln>
          <a:effectLst/>
        </p:spPr>
      </p:pic>
      <p:sp>
        <p:nvSpPr>
          <p:cNvPr id="11" name="TextBox 10"/>
          <p:cNvSpPr txBox="1"/>
          <p:nvPr/>
        </p:nvSpPr>
        <p:spPr>
          <a:xfrm>
            <a:off x="5562600" y="762000"/>
            <a:ext cx="3429000" cy="1754326"/>
          </a:xfrm>
          <a:prstGeom prst="rect">
            <a:avLst/>
          </a:prstGeom>
          <a:noFill/>
          <a:ln w="9525">
            <a:solidFill>
              <a:schemeClr val="tx1"/>
            </a:solidFill>
          </a:ln>
        </p:spPr>
        <p:txBody>
          <a:bodyPr wrap="square" rtlCol="0">
            <a:spAutoFit/>
          </a:bodyPr>
          <a:lstStyle/>
          <a:p>
            <a:r>
              <a:rPr lang="en-US" dirty="0" smtClean="0"/>
              <a:t>Akmal Meyliev</a:t>
            </a:r>
          </a:p>
          <a:p>
            <a:endParaRPr lang="en-US" dirty="0" smtClean="0"/>
          </a:p>
          <a:p>
            <a:r>
              <a:rPr lang="en-US" dirty="0" smtClean="0"/>
              <a:t>Yellow rust resistance in winter wheat</a:t>
            </a:r>
          </a:p>
          <a:p>
            <a:endParaRPr lang="en-US" dirty="0" smtClean="0"/>
          </a:p>
          <a:p>
            <a:r>
              <a:rPr lang="en-US" dirty="0" smtClean="0"/>
              <a:t>Uzbekistan</a:t>
            </a:r>
            <a:endParaRPr lang="en-US" dirty="0"/>
          </a:p>
        </p:txBody>
      </p:sp>
      <p:pic>
        <p:nvPicPr>
          <p:cNvPr id="2052" name="Picture 4"/>
          <p:cNvPicPr>
            <a:picLocks noChangeAspect="1" noChangeArrowheads="1"/>
          </p:cNvPicPr>
          <p:nvPr/>
        </p:nvPicPr>
        <p:blipFill>
          <a:blip r:embed="rId5" cstate="print"/>
          <a:srcRect l="24306" t="9259" r="28819" b="25214"/>
          <a:stretch>
            <a:fillRect/>
          </a:stretch>
        </p:blipFill>
        <p:spPr bwMode="auto">
          <a:xfrm>
            <a:off x="3890962" y="2514600"/>
            <a:ext cx="1671638" cy="1752600"/>
          </a:xfrm>
          <a:prstGeom prst="rect">
            <a:avLst/>
          </a:prstGeom>
          <a:noFill/>
          <a:ln w="9525">
            <a:noFill/>
            <a:miter lim="800000"/>
            <a:headEnd/>
            <a:tailEnd/>
          </a:ln>
          <a:effectLst/>
        </p:spPr>
      </p:pic>
      <p:sp>
        <p:nvSpPr>
          <p:cNvPr id="13" name="TextBox 12"/>
          <p:cNvSpPr txBox="1"/>
          <p:nvPr/>
        </p:nvSpPr>
        <p:spPr>
          <a:xfrm>
            <a:off x="5562600" y="2514600"/>
            <a:ext cx="3352800" cy="1754326"/>
          </a:xfrm>
          <a:prstGeom prst="rect">
            <a:avLst/>
          </a:prstGeom>
          <a:noFill/>
          <a:ln w="9525">
            <a:solidFill>
              <a:schemeClr val="tx1"/>
            </a:solidFill>
          </a:ln>
        </p:spPr>
        <p:txBody>
          <a:bodyPr wrap="square" rtlCol="0">
            <a:spAutoFit/>
          </a:bodyPr>
          <a:lstStyle/>
          <a:p>
            <a:r>
              <a:rPr lang="en-US" dirty="0" smtClean="0"/>
              <a:t>Shakhnoza </a:t>
            </a:r>
            <a:r>
              <a:rPr lang="en-US" dirty="0" err="1" smtClean="0"/>
              <a:t>Khazratkulova</a:t>
            </a:r>
            <a:endParaRPr lang="en-US" dirty="0" smtClean="0"/>
          </a:p>
          <a:p>
            <a:endParaRPr lang="en-US" dirty="0" smtClean="0"/>
          </a:p>
          <a:p>
            <a:r>
              <a:rPr lang="en-US" dirty="0" smtClean="0"/>
              <a:t>Stability analysis of winter wheat yellow rust and quality traits</a:t>
            </a:r>
          </a:p>
          <a:p>
            <a:endParaRPr lang="en-US" dirty="0" smtClean="0"/>
          </a:p>
          <a:p>
            <a:r>
              <a:rPr lang="en-US" dirty="0" smtClean="0"/>
              <a:t>Uzbekistan</a:t>
            </a:r>
            <a:endParaRPr lang="en-US" dirty="0"/>
          </a:p>
        </p:txBody>
      </p:sp>
      <p:pic>
        <p:nvPicPr>
          <p:cNvPr id="2053" name="Picture 5"/>
          <p:cNvPicPr>
            <a:picLocks noChangeAspect="1" noChangeArrowheads="1"/>
          </p:cNvPicPr>
          <p:nvPr/>
        </p:nvPicPr>
        <p:blipFill>
          <a:blip r:embed="rId6" cstate="print"/>
          <a:srcRect l="19097" t="9259" r="23611" b="16667"/>
          <a:stretch>
            <a:fillRect/>
          </a:stretch>
        </p:blipFill>
        <p:spPr bwMode="auto">
          <a:xfrm>
            <a:off x="3886200" y="4343400"/>
            <a:ext cx="1807368" cy="1752600"/>
          </a:xfrm>
          <a:prstGeom prst="rect">
            <a:avLst/>
          </a:prstGeom>
          <a:noFill/>
          <a:ln w="9525">
            <a:noFill/>
            <a:miter lim="800000"/>
            <a:headEnd/>
            <a:tailEnd/>
          </a:ln>
          <a:effectLst/>
        </p:spPr>
      </p:pic>
      <p:sp>
        <p:nvSpPr>
          <p:cNvPr id="15" name="TextBox 14"/>
          <p:cNvSpPr txBox="1"/>
          <p:nvPr/>
        </p:nvSpPr>
        <p:spPr>
          <a:xfrm>
            <a:off x="5715000" y="4341674"/>
            <a:ext cx="3200400" cy="1754326"/>
          </a:xfrm>
          <a:prstGeom prst="rect">
            <a:avLst/>
          </a:prstGeom>
          <a:noFill/>
          <a:ln w="9525">
            <a:solidFill>
              <a:schemeClr val="tx1"/>
            </a:solidFill>
          </a:ln>
        </p:spPr>
        <p:txBody>
          <a:bodyPr wrap="square" rtlCol="0">
            <a:spAutoFit/>
          </a:bodyPr>
          <a:lstStyle/>
          <a:p>
            <a:r>
              <a:rPr lang="en-US" dirty="0" err="1" smtClean="0"/>
              <a:t>Diyor</a:t>
            </a:r>
            <a:r>
              <a:rPr lang="en-US" dirty="0" smtClean="0"/>
              <a:t>  Juraev</a:t>
            </a:r>
          </a:p>
          <a:p>
            <a:endParaRPr lang="en-US" dirty="0" smtClean="0"/>
          </a:p>
          <a:p>
            <a:r>
              <a:rPr lang="en-US" dirty="0" smtClean="0"/>
              <a:t>Identifying heat tolerant winter wheat genotypes  </a:t>
            </a:r>
          </a:p>
          <a:p>
            <a:endParaRPr lang="en-US" dirty="0" smtClean="0"/>
          </a:p>
          <a:p>
            <a:r>
              <a:rPr lang="en-US" dirty="0" smtClean="0"/>
              <a:t>Uzbekistan</a:t>
            </a:r>
            <a:endParaRPr lang="en-US" dirty="0"/>
          </a:p>
        </p:txBody>
      </p:sp>
    </p:spTree>
    <p:extLst>
      <p:ext uri="{BB962C8B-B14F-4D97-AF65-F5344CB8AC3E}">
        <p14:creationId xmlns:p14="http://schemas.microsoft.com/office/powerpoint/2010/main" val="235022546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a:blip r:embed="rId2" cstate="print"/>
          <a:srcRect/>
          <a:stretch>
            <a:fillRect/>
          </a:stretch>
        </p:blipFill>
        <p:spPr bwMode="auto">
          <a:xfrm>
            <a:off x="139699" y="808382"/>
            <a:ext cx="9004301" cy="6049618"/>
          </a:xfrm>
          <a:prstGeom prst="rect">
            <a:avLst/>
          </a:prstGeom>
          <a:noFill/>
          <a:ln w="9525">
            <a:noFill/>
            <a:miter lim="800000"/>
            <a:headEnd/>
            <a:tailEnd/>
          </a:ln>
          <a:effectLst/>
        </p:spPr>
      </p:pic>
      <p:sp>
        <p:nvSpPr>
          <p:cNvPr id="8" name="TextBox 7"/>
          <p:cNvSpPr txBox="1"/>
          <p:nvPr/>
        </p:nvSpPr>
        <p:spPr>
          <a:xfrm>
            <a:off x="874643" y="145774"/>
            <a:ext cx="5420140" cy="584775"/>
          </a:xfrm>
          <a:prstGeom prst="rect">
            <a:avLst/>
          </a:prstGeom>
          <a:noFill/>
        </p:spPr>
        <p:txBody>
          <a:bodyPr wrap="square" rtlCol="0">
            <a:spAutoFit/>
          </a:bodyPr>
          <a:lstStyle/>
          <a:p>
            <a:r>
              <a:rPr lang="en-US" sz="3200" dirty="0" smtClean="0">
                <a:solidFill>
                  <a:schemeClr val="bg1"/>
                </a:solidFill>
              </a:rPr>
              <a:t>Acknowledgement</a:t>
            </a:r>
            <a:endParaRPr lang="en-US" sz="3200" dirty="0">
              <a:solidFill>
                <a:schemeClr val="bg1"/>
              </a:solidFill>
            </a:endParaRPr>
          </a:p>
        </p:txBody>
      </p:sp>
      <p:pic>
        <p:nvPicPr>
          <p:cNvPr id="11" name="Picture 2"/>
          <p:cNvPicPr>
            <a:picLocks noChangeAspect="1" noChangeArrowheads="1"/>
          </p:cNvPicPr>
          <p:nvPr/>
        </p:nvPicPr>
        <p:blipFill>
          <a:blip r:embed="rId3" cstate="print"/>
          <a:srcRect t="30909"/>
          <a:stretch>
            <a:fillRect/>
          </a:stretch>
        </p:blipFill>
        <p:spPr bwMode="auto">
          <a:xfrm>
            <a:off x="6042991" y="2733261"/>
            <a:ext cx="2898914" cy="1616982"/>
          </a:xfrm>
          <a:prstGeom prst="rect">
            <a:avLst/>
          </a:prstGeom>
          <a:noFill/>
          <a:ln w="9525">
            <a:noFill/>
            <a:miter lim="800000"/>
            <a:headEnd/>
            <a:tailEnd/>
          </a:ln>
          <a:effectLst/>
        </p:spPr>
      </p:pic>
      <p:pic>
        <p:nvPicPr>
          <p:cNvPr id="12" name="Picture 2"/>
          <p:cNvPicPr>
            <a:picLocks noChangeAspect="1" noChangeArrowheads="1"/>
          </p:cNvPicPr>
          <p:nvPr/>
        </p:nvPicPr>
        <p:blipFill>
          <a:blip r:embed="rId4" cstate="print"/>
          <a:srcRect l="6667"/>
          <a:stretch>
            <a:fillRect/>
          </a:stretch>
        </p:blipFill>
        <p:spPr>
          <a:xfrm>
            <a:off x="139699" y="2944483"/>
            <a:ext cx="2616753" cy="1777416"/>
          </a:xfrm>
          <a:prstGeom prst="rect">
            <a:avLst/>
          </a:prstGeom>
          <a:noFill/>
        </p:spPr>
      </p:pic>
    </p:spTree>
    <p:extLst>
      <p:ext uri="{BB962C8B-B14F-4D97-AF65-F5344CB8AC3E}">
        <p14:creationId xmlns:p14="http://schemas.microsoft.com/office/powerpoint/2010/main" val="913006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603513" y="2676939"/>
            <a:ext cx="6639339" cy="707886"/>
          </a:xfrm>
          <a:prstGeom prst="rect">
            <a:avLst/>
          </a:prstGeom>
          <a:noFill/>
        </p:spPr>
        <p:txBody>
          <a:bodyPr wrap="square" rtlCol="0">
            <a:spAutoFit/>
          </a:bodyPr>
          <a:lstStyle/>
          <a:p>
            <a:r>
              <a:rPr lang="en-US" sz="4000" dirty="0" smtClean="0"/>
              <a:t>Thank you for your attention!</a:t>
            </a:r>
            <a:endParaRPr lang="en-US" sz="4000" dirty="0"/>
          </a:p>
        </p:txBody>
      </p:sp>
    </p:spTree>
    <p:extLst>
      <p:ext uri="{BB962C8B-B14F-4D97-AF65-F5344CB8AC3E}">
        <p14:creationId xmlns:p14="http://schemas.microsoft.com/office/powerpoint/2010/main" val="872958339"/>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3149</TotalTime>
  <Words>1056</Words>
  <Application>Microsoft Office PowerPoint</Application>
  <PresentationFormat>On-screen Show (4:3)</PresentationFormat>
  <Paragraphs>284</Paragraphs>
  <Slides>26</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 Unicode MS</vt:lpstr>
      <vt:lpstr>Arial</vt:lpstr>
      <vt:lpstr>Calibri</vt:lpstr>
      <vt:lpstr>Century</vt:lpstr>
      <vt:lpstr>Times New Roman</vt:lpstr>
      <vt:lpstr>Wingdings</vt:lpstr>
      <vt:lpstr>Custom Design</vt:lpstr>
      <vt:lpstr>Climate resilient wheat varieties introduced through international collaboration for enhanced food security in Central Asia</vt:lpstr>
      <vt:lpstr>ICARDA - History of Collaboration in the CAC region</vt:lpstr>
      <vt:lpstr>ICARDA - History of Collaboration in the CAC region</vt:lpstr>
      <vt:lpstr>ICARDA - History of Collaboration in the CAC region</vt:lpstr>
      <vt:lpstr>Wheat breeders and CSA</vt:lpstr>
      <vt:lpstr>Bezostaya 1 – Probably the most climate resilient winter wheat variety </vt:lpstr>
      <vt:lpstr>Temperature variations in Karkalpakstan 2013 and 2016</vt:lpstr>
      <vt:lpstr>Constraints to wheat production under climate change in Central Asia</vt:lpstr>
      <vt:lpstr>Wheat stripe rust problem in Central Asia</vt:lpstr>
      <vt:lpstr>Wheat stripe rust problem in Central Asia</vt:lpstr>
      <vt:lpstr>Wheat germplasm received in Central Asia:    1995 - 2011</vt:lpstr>
      <vt:lpstr>New, improved wheat varieties, resistant to  yellow rust</vt:lpstr>
      <vt:lpstr>Climate Resilient Winter Wheat - Yaksart</vt:lpstr>
      <vt:lpstr>Climate Resilient Winter Wheat - Gozgon</vt:lpstr>
      <vt:lpstr>PowerPoint Presentation</vt:lpstr>
      <vt:lpstr>ICARDA – Research thrusts in the CAC region</vt:lpstr>
      <vt:lpstr>New wheat varieties under farmers field demonstration  Karakalpakstan, Uzbekistan</vt:lpstr>
      <vt:lpstr>Identifying salinity and frost tolerant wheat varieties for Aral Sea region</vt:lpstr>
      <vt:lpstr>Conclusion</vt:lpstr>
      <vt:lpstr>PowerPoint Presentation</vt:lpstr>
      <vt:lpstr>PowerPoint Presentation</vt:lpstr>
      <vt:lpstr>PowerPoint Presentation</vt:lpstr>
      <vt:lpstr>Acknowledgement to partnership</vt:lpstr>
      <vt:lpstr>Acknowledgement to Ph.D. scholars</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ICARDA Presentation</dc:title>
  <dc:creator>Waleed Sawalha</dc:creator>
  <cp:lastModifiedBy>Ram Sharma</cp:lastModifiedBy>
  <cp:revision>164</cp:revision>
  <dcterms:created xsi:type="dcterms:W3CDTF">2014-05-06T12:01:35Z</dcterms:created>
  <dcterms:modified xsi:type="dcterms:W3CDTF">2016-07-13T02:20:51Z</dcterms:modified>
</cp:coreProperties>
</file>