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74" r:id="rId1"/>
  </p:sldMasterIdLst>
  <p:notesMasterIdLst>
    <p:notesMasterId r:id="rId7"/>
  </p:notesMasterIdLst>
  <p:handoutMasterIdLst>
    <p:handoutMasterId r:id="rId8"/>
  </p:handoutMasterIdLst>
  <p:sldIdLst>
    <p:sldId id="258" r:id="rId2"/>
    <p:sldId id="323" r:id="rId3"/>
    <p:sldId id="304" r:id="rId4"/>
    <p:sldId id="307" r:id="rId5"/>
    <p:sldId id="277" r:id="rId6"/>
  </p:sldIdLst>
  <p:sldSz cx="9144000" cy="6858000" type="screen4x3"/>
  <p:notesSz cx="6797675" cy="992822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Frija" initials="AF" lastIdx="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BB42"/>
    <a:srgbClr val="9CCA3B"/>
    <a:srgbClr val="007A42"/>
    <a:srgbClr val="E6BC39"/>
    <a:srgbClr val="D77D2A"/>
    <a:srgbClr val="1FA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9" autoAdjust="0"/>
  </p:normalViewPr>
  <p:slideViewPr>
    <p:cSldViewPr snapToGrid="0">
      <p:cViewPr varScale="1">
        <p:scale>
          <a:sx n="70" d="100"/>
          <a:sy n="70" d="100"/>
        </p:scale>
        <p:origin x="-1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32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F0B59-9B54-394B-A6F7-4D0347CA44A4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D5B7-E7F4-E946-91A4-A38F77DCB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12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24159DA-4C77-444E-81E0-56428FB7AD85}" type="datetimeFigureOut">
              <a:rPr lang="en-GB"/>
              <a:pPr>
                <a:defRPr/>
              </a:pPr>
              <a:t>06/04/2016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2B583C5-F6E6-4BBF-8467-0DA1D85F5A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2532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487362"/>
          </a:xfrm>
        </p:spPr>
        <p:txBody>
          <a:bodyPr>
            <a:norm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57200" y="6447495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CEB2BCE1-C623-8148-A216-0C4A4946D031}" type="slidenum">
              <a:rPr lang="en-US" sz="1200" smtClean="0"/>
              <a:t>‹#›</a:t>
            </a:fld>
            <a:endParaRPr lang="en-US" sz="1200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68477" y="6470951"/>
            <a:ext cx="0" cy="237902"/>
          </a:xfrm>
          <a:prstGeom prst="line">
            <a:avLst/>
          </a:prstGeom>
          <a:ln w="9525">
            <a:solidFill>
              <a:srgbClr val="007A4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29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15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112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898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996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619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23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60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425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09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93304" y="1988840"/>
            <a:ext cx="6400800" cy="504056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add subtitle 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 hasCustomPrompt="1"/>
          </p:nvPr>
        </p:nvSpPr>
        <p:spPr>
          <a:xfrm>
            <a:off x="395536" y="2852936"/>
            <a:ext cx="5040560" cy="792088"/>
          </a:xfrm>
        </p:spPr>
        <p:txBody>
          <a:bodyPr>
            <a:normAutofit/>
          </a:bodyPr>
          <a:lstStyle>
            <a:lvl1pPr marL="0" indent="0">
              <a:buNone/>
              <a:defRPr sz="2400" b="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 Click to add meeting name, place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1A30D-334B-43CF-BF48-4B92C82E8D3E}" type="datetimeFigureOut">
              <a:rPr lang="en-GB" smtClean="0"/>
              <a:pPr>
                <a:defRPr/>
              </a:pPr>
              <a:t>06/04/2016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CD439-4E12-472C-B1BF-601840C2710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>
          <a:xfrm>
            <a:off x="395536" y="404664"/>
            <a:ext cx="8229600" cy="1584176"/>
          </a:xfrm>
        </p:spPr>
        <p:txBody>
          <a:bodyPr/>
          <a:lstStyle>
            <a:lvl1pPr algn="l">
              <a:defRPr sz="320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add presentation title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5724525" y="2997201"/>
            <a:ext cx="3311525" cy="359792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9CCA3B"/>
                </a:solidFill>
              </a:defRPr>
            </a:lvl1pPr>
          </a:lstStyle>
          <a:p>
            <a:pPr lvl="0"/>
            <a:r>
              <a:rPr lang="en-GB" sz="1800" dirty="0" smtClean="0"/>
              <a:t>Click to edit Author name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5724525" y="3356669"/>
            <a:ext cx="3311525" cy="360363"/>
          </a:xfrm>
        </p:spPr>
        <p:txBody>
          <a:bodyPr/>
          <a:lstStyle>
            <a:lvl1pPr marL="0" indent="0">
              <a:buNone/>
              <a:defRPr sz="1800" b="1" baseline="0">
                <a:solidFill>
                  <a:srgbClr val="9CCA3B"/>
                </a:solidFill>
              </a:defRPr>
            </a:lvl1pPr>
          </a:lstStyle>
          <a:p>
            <a:pPr lvl="0"/>
            <a:r>
              <a:rPr lang="en-GB" dirty="0" smtClean="0"/>
              <a:t>Click to edit Date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284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908720"/>
            <a:ext cx="8208912" cy="525658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insert first level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8"/>
          </a:xfrm>
        </p:spPr>
        <p:txBody>
          <a:bodyPr>
            <a:normAutofit/>
          </a:bodyPr>
          <a:lstStyle>
            <a:lvl1pPr marL="0" indent="0">
              <a:buNone/>
              <a:defRPr sz="200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06/04/2016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6822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8"/>
          </a:xfrm>
        </p:spPr>
        <p:txBody>
          <a:bodyPr>
            <a:normAutofit/>
          </a:bodyPr>
          <a:lstStyle>
            <a:lvl1pPr marL="0" indent="0">
              <a:buNone/>
              <a:defRPr sz="20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06/04/2016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add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add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60490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908720"/>
            <a:ext cx="8208912" cy="525658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insert first level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8"/>
          </a:xfrm>
        </p:spPr>
        <p:txBody>
          <a:bodyPr>
            <a:normAutofit/>
          </a:bodyPr>
          <a:lstStyle>
            <a:lvl1pPr marL="0" indent="0">
              <a:buNone/>
              <a:defRPr sz="200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06/04/2016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44782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24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F080A-9CAA-EC48-903B-A0D94B64EB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-76200"/>
            <a:ext cx="9144000" cy="685800"/>
          </a:xfrm>
          <a:prstGeom prst="rect">
            <a:avLst/>
          </a:prstGeom>
          <a:solidFill>
            <a:srgbClr val="007A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609600"/>
            <a:ext cx="5029200" cy="76200"/>
          </a:xfrm>
          <a:prstGeom prst="rect">
            <a:avLst/>
          </a:prstGeom>
          <a:solidFill>
            <a:srgbClr val="D77D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CARDA logo green 356C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6324600"/>
            <a:ext cx="1533144" cy="370398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52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73" r:id="rId13"/>
    <p:sldLayoutId id="2147483688" r:id="rId1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8104" y="155448"/>
            <a:ext cx="8501576" cy="2116856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/>
              <a:t>Research on CLCA systems – opportunities for a second phase </a:t>
            </a:r>
            <a:endParaRPr lang="en-US" sz="4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5682985" y="2975737"/>
            <a:ext cx="3461015" cy="359792"/>
          </a:xfrm>
        </p:spPr>
        <p:txBody>
          <a:bodyPr>
            <a:noAutofit/>
          </a:bodyPr>
          <a:lstStyle/>
          <a:p>
            <a:r>
              <a:rPr lang="en-US" dirty="0" smtClean="0"/>
              <a:t>CLCA Team</a:t>
            </a:r>
            <a:r>
              <a:rPr lang="en-GB" dirty="0" smtClean="0"/>
              <a:t> (SIRPS-ICARDA)</a:t>
            </a:r>
          </a:p>
          <a:p>
            <a:endParaRPr lang="en-GB" sz="1400" b="0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3"/>
          </p:nvPr>
        </p:nvSpPr>
        <p:spPr>
          <a:xfrm>
            <a:off x="91440" y="2939485"/>
            <a:ext cx="5040560" cy="79208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Steering Committee Meeting (CPCM)</a:t>
            </a:r>
            <a:endParaRPr lang="en-US" dirty="0"/>
          </a:p>
          <a:p>
            <a:r>
              <a:rPr lang="en-US" dirty="0"/>
              <a:t>IFAD - ICARDA CLCA Grant Project 1393  </a:t>
            </a:r>
          </a:p>
        </p:txBody>
      </p:sp>
      <p:sp>
        <p:nvSpPr>
          <p:cNvPr id="9" name="Rectangle 8"/>
          <p:cNvSpPr/>
          <p:nvPr/>
        </p:nvSpPr>
        <p:spPr>
          <a:xfrm>
            <a:off x="266700" y="3616107"/>
            <a:ext cx="17668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Amman – Jordan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06</a:t>
            </a:r>
            <a:r>
              <a:rPr lang="en-US" baseline="30000" dirty="0" smtClean="0">
                <a:solidFill>
                  <a:schemeClr val="bg1">
                    <a:lumMod val="50000"/>
                  </a:schemeClr>
                </a:solidFill>
              </a:rPr>
              <a:t>th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April, 2016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64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26699" y="981197"/>
            <a:ext cx="8375856" cy="4416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</a:pPr>
            <a:r>
              <a:rPr lang="en-US" sz="2000" dirty="0" smtClean="0"/>
              <a:t>Full documentation of the final WS available to participants</a:t>
            </a:r>
            <a:endParaRPr lang="en-US" sz="2000" dirty="0" smtClean="0"/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</a:pPr>
            <a:r>
              <a:rPr lang="en-US" sz="2000" dirty="0" smtClean="0"/>
              <a:t>The </a:t>
            </a:r>
            <a:r>
              <a:rPr lang="en-US" sz="2000" dirty="0" smtClean="0"/>
              <a:t>third  annual report needs to be cleared by internal review process – within the next week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</a:pPr>
            <a:r>
              <a:rPr lang="en-US" sz="2000" dirty="0" smtClean="0"/>
              <a:t>Financial report for 2016 (</a:t>
            </a:r>
            <a:r>
              <a:rPr lang="en-US" sz="2000" dirty="0"/>
              <a:t>J</a:t>
            </a:r>
            <a:r>
              <a:rPr lang="en-US" sz="2000" dirty="0" smtClean="0"/>
              <a:t>an to March 2016)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</a:pPr>
            <a:r>
              <a:rPr lang="en-US" sz="2000" dirty="0" smtClean="0"/>
              <a:t>Compilation and printing of final technical report </a:t>
            </a:r>
            <a:r>
              <a:rPr lang="en-US" sz="1600" dirty="0" smtClean="0"/>
              <a:t>including </a:t>
            </a:r>
            <a:r>
              <a:rPr lang="en-US" sz="1600" dirty="0"/>
              <a:t>clarification of </a:t>
            </a:r>
            <a:r>
              <a:rPr lang="en-US" sz="1600" dirty="0" err="1"/>
              <a:t>CapDev</a:t>
            </a:r>
            <a:r>
              <a:rPr lang="en-US" sz="1600" dirty="0"/>
              <a:t> activities </a:t>
            </a:r>
            <a:r>
              <a:rPr lang="en-US" sz="2000" dirty="0"/>
              <a:t>due within six months after project </a:t>
            </a:r>
            <a:r>
              <a:rPr lang="en-US" sz="2000" dirty="0" smtClean="0"/>
              <a:t>end</a:t>
            </a:r>
            <a:endParaRPr lang="en-US" sz="2000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 smtClean="0"/>
              <a:t>Communication strategy for the major achievements and results to be planned with IFAD communication team</a:t>
            </a:r>
          </a:p>
          <a:p>
            <a:pPr lvl="1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/>
              <a:t>Presentation on major findings  either for presentation at IFAD  or to be posted on website</a:t>
            </a:r>
          </a:p>
          <a:p>
            <a:pPr lvl="1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/>
              <a:t>Communication materials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</a:pPr>
            <a:r>
              <a:rPr lang="en-US" sz="2000" dirty="0" smtClean="0"/>
              <a:t>ICARDA-NARS  Fact sheets about major findings </a:t>
            </a:r>
          </a:p>
        </p:txBody>
      </p:sp>
      <p:sp>
        <p:nvSpPr>
          <p:cNvPr id="8" name="Rectangle 7"/>
          <p:cNvSpPr/>
          <p:nvPr/>
        </p:nvSpPr>
        <p:spPr>
          <a:xfrm>
            <a:off x="304021" y="1554"/>
            <a:ext cx="6509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err="1" smtClean="0">
                <a:solidFill>
                  <a:schemeClr val="bg1"/>
                </a:solidFill>
              </a:rPr>
              <a:t>Steps</a:t>
            </a:r>
            <a:r>
              <a:rPr lang="fr-FR" sz="2400" b="1" dirty="0" smtClean="0">
                <a:solidFill>
                  <a:schemeClr val="bg1"/>
                </a:solidFill>
              </a:rPr>
              <a:t> to full </a:t>
            </a:r>
            <a:r>
              <a:rPr lang="fr-FR" sz="2400" b="1" dirty="0" err="1" smtClean="0">
                <a:solidFill>
                  <a:schemeClr val="bg1"/>
                </a:solidFill>
              </a:rPr>
              <a:t>project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completion</a:t>
            </a:r>
            <a:endParaRPr lang="en-US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29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83850" y="981196"/>
            <a:ext cx="8761442" cy="554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Policy </a:t>
            </a:r>
            <a:r>
              <a:rPr lang="en-US" sz="2000" dirty="0"/>
              <a:t>makers in the concerned countries became more convinced by CA and are designing specific strategies to promote it </a:t>
            </a:r>
          </a:p>
          <a:p>
            <a:pPr algn="just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Challenges are significant, but opportunities to significantly increase economic production of smallholder farmers through development and implementation of CLCA systems</a:t>
            </a:r>
            <a:endParaRPr lang="en-US" sz="1600" dirty="0" smtClean="0"/>
          </a:p>
          <a:p>
            <a:pPr algn="just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Systems built under the core elements of CLCA (including ZT sown crops &amp; strategic grazing of stubble residues) have potential for NRM benefits </a:t>
            </a:r>
          </a:p>
          <a:p>
            <a:pPr algn="just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Opportunities for increasing crops yields, enhancing capacity, capability, and resilience of farmers and rural communities</a:t>
            </a:r>
          </a:p>
          <a:p>
            <a:pPr algn="just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High willingness and motivation of small farmers related to the environmental benefits as one of the main source of motivation for the CLCA systems</a:t>
            </a:r>
          </a:p>
          <a:p>
            <a:pPr algn="just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Commitment to </a:t>
            </a:r>
            <a:r>
              <a:rPr lang="en-US" sz="2000" dirty="0" smtClean="0"/>
              <a:t>continue the support to the </a:t>
            </a:r>
            <a:r>
              <a:rPr lang="en-US" sz="2000" dirty="0" smtClean="0"/>
              <a:t>farmers </a:t>
            </a:r>
            <a:r>
              <a:rPr lang="en-US" sz="2000" dirty="0" smtClean="0"/>
              <a:t>!!!!</a:t>
            </a:r>
          </a:p>
          <a:p>
            <a:pPr algn="just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Opportunities to establish long-term experiments</a:t>
            </a:r>
            <a:endParaRPr lang="en-US" sz="2000" dirty="0" smtClean="0"/>
          </a:p>
          <a:p>
            <a:pPr algn="just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/>
              <a:t>Continuity required to fully capitalize on CLCA findings </a:t>
            </a:r>
          </a:p>
        </p:txBody>
      </p:sp>
      <p:sp>
        <p:nvSpPr>
          <p:cNvPr id="8" name="Rectangle 7"/>
          <p:cNvSpPr/>
          <p:nvPr/>
        </p:nvSpPr>
        <p:spPr>
          <a:xfrm>
            <a:off x="304021" y="1554"/>
            <a:ext cx="6509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Relevance of a </a:t>
            </a:r>
            <a:r>
              <a:rPr lang="fr-FR" sz="2400" b="1" dirty="0" err="1" smtClean="0">
                <a:solidFill>
                  <a:schemeClr val="bg1"/>
                </a:solidFill>
              </a:rPr>
              <a:t>follow</a:t>
            </a:r>
            <a:r>
              <a:rPr lang="fr-FR" sz="2400" b="1" dirty="0" smtClean="0">
                <a:solidFill>
                  <a:schemeClr val="bg1"/>
                </a:solidFill>
              </a:rPr>
              <a:t>-up </a:t>
            </a:r>
            <a:r>
              <a:rPr lang="fr-FR" sz="2400" b="1" dirty="0" err="1" smtClean="0">
                <a:solidFill>
                  <a:schemeClr val="bg1"/>
                </a:solidFill>
              </a:rPr>
              <a:t>project</a:t>
            </a:r>
            <a:endParaRPr lang="en-US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97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4297" y="42863"/>
            <a:ext cx="8913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085850" algn="l"/>
              </a:tabLst>
            </a:pPr>
            <a:r>
              <a:rPr lang="fr-FR" sz="2400" b="1" dirty="0" smtClean="0">
                <a:solidFill>
                  <a:schemeClr val="bg1"/>
                </a:solidFill>
              </a:rPr>
              <a:t>Conception of a new phase: </a:t>
            </a:r>
            <a:r>
              <a:rPr lang="fr-FR" sz="2400" b="1" dirty="0" err="1" smtClean="0">
                <a:solidFill>
                  <a:schemeClr val="bg1"/>
                </a:solidFill>
              </a:rPr>
              <a:t>Further</a:t>
            </a:r>
            <a:r>
              <a:rPr lang="fr-FR" sz="2400" b="1" dirty="0" smtClean="0">
                <a:solidFill>
                  <a:schemeClr val="bg1"/>
                </a:solidFill>
              </a:rPr>
              <a:t> r</a:t>
            </a:r>
            <a:r>
              <a:rPr lang="en-US" sz="2400" b="1" dirty="0" err="1" smtClean="0">
                <a:solidFill>
                  <a:schemeClr val="bg1"/>
                </a:solidFill>
              </a:rPr>
              <a:t>esearch</a:t>
            </a:r>
            <a:r>
              <a:rPr lang="en-US" sz="2400" b="1" dirty="0" smtClean="0">
                <a:solidFill>
                  <a:schemeClr val="bg1"/>
                </a:solidFill>
              </a:rPr>
              <a:t> and  delivery strategy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630" y="1411147"/>
            <a:ext cx="6484581" cy="512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85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80416" y="886337"/>
            <a:ext cx="8863584" cy="4864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AU" sz="2200" dirty="0" smtClean="0"/>
              <a:t>(Preliminary) farm typology based on baseline study  to be used in CN for targeting and focused </a:t>
            </a:r>
            <a:r>
              <a:rPr lang="en-AU" sz="2200" smtClean="0"/>
              <a:t>integrated research</a:t>
            </a:r>
            <a:endParaRPr lang="en-AU" sz="2200" dirty="0"/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/>
              <a:t>Analysis of information material available through IFAD investment countries  for delivery systems related to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Farmer organizations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Existing Extension services provided through different institutions (NGOs!)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Rural financing</a:t>
            </a:r>
          </a:p>
          <a:p>
            <a:pPr lvl="1"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Agri-businesses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200" dirty="0" smtClean="0"/>
              <a:t>Design of participatory Monitoring and evaluation system (incl. training)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200" dirty="0" smtClean="0"/>
              <a:t>In-kind support for NARS for continuation of activities  and data analysis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AU" sz="2200" dirty="0" smtClean="0"/>
              <a:t>CN </a:t>
            </a:r>
            <a:r>
              <a:rPr lang="en-AU" sz="2200" dirty="0"/>
              <a:t>to be submitted </a:t>
            </a:r>
            <a:r>
              <a:rPr lang="en-US" sz="2200" dirty="0"/>
              <a:t>by August 2016 to IFAD</a:t>
            </a: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None/>
            </a:pPr>
            <a:endParaRPr lang="en-US" sz="22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304021" y="1554"/>
            <a:ext cx="6509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err="1" smtClean="0">
                <a:solidFill>
                  <a:schemeClr val="bg1"/>
                </a:solidFill>
              </a:rPr>
              <a:t>Steps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towards</a:t>
            </a:r>
            <a:r>
              <a:rPr lang="fr-FR" sz="2400" b="1" dirty="0" smtClean="0">
                <a:solidFill>
                  <a:schemeClr val="bg1"/>
                </a:solidFill>
              </a:rPr>
              <a:t> second phase </a:t>
            </a:r>
            <a:r>
              <a:rPr lang="fr-FR" sz="2400" b="1" dirty="0" err="1" smtClean="0">
                <a:solidFill>
                  <a:schemeClr val="bg1"/>
                </a:solidFill>
              </a:rPr>
              <a:t>proposal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endParaRPr lang="en-US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26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2448</TotalTime>
  <Words>365</Words>
  <Application>Microsoft Office PowerPoint</Application>
  <PresentationFormat>On-screen Show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Custom Design</vt:lpstr>
      <vt:lpstr>Research on CLCA systems – opportunities for a second phase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ICARDA Presentation</dc:title>
  <dc:creator>Waleed Sawalha</dc:creator>
  <cp:lastModifiedBy>Inma</cp:lastModifiedBy>
  <cp:revision>343</cp:revision>
  <cp:lastPrinted>2016-03-31T13:36:53Z</cp:lastPrinted>
  <dcterms:created xsi:type="dcterms:W3CDTF">2014-05-06T12:01:35Z</dcterms:created>
  <dcterms:modified xsi:type="dcterms:W3CDTF">2016-04-06T07:41:51Z</dcterms:modified>
</cp:coreProperties>
</file>