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7" r:id="rId6"/>
    <p:sldId id="262" r:id="rId7"/>
    <p:sldId id="263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4932"/>
    <a:srgbClr val="5F7357"/>
    <a:srgbClr val="DC9E37"/>
    <a:srgbClr val="BF895B"/>
    <a:srgbClr val="509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1812" y="3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2D3FA-60D2-4713-8840-887A90230AC1}" type="datetimeFigureOut">
              <a:rPr lang="en-US" smtClean="0"/>
              <a:t>10/1/2017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496B6-2039-4A64-87C9-D7957FBDD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352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Corbel" panose="020B05030202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4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31730" y="6306924"/>
            <a:ext cx="30861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07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2941" cy="1027589"/>
          </a:xfrm>
          <a:prstGeom prst="rect">
            <a:avLst/>
          </a:prstGeom>
        </p:spPr>
      </p:pic>
      <p:grpSp>
        <p:nvGrpSpPr>
          <p:cNvPr id="45" name="Group 4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46" name="Rectangle 4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66461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521330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2634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400622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>
            <a:off x="916016" y="5682818"/>
            <a:ext cx="7725476" cy="99925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5F7357"/>
                </a:solidFill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 marL="1828800" indent="0">
              <a:buNone/>
              <a:defRPr>
                <a:latin typeface="Corbel" panose="020B0503020204020204" pitchFamily="34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6841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6015" y="1433384"/>
            <a:ext cx="3787789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7372" y="1433384"/>
            <a:ext cx="3797644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 userDrawn="1"/>
        </p:nvSpPr>
        <p:spPr>
          <a:xfrm>
            <a:off x="916016" y="365127"/>
            <a:ext cx="7725476" cy="804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342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016" y="1493710"/>
            <a:ext cx="3670706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6016" y="2191265"/>
            <a:ext cx="3670706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2042" y="1493710"/>
            <a:ext cx="3929449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2042" y="2191265"/>
            <a:ext cx="3929449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11" name="Rectangle 10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9" name="Date Placeholder 3"/>
          <p:cNvSpPr txBox="1">
            <a:spLocks/>
          </p:cNvSpPr>
          <p:nvPr userDrawn="1"/>
        </p:nvSpPr>
        <p:spPr>
          <a:xfrm rot="16200000">
            <a:off x="-1234" y="6181755"/>
            <a:ext cx="845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97134A3-6C0D-4CD6-9C13-B9AF8CE12966}" type="datetimeFigureOut">
              <a:rPr lang="en-US" smtClean="0"/>
              <a:pPr/>
              <a:t>10/1/2017</a:t>
            </a:fld>
            <a:endParaRPr lang="en-US" dirty="0"/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 rot="16200000">
            <a:off x="141040" y="5386768"/>
            <a:ext cx="5612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591645" y="3005482"/>
            <a:ext cx="4036544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104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7" name="Rectangle 6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462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6" name="Rectangle 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13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>
                <a:latin typeface="Corbel" panose="020B0503020204020204" pitchFamily="34" charset="0"/>
              </a:defRPr>
            </a:lvl1pPr>
            <a:lvl2pPr>
              <a:defRPr sz="2800">
                <a:latin typeface="Corbel" panose="020B0503020204020204" pitchFamily="34" charset="0"/>
              </a:defRPr>
            </a:lvl2pPr>
            <a:lvl3pPr>
              <a:defRPr sz="2400">
                <a:latin typeface="Corbel" panose="020B0503020204020204" pitchFamily="34" charset="0"/>
              </a:defRPr>
            </a:lvl3pPr>
            <a:lvl4pPr>
              <a:defRPr sz="2000">
                <a:latin typeface="Corbel" panose="020B0503020204020204" pitchFamily="34" charset="0"/>
              </a:defRPr>
            </a:lvl4pPr>
            <a:lvl5pPr>
              <a:defRPr sz="2000">
                <a:latin typeface="Corbel" panose="020B0503020204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1805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>
                <a:latin typeface="Corbel" panose="020B0503020204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751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7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DD225-563F-4669-82B1-73BD81A7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1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el.cgiar.org/user/login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cgiarmel.atlassian.net/wiki/spaces/MEL/pages/8552452/MEL+User+Guide+-+Monitoring+Evaluation+Learnin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to report Clusters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Learn how to report clusters in MEL </a:t>
            </a:r>
          </a:p>
          <a:p>
            <a:r>
              <a:rPr lang="en-US" dirty="0"/>
              <a:t>in 1 minute</a:t>
            </a:r>
          </a:p>
        </p:txBody>
      </p:sp>
    </p:spTree>
    <p:extLst>
      <p:ext uri="{BB962C8B-B14F-4D97-AF65-F5344CB8AC3E}">
        <p14:creationId xmlns:p14="http://schemas.microsoft.com/office/powerpoint/2010/main" val="3215059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5000">
        <p159:morph option="byWord"/>
      </p:transition>
    </mc:Choice>
    <mc:Fallback xmlns="">
      <p:transition spd="slow" advTm="1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dirty="0" err="1"/>
              <a:t>Go</a:t>
            </a:r>
            <a:r>
              <a:rPr lang="es-ES" sz="2800" dirty="0"/>
              <a:t> to </a:t>
            </a:r>
            <a:r>
              <a:rPr lang="es-ES" sz="2800" dirty="0">
                <a:hlinkClick r:id="rId2"/>
              </a:rPr>
              <a:t>mel.cgiar.org </a:t>
            </a:r>
            <a:r>
              <a:rPr lang="es-ES" sz="2800" dirty="0"/>
              <a:t>and </a:t>
            </a:r>
            <a:r>
              <a:rPr lang="es-ES" sz="2800" dirty="0" err="1"/>
              <a:t>login</a:t>
            </a:r>
            <a:r>
              <a:rPr lang="es-ES" sz="2800" dirty="0"/>
              <a:t> to </a:t>
            </a:r>
            <a:r>
              <a:rPr lang="es-ES" sz="2800" dirty="0" err="1"/>
              <a:t>your</a:t>
            </a:r>
            <a:r>
              <a:rPr lang="es-ES" sz="2800" dirty="0"/>
              <a:t> account</a:t>
            </a:r>
            <a:endParaRPr lang="en-US" sz="2800" dirty="0"/>
          </a:p>
        </p:txBody>
      </p:sp>
      <p:sp>
        <p:nvSpPr>
          <p:cNvPr id="15" name="Content Placeholder 14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s-ES" dirty="0"/>
              <a:t>Use </a:t>
            </a:r>
            <a:r>
              <a:rPr lang="es-ES" dirty="0" err="1"/>
              <a:t>your</a:t>
            </a:r>
            <a:r>
              <a:rPr lang="es-ES" dirty="0"/>
              <a:t> email and </a:t>
            </a:r>
            <a:r>
              <a:rPr lang="es-ES" dirty="0" err="1"/>
              <a:t>password</a:t>
            </a:r>
            <a:r>
              <a:rPr lang="es-ES" dirty="0"/>
              <a:t> to </a:t>
            </a:r>
            <a:r>
              <a:rPr lang="es-ES" dirty="0" err="1"/>
              <a:t>login</a:t>
            </a:r>
            <a:endParaRPr lang="es-ES" dirty="0"/>
          </a:p>
          <a:p>
            <a:r>
              <a:rPr lang="es-ES" dirty="0" err="1"/>
              <a:t>Click</a:t>
            </a:r>
            <a:r>
              <a:rPr lang="es-ES" dirty="0"/>
              <a:t> </a:t>
            </a:r>
            <a:r>
              <a:rPr lang="es-ES" dirty="0" err="1"/>
              <a:t>on</a:t>
            </a:r>
            <a:r>
              <a:rPr lang="es-ES" dirty="0"/>
              <a:t> </a:t>
            </a:r>
            <a:r>
              <a:rPr lang="it-IT" dirty="0"/>
              <a:t>«</a:t>
            </a:r>
            <a:r>
              <a:rPr lang="es-ES" dirty="0" err="1"/>
              <a:t>Forgot</a:t>
            </a:r>
            <a:r>
              <a:rPr lang="es-ES" dirty="0"/>
              <a:t> </a:t>
            </a:r>
            <a:r>
              <a:rPr lang="es-ES" dirty="0" err="1"/>
              <a:t>password</a:t>
            </a:r>
            <a:r>
              <a:rPr lang="es-ES" dirty="0"/>
              <a:t>?</a:t>
            </a:r>
            <a:r>
              <a:rPr lang="it-IT" dirty="0"/>
              <a:t>»</a:t>
            </a:r>
            <a:r>
              <a:rPr lang="es-ES" dirty="0"/>
              <a:t> </a:t>
            </a:r>
            <a:r>
              <a:rPr lang="es-ES" dirty="0" err="1"/>
              <a:t>if</a:t>
            </a:r>
            <a:r>
              <a:rPr lang="es-ES" dirty="0"/>
              <a:t> </a:t>
            </a: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need</a:t>
            </a:r>
            <a:r>
              <a:rPr lang="es-ES" dirty="0"/>
              <a:t> to </a:t>
            </a:r>
            <a:r>
              <a:rPr lang="es-ES" dirty="0" err="1"/>
              <a:t>change</a:t>
            </a:r>
            <a:r>
              <a:rPr lang="es-ES" dirty="0"/>
              <a:t> </a:t>
            </a:r>
            <a:r>
              <a:rPr lang="es-ES" dirty="0" err="1"/>
              <a:t>your</a:t>
            </a:r>
            <a:r>
              <a:rPr lang="es-ES" dirty="0"/>
              <a:t> </a:t>
            </a:r>
            <a:r>
              <a:rPr lang="es-ES" dirty="0" err="1"/>
              <a:t>credentials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5988" y="1708897"/>
            <a:ext cx="7724775" cy="3576731"/>
          </a:xfrm>
          <a:prstGeom prst="rect">
            <a:avLst/>
          </a:prstGeom>
        </p:spPr>
      </p:pic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/>
          <a:p>
            <a:fld id="{3E6DD225-563F-4669-82B1-73BD81A71137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clusters</a:t>
            </a:r>
          </a:p>
        </p:txBody>
      </p:sp>
    </p:spTree>
    <p:extLst>
      <p:ext uri="{BB962C8B-B14F-4D97-AF65-F5344CB8AC3E}">
        <p14:creationId xmlns:p14="http://schemas.microsoft.com/office/powerpoint/2010/main" val="1351458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5000">
        <p159:morph option="byWord"/>
      </p:transition>
    </mc:Choice>
    <mc:Fallback xmlns="">
      <p:transition spd="slow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Click on the Reporting menu and select the reporting framework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it-IT" dirty="0"/>
              <a:t>You may select CRP or Center depending on the framework under which your cluster has been defined</a:t>
            </a:r>
          </a:p>
        </p:txBody>
      </p:sp>
      <p:sp>
        <p:nvSpPr>
          <p:cNvPr id="1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clusters</a:t>
            </a:r>
          </a:p>
        </p:txBody>
      </p:sp>
      <p:pic>
        <p:nvPicPr>
          <p:cNvPr id="21" name="Content Placeholder 2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523824"/>
            <a:ext cx="7724775" cy="394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1240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Identify the cluster that is under your responsibility or co-responsibility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>
            <a:normAutofit/>
          </a:bodyPr>
          <a:lstStyle/>
          <a:p>
            <a:r>
              <a:rPr lang="it-IT" dirty="0"/>
              <a:t>Click on «Reporting» to open the Cluster page</a:t>
            </a:r>
          </a:p>
          <a:p>
            <a:r>
              <a:rPr lang="it-IT" dirty="0"/>
              <a:t>Remember that the Cluster reporting is prepared and submitted by the Cluster leader in collaboration with the co-leader</a:t>
            </a:r>
          </a:p>
        </p:txBody>
      </p:sp>
      <p:sp>
        <p:nvSpPr>
          <p:cNvPr id="15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clusters</a:t>
            </a:r>
          </a:p>
        </p:txBody>
      </p:sp>
      <p:pic>
        <p:nvPicPr>
          <p:cNvPr id="17" name="Content Placeholder 1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775451"/>
            <a:ext cx="7724775" cy="34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97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b="12829"/>
          <a:stretch/>
        </p:blipFill>
        <p:spPr>
          <a:xfrm>
            <a:off x="966266" y="3206835"/>
            <a:ext cx="7674495" cy="34752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Make sure that products and outputs have been reported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7" name="Freeform: Shape 16"/>
          <p:cNvSpPr/>
          <p:nvPr/>
        </p:nvSpPr>
        <p:spPr>
          <a:xfrm rot="7604835">
            <a:off x="6056269" y="3046108"/>
            <a:ext cx="1710175" cy="125762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clusters</a:t>
            </a:r>
          </a:p>
        </p:txBody>
      </p:sp>
      <p:pic>
        <p:nvPicPr>
          <p:cNvPr id="22" name="Content Placeholder 21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5986" y="1517993"/>
            <a:ext cx="7724775" cy="990042"/>
          </a:xfrm>
          <a:prstGeom prst="rect">
            <a:avLst/>
          </a:prstGeom>
        </p:spPr>
      </p:pic>
      <p:sp>
        <p:nvSpPr>
          <p:cNvPr id="11" name="Rectangle: Rounded Corners 10"/>
          <p:cNvSpPr/>
          <p:nvPr/>
        </p:nvSpPr>
        <p:spPr>
          <a:xfrm>
            <a:off x="4208787" y="3756534"/>
            <a:ext cx="4140098" cy="25644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>
                <a:solidFill>
                  <a:schemeClr val="tx1"/>
                </a:solidFill>
              </a:rPr>
              <a:t>If Product reports have been submitted you will see them here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5989436" y="4562674"/>
            <a:ext cx="3008400" cy="46535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>
                <a:solidFill>
                  <a:schemeClr val="tx1"/>
                </a:solidFill>
              </a:rPr>
              <a:t>Click and expand the product tabs to see the output reports </a:t>
            </a:r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0DF19AD1-7550-4E7C-9A79-83629D96386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66266" y="2595176"/>
            <a:ext cx="7725476" cy="611659"/>
          </a:xfrm>
        </p:spPr>
        <p:txBody>
          <a:bodyPr>
            <a:normAutofit/>
          </a:bodyPr>
          <a:lstStyle/>
          <a:p>
            <a:r>
              <a:rPr lang="it-IT" dirty="0"/>
              <a:t>Click on the button «See Product and Project Reports»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2896FC7-12C1-4BA4-9F77-E9861FA65FF2}"/>
              </a:ext>
            </a:extLst>
          </p:cNvPr>
          <p:cNvCxnSpPr/>
          <p:nvPr/>
        </p:nvCxnSpPr>
        <p:spPr>
          <a:xfrm>
            <a:off x="609189" y="5000625"/>
            <a:ext cx="505236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0632081-7EDC-485F-925F-B0478F10DB3A}"/>
              </a:ext>
            </a:extLst>
          </p:cNvPr>
          <p:cNvCxnSpPr/>
          <p:nvPr/>
        </p:nvCxnSpPr>
        <p:spPr>
          <a:xfrm>
            <a:off x="591968" y="6297898"/>
            <a:ext cx="505236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1F205D8-B716-4F68-AFDC-7CE7683150F3}"/>
              </a:ext>
            </a:extLst>
          </p:cNvPr>
          <p:cNvCxnSpPr/>
          <p:nvPr/>
        </p:nvCxnSpPr>
        <p:spPr>
          <a:xfrm>
            <a:off x="591968" y="6534150"/>
            <a:ext cx="505236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05242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1" grpId="0" animBg="1"/>
      <p:bldP spid="12" grpId="0" animBg="1"/>
      <p:bldP spid="1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6F0C4EB-32EA-46A6-98B9-2FD7E8C70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89" y="1421673"/>
            <a:ext cx="8455266" cy="23874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If Product leaders have not been defined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4028272"/>
            <a:ext cx="7725476" cy="2288676"/>
          </a:xfrm>
        </p:spPr>
        <p:txBody>
          <a:bodyPr>
            <a:normAutofit/>
          </a:bodyPr>
          <a:lstStyle/>
          <a:p>
            <a:r>
              <a:rPr lang="it-IT" dirty="0"/>
              <a:t>Click on the button «See Output Report» to see details about outputs and deliverables</a:t>
            </a:r>
          </a:p>
          <a:p>
            <a:r>
              <a:rPr lang="it-IT" dirty="0"/>
              <a:t>Click on «Approve/Reject» to share your feedback with the output leader</a:t>
            </a:r>
          </a:p>
          <a:p>
            <a:r>
              <a:rPr lang="it-IT" dirty="0"/>
              <a:t>«Open a discussion» if you have questions or if you need additional information</a:t>
            </a:r>
          </a:p>
        </p:txBody>
      </p:sp>
      <p:sp>
        <p:nvSpPr>
          <p:cNvPr id="18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clusters</a:t>
            </a:r>
          </a:p>
        </p:txBody>
      </p:sp>
    </p:spTree>
    <p:extLst>
      <p:ext uri="{BB962C8B-B14F-4D97-AF65-F5344CB8AC3E}">
        <p14:creationId xmlns:p14="http://schemas.microsoft.com/office/powerpoint/2010/main" val="36232672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Content Placeholder 102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5846"/>
          <a:stretch/>
        </p:blipFill>
        <p:spPr>
          <a:xfrm>
            <a:off x="981319" y="1476743"/>
            <a:ext cx="7342285" cy="53812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1002200"/>
          </a:xfrm>
        </p:spPr>
        <p:txBody>
          <a:bodyPr>
            <a:normAutofit fontScale="90000"/>
          </a:bodyPr>
          <a:lstStyle/>
          <a:p>
            <a:r>
              <a:rPr lang="it-IT" sz="2800" dirty="0"/>
              <a:t>Go back to the main reporting page</a:t>
            </a:r>
            <a:br>
              <a:rPr lang="it-IT" sz="2800" dirty="0"/>
            </a:br>
            <a:r>
              <a:rPr lang="it-IT" sz="2800" dirty="0"/>
              <a:t>Consolidate the information, complete the template and submit your report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21" name="Rectangle: Rounded Corners 20"/>
          <p:cNvSpPr/>
          <p:nvPr/>
        </p:nvSpPr>
        <p:spPr>
          <a:xfrm>
            <a:off x="4938471" y="5466269"/>
            <a:ext cx="1881483" cy="121580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>
                <a:solidFill>
                  <a:schemeClr val="tx1"/>
                </a:solidFill>
              </a:rPr>
              <a:t>If you are not ready to submit or if you want the cluster co-leader to contribute, save the report as draft. You will be able to resume the reporting and finalize it later</a:t>
            </a:r>
          </a:p>
        </p:txBody>
      </p:sp>
      <p:sp>
        <p:nvSpPr>
          <p:cNvPr id="18" name="Rectangle: Rounded Corners 17"/>
          <p:cNvSpPr/>
          <p:nvPr/>
        </p:nvSpPr>
        <p:spPr>
          <a:xfrm>
            <a:off x="6956687" y="6535644"/>
            <a:ext cx="538385" cy="224489"/>
          </a:xfrm>
          <a:prstGeom prst="roundRect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report clusters</a:t>
            </a:r>
          </a:p>
        </p:txBody>
      </p:sp>
    </p:spTree>
    <p:extLst>
      <p:ext uri="{BB962C8B-B14F-4D97-AF65-F5344CB8AC3E}">
        <p14:creationId xmlns:p14="http://schemas.microsoft.com/office/powerpoint/2010/main" val="37834763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/>
              <a:t>For more detailed information on how to use MEL please use the </a:t>
            </a:r>
            <a:r>
              <a:rPr lang="it-IT" sz="3600" dirty="0">
                <a:hlinkClick r:id="rId2"/>
              </a:rPr>
              <a:t>online guide </a:t>
            </a:r>
            <a:br>
              <a:rPr lang="it-IT" sz="3600" dirty="0"/>
            </a:br>
            <a:br>
              <a:rPr lang="it-IT" sz="3600" dirty="0"/>
            </a:br>
            <a:r>
              <a:rPr lang="it-IT" sz="3600" dirty="0"/>
              <a:t>You need support?</a:t>
            </a:r>
            <a:br>
              <a:rPr lang="it-IT" sz="3600" dirty="0"/>
            </a:br>
            <a:r>
              <a:rPr lang="it-IT" sz="3600" dirty="0"/>
              <a:t>Chat with us         or send us and email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4000" dirty="0">
              <a:solidFill>
                <a:schemeClr val="accent5"/>
              </a:solidFill>
            </a:endParaRPr>
          </a:p>
          <a:p>
            <a:r>
              <a:rPr lang="it-IT" sz="4000" dirty="0">
                <a:solidFill>
                  <a:schemeClr val="accent5"/>
                </a:solidFill>
              </a:rPr>
              <a:t>Thanks for using MEL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report clusters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109" y="5089050"/>
            <a:ext cx="1902941" cy="10275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203" y="4027224"/>
            <a:ext cx="676275" cy="647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4359" y="4047253"/>
            <a:ext cx="62865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592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M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90D0"/>
      </a:accent1>
      <a:accent2>
        <a:srgbClr val="5F7357"/>
      </a:accent2>
      <a:accent3>
        <a:srgbClr val="BF895B"/>
      </a:accent3>
      <a:accent4>
        <a:srgbClr val="DC9E37"/>
      </a:accent4>
      <a:accent5>
        <a:srgbClr val="BD4932"/>
      </a:accent5>
      <a:accent6>
        <a:srgbClr val="7F7F7F"/>
      </a:accent6>
      <a:hlink>
        <a:srgbClr val="0563C1"/>
      </a:hlink>
      <a:folHlink>
        <a:srgbClr val="C0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1402</TotalTime>
  <Words>309</Words>
  <Application>Microsoft Office PowerPoint</Application>
  <PresentationFormat>On-screen Show (4:3)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Corbel</vt:lpstr>
      <vt:lpstr>Office Theme</vt:lpstr>
      <vt:lpstr>How to report Clusters</vt:lpstr>
      <vt:lpstr>Go to mel.cgiar.org and login to your account</vt:lpstr>
      <vt:lpstr>Click on the Reporting menu and select the reporting framework</vt:lpstr>
      <vt:lpstr>Identify the cluster that is under your responsibility or co-responsibility</vt:lpstr>
      <vt:lpstr>Make sure that products and outputs have been reported</vt:lpstr>
      <vt:lpstr>If Product leaders have not been defined</vt:lpstr>
      <vt:lpstr>Go back to the main reporting page Consolidate the information, complete the template and submit your report</vt:lpstr>
      <vt:lpstr>For more detailed information on how to use MEL please use the online guide   You need support? Chat with us         or send us and email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Proietti, Claudio (RTB-CIP)</dc:creator>
  <cp:lastModifiedBy>Proietti, Claudio (RTB-CIP)</cp:lastModifiedBy>
  <cp:revision>41</cp:revision>
  <dcterms:created xsi:type="dcterms:W3CDTF">2017-09-11T02:37:06Z</dcterms:created>
  <dcterms:modified xsi:type="dcterms:W3CDTF">2017-10-01T12:51:20Z</dcterms:modified>
</cp:coreProperties>
</file>