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p:sldMasterIdLst>
    <p:sldMasterId id="2147483674" r:id="rId1"/>
  </p:sldMasterIdLst>
  <p:notesMasterIdLst>
    <p:notesMasterId r:id="rId20"/>
  </p:notesMasterIdLst>
  <p:handoutMasterIdLst>
    <p:handoutMasterId r:id="rId21"/>
  </p:handoutMasterIdLst>
  <p:sldIdLst>
    <p:sldId id="258" r:id="rId2"/>
    <p:sldId id="259" r:id="rId3"/>
    <p:sldId id="260" r:id="rId4"/>
    <p:sldId id="261" r:id="rId5"/>
    <p:sldId id="269" r:id="rId6"/>
    <p:sldId id="262" r:id="rId7"/>
    <p:sldId id="263" r:id="rId8"/>
    <p:sldId id="264" r:id="rId9"/>
    <p:sldId id="265" r:id="rId10"/>
    <p:sldId id="266" r:id="rId11"/>
    <p:sldId id="275" r:id="rId12"/>
    <p:sldId id="267" r:id="rId13"/>
    <p:sldId id="268" r:id="rId14"/>
    <p:sldId id="270" r:id="rId15"/>
    <p:sldId id="271" r:id="rId16"/>
    <p:sldId id="273" r:id="rId17"/>
    <p:sldId id="272" r:id="rId18"/>
    <p:sldId id="274" r:id="rId19"/>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A42"/>
    <a:srgbClr val="D77D2A"/>
    <a:srgbClr val="9CCA3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34587" autoAdjust="0"/>
    <p:restoredTop sz="94719" autoAdjust="0"/>
  </p:normalViewPr>
  <p:slideViewPr>
    <p:cSldViewPr snapToGrid="0">
      <p:cViewPr varScale="1">
        <p:scale>
          <a:sx n="70" d="100"/>
          <a:sy n="70" d="100"/>
        </p:scale>
        <p:origin x="744" y="84"/>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37EF0B59-9B54-394B-A6F7-4D0347CA44A4}" type="datetimeFigureOut">
              <a:rPr lang="en-US" smtClean="0"/>
              <a:t>8/22/2016</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A57D5B7-E7F4-E946-91A4-A38F77DCB0A0}" type="slidenum">
              <a:rPr lang="en-US" smtClean="0"/>
              <a:t>‹#›</a:t>
            </a:fld>
            <a:endParaRPr lang="en-US"/>
          </a:p>
        </p:txBody>
      </p:sp>
    </p:spTree>
    <p:extLst>
      <p:ext uri="{BB962C8B-B14F-4D97-AF65-F5344CB8AC3E}">
        <p14:creationId xmlns:p14="http://schemas.microsoft.com/office/powerpoint/2010/main" val="13564123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424159DA-4C77-444E-81E0-56428FB7AD85}" type="datetimeFigureOut">
              <a:rPr lang="en-GB"/>
              <a:pPr>
                <a:defRPr/>
              </a:pPr>
              <a:t>22/08/2016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E2B583C5-F6E6-4BBF-8467-0DA1D85F5A6B}" type="slidenum">
              <a:rPr lang="en-GB"/>
              <a:pPr>
                <a:defRPr/>
              </a:pPr>
              <a:t>‹#›</a:t>
            </a:fld>
            <a:endParaRPr lang="en-GB"/>
          </a:p>
        </p:txBody>
      </p:sp>
    </p:spTree>
    <p:extLst>
      <p:ext uri="{BB962C8B-B14F-4D97-AF65-F5344CB8AC3E}">
        <p14:creationId xmlns:p14="http://schemas.microsoft.com/office/powerpoint/2010/main" val="4046253208"/>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487362"/>
          </a:xfrm>
        </p:spPr>
        <p:txBody>
          <a:bodyPr>
            <a:normAutofit/>
          </a:bodyPr>
          <a:lstStyle>
            <a:lvl1pPr algn="l">
              <a:defRPr sz="2400" b="1">
                <a:solidFill>
                  <a:schemeClr val="bg1"/>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200" y="990600"/>
            <a:ext cx="8229600" cy="4525963"/>
          </a:xfrm>
        </p:spPr>
        <p:txBody>
          <a:bodyPr>
            <a:normAutofit/>
          </a:bodyPr>
          <a:lstStyle>
            <a:lvl1pPr>
              <a:defRPr sz="2400"/>
            </a:lvl1pPr>
            <a:lvl2pPr>
              <a:defRPr sz="2000"/>
            </a:lvl2pPr>
            <a:lvl3pPr>
              <a:defRPr sz="1800"/>
            </a:lvl3pPr>
            <a:lvl4pPr>
              <a:defRPr sz="1600"/>
            </a:lvl4pPr>
            <a:lvl5pPr>
              <a:defRPr sz="16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TextBox 6"/>
          <p:cNvSpPr txBox="1"/>
          <p:nvPr userDrawn="1"/>
        </p:nvSpPr>
        <p:spPr>
          <a:xfrm>
            <a:off x="457200" y="6447495"/>
            <a:ext cx="377026" cy="276999"/>
          </a:xfrm>
          <a:prstGeom prst="rect">
            <a:avLst/>
          </a:prstGeom>
          <a:noFill/>
        </p:spPr>
        <p:txBody>
          <a:bodyPr wrap="none" rtlCol="0">
            <a:spAutoFit/>
          </a:bodyPr>
          <a:lstStyle/>
          <a:p>
            <a:fld id="{CEB2BCE1-C623-8148-A216-0C4A4946D031}" type="slidenum">
              <a:rPr lang="en-US" sz="1200" smtClean="0"/>
              <a:t>‹#›</a:t>
            </a:fld>
            <a:endParaRPr lang="en-US" sz="1200" dirty="0"/>
          </a:p>
        </p:txBody>
      </p:sp>
      <p:cxnSp>
        <p:nvCxnSpPr>
          <p:cNvPr id="11" name="Straight Connector 10"/>
          <p:cNvCxnSpPr/>
          <p:nvPr userDrawn="1"/>
        </p:nvCxnSpPr>
        <p:spPr>
          <a:xfrm>
            <a:off x="468477" y="6470951"/>
            <a:ext cx="0" cy="237902"/>
          </a:xfrm>
          <a:prstGeom prst="line">
            <a:avLst/>
          </a:prstGeom>
          <a:ln w="9525">
            <a:solidFill>
              <a:srgbClr val="007A42"/>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96299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134F080A-9CAA-EC48-903B-A0D94B64EB37}" type="slidenum">
              <a:rPr lang="en-US" smtClean="0"/>
              <a:t>‹#›</a:t>
            </a:fld>
            <a:endParaRPr lang="en-US"/>
          </a:p>
        </p:txBody>
      </p:sp>
    </p:spTree>
    <p:extLst>
      <p:ext uri="{BB962C8B-B14F-4D97-AF65-F5344CB8AC3E}">
        <p14:creationId xmlns:p14="http://schemas.microsoft.com/office/powerpoint/2010/main" val="20811564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t>8/22/2016</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p:txBody>
          <a:bodyPr/>
          <a:lstStyle/>
          <a:p>
            <a:fld id="{134F080A-9CAA-EC48-903B-A0D94B64EB37}" type="slidenum">
              <a:rPr lang="en-US" smtClean="0"/>
              <a:t>‹#›</a:t>
            </a:fld>
            <a:endParaRPr lang="en-US"/>
          </a:p>
        </p:txBody>
      </p:sp>
    </p:spTree>
    <p:extLst>
      <p:ext uri="{BB962C8B-B14F-4D97-AF65-F5344CB8AC3E}">
        <p14:creationId xmlns:p14="http://schemas.microsoft.com/office/powerpoint/2010/main" val="17401129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t>8/22/2016</a:t>
            </a:fld>
            <a:endParaRPr lang="en-US"/>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US"/>
          </a:p>
        </p:txBody>
      </p:sp>
      <p:sp>
        <p:nvSpPr>
          <p:cNvPr id="9" name="Slide Number Placeholder 8"/>
          <p:cNvSpPr>
            <a:spLocks noGrp="1"/>
          </p:cNvSpPr>
          <p:nvPr>
            <p:ph type="sldNum" sz="quarter" idx="12"/>
          </p:nvPr>
        </p:nvSpPr>
        <p:spPr/>
        <p:txBody>
          <a:bodyPr/>
          <a:lstStyle/>
          <a:p>
            <a:fld id="{134F080A-9CAA-EC48-903B-A0D94B64EB37}" type="slidenum">
              <a:rPr lang="en-US" smtClean="0"/>
              <a:t>‹#›</a:t>
            </a:fld>
            <a:endParaRPr lang="en-US"/>
          </a:p>
        </p:txBody>
      </p:sp>
    </p:spTree>
    <p:extLst>
      <p:ext uri="{BB962C8B-B14F-4D97-AF65-F5344CB8AC3E}">
        <p14:creationId xmlns:p14="http://schemas.microsoft.com/office/powerpoint/2010/main" val="22398984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t>8/22/2016</a:t>
            </a:fld>
            <a:endParaRPr lang="en-US"/>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US"/>
          </a:p>
        </p:txBody>
      </p:sp>
      <p:sp>
        <p:nvSpPr>
          <p:cNvPr id="5" name="Slide Number Placeholder 4"/>
          <p:cNvSpPr>
            <a:spLocks noGrp="1"/>
          </p:cNvSpPr>
          <p:nvPr>
            <p:ph type="sldNum" sz="quarter" idx="12"/>
          </p:nvPr>
        </p:nvSpPr>
        <p:spPr/>
        <p:txBody>
          <a:bodyPr/>
          <a:lstStyle/>
          <a:p>
            <a:fld id="{134F080A-9CAA-EC48-903B-A0D94B64EB37}" type="slidenum">
              <a:rPr lang="en-US" smtClean="0"/>
              <a:t>‹#›</a:t>
            </a:fld>
            <a:endParaRPr lang="en-US"/>
          </a:p>
        </p:txBody>
      </p:sp>
    </p:spTree>
    <p:extLst>
      <p:ext uri="{BB962C8B-B14F-4D97-AF65-F5344CB8AC3E}">
        <p14:creationId xmlns:p14="http://schemas.microsoft.com/office/powerpoint/2010/main" val="7449965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t>8/22/2016</a:t>
            </a:fld>
            <a:endParaRPr lang="en-US"/>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US"/>
          </a:p>
        </p:txBody>
      </p:sp>
      <p:sp>
        <p:nvSpPr>
          <p:cNvPr id="4" name="Slide Number Placeholder 3"/>
          <p:cNvSpPr>
            <a:spLocks noGrp="1"/>
          </p:cNvSpPr>
          <p:nvPr>
            <p:ph type="sldNum" sz="quarter" idx="12"/>
          </p:nvPr>
        </p:nvSpPr>
        <p:spPr/>
        <p:txBody>
          <a:bodyPr/>
          <a:lstStyle/>
          <a:p>
            <a:fld id="{134F080A-9CAA-EC48-903B-A0D94B64EB37}" type="slidenum">
              <a:rPr lang="en-US" smtClean="0"/>
              <a:t>‹#›</a:t>
            </a:fld>
            <a:endParaRPr lang="en-US"/>
          </a:p>
        </p:txBody>
      </p:sp>
    </p:spTree>
    <p:extLst>
      <p:ext uri="{BB962C8B-B14F-4D97-AF65-F5344CB8AC3E}">
        <p14:creationId xmlns:p14="http://schemas.microsoft.com/office/powerpoint/2010/main" val="13036196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t>8/22/2016</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p:txBody>
          <a:bodyPr/>
          <a:lstStyle/>
          <a:p>
            <a:fld id="{134F080A-9CAA-EC48-903B-A0D94B64EB37}" type="slidenum">
              <a:rPr lang="en-US" smtClean="0"/>
              <a:t>‹#›</a:t>
            </a:fld>
            <a:endParaRPr lang="en-US"/>
          </a:p>
        </p:txBody>
      </p:sp>
    </p:spTree>
    <p:extLst>
      <p:ext uri="{BB962C8B-B14F-4D97-AF65-F5344CB8AC3E}">
        <p14:creationId xmlns:p14="http://schemas.microsoft.com/office/powerpoint/2010/main" val="37884231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t>8/22/2016</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p:txBody>
          <a:bodyPr/>
          <a:lstStyle/>
          <a:p>
            <a:fld id="{134F080A-9CAA-EC48-903B-A0D94B64EB37}" type="slidenum">
              <a:rPr lang="en-US" smtClean="0"/>
              <a:t>‹#›</a:t>
            </a:fld>
            <a:endParaRPr lang="en-US"/>
          </a:p>
        </p:txBody>
      </p:sp>
    </p:spTree>
    <p:extLst>
      <p:ext uri="{BB962C8B-B14F-4D97-AF65-F5344CB8AC3E}">
        <p14:creationId xmlns:p14="http://schemas.microsoft.com/office/powerpoint/2010/main" val="11452605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t>8/22/2016</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134F080A-9CAA-EC48-903B-A0D94B64EB37}" type="slidenum">
              <a:rPr lang="en-US" smtClean="0"/>
              <a:t>‹#›</a:t>
            </a:fld>
            <a:endParaRPr lang="en-US"/>
          </a:p>
        </p:txBody>
      </p:sp>
    </p:spTree>
    <p:extLst>
      <p:ext uri="{BB962C8B-B14F-4D97-AF65-F5344CB8AC3E}">
        <p14:creationId xmlns:p14="http://schemas.microsoft.com/office/powerpoint/2010/main" val="8384253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t>8/22/2016</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134F080A-9CAA-EC48-903B-A0D94B64EB37}" type="slidenum">
              <a:rPr lang="en-US" smtClean="0"/>
              <a:t>‹#›</a:t>
            </a:fld>
            <a:endParaRPr lang="en-US"/>
          </a:p>
        </p:txBody>
      </p:sp>
    </p:spTree>
    <p:extLst>
      <p:ext uri="{BB962C8B-B14F-4D97-AF65-F5344CB8AC3E}">
        <p14:creationId xmlns:p14="http://schemas.microsoft.com/office/powerpoint/2010/main" val="22858096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userDrawn="1">
  <p:cSld name="1_Title Slide">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393304" y="1988840"/>
            <a:ext cx="6400800" cy="504056"/>
          </a:xfrm>
        </p:spPr>
        <p:txBody>
          <a:bodyPr/>
          <a:lstStyle>
            <a:lvl1pPr marL="0" indent="0" algn="l">
              <a:buNone/>
              <a:defRPr sz="1800" b="1">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add subtitle </a:t>
            </a:r>
            <a:endParaRPr lang="en-GB" dirty="0"/>
          </a:p>
        </p:txBody>
      </p:sp>
      <p:sp>
        <p:nvSpPr>
          <p:cNvPr id="8" name="Content Placeholder 7"/>
          <p:cNvSpPr>
            <a:spLocks noGrp="1"/>
          </p:cNvSpPr>
          <p:nvPr>
            <p:ph sz="quarter" idx="13" hasCustomPrompt="1"/>
          </p:nvPr>
        </p:nvSpPr>
        <p:spPr>
          <a:xfrm>
            <a:off x="395536" y="2852936"/>
            <a:ext cx="5040560" cy="792088"/>
          </a:xfrm>
        </p:spPr>
        <p:txBody>
          <a:bodyPr>
            <a:normAutofit/>
          </a:bodyPr>
          <a:lstStyle>
            <a:lvl1pPr marL="0" indent="0">
              <a:buNone/>
              <a:defRPr sz="2400" b="0" i="0" baseline="0">
                <a:solidFill>
                  <a:schemeClr val="tx1"/>
                </a:solidFill>
              </a:defRPr>
            </a:lvl1pPr>
          </a:lstStyle>
          <a:p>
            <a:pPr lvl="0"/>
            <a:r>
              <a:rPr lang="en-US" dirty="0" smtClean="0"/>
              <a:t> Click to add meeting name, place</a:t>
            </a:r>
          </a:p>
        </p:txBody>
      </p:sp>
      <p:sp>
        <p:nvSpPr>
          <p:cNvPr id="5" name="Date Placeholder 3"/>
          <p:cNvSpPr>
            <a:spLocks noGrp="1"/>
          </p:cNvSpPr>
          <p:nvPr>
            <p:ph type="dt" sz="half" idx="14"/>
          </p:nvPr>
        </p:nvSpPr>
        <p:spPr>
          <a:xfrm>
            <a:off x="457200" y="6356350"/>
            <a:ext cx="2133600" cy="365125"/>
          </a:xfrm>
          <a:prstGeom prst="rect">
            <a:avLst/>
          </a:prstGeom>
        </p:spPr>
        <p:txBody>
          <a:bodyPr/>
          <a:lstStyle>
            <a:lvl1pPr>
              <a:defRPr/>
            </a:lvl1pPr>
          </a:lstStyle>
          <a:p>
            <a:pPr>
              <a:defRPr/>
            </a:pPr>
            <a:fld id="{5451A30D-334B-43CF-BF48-4B92C82E8D3E}" type="datetimeFigureOut">
              <a:rPr lang="en-GB" smtClean="0"/>
              <a:pPr>
                <a:defRPr/>
              </a:pPr>
              <a:t>22/08/2016</a:t>
            </a:fld>
            <a:endParaRPr lang="en-GB"/>
          </a:p>
        </p:txBody>
      </p:sp>
      <p:sp>
        <p:nvSpPr>
          <p:cNvPr id="6" name="Footer Placeholder 4"/>
          <p:cNvSpPr>
            <a:spLocks noGrp="1"/>
          </p:cNvSpPr>
          <p:nvPr>
            <p:ph type="ftr" sz="quarter" idx="15"/>
          </p:nvPr>
        </p:nvSpPr>
        <p:spPr>
          <a:xfrm>
            <a:off x="3124200" y="6356350"/>
            <a:ext cx="2895600" cy="365125"/>
          </a:xfrm>
          <a:prstGeom prst="rect">
            <a:avLst/>
          </a:prstGeom>
        </p:spPr>
        <p:txBody>
          <a:bodyPr/>
          <a:lstStyle>
            <a:lvl1pPr>
              <a:defRPr/>
            </a:lvl1pPr>
          </a:lstStyle>
          <a:p>
            <a:pPr>
              <a:defRPr/>
            </a:pPr>
            <a:endParaRPr lang="en-GB"/>
          </a:p>
        </p:txBody>
      </p:sp>
      <p:sp>
        <p:nvSpPr>
          <p:cNvPr id="7" name="Slide Number Placeholder 5"/>
          <p:cNvSpPr>
            <a:spLocks noGrp="1"/>
          </p:cNvSpPr>
          <p:nvPr>
            <p:ph type="sldNum" sz="quarter" idx="16"/>
          </p:nvPr>
        </p:nvSpPr>
        <p:spPr/>
        <p:txBody>
          <a:bodyPr/>
          <a:lstStyle>
            <a:lvl1pPr>
              <a:defRPr/>
            </a:lvl1pPr>
          </a:lstStyle>
          <a:p>
            <a:pPr>
              <a:defRPr/>
            </a:pPr>
            <a:fld id="{9A8CD439-4E12-472C-B1BF-601840C27105}" type="slidenum">
              <a:rPr lang="en-GB"/>
              <a:pPr>
                <a:defRPr/>
              </a:pPr>
              <a:t>‹#›</a:t>
            </a:fld>
            <a:endParaRPr lang="en-GB" dirty="0"/>
          </a:p>
        </p:txBody>
      </p:sp>
      <p:sp>
        <p:nvSpPr>
          <p:cNvPr id="10" name="Title 9"/>
          <p:cNvSpPr>
            <a:spLocks noGrp="1"/>
          </p:cNvSpPr>
          <p:nvPr>
            <p:ph type="title" hasCustomPrompt="1"/>
          </p:nvPr>
        </p:nvSpPr>
        <p:spPr>
          <a:xfrm>
            <a:off x="395536" y="404664"/>
            <a:ext cx="8229600" cy="1584176"/>
          </a:xfrm>
        </p:spPr>
        <p:txBody>
          <a:bodyPr/>
          <a:lstStyle>
            <a:lvl1pPr algn="l">
              <a:defRPr sz="3200">
                <a:solidFill>
                  <a:schemeClr val="bg1"/>
                </a:solidFill>
                <a:latin typeface="Calibri" panose="020F0502020204030204" pitchFamily="34" charset="0"/>
              </a:defRPr>
            </a:lvl1pPr>
          </a:lstStyle>
          <a:p>
            <a:r>
              <a:rPr lang="en-US" dirty="0" smtClean="0"/>
              <a:t>Click to add presentation title </a:t>
            </a:r>
            <a:endParaRPr lang="en-GB" dirty="0"/>
          </a:p>
        </p:txBody>
      </p:sp>
      <p:sp>
        <p:nvSpPr>
          <p:cNvPr id="4" name="Text Placeholder 3"/>
          <p:cNvSpPr>
            <a:spLocks noGrp="1"/>
          </p:cNvSpPr>
          <p:nvPr>
            <p:ph type="body" sz="quarter" idx="17" hasCustomPrompt="1"/>
          </p:nvPr>
        </p:nvSpPr>
        <p:spPr>
          <a:xfrm>
            <a:off x="5724525" y="2997201"/>
            <a:ext cx="3311525" cy="359792"/>
          </a:xfrm>
        </p:spPr>
        <p:txBody>
          <a:bodyPr/>
          <a:lstStyle>
            <a:lvl1pPr marL="0" indent="0">
              <a:buNone/>
              <a:defRPr sz="1800" b="1">
                <a:solidFill>
                  <a:srgbClr val="9CCA3B"/>
                </a:solidFill>
              </a:defRPr>
            </a:lvl1pPr>
          </a:lstStyle>
          <a:p>
            <a:pPr lvl="0"/>
            <a:r>
              <a:rPr lang="en-GB" sz="1800" dirty="0" smtClean="0"/>
              <a:t>Click to edit Author name</a:t>
            </a:r>
            <a:endParaRPr lang="en-GB" dirty="0"/>
          </a:p>
        </p:txBody>
      </p:sp>
      <p:sp>
        <p:nvSpPr>
          <p:cNvPr id="11" name="Text Placeholder 10"/>
          <p:cNvSpPr>
            <a:spLocks noGrp="1"/>
          </p:cNvSpPr>
          <p:nvPr>
            <p:ph type="body" sz="quarter" idx="18" hasCustomPrompt="1"/>
          </p:nvPr>
        </p:nvSpPr>
        <p:spPr>
          <a:xfrm>
            <a:off x="5724525" y="3356669"/>
            <a:ext cx="3311525" cy="360363"/>
          </a:xfrm>
        </p:spPr>
        <p:txBody>
          <a:bodyPr/>
          <a:lstStyle>
            <a:lvl1pPr marL="0" indent="0">
              <a:buNone/>
              <a:defRPr sz="1800" b="1" baseline="0">
                <a:solidFill>
                  <a:srgbClr val="9CCA3B"/>
                </a:solidFill>
              </a:defRPr>
            </a:lvl1pPr>
          </a:lstStyle>
          <a:p>
            <a:pPr lvl="0"/>
            <a:r>
              <a:rPr lang="en-GB" dirty="0" smtClean="0"/>
              <a:t>Click to edit Date</a:t>
            </a:r>
            <a:endParaRPr lang="en-GB" dirty="0"/>
          </a:p>
        </p:txBody>
      </p:sp>
    </p:spTree>
    <p:extLst>
      <p:ext uri="{BB962C8B-B14F-4D97-AF65-F5344CB8AC3E}">
        <p14:creationId xmlns:p14="http://schemas.microsoft.com/office/powerpoint/2010/main" val="1099284617"/>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467544" y="908720"/>
            <a:ext cx="8208912" cy="5256584"/>
          </a:xfrm>
        </p:spPr>
        <p:txBody>
          <a:bodyPr>
            <a:normAutofit/>
          </a:bodyPr>
          <a:lstStyle>
            <a:lvl1pPr>
              <a:defRPr sz="2400"/>
            </a:lvl1pPr>
            <a:lvl2pPr>
              <a:defRPr sz="2000"/>
            </a:lvl2pPr>
            <a:lvl3pPr>
              <a:defRPr sz="1800"/>
            </a:lvl3pPr>
            <a:lvl4pPr>
              <a:defRPr sz="1600"/>
            </a:lvl4pPr>
            <a:lvl5pPr>
              <a:defRPr sz="1600"/>
            </a:lvl5pPr>
          </a:lstStyle>
          <a:p>
            <a:pPr lvl="0"/>
            <a:r>
              <a:rPr lang="en-US" dirty="0" smtClean="0"/>
              <a:t>Click to insert first level text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10" name="Content Placeholder 9"/>
          <p:cNvSpPr>
            <a:spLocks noGrp="1"/>
          </p:cNvSpPr>
          <p:nvPr>
            <p:ph sz="quarter" idx="14" hasCustomPrompt="1"/>
          </p:nvPr>
        </p:nvSpPr>
        <p:spPr>
          <a:xfrm>
            <a:off x="0" y="44624"/>
            <a:ext cx="9036050" cy="359618"/>
          </a:xfrm>
        </p:spPr>
        <p:txBody>
          <a:bodyPr>
            <a:normAutofit/>
          </a:bodyPr>
          <a:lstStyle>
            <a:lvl1pPr marL="0" indent="0">
              <a:buNone/>
              <a:defRPr sz="2000" i="0" baseline="0">
                <a:solidFill>
                  <a:schemeClr val="bg1"/>
                </a:solidFill>
              </a:defRPr>
            </a:lvl1pPr>
          </a:lstStyle>
          <a:p>
            <a:pPr lvl="0"/>
            <a:r>
              <a:rPr lang="en-US" dirty="0" smtClean="0"/>
              <a:t>Click to add section heading</a:t>
            </a:r>
          </a:p>
        </p:txBody>
      </p:sp>
      <p:sp>
        <p:nvSpPr>
          <p:cNvPr id="2" name="Date Placeholder 1"/>
          <p:cNvSpPr>
            <a:spLocks noGrp="1"/>
          </p:cNvSpPr>
          <p:nvPr>
            <p:ph type="dt" sz="half" idx="15"/>
          </p:nvPr>
        </p:nvSpPr>
        <p:spPr>
          <a:xfrm>
            <a:off x="457200" y="6356350"/>
            <a:ext cx="2133600" cy="365125"/>
          </a:xfrm>
          <a:prstGeom prst="rect">
            <a:avLst/>
          </a:prstGeom>
        </p:spPr>
        <p:txBody>
          <a:bodyPr/>
          <a:lstStyle/>
          <a:p>
            <a:pPr>
              <a:defRPr/>
            </a:pPr>
            <a:fld id="{44CED412-13A3-48EF-939A-2AB86A36914A}" type="datetimeFigureOut">
              <a:rPr lang="en-GB" smtClean="0"/>
              <a:pPr>
                <a:defRPr/>
              </a:pPr>
              <a:t>22/08/2016</a:t>
            </a:fld>
            <a:endParaRPr lang="en-GB"/>
          </a:p>
        </p:txBody>
      </p:sp>
      <p:sp>
        <p:nvSpPr>
          <p:cNvPr id="4" name="Footer Placeholder 3"/>
          <p:cNvSpPr>
            <a:spLocks noGrp="1"/>
          </p:cNvSpPr>
          <p:nvPr>
            <p:ph type="ftr" sz="quarter" idx="16"/>
          </p:nvPr>
        </p:nvSpPr>
        <p:spPr>
          <a:xfrm>
            <a:off x="3124200" y="6356350"/>
            <a:ext cx="2895600" cy="365125"/>
          </a:xfrm>
          <a:prstGeom prst="rect">
            <a:avLst/>
          </a:prstGeom>
        </p:spPr>
        <p:txBody>
          <a:bodyPr/>
          <a:lstStyle/>
          <a:p>
            <a:pPr>
              <a:defRPr/>
            </a:pPr>
            <a:endParaRPr lang="en-GB"/>
          </a:p>
        </p:txBody>
      </p:sp>
      <p:sp>
        <p:nvSpPr>
          <p:cNvPr id="9" name="Slide Number Placeholder 8"/>
          <p:cNvSpPr>
            <a:spLocks noGrp="1"/>
          </p:cNvSpPr>
          <p:nvPr>
            <p:ph type="sldNum" sz="quarter" idx="17"/>
          </p:nvPr>
        </p:nvSpPr>
        <p:spPr/>
        <p:txBody>
          <a:bodyPr/>
          <a:lstStyle/>
          <a:p>
            <a:pPr>
              <a:defRPr/>
            </a:pPr>
            <a:fld id="{5653FDB4-81F1-42F5-91C0-99D934C633A0}" type="slidenum">
              <a:rPr lang="en-GB" smtClean="0"/>
              <a:pPr>
                <a:defRPr/>
              </a:pPr>
              <a:t>‹#›</a:t>
            </a:fld>
            <a:endParaRPr lang="en-GB"/>
          </a:p>
        </p:txBody>
      </p:sp>
    </p:spTree>
    <p:extLst>
      <p:ext uri="{BB962C8B-B14F-4D97-AF65-F5344CB8AC3E}">
        <p14:creationId xmlns:p14="http://schemas.microsoft.com/office/powerpoint/2010/main" val="1438068223"/>
      </p:ext>
    </p:extLst>
  </p:cSld>
  <p:clrMapOvr>
    <a:masterClrMapping/>
  </p:clrMapOvr>
  <p:timing>
    <p:tnLst>
      <p:par>
        <p:cTn id="1" dur="indefinite" restart="never" nodeType="tmRoot"/>
      </p:par>
    </p:tnLst>
  </p:timing>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2_Title and Content">
    <p:spTree>
      <p:nvGrpSpPr>
        <p:cNvPr id="1" name=""/>
        <p:cNvGrpSpPr/>
        <p:nvPr/>
      </p:nvGrpSpPr>
      <p:grpSpPr>
        <a:xfrm>
          <a:off x="0" y="0"/>
          <a:ext cx="0" cy="0"/>
          <a:chOff x="0" y="0"/>
          <a:chExt cx="0" cy="0"/>
        </a:xfrm>
      </p:grpSpPr>
      <p:sp>
        <p:nvSpPr>
          <p:cNvPr id="10" name="Content Placeholder 9"/>
          <p:cNvSpPr>
            <a:spLocks noGrp="1"/>
          </p:cNvSpPr>
          <p:nvPr>
            <p:ph sz="quarter" idx="14" hasCustomPrompt="1"/>
          </p:nvPr>
        </p:nvSpPr>
        <p:spPr>
          <a:xfrm>
            <a:off x="0" y="44624"/>
            <a:ext cx="9036050" cy="359618"/>
          </a:xfrm>
        </p:spPr>
        <p:txBody>
          <a:bodyPr>
            <a:normAutofit/>
          </a:bodyPr>
          <a:lstStyle>
            <a:lvl1pPr marL="0" indent="0">
              <a:buNone/>
              <a:defRPr sz="2000" i="0">
                <a:solidFill>
                  <a:schemeClr val="bg1"/>
                </a:solidFill>
              </a:defRPr>
            </a:lvl1pPr>
          </a:lstStyle>
          <a:p>
            <a:pPr lvl="0"/>
            <a:r>
              <a:rPr lang="en-US" dirty="0" smtClean="0"/>
              <a:t>Click to add section heading</a:t>
            </a:r>
          </a:p>
        </p:txBody>
      </p:sp>
      <p:sp>
        <p:nvSpPr>
          <p:cNvPr id="2" name="Date Placeholder 1"/>
          <p:cNvSpPr>
            <a:spLocks noGrp="1"/>
          </p:cNvSpPr>
          <p:nvPr>
            <p:ph type="dt" sz="half" idx="15"/>
          </p:nvPr>
        </p:nvSpPr>
        <p:spPr>
          <a:xfrm>
            <a:off x="457200" y="6356350"/>
            <a:ext cx="2133600" cy="365125"/>
          </a:xfrm>
          <a:prstGeom prst="rect">
            <a:avLst/>
          </a:prstGeom>
        </p:spPr>
        <p:txBody>
          <a:bodyPr/>
          <a:lstStyle/>
          <a:p>
            <a:pPr>
              <a:defRPr/>
            </a:pPr>
            <a:fld id="{44CED412-13A3-48EF-939A-2AB86A36914A}" type="datetimeFigureOut">
              <a:rPr lang="en-GB" smtClean="0"/>
              <a:pPr>
                <a:defRPr/>
              </a:pPr>
              <a:t>22/08/2016</a:t>
            </a:fld>
            <a:endParaRPr lang="en-GB"/>
          </a:p>
        </p:txBody>
      </p:sp>
      <p:sp>
        <p:nvSpPr>
          <p:cNvPr id="4" name="Footer Placeholder 3"/>
          <p:cNvSpPr>
            <a:spLocks noGrp="1"/>
          </p:cNvSpPr>
          <p:nvPr>
            <p:ph type="ftr" sz="quarter" idx="16"/>
          </p:nvPr>
        </p:nvSpPr>
        <p:spPr>
          <a:xfrm>
            <a:off x="3124200" y="6356350"/>
            <a:ext cx="2895600" cy="365125"/>
          </a:xfrm>
          <a:prstGeom prst="rect">
            <a:avLst/>
          </a:prstGeom>
        </p:spPr>
        <p:txBody>
          <a:bodyPr/>
          <a:lstStyle/>
          <a:p>
            <a:pPr>
              <a:defRPr/>
            </a:pPr>
            <a:endParaRPr lang="en-GB"/>
          </a:p>
        </p:txBody>
      </p:sp>
      <p:sp>
        <p:nvSpPr>
          <p:cNvPr id="9" name="Slide Number Placeholder 8"/>
          <p:cNvSpPr>
            <a:spLocks noGrp="1"/>
          </p:cNvSpPr>
          <p:nvPr>
            <p:ph type="sldNum" sz="quarter" idx="17"/>
          </p:nvPr>
        </p:nvSpPr>
        <p:spPr/>
        <p:txBody>
          <a:bodyPr/>
          <a:lstStyle/>
          <a:p>
            <a:pPr>
              <a:defRPr/>
            </a:pPr>
            <a:fld id="{5653FDB4-81F1-42F5-91C0-99D934C633A0}" type="slidenum">
              <a:rPr lang="en-GB" smtClean="0"/>
              <a:pPr>
                <a:defRPr/>
              </a:pPr>
              <a:t>‹#›</a:t>
            </a:fld>
            <a:endParaRPr lang="en-GB"/>
          </a:p>
        </p:txBody>
      </p:sp>
      <p:sp>
        <p:nvSpPr>
          <p:cNvPr id="7" name="Content Placeholder 2"/>
          <p:cNvSpPr>
            <a:spLocks noGrp="1"/>
          </p:cNvSpPr>
          <p:nvPr>
            <p:ph sz="half" idx="1" hasCustomPrompt="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add text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8" name="Content Placeholder 3"/>
          <p:cNvSpPr>
            <a:spLocks noGrp="1"/>
          </p:cNvSpPr>
          <p:nvPr>
            <p:ph sz="half" idx="2" hasCustomPrompt="1"/>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add text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Tree>
    <p:extLst>
      <p:ext uri="{BB962C8B-B14F-4D97-AF65-F5344CB8AC3E}">
        <p14:creationId xmlns:p14="http://schemas.microsoft.com/office/powerpoint/2010/main" val="2297604903"/>
      </p:ext>
    </p:extLst>
  </p:cSld>
  <p:clrMapOvr>
    <a:masterClrMapping/>
  </p:clrMapOvr>
  <p:timing>
    <p:tnLst>
      <p:par>
        <p:cTn id="1" dur="indefinite" restart="never" nodeType="tmRoot"/>
      </p:par>
    </p:tnLst>
  </p:timing>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4"/>
          </p:nvPr>
        </p:nvSpPr>
        <p:spPr>
          <a:xfrm>
            <a:off x="457200" y="632460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4F080A-9CAA-EC48-903B-A0D94B64EB37}" type="slidenum">
              <a:rPr lang="en-US" smtClean="0"/>
              <a:pPr/>
              <a:t>‹#›</a:t>
            </a:fld>
            <a:endParaRPr lang="en-US"/>
          </a:p>
        </p:txBody>
      </p:sp>
      <p:sp>
        <p:nvSpPr>
          <p:cNvPr id="7" name="Rectangle 6"/>
          <p:cNvSpPr/>
          <p:nvPr userDrawn="1"/>
        </p:nvSpPr>
        <p:spPr>
          <a:xfrm>
            <a:off x="0" y="-76200"/>
            <a:ext cx="9144000" cy="685800"/>
          </a:xfrm>
          <a:prstGeom prst="rect">
            <a:avLst/>
          </a:prstGeom>
          <a:solidFill>
            <a:srgbClr val="007A4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ectangle 7"/>
          <p:cNvSpPr/>
          <p:nvPr userDrawn="1"/>
        </p:nvSpPr>
        <p:spPr>
          <a:xfrm>
            <a:off x="0" y="609600"/>
            <a:ext cx="5029200" cy="76200"/>
          </a:xfrm>
          <a:prstGeom prst="rect">
            <a:avLst/>
          </a:prstGeom>
          <a:solidFill>
            <a:srgbClr val="D77D2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4" name="Picture 3" descr="ICARDA logo green 356C.png"/>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7239000" y="6324600"/>
            <a:ext cx="1533144" cy="370398"/>
          </a:xfrm>
          <a:prstGeom prst="rect">
            <a:avLst/>
          </a:prstGeom>
        </p:spPr>
      </p:pic>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Tree>
    <p:extLst>
      <p:ext uri="{BB962C8B-B14F-4D97-AF65-F5344CB8AC3E}">
        <p14:creationId xmlns:p14="http://schemas.microsoft.com/office/powerpoint/2010/main" val="3961524724"/>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73" r:id="rId13"/>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5.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22.jpeg"/><Relationship Id="rId7" Type="http://schemas.openxmlformats.org/officeDocument/2006/relationships/image" Target="../media/image26.jpeg"/><Relationship Id="rId2" Type="http://schemas.openxmlformats.org/officeDocument/2006/relationships/image" Target="../media/image21.jpeg"/><Relationship Id="rId1" Type="http://schemas.openxmlformats.org/officeDocument/2006/relationships/slideLayout" Target="../slideLayouts/slideLayout1.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 Id="rId9" Type="http://schemas.openxmlformats.org/officeDocument/2006/relationships/image" Target="../media/image28.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t="-2000" b="-2000"/>
          </a:stretch>
        </a:blipFill>
        <a:effectLst/>
      </p:bgPr>
    </p:bg>
    <p:spTree>
      <p:nvGrpSpPr>
        <p:cNvPr id="1" name=""/>
        <p:cNvGrpSpPr/>
        <p:nvPr/>
      </p:nvGrpSpPr>
      <p:grpSpPr>
        <a:xfrm>
          <a:off x="0" y="0"/>
          <a:ext cx="0" cy="0"/>
          <a:chOff x="0" y="0"/>
          <a:chExt cx="0" cy="0"/>
        </a:xfrm>
      </p:grpSpPr>
      <p:sp>
        <p:nvSpPr>
          <p:cNvPr id="2" name="Subtitle 1"/>
          <p:cNvSpPr>
            <a:spLocks noGrp="1"/>
          </p:cNvSpPr>
          <p:nvPr>
            <p:ph type="subTitle" idx="1"/>
          </p:nvPr>
        </p:nvSpPr>
        <p:spPr>
          <a:xfrm>
            <a:off x="393304" y="1690005"/>
            <a:ext cx="8231832" cy="504056"/>
          </a:xfrm>
        </p:spPr>
        <p:txBody>
          <a:bodyPr>
            <a:noAutofit/>
          </a:bodyPr>
          <a:lstStyle/>
          <a:p>
            <a:r>
              <a:rPr lang="en-US" sz="2400" dirty="0"/>
              <a:t>Approaches for Valuation and Ensuring Public Support </a:t>
            </a:r>
            <a:endParaRPr lang="en-GB" sz="2400" dirty="0"/>
          </a:p>
        </p:txBody>
      </p:sp>
      <p:sp>
        <p:nvSpPr>
          <p:cNvPr id="3" name="Content Placeholder 2"/>
          <p:cNvSpPr>
            <a:spLocks noGrp="1"/>
          </p:cNvSpPr>
          <p:nvPr>
            <p:ph sz="quarter" idx="13"/>
          </p:nvPr>
        </p:nvSpPr>
        <p:spPr>
          <a:xfrm>
            <a:off x="395536" y="2852935"/>
            <a:ext cx="5200046" cy="2565226"/>
          </a:xfrm>
        </p:spPr>
        <p:txBody>
          <a:bodyPr>
            <a:normAutofit/>
          </a:bodyPr>
          <a:lstStyle/>
          <a:p>
            <a:r>
              <a:rPr lang="en-GB" dirty="0" smtClean="0"/>
              <a:t>12</a:t>
            </a:r>
            <a:r>
              <a:rPr lang="en-GB" baseline="30000" dirty="0" smtClean="0"/>
              <a:t>th</a:t>
            </a:r>
            <a:r>
              <a:rPr lang="en-GB" dirty="0" smtClean="0"/>
              <a:t> International Dryland Development Conference (IDDC)</a:t>
            </a:r>
          </a:p>
          <a:p>
            <a:endParaRPr lang="en-GB" dirty="0" smtClean="0"/>
          </a:p>
          <a:p>
            <a:r>
              <a:rPr lang="en-GB" dirty="0" smtClean="0"/>
              <a:t>Special Session on Restoration of Degraded Dry Ecosystems: Beyond Conventional Approaches</a:t>
            </a:r>
            <a:endParaRPr lang="en-GB" dirty="0"/>
          </a:p>
        </p:txBody>
      </p:sp>
      <p:sp>
        <p:nvSpPr>
          <p:cNvPr id="4" name="Title 3"/>
          <p:cNvSpPr>
            <a:spLocks noGrp="1"/>
          </p:cNvSpPr>
          <p:nvPr>
            <p:ph type="title"/>
          </p:nvPr>
        </p:nvSpPr>
        <p:spPr/>
        <p:txBody>
          <a:bodyPr/>
          <a:lstStyle/>
          <a:p>
            <a:r>
              <a:rPr lang="en-US" b="1" i="1" dirty="0"/>
              <a:t>Dry Ecosystem </a:t>
            </a:r>
            <a:r>
              <a:rPr lang="en-US" b="1" i="1" dirty="0" smtClean="0"/>
              <a:t>Services</a:t>
            </a:r>
            <a:endParaRPr lang="en-US" i="1" dirty="0"/>
          </a:p>
        </p:txBody>
      </p:sp>
      <p:sp>
        <p:nvSpPr>
          <p:cNvPr id="5" name="Text Placeholder 4"/>
          <p:cNvSpPr>
            <a:spLocks noGrp="1"/>
          </p:cNvSpPr>
          <p:nvPr>
            <p:ph type="body" sz="quarter" idx="17"/>
          </p:nvPr>
        </p:nvSpPr>
        <p:spPr/>
        <p:txBody>
          <a:bodyPr>
            <a:noAutofit/>
          </a:bodyPr>
          <a:lstStyle/>
          <a:p>
            <a:r>
              <a:rPr lang="en-GB" sz="2000" dirty="0" smtClean="0">
                <a:solidFill>
                  <a:srgbClr val="D77D2A"/>
                </a:solidFill>
              </a:rPr>
              <a:t>Vinay </a:t>
            </a:r>
            <a:r>
              <a:rPr lang="en-GB" sz="2000" dirty="0" smtClean="0">
                <a:solidFill>
                  <a:srgbClr val="D77D2A"/>
                </a:solidFill>
              </a:rPr>
              <a:t>Nangia and </a:t>
            </a:r>
          </a:p>
          <a:p>
            <a:r>
              <a:rPr lang="en-GB" sz="2000" dirty="0" smtClean="0">
                <a:solidFill>
                  <a:srgbClr val="D77D2A"/>
                </a:solidFill>
              </a:rPr>
              <a:t>Kathryn Clifton</a:t>
            </a:r>
          </a:p>
          <a:p>
            <a:endParaRPr lang="en-GB" sz="2000" dirty="0">
              <a:solidFill>
                <a:srgbClr val="D77D2A"/>
              </a:solidFill>
            </a:endParaRPr>
          </a:p>
        </p:txBody>
      </p:sp>
      <p:sp>
        <p:nvSpPr>
          <p:cNvPr id="6" name="Text Placeholder 5"/>
          <p:cNvSpPr>
            <a:spLocks noGrp="1"/>
          </p:cNvSpPr>
          <p:nvPr>
            <p:ph type="body" sz="quarter" idx="18"/>
          </p:nvPr>
        </p:nvSpPr>
        <p:spPr>
          <a:xfrm>
            <a:off x="5724524" y="4365354"/>
            <a:ext cx="3311525" cy="360363"/>
          </a:xfrm>
        </p:spPr>
        <p:txBody>
          <a:bodyPr>
            <a:normAutofit lnSpcReduction="10000"/>
          </a:bodyPr>
          <a:lstStyle/>
          <a:p>
            <a:r>
              <a:rPr lang="en-GB" dirty="0" smtClean="0">
                <a:solidFill>
                  <a:srgbClr val="D77D2A"/>
                </a:solidFill>
              </a:rPr>
              <a:t>August 22, 2016</a:t>
            </a:r>
          </a:p>
          <a:p>
            <a:endParaRPr lang="en-GB" dirty="0">
              <a:solidFill>
                <a:srgbClr val="D77D2A"/>
              </a:solidFill>
            </a:endParaRPr>
          </a:p>
        </p:txBody>
      </p:sp>
      <p:sp>
        <p:nvSpPr>
          <p:cNvPr id="7" name="Text Placeholder 5"/>
          <p:cNvSpPr txBox="1">
            <a:spLocks/>
          </p:cNvSpPr>
          <p:nvPr/>
        </p:nvSpPr>
        <p:spPr bwMode="auto">
          <a:xfrm>
            <a:off x="5724524" y="4888173"/>
            <a:ext cx="3311525"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charset="0"/>
              <a:buNone/>
              <a:defRPr sz="1800" b="1" kern="1200" baseline="0">
                <a:solidFill>
                  <a:srgbClr val="9CCA3B"/>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dirty="0" smtClean="0">
                <a:solidFill>
                  <a:srgbClr val="D77D2A"/>
                </a:solidFill>
              </a:rPr>
              <a:t>Bibliotheca Alexandrina</a:t>
            </a:r>
          </a:p>
          <a:p>
            <a:r>
              <a:rPr lang="en-GB" dirty="0" smtClean="0">
                <a:solidFill>
                  <a:srgbClr val="D77D2A"/>
                </a:solidFill>
              </a:rPr>
              <a:t>Alexandria, Egypt</a:t>
            </a:r>
          </a:p>
          <a:p>
            <a:endParaRPr lang="en-GB" dirty="0">
              <a:solidFill>
                <a:srgbClr val="D77D2A"/>
              </a:solidFill>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3304" y="5760802"/>
            <a:ext cx="3960332" cy="942936"/>
          </a:xfrm>
          <a:prstGeom prst="rect">
            <a:avLst/>
          </a:prstGeom>
        </p:spPr>
      </p:pic>
    </p:spTree>
    <p:extLst>
      <p:ext uri="{BB962C8B-B14F-4D97-AF65-F5344CB8AC3E}">
        <p14:creationId xmlns:p14="http://schemas.microsoft.com/office/powerpoint/2010/main" val="214864030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Dry Ecosystems</a:t>
            </a:r>
            <a:endParaRPr lang="en-US" dirty="0"/>
          </a:p>
        </p:txBody>
      </p:sp>
      <p:sp>
        <p:nvSpPr>
          <p:cNvPr id="8" name="Content Placeholder 7"/>
          <p:cNvSpPr>
            <a:spLocks noGrp="1"/>
          </p:cNvSpPr>
          <p:nvPr>
            <p:ph idx="1"/>
          </p:nvPr>
        </p:nvSpPr>
        <p:spPr>
          <a:xfrm>
            <a:off x="457200" y="990600"/>
            <a:ext cx="8229600" cy="4946176"/>
          </a:xfrm>
        </p:spPr>
        <p:txBody>
          <a:bodyPr/>
          <a:lstStyle/>
          <a:p>
            <a:r>
              <a:rPr lang="en-US" dirty="0"/>
              <a:t>Dry ecosystems are home to some of the most charismatic species, support high species endemism and comprise many unique ecosystems and biomes, including savannahs, dry forest, coastal areas and deserts. </a:t>
            </a:r>
            <a:endParaRPr lang="en-US" dirty="0" smtClean="0"/>
          </a:p>
          <a:p>
            <a:r>
              <a:rPr lang="en-US" dirty="0" smtClean="0"/>
              <a:t>However</a:t>
            </a:r>
            <a:r>
              <a:rPr lang="en-US" dirty="0"/>
              <a:t>, currently dry ecosystems are neglected, under-valued and increasingly degraded. </a:t>
            </a:r>
            <a:endParaRPr lang="en-US" dirty="0" smtClean="0"/>
          </a:p>
          <a:p>
            <a:r>
              <a:rPr lang="en-US" dirty="0" smtClean="0"/>
              <a:t>In </a:t>
            </a:r>
            <a:r>
              <a:rPr lang="en-US" dirty="0"/>
              <a:t>order to restore the degrading dry ecosystems and to maintain the levels of ecosystem services derived from them, their true market value needs to be estimated so an action plan, which links the restoration to the beneficiaries, can be developed, funded and implemented. </a:t>
            </a:r>
          </a:p>
        </p:txBody>
      </p:sp>
      <p:grpSp>
        <p:nvGrpSpPr>
          <p:cNvPr id="4" name="Group 3"/>
          <p:cNvGrpSpPr/>
          <p:nvPr/>
        </p:nvGrpSpPr>
        <p:grpSpPr>
          <a:xfrm>
            <a:off x="98127" y="671519"/>
            <a:ext cx="8947744" cy="5526341"/>
            <a:chOff x="98127" y="671519"/>
            <a:chExt cx="8947744" cy="5526341"/>
          </a:xfrm>
        </p:grpSpPr>
        <p:pic>
          <p:nvPicPr>
            <p:cNvPr id="2" name="Picture 1"/>
            <p:cNvPicPr>
              <a:picLocks noChangeAspect="1"/>
            </p:cNvPicPr>
            <p:nvPr/>
          </p:nvPicPr>
          <p:blipFill>
            <a:blip r:embed="rId2"/>
            <a:stretch>
              <a:fillRect/>
            </a:stretch>
          </p:blipFill>
          <p:spPr>
            <a:xfrm>
              <a:off x="98128" y="3270257"/>
              <a:ext cx="8947743" cy="2927603"/>
            </a:xfrm>
            <a:prstGeom prst="rect">
              <a:avLst/>
            </a:prstGeom>
          </p:spPr>
        </p:pic>
        <p:pic>
          <p:nvPicPr>
            <p:cNvPr id="3" name="Picture 2"/>
            <p:cNvPicPr>
              <a:picLocks noChangeAspect="1"/>
            </p:cNvPicPr>
            <p:nvPr/>
          </p:nvPicPr>
          <p:blipFill>
            <a:blip r:embed="rId3"/>
            <a:stretch>
              <a:fillRect/>
            </a:stretch>
          </p:blipFill>
          <p:spPr>
            <a:xfrm>
              <a:off x="98127" y="671519"/>
              <a:ext cx="8947743" cy="3799042"/>
            </a:xfrm>
            <a:prstGeom prst="rect">
              <a:avLst/>
            </a:prstGeom>
          </p:spPr>
        </p:pic>
      </p:grpSp>
    </p:spTree>
    <p:extLst>
      <p:ext uri="{BB962C8B-B14F-4D97-AF65-F5344CB8AC3E}">
        <p14:creationId xmlns:p14="http://schemas.microsoft.com/office/powerpoint/2010/main" val="1585054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Payment for Ecosystem Services (PES)</a:t>
            </a:r>
            <a:endParaRPr lang="en-US" dirty="0"/>
          </a:p>
        </p:txBody>
      </p:sp>
      <p:sp>
        <p:nvSpPr>
          <p:cNvPr id="3" name="Content Placeholder 2"/>
          <p:cNvSpPr>
            <a:spLocks noGrp="1"/>
          </p:cNvSpPr>
          <p:nvPr>
            <p:ph idx="1"/>
          </p:nvPr>
        </p:nvSpPr>
        <p:spPr>
          <a:xfrm>
            <a:off x="457200" y="990600"/>
            <a:ext cx="8229600" cy="5260075"/>
          </a:xfrm>
        </p:spPr>
        <p:txBody>
          <a:bodyPr>
            <a:normAutofit/>
          </a:bodyPr>
          <a:lstStyle/>
          <a:p>
            <a:r>
              <a:rPr lang="en-US" dirty="0"/>
              <a:t>Humans derive a wide range of services from the natural capital, called ecosystem services, which make human life possible. </a:t>
            </a:r>
            <a:endParaRPr lang="en-US" dirty="0" smtClean="0"/>
          </a:p>
          <a:p>
            <a:r>
              <a:rPr lang="en-US" dirty="0" smtClean="0"/>
              <a:t>Changes </a:t>
            </a:r>
            <a:r>
              <a:rPr lang="en-US" dirty="0"/>
              <a:t>to ecosystems and degradation of ecosystem services, especially in the dry areas, are increasing at an alarming rate. </a:t>
            </a:r>
            <a:endParaRPr lang="en-US" dirty="0" smtClean="0"/>
          </a:p>
          <a:p>
            <a:r>
              <a:rPr lang="en-US" dirty="0" smtClean="0"/>
              <a:t>Payments </a:t>
            </a:r>
            <a:r>
              <a:rPr lang="en-US" dirty="0"/>
              <a:t>for Ecosystem Services (PES) is a novel conservation approach that internalizes environmental externalities through the creation of markets and quasi-markets. </a:t>
            </a:r>
            <a:endParaRPr lang="en-US" dirty="0" smtClean="0"/>
          </a:p>
          <a:p>
            <a:r>
              <a:rPr lang="en-US" dirty="0" smtClean="0"/>
              <a:t>Private </a:t>
            </a:r>
            <a:r>
              <a:rPr lang="en-US" dirty="0"/>
              <a:t>actors are assumed to put in practice the Coase theorem, meaning that the problem of externalities can best be overcome through private negotiations between affected parties.</a:t>
            </a:r>
          </a:p>
          <a:p>
            <a:endParaRPr lang="en-US" dirty="0"/>
          </a:p>
        </p:txBody>
      </p:sp>
      <p:pic>
        <p:nvPicPr>
          <p:cNvPr id="4" name="Picture 3"/>
          <p:cNvPicPr>
            <a:picLocks noChangeAspect="1"/>
          </p:cNvPicPr>
          <p:nvPr/>
        </p:nvPicPr>
        <p:blipFill>
          <a:blip r:embed="rId2"/>
          <a:stretch>
            <a:fillRect/>
          </a:stretch>
        </p:blipFill>
        <p:spPr>
          <a:xfrm>
            <a:off x="103799" y="990600"/>
            <a:ext cx="8936401" cy="5308601"/>
          </a:xfrm>
          <a:prstGeom prst="rect">
            <a:avLst/>
          </a:prstGeom>
        </p:spPr>
      </p:pic>
    </p:spTree>
    <p:extLst>
      <p:ext uri="{BB962C8B-B14F-4D97-AF65-F5344CB8AC3E}">
        <p14:creationId xmlns:p14="http://schemas.microsoft.com/office/powerpoint/2010/main" val="3526802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8835" y="97217"/>
            <a:ext cx="8229600" cy="339511"/>
          </a:xfrm>
        </p:spPr>
        <p:txBody>
          <a:bodyPr>
            <a:normAutofit fontScale="90000"/>
          </a:bodyPr>
          <a:lstStyle/>
          <a:p>
            <a:pPr algn="l"/>
            <a:r>
              <a:rPr lang="en-US" sz="2400" b="1" dirty="0">
                <a:solidFill>
                  <a:schemeClr val="bg1"/>
                </a:solidFill>
              </a:rPr>
              <a:t>Total Economic Value (TEV) Approach </a:t>
            </a:r>
          </a:p>
        </p:txBody>
      </p:sp>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14483"/>
            <a:ext cx="9144000" cy="478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3812551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Steps to Follow…</a:t>
            </a:r>
            <a:endParaRPr lang="en-US" dirty="0"/>
          </a:p>
        </p:txBody>
      </p:sp>
      <p:sp>
        <p:nvSpPr>
          <p:cNvPr id="3" name="Content Placeholder 2"/>
          <p:cNvSpPr>
            <a:spLocks noGrp="1"/>
          </p:cNvSpPr>
          <p:nvPr>
            <p:ph idx="1"/>
          </p:nvPr>
        </p:nvSpPr>
        <p:spPr>
          <a:xfrm>
            <a:off x="457200" y="990600"/>
            <a:ext cx="8229600" cy="5205484"/>
          </a:xfrm>
        </p:spPr>
        <p:txBody>
          <a:bodyPr/>
          <a:lstStyle/>
          <a:p>
            <a:r>
              <a:rPr lang="en-US" dirty="0" smtClean="0"/>
              <a:t>Identification </a:t>
            </a:r>
            <a:r>
              <a:rPr lang="en-US" dirty="0"/>
              <a:t>of the ES, </a:t>
            </a:r>
            <a:endParaRPr lang="en-US" dirty="0" smtClean="0"/>
          </a:p>
          <a:p>
            <a:r>
              <a:rPr lang="en-US" dirty="0" smtClean="0"/>
              <a:t>estimation </a:t>
            </a:r>
            <a:r>
              <a:rPr lang="en-US" dirty="0"/>
              <a:t>of its value, </a:t>
            </a:r>
            <a:endParaRPr lang="en-US" dirty="0" smtClean="0"/>
          </a:p>
          <a:p>
            <a:r>
              <a:rPr lang="en-US" dirty="0" smtClean="0"/>
              <a:t>mapping </a:t>
            </a:r>
            <a:r>
              <a:rPr lang="en-US" dirty="0"/>
              <a:t>of beneficiaries of the ES and </a:t>
            </a:r>
            <a:endParaRPr lang="en-US" dirty="0" smtClean="0"/>
          </a:p>
          <a:p>
            <a:r>
              <a:rPr lang="en-US" dirty="0" smtClean="0"/>
              <a:t>development </a:t>
            </a:r>
            <a:r>
              <a:rPr lang="en-US" dirty="0"/>
              <a:t>of mechanisms that link the ES with the beneficiaries for its sustainable management. </a:t>
            </a:r>
            <a:endParaRPr lang="en-US" dirty="0" smtClean="0"/>
          </a:p>
          <a:p>
            <a:pPr marL="0" indent="0">
              <a:buNone/>
            </a:pPr>
            <a:endParaRPr lang="en-US" dirty="0" smtClean="0"/>
          </a:p>
          <a:p>
            <a:pPr marL="0" indent="0">
              <a:buNone/>
            </a:pPr>
            <a:endParaRPr lang="en-US" dirty="0"/>
          </a:p>
          <a:p>
            <a:pPr marL="0" indent="0">
              <a:buNone/>
            </a:pPr>
            <a:r>
              <a:rPr lang="en-US" dirty="0" smtClean="0"/>
              <a:t>Decision- </a:t>
            </a:r>
            <a:r>
              <a:rPr lang="en-US" dirty="0"/>
              <a:t>and policy-makers in dry areas can take cues from PES studies to </a:t>
            </a:r>
            <a:endParaRPr lang="en-US" dirty="0" smtClean="0"/>
          </a:p>
          <a:p>
            <a:pPr lvl="1"/>
            <a:r>
              <a:rPr lang="en-US" dirty="0" smtClean="0"/>
              <a:t>better </a:t>
            </a:r>
            <a:r>
              <a:rPr lang="en-US" dirty="0"/>
              <a:t>target taxes, </a:t>
            </a:r>
            <a:r>
              <a:rPr lang="en-US" dirty="0" smtClean="0"/>
              <a:t>penalties </a:t>
            </a:r>
            <a:r>
              <a:rPr lang="en-US" dirty="0"/>
              <a:t>and subsidies, and </a:t>
            </a:r>
            <a:endParaRPr lang="en-US" dirty="0" smtClean="0"/>
          </a:p>
          <a:p>
            <a:pPr lvl="1"/>
            <a:r>
              <a:rPr lang="en-US" dirty="0" smtClean="0"/>
              <a:t>create </a:t>
            </a:r>
            <a:r>
              <a:rPr lang="en-US" dirty="0"/>
              <a:t>enabling policies, institutions and environment for saving and rehabilitating degrading ecosystem </a:t>
            </a:r>
            <a:r>
              <a:rPr lang="en-US" dirty="0" smtClean="0"/>
              <a:t>services</a:t>
            </a:r>
            <a:endParaRPr lang="en-US" dirty="0"/>
          </a:p>
          <a:p>
            <a:endParaRPr lang="en-US" dirty="0"/>
          </a:p>
        </p:txBody>
      </p:sp>
    </p:spTree>
    <p:extLst>
      <p:ext uri="{BB962C8B-B14F-4D97-AF65-F5344CB8AC3E}">
        <p14:creationId xmlns:p14="http://schemas.microsoft.com/office/powerpoint/2010/main" val="2257722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7" end="7"/>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087" y="2567462"/>
            <a:ext cx="4742597" cy="1143000"/>
          </a:xfrm>
        </p:spPr>
        <p:txBody>
          <a:bodyPr>
            <a:normAutofit fontScale="90000"/>
          </a:bodyPr>
          <a:lstStyle/>
          <a:p>
            <a:r>
              <a:rPr lang="en-US" dirty="0" smtClean="0"/>
              <a:t>Case study #1: Valuation of Ecosystem Services to Agricultural Water Management in Aral Sea Basin, Kazakhstan</a:t>
            </a:r>
            <a:endParaRPr lang="en-US"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41743" y="6200953"/>
            <a:ext cx="1000956" cy="538976"/>
          </a:xfrm>
          <a:prstGeom prst="rect">
            <a:avLst/>
          </a:prstGeom>
        </p:spPr>
      </p:pic>
      <p:pic>
        <p:nvPicPr>
          <p:cNvPr id="5" name="Picture 2" descr="syrdarya_basi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8974" y="858175"/>
            <a:ext cx="8127242" cy="495078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41973" y="6057752"/>
            <a:ext cx="2658827" cy="682177"/>
          </a:xfrm>
          <a:prstGeom prst="rect">
            <a:avLst/>
          </a:prstGeom>
        </p:spPr>
      </p:pic>
    </p:spTree>
    <p:extLst>
      <p:ext uri="{BB962C8B-B14F-4D97-AF65-F5344CB8AC3E}">
        <p14:creationId xmlns:p14="http://schemas.microsoft.com/office/powerpoint/2010/main" val="1418933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990600"/>
            <a:ext cx="8229600" cy="5328313"/>
          </a:xfrm>
        </p:spPr>
        <p:txBody>
          <a:bodyPr/>
          <a:lstStyle/>
          <a:p>
            <a:pPr marL="0" indent="0">
              <a:lnSpc>
                <a:spcPct val="90000"/>
              </a:lnSpc>
              <a:buNone/>
            </a:pPr>
            <a:r>
              <a:rPr lang="en-US" altLang="en-US" dirty="0" smtClean="0">
                <a:ea typeface="ＭＳ Ｐゴシック" panose="020B0600070205080204" pitchFamily="34" charset="-128"/>
              </a:rPr>
              <a:t>BACKGROUND</a:t>
            </a:r>
          </a:p>
          <a:p>
            <a:pPr>
              <a:lnSpc>
                <a:spcPct val="90000"/>
              </a:lnSpc>
            </a:pPr>
            <a:r>
              <a:rPr lang="en-US" altLang="en-US" dirty="0" smtClean="0">
                <a:ea typeface="ＭＳ Ｐゴシック" panose="020B0600070205080204" pitchFamily="34" charset="-128"/>
              </a:rPr>
              <a:t>Irrigation </a:t>
            </a:r>
            <a:r>
              <a:rPr lang="en-US" altLang="en-US" dirty="0">
                <a:ea typeface="ＭＳ Ｐゴシック" panose="020B0600070205080204" pitchFamily="34" charset="-128"/>
              </a:rPr>
              <a:t>is inefficient, primarily flood irrigation is practiced - canals lose 30% of their water supply, while field level irrigation efficiency is only 50%</a:t>
            </a:r>
          </a:p>
          <a:p>
            <a:pPr>
              <a:lnSpc>
                <a:spcPct val="90000"/>
              </a:lnSpc>
            </a:pPr>
            <a:r>
              <a:rPr lang="en-US" altLang="en-US" dirty="0">
                <a:ea typeface="ＭＳ Ｐゴシック" panose="020B0600070205080204" pitchFamily="34" charset="-128"/>
              </a:rPr>
              <a:t>Farmers </a:t>
            </a:r>
            <a:r>
              <a:rPr lang="en-US" altLang="en-US" dirty="0" smtClean="0">
                <a:ea typeface="ＭＳ Ｐゴシック" panose="020B0600070205080204" pitchFamily="34" charset="-128"/>
              </a:rPr>
              <a:t>over-irrigate </a:t>
            </a:r>
            <a:r>
              <a:rPr lang="en-US" altLang="en-US" dirty="0">
                <a:ea typeface="ＭＳ Ｐゴシック" panose="020B0600070205080204" pitchFamily="34" charset="-128"/>
              </a:rPr>
              <a:t>due to an unreliable supply of </a:t>
            </a:r>
            <a:r>
              <a:rPr lang="en-US" altLang="en-US" dirty="0" smtClean="0">
                <a:ea typeface="ＭＳ Ｐゴシック" panose="020B0600070205080204" pitchFamily="34" charset="-128"/>
              </a:rPr>
              <a:t>water</a:t>
            </a:r>
          </a:p>
          <a:p>
            <a:pPr marL="0" indent="0">
              <a:buNone/>
            </a:pPr>
            <a:r>
              <a:rPr lang="en-US" dirty="0" smtClean="0"/>
              <a:t>HYPOTHESIS</a:t>
            </a:r>
          </a:p>
          <a:p>
            <a:r>
              <a:rPr lang="en-US" dirty="0" smtClean="0"/>
              <a:t>Improving </a:t>
            </a:r>
            <a:r>
              <a:rPr lang="en-US" dirty="0"/>
              <a:t>agricultural water management will lead to improvement of other downstream ecosystem services sharing same water, and </a:t>
            </a:r>
          </a:p>
          <a:p>
            <a:r>
              <a:rPr lang="en-US" dirty="0"/>
              <a:t>through the identification and valuation of main water-related ecosystem services, a plan can be developed for payment for improvement of agricultural water management</a:t>
            </a:r>
          </a:p>
          <a:p>
            <a:pPr>
              <a:lnSpc>
                <a:spcPct val="90000"/>
              </a:lnSpc>
            </a:pPr>
            <a:endParaRPr lang="en-US" altLang="en-US" dirty="0">
              <a:ea typeface="ＭＳ Ｐゴシック" panose="020B0600070205080204" pitchFamily="34" charset="-128"/>
            </a:endParaRPr>
          </a:p>
        </p:txBody>
      </p:sp>
      <p:grpSp>
        <p:nvGrpSpPr>
          <p:cNvPr id="8" name="Group 7"/>
          <p:cNvGrpSpPr/>
          <p:nvPr/>
        </p:nvGrpSpPr>
        <p:grpSpPr>
          <a:xfrm>
            <a:off x="457200" y="696035"/>
            <a:ext cx="8212540" cy="5463654"/>
            <a:chOff x="457200" y="696035"/>
            <a:chExt cx="8212540" cy="5463654"/>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0" y="696035"/>
              <a:ext cx="4106270" cy="2737513"/>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63470" y="696035"/>
              <a:ext cx="4106270" cy="2737513"/>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7200" y="3433549"/>
              <a:ext cx="4089210" cy="2726140"/>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46410" y="3433548"/>
              <a:ext cx="4089210" cy="2726140"/>
            </a:xfrm>
            <a:prstGeom prst="rect">
              <a:avLst/>
            </a:prstGeom>
          </p:spPr>
        </p:pic>
      </p:grpSp>
    </p:spTree>
    <p:extLst>
      <p:ext uri="{BB962C8B-B14F-4D97-AF65-F5344CB8AC3E}">
        <p14:creationId xmlns:p14="http://schemas.microsoft.com/office/powerpoint/2010/main" val="2988580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Methodology</a:t>
            </a:r>
            <a:endParaRPr lang="en-US" dirty="0"/>
          </a:p>
        </p:txBody>
      </p:sp>
      <p:sp>
        <p:nvSpPr>
          <p:cNvPr id="3" name="Content Placeholder 2"/>
          <p:cNvSpPr>
            <a:spLocks noGrp="1"/>
          </p:cNvSpPr>
          <p:nvPr>
            <p:ph idx="1"/>
          </p:nvPr>
        </p:nvSpPr>
        <p:spPr>
          <a:xfrm>
            <a:off x="457200" y="990600"/>
            <a:ext cx="8229600" cy="5260075"/>
          </a:xfrm>
        </p:spPr>
        <p:txBody>
          <a:bodyPr>
            <a:normAutofit/>
          </a:bodyPr>
          <a:lstStyle/>
          <a:p>
            <a:r>
              <a:rPr lang="en-US" dirty="0" smtClean="0"/>
              <a:t>Soil-Water Assessment Tool (SWAT) modeling for biophysical evaluation of </a:t>
            </a:r>
            <a:r>
              <a:rPr lang="en-US" altLang="en-US" dirty="0"/>
              <a:t>water usage and other agricultural management practices and their impacts on crop yields and return </a:t>
            </a:r>
            <a:r>
              <a:rPr lang="en-US" altLang="en-US" dirty="0" smtClean="0"/>
              <a:t>flows</a:t>
            </a:r>
          </a:p>
          <a:p>
            <a:r>
              <a:rPr lang="en-US" dirty="0" smtClean="0"/>
              <a:t>Resource Investment Optimization System (RIOS) modeling </a:t>
            </a:r>
            <a:r>
              <a:rPr lang="en-US" altLang="en-US" dirty="0"/>
              <a:t>to identify a set of alternative land use management practices and then identify the ecosystem services that result when these practices are allocated in different ways across the landscape </a:t>
            </a:r>
            <a:endParaRPr lang="en-US" altLang="en-US" dirty="0" smtClean="0"/>
          </a:p>
          <a:p>
            <a:r>
              <a:rPr lang="en-US" altLang="en-US" dirty="0"/>
              <a:t>RIOS also allows users to optimize selected ecosystem services for a specified level of investment by identifying where on the landscape it is best to implement a suite of management practices</a:t>
            </a:r>
          </a:p>
          <a:p>
            <a:endParaRPr lang="en-US" dirty="0"/>
          </a:p>
        </p:txBody>
      </p:sp>
      <p:grpSp>
        <p:nvGrpSpPr>
          <p:cNvPr id="8" name="Group 7"/>
          <p:cNvGrpSpPr/>
          <p:nvPr/>
        </p:nvGrpSpPr>
        <p:grpSpPr>
          <a:xfrm>
            <a:off x="394342" y="5571272"/>
            <a:ext cx="6557456" cy="1310160"/>
            <a:chOff x="394342" y="5571272"/>
            <a:chExt cx="6557456" cy="131016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27203" y="5713752"/>
              <a:ext cx="1289594" cy="1148029"/>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29472" y="5694099"/>
              <a:ext cx="1422326" cy="1187333"/>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4342" y="5571272"/>
              <a:ext cx="3448050" cy="857250"/>
            </a:xfrm>
            <a:prstGeom prst="rect">
              <a:avLst/>
            </a:prstGeom>
          </p:spPr>
        </p:pic>
      </p:grpSp>
    </p:spTree>
    <p:extLst>
      <p:ext uri="{BB962C8B-B14F-4D97-AF65-F5344CB8AC3E}">
        <p14:creationId xmlns:p14="http://schemas.microsoft.com/office/powerpoint/2010/main" val="873308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Results</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4294513061"/>
              </p:ext>
            </p:extLst>
          </p:nvPr>
        </p:nvGraphicFramePr>
        <p:xfrm>
          <a:off x="390099" y="2028297"/>
          <a:ext cx="8296701" cy="2978664"/>
        </p:xfrm>
        <a:graphic>
          <a:graphicData uri="http://schemas.openxmlformats.org/drawingml/2006/table">
            <a:tbl>
              <a:tblPr/>
              <a:tblGrid>
                <a:gridCol w="3610015"/>
                <a:gridCol w="2575566"/>
                <a:gridCol w="2111120"/>
              </a:tblGrid>
              <a:tr h="276146">
                <a:tc>
                  <a:txBody>
                    <a:bodyPr/>
                    <a:lstStyle/>
                    <a:p>
                      <a:pPr algn="l" fontAlgn="b"/>
                      <a:endParaRPr lang="en-US" sz="2400" b="0" i="0" u="none" strike="noStrike" dirty="0">
                        <a:solidFill>
                          <a:srgbClr val="000000"/>
                        </a:solidFill>
                        <a:effectLst/>
                        <a:latin typeface="Calibri" panose="020F0502020204030204" pitchFamily="34" charset="0"/>
                      </a:endParaRP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gn="ctr" fontAlgn="b"/>
                      <a:r>
                        <a:rPr lang="en-US" sz="2400" b="0" i="0" u="none" strike="noStrike" dirty="0">
                          <a:solidFill>
                            <a:srgbClr val="000000"/>
                          </a:solidFill>
                          <a:effectLst/>
                          <a:latin typeface="Calibri" panose="020F0502020204030204" pitchFamily="34" charset="0"/>
                        </a:rPr>
                        <a:t>Net cost (Cost - Income gained)</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r>
              <a:tr h="276146">
                <a:tc>
                  <a:txBody>
                    <a:bodyPr/>
                    <a:lstStyle/>
                    <a:p>
                      <a:pPr algn="l" fontAlgn="b"/>
                      <a:endParaRPr lang="en-US" sz="2400" b="0" i="0" u="none" strike="noStrike" dirty="0">
                        <a:solidFill>
                          <a:srgbClr val="000000"/>
                        </a:solidFill>
                        <a:effectLst/>
                        <a:latin typeface="Calibri" panose="020F0502020204030204" pitchFamily="34" charset="0"/>
                      </a:endParaRP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i="0" u="none" strike="noStrike" dirty="0">
                          <a:solidFill>
                            <a:srgbClr val="000000"/>
                          </a:solidFill>
                          <a:effectLst/>
                          <a:latin typeface="Calibri" panose="020F0502020204030204" pitchFamily="34" charset="0"/>
                        </a:rPr>
                        <a:t>Without Subsidies</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i="0" u="none" strike="noStrike">
                          <a:solidFill>
                            <a:srgbClr val="000000"/>
                          </a:solidFill>
                          <a:effectLst/>
                          <a:latin typeface="Calibri" panose="020F0502020204030204" pitchFamily="34" charset="0"/>
                        </a:rPr>
                        <a:t>With Subsidies</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76146">
                <a:tc>
                  <a:txBody>
                    <a:bodyPr/>
                    <a:lstStyle/>
                    <a:p>
                      <a:pPr algn="l" fontAlgn="b"/>
                      <a:r>
                        <a:rPr lang="en-US" sz="2400" b="0" i="0" u="none" strike="noStrike">
                          <a:solidFill>
                            <a:srgbClr val="000000"/>
                          </a:solidFill>
                          <a:effectLst/>
                          <a:latin typeface="Calibri" panose="020F0502020204030204" pitchFamily="34" charset="0"/>
                        </a:rPr>
                        <a:t>Cotton (flood)</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en-US" sz="2400" b="0" i="0" u="none" strike="noStrike" dirty="0">
                        <a:solidFill>
                          <a:srgbClr val="000000"/>
                        </a:solidFill>
                        <a:effectLst/>
                        <a:latin typeface="Calibri" panose="020F0502020204030204" pitchFamily="34" charset="0"/>
                      </a:endParaRP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en-US" sz="2400" b="0" i="0" u="none" strike="noStrike">
                        <a:solidFill>
                          <a:srgbClr val="000000"/>
                        </a:solidFill>
                        <a:effectLst/>
                        <a:latin typeface="Calibri" panose="020F0502020204030204" pitchFamily="34" charset="0"/>
                      </a:endParaRP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76146">
                <a:tc>
                  <a:txBody>
                    <a:bodyPr/>
                    <a:lstStyle/>
                    <a:p>
                      <a:pPr algn="l" fontAlgn="b"/>
                      <a:r>
                        <a:rPr lang="en-US" sz="2400" b="0" i="0" u="none" strike="noStrike" dirty="0">
                          <a:solidFill>
                            <a:srgbClr val="000000"/>
                          </a:solidFill>
                          <a:effectLst/>
                          <a:latin typeface="Calibri" panose="020F0502020204030204" pitchFamily="34" charset="0"/>
                        </a:rPr>
                        <a:t>Cotton (drip)</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i="0" u="none" strike="noStrike" dirty="0" smtClean="0">
                          <a:solidFill>
                            <a:srgbClr val="000000"/>
                          </a:solidFill>
                          <a:effectLst/>
                          <a:latin typeface="Calibri" panose="020F0502020204030204" pitchFamily="34" charset="0"/>
                        </a:rPr>
                        <a:t>2475</a:t>
                      </a:r>
                      <a:endParaRPr lang="en-US" sz="2400" b="0" i="0" u="none" strike="noStrike" dirty="0">
                        <a:solidFill>
                          <a:srgbClr val="000000"/>
                        </a:solidFill>
                        <a:effectLst/>
                        <a:latin typeface="Calibri" panose="020F0502020204030204" pitchFamily="34" charset="0"/>
                      </a:endParaRP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i="0" u="none" strike="noStrike">
                          <a:solidFill>
                            <a:srgbClr val="000000"/>
                          </a:solidFill>
                          <a:effectLst/>
                          <a:latin typeface="Calibri" panose="020F0502020204030204" pitchFamily="34" charset="0"/>
                        </a:rPr>
                        <a:t>2293</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76146">
                <a:tc>
                  <a:txBody>
                    <a:bodyPr/>
                    <a:lstStyle/>
                    <a:p>
                      <a:pPr algn="l" fontAlgn="b"/>
                      <a:r>
                        <a:rPr lang="en-US" sz="2400" b="0" i="0" u="none" strike="noStrike" dirty="0">
                          <a:solidFill>
                            <a:srgbClr val="000000"/>
                          </a:solidFill>
                          <a:effectLst/>
                          <a:latin typeface="Calibri" panose="020F0502020204030204" pitchFamily="34" charset="0"/>
                        </a:rPr>
                        <a:t>Alfalfa (flood)</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en-US" sz="2400" b="0" i="0" u="none" strike="noStrike" dirty="0">
                        <a:solidFill>
                          <a:srgbClr val="000000"/>
                        </a:solidFill>
                        <a:effectLst/>
                        <a:latin typeface="Calibri" panose="020F0502020204030204" pitchFamily="34" charset="0"/>
                      </a:endParaRP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en-US" sz="2400" b="0" i="0" u="none" strike="noStrike" dirty="0">
                        <a:solidFill>
                          <a:srgbClr val="000000"/>
                        </a:solidFill>
                        <a:effectLst/>
                        <a:latin typeface="Calibri" panose="020F0502020204030204" pitchFamily="34" charset="0"/>
                      </a:endParaRP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76146">
                <a:tc>
                  <a:txBody>
                    <a:bodyPr/>
                    <a:lstStyle/>
                    <a:p>
                      <a:pPr algn="l" fontAlgn="b"/>
                      <a:r>
                        <a:rPr lang="en-US" sz="2400" b="0" i="0" u="none" strike="noStrike">
                          <a:solidFill>
                            <a:srgbClr val="000000"/>
                          </a:solidFill>
                          <a:effectLst/>
                          <a:latin typeface="Calibri" panose="020F0502020204030204" pitchFamily="34" charset="0"/>
                        </a:rPr>
                        <a:t>Alfalfa (sprinkler)</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i="0" u="none" strike="noStrike" dirty="0" smtClean="0">
                          <a:solidFill>
                            <a:srgbClr val="000000"/>
                          </a:solidFill>
                          <a:effectLst/>
                          <a:latin typeface="Calibri" panose="020F0502020204030204" pitchFamily="34" charset="0"/>
                        </a:rPr>
                        <a:t>2798</a:t>
                      </a:r>
                      <a:endParaRPr lang="en-US" sz="2400" b="0" i="0" u="none" strike="noStrike" dirty="0">
                        <a:solidFill>
                          <a:srgbClr val="000000"/>
                        </a:solidFill>
                        <a:effectLst/>
                        <a:latin typeface="Calibri" panose="020F0502020204030204" pitchFamily="34" charset="0"/>
                      </a:endParaRP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i="0" u="none" strike="noStrike" dirty="0" smtClean="0">
                          <a:solidFill>
                            <a:srgbClr val="000000"/>
                          </a:solidFill>
                          <a:effectLst/>
                          <a:latin typeface="Calibri" panose="020F0502020204030204" pitchFamily="34" charset="0"/>
                        </a:rPr>
                        <a:t>2596</a:t>
                      </a:r>
                      <a:endParaRPr lang="en-US" sz="2400" b="0" i="0" u="none" strike="noStrike" dirty="0">
                        <a:solidFill>
                          <a:srgbClr val="000000"/>
                        </a:solidFill>
                        <a:effectLst/>
                        <a:latin typeface="Calibri" panose="020F0502020204030204" pitchFamily="34" charset="0"/>
                      </a:endParaRP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76146">
                <a:tc>
                  <a:txBody>
                    <a:bodyPr/>
                    <a:lstStyle/>
                    <a:p>
                      <a:pPr algn="l" fontAlgn="b"/>
                      <a:r>
                        <a:rPr lang="en-US" sz="2400" b="0" i="0" u="none" strike="noStrike">
                          <a:solidFill>
                            <a:srgbClr val="000000"/>
                          </a:solidFill>
                          <a:effectLst/>
                          <a:latin typeface="Calibri" panose="020F0502020204030204" pitchFamily="34" charset="0"/>
                        </a:rPr>
                        <a:t>Orchards (flood)</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en-US" sz="2400" b="0" i="0" u="none" strike="noStrike" dirty="0">
                        <a:solidFill>
                          <a:srgbClr val="000000"/>
                        </a:solidFill>
                        <a:effectLst/>
                        <a:latin typeface="Calibri" panose="020F0502020204030204" pitchFamily="34" charset="0"/>
                      </a:endParaRP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en-US" sz="2400" b="0" i="0" u="none" strike="noStrike" dirty="0">
                        <a:solidFill>
                          <a:srgbClr val="000000"/>
                        </a:solidFill>
                        <a:effectLst/>
                        <a:latin typeface="Calibri" panose="020F0502020204030204" pitchFamily="34" charset="0"/>
                      </a:endParaRP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76146">
                <a:tc>
                  <a:txBody>
                    <a:bodyPr/>
                    <a:lstStyle/>
                    <a:p>
                      <a:pPr algn="l" fontAlgn="b"/>
                      <a:r>
                        <a:rPr lang="en-US" sz="2400" b="0" i="0" u="none" strike="noStrike" dirty="0">
                          <a:solidFill>
                            <a:srgbClr val="000000"/>
                          </a:solidFill>
                          <a:effectLst/>
                          <a:latin typeface="Calibri" panose="020F0502020204030204" pitchFamily="34" charset="0"/>
                        </a:rPr>
                        <a:t>Orchards (drip)</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i="0" u="none" strike="noStrike" dirty="0">
                          <a:solidFill>
                            <a:srgbClr val="000000"/>
                          </a:solidFill>
                          <a:effectLst/>
                          <a:latin typeface="Calibri" panose="020F0502020204030204" pitchFamily="34" charset="0"/>
                        </a:rPr>
                        <a:t>336</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en-US" sz="2400" b="0" i="0" u="none" strike="noStrike" dirty="0">
                        <a:solidFill>
                          <a:srgbClr val="000000"/>
                        </a:solidFill>
                        <a:effectLst/>
                        <a:latin typeface="Calibri" panose="020F0502020204030204" pitchFamily="34" charset="0"/>
                      </a:endParaRP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82453384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Picture 3"/>
          <p:cNvPicPr>
            <a:picLocks noChangeAspect="1"/>
          </p:cNvPicPr>
          <p:nvPr/>
        </p:nvPicPr>
        <p:blipFill>
          <a:blip r:embed="rId2"/>
          <a:stretch>
            <a:fillRect/>
          </a:stretch>
        </p:blipFill>
        <p:spPr>
          <a:xfrm>
            <a:off x="457200" y="978515"/>
            <a:ext cx="8263192" cy="4630715"/>
          </a:xfrm>
          <a:prstGeom prst="rect">
            <a:avLst/>
          </a:prstGeom>
        </p:spPr>
      </p:pic>
      <p:pic>
        <p:nvPicPr>
          <p:cNvPr id="5" name="Picture 4"/>
          <p:cNvPicPr>
            <a:picLocks noChangeAspect="1"/>
          </p:cNvPicPr>
          <p:nvPr/>
        </p:nvPicPr>
        <p:blipFill>
          <a:blip r:embed="rId3"/>
          <a:stretch>
            <a:fillRect/>
          </a:stretch>
        </p:blipFill>
        <p:spPr>
          <a:xfrm>
            <a:off x="457200" y="978515"/>
            <a:ext cx="8299975" cy="5045668"/>
          </a:xfrm>
          <a:prstGeom prst="rect">
            <a:avLst/>
          </a:prstGeom>
        </p:spPr>
      </p:pic>
      <p:pic>
        <p:nvPicPr>
          <p:cNvPr id="6" name="Picture 5"/>
          <p:cNvPicPr>
            <a:picLocks noChangeAspect="1"/>
          </p:cNvPicPr>
          <p:nvPr/>
        </p:nvPicPr>
        <p:blipFill>
          <a:blip r:embed="rId4"/>
          <a:stretch>
            <a:fillRect/>
          </a:stretch>
        </p:blipFill>
        <p:spPr>
          <a:xfrm>
            <a:off x="457200" y="978515"/>
            <a:ext cx="8230814" cy="5045669"/>
          </a:xfrm>
          <a:prstGeom prst="rect">
            <a:avLst/>
          </a:prstGeom>
        </p:spPr>
      </p:pic>
    </p:spTree>
    <p:extLst>
      <p:ext uri="{BB962C8B-B14F-4D97-AF65-F5344CB8AC3E}">
        <p14:creationId xmlns:p14="http://schemas.microsoft.com/office/powerpoint/2010/main" val="3810217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Stakeholder and Policy-maker consultation</a:t>
            </a:r>
            <a:endParaRPr lang="en-US" dirty="0"/>
          </a:p>
        </p:txBody>
      </p:sp>
      <p:grpSp>
        <p:nvGrpSpPr>
          <p:cNvPr id="8" name="Group 7"/>
          <p:cNvGrpSpPr/>
          <p:nvPr/>
        </p:nvGrpSpPr>
        <p:grpSpPr>
          <a:xfrm>
            <a:off x="1079878" y="1282887"/>
            <a:ext cx="6984244" cy="4656162"/>
            <a:chOff x="0" y="696033"/>
            <a:chExt cx="6984244" cy="4656162"/>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96034"/>
              <a:ext cx="3492122" cy="2328081"/>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92122" y="696033"/>
              <a:ext cx="3492122" cy="23280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024114"/>
              <a:ext cx="3492122" cy="2328081"/>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92122" y="3024114"/>
              <a:ext cx="3492122" cy="2328081"/>
            </a:xfrm>
            <a:prstGeom prst="rect">
              <a:avLst/>
            </a:prstGeom>
          </p:spPr>
        </p:pic>
      </p:grpSp>
      <p:grpSp>
        <p:nvGrpSpPr>
          <p:cNvPr id="13" name="Group 12"/>
          <p:cNvGrpSpPr/>
          <p:nvPr/>
        </p:nvGrpSpPr>
        <p:grpSpPr>
          <a:xfrm>
            <a:off x="1079874" y="1282886"/>
            <a:ext cx="6984246" cy="4656164"/>
            <a:chOff x="1079874" y="1282886"/>
            <a:chExt cx="6984246" cy="4656164"/>
          </a:xfrm>
        </p:grpSpPr>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79878" y="1282887"/>
              <a:ext cx="3492120" cy="2328080"/>
            </a:xfrm>
            <a:prstGeom prst="rect">
              <a:avLst/>
            </a:prstGeom>
          </p:spPr>
        </p:pic>
        <p:pic>
          <p:nvPicPr>
            <p:cNvPr id="10" name="Picture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571998" y="1282886"/>
              <a:ext cx="3492122" cy="2328081"/>
            </a:xfrm>
            <a:prstGeom prst="rect">
              <a:avLst/>
            </a:prstGeom>
          </p:spPr>
        </p:pic>
        <p:pic>
          <p:nvPicPr>
            <p:cNvPr id="11" name="Picture 1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79874" y="3610968"/>
              <a:ext cx="3492123" cy="2328082"/>
            </a:xfrm>
            <a:prstGeom prst="rect">
              <a:avLst/>
            </a:prstGeom>
          </p:spPr>
        </p:pic>
        <p:pic>
          <p:nvPicPr>
            <p:cNvPr id="12" name="Picture 1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568500" y="3610966"/>
              <a:ext cx="3495617" cy="2328081"/>
            </a:xfrm>
            <a:prstGeom prst="rect">
              <a:avLst/>
            </a:prstGeom>
          </p:spPr>
        </p:pic>
      </p:grpSp>
    </p:spTree>
    <p:extLst>
      <p:ext uri="{BB962C8B-B14F-4D97-AF65-F5344CB8AC3E}">
        <p14:creationId xmlns:p14="http://schemas.microsoft.com/office/powerpoint/2010/main" val="1064568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Conclusions</a:t>
            </a:r>
            <a:endParaRPr lang="en-US" dirty="0"/>
          </a:p>
        </p:txBody>
      </p:sp>
      <p:sp>
        <p:nvSpPr>
          <p:cNvPr id="3" name="Content Placeholder 2"/>
          <p:cNvSpPr>
            <a:spLocks noGrp="1"/>
          </p:cNvSpPr>
          <p:nvPr>
            <p:ph idx="1"/>
          </p:nvPr>
        </p:nvSpPr>
        <p:spPr>
          <a:xfrm>
            <a:off x="457200" y="990600"/>
            <a:ext cx="8229600" cy="5123597"/>
          </a:xfrm>
        </p:spPr>
        <p:txBody>
          <a:bodyPr>
            <a:normAutofit/>
          </a:bodyPr>
          <a:lstStyle/>
          <a:p>
            <a:r>
              <a:rPr lang="en-US" dirty="0"/>
              <a:t>Ecosystems services are important but often neglected part of the analysis. It’s not easy to estimate value/price of benefits drawn from nature</a:t>
            </a:r>
          </a:p>
          <a:p>
            <a:r>
              <a:rPr lang="en-US" dirty="0"/>
              <a:t>Agriculture cannot be managed in isolation from rest of the landscape</a:t>
            </a:r>
          </a:p>
          <a:p>
            <a:r>
              <a:rPr lang="en-US" dirty="0"/>
              <a:t>The more we appreciate the value of nature and benefits we draw from it, the more we will be able to manage the natural resources sustainably </a:t>
            </a:r>
          </a:p>
          <a:p>
            <a:r>
              <a:rPr lang="en-US" dirty="0"/>
              <a:t>There is an urgent need to understand the linkage between ecosystem management and human health, effects of producing </a:t>
            </a:r>
            <a:r>
              <a:rPr lang="en-US" dirty="0" smtClean="0"/>
              <a:t>biomass </a:t>
            </a:r>
            <a:r>
              <a:rPr lang="en-US" dirty="0"/>
              <a:t>and impact on ecosystem services and ecosystem resilience</a:t>
            </a:r>
          </a:p>
          <a:p>
            <a:endParaRPr lang="en-US" dirty="0"/>
          </a:p>
        </p:txBody>
      </p:sp>
    </p:spTree>
    <p:extLst>
      <p:ext uri="{BB962C8B-B14F-4D97-AF65-F5344CB8AC3E}">
        <p14:creationId xmlns:p14="http://schemas.microsoft.com/office/powerpoint/2010/main" val="1267940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7892" y="2799474"/>
            <a:ext cx="5616054" cy="1143000"/>
          </a:xfrm>
        </p:spPr>
        <p:txBody>
          <a:bodyPr>
            <a:noAutofit/>
          </a:bodyPr>
          <a:lstStyle/>
          <a:p>
            <a:pPr algn="l"/>
            <a:r>
              <a:rPr lang="en-US" sz="3600" dirty="0" smtClean="0"/>
              <a:t>Case study #2: </a:t>
            </a:r>
            <a:r>
              <a:rPr lang="en-US" sz="3600" dirty="0"/>
              <a:t>Linking Institutional Characteristics to Communal Natural Resource Conservation in </a:t>
            </a:r>
            <a:r>
              <a:rPr lang="en-US" sz="3600" dirty="0" err="1"/>
              <a:t>Cumbres</a:t>
            </a:r>
            <a:r>
              <a:rPr lang="en-US" sz="3600" dirty="0"/>
              <a:t> de Monterrey National </a:t>
            </a:r>
            <a:r>
              <a:rPr lang="en-US" sz="3600" dirty="0" smtClean="0"/>
              <a:t>Park, Mexico</a:t>
            </a:r>
            <a:endParaRPr lang="en-US" sz="36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6648" y="739348"/>
            <a:ext cx="7950200" cy="5549900"/>
          </a:xfrm>
          <a:prstGeom prst="rect">
            <a:avLst/>
          </a:prstGeom>
        </p:spPr>
      </p:pic>
      <p:sp>
        <p:nvSpPr>
          <p:cNvPr id="4" name="Oval 3"/>
          <p:cNvSpPr/>
          <p:nvPr/>
        </p:nvSpPr>
        <p:spPr>
          <a:xfrm>
            <a:off x="4367282" y="2963247"/>
            <a:ext cx="204717" cy="272955"/>
          </a:xfrm>
          <a:prstGeom prst="ellipse">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94211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sp>
        <p:nvSpPr>
          <p:cNvPr id="3" name="Content Placeholder 2"/>
          <p:cNvSpPr>
            <a:spLocks noGrp="1"/>
          </p:cNvSpPr>
          <p:nvPr>
            <p:ph idx="1"/>
          </p:nvPr>
        </p:nvSpPr>
        <p:spPr>
          <a:xfrm>
            <a:off x="457200" y="908714"/>
            <a:ext cx="8229600" cy="5833280"/>
          </a:xfrm>
        </p:spPr>
        <p:txBody>
          <a:bodyPr>
            <a:normAutofit lnSpcReduction="10000"/>
          </a:bodyPr>
          <a:lstStyle/>
          <a:p>
            <a:pPr marL="0" indent="0">
              <a:buNone/>
            </a:pPr>
            <a:r>
              <a:rPr lang="en-US" dirty="0" smtClean="0"/>
              <a:t>BACKGROUND</a:t>
            </a:r>
          </a:p>
          <a:p>
            <a:r>
              <a:rPr lang="en-US" dirty="0" smtClean="0"/>
              <a:t>National parks help preserve nature and ecosystem services</a:t>
            </a:r>
          </a:p>
          <a:p>
            <a:r>
              <a:rPr lang="en-US" dirty="0" smtClean="0"/>
              <a:t>Focus in developing countries has shifted from conservation to include aspects of human welfare allowing for local resource use</a:t>
            </a:r>
          </a:p>
          <a:p>
            <a:r>
              <a:rPr lang="en-US" dirty="0" smtClean="0"/>
              <a:t>Establishment of first parks in Mexico created land tenure conflicts</a:t>
            </a:r>
          </a:p>
          <a:p>
            <a:r>
              <a:rPr lang="en-US" dirty="0" smtClean="0"/>
              <a:t>Communal land management is common in Mexican national parks and is characterized for overexploitation and degradation due to open access nature</a:t>
            </a:r>
          </a:p>
          <a:p>
            <a:r>
              <a:rPr lang="en-US" dirty="0" smtClean="0"/>
              <a:t>Successful communal land management inside national parks is important since resettlement schemes only work when they are voluntary</a:t>
            </a:r>
          </a:p>
          <a:p>
            <a:r>
              <a:rPr lang="en-US" dirty="0" smtClean="0"/>
              <a:t>Perception of conservation must be taken into consideration when looking at successful communal land management in national parks</a:t>
            </a:r>
          </a:p>
        </p:txBody>
      </p:sp>
    </p:spTree>
    <p:extLst>
      <p:ext uri="{BB962C8B-B14F-4D97-AF65-F5344CB8AC3E}">
        <p14:creationId xmlns:p14="http://schemas.microsoft.com/office/powerpoint/2010/main" val="2814493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976952"/>
            <a:ext cx="8229600" cy="4525963"/>
          </a:xfrm>
        </p:spPr>
        <p:txBody>
          <a:bodyPr/>
          <a:lstStyle/>
          <a:p>
            <a:pPr marL="0" indent="0">
              <a:buNone/>
            </a:pPr>
            <a:r>
              <a:rPr lang="en-US" dirty="0"/>
              <a:t>OBJECTIVES  </a:t>
            </a:r>
          </a:p>
          <a:p>
            <a:r>
              <a:rPr lang="en-US" dirty="0"/>
              <a:t>To understand the factors that promote and deter; park promoted conservation, overharvesting, overgrazing, and trust in members to follow the rules </a:t>
            </a:r>
            <a:endParaRPr lang="en-US" dirty="0" smtClean="0"/>
          </a:p>
          <a:p>
            <a:pPr marL="0" indent="0">
              <a:buNone/>
            </a:pPr>
            <a:r>
              <a:rPr lang="en-US" dirty="0" smtClean="0"/>
              <a:t>METHODOLOGY	</a:t>
            </a:r>
            <a:endParaRPr lang="en-US" dirty="0"/>
          </a:p>
          <a:p>
            <a:r>
              <a:rPr lang="en-US" i="1" dirty="0" err="1" smtClean="0"/>
              <a:t>Ejidos</a:t>
            </a:r>
            <a:r>
              <a:rPr lang="en-US" dirty="0" smtClean="0"/>
              <a:t> communal management system</a:t>
            </a:r>
          </a:p>
          <a:p>
            <a:r>
              <a:rPr lang="en-US" dirty="0" smtClean="0"/>
              <a:t>235 respondents in 14 communities </a:t>
            </a:r>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8485" y="4372266"/>
            <a:ext cx="3446676" cy="2288593"/>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45383" y="4370743"/>
            <a:ext cx="3416490" cy="2290116"/>
          </a:xfrm>
          <a:prstGeom prst="rect">
            <a:avLst/>
          </a:prstGeom>
        </p:spPr>
      </p:pic>
    </p:spTree>
    <p:extLst>
      <p:ext uri="{BB962C8B-B14F-4D97-AF65-F5344CB8AC3E}">
        <p14:creationId xmlns:p14="http://schemas.microsoft.com/office/powerpoint/2010/main" val="3590229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Main questions asked</a:t>
            </a:r>
            <a:endParaRPr lang="en-US" dirty="0"/>
          </a:p>
        </p:txBody>
      </p:sp>
      <p:sp>
        <p:nvSpPr>
          <p:cNvPr id="3" name="Content Placeholder 2"/>
          <p:cNvSpPr>
            <a:spLocks noGrp="1"/>
          </p:cNvSpPr>
          <p:nvPr>
            <p:ph idx="1"/>
          </p:nvPr>
        </p:nvSpPr>
        <p:spPr>
          <a:xfrm>
            <a:off x="457200" y="990600"/>
            <a:ext cx="8229600" cy="5765042"/>
          </a:xfrm>
        </p:spPr>
        <p:txBody>
          <a:bodyPr>
            <a:normAutofit/>
          </a:bodyPr>
          <a:lstStyle/>
          <a:p>
            <a:r>
              <a:rPr lang="en-US" dirty="0" smtClean="0"/>
              <a:t>How establishment of park has affected NRM practices</a:t>
            </a:r>
          </a:p>
          <a:p>
            <a:r>
              <a:rPr lang="en-US" dirty="0" smtClean="0"/>
              <a:t>Is your decision influenced by community decision making process</a:t>
            </a:r>
          </a:p>
          <a:p>
            <a:r>
              <a:rPr lang="en-US" dirty="0" smtClean="0"/>
              <a:t>Are community rules and regulation fair for all members</a:t>
            </a:r>
          </a:p>
          <a:p>
            <a:r>
              <a:rPr lang="en-US" dirty="0" smtClean="0"/>
              <a:t>Is there any limitation on using other natural resources </a:t>
            </a:r>
          </a:p>
          <a:p>
            <a:r>
              <a:rPr lang="en-US" dirty="0" smtClean="0"/>
              <a:t>Are fences used for excluding grazing from different livestock owners</a:t>
            </a:r>
          </a:p>
          <a:p>
            <a:r>
              <a:rPr lang="en-US" dirty="0" smtClean="0"/>
              <a:t>Does community practice rotational gazing</a:t>
            </a:r>
          </a:p>
          <a:p>
            <a:r>
              <a:rPr lang="en-US" dirty="0" smtClean="0"/>
              <a:t>Do other governmental authorities and institutions support local punishments for rule breakers</a:t>
            </a:r>
          </a:p>
          <a:p>
            <a:r>
              <a:rPr lang="en-US" dirty="0" smtClean="0"/>
              <a:t>Is pasture usage fair between community members</a:t>
            </a:r>
          </a:p>
          <a:p>
            <a:r>
              <a:rPr lang="en-US" dirty="0" smtClean="0"/>
              <a:t>Are management rules created by community members</a:t>
            </a:r>
          </a:p>
          <a:p>
            <a:r>
              <a:rPr lang="en-US" dirty="0" smtClean="0"/>
              <a:t>Are rules easy to enforce</a:t>
            </a:r>
            <a:endParaRPr lang="en-US" dirty="0"/>
          </a:p>
        </p:txBody>
      </p:sp>
    </p:spTree>
    <p:extLst>
      <p:ext uri="{BB962C8B-B14F-4D97-AF65-F5344CB8AC3E}">
        <p14:creationId xmlns:p14="http://schemas.microsoft.com/office/powerpoint/2010/main" val="4207096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Main findings</a:t>
            </a:r>
            <a:endParaRPr lang="en-US" dirty="0"/>
          </a:p>
        </p:txBody>
      </p:sp>
      <p:sp>
        <p:nvSpPr>
          <p:cNvPr id="3" name="Content Placeholder 2"/>
          <p:cNvSpPr>
            <a:spLocks noGrp="1"/>
          </p:cNvSpPr>
          <p:nvPr>
            <p:ph idx="1"/>
          </p:nvPr>
        </p:nvSpPr>
        <p:spPr>
          <a:xfrm>
            <a:off x="457200" y="990600"/>
            <a:ext cx="8229600" cy="5765042"/>
          </a:xfrm>
        </p:spPr>
        <p:txBody>
          <a:bodyPr>
            <a:normAutofit lnSpcReduction="10000"/>
          </a:bodyPr>
          <a:lstStyle/>
          <a:p>
            <a:r>
              <a:rPr lang="en-US" dirty="0" smtClean="0"/>
              <a:t>Rules that are not perceived as just do not work</a:t>
            </a:r>
          </a:p>
          <a:p>
            <a:r>
              <a:rPr lang="en-US" dirty="0" smtClean="0"/>
              <a:t>89% of respondents believed overgrazing rules were just but 38% believed overharvesting rules were just</a:t>
            </a:r>
          </a:p>
          <a:p>
            <a:r>
              <a:rPr lang="en-US" dirty="0" smtClean="0"/>
              <a:t>When </a:t>
            </a:r>
            <a:r>
              <a:rPr lang="en-US" dirty="0"/>
              <a:t>asked how the establishment of the park has affected </a:t>
            </a:r>
            <a:r>
              <a:rPr lang="en-US" dirty="0" smtClean="0"/>
              <a:t>members’ </a:t>
            </a:r>
            <a:r>
              <a:rPr lang="en-US" dirty="0"/>
              <a:t>natural resource management practices, 14.7% stated toward less conservation, 43.6% stated no impact, and 41.8% stated toward more </a:t>
            </a:r>
            <a:r>
              <a:rPr lang="en-US" dirty="0" smtClean="0"/>
              <a:t>conservation.</a:t>
            </a:r>
          </a:p>
          <a:p>
            <a:r>
              <a:rPr lang="en-US" dirty="0" smtClean="0"/>
              <a:t>Incentives </a:t>
            </a:r>
            <a:r>
              <a:rPr lang="en-US" dirty="0"/>
              <a:t>for a limited few can cause negative perceptions of conservation, very clear property/resource boundaries are essential for positive conservation </a:t>
            </a:r>
            <a:r>
              <a:rPr lang="en-US" dirty="0" smtClean="0"/>
              <a:t>perceptions</a:t>
            </a:r>
          </a:p>
          <a:p>
            <a:r>
              <a:rPr lang="en-US" dirty="0" smtClean="0"/>
              <a:t>Land </a:t>
            </a:r>
            <a:r>
              <a:rPr lang="en-US" dirty="0"/>
              <a:t>users that practice rotational grazing believe that the park has worsened conservation practices, and the number of trainings received did not significantly improve </a:t>
            </a:r>
            <a:r>
              <a:rPr lang="en-US" dirty="0" smtClean="0"/>
              <a:t>perceptions</a:t>
            </a:r>
          </a:p>
          <a:p>
            <a:r>
              <a:rPr lang="en-US" dirty="0" smtClean="0"/>
              <a:t>Communities </a:t>
            </a:r>
            <a:r>
              <a:rPr lang="en-US" dirty="0"/>
              <a:t>need to be included in deciding who receives payment and it needs to be perceived to be fair</a:t>
            </a:r>
            <a:endParaRPr lang="en-US" dirty="0" smtClean="0"/>
          </a:p>
          <a:p>
            <a:endParaRPr lang="en-US" i="1" dirty="0"/>
          </a:p>
        </p:txBody>
      </p:sp>
    </p:spTree>
    <p:extLst>
      <p:ext uri="{BB962C8B-B14F-4D97-AF65-F5344CB8AC3E}">
        <p14:creationId xmlns:p14="http://schemas.microsoft.com/office/powerpoint/2010/main" val="2063311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4074" y="2619043"/>
            <a:ext cx="7772400" cy="1362075"/>
          </a:xfrm>
        </p:spPr>
        <p:txBody>
          <a:bodyPr/>
          <a:lstStyle/>
          <a:p>
            <a:r>
              <a:rPr lang="en-US" dirty="0" smtClean="0"/>
              <a:t>THANK YOU</a:t>
            </a:r>
            <a:endParaRPr lang="en-US" dirty="0"/>
          </a:p>
        </p:txBody>
      </p:sp>
    </p:spTree>
    <p:extLst>
      <p:ext uri="{BB962C8B-B14F-4D97-AF65-F5344CB8AC3E}">
        <p14:creationId xmlns:p14="http://schemas.microsoft.com/office/powerpoint/2010/main" val="3605527338"/>
      </p:ext>
    </p:extLst>
  </p:cSld>
  <p:clrMapOvr>
    <a:masterClrMapping/>
  </p:clrMapOvr>
  <p:timing>
    <p:tnLst>
      <p:par>
        <p:cTn id="1" dur="indefinite" restart="never" nodeType="tmRoot"/>
      </p:par>
    </p:tnLst>
  </p:timing>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369</TotalTime>
  <Words>1022</Words>
  <Application>Microsoft Office PowerPoint</Application>
  <PresentationFormat>On-screen Show (4:3)</PresentationFormat>
  <Paragraphs>95</Paragraphs>
  <Slides>18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MS PGothic</vt:lpstr>
      <vt:lpstr>Arial</vt:lpstr>
      <vt:lpstr>Calibri</vt:lpstr>
      <vt:lpstr>Custom Design</vt:lpstr>
      <vt:lpstr>Dry Ecosystem Services</vt:lpstr>
      <vt:lpstr>Dry Ecosystems</vt:lpstr>
      <vt:lpstr>Payment for Ecosystem Services (PES)</vt:lpstr>
      <vt:lpstr>Total Economic Value (TEV) Approach </vt:lpstr>
      <vt:lpstr>Steps to Follow…</vt:lpstr>
      <vt:lpstr>Case study #1: Valuation of Ecosystem Services to Agricultural Water Management in Aral Sea Basin, Kazakhstan</vt:lpstr>
      <vt:lpstr>PowerPoint Presentation</vt:lpstr>
      <vt:lpstr>Methodology</vt:lpstr>
      <vt:lpstr>Results</vt:lpstr>
      <vt:lpstr>PowerPoint Presentation</vt:lpstr>
      <vt:lpstr>Stakeholder and Policy-maker consultation</vt:lpstr>
      <vt:lpstr>Conclusions</vt:lpstr>
      <vt:lpstr>Case study #2: Linking Institutional Characteristics to Communal Natural Resource Conservation in Cumbres de Monterrey National Park, Mexico</vt:lpstr>
      <vt:lpstr>Introduction</vt:lpstr>
      <vt:lpstr>PowerPoint Presentation</vt:lpstr>
      <vt:lpstr>Main questions asked</vt:lpstr>
      <vt:lpstr>Main findings</vt:lpstr>
      <vt:lpstr>THANK YOU</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ICARDA Presentation</dc:title>
  <dc:creator>Waleed Sawalha</dc:creator>
  <cp:lastModifiedBy>Nangia, Vinay (ICARDA)</cp:lastModifiedBy>
  <cp:revision>47</cp:revision>
  <dcterms:created xsi:type="dcterms:W3CDTF">2014-05-06T12:01:35Z</dcterms:created>
  <dcterms:modified xsi:type="dcterms:W3CDTF">2016-08-22T09:54:21Z</dcterms:modified>
</cp:coreProperties>
</file>