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44" r:id="rId2"/>
    <p:sldId id="345" r:id="rId3"/>
    <p:sldId id="256" r:id="rId4"/>
    <p:sldId id="308" r:id="rId5"/>
    <p:sldId id="309" r:id="rId6"/>
    <p:sldId id="310" r:id="rId7"/>
    <p:sldId id="307" r:id="rId8"/>
    <p:sldId id="311" r:id="rId9"/>
    <p:sldId id="312" r:id="rId10"/>
    <p:sldId id="313" r:id="rId11"/>
    <p:sldId id="314" r:id="rId12"/>
    <p:sldId id="315" r:id="rId13"/>
    <p:sldId id="316" r:id="rId14"/>
    <p:sldId id="317" r:id="rId15"/>
    <p:sldId id="318" r:id="rId16"/>
    <p:sldId id="319" r:id="rId17"/>
    <p:sldId id="320" r:id="rId18"/>
    <p:sldId id="321" r:id="rId19"/>
    <p:sldId id="322" r:id="rId20"/>
    <p:sldId id="323" r:id="rId21"/>
    <p:sldId id="324" r:id="rId22"/>
    <p:sldId id="325" r:id="rId23"/>
    <p:sldId id="326" r:id="rId24"/>
    <p:sldId id="327" r:id="rId25"/>
    <p:sldId id="328" r:id="rId26"/>
    <p:sldId id="329" r:id="rId27"/>
    <p:sldId id="330" r:id="rId28"/>
    <p:sldId id="331" r:id="rId29"/>
    <p:sldId id="335" r:id="rId30"/>
    <p:sldId id="336" r:id="rId31"/>
    <p:sldId id="337" r:id="rId32"/>
    <p:sldId id="338" r:id="rId33"/>
    <p:sldId id="339" r:id="rId34"/>
    <p:sldId id="340" r:id="rId35"/>
    <p:sldId id="341" r:id="rId36"/>
    <p:sldId id="343" r:id="rId37"/>
    <p:sldId id="30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2172" autoAdjust="0"/>
  </p:normalViewPr>
  <p:slideViewPr>
    <p:cSldViewPr snapToGrid="0">
      <p:cViewPr>
        <p:scale>
          <a:sx n="50" d="100"/>
          <a:sy n="50" d="100"/>
        </p:scale>
        <p:origin x="1500"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EF4F4E-D618-4FFD-8163-3D67977E5184}" type="datetimeFigureOut">
              <a:rPr lang="en-US" smtClean="0"/>
              <a:t>7/7/2016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D0D77D-3A61-40B3-8100-A4C0F3AF849C}" type="slidenum">
              <a:rPr lang="en-US" smtClean="0"/>
              <a:t>‹#›</a:t>
            </a:fld>
            <a:endParaRPr lang="en-US"/>
          </a:p>
        </p:txBody>
      </p:sp>
    </p:spTree>
    <p:extLst>
      <p:ext uri="{BB962C8B-B14F-4D97-AF65-F5344CB8AC3E}">
        <p14:creationId xmlns:p14="http://schemas.microsoft.com/office/powerpoint/2010/main" val="102345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buFont typeface="Calibri" panose="020F0502020204030204" pitchFamily="34" charset="0"/>
              <a:buAutoNum type="arabicPeriod"/>
            </a:pPr>
            <a:r>
              <a:rPr lang="en-GB" altLang="en-US" dirty="0" smtClean="0"/>
              <a:t>Cynic quote: Should we price nature?</a:t>
            </a:r>
          </a:p>
          <a:p>
            <a:pPr>
              <a:spcBef>
                <a:spcPct val="0"/>
              </a:spcBef>
              <a:buFont typeface="Calibri" panose="020F0502020204030204" pitchFamily="34" charset="0"/>
              <a:buAutoNum type="arabicPeriod"/>
            </a:pPr>
            <a:r>
              <a:rPr lang="en-GB" altLang="en-US" dirty="0" smtClean="0"/>
              <a:t>What if the price for a wetland is £10k per hectare and the developer is willing to pay this amount?</a:t>
            </a:r>
          </a:p>
          <a:p>
            <a:pPr>
              <a:spcBef>
                <a:spcPct val="0"/>
              </a:spcBef>
              <a:buFont typeface="Calibri" panose="020F0502020204030204" pitchFamily="34" charset="0"/>
              <a:buAutoNum type="arabicPeriod"/>
            </a:pPr>
            <a:r>
              <a:rPr lang="en-GB" altLang="en-US" dirty="0" smtClean="0"/>
              <a:t>Worse still, what if a consultant for the developer cherry-picks a low per hectare value for the wetland? </a:t>
            </a:r>
          </a:p>
          <a:p>
            <a:pPr>
              <a:spcBef>
                <a:spcPct val="0"/>
              </a:spcBef>
              <a:buFont typeface="Calibri" panose="020F0502020204030204" pitchFamily="34" charset="0"/>
              <a:buAutoNum type="arabicPeriod"/>
            </a:pPr>
            <a:r>
              <a:rPr lang="en-GB" altLang="en-US" dirty="0" smtClean="0"/>
              <a:t>This is why we discuss pitfalls</a:t>
            </a:r>
          </a:p>
        </p:txBody>
      </p:sp>
      <p:sp>
        <p:nvSpPr>
          <p:cNvPr id="4" name="Slide Number Placeholder 3"/>
          <p:cNvSpPr>
            <a:spLocks noGrp="1"/>
          </p:cNvSpPr>
          <p:nvPr>
            <p:ph type="sldNum" sz="quarter" idx="10"/>
          </p:nvPr>
        </p:nvSpPr>
        <p:spPr/>
        <p:txBody>
          <a:bodyPr/>
          <a:lstStyle/>
          <a:p>
            <a:fld id="{C5D0D77D-3A61-40B3-8100-A4C0F3AF849C}" type="slidenum">
              <a:rPr lang="en-US" smtClean="0"/>
              <a:t>12</a:t>
            </a:fld>
            <a:endParaRPr lang="en-US"/>
          </a:p>
        </p:txBody>
      </p:sp>
    </p:spTree>
    <p:extLst>
      <p:ext uri="{BB962C8B-B14F-4D97-AF65-F5344CB8AC3E}">
        <p14:creationId xmlns:p14="http://schemas.microsoft.com/office/powerpoint/2010/main" val="1528888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buFontTx/>
              <a:buAutoNum type="arabicPeriod"/>
            </a:pPr>
            <a:r>
              <a:rPr lang="en-US" altLang="en-US" dirty="0" smtClean="0"/>
              <a:t>Missing markets – e.g. leisure and recreation in a forest. If no entrance fee then no value in market per se – but still affects our well-being so economically relevant</a:t>
            </a:r>
          </a:p>
          <a:p>
            <a:pPr>
              <a:spcBef>
                <a:spcPct val="0"/>
              </a:spcBef>
              <a:buFontTx/>
              <a:buAutoNum type="arabicPeriod"/>
            </a:pPr>
            <a:r>
              <a:rPr lang="en-US" altLang="en-US" dirty="0" smtClean="0"/>
              <a:t>Right pollution – what is best for the profit-maximizing  private firm/agent/individual is unlikely to be what is best for society </a:t>
            </a:r>
          </a:p>
          <a:p>
            <a:pPr>
              <a:spcBef>
                <a:spcPct val="0"/>
              </a:spcBef>
              <a:buFontTx/>
              <a:buAutoNum type="arabicPeriod"/>
            </a:pPr>
            <a:r>
              <a:rPr lang="en-US" altLang="en-US" dirty="0" smtClean="0"/>
              <a:t>Conservation programs – costly to exchequer, also opportunity cost (foregone income from say conversion to agricultural land); need to justify policy actions especially in light of recession/tight funding </a:t>
            </a:r>
          </a:p>
          <a:p>
            <a:pPr>
              <a:spcBef>
                <a:spcPct val="0"/>
              </a:spcBef>
              <a:buFontTx/>
              <a:buAutoNum type="arabicPeriod"/>
            </a:pPr>
            <a:r>
              <a:rPr lang="en-US" altLang="en-US" dirty="0" smtClean="0"/>
              <a:t>NRA – to get data on resource use in a systemic form to track changes over time in stocks and flows of natural resources</a:t>
            </a:r>
            <a:endParaRPr lang="en-US" altLang="en-US" dirty="0" smtClean="0"/>
          </a:p>
        </p:txBody>
      </p:sp>
      <p:sp>
        <p:nvSpPr>
          <p:cNvPr id="4" name="Slide Number Placeholder 3"/>
          <p:cNvSpPr>
            <a:spLocks noGrp="1"/>
          </p:cNvSpPr>
          <p:nvPr>
            <p:ph type="sldNum" sz="quarter" idx="10"/>
          </p:nvPr>
        </p:nvSpPr>
        <p:spPr/>
        <p:txBody>
          <a:bodyPr/>
          <a:lstStyle/>
          <a:p>
            <a:fld id="{C5D0D77D-3A61-40B3-8100-A4C0F3AF849C}" type="slidenum">
              <a:rPr lang="en-US" smtClean="0"/>
              <a:t>13</a:t>
            </a:fld>
            <a:endParaRPr lang="en-US"/>
          </a:p>
        </p:txBody>
      </p:sp>
    </p:spTree>
    <p:extLst>
      <p:ext uri="{BB962C8B-B14F-4D97-AF65-F5344CB8AC3E}">
        <p14:creationId xmlns:p14="http://schemas.microsoft.com/office/powerpoint/2010/main" val="9249657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buFontTx/>
              <a:buAutoNum type="arabicPeriod"/>
            </a:pPr>
            <a:r>
              <a:rPr lang="en-US" altLang="en-US" dirty="0" smtClean="0"/>
              <a:t>This is typology that economists have used</a:t>
            </a:r>
          </a:p>
          <a:p>
            <a:pPr>
              <a:spcBef>
                <a:spcPct val="0"/>
              </a:spcBef>
              <a:buFontTx/>
              <a:buAutoNum type="arabicPeriod"/>
            </a:pPr>
            <a:r>
              <a:rPr lang="en-US" altLang="en-US" dirty="0" smtClean="0"/>
              <a:t>Rationale for a typology of this kind is that if we do not categorize all the types of benefits that nature and ecosystems provide then we end up systematically under-estimating value (if we omit some categories)  </a:t>
            </a:r>
          </a:p>
          <a:p>
            <a:pPr>
              <a:spcBef>
                <a:spcPct val="0"/>
              </a:spcBef>
            </a:pPr>
            <a:r>
              <a:rPr lang="en-US" altLang="en-US" dirty="0" smtClean="0"/>
              <a:t>3. We can conceive of Total Economic Value as consisting of a number of elements relating to both our use of ecosystem services either directly or indirectly, and importantly also the potential benefits from non-use of the resource. </a:t>
            </a:r>
          </a:p>
          <a:p>
            <a:pPr>
              <a:spcBef>
                <a:spcPct val="0"/>
              </a:spcBef>
            </a:pPr>
            <a:endParaRPr lang="en-US" altLang="en-US" dirty="0" smtClean="0"/>
          </a:p>
          <a:p>
            <a:pPr>
              <a:spcBef>
                <a:spcPct val="0"/>
              </a:spcBef>
            </a:pPr>
            <a:r>
              <a:rPr lang="en-US" altLang="en-US" b="1" u="sng" dirty="0" smtClean="0"/>
              <a:t>Emphasize</a:t>
            </a:r>
            <a:r>
              <a:rPr lang="en-US" altLang="en-US" b="1" dirty="0" smtClean="0"/>
              <a:t> </a:t>
            </a:r>
            <a:r>
              <a:rPr lang="en-US" altLang="en-US" dirty="0" smtClean="0"/>
              <a:t>that TEV is considered from a purely human perspective. Whilst we might value the existence of say a habitat or species we cannot know its own intrinsic value.</a:t>
            </a:r>
          </a:p>
          <a:p>
            <a:pPr>
              <a:spcBef>
                <a:spcPct val="0"/>
              </a:spcBef>
            </a:pPr>
            <a:endParaRPr lang="en-US" altLang="en-US" dirty="0" smtClean="0"/>
          </a:p>
          <a:p>
            <a:pPr>
              <a:spcBef>
                <a:spcPct val="0"/>
              </a:spcBef>
            </a:pPr>
            <a:r>
              <a:rPr lang="en-GB" altLang="en-US" b="1" u="sng" dirty="0" smtClean="0"/>
              <a:t>Explain </a:t>
            </a:r>
            <a:r>
              <a:rPr lang="en-GB" altLang="en-US" dirty="0" smtClean="0"/>
              <a:t>that use values are considered to be either direct or indirect. Direct use values include both consumptive uses such as food and raw materials and non-consumptive uses such as recreation, cultural heritage and well-being. This distinction is clear in that consumptive uses either permanently deplete non-renewable resources or temporarily prevent others from consuming renewable resources. Non-consumptive uses do not deplete the resource, but may temporarily prevent others from enjoying it, for example through crowding at recreational sites. </a:t>
            </a:r>
          </a:p>
          <a:p>
            <a:pPr>
              <a:spcBef>
                <a:spcPct val="0"/>
              </a:spcBef>
            </a:pPr>
            <a:endParaRPr lang="en-GB" altLang="en-US" dirty="0" smtClean="0"/>
          </a:p>
          <a:p>
            <a:pPr>
              <a:spcBef>
                <a:spcPct val="0"/>
              </a:spcBef>
            </a:pPr>
            <a:r>
              <a:rPr lang="en-GB" altLang="en-US" dirty="0" smtClean="0"/>
              <a:t>Indirect use values relate to the benefits we receive from regulating ecosystem services, for example pest control, pollination, water regulation and purification, and climate regulation.</a:t>
            </a:r>
          </a:p>
          <a:p>
            <a:pPr>
              <a:spcBef>
                <a:spcPct val="0"/>
              </a:spcBef>
            </a:pPr>
            <a:endParaRPr lang="en-GB" altLang="en-US" dirty="0" smtClean="0"/>
          </a:p>
          <a:p>
            <a:pPr>
              <a:spcBef>
                <a:spcPct val="0"/>
              </a:spcBef>
            </a:pPr>
            <a:r>
              <a:rPr lang="en-GB" altLang="en-US" b="1" u="sng" dirty="0" smtClean="0"/>
              <a:t>Explain </a:t>
            </a:r>
            <a:r>
              <a:rPr lang="en-GB" altLang="en-US" dirty="0" smtClean="0"/>
              <a:t>that option values relate to the potential future availability of ecosystem services, as such although we are not currently using those services they are often categorised as being linked to use values rather than non-use values.</a:t>
            </a:r>
          </a:p>
          <a:p>
            <a:pPr>
              <a:spcBef>
                <a:spcPct val="0"/>
              </a:spcBef>
            </a:pPr>
            <a:endParaRPr lang="en-GB" altLang="en-US" dirty="0" smtClean="0"/>
          </a:p>
          <a:p>
            <a:pPr>
              <a:spcBef>
                <a:spcPct val="0"/>
              </a:spcBef>
            </a:pPr>
            <a:r>
              <a:rPr lang="en-GB" altLang="en-US" b="1" u="sng" dirty="0" smtClean="0"/>
              <a:t>Explain </a:t>
            </a:r>
            <a:r>
              <a:rPr lang="en-GB" altLang="en-US" dirty="0" smtClean="0"/>
              <a:t>that non-use values can be considered as either philanthropic towards other people or altruistic towards nature. </a:t>
            </a:r>
          </a:p>
          <a:p>
            <a:pPr>
              <a:spcBef>
                <a:spcPct val="0"/>
              </a:spcBef>
            </a:pPr>
            <a:endParaRPr lang="en-GB" altLang="en-US" dirty="0" smtClean="0"/>
          </a:p>
          <a:p>
            <a:pPr>
              <a:spcBef>
                <a:spcPct val="0"/>
              </a:spcBef>
            </a:pPr>
            <a:r>
              <a:rPr lang="en-GB" altLang="en-US" dirty="0" smtClean="0"/>
              <a:t>Bequest values arise from knowing that future generations will have access to a particular natural resource, whilst altruistic value is the satisfaction of knowing that others in the current generation will have access to a resource. These types of value can therefore be used to consider issues of intergenerational and </a:t>
            </a:r>
            <a:r>
              <a:rPr lang="en-GB" altLang="en-US" dirty="0" err="1" smtClean="0"/>
              <a:t>intragenerational</a:t>
            </a:r>
            <a:r>
              <a:rPr lang="en-GB" altLang="en-US" dirty="0" smtClean="0"/>
              <a:t> equity. There is also an important distinction here with option value. Option value relates to the potential use of the resource by the person(s) expressing the value, bequest and altruistic values relate to potential use by others.</a:t>
            </a:r>
          </a:p>
          <a:p>
            <a:pPr>
              <a:spcBef>
                <a:spcPct val="0"/>
              </a:spcBef>
            </a:pPr>
            <a:endParaRPr lang="en-GB" altLang="en-US" dirty="0" smtClean="0"/>
          </a:p>
          <a:p>
            <a:pPr>
              <a:spcBef>
                <a:spcPct val="0"/>
              </a:spcBef>
            </a:pPr>
            <a:r>
              <a:rPr lang="en-GB" altLang="en-US" dirty="0" smtClean="0"/>
              <a:t>Existence value is the satisfaction from knowing a species, ecosystem or resource exists.</a:t>
            </a:r>
          </a:p>
          <a:p>
            <a:pPr>
              <a:spcBef>
                <a:spcPct val="0"/>
              </a:spcBef>
            </a:pPr>
            <a:endParaRPr lang="en-GB" altLang="en-US" dirty="0" smtClean="0"/>
          </a:p>
          <a:p>
            <a:pPr>
              <a:spcBef>
                <a:spcPct val="0"/>
              </a:spcBef>
            </a:pPr>
            <a:r>
              <a:rPr lang="en-GB" altLang="en-US" b="1" u="sng" dirty="0" smtClean="0"/>
              <a:t>Note</a:t>
            </a:r>
            <a:r>
              <a:rPr lang="en-GB" altLang="en-US" dirty="0" smtClean="0"/>
              <a:t> that whilst we can conceive of these types of value, in reality when undertaking valuation these may be inseparable motivations for value rather than individually identifiable elements of value. That is we may be unable to observe or elicit a value for either purely use or non-use elements of TEV. </a:t>
            </a:r>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C5D0D77D-3A61-40B3-8100-A4C0F3AF849C}" type="slidenum">
              <a:rPr lang="en-US" smtClean="0"/>
              <a:t>14</a:t>
            </a:fld>
            <a:endParaRPr lang="en-US"/>
          </a:p>
        </p:txBody>
      </p:sp>
    </p:spTree>
    <p:extLst>
      <p:ext uri="{BB962C8B-B14F-4D97-AF65-F5344CB8AC3E}">
        <p14:creationId xmlns:p14="http://schemas.microsoft.com/office/powerpoint/2010/main" val="2526730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altLang="en-US" b="1" u="sng" dirty="0" smtClean="0"/>
              <a:t>Explain </a:t>
            </a:r>
            <a:r>
              <a:rPr lang="en-GB" altLang="en-US" dirty="0" smtClean="0"/>
              <a:t>that this table illustrates the main links between the elements of TEV and different types of ecosystem service.</a:t>
            </a:r>
          </a:p>
          <a:p>
            <a:pPr>
              <a:spcBef>
                <a:spcPct val="0"/>
              </a:spcBef>
            </a:pPr>
            <a:r>
              <a:rPr lang="en-GB" altLang="en-US" b="1" u="sng" dirty="0" smtClean="0"/>
              <a:t>Highlight</a:t>
            </a:r>
            <a:r>
              <a:rPr lang="en-GB" altLang="en-US" dirty="0" smtClean="0"/>
              <a:t> that different categories of ecosystem service can provide different and multiple types of value.</a:t>
            </a:r>
            <a:endParaRPr lang="en-GB" altLang="en-US" b="1" u="sng" dirty="0" smtClean="0"/>
          </a:p>
          <a:p>
            <a:pPr>
              <a:spcBef>
                <a:spcPct val="0"/>
              </a:spcBef>
            </a:pPr>
            <a:r>
              <a:rPr lang="en-GB" altLang="en-US" dirty="0" smtClean="0"/>
              <a:t>Provisioning services are most clearly related to consumptive direct use values. Concerns for sustainability and resilience of resource use may also motivate option value and non-use values.</a:t>
            </a:r>
          </a:p>
          <a:p>
            <a:pPr>
              <a:spcBef>
                <a:spcPct val="0"/>
              </a:spcBef>
            </a:pPr>
            <a:r>
              <a:rPr lang="en-GB" altLang="en-US" dirty="0" smtClean="0"/>
              <a:t>Regulating services are most closely linked to indirect use values and to a lesser extent option values.</a:t>
            </a:r>
          </a:p>
          <a:p>
            <a:pPr>
              <a:spcBef>
                <a:spcPct val="0"/>
              </a:spcBef>
            </a:pPr>
            <a:r>
              <a:rPr lang="en-GB" altLang="en-US" dirty="0" smtClean="0"/>
              <a:t>Cultural services are related to non-consumptive direct use values, but we might also hold option and non-use values for some types of cultural service.</a:t>
            </a:r>
          </a:p>
          <a:p>
            <a:pPr>
              <a:spcBef>
                <a:spcPct val="0"/>
              </a:spcBef>
            </a:pPr>
            <a:r>
              <a:rPr lang="en-GB" altLang="en-US" dirty="0" smtClean="0"/>
              <a:t>Habitat and supporting services underpin other ecosystem services and to avoid double counting are not separately valued.</a:t>
            </a:r>
          </a:p>
        </p:txBody>
      </p:sp>
      <p:sp>
        <p:nvSpPr>
          <p:cNvPr id="4" name="Slide Number Placeholder 3"/>
          <p:cNvSpPr>
            <a:spLocks noGrp="1"/>
          </p:cNvSpPr>
          <p:nvPr>
            <p:ph type="sldNum" sz="quarter" idx="10"/>
          </p:nvPr>
        </p:nvSpPr>
        <p:spPr/>
        <p:txBody>
          <a:bodyPr/>
          <a:lstStyle/>
          <a:p>
            <a:fld id="{C5D0D77D-3A61-40B3-8100-A4C0F3AF849C}" type="slidenum">
              <a:rPr lang="en-US" smtClean="0"/>
              <a:t>15</a:t>
            </a:fld>
            <a:endParaRPr lang="en-US"/>
          </a:p>
        </p:txBody>
      </p:sp>
    </p:spTree>
    <p:extLst>
      <p:ext uri="{BB962C8B-B14F-4D97-AF65-F5344CB8AC3E}">
        <p14:creationId xmlns:p14="http://schemas.microsoft.com/office/powerpoint/2010/main" val="3393902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altLang="en-US" b="1" u="sng" dirty="0" smtClean="0"/>
              <a:t>Explain</a:t>
            </a:r>
            <a:r>
              <a:rPr lang="en-US" altLang="en-US" dirty="0" smtClean="0"/>
              <a:t> that there are three broad categories of valuation approaches.</a:t>
            </a:r>
          </a:p>
          <a:p>
            <a:pPr>
              <a:spcBef>
                <a:spcPct val="0"/>
              </a:spcBef>
            </a:pPr>
            <a:r>
              <a:rPr lang="en-US" altLang="en-US" b="1" u="sng" dirty="0" smtClean="0"/>
              <a:t>Outline</a:t>
            </a:r>
            <a:r>
              <a:rPr lang="en-US" altLang="en-US" dirty="0" smtClean="0"/>
              <a:t> the types of methods used in each and where they can be applied.</a:t>
            </a:r>
            <a:endParaRPr lang="en-US" altLang="en-US" b="1" u="sng" dirty="0" smtClean="0"/>
          </a:p>
          <a:p>
            <a:pPr>
              <a:spcBef>
                <a:spcPct val="0"/>
              </a:spcBef>
            </a:pPr>
            <a:r>
              <a:rPr lang="en-US" altLang="en-US" dirty="0" smtClean="0"/>
              <a:t>Direct market valuation uses data on values that we can observe in actual markets. There are three main types of market valuation data:</a:t>
            </a:r>
          </a:p>
          <a:p>
            <a:pPr>
              <a:spcBef>
                <a:spcPct val="0"/>
              </a:spcBef>
              <a:buFontTx/>
              <a:buAutoNum type="arabicPeriod"/>
            </a:pPr>
            <a:r>
              <a:rPr lang="en-US" altLang="en-US" dirty="0" smtClean="0"/>
              <a:t>Market prices – we observe these for goods and services that are traded in markets (cost of fish or forestry stock)</a:t>
            </a:r>
          </a:p>
          <a:p>
            <a:pPr>
              <a:spcBef>
                <a:spcPct val="0"/>
              </a:spcBef>
              <a:buFontTx/>
              <a:buAutoNum type="arabicPeriod"/>
            </a:pPr>
            <a:r>
              <a:rPr lang="en-US" altLang="en-US" dirty="0" smtClean="0"/>
              <a:t>Cost-based approaches – where we equate the value of an ecosystem service to either the cost of provision for the service, the costs of alternatives to that service (e.g. man-made infrastructure in place of a regulating service), or the cost of damage where a service is not provided or fails (e.g. flood damage costs).</a:t>
            </a:r>
          </a:p>
          <a:p>
            <a:pPr>
              <a:spcBef>
                <a:spcPct val="0"/>
              </a:spcBef>
              <a:buFontTx/>
              <a:buAutoNum type="arabicPeriod"/>
            </a:pPr>
            <a:r>
              <a:rPr lang="en-US" altLang="en-US" dirty="0" smtClean="0"/>
              <a:t>Production functions – using data on the quantity or quality of ecosystem services together with other goods or services to produce a final good with a related price or cost.</a:t>
            </a:r>
          </a:p>
          <a:p>
            <a:pPr>
              <a:spcBef>
                <a:spcPct val="0"/>
              </a:spcBef>
            </a:pPr>
            <a:endParaRPr lang="en-US" altLang="en-US" dirty="0" smtClean="0"/>
          </a:p>
          <a:p>
            <a:pPr>
              <a:spcBef>
                <a:spcPct val="0"/>
              </a:spcBef>
            </a:pPr>
            <a:r>
              <a:rPr lang="en-US" altLang="en-US" dirty="0" smtClean="0"/>
              <a:t>Market valuation approaches are typically used for provisioning goods (prices), regulating services (costs, production functions) and potentially supporting services (production functions)</a:t>
            </a:r>
          </a:p>
          <a:p>
            <a:pPr>
              <a:spcBef>
                <a:spcPct val="0"/>
              </a:spcBef>
            </a:pPr>
            <a:endParaRPr lang="en-US" altLang="en-US" dirty="0" smtClean="0"/>
          </a:p>
          <a:p>
            <a:pPr>
              <a:spcBef>
                <a:spcPct val="0"/>
              </a:spcBef>
            </a:pPr>
            <a:r>
              <a:rPr lang="en-US" altLang="en-US" dirty="0" smtClean="0"/>
              <a:t>In revealed preference methods we infer the value of ecosystem services from observing people’s behavior. There are two common methods:</a:t>
            </a:r>
          </a:p>
          <a:p>
            <a:pPr>
              <a:spcBef>
                <a:spcPct val="0"/>
              </a:spcBef>
              <a:buFontTx/>
              <a:buAutoNum type="arabicPeriod"/>
            </a:pPr>
            <a:r>
              <a:rPr lang="en-US" altLang="en-US" dirty="0" smtClean="0"/>
              <a:t>Travel cost method – used for valuing recreational sites and assumes that the value that someone places on a site or activity is related to the amount of time and money they spend travelling to undertake the activity at a particular site.</a:t>
            </a:r>
          </a:p>
          <a:p>
            <a:pPr>
              <a:spcBef>
                <a:spcPct val="0"/>
              </a:spcBef>
              <a:buFontTx/>
              <a:buAutoNum type="arabicPeriod"/>
            </a:pPr>
            <a:r>
              <a:rPr lang="en-US" altLang="en-US" dirty="0" smtClean="0"/>
              <a:t>Hedonic pricing – uses the assumption that the quality or quantity of ecosystem services in an area are reflected in local property prices, along with a range of other property and neighborhood attributes (beach view, lake in the backyard)</a:t>
            </a:r>
          </a:p>
          <a:p>
            <a:pPr>
              <a:spcBef>
                <a:spcPct val="0"/>
              </a:spcBef>
            </a:pPr>
            <a:r>
              <a:rPr lang="en-US" altLang="en-US" dirty="0" smtClean="0"/>
              <a:t>Travel cost are used for particular types of cultural services, hedonic pricing can be used for a variety of services including regulating, cultural (amenity) and commonly applied to negative impacts such as noise (road, aircraft), </a:t>
            </a:r>
            <a:r>
              <a:rPr lang="en-GB" altLang="en-US" dirty="0" smtClean="0"/>
              <a:t>odours</a:t>
            </a:r>
            <a:r>
              <a:rPr lang="en-US" altLang="en-US" dirty="0" smtClean="0"/>
              <a:t>, dust etc.</a:t>
            </a:r>
          </a:p>
          <a:p>
            <a:pPr>
              <a:spcBef>
                <a:spcPct val="0"/>
              </a:spcBef>
            </a:pPr>
            <a:endParaRPr lang="en-US" altLang="en-US" dirty="0" smtClean="0"/>
          </a:p>
          <a:p>
            <a:pPr>
              <a:spcBef>
                <a:spcPct val="0"/>
              </a:spcBef>
            </a:pPr>
            <a:r>
              <a:rPr lang="en-US" altLang="en-US" dirty="0" smtClean="0"/>
              <a:t>Stated preference approaches use hypothetical markets to elicit willingness to pay or willingness to accept compensation for a change in provision of an ecosystem service. There are a number of variations of this approach including contingent valuation, choice modeling group valuation. The hypothetical nature of these methods mean that they are very versatile in terms of the types of ecosystem services they can value and whether their provision is existing or proposed.</a:t>
            </a:r>
            <a:endParaRPr lang="en-US" altLang="en-US" dirty="0" smtClean="0"/>
          </a:p>
        </p:txBody>
      </p:sp>
      <p:sp>
        <p:nvSpPr>
          <p:cNvPr id="4" name="Slide Number Placeholder 3"/>
          <p:cNvSpPr>
            <a:spLocks noGrp="1"/>
          </p:cNvSpPr>
          <p:nvPr>
            <p:ph type="sldNum" sz="quarter" idx="10"/>
          </p:nvPr>
        </p:nvSpPr>
        <p:spPr/>
        <p:txBody>
          <a:bodyPr/>
          <a:lstStyle/>
          <a:p>
            <a:fld id="{C5D0D77D-3A61-40B3-8100-A4C0F3AF849C}" type="slidenum">
              <a:rPr lang="en-US" smtClean="0"/>
              <a:t>16</a:t>
            </a:fld>
            <a:endParaRPr lang="en-US"/>
          </a:p>
        </p:txBody>
      </p:sp>
    </p:spTree>
    <p:extLst>
      <p:ext uri="{BB962C8B-B14F-4D97-AF65-F5344CB8AC3E}">
        <p14:creationId xmlns:p14="http://schemas.microsoft.com/office/powerpoint/2010/main" val="498541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CD0B95-B64E-4B11-96AE-A442177088C0}" type="datetimeFigureOut">
              <a:rPr lang="en-US" smtClean="0"/>
              <a:t>7/7/2016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3466490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CD0B95-B64E-4B11-96AE-A442177088C0}" type="datetimeFigureOut">
              <a:rPr lang="en-US" smtClean="0"/>
              <a:t>7/7/2016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3207630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CD0B95-B64E-4B11-96AE-A442177088C0}" type="datetimeFigureOut">
              <a:rPr lang="en-US" smtClean="0"/>
              <a:t>7/7/2016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3027613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CD0B95-B64E-4B11-96AE-A442177088C0}" type="datetimeFigureOut">
              <a:rPr lang="en-US" smtClean="0"/>
              <a:t>7/7/2016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2078752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CD0B95-B64E-4B11-96AE-A442177088C0}" type="datetimeFigureOut">
              <a:rPr lang="en-US" smtClean="0"/>
              <a:t>7/7/2016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4105901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CD0B95-B64E-4B11-96AE-A442177088C0}" type="datetimeFigureOut">
              <a:rPr lang="en-US" smtClean="0"/>
              <a:t>7/7/2016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1145818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CD0B95-B64E-4B11-96AE-A442177088C0}" type="datetimeFigureOut">
              <a:rPr lang="en-US" smtClean="0"/>
              <a:t>7/7/2016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3344021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CD0B95-B64E-4B11-96AE-A442177088C0}" type="datetimeFigureOut">
              <a:rPr lang="en-US" smtClean="0"/>
              <a:t>7/7/2016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3971923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CD0B95-B64E-4B11-96AE-A442177088C0}" type="datetimeFigureOut">
              <a:rPr lang="en-US" smtClean="0"/>
              <a:t>7/7/2016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2054717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CD0B95-B64E-4B11-96AE-A442177088C0}" type="datetimeFigureOut">
              <a:rPr lang="en-US" smtClean="0"/>
              <a:t>7/7/2016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1182018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CD0B95-B64E-4B11-96AE-A442177088C0}" type="datetimeFigureOut">
              <a:rPr lang="en-US" smtClean="0"/>
              <a:t>7/7/2016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246A9E-1D8B-475B-8009-EDFE3D9E04F7}" type="slidenum">
              <a:rPr lang="en-US" smtClean="0"/>
              <a:t>‹#›</a:t>
            </a:fld>
            <a:endParaRPr lang="en-US"/>
          </a:p>
        </p:txBody>
      </p:sp>
    </p:spTree>
    <p:extLst>
      <p:ext uri="{BB962C8B-B14F-4D97-AF65-F5344CB8AC3E}">
        <p14:creationId xmlns:p14="http://schemas.microsoft.com/office/powerpoint/2010/main" val="1109960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D0B95-B64E-4B11-96AE-A442177088C0}" type="datetimeFigureOut">
              <a:rPr lang="en-US" smtClean="0"/>
              <a:t>7/7/2016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246A9E-1D8B-475B-8009-EDFE3D9E04F7}" type="slidenum">
              <a:rPr lang="en-US" smtClean="0"/>
              <a:t>‹#›</a:t>
            </a:fld>
            <a:endParaRPr lang="en-US"/>
          </a:p>
        </p:txBody>
      </p:sp>
    </p:spTree>
    <p:extLst>
      <p:ext uri="{BB962C8B-B14F-4D97-AF65-F5344CB8AC3E}">
        <p14:creationId xmlns:p14="http://schemas.microsoft.com/office/powerpoint/2010/main" val="29340455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6.xml"/><Relationship Id="rId5" Type="http://schemas.openxmlformats.org/officeDocument/2006/relationships/image" Target="../media/image4.jpe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jpg"/><Relationship Id="rId1" Type="http://schemas.openxmlformats.org/officeDocument/2006/relationships/slideLayout" Target="../slideLayouts/slideLayout2.xml"/><Relationship Id="rId5" Type="http://schemas.openxmlformats.org/officeDocument/2006/relationships/image" Target="../media/image29.emf"/><Relationship Id="rId4" Type="http://schemas.openxmlformats.org/officeDocument/2006/relationships/image" Target="../media/image28.emf"/></Relationships>
</file>

<file path=ppt/slides/_rels/slide33.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30.jpg"/><Relationship Id="rId1" Type="http://schemas.openxmlformats.org/officeDocument/2006/relationships/slideLayout" Target="../slideLayouts/slideLayout2.xml"/><Relationship Id="rId5" Type="http://schemas.openxmlformats.org/officeDocument/2006/relationships/image" Target="../media/image29.emf"/><Relationship Id="rId4" Type="http://schemas.openxmlformats.org/officeDocument/2006/relationships/image" Target="../media/image28.emf"/></Relationships>
</file>

<file path=ppt/slides/_rels/slide34.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31.jpg"/><Relationship Id="rId1" Type="http://schemas.openxmlformats.org/officeDocument/2006/relationships/slideLayout" Target="../slideLayouts/slideLayout2.xml"/><Relationship Id="rId5" Type="http://schemas.openxmlformats.org/officeDocument/2006/relationships/image" Target="../media/image29.emf"/><Relationship Id="rId4" Type="http://schemas.openxmlformats.org/officeDocument/2006/relationships/image" Target="../media/image28.e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0" y="0"/>
            <a:ext cx="12192001" cy="6858000"/>
            <a:chOff x="-1" y="0"/>
            <a:chExt cx="12192001" cy="685800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4550" y="3284112"/>
              <a:ext cx="5897450" cy="3573888"/>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284112"/>
              <a:ext cx="6294550" cy="3573888"/>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6294551" cy="3282357"/>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94550" y="0"/>
              <a:ext cx="5897450" cy="3287398"/>
            </a:xfrm>
            <a:prstGeom prst="rect">
              <a:avLst/>
            </a:prstGeom>
          </p:spPr>
        </p:pic>
      </p:grpSp>
      <p:sp>
        <p:nvSpPr>
          <p:cNvPr id="11" name="TextBox 10"/>
          <p:cNvSpPr txBox="1"/>
          <p:nvPr/>
        </p:nvSpPr>
        <p:spPr>
          <a:xfrm rot="20083335">
            <a:off x="-195458" y="2647943"/>
            <a:ext cx="12438904" cy="1323439"/>
          </a:xfrm>
          <a:prstGeom prst="rect">
            <a:avLst/>
          </a:prstGeom>
          <a:solidFill>
            <a:schemeClr val="tx1"/>
          </a:solidFill>
        </p:spPr>
        <p:txBody>
          <a:bodyPr wrap="square" rtlCol="0">
            <a:spAutoFit/>
          </a:bodyPr>
          <a:lstStyle/>
          <a:p>
            <a:pPr algn="ctr"/>
            <a:r>
              <a:rPr lang="en-US" sz="4000" b="1" dirty="0" smtClean="0">
                <a:solidFill>
                  <a:srgbClr val="FF0000"/>
                </a:solidFill>
              </a:rPr>
              <a:t>What is the value of these beautiful natural landscapes of Tottori?</a:t>
            </a:r>
            <a:endParaRPr lang="en-US" b="1" dirty="0">
              <a:solidFill>
                <a:srgbClr val="FF0000"/>
              </a:solidFill>
            </a:endParaRPr>
          </a:p>
        </p:txBody>
      </p:sp>
    </p:spTree>
    <p:extLst>
      <p:ext uri="{BB962C8B-B14F-4D97-AF65-F5344CB8AC3E}">
        <p14:creationId xmlns:p14="http://schemas.microsoft.com/office/powerpoint/2010/main" val="1424877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8682" y="627508"/>
            <a:ext cx="6999554" cy="5631005"/>
          </a:xfrm>
          <a:prstGeom prst="rect">
            <a:avLst/>
          </a:prstGeom>
        </p:spPr>
      </p:pic>
      <p:sp>
        <p:nvSpPr>
          <p:cNvPr id="3" name="TextBox 2"/>
          <p:cNvSpPr txBox="1"/>
          <p:nvPr/>
        </p:nvSpPr>
        <p:spPr>
          <a:xfrm>
            <a:off x="704850" y="1873349"/>
            <a:ext cx="10610850" cy="3139321"/>
          </a:xfrm>
          <a:prstGeom prst="rect">
            <a:avLst/>
          </a:prstGeom>
          <a:solidFill>
            <a:schemeClr val="tx1"/>
          </a:solidFill>
        </p:spPr>
        <p:txBody>
          <a:bodyPr wrap="square" rtlCol="0">
            <a:spAutoFit/>
          </a:bodyPr>
          <a:lstStyle/>
          <a:p>
            <a:pPr algn="ctr"/>
            <a:endParaRPr lang="en-US" sz="3600" dirty="0" smtClean="0">
              <a:solidFill>
                <a:srgbClr val="FF0000"/>
              </a:solidFill>
            </a:endParaRPr>
          </a:p>
          <a:p>
            <a:pPr algn="ctr"/>
            <a:endParaRPr lang="en-US" sz="3600" dirty="0" smtClean="0">
              <a:solidFill>
                <a:srgbClr val="FF0000"/>
              </a:solidFill>
            </a:endParaRPr>
          </a:p>
          <a:p>
            <a:pPr algn="ctr"/>
            <a:r>
              <a:rPr lang="en-US" sz="3600" dirty="0" smtClean="0">
                <a:solidFill>
                  <a:srgbClr val="FF0000"/>
                </a:solidFill>
              </a:rPr>
              <a:t>What are all these functions worth in terms of money?</a:t>
            </a:r>
          </a:p>
          <a:p>
            <a:pPr algn="ctr"/>
            <a:endParaRPr lang="en-US" sz="3600" dirty="0">
              <a:solidFill>
                <a:srgbClr val="FF0000"/>
              </a:solidFill>
            </a:endParaRPr>
          </a:p>
          <a:p>
            <a:pPr algn="ctr"/>
            <a:endParaRPr lang="en-US" sz="3600" dirty="0" smtClean="0">
              <a:solidFill>
                <a:srgbClr val="FF0000"/>
              </a:solidFill>
            </a:endParaRPr>
          </a:p>
          <a:p>
            <a:pPr algn="ctr"/>
            <a:endParaRPr lang="en-US" dirty="0">
              <a:solidFill>
                <a:srgbClr val="FF0000"/>
              </a:solidFill>
            </a:endParaRPr>
          </a:p>
        </p:txBody>
      </p:sp>
    </p:spTree>
    <p:extLst>
      <p:ext uri="{BB962C8B-B14F-4D97-AF65-F5344CB8AC3E}">
        <p14:creationId xmlns:p14="http://schemas.microsoft.com/office/powerpoint/2010/main" val="673949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6721" y="1453348"/>
            <a:ext cx="10998557" cy="2387600"/>
          </a:xfrm>
        </p:spPr>
        <p:txBody>
          <a:bodyPr>
            <a:normAutofit/>
          </a:bodyPr>
          <a:lstStyle/>
          <a:p>
            <a:r>
              <a:rPr lang="en-US" sz="4800" b="1" dirty="0"/>
              <a:t>Ecosystem Services: </a:t>
            </a:r>
            <a:r>
              <a:rPr lang="en-US" sz="4800" i="1" dirty="0"/>
              <a:t>What they are, why </a:t>
            </a:r>
            <a:r>
              <a:rPr lang="en-US" sz="4800" i="1" dirty="0" smtClean="0"/>
              <a:t>they are </a:t>
            </a:r>
            <a:r>
              <a:rPr lang="en-US" sz="4800" i="1" dirty="0"/>
              <a:t>important and </a:t>
            </a:r>
            <a:r>
              <a:rPr lang="en-US" sz="4800" i="1" dirty="0" smtClean="0"/>
              <a:t/>
            </a:r>
            <a:br>
              <a:rPr lang="en-US" sz="4800" i="1" dirty="0" smtClean="0"/>
            </a:br>
            <a:r>
              <a:rPr lang="en-US" sz="4800" i="1" dirty="0" smtClean="0"/>
              <a:t>how </a:t>
            </a:r>
            <a:r>
              <a:rPr lang="en-US" sz="4800" i="1" dirty="0"/>
              <a:t>do we value and manage them</a:t>
            </a:r>
          </a:p>
        </p:txBody>
      </p:sp>
      <p:sp>
        <p:nvSpPr>
          <p:cNvPr id="3" name="Subtitle 2"/>
          <p:cNvSpPr>
            <a:spLocks noGrp="1"/>
          </p:cNvSpPr>
          <p:nvPr>
            <p:ph type="subTitle" idx="1"/>
          </p:nvPr>
        </p:nvSpPr>
        <p:spPr>
          <a:xfrm>
            <a:off x="1524000" y="5129358"/>
            <a:ext cx="9144000" cy="1655762"/>
          </a:xfrm>
        </p:spPr>
        <p:txBody>
          <a:bodyPr/>
          <a:lstStyle/>
          <a:p>
            <a:r>
              <a:rPr lang="en-US" sz="3200" dirty="0" smtClean="0"/>
              <a:t>Vinay Nangia, Ph.D.</a:t>
            </a:r>
          </a:p>
          <a:p>
            <a:r>
              <a:rPr lang="en-US" dirty="0" smtClean="0"/>
              <a:t>Associate Professor, IPDRE-ALRC, Tottori Univ.</a:t>
            </a:r>
          </a:p>
          <a:p>
            <a:r>
              <a:rPr lang="en-US" dirty="0" smtClean="0"/>
              <a:t>Senior International Scientist, ICARDA-Morocco</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820" y="122223"/>
            <a:ext cx="4427519" cy="105417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13796" y="284475"/>
            <a:ext cx="2973954" cy="729669"/>
          </a:xfrm>
          <a:prstGeom prst="rect">
            <a:avLst/>
          </a:prstGeom>
        </p:spPr>
      </p:pic>
    </p:spTree>
    <p:extLst>
      <p:ext uri="{BB962C8B-B14F-4D97-AF65-F5344CB8AC3E}">
        <p14:creationId xmlns:p14="http://schemas.microsoft.com/office/powerpoint/2010/main" val="21469978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Economics</a:t>
            </a:r>
            <a:endParaRPr lang="en-US" dirty="0"/>
          </a:p>
        </p:txBody>
      </p:sp>
      <p:sp>
        <p:nvSpPr>
          <p:cNvPr id="3" name="Content Placeholder 2"/>
          <p:cNvSpPr>
            <a:spLocks noGrp="1"/>
          </p:cNvSpPr>
          <p:nvPr>
            <p:ph idx="1"/>
          </p:nvPr>
        </p:nvSpPr>
        <p:spPr/>
        <p:txBody>
          <a:bodyPr/>
          <a:lstStyle/>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600" dirty="0"/>
              <a:t>The allocation of scarce resources among alternative desirable ends</a:t>
            </a:r>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600" dirty="0"/>
              <a:t>3 questions an economist must </a:t>
            </a:r>
            <a:r>
              <a:rPr lang="en-GB" altLang="en-US" sz="3600" dirty="0" smtClean="0"/>
              <a:t>ask:</a:t>
            </a:r>
            <a:endParaRPr lang="en-GB" altLang="en-US" sz="3600" dirty="0"/>
          </a:p>
          <a:p>
            <a:pPr lvl="1">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What are the desirable ends?</a:t>
            </a:r>
          </a:p>
          <a:p>
            <a:pPr lvl="1">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What are the </a:t>
            </a:r>
            <a:r>
              <a:rPr lang="en-GB" altLang="en-US" sz="3200" b="1" i="1" u="sng" dirty="0">
                <a:solidFill>
                  <a:srgbClr val="FF0000"/>
                </a:solidFill>
              </a:rPr>
              <a:t>scarce resources</a:t>
            </a:r>
            <a:r>
              <a:rPr lang="en-GB" altLang="en-US" sz="3200" dirty="0"/>
              <a:t>?</a:t>
            </a:r>
          </a:p>
          <a:p>
            <a:pPr lvl="1">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How do we allocate?</a:t>
            </a:r>
          </a:p>
          <a:p>
            <a:endParaRPr lang="en-US" dirty="0"/>
          </a:p>
        </p:txBody>
      </p:sp>
    </p:spTree>
    <p:extLst>
      <p:ext uri="{BB962C8B-B14F-4D97-AF65-F5344CB8AC3E}">
        <p14:creationId xmlns:p14="http://schemas.microsoft.com/office/powerpoint/2010/main" val="1731499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Scarce resources</a:t>
            </a:r>
            <a:endParaRPr lang="en-US" dirty="0"/>
          </a:p>
        </p:txBody>
      </p:sp>
      <p:sp>
        <p:nvSpPr>
          <p:cNvPr id="3" name="Content Placeholder 2"/>
          <p:cNvSpPr>
            <a:spLocks noGrp="1"/>
          </p:cNvSpPr>
          <p:nvPr>
            <p:ph idx="1"/>
          </p:nvPr>
        </p:nvSpPr>
        <p:spPr>
          <a:xfrm>
            <a:off x="838200" y="1825625"/>
            <a:ext cx="7333848" cy="4351338"/>
          </a:xfrm>
        </p:spPr>
        <p:txBody>
          <a:bodyPr>
            <a:noAutofit/>
          </a:bodyPr>
          <a:lstStyle/>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dirty="0"/>
              <a:t>Law of Physics: You can't make something from nothing</a:t>
            </a:r>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dirty="0"/>
              <a:t>Everything the economy produces requires raw materials and energy provided by nature</a:t>
            </a:r>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dirty="0"/>
              <a:t>Law of Physics: You can't make nothing from something</a:t>
            </a:r>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dirty="0"/>
              <a:t>Everything the economy produces returns to nature as waste</a:t>
            </a:r>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dirty="0"/>
              <a:t>Exponential growth impossible in finite </a:t>
            </a:r>
            <a:r>
              <a:rPr lang="en-GB" altLang="en-US" dirty="0" smtClean="0"/>
              <a:t>system</a:t>
            </a:r>
            <a:endParaRPr lang="en-GB" altLang="en-US" dirty="0"/>
          </a:p>
        </p:txBody>
      </p:sp>
      <p:pic>
        <p:nvPicPr>
          <p:cNvPr id="1026" name="Picture 2" descr="https://upload.wikimedia.org/wikipedia/commons/1/13/Rotating_earth_%28huge%29.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048" y="1690688"/>
            <a:ext cx="3894428" cy="3894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926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Ecosystem Goods</a:t>
            </a:r>
            <a:endParaRPr lang="en-US" dirty="0"/>
          </a:p>
        </p:txBody>
      </p:sp>
      <p:sp>
        <p:nvSpPr>
          <p:cNvPr id="3" name="Content Placeholder 2"/>
          <p:cNvSpPr>
            <a:spLocks noGrp="1"/>
          </p:cNvSpPr>
          <p:nvPr>
            <p:ph idx="1"/>
          </p:nvPr>
        </p:nvSpPr>
        <p:spPr>
          <a:xfrm>
            <a:off x="838200" y="1825625"/>
            <a:ext cx="9555051" cy="4678206"/>
          </a:xfrm>
        </p:spPr>
        <p:txBody>
          <a:bodyPr>
            <a:noAutofit/>
          </a:bodyPr>
          <a:lstStyle/>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Raw materials provided by </a:t>
            </a:r>
            <a:endParaRPr lang="en-GB" altLang="en-US" sz="3200" dirty="0" smtClean="0"/>
          </a:p>
          <a:p>
            <a:pPr marL="0" indent="0">
              <a:lnSpc>
                <a:spcPct val="93000"/>
              </a:lnSpc>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smtClean="0"/>
              <a:t>nature</a:t>
            </a:r>
            <a:endParaRPr lang="en-GB" altLang="en-US" sz="3200" dirty="0"/>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Essential inputs into all economic production</a:t>
            </a:r>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We can use them up as fast as we like</a:t>
            </a:r>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If I use it, you can't</a:t>
            </a:r>
          </a:p>
          <a:p>
            <a:pPr lvl="1">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2800" dirty="0"/>
              <a:t>Competition for use</a:t>
            </a:r>
          </a:p>
          <a:p>
            <a:pPr>
              <a:lnSpc>
                <a:spcPct val="93000"/>
              </a:lnSpc>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altLang="en-US" sz="3200" dirty="0"/>
              <a:t>Market </a:t>
            </a:r>
            <a:r>
              <a:rPr lang="en-GB" altLang="en-US" sz="3200" dirty="0" smtClean="0"/>
              <a:t>goods</a:t>
            </a:r>
            <a:endParaRPr lang="en-GB" altLang="en-US" sz="32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01486" y="3571204"/>
            <a:ext cx="2932627" cy="293262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623888"/>
            <a:ext cx="5943600" cy="2133600"/>
          </a:xfrm>
          <a:prstGeom prst="rect">
            <a:avLst/>
          </a:prstGeom>
        </p:spPr>
      </p:pic>
    </p:spTree>
    <p:extLst>
      <p:ext uri="{BB962C8B-B14F-4D97-AF65-F5344CB8AC3E}">
        <p14:creationId xmlns:p14="http://schemas.microsoft.com/office/powerpoint/2010/main" val="2716160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Ecosystem Services-Definition</a:t>
            </a: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r>
              <a:rPr lang="en-US" dirty="0"/>
              <a:t>Our health and wellbeing depends upon the services provided by ecosystems and their components: water, soil, nutrients and </a:t>
            </a:r>
            <a:r>
              <a:rPr lang="en-US" dirty="0" smtClean="0"/>
              <a:t>organisms</a:t>
            </a:r>
          </a:p>
          <a:p>
            <a:r>
              <a:rPr lang="en-US" dirty="0" smtClean="0"/>
              <a:t>Ecosystem </a:t>
            </a:r>
            <a:r>
              <a:rPr lang="en-US" dirty="0"/>
              <a:t>services are the processes by which the environment produces resources </a:t>
            </a:r>
            <a:r>
              <a:rPr lang="en-US" dirty="0" smtClean="0"/>
              <a:t>utilized </a:t>
            </a:r>
            <a:r>
              <a:rPr lang="en-US" dirty="0"/>
              <a:t>by humans such as clean air, water, food and </a:t>
            </a:r>
            <a:r>
              <a:rPr lang="en-US" dirty="0" smtClean="0"/>
              <a:t>materials</a:t>
            </a:r>
          </a:p>
          <a:p>
            <a:r>
              <a:rPr lang="en-US" dirty="0" smtClean="0"/>
              <a:t>Ecosystem </a:t>
            </a:r>
            <a:r>
              <a:rPr lang="en-US" dirty="0"/>
              <a:t>services can be defined in various ways.  The Millennium Ecosystem Assessment </a:t>
            </a:r>
            <a:r>
              <a:rPr lang="en-US" dirty="0" smtClean="0"/>
              <a:t>(MEA) classified </a:t>
            </a:r>
            <a:r>
              <a:rPr lang="en-US" dirty="0"/>
              <a:t>ecosystem services as follows: </a:t>
            </a:r>
          </a:p>
        </p:txBody>
      </p:sp>
    </p:spTree>
    <p:extLst>
      <p:ext uri="{BB962C8B-B14F-4D97-AF65-F5344CB8AC3E}">
        <p14:creationId xmlns:p14="http://schemas.microsoft.com/office/powerpoint/2010/main" val="3765222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Provisioning Services </a:t>
            </a:r>
            <a:endParaRPr lang="en-US" dirty="0"/>
          </a:p>
        </p:txBody>
      </p:sp>
      <p:pic>
        <p:nvPicPr>
          <p:cNvPr id="3" name="Picture 2"/>
          <p:cNvPicPr>
            <a:picLocks noChangeAspect="1"/>
          </p:cNvPicPr>
          <p:nvPr/>
        </p:nvPicPr>
        <p:blipFill>
          <a:blip r:embed="rId2"/>
          <a:stretch>
            <a:fillRect/>
          </a:stretch>
        </p:blipFill>
        <p:spPr>
          <a:xfrm>
            <a:off x="838200" y="1406480"/>
            <a:ext cx="10293244" cy="5316291"/>
          </a:xfrm>
          <a:prstGeom prst="rect">
            <a:avLst/>
          </a:prstGeom>
        </p:spPr>
      </p:pic>
    </p:spTree>
    <p:extLst>
      <p:ext uri="{BB962C8B-B14F-4D97-AF65-F5344CB8AC3E}">
        <p14:creationId xmlns:p14="http://schemas.microsoft.com/office/powerpoint/2010/main" val="5936009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Regulating Services</a:t>
            </a:r>
            <a:endParaRPr lang="en-US" dirty="0"/>
          </a:p>
        </p:txBody>
      </p:sp>
      <p:sp>
        <p:nvSpPr>
          <p:cNvPr id="3" name="Content Placeholder 2"/>
          <p:cNvSpPr>
            <a:spLocks noGrp="1"/>
          </p:cNvSpPr>
          <p:nvPr>
            <p:ph idx="1"/>
          </p:nvPr>
        </p:nvSpPr>
        <p:spPr/>
        <p:txBody>
          <a:bodyPr/>
          <a:lstStyle/>
          <a:p>
            <a:r>
              <a:rPr lang="en-US" dirty="0" smtClean="0"/>
              <a:t>Local climate and air quality</a:t>
            </a:r>
          </a:p>
          <a:p>
            <a:r>
              <a:rPr lang="en-US" dirty="0" smtClean="0"/>
              <a:t>Carbon sequestration and storage</a:t>
            </a:r>
          </a:p>
          <a:p>
            <a:r>
              <a:rPr lang="en-US" dirty="0" smtClean="0"/>
              <a:t>Moderation of extreme events</a:t>
            </a:r>
          </a:p>
          <a:p>
            <a:r>
              <a:rPr lang="en-US" dirty="0" smtClean="0"/>
              <a:t>Wastewater treatment</a:t>
            </a:r>
          </a:p>
          <a:p>
            <a:r>
              <a:rPr lang="en-US" dirty="0" smtClean="0"/>
              <a:t>Erosion prevention and maintenance of soil quality</a:t>
            </a:r>
          </a:p>
          <a:p>
            <a:r>
              <a:rPr lang="en-US" dirty="0" smtClean="0"/>
              <a:t>Pollination</a:t>
            </a:r>
          </a:p>
          <a:p>
            <a:r>
              <a:rPr lang="en-US" dirty="0" smtClean="0"/>
              <a:t>Biological control</a:t>
            </a:r>
            <a:endParaRPr lang="en-US" dirty="0"/>
          </a:p>
        </p:txBody>
      </p:sp>
    </p:spTree>
    <p:extLst>
      <p:ext uri="{BB962C8B-B14F-4D97-AF65-F5344CB8AC3E}">
        <p14:creationId xmlns:p14="http://schemas.microsoft.com/office/powerpoint/2010/main" val="36330104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Habitat or Supporting Services</a:t>
            </a:r>
            <a:endParaRPr lang="en-US" dirty="0"/>
          </a:p>
        </p:txBody>
      </p:sp>
      <p:pic>
        <p:nvPicPr>
          <p:cNvPr id="3" name="Picture 2"/>
          <p:cNvPicPr>
            <a:picLocks noChangeAspect="1"/>
          </p:cNvPicPr>
          <p:nvPr/>
        </p:nvPicPr>
        <p:blipFill>
          <a:blip r:embed="rId2"/>
          <a:stretch>
            <a:fillRect/>
          </a:stretch>
        </p:blipFill>
        <p:spPr>
          <a:xfrm>
            <a:off x="533400" y="1962151"/>
            <a:ext cx="11125200" cy="3790950"/>
          </a:xfrm>
          <a:prstGeom prst="rect">
            <a:avLst/>
          </a:prstGeom>
        </p:spPr>
      </p:pic>
    </p:spTree>
    <p:extLst>
      <p:ext uri="{BB962C8B-B14F-4D97-AF65-F5344CB8AC3E}">
        <p14:creationId xmlns:p14="http://schemas.microsoft.com/office/powerpoint/2010/main" val="38524218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Cultural Services</a:t>
            </a:r>
            <a:endParaRPr lang="en-US" dirty="0"/>
          </a:p>
        </p:txBody>
      </p:sp>
      <p:pic>
        <p:nvPicPr>
          <p:cNvPr id="3" name="Picture 2"/>
          <p:cNvPicPr>
            <a:picLocks noChangeAspect="1"/>
          </p:cNvPicPr>
          <p:nvPr/>
        </p:nvPicPr>
        <p:blipFill>
          <a:blip r:embed="rId2"/>
          <a:stretch>
            <a:fillRect/>
          </a:stretch>
        </p:blipFill>
        <p:spPr>
          <a:xfrm>
            <a:off x="838200" y="1469668"/>
            <a:ext cx="9065654" cy="5062800"/>
          </a:xfrm>
          <a:prstGeom prst="rect">
            <a:avLst/>
          </a:prstGeom>
        </p:spPr>
      </p:pic>
    </p:spTree>
    <p:extLst>
      <p:ext uri="{BB962C8B-B14F-4D97-AF65-F5344CB8AC3E}">
        <p14:creationId xmlns:p14="http://schemas.microsoft.com/office/powerpoint/2010/main" val="9227110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Valuation of Ecosystem Services (VES)</a:t>
            </a:r>
            <a:endParaRPr lang="en-US" dirty="0"/>
          </a:p>
        </p:txBody>
      </p:sp>
      <p:sp>
        <p:nvSpPr>
          <p:cNvPr id="3" name="Content Placeholder 2"/>
          <p:cNvSpPr>
            <a:spLocks noGrp="1"/>
          </p:cNvSpPr>
          <p:nvPr>
            <p:ph idx="1"/>
          </p:nvPr>
        </p:nvSpPr>
        <p:spPr/>
        <p:txBody>
          <a:bodyPr>
            <a:normAutofit/>
          </a:bodyPr>
          <a:lstStyle/>
          <a:p>
            <a:pPr marL="0" indent="0">
              <a:buNone/>
              <a:defRPr/>
            </a:pPr>
            <a:r>
              <a:rPr lang="en-GB" sz="3600" dirty="0"/>
              <a:t>“A cynic is a man who knows the price of everything and the value of nothing” [Oscar Wilde]</a:t>
            </a:r>
          </a:p>
          <a:p>
            <a:pPr>
              <a:buFont typeface="Arial" pitchFamily="34" charset="0"/>
              <a:buAutoNum type="arabicPeriod"/>
              <a:defRPr/>
            </a:pPr>
            <a:r>
              <a:rPr lang="en-GB" sz="3600" dirty="0" smtClean="0"/>
              <a:t> How </a:t>
            </a:r>
            <a:r>
              <a:rPr lang="en-GB" sz="3600" dirty="0"/>
              <a:t>dominant is valuation in your sphere of experience?</a:t>
            </a:r>
          </a:p>
          <a:p>
            <a:pPr>
              <a:buFont typeface="Arial" pitchFamily="34" charset="0"/>
              <a:buAutoNum type="arabicPeriod"/>
              <a:defRPr/>
            </a:pPr>
            <a:r>
              <a:rPr lang="en-GB" sz="3600" dirty="0" smtClean="0"/>
              <a:t> Is </a:t>
            </a:r>
            <a:r>
              <a:rPr lang="en-GB" sz="3600" dirty="0"/>
              <a:t>valuation something positive or a pill that needs to be swallowed?</a:t>
            </a:r>
          </a:p>
          <a:p>
            <a:pPr>
              <a:buFont typeface="Arial" pitchFamily="34" charset="0"/>
              <a:buAutoNum type="arabicPeriod"/>
              <a:defRPr/>
            </a:pPr>
            <a:r>
              <a:rPr lang="en-GB" sz="3600" dirty="0" smtClean="0"/>
              <a:t> Is </a:t>
            </a:r>
            <a:r>
              <a:rPr lang="en-GB" sz="3600" dirty="0"/>
              <a:t>the use of ‘ecosystem services’ just a new fad</a:t>
            </a:r>
            <a:r>
              <a:rPr lang="en-GB" sz="3600" dirty="0" smtClean="0"/>
              <a:t>?</a:t>
            </a:r>
            <a:endParaRPr lang="en-GB" sz="3600" dirty="0"/>
          </a:p>
        </p:txBody>
      </p:sp>
    </p:spTree>
    <p:extLst>
      <p:ext uri="{BB962C8B-B14F-4D97-AF65-F5344CB8AC3E}">
        <p14:creationId xmlns:p14="http://schemas.microsoft.com/office/powerpoint/2010/main" val="52931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Value ES</a:t>
            </a:r>
            <a:endParaRPr lang="en-US" dirty="0"/>
          </a:p>
        </p:txBody>
      </p:sp>
      <p:sp>
        <p:nvSpPr>
          <p:cNvPr id="3" name="Content Placeholder 2"/>
          <p:cNvSpPr>
            <a:spLocks noGrp="1"/>
          </p:cNvSpPr>
          <p:nvPr>
            <p:ph idx="1"/>
          </p:nvPr>
        </p:nvSpPr>
        <p:spPr/>
        <p:txBody>
          <a:bodyPr>
            <a:normAutofit lnSpcReduction="10000"/>
          </a:bodyPr>
          <a:lstStyle/>
          <a:p>
            <a:pPr>
              <a:defRPr/>
            </a:pPr>
            <a:r>
              <a:rPr lang="en-US" sz="3200" dirty="0"/>
              <a:t>Missing and imperfect markets </a:t>
            </a:r>
          </a:p>
          <a:p>
            <a:pPr lvl="1">
              <a:defRPr/>
            </a:pPr>
            <a:r>
              <a:rPr lang="en-US" sz="2800" dirty="0"/>
              <a:t>The quality and the extent of natural spaces affects our well-being</a:t>
            </a:r>
          </a:p>
          <a:p>
            <a:pPr lvl="1">
              <a:defRPr/>
            </a:pPr>
            <a:r>
              <a:rPr lang="en-US" sz="2800" dirty="0"/>
              <a:t>These benefits are often not marketed </a:t>
            </a:r>
          </a:p>
          <a:p>
            <a:pPr>
              <a:defRPr/>
            </a:pPr>
            <a:r>
              <a:rPr lang="en-US" sz="3200" dirty="0"/>
              <a:t>Market failures </a:t>
            </a:r>
          </a:p>
          <a:p>
            <a:pPr lvl="1">
              <a:defRPr/>
            </a:pPr>
            <a:r>
              <a:rPr lang="en-US" sz="2800" dirty="0"/>
              <a:t>Does the market provide the ‘right’ level of pollution? </a:t>
            </a:r>
          </a:p>
          <a:p>
            <a:pPr lvl="1">
              <a:defRPr/>
            </a:pPr>
            <a:r>
              <a:rPr lang="en-US" sz="2800" dirty="0"/>
              <a:t>If </a:t>
            </a:r>
            <a:r>
              <a:rPr lang="en-US" sz="2800" dirty="0" smtClean="0"/>
              <a:t>not, </a:t>
            </a:r>
            <a:r>
              <a:rPr lang="en-US" sz="2800" dirty="0"/>
              <a:t>should </a:t>
            </a:r>
            <a:r>
              <a:rPr lang="en-US" sz="2800" dirty="0" smtClean="0"/>
              <a:t>we </a:t>
            </a:r>
            <a:r>
              <a:rPr lang="en-US" sz="2800" dirty="0"/>
              <a:t>value the pollution damage caused? </a:t>
            </a:r>
          </a:p>
          <a:p>
            <a:pPr>
              <a:defRPr/>
            </a:pPr>
            <a:r>
              <a:rPr lang="en-US" sz="3200" dirty="0"/>
              <a:t>To ask policy questions</a:t>
            </a:r>
          </a:p>
          <a:p>
            <a:pPr lvl="1">
              <a:defRPr/>
            </a:pPr>
            <a:r>
              <a:rPr lang="en-US" sz="2800" dirty="0"/>
              <a:t>Should we support conservation programs? </a:t>
            </a:r>
          </a:p>
          <a:p>
            <a:pPr>
              <a:defRPr/>
            </a:pPr>
            <a:r>
              <a:rPr lang="en-US" sz="3200" dirty="0"/>
              <a:t>Natural resource accounting</a:t>
            </a:r>
          </a:p>
          <a:p>
            <a:endParaRPr lang="en-US" dirty="0"/>
          </a:p>
        </p:txBody>
      </p:sp>
    </p:spTree>
    <p:extLst>
      <p:ext uri="{BB962C8B-B14F-4D97-AF65-F5344CB8AC3E}">
        <p14:creationId xmlns:p14="http://schemas.microsoft.com/office/powerpoint/2010/main" val="230041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Total Economic Value (TEV) Approach</a:t>
            </a:r>
            <a:endParaRPr lang="en-US" dirty="0"/>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1610" y="1486941"/>
            <a:ext cx="10107099" cy="5287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32160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TEV and ES</a:t>
            </a:r>
            <a:endParaRPr lang="en-US" dirty="0"/>
          </a:p>
        </p:txBody>
      </p:sp>
      <p:pic>
        <p:nvPicPr>
          <p:cNvPr id="4" name="table"/>
          <p:cNvPicPr>
            <a:picLocks noChangeAspect="1"/>
          </p:cNvPicPr>
          <p:nvPr/>
        </p:nvPicPr>
        <p:blipFill>
          <a:blip r:embed="rId3"/>
          <a:stretch>
            <a:fillRect/>
          </a:stretch>
        </p:blipFill>
        <p:spPr>
          <a:xfrm>
            <a:off x="838200" y="1616356"/>
            <a:ext cx="10936388" cy="4758687"/>
          </a:xfrm>
          <a:prstGeom prst="rect">
            <a:avLst/>
          </a:prstGeom>
        </p:spPr>
      </p:pic>
    </p:spTree>
    <p:extLst>
      <p:ext uri="{BB962C8B-B14F-4D97-AF65-F5344CB8AC3E}">
        <p14:creationId xmlns:p14="http://schemas.microsoft.com/office/powerpoint/2010/main" val="18286792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Approaches to VES</a:t>
            </a:r>
            <a:endParaRPr lang="en-US" dirty="0"/>
          </a:p>
        </p:txBody>
      </p:sp>
      <p:sp>
        <p:nvSpPr>
          <p:cNvPr id="3" name="Content Placeholder 2"/>
          <p:cNvSpPr>
            <a:spLocks noGrp="1"/>
          </p:cNvSpPr>
          <p:nvPr>
            <p:ph idx="1"/>
          </p:nvPr>
        </p:nvSpPr>
        <p:spPr/>
        <p:txBody>
          <a:bodyPr>
            <a:normAutofit/>
          </a:bodyPr>
          <a:lstStyle/>
          <a:p>
            <a:pPr>
              <a:defRPr/>
            </a:pPr>
            <a:r>
              <a:rPr lang="en-TT" sz="3600" b="1" dirty="0"/>
              <a:t>Direct market valuation approaches</a:t>
            </a:r>
            <a:r>
              <a:rPr lang="en-TT" sz="3600" dirty="0"/>
              <a:t>: use data from actual markets</a:t>
            </a:r>
          </a:p>
          <a:p>
            <a:pPr>
              <a:defRPr/>
            </a:pPr>
            <a:r>
              <a:rPr lang="en-TT" sz="3600" b="1" dirty="0"/>
              <a:t>Revealed preference approaches</a:t>
            </a:r>
            <a:r>
              <a:rPr lang="en-TT" sz="3600" dirty="0"/>
              <a:t>: economic agents “reveal” their preferences through their choices</a:t>
            </a:r>
          </a:p>
          <a:p>
            <a:pPr>
              <a:defRPr/>
            </a:pPr>
            <a:r>
              <a:rPr lang="en-TT" sz="3600" b="1" dirty="0"/>
              <a:t>Stated preferences approaches</a:t>
            </a:r>
            <a:r>
              <a:rPr lang="en-TT" sz="3600" dirty="0"/>
              <a:t>: simulated markets where values are sought for changes in provision or policy</a:t>
            </a:r>
          </a:p>
        </p:txBody>
      </p:sp>
    </p:spTree>
    <p:extLst>
      <p:ext uri="{BB962C8B-B14F-4D97-AF65-F5344CB8AC3E}">
        <p14:creationId xmlns:p14="http://schemas.microsoft.com/office/powerpoint/2010/main" val="358302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VES Application Approach</a:t>
            </a:r>
            <a:endParaRPr lang="en-US" dirty="0"/>
          </a:p>
        </p:txBody>
      </p:sp>
      <p:sp>
        <p:nvSpPr>
          <p:cNvPr id="3" name="Content Placeholder 2"/>
          <p:cNvSpPr>
            <a:spLocks noGrp="1"/>
          </p:cNvSpPr>
          <p:nvPr>
            <p:ph idx="1"/>
          </p:nvPr>
        </p:nvSpPr>
        <p:spPr/>
        <p:txBody>
          <a:bodyPr>
            <a:normAutofit fontScale="92500"/>
          </a:bodyPr>
          <a:lstStyle/>
          <a:p>
            <a:pPr marL="893763" indent="-893763">
              <a:lnSpc>
                <a:spcPct val="110000"/>
              </a:lnSpc>
              <a:buClr>
                <a:srgbClr val="000066"/>
              </a:buClr>
              <a:buNone/>
              <a:defRPr/>
            </a:pPr>
            <a:r>
              <a:rPr lang="en-US" u="sng" dirty="0">
                <a:latin typeface="Times New Roman" pitchFamily="18" charset="0"/>
              </a:rPr>
              <a:t>Step </a:t>
            </a:r>
            <a:r>
              <a:rPr lang="en-US" u="sng" dirty="0" smtClean="0">
                <a:latin typeface="Times New Roman" pitchFamily="18" charset="0"/>
              </a:rPr>
              <a:t>1</a:t>
            </a:r>
            <a:r>
              <a:rPr lang="en-US" dirty="0" smtClean="0">
                <a:latin typeface="Times New Roman" pitchFamily="18" charset="0"/>
              </a:rPr>
              <a:t>: Identify </a:t>
            </a:r>
            <a:r>
              <a:rPr lang="en-US" dirty="0">
                <a:latin typeface="Times New Roman" pitchFamily="18" charset="0"/>
              </a:rPr>
              <a:t>and assess the full range of ecosystem services affected and the implications for different groups in society</a:t>
            </a:r>
          </a:p>
          <a:p>
            <a:pPr marL="893763" indent="-893763">
              <a:lnSpc>
                <a:spcPct val="110000"/>
              </a:lnSpc>
              <a:buClr>
                <a:srgbClr val="000066"/>
              </a:buClr>
              <a:buNone/>
              <a:defRPr/>
            </a:pPr>
            <a:r>
              <a:rPr lang="en-US" u="sng" dirty="0">
                <a:latin typeface="Times New Roman" pitchFamily="18" charset="0"/>
              </a:rPr>
              <a:t>Step </a:t>
            </a:r>
            <a:r>
              <a:rPr lang="en-US" u="sng" dirty="0" smtClean="0">
                <a:latin typeface="Times New Roman" pitchFamily="18" charset="0"/>
              </a:rPr>
              <a:t>2</a:t>
            </a:r>
            <a:r>
              <a:rPr lang="en-US" dirty="0" smtClean="0">
                <a:latin typeface="Times New Roman" pitchFamily="18" charset="0"/>
              </a:rPr>
              <a:t>: Estimate </a:t>
            </a:r>
            <a:r>
              <a:rPr lang="en-US" dirty="0">
                <a:latin typeface="Times New Roman" pitchFamily="18" charset="0"/>
              </a:rPr>
              <a:t>and demonstrate the value of ecosystem services using appropriate methods, including linkages over time and scale, local </a:t>
            </a:r>
            <a:r>
              <a:rPr lang="en-US" dirty="0" smtClean="0">
                <a:latin typeface="Times New Roman" pitchFamily="18" charset="0"/>
              </a:rPr>
              <a:t>versus </a:t>
            </a:r>
            <a:r>
              <a:rPr lang="en-US" dirty="0">
                <a:latin typeface="Times New Roman" pitchFamily="18" charset="0"/>
              </a:rPr>
              <a:t>global, current use </a:t>
            </a:r>
            <a:r>
              <a:rPr lang="en-US" dirty="0" smtClean="0">
                <a:latin typeface="Times New Roman" pitchFamily="18" charset="0"/>
              </a:rPr>
              <a:t>versus </a:t>
            </a:r>
            <a:r>
              <a:rPr lang="en-US" dirty="0">
                <a:latin typeface="Times New Roman" pitchFamily="18" charset="0"/>
              </a:rPr>
              <a:t>future use</a:t>
            </a:r>
          </a:p>
          <a:p>
            <a:pPr marL="893763" indent="-893763">
              <a:lnSpc>
                <a:spcPct val="110000"/>
              </a:lnSpc>
              <a:buClr>
                <a:srgbClr val="000066"/>
              </a:buClr>
              <a:buNone/>
              <a:defRPr/>
            </a:pPr>
            <a:r>
              <a:rPr lang="en-US" u="sng" dirty="0">
                <a:latin typeface="Times New Roman" pitchFamily="18" charset="0"/>
              </a:rPr>
              <a:t>Step </a:t>
            </a:r>
            <a:r>
              <a:rPr lang="en-US" u="sng" dirty="0" smtClean="0">
                <a:latin typeface="Times New Roman" pitchFamily="18" charset="0"/>
              </a:rPr>
              <a:t>3</a:t>
            </a:r>
            <a:r>
              <a:rPr lang="en-US" dirty="0" smtClean="0">
                <a:latin typeface="Times New Roman" pitchFamily="18" charset="0"/>
              </a:rPr>
              <a:t>: Capture </a:t>
            </a:r>
            <a:r>
              <a:rPr lang="en-US" dirty="0">
                <a:latin typeface="Times New Roman" pitchFamily="18" charset="0"/>
              </a:rPr>
              <a:t>the value of ecosystem services and seek solutions to overcome their under-valuation through economic policy instruments (subsidies, fiscal incentives, charges for access and use, payments for ecosystem services, property rights, eco-labelling and certification etc.)</a:t>
            </a:r>
          </a:p>
          <a:p>
            <a:pPr marL="0" indent="0">
              <a:buNone/>
            </a:pPr>
            <a:endParaRPr lang="en-US" dirty="0"/>
          </a:p>
        </p:txBody>
      </p:sp>
    </p:spTree>
    <p:extLst>
      <p:ext uri="{BB962C8B-B14F-4D97-AF65-F5344CB8AC3E}">
        <p14:creationId xmlns:p14="http://schemas.microsoft.com/office/powerpoint/2010/main" val="3851655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971" y="421852"/>
            <a:ext cx="10515600" cy="2852737"/>
          </a:xfrm>
        </p:spPr>
        <p:txBody>
          <a:bodyPr>
            <a:normAutofit fontScale="90000"/>
          </a:bodyPr>
          <a:lstStyle/>
          <a:p>
            <a:r>
              <a:rPr lang="en-US" dirty="0" smtClean="0"/>
              <a:t>Case study: Valuation of Ecosystem Services for Improved Agricultural Water Management in Kazakhstan</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6650" y="4548711"/>
            <a:ext cx="2523305" cy="135870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0544" y="4487283"/>
            <a:ext cx="3117032" cy="141937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48166" y="4722869"/>
            <a:ext cx="3870829" cy="949720"/>
          </a:xfrm>
          <a:prstGeom prst="rect">
            <a:avLst/>
          </a:prstGeom>
        </p:spPr>
      </p:pic>
    </p:spTree>
    <p:extLst>
      <p:ext uri="{BB962C8B-B14F-4D97-AF65-F5344CB8AC3E}">
        <p14:creationId xmlns:p14="http://schemas.microsoft.com/office/powerpoint/2010/main" val="11898298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Study Location</a:t>
            </a:r>
            <a:endParaRPr lang="en-US" dirty="0"/>
          </a:p>
        </p:txBody>
      </p:sp>
      <p:pic>
        <p:nvPicPr>
          <p:cNvPr id="4" name="Picture 2" descr="syrdarya_bas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338" y="1690688"/>
            <a:ext cx="8127242" cy="49507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9360" y="0"/>
            <a:ext cx="5362640" cy="6939887"/>
          </a:xfrm>
          <a:prstGeom prst="rect">
            <a:avLst/>
          </a:prstGeom>
        </p:spPr>
      </p:pic>
    </p:spTree>
    <p:extLst>
      <p:ext uri="{BB962C8B-B14F-4D97-AF65-F5344CB8AC3E}">
        <p14:creationId xmlns:p14="http://schemas.microsoft.com/office/powerpoint/2010/main" val="29503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Content Placeholder 2"/>
          <p:cNvSpPr>
            <a:spLocks noGrp="1"/>
          </p:cNvSpPr>
          <p:nvPr>
            <p:ph idx="1"/>
          </p:nvPr>
        </p:nvSpPr>
        <p:spPr/>
        <p:txBody>
          <a:bodyPr>
            <a:normAutofit fontScale="92500"/>
          </a:bodyPr>
          <a:lstStyle/>
          <a:p>
            <a:r>
              <a:rPr lang="en-US" sz="4000" dirty="0" err="1"/>
              <a:t>Chardara</a:t>
            </a:r>
            <a:r>
              <a:rPr lang="en-US" sz="4000" dirty="0"/>
              <a:t> Reservoir was constructed:</a:t>
            </a:r>
          </a:p>
          <a:p>
            <a:pPr lvl="1"/>
            <a:r>
              <a:rPr lang="en-US" sz="3600" dirty="0"/>
              <a:t>in southern Kazakhstan in 1965 </a:t>
            </a:r>
          </a:p>
          <a:p>
            <a:pPr lvl="1"/>
            <a:r>
              <a:rPr lang="en-US" sz="3600" dirty="0"/>
              <a:t>for irrigation and hydropower generation</a:t>
            </a:r>
          </a:p>
          <a:p>
            <a:pPr lvl="1"/>
            <a:r>
              <a:rPr lang="en-US" sz="3600" dirty="0"/>
              <a:t>reservoir also supports many fragile ecosystems such as: </a:t>
            </a:r>
          </a:p>
          <a:p>
            <a:pPr lvl="2"/>
            <a:r>
              <a:rPr lang="en-US" sz="3600" dirty="0"/>
              <a:t>the fishery and livestock</a:t>
            </a:r>
          </a:p>
          <a:p>
            <a:pPr lvl="2"/>
            <a:r>
              <a:rPr lang="en-US" sz="3600" dirty="0"/>
              <a:t>riparian forests and rangelands</a:t>
            </a:r>
          </a:p>
          <a:p>
            <a:pPr lvl="2"/>
            <a:r>
              <a:rPr lang="en-US" sz="3600" dirty="0"/>
              <a:t>human population</a:t>
            </a:r>
          </a:p>
          <a:p>
            <a:pPr lvl="2"/>
            <a:r>
              <a:rPr lang="en-US" sz="3600" dirty="0"/>
              <a:t>tourism</a:t>
            </a:r>
          </a:p>
          <a:p>
            <a:endParaRPr lang="en-US" dirty="0"/>
          </a:p>
        </p:txBody>
      </p:sp>
    </p:spTree>
    <p:extLst>
      <p:ext uri="{BB962C8B-B14F-4D97-AF65-F5344CB8AC3E}">
        <p14:creationId xmlns:p14="http://schemas.microsoft.com/office/powerpoint/2010/main" val="1969403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 (cont’d)</a:t>
            </a:r>
            <a:endParaRPr lang="en-US" dirty="0"/>
          </a:p>
        </p:txBody>
      </p:sp>
      <p:sp>
        <p:nvSpPr>
          <p:cNvPr id="3" name="Content Placeholder 2"/>
          <p:cNvSpPr>
            <a:spLocks noGrp="1"/>
          </p:cNvSpPr>
          <p:nvPr>
            <p:ph idx="1"/>
          </p:nvPr>
        </p:nvSpPr>
        <p:spPr>
          <a:xfrm>
            <a:off x="838200" y="1479998"/>
            <a:ext cx="11023242" cy="5246427"/>
          </a:xfrm>
        </p:spPr>
        <p:txBody>
          <a:bodyPr>
            <a:normAutofit fontScale="92500"/>
          </a:bodyPr>
          <a:lstStyle/>
          <a:p>
            <a:pPr>
              <a:lnSpc>
                <a:spcPct val="90000"/>
              </a:lnSpc>
            </a:pPr>
            <a:r>
              <a:rPr lang="en-US" altLang="en-US" sz="3600" dirty="0">
                <a:ea typeface="ＭＳ Ｐゴシック" panose="020B0600070205080204" pitchFamily="34" charset="-128"/>
              </a:rPr>
              <a:t>The Aral Sea is declining in area, water quality and habitat, as are large wetland complexes that receive irrigation return flows from farming villages in the </a:t>
            </a:r>
            <a:r>
              <a:rPr lang="en-US" altLang="en-US" sz="3600" dirty="0" err="1">
                <a:ea typeface="ＭＳ Ｐゴシック" panose="020B0600070205080204" pitchFamily="34" charset="-128"/>
              </a:rPr>
              <a:t>Syr</a:t>
            </a:r>
            <a:r>
              <a:rPr lang="en-US" altLang="en-US" sz="3600" dirty="0">
                <a:ea typeface="ＭＳ Ｐゴシック" panose="020B0600070205080204" pitchFamily="34" charset="-128"/>
              </a:rPr>
              <a:t> Darya River Basin</a:t>
            </a:r>
          </a:p>
          <a:p>
            <a:pPr>
              <a:lnSpc>
                <a:spcPct val="90000"/>
              </a:lnSpc>
            </a:pPr>
            <a:r>
              <a:rPr lang="en-US" altLang="en-US" sz="3600" dirty="0">
                <a:ea typeface="ＭＳ Ｐゴシック" panose="020B0600070205080204" pitchFamily="34" charset="-128"/>
              </a:rPr>
              <a:t>Agriculture consumes large amounts of water for irrigation of cotton, corn, alfalfa, cucumber, potatoes and grapes</a:t>
            </a:r>
          </a:p>
          <a:p>
            <a:pPr>
              <a:lnSpc>
                <a:spcPct val="90000"/>
              </a:lnSpc>
            </a:pPr>
            <a:r>
              <a:rPr lang="en-US" altLang="en-US" sz="3600" dirty="0">
                <a:ea typeface="ＭＳ Ｐゴシック" panose="020B0600070205080204" pitchFamily="34" charset="-128"/>
              </a:rPr>
              <a:t>Irrigation is inefficient, primarily flood irrigation is practiced - canals lose 30% of their water supply, while field level irrigation efficiency is only 50%</a:t>
            </a:r>
          </a:p>
          <a:p>
            <a:pPr>
              <a:lnSpc>
                <a:spcPct val="90000"/>
              </a:lnSpc>
            </a:pPr>
            <a:r>
              <a:rPr lang="en-US" altLang="en-US" sz="3600" dirty="0">
                <a:ea typeface="ＭＳ Ｐゴシック" panose="020B0600070205080204" pitchFamily="34" charset="-128"/>
              </a:rPr>
              <a:t>Farmers over irrigate due to an unreliable supply of water</a:t>
            </a:r>
          </a:p>
          <a:p>
            <a:endParaRPr lang="en-US" dirty="0"/>
          </a:p>
        </p:txBody>
      </p:sp>
    </p:spTree>
    <p:extLst>
      <p:ext uri="{BB962C8B-B14F-4D97-AF65-F5344CB8AC3E}">
        <p14:creationId xmlns:p14="http://schemas.microsoft.com/office/powerpoint/2010/main" val="22926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Hypothesis of the study</a:t>
            </a:r>
            <a:endParaRPr lang="en-US" dirty="0"/>
          </a:p>
        </p:txBody>
      </p:sp>
      <p:sp>
        <p:nvSpPr>
          <p:cNvPr id="3" name="Content Placeholder 2"/>
          <p:cNvSpPr>
            <a:spLocks noGrp="1"/>
          </p:cNvSpPr>
          <p:nvPr>
            <p:ph idx="1"/>
          </p:nvPr>
        </p:nvSpPr>
        <p:spPr>
          <a:xfrm>
            <a:off x="838200" y="1690688"/>
            <a:ext cx="11049000" cy="4973648"/>
          </a:xfrm>
        </p:spPr>
        <p:txBody>
          <a:bodyPr>
            <a:normAutofit/>
          </a:bodyPr>
          <a:lstStyle/>
          <a:p>
            <a:r>
              <a:rPr lang="en-US" sz="3200" dirty="0"/>
              <a:t>Improving agricultural water management will lead to improvement of other downstream ecosystem services sharing same water, and </a:t>
            </a:r>
          </a:p>
          <a:p>
            <a:r>
              <a:rPr lang="en-US" sz="3200" dirty="0"/>
              <a:t>through the identification and valuation of main water-related ecosystem services, a plan can be developed for payment for improvement of agricultural water management</a:t>
            </a:r>
          </a:p>
        </p:txBody>
      </p:sp>
    </p:spTree>
    <p:extLst>
      <p:ext uri="{BB962C8B-B14F-4D97-AF65-F5344CB8AC3E}">
        <p14:creationId xmlns:p14="http://schemas.microsoft.com/office/powerpoint/2010/main" val="162975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Methodology –Soil Water Assessment Tool (SWAT) Modeling</a:t>
            </a:r>
            <a:endParaRPr lang="en-US" dirty="0"/>
          </a:p>
        </p:txBody>
      </p:sp>
      <p:sp>
        <p:nvSpPr>
          <p:cNvPr id="3" name="Content Placeholder 2"/>
          <p:cNvSpPr>
            <a:spLocks noGrp="1"/>
          </p:cNvSpPr>
          <p:nvPr>
            <p:ph idx="1"/>
          </p:nvPr>
        </p:nvSpPr>
        <p:spPr/>
        <p:txBody>
          <a:bodyPr/>
          <a:lstStyle/>
          <a:p>
            <a:r>
              <a:rPr lang="en-US" altLang="en-US" dirty="0"/>
              <a:t>A GIS database of information about the study area includes information on elevation, land use, soil properties, agricultural management practices, reservoir inputs and outputs, water intake and supply</a:t>
            </a:r>
          </a:p>
          <a:p>
            <a:r>
              <a:rPr lang="en-US" altLang="en-US" dirty="0"/>
              <a:t>These data were used with the Soil Water Assessment Tool (SWAT) to conduct detailed evaluation of water usage and other agricultural management practices and their impacts on crop yields and return flows </a:t>
            </a:r>
          </a:p>
          <a:p>
            <a:endParaRPr lang="en-US" dirty="0"/>
          </a:p>
        </p:txBody>
      </p:sp>
    </p:spTree>
    <p:extLst>
      <p:ext uri="{BB962C8B-B14F-4D97-AF65-F5344CB8AC3E}">
        <p14:creationId xmlns:p14="http://schemas.microsoft.com/office/powerpoint/2010/main" val="218592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6647" y="617113"/>
            <a:ext cx="10652975" cy="487362"/>
          </a:xfrm>
        </p:spPr>
        <p:txBody>
          <a:bodyPr>
            <a:normAutofit fontScale="90000"/>
          </a:bodyPr>
          <a:lstStyle/>
          <a:p>
            <a:r>
              <a:rPr lang="en-US" dirty="0" smtClean="0"/>
              <a:t>Methodology –Resource Investment Optimization System (RIOS)</a:t>
            </a:r>
            <a:endParaRPr lang="en-US" dirty="0"/>
          </a:p>
        </p:txBody>
      </p:sp>
      <p:sp>
        <p:nvSpPr>
          <p:cNvPr id="3" name="Content Placeholder 2"/>
          <p:cNvSpPr>
            <a:spLocks noGrp="1"/>
          </p:cNvSpPr>
          <p:nvPr>
            <p:ph idx="1"/>
          </p:nvPr>
        </p:nvSpPr>
        <p:spPr/>
        <p:txBody>
          <a:bodyPr/>
          <a:lstStyle/>
          <a:p>
            <a:r>
              <a:rPr lang="en-US" altLang="en-US" sz="3200" dirty="0"/>
              <a:t>The objective of this component of study is to identify a suite of ecosystem services that are affected by the alternative agricultural practices modeled with SWAT, and then to evaluate changes in provision of these ecosystem services using the Resource Investment Optimization System (RIOS) model</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6167" y="5008729"/>
            <a:ext cx="1761592" cy="147054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2665" y="5008729"/>
            <a:ext cx="1616229" cy="1438808"/>
          </a:xfrm>
          <a:prstGeom prst="rect">
            <a:avLst/>
          </a:prstGeom>
        </p:spPr>
      </p:pic>
    </p:spTree>
    <p:extLst>
      <p:ext uri="{BB962C8B-B14F-4D97-AF65-F5344CB8AC3E}">
        <p14:creationId xmlns:p14="http://schemas.microsoft.com/office/powerpoint/2010/main" val="6165033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RIOS Model</a:t>
            </a:r>
            <a:endParaRPr lang="en-US" dirty="0"/>
          </a:p>
        </p:txBody>
      </p:sp>
      <p:sp>
        <p:nvSpPr>
          <p:cNvPr id="3" name="Content Placeholder 2"/>
          <p:cNvSpPr>
            <a:spLocks noGrp="1"/>
          </p:cNvSpPr>
          <p:nvPr>
            <p:ph idx="1"/>
          </p:nvPr>
        </p:nvSpPr>
        <p:spPr/>
        <p:txBody>
          <a:bodyPr>
            <a:normAutofit/>
          </a:bodyPr>
          <a:lstStyle/>
          <a:p>
            <a:r>
              <a:rPr lang="en-US" altLang="en-US" sz="3200" dirty="0"/>
              <a:t>The RIOS model allows users to identify a set of alternative land use management practices and then identify the ecosystem services that result when these practices are allocated in different ways across the landscape  </a:t>
            </a:r>
          </a:p>
          <a:p>
            <a:r>
              <a:rPr lang="en-US" altLang="en-US" sz="3200" dirty="0"/>
              <a:t>RIOS also allows users to optimize selected ecosystem services for a specified level of investment by identifying where on the landscape it is best to implement a suite of management practices</a:t>
            </a:r>
          </a:p>
          <a:p>
            <a:endParaRPr lang="en-US" dirty="0"/>
          </a:p>
        </p:txBody>
      </p:sp>
    </p:spTree>
    <p:extLst>
      <p:ext uri="{BB962C8B-B14F-4D97-AF65-F5344CB8AC3E}">
        <p14:creationId xmlns:p14="http://schemas.microsoft.com/office/powerpoint/2010/main" val="2994118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Alternative Practices Evaluated</a:t>
            </a:r>
            <a:endParaRPr lang="en-US" dirty="0"/>
          </a:p>
        </p:txBody>
      </p:sp>
      <p:sp>
        <p:nvSpPr>
          <p:cNvPr id="3" name="Content Placeholder 2"/>
          <p:cNvSpPr>
            <a:spLocks noGrp="1"/>
          </p:cNvSpPr>
          <p:nvPr>
            <p:ph idx="1"/>
          </p:nvPr>
        </p:nvSpPr>
        <p:spPr/>
        <p:txBody>
          <a:bodyPr/>
          <a:lstStyle/>
          <a:p>
            <a:r>
              <a:rPr lang="en-US" altLang="en-US" sz="3200" dirty="0"/>
              <a:t>Better fertilizer management</a:t>
            </a:r>
          </a:p>
          <a:p>
            <a:r>
              <a:rPr lang="en-US" altLang="en-US" sz="3200" dirty="0"/>
              <a:t>Better irrigation water management</a:t>
            </a:r>
          </a:p>
          <a:p>
            <a:r>
              <a:rPr lang="en-US" altLang="en-US" sz="3200" dirty="0"/>
              <a:t>Substitution of existing crops with more water efficient crops</a:t>
            </a:r>
          </a:p>
          <a:p>
            <a:r>
              <a:rPr lang="en-US" altLang="en-US" sz="3200" dirty="0"/>
              <a:t>Retirement or alternative uses for marginal crop land</a:t>
            </a:r>
          </a:p>
          <a:p>
            <a:r>
              <a:rPr lang="en-US" altLang="en-US" sz="3200" dirty="0"/>
              <a:t>Improved or targeted policies and subsidies</a:t>
            </a:r>
          </a:p>
          <a:p>
            <a:endParaRPr lang="en-US" dirty="0"/>
          </a:p>
        </p:txBody>
      </p:sp>
    </p:spTree>
    <p:extLst>
      <p:ext uri="{BB962C8B-B14F-4D97-AF65-F5344CB8AC3E}">
        <p14:creationId xmlns:p14="http://schemas.microsoft.com/office/powerpoint/2010/main" val="1758995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Ecosystem Services Modeled</a:t>
            </a:r>
            <a:endParaRPr lang="en-US" dirty="0"/>
          </a:p>
        </p:txBody>
      </p:sp>
      <p:sp>
        <p:nvSpPr>
          <p:cNvPr id="3" name="Content Placeholder 2"/>
          <p:cNvSpPr>
            <a:spLocks noGrp="1"/>
          </p:cNvSpPr>
          <p:nvPr>
            <p:ph idx="1"/>
          </p:nvPr>
        </p:nvSpPr>
        <p:spPr/>
        <p:txBody>
          <a:bodyPr/>
          <a:lstStyle/>
          <a:p>
            <a:r>
              <a:rPr lang="en-US" altLang="en-US" sz="3200" dirty="0"/>
              <a:t>Agricultural crop production </a:t>
            </a:r>
          </a:p>
          <a:p>
            <a:r>
              <a:rPr lang="en-US" altLang="en-US" sz="3200" dirty="0"/>
              <a:t>Baseline water discharge from agricultural lands</a:t>
            </a:r>
          </a:p>
          <a:p>
            <a:r>
              <a:rPr lang="en-US" altLang="en-US" sz="3200" dirty="0"/>
              <a:t>Water quality (nitrogen and phosphorus) in return flows</a:t>
            </a:r>
          </a:p>
          <a:p>
            <a:endParaRPr lang="en-US" dirty="0"/>
          </a:p>
        </p:txBody>
      </p:sp>
    </p:spTree>
    <p:extLst>
      <p:ext uri="{BB962C8B-B14F-4D97-AF65-F5344CB8AC3E}">
        <p14:creationId xmlns:p14="http://schemas.microsoft.com/office/powerpoint/2010/main" val="4099144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Value of Water</a:t>
            </a:r>
            <a:endParaRPr lang="en-US" dirty="0"/>
          </a:p>
        </p:txBody>
      </p:sp>
      <p:sp>
        <p:nvSpPr>
          <p:cNvPr id="3" name="Content Placeholder 2"/>
          <p:cNvSpPr>
            <a:spLocks noGrp="1"/>
          </p:cNvSpPr>
          <p:nvPr>
            <p:ph idx="1"/>
          </p:nvPr>
        </p:nvSpPr>
        <p:spPr>
          <a:xfrm>
            <a:off x="950890" y="1518635"/>
            <a:ext cx="10588579" cy="5014415"/>
          </a:xfrm>
        </p:spPr>
        <p:txBody>
          <a:bodyPr>
            <a:normAutofit/>
          </a:bodyPr>
          <a:lstStyle/>
          <a:p>
            <a:r>
              <a:rPr lang="en-US" altLang="en-US" dirty="0"/>
              <a:t>We assess the value of water by evaluating how agricultural crop production differ for the village closest to the </a:t>
            </a:r>
            <a:r>
              <a:rPr lang="en-US" altLang="en-US" dirty="0" err="1"/>
              <a:t>Chardara</a:t>
            </a:r>
            <a:r>
              <a:rPr lang="en-US" altLang="en-US" dirty="0"/>
              <a:t> Reservoir relative to production in the village farthest from the Reservoir as water supply decreases</a:t>
            </a:r>
          </a:p>
          <a:p>
            <a:r>
              <a:rPr lang="en-US" altLang="en-US" dirty="0"/>
              <a:t>Decreases in water supply may cause decreased household income, decreased land rental rates, increased use of fertilizer and/or increased costs to buy electricity for pumping of supplemental groundwater irrigation</a:t>
            </a:r>
          </a:p>
        </p:txBody>
      </p:sp>
    </p:spTree>
    <p:extLst>
      <p:ext uri="{BB962C8B-B14F-4D97-AF65-F5344CB8AC3E}">
        <p14:creationId xmlns:p14="http://schemas.microsoft.com/office/powerpoint/2010/main" val="2773110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 SWAT modeling</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17084" y="1690688"/>
            <a:ext cx="3974267" cy="5143169"/>
          </a:xfrm>
          <a:prstGeom prst="rect">
            <a:avLst/>
          </a:prstGeom>
        </p:spPr>
      </p:pic>
      <p:sp>
        <p:nvSpPr>
          <p:cNvPr id="5" name="TextBox 4"/>
          <p:cNvSpPr txBox="1"/>
          <p:nvPr/>
        </p:nvSpPr>
        <p:spPr>
          <a:xfrm>
            <a:off x="1236656" y="1690688"/>
            <a:ext cx="4388124" cy="523220"/>
          </a:xfrm>
          <a:prstGeom prst="rect">
            <a:avLst/>
          </a:prstGeom>
          <a:noFill/>
        </p:spPr>
        <p:txBody>
          <a:bodyPr wrap="none" rtlCol="0">
            <a:spAutoFit/>
          </a:bodyPr>
          <a:lstStyle/>
          <a:p>
            <a:r>
              <a:rPr lang="en-US" sz="2800" dirty="0"/>
              <a:t>Water Yield mm (2007-2013)</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06269" y="1690688"/>
            <a:ext cx="3992923" cy="5167312"/>
          </a:xfrm>
          <a:prstGeom prst="rect">
            <a:avLst/>
          </a:prstGeom>
        </p:spPr>
      </p:pic>
      <p:sp>
        <p:nvSpPr>
          <p:cNvPr id="7" name="TextBox 6"/>
          <p:cNvSpPr txBox="1"/>
          <p:nvPr/>
        </p:nvSpPr>
        <p:spPr>
          <a:xfrm>
            <a:off x="6471701" y="1690688"/>
            <a:ext cx="3062057" cy="523220"/>
          </a:xfrm>
          <a:prstGeom prst="rect">
            <a:avLst/>
          </a:prstGeom>
          <a:noFill/>
        </p:spPr>
        <p:txBody>
          <a:bodyPr wrap="none" rtlCol="0">
            <a:spAutoFit/>
          </a:bodyPr>
          <a:lstStyle/>
          <a:p>
            <a:r>
              <a:rPr lang="en-US" sz="2800" dirty="0"/>
              <a:t>ET mm (2007-2013)</a:t>
            </a:r>
          </a:p>
        </p:txBody>
      </p:sp>
    </p:spTree>
    <p:extLst>
      <p:ext uri="{BB962C8B-B14F-4D97-AF65-F5344CB8AC3E}">
        <p14:creationId xmlns:p14="http://schemas.microsoft.com/office/powerpoint/2010/main" val="41783468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23046" y="1285219"/>
            <a:ext cx="4365122" cy="5648982"/>
          </a:xfrm>
          <a:prstGeom prst="rect">
            <a:avLst/>
          </a:prstGeom>
        </p:spPr>
      </p:pic>
      <p:sp>
        <p:nvSpPr>
          <p:cNvPr id="2" name="Title 1"/>
          <p:cNvSpPr>
            <a:spLocks noGrp="1"/>
          </p:cNvSpPr>
          <p:nvPr>
            <p:ph type="title"/>
          </p:nvPr>
        </p:nvSpPr>
        <p:spPr>
          <a:xfrm>
            <a:off x="838200" y="71181"/>
            <a:ext cx="10515600" cy="1325563"/>
          </a:xfrm>
        </p:spPr>
        <p:txBody>
          <a:bodyPr/>
          <a:lstStyle/>
          <a:p>
            <a:r>
              <a:rPr lang="en-US" dirty="0" smtClean="0"/>
              <a:t>Results- SWAT modeling</a:t>
            </a: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3971" y="1375068"/>
            <a:ext cx="4295694" cy="5559133"/>
          </a:xfrm>
          <a:prstGeom prst="rect">
            <a:avLst/>
          </a:prstGeom>
        </p:spPr>
      </p:pic>
      <p:sp>
        <p:nvSpPr>
          <p:cNvPr id="5" name="TextBox 4"/>
          <p:cNvSpPr txBox="1"/>
          <p:nvPr/>
        </p:nvSpPr>
        <p:spPr>
          <a:xfrm>
            <a:off x="128457" y="1860963"/>
            <a:ext cx="4926842" cy="523220"/>
          </a:xfrm>
          <a:prstGeom prst="rect">
            <a:avLst/>
          </a:prstGeom>
          <a:noFill/>
        </p:spPr>
        <p:txBody>
          <a:bodyPr wrap="square" rtlCol="0">
            <a:spAutoFit/>
          </a:bodyPr>
          <a:lstStyle/>
          <a:p>
            <a:r>
              <a:rPr lang="en-US" sz="2800" dirty="0"/>
              <a:t>Sediment Yield t/ha (2007-2013)</a:t>
            </a:r>
          </a:p>
        </p:txBody>
      </p:sp>
      <p:sp>
        <p:nvSpPr>
          <p:cNvPr id="7" name="TextBox 6"/>
          <p:cNvSpPr txBox="1"/>
          <p:nvPr/>
        </p:nvSpPr>
        <p:spPr>
          <a:xfrm>
            <a:off x="7638197" y="1856291"/>
            <a:ext cx="3998787" cy="523220"/>
          </a:xfrm>
          <a:prstGeom prst="rect">
            <a:avLst/>
          </a:prstGeom>
          <a:noFill/>
        </p:spPr>
        <p:txBody>
          <a:bodyPr wrap="none" rtlCol="0">
            <a:spAutoFit/>
          </a:bodyPr>
          <a:lstStyle/>
          <a:p>
            <a:r>
              <a:rPr lang="en-US" sz="2800" dirty="0"/>
              <a:t>Total N kg/ha (2007-2013)</a:t>
            </a:r>
          </a:p>
        </p:txBody>
      </p:sp>
    </p:spTree>
    <p:extLst>
      <p:ext uri="{BB962C8B-B14F-4D97-AF65-F5344CB8AC3E}">
        <p14:creationId xmlns:p14="http://schemas.microsoft.com/office/powerpoint/2010/main" val="31061367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 RIOS modeling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043109926"/>
              </p:ext>
            </p:extLst>
          </p:nvPr>
        </p:nvGraphicFramePr>
        <p:xfrm>
          <a:off x="1079676" y="1690691"/>
          <a:ext cx="10274124" cy="3684760"/>
        </p:xfrm>
        <a:graphic>
          <a:graphicData uri="http://schemas.openxmlformats.org/drawingml/2006/table">
            <a:tbl>
              <a:tblPr/>
              <a:tblGrid>
                <a:gridCol w="4470421"/>
                <a:gridCol w="3189422"/>
                <a:gridCol w="2614281"/>
              </a:tblGrid>
              <a:tr h="460595">
                <a:tc>
                  <a:txBody>
                    <a:bodyPr/>
                    <a:lstStyle/>
                    <a:p>
                      <a:pPr algn="l"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fontAlgn="b"/>
                      <a:r>
                        <a:rPr lang="en-US" sz="2400" b="0" i="0" u="none" strike="noStrike" dirty="0">
                          <a:solidFill>
                            <a:srgbClr val="000000"/>
                          </a:solidFill>
                          <a:effectLst/>
                          <a:latin typeface="Calibri" panose="020F0502020204030204" pitchFamily="34" charset="0"/>
                        </a:rPr>
                        <a:t>Net cost (Cost - Income gained)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r>
              <a:tr h="460595">
                <a:tc>
                  <a:txBody>
                    <a:bodyPr/>
                    <a:lstStyle/>
                    <a:p>
                      <a:pPr algn="l"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Without Subsidies</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a:solidFill>
                            <a:srgbClr val="000000"/>
                          </a:solidFill>
                          <a:effectLst/>
                          <a:latin typeface="Calibri" panose="020F0502020204030204" pitchFamily="34" charset="0"/>
                        </a:rPr>
                        <a:t>With Subsidies</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a:solidFill>
                            <a:srgbClr val="000000"/>
                          </a:solidFill>
                          <a:effectLst/>
                          <a:latin typeface="Calibri" panose="020F0502020204030204" pitchFamily="34" charset="0"/>
                        </a:rPr>
                        <a:t>Cotton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a:solidFill>
                            <a:srgbClr val="000000"/>
                          </a:solidFill>
                          <a:effectLst/>
                          <a:latin typeface="Calibri" panose="020F0502020204030204" pitchFamily="34" charset="0"/>
                        </a:rPr>
                        <a:t>Cotton (drip)</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2475.2</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a:solidFill>
                            <a:srgbClr val="000000"/>
                          </a:solidFill>
                          <a:effectLst/>
                          <a:latin typeface="Calibri" panose="020F0502020204030204" pitchFamily="34" charset="0"/>
                        </a:rPr>
                        <a:t>2293</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dirty="0">
                          <a:solidFill>
                            <a:srgbClr val="000000"/>
                          </a:solidFill>
                          <a:effectLst/>
                          <a:latin typeface="Calibri" panose="020F0502020204030204" pitchFamily="34" charset="0"/>
                        </a:rPr>
                        <a:t>Alfalfa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a:solidFill>
                            <a:srgbClr val="000000"/>
                          </a:solidFill>
                          <a:effectLst/>
                          <a:latin typeface="Calibri" panose="020F0502020204030204" pitchFamily="34" charset="0"/>
                        </a:rPr>
                        <a:t>Alfalfa (sprinkler)</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2798.4</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2596.4</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a:solidFill>
                            <a:srgbClr val="000000"/>
                          </a:solidFill>
                          <a:effectLst/>
                          <a:latin typeface="Calibri" panose="020F0502020204030204" pitchFamily="34" charset="0"/>
                        </a:rPr>
                        <a:t>Orchards (flood)</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595">
                <a:tc>
                  <a:txBody>
                    <a:bodyPr/>
                    <a:lstStyle/>
                    <a:p>
                      <a:pPr algn="l" fontAlgn="b"/>
                      <a:r>
                        <a:rPr lang="en-US" sz="2400" b="0" i="0" u="none" strike="noStrike" dirty="0">
                          <a:solidFill>
                            <a:srgbClr val="000000"/>
                          </a:solidFill>
                          <a:effectLst/>
                          <a:latin typeface="Calibri" panose="020F0502020204030204" pitchFamily="34" charset="0"/>
                        </a:rPr>
                        <a:t>Orchards (drip)</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400" b="0" i="0" u="none" strike="noStrike" dirty="0">
                          <a:solidFill>
                            <a:srgbClr val="000000"/>
                          </a:solidFill>
                          <a:effectLst/>
                          <a:latin typeface="Calibri" panose="020F0502020204030204" pitchFamily="34" charset="0"/>
                        </a:rPr>
                        <a:t>336</a:t>
                      </a: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endParaRPr lang="en-US" sz="2400" b="0" i="0" u="none" strike="noStrike" dirty="0">
                        <a:solidFill>
                          <a:srgbClr val="000000"/>
                        </a:solidFill>
                        <a:effectLst/>
                        <a:latin typeface="Calibri" panose="020F0502020204030204" pitchFamily="34" charset="0"/>
                      </a:endParaRPr>
                    </a:p>
                  </a:txBody>
                  <a:tcPr marL="6573" marR="6573" marT="657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0356474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 RIOS modeling</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7912" y="1463946"/>
            <a:ext cx="6987902" cy="5399742"/>
          </a:xfrm>
          <a:prstGeom prst="rect">
            <a:avLst/>
          </a:prstGeom>
        </p:spPr>
      </p:pic>
      <p:sp>
        <p:nvSpPr>
          <p:cNvPr id="5" name="TextBox 4"/>
          <p:cNvSpPr txBox="1"/>
          <p:nvPr/>
        </p:nvSpPr>
        <p:spPr>
          <a:xfrm>
            <a:off x="7904116" y="2122980"/>
            <a:ext cx="3657600" cy="1754326"/>
          </a:xfrm>
          <a:prstGeom prst="rect">
            <a:avLst/>
          </a:prstGeom>
          <a:noFill/>
        </p:spPr>
        <p:txBody>
          <a:bodyPr wrap="square" rtlCol="0">
            <a:spAutoFit/>
          </a:bodyPr>
          <a:lstStyle/>
          <a:p>
            <a:pPr algn="ctr"/>
            <a:r>
              <a:rPr lang="en-US" b="1" dirty="0"/>
              <a:t>Scenario A, $100M</a:t>
            </a:r>
          </a:p>
          <a:p>
            <a:r>
              <a:rPr lang="en-US" dirty="0"/>
              <a:t>50% to Drip Orchards (20,000 ha)</a:t>
            </a:r>
          </a:p>
          <a:p>
            <a:r>
              <a:rPr lang="en-US" dirty="0"/>
              <a:t>30% to Drip Cotton (11,000 ha)</a:t>
            </a:r>
          </a:p>
          <a:p>
            <a:r>
              <a:rPr lang="en-US" dirty="0"/>
              <a:t>20% to Sprinkler Alfalfa (7,000 ha)</a:t>
            </a:r>
          </a:p>
          <a:p>
            <a:endParaRPr lang="en-US" dirty="0"/>
          </a:p>
          <a:p>
            <a:r>
              <a:rPr lang="en-US" b="1" u="sng" dirty="0"/>
              <a:t>Total Water Savings: 200,000,000 m</a:t>
            </a:r>
            <a:r>
              <a:rPr lang="en-US" b="1" u="sng" baseline="30000" dirty="0"/>
              <a:t>3</a:t>
            </a:r>
          </a:p>
        </p:txBody>
      </p:sp>
      <p:grpSp>
        <p:nvGrpSpPr>
          <p:cNvPr id="6" name="Group 5"/>
          <p:cNvGrpSpPr/>
          <p:nvPr/>
        </p:nvGrpSpPr>
        <p:grpSpPr>
          <a:xfrm>
            <a:off x="1688042" y="5820996"/>
            <a:ext cx="2648207" cy="835453"/>
            <a:chOff x="5703546" y="2066883"/>
            <a:chExt cx="2648207" cy="835453"/>
          </a:xfrm>
        </p:grpSpPr>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a:stretch/>
          </p:blipFill>
          <p:spPr bwMode="auto">
            <a:xfrm>
              <a:off x="5703546" y="2124050"/>
              <a:ext cx="380646"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3547" y="2638430"/>
              <a:ext cx="380646" cy="189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091232" y="2309812"/>
              <a:ext cx="1904752" cy="338554"/>
            </a:xfrm>
            <a:prstGeom prst="rect">
              <a:avLst/>
            </a:prstGeom>
            <a:noFill/>
          </p:spPr>
          <p:txBody>
            <a:bodyPr wrap="none" rtlCol="0">
              <a:spAutoFit/>
            </a:bodyPr>
            <a:lstStyle/>
            <a:p>
              <a:r>
                <a:rPr lang="en-US" sz="1600" dirty="0"/>
                <a:t>Drip Irrigated Cotton</a:t>
              </a:r>
            </a:p>
          </p:txBody>
        </p:sp>
        <p:pic>
          <p:nvPicPr>
            <p:cNvPr id="1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8167" y="2386015"/>
              <a:ext cx="366025" cy="204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6100752" y="2563782"/>
              <a:ext cx="2251001" cy="338554"/>
            </a:xfrm>
            <a:prstGeom prst="rect">
              <a:avLst/>
            </a:prstGeom>
            <a:noFill/>
          </p:spPr>
          <p:txBody>
            <a:bodyPr wrap="none" rtlCol="0">
              <a:spAutoFit/>
            </a:bodyPr>
            <a:lstStyle/>
            <a:p>
              <a:r>
                <a:rPr lang="en-US" sz="1600" dirty="0"/>
                <a:t>Sprinkler Irrigated Alfalfa</a:t>
              </a:r>
            </a:p>
          </p:txBody>
        </p:sp>
        <p:sp>
          <p:nvSpPr>
            <p:cNvPr id="12" name="TextBox 11"/>
            <p:cNvSpPr txBox="1"/>
            <p:nvPr/>
          </p:nvSpPr>
          <p:spPr>
            <a:xfrm>
              <a:off x="6091216" y="2066883"/>
              <a:ext cx="2091342" cy="338554"/>
            </a:xfrm>
            <a:prstGeom prst="rect">
              <a:avLst/>
            </a:prstGeom>
            <a:noFill/>
          </p:spPr>
          <p:txBody>
            <a:bodyPr wrap="none" rtlCol="0">
              <a:spAutoFit/>
            </a:bodyPr>
            <a:lstStyle/>
            <a:p>
              <a:r>
                <a:rPr lang="en-US" sz="1600" dirty="0"/>
                <a:t>Drip Irrigated Orchards</a:t>
              </a:r>
            </a:p>
          </p:txBody>
        </p:sp>
      </p:grpSp>
    </p:spTree>
    <p:extLst>
      <p:ext uri="{BB962C8B-B14F-4D97-AF65-F5344CB8AC3E}">
        <p14:creationId xmlns:p14="http://schemas.microsoft.com/office/powerpoint/2010/main" val="38613102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919" y="1294760"/>
            <a:ext cx="7178103" cy="5546716"/>
          </a:xfrm>
          <a:prstGeom prst="rect">
            <a:avLst/>
          </a:prstGeom>
        </p:spPr>
      </p:pic>
      <p:sp>
        <p:nvSpPr>
          <p:cNvPr id="5" name="TextBox 4"/>
          <p:cNvSpPr txBox="1"/>
          <p:nvPr/>
        </p:nvSpPr>
        <p:spPr>
          <a:xfrm>
            <a:off x="7263686" y="1842110"/>
            <a:ext cx="3647820" cy="2308324"/>
          </a:xfrm>
          <a:prstGeom prst="rect">
            <a:avLst/>
          </a:prstGeom>
          <a:noFill/>
        </p:spPr>
        <p:txBody>
          <a:bodyPr wrap="square" rtlCol="0">
            <a:spAutoFit/>
          </a:bodyPr>
          <a:lstStyle/>
          <a:p>
            <a:pPr algn="ctr"/>
            <a:r>
              <a:rPr lang="en-US" b="1" dirty="0"/>
              <a:t>Scenario B, $100M</a:t>
            </a:r>
          </a:p>
          <a:p>
            <a:r>
              <a:rPr lang="en-US" dirty="0"/>
              <a:t>70% to Drip Orchards (28,000 ha)</a:t>
            </a:r>
          </a:p>
          <a:p>
            <a:r>
              <a:rPr lang="en-US" dirty="0"/>
              <a:t>20% to Drip Cotton (7,000 ha)</a:t>
            </a:r>
          </a:p>
          <a:p>
            <a:r>
              <a:rPr lang="en-US" dirty="0"/>
              <a:t>10% to Sprinkler Alfalfa (3,000 ha)</a:t>
            </a:r>
          </a:p>
          <a:p>
            <a:endParaRPr lang="en-US" dirty="0"/>
          </a:p>
          <a:p>
            <a:r>
              <a:rPr lang="en-US" b="1" u="sng" dirty="0"/>
              <a:t>Total Water Savings: 230,000,000 m</a:t>
            </a:r>
            <a:r>
              <a:rPr lang="en-US" b="1" u="sng" baseline="30000" dirty="0"/>
              <a:t>3</a:t>
            </a:r>
          </a:p>
          <a:p>
            <a:endParaRPr lang="en-US" dirty="0"/>
          </a:p>
          <a:p>
            <a:endParaRPr lang="en-US" dirty="0"/>
          </a:p>
        </p:txBody>
      </p:sp>
      <p:grpSp>
        <p:nvGrpSpPr>
          <p:cNvPr id="6" name="Group 5"/>
          <p:cNvGrpSpPr/>
          <p:nvPr/>
        </p:nvGrpSpPr>
        <p:grpSpPr>
          <a:xfrm>
            <a:off x="1666345" y="5875586"/>
            <a:ext cx="2648207" cy="835453"/>
            <a:chOff x="5703546" y="2066883"/>
            <a:chExt cx="2648207" cy="835453"/>
          </a:xfrm>
        </p:grpSpPr>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a:stretch/>
          </p:blipFill>
          <p:spPr bwMode="auto">
            <a:xfrm>
              <a:off x="5703546" y="2124050"/>
              <a:ext cx="380646"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3547" y="2638430"/>
              <a:ext cx="380646" cy="189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091232" y="2309812"/>
              <a:ext cx="1904752" cy="338554"/>
            </a:xfrm>
            <a:prstGeom prst="rect">
              <a:avLst/>
            </a:prstGeom>
            <a:noFill/>
          </p:spPr>
          <p:txBody>
            <a:bodyPr wrap="none" rtlCol="0">
              <a:spAutoFit/>
            </a:bodyPr>
            <a:lstStyle/>
            <a:p>
              <a:r>
                <a:rPr lang="en-US" sz="1600" dirty="0"/>
                <a:t>Drip Irrigated Cotton</a:t>
              </a:r>
            </a:p>
          </p:txBody>
        </p:sp>
        <p:pic>
          <p:nvPicPr>
            <p:cNvPr id="1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8167" y="2386015"/>
              <a:ext cx="366025" cy="204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6100752" y="2563782"/>
              <a:ext cx="2251001" cy="338554"/>
            </a:xfrm>
            <a:prstGeom prst="rect">
              <a:avLst/>
            </a:prstGeom>
            <a:noFill/>
          </p:spPr>
          <p:txBody>
            <a:bodyPr wrap="none" rtlCol="0">
              <a:spAutoFit/>
            </a:bodyPr>
            <a:lstStyle/>
            <a:p>
              <a:r>
                <a:rPr lang="en-US" sz="1600" dirty="0"/>
                <a:t>Sprinkler Irrigated Alfalfa</a:t>
              </a:r>
            </a:p>
          </p:txBody>
        </p:sp>
        <p:sp>
          <p:nvSpPr>
            <p:cNvPr id="12" name="TextBox 11"/>
            <p:cNvSpPr txBox="1"/>
            <p:nvPr/>
          </p:nvSpPr>
          <p:spPr>
            <a:xfrm>
              <a:off x="6091216" y="2066883"/>
              <a:ext cx="2091342" cy="338554"/>
            </a:xfrm>
            <a:prstGeom prst="rect">
              <a:avLst/>
            </a:prstGeom>
            <a:noFill/>
          </p:spPr>
          <p:txBody>
            <a:bodyPr wrap="none" rtlCol="0">
              <a:spAutoFit/>
            </a:bodyPr>
            <a:lstStyle/>
            <a:p>
              <a:r>
                <a:rPr lang="en-US" sz="1600" dirty="0"/>
                <a:t>Drip Irrigated Orchards</a:t>
              </a:r>
            </a:p>
          </p:txBody>
        </p:sp>
      </p:grpSp>
    </p:spTree>
    <p:extLst>
      <p:ext uri="{BB962C8B-B14F-4D97-AF65-F5344CB8AC3E}">
        <p14:creationId xmlns:p14="http://schemas.microsoft.com/office/powerpoint/2010/main" val="118118356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5639" y="1519706"/>
            <a:ext cx="6908379" cy="5338293"/>
          </a:xfrm>
          <a:prstGeom prst="rect">
            <a:avLst/>
          </a:prstGeom>
        </p:spPr>
      </p:pic>
      <p:sp>
        <p:nvSpPr>
          <p:cNvPr id="5" name="TextBox 4"/>
          <p:cNvSpPr txBox="1"/>
          <p:nvPr/>
        </p:nvSpPr>
        <p:spPr>
          <a:xfrm>
            <a:off x="7705980" y="1655023"/>
            <a:ext cx="3647820" cy="2308324"/>
          </a:xfrm>
          <a:prstGeom prst="rect">
            <a:avLst/>
          </a:prstGeom>
          <a:noFill/>
        </p:spPr>
        <p:txBody>
          <a:bodyPr wrap="square" rtlCol="0">
            <a:spAutoFit/>
          </a:bodyPr>
          <a:lstStyle/>
          <a:p>
            <a:pPr algn="ctr"/>
            <a:r>
              <a:rPr lang="en-US" b="1" dirty="0"/>
              <a:t>Scenario C, $100M</a:t>
            </a:r>
          </a:p>
          <a:p>
            <a:r>
              <a:rPr lang="en-US" dirty="0"/>
              <a:t>30% to Drip Orchards (12,000 ha)</a:t>
            </a:r>
          </a:p>
          <a:p>
            <a:r>
              <a:rPr lang="en-US" dirty="0"/>
              <a:t>50% to Drip Cotton (18,000 ha)</a:t>
            </a:r>
          </a:p>
          <a:p>
            <a:r>
              <a:rPr lang="en-US" dirty="0"/>
              <a:t>20% to Sprinkler Alfalfa (7,000 ha)</a:t>
            </a:r>
          </a:p>
          <a:p>
            <a:endParaRPr lang="en-US" dirty="0"/>
          </a:p>
          <a:p>
            <a:r>
              <a:rPr lang="en-US" b="1" u="sng" dirty="0"/>
              <a:t>Total Water Savings: 180,000,000 m</a:t>
            </a:r>
            <a:r>
              <a:rPr lang="en-US" b="1" u="sng" baseline="30000" dirty="0"/>
              <a:t>3</a:t>
            </a:r>
          </a:p>
          <a:p>
            <a:endParaRPr lang="en-US" dirty="0"/>
          </a:p>
          <a:p>
            <a:endParaRPr lang="en-US" dirty="0"/>
          </a:p>
        </p:txBody>
      </p:sp>
      <p:grpSp>
        <p:nvGrpSpPr>
          <p:cNvPr id="6" name="Group 5"/>
          <p:cNvGrpSpPr/>
          <p:nvPr/>
        </p:nvGrpSpPr>
        <p:grpSpPr>
          <a:xfrm>
            <a:off x="1746790" y="5739108"/>
            <a:ext cx="2648207" cy="835453"/>
            <a:chOff x="5703546" y="2066883"/>
            <a:chExt cx="2648207" cy="835453"/>
          </a:xfrm>
        </p:grpSpPr>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50000"/>
            <a:stretch/>
          </p:blipFill>
          <p:spPr bwMode="auto">
            <a:xfrm>
              <a:off x="5703546" y="2124050"/>
              <a:ext cx="380646"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3547" y="2638430"/>
              <a:ext cx="380646" cy="189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6091232" y="2309812"/>
              <a:ext cx="1904752" cy="338554"/>
            </a:xfrm>
            <a:prstGeom prst="rect">
              <a:avLst/>
            </a:prstGeom>
            <a:noFill/>
          </p:spPr>
          <p:txBody>
            <a:bodyPr wrap="none" rtlCol="0">
              <a:spAutoFit/>
            </a:bodyPr>
            <a:lstStyle/>
            <a:p>
              <a:r>
                <a:rPr lang="en-US" sz="1600" dirty="0"/>
                <a:t>Drip Irrigated Cotton</a:t>
              </a:r>
            </a:p>
          </p:txBody>
        </p:sp>
        <p:pic>
          <p:nvPicPr>
            <p:cNvPr id="1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8167" y="2386015"/>
              <a:ext cx="366025" cy="204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6100752" y="2563782"/>
              <a:ext cx="2251001" cy="338554"/>
            </a:xfrm>
            <a:prstGeom prst="rect">
              <a:avLst/>
            </a:prstGeom>
            <a:noFill/>
          </p:spPr>
          <p:txBody>
            <a:bodyPr wrap="none" rtlCol="0">
              <a:spAutoFit/>
            </a:bodyPr>
            <a:lstStyle/>
            <a:p>
              <a:r>
                <a:rPr lang="en-US" sz="1600" dirty="0"/>
                <a:t>Sprinkler Irrigated Alfalfa</a:t>
              </a:r>
            </a:p>
          </p:txBody>
        </p:sp>
        <p:sp>
          <p:nvSpPr>
            <p:cNvPr id="12" name="TextBox 11"/>
            <p:cNvSpPr txBox="1"/>
            <p:nvPr/>
          </p:nvSpPr>
          <p:spPr>
            <a:xfrm>
              <a:off x="6091216" y="2066883"/>
              <a:ext cx="2091342" cy="338554"/>
            </a:xfrm>
            <a:prstGeom prst="rect">
              <a:avLst/>
            </a:prstGeom>
            <a:noFill/>
          </p:spPr>
          <p:txBody>
            <a:bodyPr wrap="none" rtlCol="0">
              <a:spAutoFit/>
            </a:bodyPr>
            <a:lstStyle/>
            <a:p>
              <a:r>
                <a:rPr lang="en-US" sz="1600" dirty="0"/>
                <a:t>Drip Irrigated Orchards</a:t>
              </a:r>
            </a:p>
          </p:txBody>
        </p:sp>
      </p:grpSp>
    </p:spTree>
    <p:extLst>
      <p:ext uri="{BB962C8B-B14F-4D97-AF65-F5344CB8AC3E}">
        <p14:creationId xmlns:p14="http://schemas.microsoft.com/office/powerpoint/2010/main" val="30361405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RIOS modeling</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173942701"/>
              </p:ext>
            </p:extLst>
          </p:nvPr>
        </p:nvGraphicFramePr>
        <p:xfrm>
          <a:off x="838200" y="1690688"/>
          <a:ext cx="10515600" cy="3319575"/>
        </p:xfrm>
        <a:graphic>
          <a:graphicData uri="http://schemas.openxmlformats.org/drawingml/2006/table">
            <a:tbl>
              <a:tblPr/>
              <a:tblGrid>
                <a:gridCol w="2149174"/>
                <a:gridCol w="1268146"/>
                <a:gridCol w="1752044"/>
                <a:gridCol w="1341564"/>
                <a:gridCol w="2252628"/>
                <a:gridCol w="1752044"/>
              </a:tblGrid>
              <a:tr h="164488">
                <a:tc>
                  <a:txBody>
                    <a:bodyPr/>
                    <a:lstStyle/>
                    <a:p>
                      <a:pPr algn="l" fontAlgn="b"/>
                      <a:endParaRPr lang="en-US" sz="1600" b="0" i="0" u="none" strike="noStrike" dirty="0">
                        <a:solidFill>
                          <a:srgbClr val="000000"/>
                        </a:solidFill>
                        <a:effectLst/>
                        <a:latin typeface="Calibri" panose="020F0502020204030204" pitchFamily="34" charset="0"/>
                      </a:endParaRPr>
                    </a:p>
                  </a:txBody>
                  <a:tcPr marL="7833" marR="7833" marT="7833"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l" fontAlgn="b"/>
                      <a:endParaRPr lang="en-US" sz="1600" b="0" i="0" u="none" strike="noStrike">
                        <a:solidFill>
                          <a:srgbClr val="000000"/>
                        </a:solidFill>
                        <a:effectLst/>
                        <a:latin typeface="Calibri" panose="020F0502020204030204" pitchFamily="34" charset="0"/>
                      </a:endParaRPr>
                    </a:p>
                  </a:txBody>
                  <a:tcPr marL="7833" marR="7833" marT="7833"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l" fontAlgn="b"/>
                      <a:endParaRPr lang="en-US" sz="1600" b="0" i="0" u="none" strike="noStrike" dirty="0">
                        <a:solidFill>
                          <a:srgbClr val="000000"/>
                        </a:solidFill>
                        <a:effectLst/>
                        <a:latin typeface="Calibri" panose="020F0502020204030204" pitchFamily="34" charset="0"/>
                      </a:endParaRPr>
                    </a:p>
                  </a:txBody>
                  <a:tcPr marL="7833" marR="7833" marT="7833" marB="0" anchor="b">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tc gridSpan="3">
                  <a:txBody>
                    <a:bodyPr/>
                    <a:lstStyle/>
                    <a:p>
                      <a:pPr algn="ctr" fontAlgn="b"/>
                      <a:r>
                        <a:rPr lang="en-US" sz="2000" b="0" i="0" u="none" strike="noStrike" dirty="0" smtClean="0">
                          <a:solidFill>
                            <a:srgbClr val="000000"/>
                          </a:solidFill>
                          <a:effectLst/>
                          <a:latin typeface="Calibri" panose="020F0502020204030204" pitchFamily="34" charset="0"/>
                        </a:rPr>
                        <a:t>$13,000,000 Budget</a:t>
                      </a:r>
                      <a:endParaRPr lang="en-US" sz="20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hMerge="1">
                  <a:txBody>
                    <a:bodyPr/>
                    <a:lstStyle/>
                    <a:p>
                      <a:endParaRPr lang="en-US"/>
                    </a:p>
                  </a:txBody>
                  <a:tcPr/>
                </a:tc>
                <a:tc hMerge="1">
                  <a:txBody>
                    <a:bodyPr/>
                    <a:lstStyle/>
                    <a:p>
                      <a:endParaRPr lang="en-US"/>
                    </a:p>
                  </a:txBody>
                  <a:tcPr/>
                </a:tc>
              </a:tr>
              <a:tr h="156655">
                <a:tc>
                  <a:txBody>
                    <a:bodyPr/>
                    <a:lstStyle/>
                    <a:p>
                      <a:pPr algn="l" fontAlgn="b"/>
                      <a:r>
                        <a:rPr lang="en-US" sz="1800" b="0" i="0" u="none" strike="noStrike" dirty="0">
                          <a:solidFill>
                            <a:srgbClr val="000000"/>
                          </a:solidFill>
                          <a:effectLst/>
                          <a:latin typeface="Calibri" panose="020F0502020204030204" pitchFamily="34" charset="0"/>
                        </a:rPr>
                        <a:t>Conversion</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0" i="0" u="none" strike="noStrike" smtClean="0">
                          <a:solidFill>
                            <a:srgbClr val="000000"/>
                          </a:solidFill>
                          <a:effectLst/>
                          <a:latin typeface="Calibri" panose="020F0502020204030204" pitchFamily="34" charset="0"/>
                        </a:rPr>
                        <a:t>Net Cost - $USD/ha</a:t>
                      </a:r>
                      <a:endParaRPr lang="en-US" sz="16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0" i="0" u="none" strike="noStrike" dirty="0" smtClean="0">
                          <a:solidFill>
                            <a:srgbClr val="000000"/>
                          </a:solidFill>
                          <a:effectLst/>
                          <a:latin typeface="Calibri" panose="020F0502020204030204" pitchFamily="34" charset="0"/>
                        </a:rPr>
                        <a:t>Water Reduction (mm/</a:t>
                      </a:r>
                      <a:r>
                        <a:rPr lang="en-US" sz="1600" b="0" i="0" u="none" strike="noStrike" dirty="0" err="1" smtClean="0">
                          <a:solidFill>
                            <a:srgbClr val="000000"/>
                          </a:solidFill>
                          <a:effectLst/>
                          <a:latin typeface="Calibri" panose="020F0502020204030204" pitchFamily="34" charset="0"/>
                        </a:rPr>
                        <a:t>yr</a:t>
                      </a:r>
                      <a:r>
                        <a:rPr lang="en-US" sz="1600" b="0" i="0" u="none" strike="noStrike" dirty="0" smtClean="0">
                          <a:solidFill>
                            <a:srgbClr val="000000"/>
                          </a:solidFill>
                          <a:effectLst/>
                          <a:latin typeface="Calibri" panose="020F0502020204030204" pitchFamily="34" charset="0"/>
                        </a:rPr>
                        <a:t>)</a:t>
                      </a:r>
                      <a:endParaRPr lang="en-US" sz="16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600" b="0" i="0" u="none" strike="noStrike" dirty="0">
                          <a:solidFill>
                            <a:srgbClr val="000000"/>
                          </a:solidFill>
                          <a:effectLst/>
                          <a:latin typeface="Calibri" panose="020F0502020204030204" pitchFamily="34" charset="0"/>
                        </a:rPr>
                        <a:t>Land Converted (ha)</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600" b="0" i="0" u="none" strike="noStrike" dirty="0">
                          <a:solidFill>
                            <a:srgbClr val="000000"/>
                          </a:solidFill>
                          <a:effectLst/>
                          <a:latin typeface="Calibri" panose="020F0502020204030204" pitchFamily="34" charset="0"/>
                        </a:rPr>
                        <a:t>Percent of Current </a:t>
                      </a:r>
                      <a:r>
                        <a:rPr lang="en-US" sz="1600" b="0" i="0" u="none" strike="noStrike" dirty="0" err="1" smtClean="0">
                          <a:solidFill>
                            <a:srgbClr val="000000"/>
                          </a:solidFill>
                          <a:effectLst/>
                          <a:latin typeface="Calibri" panose="020F0502020204030204" pitchFamily="34" charset="0"/>
                        </a:rPr>
                        <a:t>Landuse</a:t>
                      </a:r>
                      <a:endParaRPr lang="en-US" sz="16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600" b="0" i="0" u="none" strike="noStrike" dirty="0">
                          <a:solidFill>
                            <a:srgbClr val="000000"/>
                          </a:solidFill>
                          <a:effectLst/>
                          <a:latin typeface="Calibri" panose="020F0502020204030204" pitchFamily="34" charset="0"/>
                        </a:rPr>
                        <a:t>Water Savings (m</a:t>
                      </a:r>
                      <a:r>
                        <a:rPr lang="en-US" sz="1600" b="0" i="0" u="none" strike="noStrike" baseline="30000" dirty="0">
                          <a:solidFill>
                            <a:srgbClr val="000000"/>
                          </a:solidFill>
                          <a:effectLst/>
                          <a:latin typeface="Calibri" panose="020F0502020204030204" pitchFamily="34" charset="0"/>
                        </a:rPr>
                        <a:t>3</a:t>
                      </a:r>
                      <a:r>
                        <a:rPr lang="en-US" sz="1600" b="0" i="0" u="none" strike="noStrike" dirty="0">
                          <a:solidFill>
                            <a:srgbClr val="000000"/>
                          </a:solidFill>
                          <a:effectLst/>
                          <a:latin typeface="Calibri" panose="020F0502020204030204" pitchFamily="34" charset="0"/>
                        </a:rPr>
                        <a:t>/</a:t>
                      </a:r>
                      <a:r>
                        <a:rPr lang="en-US" sz="1600" b="0" i="0" u="none" strike="noStrike" dirty="0" err="1">
                          <a:solidFill>
                            <a:srgbClr val="000000"/>
                          </a:solidFill>
                          <a:effectLst/>
                          <a:latin typeface="Calibri" panose="020F0502020204030204" pitchFamily="34" charset="0"/>
                        </a:rPr>
                        <a:t>yr</a:t>
                      </a:r>
                      <a:r>
                        <a:rPr lang="en-US" sz="1600" b="0" i="0" u="none" strike="noStrike" dirty="0">
                          <a:solidFill>
                            <a:srgbClr val="000000"/>
                          </a:solidFill>
                          <a:effectLst/>
                          <a:latin typeface="Calibri" panose="020F0502020204030204" pitchFamily="34" charset="0"/>
                        </a:rPr>
                        <a:t>)</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6655">
                <a:tc>
                  <a:txBody>
                    <a:bodyPr/>
                    <a:lstStyle/>
                    <a:p>
                      <a:pPr algn="l" fontAlgn="b"/>
                      <a:r>
                        <a:rPr lang="en-US" sz="1800" b="0" i="0" u="none" strike="noStrike" dirty="0">
                          <a:solidFill>
                            <a:srgbClr val="000000"/>
                          </a:solidFill>
                          <a:effectLst/>
                          <a:latin typeface="Calibri" panose="020F0502020204030204" pitchFamily="34" charset="0"/>
                        </a:rPr>
                        <a:t>Drip Cotton (no subsidies)</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smtClean="0">
                          <a:solidFill>
                            <a:srgbClr val="000000"/>
                          </a:solidFill>
                          <a:effectLst/>
                          <a:latin typeface="Calibri" panose="020F0502020204030204" pitchFamily="34" charset="0"/>
                        </a:rPr>
                        <a:t>2475.2</a:t>
                      </a:r>
                      <a:endParaRPr lang="en-US" sz="18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smtClean="0">
                          <a:solidFill>
                            <a:srgbClr val="000000"/>
                          </a:solidFill>
                          <a:effectLst/>
                          <a:latin typeface="Calibri" panose="020F0502020204030204" pitchFamily="34" charset="0"/>
                        </a:rPr>
                        <a:t>485</a:t>
                      </a:r>
                      <a:endParaRPr lang="en-US" sz="18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5252.10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4.10%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25,472,689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6655">
                <a:tc>
                  <a:txBody>
                    <a:bodyPr/>
                    <a:lstStyle/>
                    <a:p>
                      <a:pPr algn="l" fontAlgn="b"/>
                      <a:r>
                        <a:rPr lang="en-US" sz="1800" b="0" i="0" u="none" strike="noStrike" dirty="0">
                          <a:solidFill>
                            <a:srgbClr val="000000"/>
                          </a:solidFill>
                          <a:effectLst/>
                          <a:latin typeface="Calibri" panose="020F0502020204030204" pitchFamily="34" charset="0"/>
                        </a:rPr>
                        <a:t>Sprinkler Alfalfa (no subsidies)</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smtClean="0">
                          <a:solidFill>
                            <a:srgbClr val="000000"/>
                          </a:solidFill>
                          <a:effectLst/>
                          <a:latin typeface="Calibri" panose="020F0502020204030204" pitchFamily="34" charset="0"/>
                        </a:rPr>
                        <a:t>2798.4</a:t>
                      </a:r>
                      <a:endParaRPr lang="en-US" sz="1800" b="0" i="0" u="none" strike="noStrike">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smtClean="0">
                          <a:solidFill>
                            <a:srgbClr val="000000"/>
                          </a:solidFill>
                          <a:effectLst/>
                          <a:latin typeface="Calibri" panose="020F0502020204030204" pitchFamily="34" charset="0"/>
                        </a:rPr>
                        <a:t>210</a:t>
                      </a:r>
                      <a:endParaRPr lang="en-US" sz="1800" b="0" i="0" u="none" strike="noStrike">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4645.51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3.63%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9,755,575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6655">
                <a:tc>
                  <a:txBody>
                    <a:bodyPr/>
                    <a:lstStyle/>
                    <a:p>
                      <a:pPr algn="l" fontAlgn="b"/>
                      <a:r>
                        <a:rPr lang="en-US" sz="1800" b="0" i="0" u="none" strike="noStrike" dirty="0">
                          <a:solidFill>
                            <a:srgbClr val="000000"/>
                          </a:solidFill>
                          <a:effectLst/>
                          <a:latin typeface="Calibri" panose="020F0502020204030204" pitchFamily="34" charset="0"/>
                        </a:rPr>
                        <a:t>Drip Cotton (with subsidies)</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smtClean="0">
                          <a:solidFill>
                            <a:srgbClr val="000000"/>
                          </a:solidFill>
                          <a:effectLst/>
                          <a:latin typeface="Calibri" panose="020F0502020204030204" pitchFamily="34" charset="0"/>
                        </a:rPr>
                        <a:t>2293</a:t>
                      </a:r>
                      <a:endParaRPr lang="en-US" sz="1800" b="0" i="0" u="none" strike="noStrike">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smtClean="0">
                          <a:solidFill>
                            <a:srgbClr val="000000"/>
                          </a:solidFill>
                          <a:effectLst/>
                          <a:latin typeface="Calibri" panose="020F0502020204030204" pitchFamily="34" charset="0"/>
                        </a:rPr>
                        <a:t>485</a:t>
                      </a:r>
                      <a:endParaRPr lang="en-US" sz="18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5669.43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4.43%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27,496,729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6655">
                <a:tc>
                  <a:txBody>
                    <a:bodyPr/>
                    <a:lstStyle/>
                    <a:p>
                      <a:pPr algn="l" fontAlgn="b"/>
                      <a:r>
                        <a:rPr lang="en-US" sz="1800" b="0" i="0" u="none" strike="noStrike" dirty="0">
                          <a:solidFill>
                            <a:srgbClr val="000000"/>
                          </a:solidFill>
                          <a:effectLst/>
                          <a:latin typeface="Calibri" panose="020F0502020204030204" pitchFamily="34" charset="0"/>
                        </a:rPr>
                        <a:t>Sprinkler Alfalfa (with subsidies)</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smtClean="0">
                          <a:solidFill>
                            <a:srgbClr val="000000"/>
                          </a:solidFill>
                          <a:effectLst/>
                          <a:latin typeface="Calibri" panose="020F0502020204030204" pitchFamily="34" charset="0"/>
                        </a:rPr>
                        <a:t>2596.4</a:t>
                      </a:r>
                      <a:endParaRPr lang="en-US" sz="1800" b="0" i="0" u="none" strike="noStrike">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smtClean="0">
                          <a:solidFill>
                            <a:srgbClr val="000000"/>
                          </a:solidFill>
                          <a:effectLst/>
                          <a:latin typeface="Calibri" panose="020F0502020204030204" pitchFamily="34" charset="0"/>
                        </a:rPr>
                        <a:t>210</a:t>
                      </a:r>
                      <a:endParaRPr lang="en-US" sz="1800" b="0" i="0" u="none" strike="noStrike">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5006.93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3.91%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800" b="0" i="0" u="none" strike="noStrike" dirty="0">
                          <a:solidFill>
                            <a:srgbClr val="000000"/>
                          </a:solidFill>
                          <a:effectLst/>
                          <a:latin typeface="Calibri" panose="020F0502020204030204" pitchFamily="34" charset="0"/>
                        </a:rPr>
                        <a:t>10,514,559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56655">
                <a:tc>
                  <a:txBody>
                    <a:bodyPr/>
                    <a:lstStyle/>
                    <a:p>
                      <a:pPr algn="l" fontAlgn="b"/>
                      <a:r>
                        <a:rPr lang="en-US" sz="1800" b="0" i="0" u="none" strike="noStrike" dirty="0">
                          <a:solidFill>
                            <a:srgbClr val="000000"/>
                          </a:solidFill>
                          <a:effectLst/>
                          <a:latin typeface="Calibri" panose="020F0502020204030204" pitchFamily="34" charset="0"/>
                        </a:rPr>
                        <a:t>Drip Orchards</a:t>
                      </a: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800" b="0" i="0" u="none" strike="noStrike" dirty="0" smtClean="0">
                          <a:solidFill>
                            <a:srgbClr val="000000"/>
                          </a:solidFill>
                          <a:effectLst/>
                          <a:latin typeface="Calibri" panose="020F0502020204030204" pitchFamily="34" charset="0"/>
                        </a:rPr>
                        <a:t>336</a:t>
                      </a:r>
                      <a:endParaRPr lang="en-US" sz="18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800" b="0" i="0" u="none" strike="noStrike" dirty="0" smtClean="0">
                          <a:solidFill>
                            <a:srgbClr val="000000"/>
                          </a:solidFill>
                          <a:effectLst/>
                          <a:latin typeface="Calibri" panose="020F0502020204030204" pitchFamily="34" charset="0"/>
                        </a:rPr>
                        <a:t>670</a:t>
                      </a:r>
                      <a:endParaRPr lang="en-US" sz="1800" b="0" i="0" u="none" strike="noStrike" dirty="0">
                        <a:solidFill>
                          <a:srgbClr val="000000"/>
                        </a:solidFill>
                        <a:effectLst/>
                        <a:latin typeface="Calibri" panose="020F0502020204030204" pitchFamily="34" charset="0"/>
                      </a:endParaRPr>
                    </a:p>
                  </a:txBody>
                  <a:tcPr marL="7833" marR="7833" marT="783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r" fontAlgn="b"/>
                      <a:r>
                        <a:rPr lang="en-US" sz="1800" b="0" i="0" u="none" strike="noStrike" dirty="0">
                          <a:solidFill>
                            <a:srgbClr val="000000"/>
                          </a:solidFill>
                          <a:effectLst/>
                          <a:latin typeface="Calibri" panose="020F0502020204030204" pitchFamily="34" charset="0"/>
                        </a:rPr>
                        <a:t>38690.48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r" fontAlgn="b"/>
                      <a:r>
                        <a:rPr lang="en-US" sz="1800" b="0" i="0" u="none" strike="noStrike" dirty="0">
                          <a:solidFill>
                            <a:srgbClr val="000000"/>
                          </a:solidFill>
                          <a:effectLst/>
                          <a:latin typeface="Calibri" panose="020F0502020204030204" pitchFamily="34" charset="0"/>
                        </a:rPr>
                        <a:t>30.23%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r" fontAlgn="b"/>
                      <a:r>
                        <a:rPr lang="en-US" sz="1800" b="0" i="0" u="none" strike="noStrike" dirty="0">
                          <a:solidFill>
                            <a:srgbClr val="000000"/>
                          </a:solidFill>
                          <a:effectLst/>
                          <a:latin typeface="Calibri" panose="020F0502020204030204" pitchFamily="34" charset="0"/>
                        </a:rPr>
                        <a:t>259,226,190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bl>
          </a:graphicData>
        </a:graphic>
      </p:graphicFrame>
      <p:sp>
        <p:nvSpPr>
          <p:cNvPr id="3" name="TextBox 2"/>
          <p:cNvSpPr txBox="1"/>
          <p:nvPr/>
        </p:nvSpPr>
        <p:spPr>
          <a:xfrm>
            <a:off x="622479" y="5317514"/>
            <a:ext cx="10947042" cy="1200329"/>
          </a:xfrm>
          <a:prstGeom prst="rect">
            <a:avLst/>
          </a:prstGeom>
          <a:noFill/>
        </p:spPr>
        <p:txBody>
          <a:bodyPr wrap="square" rtlCol="0">
            <a:spAutoFit/>
          </a:bodyPr>
          <a:lstStyle/>
          <a:p>
            <a:r>
              <a:rPr lang="en-US" sz="2400" dirty="0"/>
              <a:t>An investment of $13 million would convert 38,690 ha (30%) of flood irrigated cotton into drip irrigated orchards (e.g. pomegranates).  This results in a water savings of 259 million m</a:t>
            </a:r>
            <a:r>
              <a:rPr lang="en-US" sz="2400" baseline="30000" dirty="0"/>
              <a:t>3</a:t>
            </a:r>
            <a:r>
              <a:rPr lang="en-US" sz="2400" dirty="0"/>
              <a:t>/yr. (a 21% reduction relative to water used to flood irrigate cotton)  </a:t>
            </a:r>
          </a:p>
        </p:txBody>
      </p:sp>
    </p:spTree>
    <p:extLst>
      <p:ext uri="{BB962C8B-B14F-4D97-AF65-F5344CB8AC3E}">
        <p14:creationId xmlns:p14="http://schemas.microsoft.com/office/powerpoint/2010/main" val="260452931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en-US" dirty="0"/>
          </a:p>
        </p:txBody>
      </p:sp>
      <p:sp>
        <p:nvSpPr>
          <p:cNvPr id="4" name="Content Placeholder 3"/>
          <p:cNvSpPr>
            <a:spLocks noGrp="1"/>
          </p:cNvSpPr>
          <p:nvPr>
            <p:ph idx="1"/>
          </p:nvPr>
        </p:nvSpPr>
        <p:spPr>
          <a:xfrm>
            <a:off x="838200" y="1542198"/>
            <a:ext cx="10515600" cy="4981432"/>
          </a:xfrm>
        </p:spPr>
        <p:txBody>
          <a:bodyPr>
            <a:normAutofit/>
          </a:bodyPr>
          <a:lstStyle/>
          <a:p>
            <a:r>
              <a:rPr lang="en-US" dirty="0" smtClean="0"/>
              <a:t>Ecosystems services are important but often neglected part of the analysis. It’s not easy to estimate value/price of benefits drawn from nature</a:t>
            </a:r>
          </a:p>
          <a:p>
            <a:r>
              <a:rPr lang="en-US" dirty="0" smtClean="0"/>
              <a:t>Agriculture cannot be managed in isolation from rest of the landscape</a:t>
            </a:r>
          </a:p>
          <a:p>
            <a:r>
              <a:rPr lang="en-US" dirty="0" smtClean="0"/>
              <a:t>The more we appreciate the value of nature and benefits we draw from it, the more we will be able to manage the natural resources sustainably </a:t>
            </a:r>
          </a:p>
          <a:p>
            <a:r>
              <a:rPr lang="en-US" dirty="0" smtClean="0"/>
              <a:t>There is an urgent need to understand the linkage between ecosystem management and human health, effects of producing biomass for biofuels and impact on ecosystem services and ecosystem resilience</a:t>
            </a:r>
          </a:p>
          <a:p>
            <a:pPr marL="0" indent="0">
              <a:buNone/>
            </a:pPr>
            <a:endParaRPr lang="en-US" dirty="0"/>
          </a:p>
        </p:txBody>
      </p:sp>
    </p:spTree>
    <p:extLst>
      <p:ext uri="{BB962C8B-B14F-4D97-AF65-F5344CB8AC3E}">
        <p14:creationId xmlns:p14="http://schemas.microsoft.com/office/powerpoint/2010/main" val="32135182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6684" y="2644686"/>
            <a:ext cx="10515600" cy="1325563"/>
          </a:xfrm>
        </p:spPr>
        <p:txBody>
          <a:bodyPr/>
          <a:lstStyle/>
          <a:p>
            <a:r>
              <a:rPr lang="en-US" dirty="0" smtClean="0"/>
              <a:t>Thank you</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6580" y="3652290"/>
            <a:ext cx="2123404" cy="3107040"/>
          </a:xfrm>
          <a:prstGeom prst="rect">
            <a:avLst/>
          </a:prstGeom>
        </p:spPr>
      </p:pic>
    </p:spTree>
    <p:extLst>
      <p:ext uri="{BB962C8B-B14F-4D97-AF65-F5344CB8AC3E}">
        <p14:creationId xmlns:p14="http://schemas.microsoft.com/office/powerpoint/2010/main" val="179061777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673</TotalTime>
  <Words>2665</Words>
  <Application>Microsoft Office PowerPoint</Application>
  <PresentationFormat>Widescreen</PresentationFormat>
  <Paragraphs>258</Paragraphs>
  <Slides>37</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MS PGothic</vt:lpstr>
      <vt:lpstr>Arial</vt:lpstr>
      <vt:lpstr>Calibri</vt:lpstr>
      <vt:lpstr>Calibri Light</vt:lpstr>
      <vt:lpstr>Times New Roman</vt:lpstr>
      <vt:lpstr>Office Theme</vt:lpstr>
      <vt:lpstr>PowerPoint Presentation</vt:lpstr>
      <vt:lpstr>PowerPoint Presentation</vt:lpstr>
      <vt:lpstr>Ecosystem Services: What they are, why they are important and  how do we value and manage them</vt:lpstr>
      <vt:lpstr>Economics</vt:lpstr>
      <vt:lpstr>Scarce resources</vt:lpstr>
      <vt:lpstr>Ecosystem Goods</vt:lpstr>
      <vt:lpstr>Ecosystem Services-Definition</vt:lpstr>
      <vt:lpstr>Provisioning Services </vt:lpstr>
      <vt:lpstr>Regulating Services</vt:lpstr>
      <vt:lpstr>Habitat or Supporting Services</vt:lpstr>
      <vt:lpstr>Cultural Services</vt:lpstr>
      <vt:lpstr>Valuation of Ecosystem Services (VES)</vt:lpstr>
      <vt:lpstr>Why Value ES</vt:lpstr>
      <vt:lpstr>Total Economic Value (TEV) Approach</vt:lpstr>
      <vt:lpstr>TEV and ES</vt:lpstr>
      <vt:lpstr>Approaches to VES</vt:lpstr>
      <vt:lpstr>VES Application Approach</vt:lpstr>
      <vt:lpstr>Case study: Valuation of Ecosystem Services for Improved Agricultural Water Management in Kazakhstan</vt:lpstr>
      <vt:lpstr>Study Location</vt:lpstr>
      <vt:lpstr>Background</vt:lpstr>
      <vt:lpstr>Background (cont’d)</vt:lpstr>
      <vt:lpstr>Hypothesis of the study</vt:lpstr>
      <vt:lpstr>Methodology –Soil Water Assessment Tool (SWAT) Modeling</vt:lpstr>
      <vt:lpstr>Methodology –Resource Investment Optimization System (RIOS)</vt:lpstr>
      <vt:lpstr>RIOS Model</vt:lpstr>
      <vt:lpstr>Alternative Practices Evaluated</vt:lpstr>
      <vt:lpstr>Ecosystem Services Modeled</vt:lpstr>
      <vt:lpstr>Value of Water</vt:lpstr>
      <vt:lpstr>Results – SWAT modeling</vt:lpstr>
      <vt:lpstr>Results- SWAT modeling</vt:lpstr>
      <vt:lpstr>Results - RIOS modeling </vt:lpstr>
      <vt:lpstr>Results – RIOS modeling</vt:lpstr>
      <vt:lpstr>Results</vt:lpstr>
      <vt:lpstr>Results</vt:lpstr>
      <vt:lpstr>Example RIOS modeling</vt:lpstr>
      <vt:lpstr>Conclusions</vt:lpstr>
      <vt:lpstr>Thank you</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Hydrological Modeling: Purposes, Algorithms, Data Requirements, Strengths and Limitations</dc:title>
  <dc:creator>Nangia, Vinay (ICARDA)</dc:creator>
  <cp:lastModifiedBy>Nangia, Vinay (ICARDA)</cp:lastModifiedBy>
  <cp:revision>47</cp:revision>
  <dcterms:created xsi:type="dcterms:W3CDTF">2016-02-12T00:03:24Z</dcterms:created>
  <dcterms:modified xsi:type="dcterms:W3CDTF">2016-07-07T05:34:44Z</dcterms:modified>
</cp:coreProperties>
</file>