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6" r:id="rId2"/>
  </p:sldIdLst>
  <p:sldSz cx="30275213" cy="42803763"/>
  <p:notesSz cx="6858000" cy="9144000"/>
  <p:defaultTextStyle>
    <a:defPPr>
      <a:defRPr lang="en-US"/>
    </a:defPPr>
    <a:lvl1pPr marL="0" algn="l" defTabSz="3507730" rtl="0" eaLnBrk="1" latinLnBrk="0" hangingPunct="1">
      <a:defRPr sz="6905" kern="1200">
        <a:solidFill>
          <a:schemeClr val="tx1"/>
        </a:solidFill>
        <a:latin typeface="+mn-lt"/>
        <a:ea typeface="+mn-ea"/>
        <a:cs typeface="+mn-cs"/>
      </a:defRPr>
    </a:lvl1pPr>
    <a:lvl2pPr marL="1753865" algn="l" defTabSz="3507730" rtl="0" eaLnBrk="1" latinLnBrk="0" hangingPunct="1">
      <a:defRPr sz="6905" kern="1200">
        <a:solidFill>
          <a:schemeClr val="tx1"/>
        </a:solidFill>
        <a:latin typeface="+mn-lt"/>
        <a:ea typeface="+mn-ea"/>
        <a:cs typeface="+mn-cs"/>
      </a:defRPr>
    </a:lvl2pPr>
    <a:lvl3pPr marL="3507730" algn="l" defTabSz="3507730" rtl="0" eaLnBrk="1" latinLnBrk="0" hangingPunct="1">
      <a:defRPr sz="6905" kern="1200">
        <a:solidFill>
          <a:schemeClr val="tx1"/>
        </a:solidFill>
        <a:latin typeface="+mn-lt"/>
        <a:ea typeface="+mn-ea"/>
        <a:cs typeface="+mn-cs"/>
      </a:defRPr>
    </a:lvl3pPr>
    <a:lvl4pPr marL="5261595" algn="l" defTabSz="3507730" rtl="0" eaLnBrk="1" latinLnBrk="0" hangingPunct="1">
      <a:defRPr sz="6905" kern="1200">
        <a:solidFill>
          <a:schemeClr val="tx1"/>
        </a:solidFill>
        <a:latin typeface="+mn-lt"/>
        <a:ea typeface="+mn-ea"/>
        <a:cs typeface="+mn-cs"/>
      </a:defRPr>
    </a:lvl4pPr>
    <a:lvl5pPr marL="7015460" algn="l" defTabSz="3507730" rtl="0" eaLnBrk="1" latinLnBrk="0" hangingPunct="1">
      <a:defRPr sz="6905" kern="1200">
        <a:solidFill>
          <a:schemeClr val="tx1"/>
        </a:solidFill>
        <a:latin typeface="+mn-lt"/>
        <a:ea typeface="+mn-ea"/>
        <a:cs typeface="+mn-cs"/>
      </a:defRPr>
    </a:lvl5pPr>
    <a:lvl6pPr marL="8769325" algn="l" defTabSz="3507730" rtl="0" eaLnBrk="1" latinLnBrk="0" hangingPunct="1">
      <a:defRPr sz="6905" kern="1200">
        <a:solidFill>
          <a:schemeClr val="tx1"/>
        </a:solidFill>
        <a:latin typeface="+mn-lt"/>
        <a:ea typeface="+mn-ea"/>
        <a:cs typeface="+mn-cs"/>
      </a:defRPr>
    </a:lvl6pPr>
    <a:lvl7pPr marL="10523190" algn="l" defTabSz="3507730" rtl="0" eaLnBrk="1" latinLnBrk="0" hangingPunct="1">
      <a:defRPr sz="6905" kern="1200">
        <a:solidFill>
          <a:schemeClr val="tx1"/>
        </a:solidFill>
        <a:latin typeface="+mn-lt"/>
        <a:ea typeface="+mn-ea"/>
        <a:cs typeface="+mn-cs"/>
      </a:defRPr>
    </a:lvl7pPr>
    <a:lvl8pPr marL="12277054" algn="l" defTabSz="3507730" rtl="0" eaLnBrk="1" latinLnBrk="0" hangingPunct="1">
      <a:defRPr sz="6905" kern="1200">
        <a:solidFill>
          <a:schemeClr val="tx1"/>
        </a:solidFill>
        <a:latin typeface="+mn-lt"/>
        <a:ea typeface="+mn-ea"/>
        <a:cs typeface="+mn-cs"/>
      </a:defRPr>
    </a:lvl8pPr>
    <a:lvl9pPr marL="14030919" algn="l" defTabSz="3507730" rtl="0" eaLnBrk="1" latinLnBrk="0" hangingPunct="1">
      <a:defRPr sz="6905"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53" autoAdjust="0"/>
    <p:restoredTop sz="94280" autoAdjust="0"/>
  </p:normalViewPr>
  <p:slideViewPr>
    <p:cSldViewPr snapToGrid="0">
      <p:cViewPr>
        <p:scale>
          <a:sx n="40" d="100"/>
          <a:sy n="40" d="100"/>
        </p:scale>
        <p:origin x="-348" y="-77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ICARDA\Desktop\help_file.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ICARDA\Desktop\Questionaire\Number%20of%20pollinator%20species_graph.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100" b="0" i="0" baseline="0">
                <a:effectLst/>
              </a:rPr>
              <a:t>Sefrou: Farmers' awareness of pollinator dependency of crops</a:t>
            </a:r>
            <a:endParaRPr lang="de-DE" sz="1100">
              <a:effectLst/>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barChart>
        <c:barDir val="col"/>
        <c:grouping val="clustered"/>
        <c:varyColors val="0"/>
        <c:ser>
          <c:idx val="0"/>
          <c:order val="0"/>
          <c:tx>
            <c:strRef>
              <c:f>Sheet5!$B$1</c:f>
              <c:strCache>
                <c:ptCount val="1"/>
                <c:pt idx="0">
                  <c:v>Pollinator demand (Klein et al. 2006)</c:v>
                </c:pt>
              </c:strCache>
            </c:strRef>
          </c:tx>
          <c:spPr>
            <a:solidFill>
              <a:schemeClr val="accent1"/>
            </a:solidFill>
            <a:ln>
              <a:noFill/>
            </a:ln>
            <a:effectLst/>
          </c:spPr>
          <c:invertIfNegative val="0"/>
          <c:cat>
            <c:strRef>
              <c:f>Sheet5!$A$2:$A$17</c:f>
              <c:strCache>
                <c:ptCount val="16"/>
                <c:pt idx="0">
                  <c:v>Melon</c:v>
                </c:pt>
                <c:pt idx="1">
                  <c:v>Watremelon</c:v>
                </c:pt>
                <c:pt idx="2">
                  <c:v>Pumpkin</c:v>
                </c:pt>
                <c:pt idx="3">
                  <c:v>Zucchini</c:v>
                </c:pt>
                <c:pt idx="4">
                  <c:v>Cucumber</c:v>
                </c:pt>
                <c:pt idx="5">
                  <c:v>Almond</c:v>
                </c:pt>
                <c:pt idx="6">
                  <c:v>Apple</c:v>
                </c:pt>
                <c:pt idx="7">
                  <c:v>Cherry</c:v>
                </c:pt>
                <c:pt idx="8">
                  <c:v>Avocado</c:v>
                </c:pt>
                <c:pt idx="9">
                  <c:v>Eggplant </c:v>
                </c:pt>
                <c:pt idx="10">
                  <c:v>Faba bean</c:v>
                </c:pt>
                <c:pt idx="11">
                  <c:v>Fig</c:v>
                </c:pt>
                <c:pt idx="12">
                  <c:v>Peach</c:v>
                </c:pt>
                <c:pt idx="13">
                  <c:v>Plum</c:v>
                </c:pt>
                <c:pt idx="14">
                  <c:v>Sunflower</c:v>
                </c:pt>
                <c:pt idx="15">
                  <c:v>Tomato</c:v>
                </c:pt>
              </c:strCache>
            </c:strRef>
          </c:cat>
          <c:val>
            <c:numRef>
              <c:f>Sheet5!$B$2:$B$17</c:f>
              <c:numCache>
                <c:formatCode>General</c:formatCode>
                <c:ptCount val="16"/>
                <c:pt idx="0">
                  <c:v>100</c:v>
                </c:pt>
                <c:pt idx="1">
                  <c:v>100</c:v>
                </c:pt>
                <c:pt idx="2">
                  <c:v>100</c:v>
                </c:pt>
                <c:pt idx="3">
                  <c:v>100</c:v>
                </c:pt>
                <c:pt idx="4">
                  <c:v>90</c:v>
                </c:pt>
                <c:pt idx="5">
                  <c:v>90</c:v>
                </c:pt>
                <c:pt idx="6">
                  <c:v>90</c:v>
                </c:pt>
                <c:pt idx="7">
                  <c:v>90</c:v>
                </c:pt>
                <c:pt idx="8">
                  <c:v>90</c:v>
                </c:pt>
                <c:pt idx="9">
                  <c:v>40</c:v>
                </c:pt>
                <c:pt idx="10">
                  <c:v>40</c:v>
                </c:pt>
                <c:pt idx="11">
                  <c:v>40</c:v>
                </c:pt>
                <c:pt idx="12">
                  <c:v>40</c:v>
                </c:pt>
                <c:pt idx="13">
                  <c:v>40</c:v>
                </c:pt>
                <c:pt idx="14">
                  <c:v>40</c:v>
                </c:pt>
                <c:pt idx="15">
                  <c:v>10</c:v>
                </c:pt>
              </c:numCache>
            </c:numRef>
          </c:val>
          <c:extLst>
            <c:ext xmlns:c16="http://schemas.microsoft.com/office/drawing/2014/chart" uri="{C3380CC4-5D6E-409C-BE32-E72D297353CC}">
              <c16:uniqueId val="{00000000-5C24-405A-8AB9-C5B184399174}"/>
            </c:ext>
          </c:extLst>
        </c:ser>
        <c:ser>
          <c:idx val="1"/>
          <c:order val="1"/>
          <c:tx>
            <c:strRef>
              <c:f>Sheet5!$C$1</c:f>
              <c:strCache>
                <c:ptCount val="1"/>
                <c:pt idx="0">
                  <c:v>Pollinator dependent according to farmers</c:v>
                </c:pt>
              </c:strCache>
            </c:strRef>
          </c:tx>
          <c:spPr>
            <a:solidFill>
              <a:srgbClr val="FF0000"/>
            </a:solidFill>
            <a:ln>
              <a:noFill/>
            </a:ln>
            <a:effectLst/>
          </c:spPr>
          <c:invertIfNegative val="0"/>
          <c:cat>
            <c:strRef>
              <c:f>Sheet5!$A$2:$A$17</c:f>
              <c:strCache>
                <c:ptCount val="16"/>
                <c:pt idx="0">
                  <c:v>Melon</c:v>
                </c:pt>
                <c:pt idx="1">
                  <c:v>Watremelon</c:v>
                </c:pt>
                <c:pt idx="2">
                  <c:v>Pumpkin</c:v>
                </c:pt>
                <c:pt idx="3">
                  <c:v>Zucchini</c:v>
                </c:pt>
                <c:pt idx="4">
                  <c:v>Cucumber</c:v>
                </c:pt>
                <c:pt idx="5">
                  <c:v>Almond</c:v>
                </c:pt>
                <c:pt idx="6">
                  <c:v>Apple</c:v>
                </c:pt>
                <c:pt idx="7">
                  <c:v>Cherry</c:v>
                </c:pt>
                <c:pt idx="8">
                  <c:v>Avocado</c:v>
                </c:pt>
                <c:pt idx="9">
                  <c:v>Eggplant </c:v>
                </c:pt>
                <c:pt idx="10">
                  <c:v>Faba bean</c:v>
                </c:pt>
                <c:pt idx="11">
                  <c:v>Fig</c:v>
                </c:pt>
                <c:pt idx="12">
                  <c:v>Peach</c:v>
                </c:pt>
                <c:pt idx="13">
                  <c:v>Plum</c:v>
                </c:pt>
                <c:pt idx="14">
                  <c:v>Sunflower</c:v>
                </c:pt>
                <c:pt idx="15">
                  <c:v>Tomato</c:v>
                </c:pt>
              </c:strCache>
            </c:strRef>
          </c:cat>
          <c:val>
            <c:numRef>
              <c:f>Sheet5!$C$2:$C$17</c:f>
              <c:numCache>
                <c:formatCode>General</c:formatCode>
                <c:ptCount val="16"/>
                <c:pt idx="0">
                  <c:v>24.6</c:v>
                </c:pt>
                <c:pt idx="1">
                  <c:v>4.3</c:v>
                </c:pt>
                <c:pt idx="2">
                  <c:v>2.9</c:v>
                </c:pt>
                <c:pt idx="3">
                  <c:v>24.6</c:v>
                </c:pt>
                <c:pt idx="4">
                  <c:v>8.6999999999999993</c:v>
                </c:pt>
                <c:pt idx="5">
                  <c:v>21.7</c:v>
                </c:pt>
                <c:pt idx="6">
                  <c:v>56.5</c:v>
                </c:pt>
                <c:pt idx="7">
                  <c:v>18.899999999999999</c:v>
                </c:pt>
                <c:pt idx="8">
                  <c:v>5.8</c:v>
                </c:pt>
                <c:pt idx="9">
                  <c:v>5.8</c:v>
                </c:pt>
                <c:pt idx="10">
                  <c:v>5.8</c:v>
                </c:pt>
                <c:pt idx="11">
                  <c:v>1.4</c:v>
                </c:pt>
                <c:pt idx="12">
                  <c:v>31.9</c:v>
                </c:pt>
                <c:pt idx="13">
                  <c:v>1.4</c:v>
                </c:pt>
                <c:pt idx="14">
                  <c:v>18.899999999999999</c:v>
                </c:pt>
                <c:pt idx="15">
                  <c:v>58</c:v>
                </c:pt>
              </c:numCache>
            </c:numRef>
          </c:val>
          <c:extLst>
            <c:ext xmlns:c16="http://schemas.microsoft.com/office/drawing/2014/chart" uri="{C3380CC4-5D6E-409C-BE32-E72D297353CC}">
              <c16:uniqueId val="{00000001-5C24-405A-8AB9-C5B184399174}"/>
            </c:ext>
          </c:extLst>
        </c:ser>
        <c:dLbls>
          <c:showLegendKey val="0"/>
          <c:showVal val="0"/>
          <c:showCatName val="0"/>
          <c:showSerName val="0"/>
          <c:showPercent val="0"/>
          <c:showBubbleSize val="0"/>
        </c:dLbls>
        <c:gapWidth val="219"/>
        <c:overlap val="-27"/>
        <c:axId val="2053907808"/>
        <c:axId val="2053909056"/>
      </c:barChart>
      <c:catAx>
        <c:axId val="20539078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2053909056"/>
        <c:crosses val="autoZero"/>
        <c:auto val="1"/>
        <c:lblAlgn val="ctr"/>
        <c:lblOffset val="100"/>
        <c:noMultiLvlLbl val="0"/>
      </c:catAx>
      <c:valAx>
        <c:axId val="2053909056"/>
        <c:scaling>
          <c:orientation val="minMax"/>
          <c:max val="100"/>
        </c:scaling>
        <c:delete val="0"/>
        <c:axPos val="l"/>
        <c:numFmt formatCode="General" sourceLinked="1"/>
        <c:majorTickMark val="none"/>
        <c:minorTickMark val="none"/>
        <c:tickLblPos val="nextTo"/>
        <c:spPr>
          <a:noFill/>
          <a:ln>
            <a:solidFill>
              <a:schemeClr val="accent1"/>
            </a:solid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205390780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100" dirty="0" err="1"/>
              <a:t>Sefrou</a:t>
            </a:r>
            <a:r>
              <a:rPr lang="en-US" sz="1100" dirty="0"/>
              <a:t>:</a:t>
            </a:r>
            <a:r>
              <a:rPr lang="en-US" sz="1100" baseline="0" dirty="0"/>
              <a:t> </a:t>
            </a:r>
            <a:r>
              <a:rPr lang="en-US" sz="1100" dirty="0"/>
              <a:t>Number of pollinator</a:t>
            </a:r>
            <a:r>
              <a:rPr lang="en-US" sz="1100" baseline="0" dirty="0"/>
              <a:t> species known gender segregated</a:t>
            </a:r>
            <a:endParaRPr lang="en-US" sz="1100"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barChart>
        <c:barDir val="col"/>
        <c:grouping val="clustered"/>
        <c:varyColors val="0"/>
        <c:ser>
          <c:idx val="0"/>
          <c:order val="0"/>
          <c:tx>
            <c:strRef>
              <c:f>Sheet1!$A$7</c:f>
              <c:strCache>
                <c:ptCount val="1"/>
                <c:pt idx="0">
                  <c:v>F</c:v>
                </c:pt>
              </c:strCache>
            </c:strRef>
          </c:tx>
          <c:spPr>
            <a:solidFill>
              <a:schemeClr val="accent6"/>
            </a:solidFill>
            <a:ln>
              <a:noFill/>
            </a:ln>
            <a:effectLst/>
          </c:spPr>
          <c:invertIfNegative val="0"/>
          <c:dPt>
            <c:idx val="0"/>
            <c:invertIfNegative val="0"/>
            <c:bubble3D val="0"/>
            <c:spPr>
              <a:solidFill>
                <a:schemeClr val="accent6">
                  <a:lumMod val="40000"/>
                  <a:lumOff val="60000"/>
                </a:schemeClr>
              </a:solidFill>
              <a:ln>
                <a:noFill/>
              </a:ln>
              <a:effectLst/>
            </c:spPr>
            <c:extLst>
              <c:ext xmlns:c16="http://schemas.microsoft.com/office/drawing/2014/chart" uri="{C3380CC4-5D6E-409C-BE32-E72D297353CC}">
                <c16:uniqueId val="{00000001-9D81-423C-B6EB-3F763CA3832D}"/>
              </c:ext>
            </c:extLst>
          </c:dPt>
          <c:dPt>
            <c:idx val="1"/>
            <c:invertIfNegative val="0"/>
            <c:bubble3D val="0"/>
            <c:spPr>
              <a:solidFill>
                <a:schemeClr val="accent6">
                  <a:lumMod val="60000"/>
                  <a:lumOff val="40000"/>
                </a:schemeClr>
              </a:solidFill>
              <a:ln>
                <a:noFill/>
              </a:ln>
              <a:effectLst/>
            </c:spPr>
            <c:extLst>
              <c:ext xmlns:c16="http://schemas.microsoft.com/office/drawing/2014/chart" uri="{C3380CC4-5D6E-409C-BE32-E72D297353CC}">
                <c16:uniqueId val="{00000003-9D81-423C-B6EB-3F763CA3832D}"/>
              </c:ext>
            </c:extLst>
          </c:dPt>
          <c:dPt>
            <c:idx val="2"/>
            <c:invertIfNegative val="0"/>
            <c:bubble3D val="0"/>
            <c:spPr>
              <a:solidFill>
                <a:schemeClr val="accent6">
                  <a:lumMod val="75000"/>
                </a:schemeClr>
              </a:solidFill>
              <a:ln>
                <a:noFill/>
              </a:ln>
              <a:effectLst/>
            </c:spPr>
            <c:extLst>
              <c:ext xmlns:c16="http://schemas.microsoft.com/office/drawing/2014/chart" uri="{C3380CC4-5D6E-409C-BE32-E72D297353CC}">
                <c16:uniqueId val="{00000005-9D81-423C-B6EB-3F763CA3832D}"/>
              </c:ext>
            </c:extLst>
          </c:dPt>
          <c:cat>
            <c:strRef>
              <c:f>Sheet1!$B$6:$E$6</c:f>
              <c:strCache>
                <c:ptCount val="4"/>
                <c:pt idx="0">
                  <c:v>One species</c:v>
                </c:pt>
                <c:pt idx="1">
                  <c:v>Two species</c:v>
                </c:pt>
                <c:pt idx="2">
                  <c:v>Three species</c:v>
                </c:pt>
                <c:pt idx="3">
                  <c:v>Four species</c:v>
                </c:pt>
              </c:strCache>
            </c:strRef>
          </c:cat>
          <c:val>
            <c:numRef>
              <c:f>Sheet1!$B$7:$E$7</c:f>
              <c:numCache>
                <c:formatCode>General</c:formatCode>
                <c:ptCount val="4"/>
                <c:pt idx="0">
                  <c:v>50</c:v>
                </c:pt>
                <c:pt idx="1">
                  <c:v>35.700000000000003</c:v>
                </c:pt>
                <c:pt idx="2">
                  <c:v>14.3</c:v>
                </c:pt>
                <c:pt idx="3">
                  <c:v>0</c:v>
                </c:pt>
              </c:numCache>
            </c:numRef>
          </c:val>
          <c:extLst>
            <c:ext xmlns:c16="http://schemas.microsoft.com/office/drawing/2014/chart" uri="{C3380CC4-5D6E-409C-BE32-E72D297353CC}">
              <c16:uniqueId val="{00000006-9D81-423C-B6EB-3F763CA3832D}"/>
            </c:ext>
          </c:extLst>
        </c:ser>
        <c:ser>
          <c:idx val="1"/>
          <c:order val="1"/>
          <c:tx>
            <c:strRef>
              <c:f>Sheet1!$A$8</c:f>
              <c:strCache>
                <c:ptCount val="1"/>
                <c:pt idx="0">
                  <c:v>M</c:v>
                </c:pt>
              </c:strCache>
            </c:strRef>
          </c:tx>
          <c:spPr>
            <a:solidFill>
              <a:schemeClr val="accent5"/>
            </a:solidFill>
            <a:ln>
              <a:noFill/>
            </a:ln>
            <a:effectLst/>
          </c:spPr>
          <c:invertIfNegative val="0"/>
          <c:dPt>
            <c:idx val="0"/>
            <c:invertIfNegative val="0"/>
            <c:bubble3D val="0"/>
            <c:spPr>
              <a:solidFill>
                <a:schemeClr val="accent5">
                  <a:lumMod val="40000"/>
                  <a:lumOff val="60000"/>
                </a:schemeClr>
              </a:solidFill>
              <a:ln>
                <a:noFill/>
              </a:ln>
              <a:effectLst/>
            </c:spPr>
            <c:extLst>
              <c:ext xmlns:c16="http://schemas.microsoft.com/office/drawing/2014/chart" uri="{C3380CC4-5D6E-409C-BE32-E72D297353CC}">
                <c16:uniqueId val="{00000008-9D81-423C-B6EB-3F763CA3832D}"/>
              </c:ext>
            </c:extLst>
          </c:dPt>
          <c:dPt>
            <c:idx val="1"/>
            <c:invertIfNegative val="0"/>
            <c:bubble3D val="0"/>
            <c:spPr>
              <a:solidFill>
                <a:schemeClr val="accent5">
                  <a:lumMod val="60000"/>
                  <a:lumOff val="40000"/>
                </a:schemeClr>
              </a:solidFill>
              <a:ln>
                <a:noFill/>
              </a:ln>
              <a:effectLst/>
            </c:spPr>
            <c:extLst>
              <c:ext xmlns:c16="http://schemas.microsoft.com/office/drawing/2014/chart" uri="{C3380CC4-5D6E-409C-BE32-E72D297353CC}">
                <c16:uniqueId val="{0000000A-9D81-423C-B6EB-3F763CA3832D}"/>
              </c:ext>
            </c:extLst>
          </c:dPt>
          <c:dPt>
            <c:idx val="2"/>
            <c:invertIfNegative val="0"/>
            <c:bubble3D val="0"/>
            <c:spPr>
              <a:solidFill>
                <a:schemeClr val="accent5">
                  <a:lumMod val="75000"/>
                </a:schemeClr>
              </a:solidFill>
              <a:ln>
                <a:noFill/>
              </a:ln>
              <a:effectLst/>
            </c:spPr>
            <c:extLst>
              <c:ext xmlns:c16="http://schemas.microsoft.com/office/drawing/2014/chart" uri="{C3380CC4-5D6E-409C-BE32-E72D297353CC}">
                <c16:uniqueId val="{0000000C-9D81-423C-B6EB-3F763CA3832D}"/>
              </c:ext>
            </c:extLst>
          </c:dPt>
          <c:dPt>
            <c:idx val="3"/>
            <c:invertIfNegative val="0"/>
            <c:bubble3D val="0"/>
            <c:spPr>
              <a:solidFill>
                <a:schemeClr val="accent5">
                  <a:lumMod val="50000"/>
                </a:schemeClr>
              </a:solidFill>
              <a:ln>
                <a:noFill/>
              </a:ln>
              <a:effectLst/>
            </c:spPr>
            <c:extLst>
              <c:ext xmlns:c16="http://schemas.microsoft.com/office/drawing/2014/chart" uri="{C3380CC4-5D6E-409C-BE32-E72D297353CC}">
                <c16:uniqueId val="{0000000E-9D81-423C-B6EB-3F763CA3832D}"/>
              </c:ext>
            </c:extLst>
          </c:dPt>
          <c:cat>
            <c:strRef>
              <c:f>Sheet1!$B$6:$E$6</c:f>
              <c:strCache>
                <c:ptCount val="4"/>
                <c:pt idx="0">
                  <c:v>One species</c:v>
                </c:pt>
                <c:pt idx="1">
                  <c:v>Two species</c:v>
                </c:pt>
                <c:pt idx="2">
                  <c:v>Three species</c:v>
                </c:pt>
                <c:pt idx="3">
                  <c:v>Four species</c:v>
                </c:pt>
              </c:strCache>
            </c:strRef>
          </c:cat>
          <c:val>
            <c:numRef>
              <c:f>Sheet1!$B$8:$E$8</c:f>
              <c:numCache>
                <c:formatCode>General</c:formatCode>
                <c:ptCount val="4"/>
                <c:pt idx="0">
                  <c:v>15.1</c:v>
                </c:pt>
                <c:pt idx="1">
                  <c:v>52.3</c:v>
                </c:pt>
                <c:pt idx="2">
                  <c:v>30.3</c:v>
                </c:pt>
                <c:pt idx="3">
                  <c:v>2.2999999999999998</c:v>
                </c:pt>
              </c:numCache>
            </c:numRef>
          </c:val>
          <c:extLst>
            <c:ext xmlns:c16="http://schemas.microsoft.com/office/drawing/2014/chart" uri="{C3380CC4-5D6E-409C-BE32-E72D297353CC}">
              <c16:uniqueId val="{0000000F-9D81-423C-B6EB-3F763CA3832D}"/>
            </c:ext>
          </c:extLst>
        </c:ser>
        <c:dLbls>
          <c:showLegendKey val="0"/>
          <c:showVal val="0"/>
          <c:showCatName val="0"/>
          <c:showSerName val="0"/>
          <c:showPercent val="0"/>
          <c:showBubbleSize val="0"/>
        </c:dLbls>
        <c:gapWidth val="219"/>
        <c:overlap val="-27"/>
        <c:axId val="825543599"/>
        <c:axId val="825544015"/>
      </c:barChart>
      <c:catAx>
        <c:axId val="825543599"/>
        <c:scaling>
          <c:orientation val="minMax"/>
        </c:scaling>
        <c:delete val="0"/>
        <c:axPos val="b"/>
        <c:numFmt formatCode="General" sourceLinked="1"/>
        <c:majorTickMark val="none"/>
        <c:minorTickMark val="none"/>
        <c:tickLblPos val="nextTo"/>
        <c:spPr>
          <a:noFill/>
          <a:ln w="9525" cap="flat" cmpd="sng" algn="ctr">
            <a:solidFill>
              <a:srgbClr val="D9D9D9"/>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825544015"/>
        <c:crosses val="autoZero"/>
        <c:auto val="1"/>
        <c:lblAlgn val="ctr"/>
        <c:lblOffset val="100"/>
        <c:noMultiLvlLbl val="0"/>
      </c:catAx>
      <c:valAx>
        <c:axId val="825544015"/>
        <c:scaling>
          <c:orientation val="minMax"/>
        </c:scaling>
        <c:delete val="0"/>
        <c:axPos val="l"/>
        <c:numFmt formatCode="General" sourceLinked="1"/>
        <c:majorTickMark val="none"/>
        <c:minorTickMark val="none"/>
        <c:tickLblPos val="nextTo"/>
        <c:spPr>
          <a:noFill/>
          <a:ln>
            <a:solidFill>
              <a:srgbClr val="D9D9D9"/>
            </a:solid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82554359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C84500-8270-4750-9BB8-E5B5A4FD4B25}" type="datetimeFigureOut">
              <a:rPr lang="de-DE" smtClean="0"/>
              <a:t>17.07.2017</a:t>
            </a:fld>
            <a:endParaRPr lang="de-DE"/>
          </a:p>
        </p:txBody>
      </p:sp>
      <p:sp>
        <p:nvSpPr>
          <p:cNvPr id="4" name="Folienbildplatzhalt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40BE56-1339-4687-9A5A-BCC95033E658}" type="slidenum">
              <a:rPr lang="de-DE" smtClean="0"/>
              <a:t>‹Nr.›</a:t>
            </a:fld>
            <a:endParaRPr lang="de-DE"/>
          </a:p>
        </p:txBody>
      </p:sp>
    </p:spTree>
    <p:extLst>
      <p:ext uri="{BB962C8B-B14F-4D97-AF65-F5344CB8AC3E}">
        <p14:creationId xmlns:p14="http://schemas.microsoft.com/office/powerpoint/2010/main" val="1962352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70641" y="7005156"/>
            <a:ext cx="25733931" cy="14902051"/>
          </a:xfrm>
        </p:spPr>
        <p:txBody>
          <a:bodyPr anchor="b"/>
          <a:lstStyle>
            <a:lvl1pPr algn="ctr">
              <a:defRPr sz="19865"/>
            </a:lvl1pPr>
          </a:lstStyle>
          <a:p>
            <a:r>
              <a:rPr lang="en-US"/>
              <a:t>Click to edit Master title style</a:t>
            </a:r>
            <a:endParaRPr lang="en-US" dirty="0"/>
          </a:p>
        </p:txBody>
      </p:sp>
      <p:sp>
        <p:nvSpPr>
          <p:cNvPr id="3" name="Subtitle 2"/>
          <p:cNvSpPr>
            <a:spLocks noGrp="1"/>
          </p:cNvSpPr>
          <p:nvPr>
            <p:ph type="subTitle" idx="1"/>
          </p:nvPr>
        </p:nvSpPr>
        <p:spPr>
          <a:xfrm>
            <a:off x="3784402" y="22481887"/>
            <a:ext cx="22706410" cy="10334331"/>
          </a:xfrm>
        </p:spPr>
        <p:txBody>
          <a:bodyPr/>
          <a:lstStyle>
            <a:lvl1pPr marL="0" indent="0" algn="ctr">
              <a:buNone/>
              <a:defRPr sz="7946"/>
            </a:lvl1pPr>
            <a:lvl2pPr marL="1513743" indent="0" algn="ctr">
              <a:buNone/>
              <a:defRPr sz="6622"/>
            </a:lvl2pPr>
            <a:lvl3pPr marL="3027487" indent="0" algn="ctr">
              <a:buNone/>
              <a:defRPr sz="5960"/>
            </a:lvl3pPr>
            <a:lvl4pPr marL="4541230" indent="0" algn="ctr">
              <a:buNone/>
              <a:defRPr sz="5297"/>
            </a:lvl4pPr>
            <a:lvl5pPr marL="6054974" indent="0" algn="ctr">
              <a:buNone/>
              <a:defRPr sz="5297"/>
            </a:lvl5pPr>
            <a:lvl6pPr marL="7568717" indent="0" algn="ctr">
              <a:buNone/>
              <a:defRPr sz="5297"/>
            </a:lvl6pPr>
            <a:lvl7pPr marL="9082461" indent="0" algn="ctr">
              <a:buNone/>
              <a:defRPr sz="5297"/>
            </a:lvl7pPr>
            <a:lvl8pPr marL="10596204" indent="0" algn="ctr">
              <a:buNone/>
              <a:defRPr sz="5297"/>
            </a:lvl8pPr>
            <a:lvl9pPr marL="12109948" indent="0" algn="ctr">
              <a:buNone/>
              <a:defRPr sz="5297"/>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4C545B-18A4-4E19-81C8-2CC01B0F0634}" type="datetimeFigureOut">
              <a:rPr lang="en-US" smtClean="0"/>
              <a:t>7/17/2017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3726272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4C545B-18A4-4E19-81C8-2CC01B0F0634}" type="datetimeFigureOut">
              <a:rPr lang="en-US" smtClean="0"/>
              <a:t>7/17/2017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2633085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65654" y="10671229"/>
            <a:ext cx="26112371" cy="17805173"/>
          </a:xfrm>
        </p:spPr>
        <p:txBody>
          <a:bodyPr anchor="b"/>
          <a:lstStyle>
            <a:lvl1pPr>
              <a:defRPr sz="19865"/>
            </a:lvl1pPr>
          </a:lstStyle>
          <a:p>
            <a:r>
              <a:rPr lang="en-US"/>
              <a:t>Click to edit Master title style</a:t>
            </a:r>
            <a:endParaRPr lang="en-US" dirty="0"/>
          </a:p>
        </p:txBody>
      </p:sp>
      <p:sp>
        <p:nvSpPr>
          <p:cNvPr id="3" name="Text Placeholder 2"/>
          <p:cNvSpPr>
            <a:spLocks noGrp="1"/>
          </p:cNvSpPr>
          <p:nvPr>
            <p:ph type="body" idx="1"/>
          </p:nvPr>
        </p:nvSpPr>
        <p:spPr>
          <a:xfrm>
            <a:off x="2065654" y="28644846"/>
            <a:ext cx="26112371" cy="9363320"/>
          </a:xfrm>
        </p:spPr>
        <p:txBody>
          <a:bodyPr/>
          <a:lstStyle>
            <a:lvl1pPr marL="0" indent="0">
              <a:buNone/>
              <a:defRPr sz="7946">
                <a:solidFill>
                  <a:schemeClr val="tx1"/>
                </a:solidFill>
              </a:defRPr>
            </a:lvl1pPr>
            <a:lvl2pPr marL="1513743" indent="0">
              <a:buNone/>
              <a:defRPr sz="6622">
                <a:solidFill>
                  <a:schemeClr val="tx1">
                    <a:tint val="75000"/>
                  </a:schemeClr>
                </a:solidFill>
              </a:defRPr>
            </a:lvl2pPr>
            <a:lvl3pPr marL="3027487" indent="0">
              <a:buNone/>
              <a:defRPr sz="5960">
                <a:solidFill>
                  <a:schemeClr val="tx1">
                    <a:tint val="75000"/>
                  </a:schemeClr>
                </a:solidFill>
              </a:defRPr>
            </a:lvl3pPr>
            <a:lvl4pPr marL="4541230" indent="0">
              <a:buNone/>
              <a:defRPr sz="5297">
                <a:solidFill>
                  <a:schemeClr val="tx1">
                    <a:tint val="75000"/>
                  </a:schemeClr>
                </a:solidFill>
              </a:defRPr>
            </a:lvl4pPr>
            <a:lvl5pPr marL="6054974" indent="0">
              <a:buNone/>
              <a:defRPr sz="5297">
                <a:solidFill>
                  <a:schemeClr val="tx1">
                    <a:tint val="75000"/>
                  </a:schemeClr>
                </a:solidFill>
              </a:defRPr>
            </a:lvl5pPr>
            <a:lvl6pPr marL="7568717" indent="0">
              <a:buNone/>
              <a:defRPr sz="5297">
                <a:solidFill>
                  <a:schemeClr val="tx1">
                    <a:tint val="75000"/>
                  </a:schemeClr>
                </a:solidFill>
              </a:defRPr>
            </a:lvl6pPr>
            <a:lvl7pPr marL="9082461" indent="0">
              <a:buNone/>
              <a:defRPr sz="5297">
                <a:solidFill>
                  <a:schemeClr val="tx1">
                    <a:tint val="75000"/>
                  </a:schemeClr>
                </a:solidFill>
              </a:defRPr>
            </a:lvl7pPr>
            <a:lvl8pPr marL="10596204" indent="0">
              <a:buNone/>
              <a:defRPr sz="5297">
                <a:solidFill>
                  <a:schemeClr val="tx1">
                    <a:tint val="75000"/>
                  </a:schemeClr>
                </a:solidFill>
              </a:defRPr>
            </a:lvl8pPr>
            <a:lvl9pPr marL="12109948" indent="0">
              <a:buNone/>
              <a:defRPr sz="5297">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4C545B-18A4-4E19-81C8-2CC01B0F0634}" type="datetimeFigureOut">
              <a:rPr lang="en-US" smtClean="0"/>
              <a:t>7/17/2017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3723011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081421" y="11394520"/>
            <a:ext cx="12866966" cy="2715859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5326826" y="11394520"/>
            <a:ext cx="12866966" cy="2715859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4C545B-18A4-4E19-81C8-2CC01B0F0634}" type="datetimeFigureOut">
              <a:rPr lang="en-US" smtClean="0"/>
              <a:t>7/17/2017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5811597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278913"/>
            <a:ext cx="26112371" cy="82734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2085368" y="10492870"/>
            <a:ext cx="12807832" cy="5142393"/>
          </a:xfrm>
        </p:spPr>
        <p:txBody>
          <a:bodyPr anchor="b"/>
          <a:lstStyle>
            <a:lvl1pPr marL="0" indent="0">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a:t>Edit Master text styles</a:t>
            </a:r>
          </a:p>
        </p:txBody>
      </p:sp>
      <p:sp>
        <p:nvSpPr>
          <p:cNvPr id="4" name="Content Placeholder 3"/>
          <p:cNvSpPr>
            <a:spLocks noGrp="1"/>
          </p:cNvSpPr>
          <p:nvPr>
            <p:ph sz="half" idx="2"/>
          </p:nvPr>
        </p:nvSpPr>
        <p:spPr>
          <a:xfrm>
            <a:off x="2085368" y="15635264"/>
            <a:ext cx="12807832" cy="2299711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5326828" y="10492870"/>
            <a:ext cx="12870909" cy="5142393"/>
          </a:xfrm>
        </p:spPr>
        <p:txBody>
          <a:bodyPr anchor="b"/>
          <a:lstStyle>
            <a:lvl1pPr marL="0" indent="0">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a:t>Edit Master text styles</a:t>
            </a:r>
          </a:p>
        </p:txBody>
      </p:sp>
      <p:sp>
        <p:nvSpPr>
          <p:cNvPr id="6" name="Content Placeholder 5"/>
          <p:cNvSpPr>
            <a:spLocks noGrp="1"/>
          </p:cNvSpPr>
          <p:nvPr>
            <p:ph sz="quarter" idx="4"/>
          </p:nvPr>
        </p:nvSpPr>
        <p:spPr>
          <a:xfrm>
            <a:off x="15326828" y="15635264"/>
            <a:ext cx="12870909" cy="2299711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4C545B-18A4-4E19-81C8-2CC01B0F0634}" type="datetimeFigureOut">
              <a:rPr lang="en-US" smtClean="0"/>
              <a:t>7/17/2017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25618295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4C545B-18A4-4E19-81C8-2CC01B0F0634}" type="datetimeFigureOut">
              <a:rPr lang="en-US" smtClean="0"/>
              <a:t>7/17/2017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3266242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4C545B-18A4-4E19-81C8-2CC01B0F0634}" type="datetimeFigureOut">
              <a:rPr lang="en-US" smtClean="0"/>
              <a:t>7/17/2017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259105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853584"/>
            <a:ext cx="9764544" cy="9987545"/>
          </a:xfrm>
        </p:spPr>
        <p:txBody>
          <a:bodyPr anchor="b"/>
          <a:lstStyle>
            <a:lvl1pPr>
              <a:defRPr sz="10595"/>
            </a:lvl1pPr>
          </a:lstStyle>
          <a:p>
            <a:r>
              <a:rPr lang="en-US"/>
              <a:t>Click to edit Master title style</a:t>
            </a:r>
            <a:endParaRPr lang="en-US" dirty="0"/>
          </a:p>
        </p:txBody>
      </p:sp>
      <p:sp>
        <p:nvSpPr>
          <p:cNvPr id="3" name="Content Placeholder 2"/>
          <p:cNvSpPr>
            <a:spLocks noGrp="1"/>
          </p:cNvSpPr>
          <p:nvPr>
            <p:ph idx="1"/>
          </p:nvPr>
        </p:nvSpPr>
        <p:spPr>
          <a:xfrm>
            <a:off x="12870909" y="6162959"/>
            <a:ext cx="15326827" cy="30418415"/>
          </a:xfrm>
        </p:spPr>
        <p:txBody>
          <a:bodyPr/>
          <a:lstStyle>
            <a:lvl1pPr>
              <a:defRPr sz="10595"/>
            </a:lvl1pPr>
            <a:lvl2pPr>
              <a:defRPr sz="9271"/>
            </a:lvl2pPr>
            <a:lvl3pPr>
              <a:defRPr sz="7946"/>
            </a:lvl3pPr>
            <a:lvl4pPr>
              <a:defRPr sz="6622"/>
            </a:lvl4pPr>
            <a:lvl5pPr>
              <a:defRPr sz="6622"/>
            </a:lvl5pPr>
            <a:lvl6pPr>
              <a:defRPr sz="6622"/>
            </a:lvl6pPr>
            <a:lvl7pPr>
              <a:defRPr sz="6622"/>
            </a:lvl7pPr>
            <a:lvl8pPr>
              <a:defRPr sz="6622"/>
            </a:lvl8pPr>
            <a:lvl9pPr>
              <a:defRPr sz="6622"/>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085364" y="12841129"/>
            <a:ext cx="9764544" cy="23789780"/>
          </a:xfrm>
        </p:spPr>
        <p:txBody>
          <a:bodyPr/>
          <a:lstStyle>
            <a:lvl1pPr marL="0" indent="0">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US"/>
              <a:t>Edit Master text styles</a:t>
            </a:r>
          </a:p>
        </p:txBody>
      </p:sp>
      <p:sp>
        <p:nvSpPr>
          <p:cNvPr id="5" name="Date Placeholder 4"/>
          <p:cNvSpPr>
            <a:spLocks noGrp="1"/>
          </p:cNvSpPr>
          <p:nvPr>
            <p:ph type="dt" sz="half" idx="10"/>
          </p:nvPr>
        </p:nvSpPr>
        <p:spPr/>
        <p:txBody>
          <a:bodyPr/>
          <a:lstStyle/>
          <a:p>
            <a:fld id="{844C545B-18A4-4E19-81C8-2CC01B0F0634}" type="datetimeFigureOut">
              <a:rPr lang="en-US" smtClean="0"/>
              <a:t>7/17/2017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17712586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853584"/>
            <a:ext cx="9764544" cy="9987545"/>
          </a:xfrm>
        </p:spPr>
        <p:txBody>
          <a:bodyPr anchor="b"/>
          <a:lstStyle>
            <a:lvl1pPr>
              <a:defRPr sz="10595"/>
            </a:lvl1pPr>
          </a:lstStyle>
          <a:p>
            <a:r>
              <a:rPr lang="en-US"/>
              <a:t>Click to edit Master title style</a:t>
            </a:r>
            <a:endParaRPr lang="en-US" dirty="0"/>
          </a:p>
        </p:txBody>
      </p:sp>
      <p:sp>
        <p:nvSpPr>
          <p:cNvPr id="3" name="Picture Placeholder 2"/>
          <p:cNvSpPr>
            <a:spLocks noGrp="1" noChangeAspect="1"/>
          </p:cNvSpPr>
          <p:nvPr>
            <p:ph type="pic" idx="1"/>
          </p:nvPr>
        </p:nvSpPr>
        <p:spPr>
          <a:xfrm>
            <a:off x="12870909" y="6162959"/>
            <a:ext cx="15326827" cy="30418415"/>
          </a:xfrm>
        </p:spPr>
        <p:txBody>
          <a:bodyPr anchor="t"/>
          <a:lstStyle>
            <a:lvl1pPr marL="0" indent="0">
              <a:buNone/>
              <a:defRPr sz="10595"/>
            </a:lvl1pPr>
            <a:lvl2pPr marL="1513743" indent="0">
              <a:buNone/>
              <a:defRPr sz="9271"/>
            </a:lvl2pPr>
            <a:lvl3pPr marL="3027487" indent="0">
              <a:buNone/>
              <a:defRPr sz="7946"/>
            </a:lvl3pPr>
            <a:lvl4pPr marL="4541230" indent="0">
              <a:buNone/>
              <a:defRPr sz="6622"/>
            </a:lvl4pPr>
            <a:lvl5pPr marL="6054974" indent="0">
              <a:buNone/>
              <a:defRPr sz="6622"/>
            </a:lvl5pPr>
            <a:lvl6pPr marL="7568717" indent="0">
              <a:buNone/>
              <a:defRPr sz="6622"/>
            </a:lvl6pPr>
            <a:lvl7pPr marL="9082461" indent="0">
              <a:buNone/>
              <a:defRPr sz="6622"/>
            </a:lvl7pPr>
            <a:lvl8pPr marL="10596204" indent="0">
              <a:buNone/>
              <a:defRPr sz="6622"/>
            </a:lvl8pPr>
            <a:lvl9pPr marL="12109948" indent="0">
              <a:buNone/>
              <a:defRPr sz="6622"/>
            </a:lvl9pPr>
          </a:lstStyle>
          <a:p>
            <a:r>
              <a:rPr lang="en-US"/>
              <a:t>Click icon to add picture</a:t>
            </a:r>
            <a:endParaRPr lang="en-US" dirty="0"/>
          </a:p>
        </p:txBody>
      </p:sp>
      <p:sp>
        <p:nvSpPr>
          <p:cNvPr id="4" name="Text Placeholder 3"/>
          <p:cNvSpPr>
            <a:spLocks noGrp="1"/>
          </p:cNvSpPr>
          <p:nvPr>
            <p:ph type="body" sz="half" idx="2"/>
          </p:nvPr>
        </p:nvSpPr>
        <p:spPr>
          <a:xfrm>
            <a:off x="2085364" y="12841129"/>
            <a:ext cx="9764544" cy="23789780"/>
          </a:xfrm>
        </p:spPr>
        <p:txBody>
          <a:bodyPr/>
          <a:lstStyle>
            <a:lvl1pPr marL="0" indent="0">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US"/>
              <a:t>Edit Master text styles</a:t>
            </a:r>
          </a:p>
        </p:txBody>
      </p:sp>
      <p:sp>
        <p:nvSpPr>
          <p:cNvPr id="5" name="Date Placeholder 4"/>
          <p:cNvSpPr>
            <a:spLocks noGrp="1"/>
          </p:cNvSpPr>
          <p:nvPr>
            <p:ph type="dt" sz="half" idx="10"/>
          </p:nvPr>
        </p:nvSpPr>
        <p:spPr/>
        <p:txBody>
          <a:bodyPr/>
          <a:lstStyle/>
          <a:p>
            <a:fld id="{844C545B-18A4-4E19-81C8-2CC01B0F0634}" type="datetimeFigureOut">
              <a:rPr lang="en-US" smtClean="0"/>
              <a:t>7/17/2017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3244146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4C545B-18A4-4E19-81C8-2CC01B0F0634}" type="datetimeFigureOut">
              <a:rPr lang="en-US" smtClean="0"/>
              <a:t>7/17/2017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881962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665701" y="2278904"/>
            <a:ext cx="6528093" cy="3627421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081423" y="2278904"/>
            <a:ext cx="19205838" cy="3627421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4C545B-18A4-4E19-81C8-2CC01B0F0634}" type="datetimeFigureOut">
              <a:rPr lang="en-US" smtClean="0"/>
              <a:t>7/17/2017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1931640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81421" y="2278913"/>
            <a:ext cx="26112371" cy="82734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081421" y="11394520"/>
            <a:ext cx="26112371" cy="2715859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081421" y="39672756"/>
            <a:ext cx="6811923" cy="2278904"/>
          </a:xfrm>
          <a:prstGeom prst="rect">
            <a:avLst/>
          </a:prstGeom>
        </p:spPr>
        <p:txBody>
          <a:bodyPr vert="horz" lIns="91440" tIns="45720" rIns="91440" bIns="45720" rtlCol="0" anchor="ctr"/>
          <a:lstStyle>
            <a:lvl1pPr algn="l">
              <a:defRPr sz="3973">
                <a:solidFill>
                  <a:schemeClr val="tx1">
                    <a:tint val="75000"/>
                  </a:schemeClr>
                </a:solidFill>
              </a:defRPr>
            </a:lvl1pPr>
          </a:lstStyle>
          <a:p>
            <a:fld id="{844C545B-18A4-4E19-81C8-2CC01B0F0634}" type="datetimeFigureOut">
              <a:rPr lang="en-US" smtClean="0"/>
              <a:t>7/17/2017</a:t>
            </a:fld>
            <a:endParaRPr lang="en-US"/>
          </a:p>
        </p:txBody>
      </p:sp>
      <p:sp>
        <p:nvSpPr>
          <p:cNvPr id="5" name="Footer Placeholder 4"/>
          <p:cNvSpPr>
            <a:spLocks noGrp="1"/>
          </p:cNvSpPr>
          <p:nvPr>
            <p:ph type="ftr" sz="quarter" idx="3"/>
          </p:nvPr>
        </p:nvSpPr>
        <p:spPr>
          <a:xfrm>
            <a:off x="10028665" y="39672756"/>
            <a:ext cx="10217884" cy="2278904"/>
          </a:xfrm>
          <a:prstGeom prst="rect">
            <a:avLst/>
          </a:prstGeom>
        </p:spPr>
        <p:txBody>
          <a:bodyPr vert="horz" lIns="91440" tIns="45720" rIns="91440" bIns="45720" rtlCol="0" anchor="ctr"/>
          <a:lstStyle>
            <a:lvl1pPr algn="ctr">
              <a:defRPr sz="3973">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1381869" y="39672756"/>
            <a:ext cx="6811923" cy="2278904"/>
          </a:xfrm>
          <a:prstGeom prst="rect">
            <a:avLst/>
          </a:prstGeom>
        </p:spPr>
        <p:txBody>
          <a:bodyPr vert="horz" lIns="91440" tIns="45720" rIns="91440" bIns="45720" rtlCol="0" anchor="ctr"/>
          <a:lstStyle>
            <a:lvl1pPr algn="r">
              <a:defRPr sz="3973">
                <a:solidFill>
                  <a:schemeClr val="tx1">
                    <a:tint val="75000"/>
                  </a:schemeClr>
                </a:solidFill>
              </a:defRPr>
            </a:lvl1pPr>
          </a:lstStyle>
          <a:p>
            <a:fld id="{98A1E0F6-2A23-4284-9BFB-DD208735E01C}" type="slidenum">
              <a:rPr lang="en-US" smtClean="0"/>
              <a:t>‹Nr.›</a:t>
            </a:fld>
            <a:endParaRPr lang="en-US"/>
          </a:p>
        </p:txBody>
      </p:sp>
    </p:spTree>
    <p:extLst>
      <p:ext uri="{BB962C8B-B14F-4D97-AF65-F5344CB8AC3E}">
        <p14:creationId xmlns:p14="http://schemas.microsoft.com/office/powerpoint/2010/main" val="34376988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027487" rtl="0" eaLnBrk="1" latinLnBrk="0" hangingPunct="1">
        <a:lnSpc>
          <a:spcPct val="90000"/>
        </a:lnSpc>
        <a:spcBef>
          <a:spcPct val="0"/>
        </a:spcBef>
        <a:buNone/>
        <a:defRPr sz="14568" kern="1200">
          <a:solidFill>
            <a:schemeClr val="tx1"/>
          </a:solidFill>
          <a:latin typeface="+mj-lt"/>
          <a:ea typeface="+mj-ea"/>
          <a:cs typeface="+mj-cs"/>
        </a:defRPr>
      </a:lvl1pPr>
    </p:titleStyle>
    <p:bodyStyle>
      <a:lvl1pPr marL="756872" indent="-756872" algn="l" defTabSz="3027487" rtl="0" eaLnBrk="1" latinLnBrk="0" hangingPunct="1">
        <a:lnSpc>
          <a:spcPct val="90000"/>
        </a:lnSpc>
        <a:spcBef>
          <a:spcPts val="3311"/>
        </a:spcBef>
        <a:buFont typeface="Arial" panose="020B0604020202020204" pitchFamily="34" charset="0"/>
        <a:buChar char="•"/>
        <a:defRPr sz="9271" kern="1200">
          <a:solidFill>
            <a:schemeClr val="tx1"/>
          </a:solidFill>
          <a:latin typeface="+mn-lt"/>
          <a:ea typeface="+mn-ea"/>
          <a:cs typeface="+mn-cs"/>
        </a:defRPr>
      </a:lvl1pPr>
      <a:lvl2pPr marL="2270615" indent="-756872" algn="l" defTabSz="3027487" rtl="0" eaLnBrk="1" latinLnBrk="0" hangingPunct="1">
        <a:lnSpc>
          <a:spcPct val="90000"/>
        </a:lnSpc>
        <a:spcBef>
          <a:spcPts val="1655"/>
        </a:spcBef>
        <a:buFont typeface="Arial" panose="020B0604020202020204" pitchFamily="34" charset="0"/>
        <a:buChar char="•"/>
        <a:defRPr sz="7946" kern="1200">
          <a:solidFill>
            <a:schemeClr val="tx1"/>
          </a:solidFill>
          <a:latin typeface="+mn-lt"/>
          <a:ea typeface="+mn-ea"/>
          <a:cs typeface="+mn-cs"/>
        </a:defRPr>
      </a:lvl2pPr>
      <a:lvl3pPr marL="3784359" indent="-756872" algn="l" defTabSz="3027487" rtl="0" eaLnBrk="1" latinLnBrk="0" hangingPunct="1">
        <a:lnSpc>
          <a:spcPct val="90000"/>
        </a:lnSpc>
        <a:spcBef>
          <a:spcPts val="1655"/>
        </a:spcBef>
        <a:buFont typeface="Arial" panose="020B0604020202020204" pitchFamily="34" charset="0"/>
        <a:buChar char="•"/>
        <a:defRPr sz="6622" kern="1200">
          <a:solidFill>
            <a:schemeClr val="tx1"/>
          </a:solidFill>
          <a:latin typeface="+mn-lt"/>
          <a:ea typeface="+mn-ea"/>
          <a:cs typeface="+mn-cs"/>
        </a:defRPr>
      </a:lvl3pPr>
      <a:lvl4pPr marL="5298102"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4pPr>
      <a:lvl5pPr marL="681184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p:bodyStyle>
    <p:otherStyle>
      <a:defPPr>
        <a:defRPr lang="en-US"/>
      </a:defPPr>
      <a:lvl1pPr marL="0" algn="l" defTabSz="3027487" rtl="0" eaLnBrk="1" latinLnBrk="0" hangingPunct="1">
        <a:defRPr sz="5960" kern="1200">
          <a:solidFill>
            <a:schemeClr val="tx1"/>
          </a:solidFill>
          <a:latin typeface="+mn-lt"/>
          <a:ea typeface="+mn-ea"/>
          <a:cs typeface="+mn-cs"/>
        </a:defRPr>
      </a:lvl1pPr>
      <a:lvl2pPr marL="1513743" algn="l" defTabSz="3027487" rtl="0" eaLnBrk="1" latinLnBrk="0" hangingPunct="1">
        <a:defRPr sz="5960" kern="1200">
          <a:solidFill>
            <a:schemeClr val="tx1"/>
          </a:solidFill>
          <a:latin typeface="+mn-lt"/>
          <a:ea typeface="+mn-ea"/>
          <a:cs typeface="+mn-cs"/>
        </a:defRPr>
      </a:lvl2pPr>
      <a:lvl3pPr marL="3027487" algn="l" defTabSz="3027487" rtl="0" eaLnBrk="1" latinLnBrk="0" hangingPunct="1">
        <a:defRPr sz="5960" kern="1200">
          <a:solidFill>
            <a:schemeClr val="tx1"/>
          </a:solidFill>
          <a:latin typeface="+mn-lt"/>
          <a:ea typeface="+mn-ea"/>
          <a:cs typeface="+mn-cs"/>
        </a:defRPr>
      </a:lvl3pPr>
      <a:lvl4pPr marL="4541230" algn="l" defTabSz="3027487" rtl="0" eaLnBrk="1" latinLnBrk="0" hangingPunct="1">
        <a:defRPr sz="5960" kern="1200">
          <a:solidFill>
            <a:schemeClr val="tx1"/>
          </a:solidFill>
          <a:latin typeface="+mn-lt"/>
          <a:ea typeface="+mn-ea"/>
          <a:cs typeface="+mn-cs"/>
        </a:defRPr>
      </a:lvl4pPr>
      <a:lvl5pPr marL="6054974" algn="l" defTabSz="3027487" rtl="0" eaLnBrk="1" latinLnBrk="0" hangingPunct="1">
        <a:defRPr sz="5960" kern="1200">
          <a:solidFill>
            <a:schemeClr val="tx1"/>
          </a:solidFill>
          <a:latin typeface="+mn-lt"/>
          <a:ea typeface="+mn-ea"/>
          <a:cs typeface="+mn-cs"/>
        </a:defRPr>
      </a:lvl5pPr>
      <a:lvl6pPr marL="7568717" algn="l" defTabSz="3027487" rtl="0" eaLnBrk="1" latinLnBrk="0" hangingPunct="1">
        <a:defRPr sz="5960" kern="1200">
          <a:solidFill>
            <a:schemeClr val="tx1"/>
          </a:solidFill>
          <a:latin typeface="+mn-lt"/>
          <a:ea typeface="+mn-ea"/>
          <a:cs typeface="+mn-cs"/>
        </a:defRPr>
      </a:lvl6pPr>
      <a:lvl7pPr marL="9082461" algn="l" defTabSz="3027487" rtl="0" eaLnBrk="1" latinLnBrk="0" hangingPunct="1">
        <a:defRPr sz="5960" kern="1200">
          <a:solidFill>
            <a:schemeClr val="tx1"/>
          </a:solidFill>
          <a:latin typeface="+mn-lt"/>
          <a:ea typeface="+mn-ea"/>
          <a:cs typeface="+mn-cs"/>
        </a:defRPr>
      </a:lvl7pPr>
      <a:lvl8pPr marL="10596204" algn="l" defTabSz="3027487" rtl="0" eaLnBrk="1" latinLnBrk="0" hangingPunct="1">
        <a:defRPr sz="5960" kern="1200">
          <a:solidFill>
            <a:schemeClr val="tx1"/>
          </a:solidFill>
          <a:latin typeface="+mn-lt"/>
          <a:ea typeface="+mn-ea"/>
          <a:cs typeface="+mn-cs"/>
        </a:defRPr>
      </a:lvl8pPr>
      <a:lvl9pPr marL="12109948" algn="l" defTabSz="3027487" rtl="0" eaLnBrk="1" latinLnBrk="0" hangingPunct="1">
        <a:defRPr sz="59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cid:image001.jpg@01CF11E7.0CCE7BD0" TargetMode="External"/><Relationship Id="rId3" Type="http://schemas.openxmlformats.org/officeDocument/2006/relationships/image" Target="../media/image2.jpg"/><Relationship Id="rId7" Type="http://schemas.openxmlformats.org/officeDocument/2006/relationships/image" Target="../media/image5.jpeg"/><Relationship Id="rId12" Type="http://schemas.openxmlformats.org/officeDocument/2006/relationships/image" Target="../media/image10.jpeg"/><Relationship Id="rId17" Type="http://schemas.openxmlformats.org/officeDocument/2006/relationships/image" Target="../media/image12.jpeg"/><Relationship Id="rId2" Type="http://schemas.openxmlformats.org/officeDocument/2006/relationships/image" Target="../media/image1.jpg"/><Relationship Id="rId16"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jpeg"/><Relationship Id="rId5" Type="http://schemas.openxmlformats.org/officeDocument/2006/relationships/hyperlink" Target="mailto:s.christmann@cgiar.org" TargetMode="External"/><Relationship Id="rId15" Type="http://schemas.openxmlformats.org/officeDocument/2006/relationships/chart" Target="../charts/chart2.xml"/><Relationship Id="rId10" Type="http://schemas.openxmlformats.org/officeDocument/2006/relationships/image" Target="../media/image8.jpeg"/><Relationship Id="rId4" Type="http://schemas.openxmlformats.org/officeDocument/2006/relationships/image" Target="../media/image3.jpeg"/><Relationship Id="rId9" Type="http://schemas.openxmlformats.org/officeDocument/2006/relationships/image" Target="../media/image7.jpeg"/><Relationship Id="rId14"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BA0EDB74-2EED-4F3E-882B-1B770A73E931}"/>
              </a:ext>
            </a:extLst>
          </p:cNvPr>
          <p:cNvPicPr/>
          <p:nvPr/>
        </p:nvPicPr>
        <p:blipFill>
          <a:blip r:embed="rId2">
            <a:extLst>
              <a:ext uri="{28A0092B-C50C-407E-A947-70E740481C1C}">
                <a14:useLocalDpi xmlns:a14="http://schemas.microsoft.com/office/drawing/2010/main" val="0"/>
              </a:ext>
            </a:extLst>
          </a:blip>
          <a:stretch>
            <a:fillRect/>
          </a:stretch>
        </p:blipFill>
        <p:spPr>
          <a:xfrm>
            <a:off x="65715" y="127157"/>
            <a:ext cx="12642703" cy="11330966"/>
          </a:xfrm>
          <a:prstGeom prst="rect">
            <a:avLst/>
          </a:prstGeom>
        </p:spPr>
      </p:pic>
      <p:sp>
        <p:nvSpPr>
          <p:cNvPr id="3" name="Rectangle 1">
            <a:extLst>
              <a:ext uri="{FF2B5EF4-FFF2-40B4-BE49-F238E27FC236}">
                <a16:creationId xmlns:a16="http://schemas.microsoft.com/office/drawing/2014/main" id="{9F19B156-A0A7-4F54-B9B8-1953000CDAE8}"/>
              </a:ext>
            </a:extLst>
          </p:cNvPr>
          <p:cNvSpPr>
            <a:spLocks noChangeArrowheads="1"/>
          </p:cNvSpPr>
          <p:nvPr/>
        </p:nvSpPr>
        <p:spPr bwMode="auto">
          <a:xfrm>
            <a:off x="0" y="0"/>
            <a:ext cx="302752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4" name="Inhaltsplatzhalter 4">
            <a:extLst>
              <a:ext uri="{FF2B5EF4-FFF2-40B4-BE49-F238E27FC236}">
                <a16:creationId xmlns:a16="http://schemas.microsoft.com/office/drawing/2014/main" id="{F15A1FC3-639F-44CE-8D19-15A77A6793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198" y="12161963"/>
            <a:ext cx="4227194" cy="3910155"/>
          </a:xfrm>
          <a:prstGeom prst="rect">
            <a:avLst/>
          </a:prstGeom>
        </p:spPr>
      </p:pic>
      <p:pic>
        <p:nvPicPr>
          <p:cNvPr id="5" name="Grafik 4">
            <a:extLst>
              <a:ext uri="{FF2B5EF4-FFF2-40B4-BE49-F238E27FC236}">
                <a16:creationId xmlns:a16="http://schemas.microsoft.com/office/drawing/2014/main" id="{CA0851AE-5537-4851-B392-7573DBD1AD6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27194" y="12161963"/>
            <a:ext cx="8415509" cy="6875571"/>
          </a:xfrm>
          <a:prstGeom prst="rect">
            <a:avLst/>
          </a:prstGeom>
        </p:spPr>
      </p:pic>
      <p:sp>
        <p:nvSpPr>
          <p:cNvPr id="6" name="Textfeld 5">
            <a:extLst>
              <a:ext uri="{FF2B5EF4-FFF2-40B4-BE49-F238E27FC236}">
                <a16:creationId xmlns:a16="http://schemas.microsoft.com/office/drawing/2014/main" id="{07079B0A-FDF9-42C2-9D91-B682E63A390E}"/>
              </a:ext>
            </a:extLst>
          </p:cNvPr>
          <p:cNvSpPr txBox="1"/>
          <p:nvPr/>
        </p:nvSpPr>
        <p:spPr>
          <a:xfrm>
            <a:off x="-56196" y="16072118"/>
            <a:ext cx="4283391" cy="2862322"/>
          </a:xfrm>
          <a:prstGeom prst="rect">
            <a:avLst/>
          </a:prstGeom>
          <a:noFill/>
        </p:spPr>
        <p:txBody>
          <a:bodyPr wrap="square" rtlCol="0">
            <a:spAutoFit/>
          </a:bodyPr>
          <a:lstStyle/>
          <a:p>
            <a:pPr algn="just"/>
            <a:r>
              <a:rPr lang="de-DE" sz="2000" dirty="0"/>
              <a:t>Wild </a:t>
            </a:r>
            <a:r>
              <a:rPr lang="de-DE" sz="2000" dirty="0" err="1"/>
              <a:t>pollinators</a:t>
            </a:r>
            <a:r>
              <a:rPr lang="de-DE" sz="2000" dirty="0"/>
              <a:t> </a:t>
            </a:r>
            <a:r>
              <a:rPr lang="de-DE" sz="2000" dirty="0" err="1"/>
              <a:t>work</a:t>
            </a:r>
            <a:r>
              <a:rPr lang="de-DE" sz="2000" dirty="0"/>
              <a:t> in a </a:t>
            </a:r>
            <a:r>
              <a:rPr lang="de-DE" sz="2000" dirty="0" err="1"/>
              <a:t>radius</a:t>
            </a:r>
            <a:r>
              <a:rPr lang="de-DE" sz="2000" dirty="0"/>
              <a:t> of </a:t>
            </a:r>
            <a:r>
              <a:rPr lang="de-DE" sz="2000" dirty="0">
                <a:solidFill>
                  <a:srgbClr val="FF0000"/>
                </a:solidFill>
              </a:rPr>
              <a:t>50-2000 m</a:t>
            </a:r>
            <a:r>
              <a:rPr lang="de-DE" sz="2000" dirty="0"/>
              <a:t>, </a:t>
            </a:r>
            <a:r>
              <a:rPr lang="de-DE" sz="2000" dirty="0" err="1"/>
              <a:t>how</a:t>
            </a:r>
            <a:r>
              <a:rPr lang="de-DE" sz="2000" dirty="0"/>
              <a:t> </a:t>
            </a:r>
            <a:r>
              <a:rPr lang="de-DE" sz="2000" dirty="0" err="1"/>
              <a:t>to</a:t>
            </a:r>
            <a:r>
              <a:rPr lang="de-DE" sz="2000" dirty="0"/>
              <a:t> </a:t>
            </a:r>
            <a:r>
              <a:rPr lang="de-DE" sz="2000" dirty="0" err="1"/>
              <a:t>get</a:t>
            </a:r>
            <a:r>
              <a:rPr lang="de-DE" sz="2000" dirty="0"/>
              <a:t> </a:t>
            </a:r>
            <a:r>
              <a:rPr lang="de-DE" sz="2000" dirty="0" err="1"/>
              <a:t>the</a:t>
            </a:r>
            <a:r>
              <a:rPr lang="de-DE" sz="2000" dirty="0"/>
              <a:t> </a:t>
            </a:r>
            <a:r>
              <a:rPr lang="de-DE" sz="2000" dirty="0" err="1"/>
              <a:t>active</a:t>
            </a:r>
            <a:r>
              <a:rPr lang="de-DE" sz="2000" dirty="0"/>
              <a:t> </a:t>
            </a:r>
            <a:r>
              <a:rPr lang="de-DE" sz="2000" dirty="0" err="1"/>
              <a:t>contribution</a:t>
            </a:r>
            <a:r>
              <a:rPr lang="de-DE" sz="2000" dirty="0"/>
              <a:t> of so </a:t>
            </a:r>
            <a:r>
              <a:rPr lang="de-DE" sz="2000" dirty="0" err="1"/>
              <a:t>many</a:t>
            </a:r>
            <a:r>
              <a:rPr lang="de-DE" sz="2000" dirty="0"/>
              <a:t> </a:t>
            </a:r>
            <a:r>
              <a:rPr lang="de-DE" sz="2000" dirty="0" err="1"/>
              <a:t>local</a:t>
            </a:r>
            <a:r>
              <a:rPr lang="de-DE" sz="2000" dirty="0"/>
              <a:t> </a:t>
            </a:r>
            <a:r>
              <a:rPr lang="de-DE" sz="2000" dirty="0" err="1"/>
              <a:t>people</a:t>
            </a:r>
            <a:r>
              <a:rPr lang="de-DE" sz="2000" dirty="0"/>
              <a:t> </a:t>
            </a:r>
            <a:r>
              <a:rPr lang="de-DE" sz="2000" dirty="0" err="1"/>
              <a:t>to</a:t>
            </a:r>
            <a:r>
              <a:rPr lang="de-DE" sz="2000" dirty="0"/>
              <a:t> </a:t>
            </a:r>
            <a:r>
              <a:rPr lang="de-DE" sz="2000" dirty="0" err="1"/>
              <a:t>enhance</a:t>
            </a:r>
            <a:r>
              <a:rPr lang="de-DE" sz="2000" dirty="0"/>
              <a:t> </a:t>
            </a:r>
            <a:r>
              <a:rPr lang="de-DE" sz="2000" dirty="0" err="1"/>
              <a:t>habitats</a:t>
            </a:r>
            <a:r>
              <a:rPr lang="de-DE" sz="2000" dirty="0"/>
              <a:t>? </a:t>
            </a:r>
          </a:p>
          <a:p>
            <a:pPr algn="just"/>
            <a:endParaRPr lang="de-DE" sz="2000" dirty="0"/>
          </a:p>
          <a:p>
            <a:pPr algn="just"/>
            <a:r>
              <a:rPr lang="de-DE" sz="2000" dirty="0"/>
              <a:t>→ </a:t>
            </a:r>
            <a:r>
              <a:rPr lang="de-DE" sz="2000" b="1" dirty="0" err="1"/>
              <a:t>Pollinator</a:t>
            </a:r>
            <a:r>
              <a:rPr lang="de-DE" sz="2000" b="1" dirty="0"/>
              <a:t> </a:t>
            </a:r>
            <a:r>
              <a:rPr lang="de-DE" sz="2000" b="1" dirty="0" err="1"/>
              <a:t>protection</a:t>
            </a:r>
            <a:r>
              <a:rPr lang="de-DE" sz="2000" b="1" dirty="0"/>
              <a:t> </a:t>
            </a:r>
            <a:r>
              <a:rPr lang="de-DE" sz="2000" b="1" dirty="0" err="1"/>
              <a:t>requires</a:t>
            </a:r>
            <a:r>
              <a:rPr lang="de-DE" sz="2000" b="1" dirty="0"/>
              <a:t> a </a:t>
            </a:r>
            <a:r>
              <a:rPr lang="de-DE" sz="2000" b="1" dirty="0" err="1"/>
              <a:t>mass</a:t>
            </a:r>
            <a:r>
              <a:rPr lang="de-DE" sz="2000" b="1" dirty="0"/>
              <a:t> </a:t>
            </a:r>
            <a:r>
              <a:rPr lang="de-DE" sz="2000" b="1" dirty="0" err="1"/>
              <a:t>basis</a:t>
            </a:r>
            <a:r>
              <a:rPr lang="de-DE" sz="2000" b="1" dirty="0"/>
              <a:t> of </a:t>
            </a:r>
            <a:r>
              <a:rPr lang="de-DE" sz="2000" b="1" dirty="0" err="1"/>
              <a:t>knowledgeable</a:t>
            </a:r>
            <a:r>
              <a:rPr lang="de-DE" sz="2000" b="1" dirty="0"/>
              <a:t> </a:t>
            </a:r>
            <a:r>
              <a:rPr lang="de-DE" sz="2000" b="1" dirty="0" err="1"/>
              <a:t>farmers</a:t>
            </a:r>
            <a:r>
              <a:rPr lang="de-DE" sz="2000" b="1" dirty="0"/>
              <a:t>, </a:t>
            </a:r>
            <a:r>
              <a:rPr lang="de-DE" sz="2000" b="1" dirty="0" err="1"/>
              <a:t>staff</a:t>
            </a:r>
            <a:r>
              <a:rPr lang="de-DE" sz="2000" b="1" dirty="0"/>
              <a:t> in </a:t>
            </a:r>
            <a:r>
              <a:rPr lang="de-DE" sz="2000" b="1" dirty="0" err="1"/>
              <a:t>local</a:t>
            </a:r>
            <a:r>
              <a:rPr lang="de-DE" sz="2000" b="1" dirty="0"/>
              <a:t> </a:t>
            </a:r>
            <a:r>
              <a:rPr lang="de-DE" sz="2000" b="1" dirty="0" err="1"/>
              <a:t>administration</a:t>
            </a:r>
            <a:r>
              <a:rPr lang="de-DE" sz="2000" b="1" dirty="0"/>
              <a:t> and </a:t>
            </a:r>
            <a:r>
              <a:rPr lang="de-DE" sz="2000" b="1" dirty="0" err="1"/>
              <a:t>politicians</a:t>
            </a:r>
            <a:endParaRPr lang="de-DE" sz="2000" dirty="0"/>
          </a:p>
        </p:txBody>
      </p:sp>
      <p:sp>
        <p:nvSpPr>
          <p:cNvPr id="7" name="Textfeld 6">
            <a:extLst>
              <a:ext uri="{FF2B5EF4-FFF2-40B4-BE49-F238E27FC236}">
                <a16:creationId xmlns:a16="http://schemas.microsoft.com/office/drawing/2014/main" id="{2F34EE37-ADD3-4E0D-ACE3-7DB1D1A5446E}"/>
              </a:ext>
            </a:extLst>
          </p:cNvPr>
          <p:cNvSpPr txBox="1"/>
          <p:nvPr/>
        </p:nvSpPr>
        <p:spPr>
          <a:xfrm>
            <a:off x="3788229" y="13052104"/>
            <a:ext cx="9104811" cy="707886"/>
          </a:xfrm>
          <a:prstGeom prst="rect">
            <a:avLst/>
          </a:prstGeom>
          <a:noFill/>
        </p:spPr>
        <p:txBody>
          <a:bodyPr wrap="square" rtlCol="0">
            <a:spAutoFit/>
          </a:bodyPr>
          <a:lstStyle/>
          <a:p>
            <a:r>
              <a:rPr lang="de-DE" sz="4000" dirty="0" err="1">
                <a:solidFill>
                  <a:srgbClr val="FF0000"/>
                </a:solidFill>
              </a:rPr>
              <a:t>We</a:t>
            </a:r>
            <a:r>
              <a:rPr lang="de-DE" sz="4000" dirty="0">
                <a:solidFill>
                  <a:srgbClr val="FF0000"/>
                </a:solidFill>
              </a:rPr>
              <a:t> </a:t>
            </a:r>
            <a:r>
              <a:rPr lang="de-DE" sz="4000" dirty="0" err="1">
                <a:solidFill>
                  <a:srgbClr val="FF0000"/>
                </a:solidFill>
              </a:rPr>
              <a:t>cannot</a:t>
            </a:r>
            <a:r>
              <a:rPr lang="de-DE" sz="4000" dirty="0">
                <a:solidFill>
                  <a:srgbClr val="FF0000"/>
                </a:solidFill>
              </a:rPr>
              <a:t> </a:t>
            </a:r>
            <a:r>
              <a:rPr lang="de-DE" sz="4000" dirty="0" err="1">
                <a:solidFill>
                  <a:srgbClr val="FF0000"/>
                </a:solidFill>
              </a:rPr>
              <a:t>survive</a:t>
            </a:r>
            <a:r>
              <a:rPr lang="de-DE" sz="4000" dirty="0">
                <a:solidFill>
                  <a:srgbClr val="FF0000"/>
                </a:solidFill>
              </a:rPr>
              <a:t> in such </a:t>
            </a:r>
            <a:r>
              <a:rPr lang="de-DE" sz="4000" dirty="0" err="1">
                <a:solidFill>
                  <a:srgbClr val="FF0000"/>
                </a:solidFill>
              </a:rPr>
              <a:t>landscapes</a:t>
            </a:r>
            <a:r>
              <a:rPr lang="de-DE" sz="4000" dirty="0">
                <a:solidFill>
                  <a:srgbClr val="FF0000"/>
                </a:solidFill>
              </a:rPr>
              <a:t>!!!</a:t>
            </a:r>
          </a:p>
        </p:txBody>
      </p:sp>
      <p:sp>
        <p:nvSpPr>
          <p:cNvPr id="8" name="Rechteck 7">
            <a:extLst>
              <a:ext uri="{FF2B5EF4-FFF2-40B4-BE49-F238E27FC236}">
                <a16:creationId xmlns:a16="http://schemas.microsoft.com/office/drawing/2014/main" id="{62E7CC29-D36B-45EB-A8E1-E8B352A1FDEB}"/>
              </a:ext>
            </a:extLst>
          </p:cNvPr>
          <p:cNvSpPr/>
          <p:nvPr/>
        </p:nvSpPr>
        <p:spPr>
          <a:xfrm>
            <a:off x="13005432" y="1"/>
            <a:ext cx="16908511" cy="42753039"/>
          </a:xfrm>
          <a:prstGeom prst="rect">
            <a:avLst/>
          </a:prstGeom>
        </p:spPr>
        <p:txBody>
          <a:bodyPr wrap="square">
            <a:spAutoFit/>
          </a:bodyPr>
          <a:lstStyle/>
          <a:p>
            <a:pPr>
              <a:spcAft>
                <a:spcPts val="600"/>
              </a:spcAft>
            </a:pPr>
            <a:endParaRPr lang="en-US" sz="3200" b="1" dirty="0">
              <a:latin typeface="Verdana" panose="020B0604030504040204" pitchFamily="34" charset="0"/>
              <a:ea typeface="Calibri" panose="020F0502020204030204" pitchFamily="34" charset="0"/>
              <a:cs typeface="Arial" panose="020B0604020202020204" pitchFamily="34" charset="0"/>
            </a:endParaRPr>
          </a:p>
          <a:p>
            <a:pPr>
              <a:spcAft>
                <a:spcPts val="600"/>
              </a:spcAft>
            </a:pPr>
            <a:r>
              <a:rPr lang="en-US" sz="6600" b="1" dirty="0">
                <a:latin typeface="Verdana" panose="020B0604030504040204" pitchFamily="34" charset="0"/>
                <a:ea typeface="Calibri" panose="020F0502020204030204" pitchFamily="34" charset="0"/>
                <a:cs typeface="Arial" panose="020B0604020202020204" pitchFamily="34" charset="0"/>
              </a:rPr>
              <a:t>Farmers Have Too Low Knowledge to Protect and Benefit from Native Pollinators – Insight from Morocco </a:t>
            </a:r>
            <a:endParaRPr lang="de-DE" sz="6600" dirty="0">
              <a:latin typeface="Calibri" panose="020F0502020204030204" pitchFamily="34" charset="0"/>
              <a:ea typeface="Calibri" panose="020F0502020204030204" pitchFamily="34" charset="0"/>
              <a:cs typeface="Times New Roman" panose="02020603050405020304" pitchFamily="18" charset="0"/>
            </a:endParaRPr>
          </a:p>
          <a:p>
            <a:pPr marL="12700">
              <a:spcBef>
                <a:spcPts val="2715"/>
              </a:spcBef>
              <a:spcAft>
                <a:spcPts val="0"/>
              </a:spcAft>
            </a:pPr>
            <a:r>
              <a:rPr lang="en-US" sz="3200" b="1" dirty="0">
                <a:latin typeface="Verdana" panose="020B0604030504040204" pitchFamily="34" charset="0"/>
                <a:ea typeface="Verdana" panose="020B0604030504040204" pitchFamily="34" charset="0"/>
                <a:cs typeface="Verdana" panose="020B0604030504040204" pitchFamily="34" charset="0"/>
              </a:rPr>
              <a:t>Dr. Stefanie</a:t>
            </a:r>
            <a:r>
              <a:rPr lang="en-US" sz="3200" b="1" spc="-10" dirty="0">
                <a:latin typeface="Verdana" panose="020B0604030504040204" pitchFamily="34" charset="0"/>
                <a:ea typeface="Verdana" panose="020B0604030504040204" pitchFamily="34" charset="0"/>
                <a:cs typeface="Verdana" panose="020B0604030504040204" pitchFamily="34" charset="0"/>
              </a:rPr>
              <a:t> </a:t>
            </a:r>
            <a:r>
              <a:rPr lang="en-US" sz="3200" b="1" dirty="0">
                <a:latin typeface="Verdana" panose="020B0604030504040204" pitchFamily="34" charset="0"/>
                <a:ea typeface="Verdana" panose="020B0604030504040204" pitchFamily="34" charset="0"/>
                <a:cs typeface="Verdana" panose="020B0604030504040204" pitchFamily="34" charset="0"/>
              </a:rPr>
              <a:t>Christmann</a:t>
            </a:r>
            <a:r>
              <a:rPr lang="en-US" sz="3200" b="1" baseline="30000" dirty="0">
                <a:latin typeface="Verdana" panose="020B0604030504040204" pitchFamily="34" charset="0"/>
                <a:ea typeface="Verdana" panose="020B0604030504040204" pitchFamily="34" charset="0"/>
                <a:cs typeface="Verdana" panose="020B0604030504040204" pitchFamily="34" charset="0"/>
              </a:rPr>
              <a:t>1</a:t>
            </a:r>
            <a:r>
              <a:rPr lang="en-US" sz="3200" b="1" dirty="0">
                <a:latin typeface="Verdana" panose="020B0604030504040204" pitchFamily="34" charset="0"/>
                <a:ea typeface="Verdana" panose="020B0604030504040204" pitchFamily="34" charset="0"/>
                <a:cs typeface="Verdana" panose="020B0604030504040204" pitchFamily="34" charset="0"/>
              </a:rPr>
              <a:t>, Dr. Athanasios Tsivelikas</a:t>
            </a:r>
            <a:r>
              <a:rPr lang="en-US" sz="3200" b="1" baseline="30000" dirty="0">
                <a:latin typeface="Verdana" panose="020B0604030504040204" pitchFamily="34" charset="0"/>
                <a:ea typeface="Verdana" panose="020B0604030504040204" pitchFamily="34" charset="0"/>
                <a:cs typeface="Verdana" panose="020B0604030504040204" pitchFamily="34" charset="0"/>
              </a:rPr>
              <a:t>1</a:t>
            </a:r>
            <a:r>
              <a:rPr lang="en-US" sz="3200" b="1" dirty="0">
                <a:latin typeface="Verdana" panose="020B0604030504040204" pitchFamily="34" charset="0"/>
                <a:ea typeface="Verdana" panose="020B0604030504040204" pitchFamily="34" charset="0"/>
                <a:cs typeface="Verdana" panose="020B0604030504040204" pitchFamily="34" charset="0"/>
              </a:rPr>
              <a:t>, Abdellah Benbya</a:t>
            </a:r>
            <a:r>
              <a:rPr lang="en-US" sz="3200" b="1" baseline="30000" dirty="0">
                <a:latin typeface="Verdana" panose="020B0604030504040204" pitchFamily="34" charset="0"/>
                <a:ea typeface="Verdana" panose="020B0604030504040204" pitchFamily="34" charset="0"/>
                <a:cs typeface="Verdana" panose="020B0604030504040204" pitchFamily="34" charset="0"/>
              </a:rPr>
              <a:t>2</a:t>
            </a:r>
          </a:p>
          <a:p>
            <a:pPr lvl="0"/>
            <a:r>
              <a:rPr lang="fr-FR" sz="2000" dirty="0">
                <a:latin typeface="Verdana" panose="020B0604030504040204" pitchFamily="34" charset="0"/>
                <a:ea typeface="Verdana" panose="020B0604030504040204" pitchFamily="34" charset="0"/>
                <a:cs typeface="Verdana" panose="020B0604030504040204" pitchFamily="34" charset="0"/>
              </a:rPr>
              <a:t>1) ICARDA, POB 6299, 10112 Rabat, Morocco, e-mail: </a:t>
            </a:r>
            <a:r>
              <a:rPr lang="fr-FR" sz="2000" dirty="0">
                <a:latin typeface="Verdana" panose="020B0604030504040204" pitchFamily="34" charset="0"/>
                <a:ea typeface="Verdana" panose="020B0604030504040204" pitchFamily="34" charset="0"/>
                <a:cs typeface="Verdana" panose="020B0604030504040204" pitchFamily="34" charset="0"/>
                <a:hlinkClick r:id="rId5"/>
              </a:rPr>
              <a:t>s.christmann@cgiar.org</a:t>
            </a:r>
            <a:endParaRPr lang="de-DE" sz="2000" dirty="0">
              <a:latin typeface="Verdana" panose="020B0604030504040204" pitchFamily="34" charset="0"/>
              <a:ea typeface="Verdana" panose="020B0604030504040204" pitchFamily="34" charset="0"/>
              <a:cs typeface="Verdana" panose="020B0604030504040204" pitchFamily="34" charset="0"/>
            </a:endParaRPr>
          </a:p>
          <a:p>
            <a:pPr lvl="0"/>
            <a:r>
              <a:rPr lang="en-US" sz="2000" dirty="0">
                <a:latin typeface="Verdana" panose="020B0604030504040204" pitchFamily="34" charset="0"/>
                <a:ea typeface="Verdana" panose="020B0604030504040204" pitchFamily="34" charset="0"/>
                <a:cs typeface="Verdana" panose="020B0604030504040204" pitchFamily="34" charset="0"/>
              </a:rPr>
              <a:t>2) University Mohammed-V, Dept. of Biology, Laboratory of Plant Physiology and Biotechnology, Morocco</a:t>
            </a:r>
            <a:endParaRPr lang="de-DE" sz="2000" dirty="0">
              <a:latin typeface="Verdana" panose="020B0604030504040204" pitchFamily="34" charset="0"/>
              <a:ea typeface="Verdana" panose="020B0604030504040204" pitchFamily="34" charset="0"/>
              <a:cs typeface="Verdana" panose="020B0604030504040204" pitchFamily="34" charset="0"/>
            </a:endParaRPr>
          </a:p>
          <a:p>
            <a:endParaRPr lang="en-US" sz="3600" b="1" dirty="0"/>
          </a:p>
          <a:p>
            <a:endParaRPr lang="en-US" sz="3600" b="1" dirty="0"/>
          </a:p>
          <a:p>
            <a:pPr algn="just"/>
            <a:r>
              <a:rPr lang="en-US" sz="3600" b="1" dirty="0">
                <a:latin typeface="Verdana" panose="020B0604030504040204" pitchFamily="34" charset="0"/>
                <a:ea typeface="Verdana" panose="020B0604030504040204" pitchFamily="34" charset="0"/>
                <a:cs typeface="Verdana" panose="020B0604030504040204" pitchFamily="34" charset="0"/>
              </a:rPr>
              <a:t>Introduction</a:t>
            </a:r>
            <a:endParaRPr lang="de-DE" sz="3600" dirty="0">
              <a:latin typeface="Verdana" panose="020B0604030504040204" pitchFamily="34" charset="0"/>
              <a:ea typeface="Verdana" panose="020B0604030504040204" pitchFamily="34" charset="0"/>
              <a:cs typeface="Verdana" panose="020B0604030504040204" pitchFamily="34" charset="0"/>
            </a:endParaRPr>
          </a:p>
          <a:p>
            <a:pPr algn="just"/>
            <a:r>
              <a:rPr lang="en-US" sz="3600" dirty="0">
                <a:latin typeface="Verdana" panose="020B0604030504040204" pitchFamily="34" charset="0"/>
                <a:ea typeface="Verdana" panose="020B0604030504040204" pitchFamily="34" charset="0"/>
                <a:cs typeface="Verdana" panose="020B0604030504040204" pitchFamily="34" charset="0"/>
              </a:rPr>
              <a:t>In 2016 The Intergovernmental Science-Policy Platform on Biodiversity and Ecosystem Services (IPBES) showed that agricultural production is now twice as dependent on pollinators than five decades ago, but pollinator decline accelerates globally, in particular in agricultural lands. F</a:t>
            </a:r>
            <a:r>
              <a:rPr lang="de-DE" sz="3600" dirty="0" err="1">
                <a:latin typeface="Verdana" panose="020B0604030504040204" pitchFamily="34" charset="0"/>
                <a:ea typeface="Verdana" panose="020B0604030504040204" pitchFamily="34" charset="0"/>
                <a:cs typeface="Verdana" panose="020B0604030504040204" pitchFamily="34" charset="0"/>
              </a:rPr>
              <a:t>armers</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cannot</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protect</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what</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they</a:t>
            </a:r>
            <a:r>
              <a:rPr lang="de-DE" sz="3600" dirty="0">
                <a:latin typeface="Verdana" panose="020B0604030504040204" pitchFamily="34" charset="0"/>
                <a:ea typeface="Verdana" panose="020B0604030504040204" pitchFamily="34" charset="0"/>
                <a:cs typeface="Verdana" panose="020B0604030504040204" pitchFamily="34" charset="0"/>
              </a:rPr>
              <a:t> do not  </a:t>
            </a:r>
            <a:r>
              <a:rPr lang="de-DE" sz="3600" dirty="0" err="1">
                <a:latin typeface="Verdana" panose="020B0604030504040204" pitchFamily="34" charset="0"/>
                <a:ea typeface="Verdana" panose="020B0604030504040204" pitchFamily="34" charset="0"/>
                <a:cs typeface="Verdana" panose="020B0604030504040204" pitchFamily="34" charset="0"/>
              </a:rPr>
              <a:t>see</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or</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recognize</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or</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value</a:t>
            </a:r>
            <a:r>
              <a:rPr lang="de-DE" sz="3600" dirty="0">
                <a:latin typeface="Verdana" panose="020B0604030504040204" pitchFamily="34" charset="0"/>
                <a:ea typeface="Verdana" panose="020B0604030504040204" pitchFamily="34" charset="0"/>
                <a:cs typeface="Verdana" panose="020B0604030504040204" pitchFamily="34" charset="0"/>
              </a:rPr>
              <a:t>. Farmers‘ </a:t>
            </a:r>
            <a:r>
              <a:rPr lang="de-DE" sz="3600" dirty="0" err="1">
                <a:latin typeface="Verdana" panose="020B0604030504040204" pitchFamily="34" charset="0"/>
                <a:ea typeface="Verdana" panose="020B0604030504040204" pitchFamily="34" charset="0"/>
                <a:cs typeface="Verdana" panose="020B0604030504040204" pitchFamily="34" charset="0"/>
              </a:rPr>
              <a:t>knowledge</a:t>
            </a:r>
            <a:r>
              <a:rPr lang="de-DE" sz="3600" dirty="0">
                <a:latin typeface="Verdana" panose="020B0604030504040204" pitchFamily="34" charset="0"/>
                <a:ea typeface="Verdana" panose="020B0604030504040204" pitchFamily="34" charset="0"/>
                <a:cs typeface="Verdana" panose="020B0604030504040204" pitchFamily="34" charset="0"/>
              </a:rPr>
              <a:t> on</a:t>
            </a:r>
            <a:r>
              <a:rPr lang="en-US" sz="3600" dirty="0">
                <a:latin typeface="Verdana" panose="020B0604030504040204" pitchFamily="34" charset="0"/>
                <a:ea typeface="Verdana" panose="020B0604030504040204" pitchFamily="34" charset="0"/>
                <a:cs typeface="Verdana" panose="020B0604030504040204" pitchFamily="34" charset="0"/>
              </a:rPr>
              <a:t> pollinators is the bottleneck for protection.</a:t>
            </a:r>
          </a:p>
          <a:p>
            <a:pPr algn="just"/>
            <a:endParaRPr lang="en-US" sz="3600" dirty="0">
              <a:latin typeface="Verdana" panose="020B0604030504040204" pitchFamily="34" charset="0"/>
              <a:ea typeface="Verdana" panose="020B0604030504040204" pitchFamily="34" charset="0"/>
              <a:cs typeface="Verdana" panose="020B0604030504040204" pitchFamily="34" charset="0"/>
            </a:endParaRPr>
          </a:p>
          <a:p>
            <a:pPr algn="just"/>
            <a:r>
              <a:rPr lang="en-US" sz="3600" b="1" dirty="0">
                <a:latin typeface="Verdana" panose="020B0604030504040204" pitchFamily="34" charset="0"/>
                <a:ea typeface="Verdana" panose="020B0604030504040204" pitchFamily="34" charset="0"/>
                <a:cs typeface="Verdana" panose="020B0604030504040204" pitchFamily="34" charset="0"/>
              </a:rPr>
              <a:t>Methodology</a:t>
            </a:r>
            <a:endParaRPr lang="de-DE" sz="3600" dirty="0">
              <a:latin typeface="Verdana" panose="020B0604030504040204" pitchFamily="34" charset="0"/>
              <a:ea typeface="Verdana" panose="020B0604030504040204" pitchFamily="34" charset="0"/>
              <a:cs typeface="Verdana" panose="020B0604030504040204" pitchFamily="34" charset="0"/>
            </a:endParaRPr>
          </a:p>
          <a:p>
            <a:pPr algn="just"/>
            <a:r>
              <a:rPr lang="en-US" sz="3600" dirty="0">
                <a:latin typeface="Verdana" panose="020B0604030504040204" pitchFamily="34" charset="0"/>
                <a:ea typeface="Verdana" panose="020B0604030504040204" pitchFamily="34" charset="0"/>
                <a:cs typeface="Verdana" panose="020B0604030504040204" pitchFamily="34" charset="0"/>
              </a:rPr>
              <a:t>In 2016 the knowledge of 110 male and female smallholder farmers (0.4-2.5 ha) in the Rabat-</a:t>
            </a:r>
            <a:r>
              <a:rPr lang="en-US" sz="3600" dirty="0" err="1">
                <a:latin typeface="Verdana" panose="020B0604030504040204" pitchFamily="34" charset="0"/>
                <a:ea typeface="Verdana" panose="020B0604030504040204" pitchFamily="34" charset="0"/>
                <a:cs typeface="Verdana" panose="020B0604030504040204" pitchFamily="34" charset="0"/>
              </a:rPr>
              <a:t>Salé</a:t>
            </a:r>
            <a:r>
              <a:rPr lang="en-US" sz="3600" dirty="0">
                <a:latin typeface="Verdana" panose="020B0604030504040204" pitchFamily="34" charset="0"/>
                <a:ea typeface="Verdana" panose="020B0604030504040204" pitchFamily="34" charset="0"/>
                <a:cs typeface="Verdana" panose="020B0604030504040204" pitchFamily="34" charset="0"/>
              </a:rPr>
              <a:t>-</a:t>
            </a:r>
            <a:r>
              <a:rPr lang="en-US" sz="3600" dirty="0" err="1">
                <a:latin typeface="Verdana" panose="020B0604030504040204" pitchFamily="34" charset="0"/>
                <a:ea typeface="Verdana" panose="020B0604030504040204" pitchFamily="34" charset="0"/>
                <a:cs typeface="Verdana" panose="020B0604030504040204" pitchFamily="34" charset="0"/>
              </a:rPr>
              <a:t>Kenitra</a:t>
            </a:r>
            <a:r>
              <a:rPr lang="en-US" sz="3600" dirty="0">
                <a:latin typeface="Verdana" panose="020B0604030504040204" pitchFamily="34" charset="0"/>
                <a:ea typeface="Verdana" panose="020B0604030504040204" pitchFamily="34" charset="0"/>
                <a:cs typeface="Verdana" panose="020B0604030504040204" pitchFamily="34" charset="0"/>
              </a:rPr>
              <a:t> region (Morocco) has been assessed by a standardized questionnaire. Additionally, in 2017 we conducted the same survey with 100 female and male smallholder farmers in the mountainous </a:t>
            </a:r>
            <a:r>
              <a:rPr lang="en-US" sz="3600" dirty="0" err="1">
                <a:latin typeface="Verdana" panose="020B0604030504040204" pitchFamily="34" charset="0"/>
                <a:ea typeface="Verdana" panose="020B0604030504040204" pitchFamily="34" charset="0"/>
                <a:cs typeface="Verdana" panose="020B0604030504040204" pitchFamily="34" charset="0"/>
              </a:rPr>
              <a:t>Sefrou</a:t>
            </a:r>
            <a:r>
              <a:rPr lang="en-US" sz="3600" dirty="0">
                <a:latin typeface="Verdana" panose="020B0604030504040204" pitchFamily="34" charset="0"/>
                <a:ea typeface="Verdana" panose="020B0604030504040204" pitchFamily="34" charset="0"/>
                <a:cs typeface="Verdana" panose="020B0604030504040204" pitchFamily="34" charset="0"/>
              </a:rPr>
              <a:t> region (Morocco), where cherry production is common, diversity of bumblebees is rich, but the number of beekeepers decreases for years.</a:t>
            </a:r>
          </a:p>
          <a:p>
            <a:pPr algn="just"/>
            <a:endParaRPr lang="en-US" sz="3600" dirty="0">
              <a:effectLst/>
              <a:latin typeface="Verdana" panose="020B0604030504040204" pitchFamily="34" charset="0"/>
              <a:ea typeface="Verdana" panose="020B0604030504040204" pitchFamily="34" charset="0"/>
              <a:cs typeface="Verdana" panose="020B0604030504040204" pitchFamily="34" charset="0"/>
            </a:endParaRPr>
          </a:p>
          <a:p>
            <a:pPr algn="just"/>
            <a:r>
              <a:rPr lang="en-US" sz="3600" b="1" dirty="0">
                <a:latin typeface="Verdana" panose="020B0604030504040204" pitchFamily="34" charset="0"/>
                <a:ea typeface="Verdana" panose="020B0604030504040204" pitchFamily="34" charset="0"/>
                <a:cs typeface="Verdana" panose="020B0604030504040204" pitchFamily="34" charset="0"/>
              </a:rPr>
              <a:t>Results</a:t>
            </a:r>
            <a:endParaRPr lang="de-DE" sz="3600" dirty="0">
              <a:latin typeface="Verdana" panose="020B0604030504040204" pitchFamily="34" charset="0"/>
              <a:ea typeface="Verdana" panose="020B0604030504040204" pitchFamily="34" charset="0"/>
              <a:cs typeface="Verdana" panose="020B0604030504040204" pitchFamily="34" charset="0"/>
            </a:endParaRPr>
          </a:p>
          <a:p>
            <a:pPr algn="just"/>
            <a:r>
              <a:rPr lang="en-US" sz="3600" b="1" dirty="0" err="1">
                <a:latin typeface="Verdana" panose="020B0604030504040204" pitchFamily="34" charset="0"/>
                <a:ea typeface="Verdana" panose="020B0604030504040204" pitchFamily="34" charset="0"/>
                <a:cs typeface="Verdana" panose="020B0604030504040204" pitchFamily="34" charset="0"/>
              </a:rPr>
              <a:t>Kenitra</a:t>
            </a:r>
            <a:r>
              <a:rPr lang="en-US" sz="3600" b="1" dirty="0">
                <a:latin typeface="Verdana" panose="020B0604030504040204" pitchFamily="34" charset="0"/>
                <a:ea typeface="Verdana" panose="020B0604030504040204" pitchFamily="34" charset="0"/>
                <a:cs typeface="Verdana" panose="020B0604030504040204" pitchFamily="34" charset="0"/>
              </a:rPr>
              <a:t> region: </a:t>
            </a:r>
            <a:endParaRPr lang="de-DE" sz="3600" dirty="0">
              <a:latin typeface="Verdana" panose="020B0604030504040204" pitchFamily="34" charset="0"/>
              <a:ea typeface="Verdana" panose="020B0604030504040204" pitchFamily="34" charset="0"/>
              <a:cs typeface="Verdana" panose="020B0604030504040204" pitchFamily="34" charset="0"/>
            </a:endParaRPr>
          </a:p>
          <a:p>
            <a:pPr algn="just">
              <a:spcAft>
                <a:spcPts val="600"/>
              </a:spcAft>
            </a:pPr>
            <a:r>
              <a:rPr lang="en-US" sz="3600" dirty="0">
                <a:latin typeface="Verdana" panose="020B0604030504040204" pitchFamily="34" charset="0"/>
                <a:ea typeface="Verdana" panose="020B0604030504040204" pitchFamily="34" charset="0"/>
                <a:cs typeface="Verdana" panose="020B0604030504040204" pitchFamily="34" charset="0"/>
              </a:rPr>
              <a:t>Lack of knowledge was similar among illiterate and literate farmers. On average, farmers know less than 2 pollinator species except honeybees. 23 out of 110 farmers had collaborated with beekeepers, but not for improved pollination of their crops. They had invited the beekeepers to bring hives, because according to local arrangements a farmer providing flowers gets a share of the honey as in kind payment. </a:t>
            </a:r>
            <a:endParaRPr lang="de-DE" sz="3600" dirty="0">
              <a:latin typeface="Verdana" panose="020B0604030504040204" pitchFamily="34" charset="0"/>
              <a:ea typeface="Verdana" panose="020B0604030504040204" pitchFamily="34" charset="0"/>
              <a:cs typeface="Verdana" panose="020B0604030504040204" pitchFamily="34" charset="0"/>
            </a:endParaRPr>
          </a:p>
          <a:p>
            <a:pPr algn="just">
              <a:spcAft>
                <a:spcPts val="600"/>
              </a:spcAft>
            </a:pPr>
            <a:r>
              <a:rPr lang="en-US" sz="3600" dirty="0">
                <a:latin typeface="Verdana" panose="020B0604030504040204" pitchFamily="34" charset="0"/>
                <a:ea typeface="Verdana" panose="020B0604030504040204" pitchFamily="34" charset="0"/>
                <a:cs typeface="Verdana" panose="020B0604030504040204" pitchFamily="34" charset="0"/>
              </a:rPr>
              <a:t>Despite availability in their agricultural lands no farmer is able to recognize nests of pollinators or predators. They did not know for which crops pollination is essential, for which crop pollination has great, modest or little impact. Farmers were e.g. much more concerned about pollination of tomato (impact: little) than of apple (impact: great). </a:t>
            </a:r>
            <a:r>
              <a:rPr lang="en-GB" sz="3600" dirty="0">
                <a:latin typeface="Verdana" panose="020B0604030504040204" pitchFamily="34" charset="0"/>
                <a:ea typeface="Verdana" panose="020B0604030504040204" pitchFamily="34" charset="0"/>
                <a:cs typeface="Verdana" panose="020B0604030504040204" pitchFamily="34" charset="0"/>
              </a:rPr>
              <a:t>As apple flowers in early spring, pollination by honeybees is often hampered by rain or cold days without sun.</a:t>
            </a:r>
            <a:endParaRPr lang="de-DE" sz="3600" dirty="0">
              <a:latin typeface="Verdana" panose="020B0604030504040204" pitchFamily="34" charset="0"/>
              <a:ea typeface="Verdana" panose="020B0604030504040204" pitchFamily="34" charset="0"/>
              <a:cs typeface="Verdana" panose="020B0604030504040204" pitchFamily="34" charset="0"/>
            </a:endParaRPr>
          </a:p>
          <a:p>
            <a:pPr algn="just">
              <a:spcAft>
                <a:spcPts val="600"/>
              </a:spcAft>
            </a:pPr>
            <a:r>
              <a:rPr lang="en-US" sz="3600" dirty="0">
                <a:latin typeface="Verdana" panose="020B0604030504040204" pitchFamily="34" charset="0"/>
                <a:ea typeface="Verdana" panose="020B0604030504040204" pitchFamily="34" charset="0"/>
                <a:cs typeface="Verdana" panose="020B0604030504040204" pitchFamily="34" charset="0"/>
              </a:rPr>
              <a:t>All farmers enlarged</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fields</a:t>
            </a:r>
            <a:r>
              <a:rPr lang="de-DE" sz="3600" dirty="0">
                <a:latin typeface="Verdana" panose="020B0604030504040204" pitchFamily="34" charset="0"/>
                <a:ea typeface="Verdana" panose="020B0604030504040204" pitchFamily="34" charset="0"/>
                <a:cs typeface="Verdana" panose="020B0604030504040204" pitchFamily="34" charset="0"/>
              </a:rPr>
              <a:t> and </a:t>
            </a:r>
            <a:r>
              <a:rPr lang="de-DE" sz="3600" dirty="0" err="1">
                <a:latin typeface="Verdana" panose="020B0604030504040204" pitchFamily="34" charset="0"/>
                <a:ea typeface="Verdana" panose="020B0604030504040204" pitchFamily="34" charset="0"/>
                <a:cs typeface="Verdana" panose="020B0604030504040204" pitchFamily="34" charset="0"/>
              </a:rPr>
              <a:t>thus</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reduced</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valuable</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pollinator</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habitats</a:t>
            </a:r>
            <a:r>
              <a:rPr lang="de-DE" sz="3600" dirty="0">
                <a:latin typeface="Verdana" panose="020B0604030504040204" pitchFamily="34" charset="0"/>
                <a:ea typeface="Verdana" panose="020B0604030504040204" pitchFamily="34" charset="0"/>
                <a:cs typeface="Verdana" panose="020B0604030504040204" pitchFamily="34" charset="0"/>
              </a:rPr>
              <a:t> in </a:t>
            </a:r>
            <a:r>
              <a:rPr lang="de-DE" sz="3600" dirty="0" err="1">
                <a:latin typeface="Verdana" panose="020B0604030504040204" pitchFamily="34" charset="0"/>
                <a:ea typeface="Verdana" panose="020B0604030504040204" pitchFamily="34" charset="0"/>
                <a:cs typeface="Verdana" panose="020B0604030504040204" pitchFamily="34" charset="0"/>
              </a:rPr>
              <a:t>field</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edges</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since</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the</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year</a:t>
            </a:r>
            <a:r>
              <a:rPr lang="de-DE" sz="3600" dirty="0">
                <a:latin typeface="Verdana" panose="020B0604030504040204" pitchFamily="34" charset="0"/>
                <a:ea typeface="Verdana" panose="020B0604030504040204" pitchFamily="34" charset="0"/>
                <a:cs typeface="Verdana" panose="020B0604030504040204" pitchFamily="34" charset="0"/>
              </a:rPr>
              <a:t> 2000. Also </a:t>
            </a:r>
            <a:r>
              <a:rPr lang="de-DE" sz="3600" dirty="0" err="1">
                <a:latin typeface="Verdana" panose="020B0604030504040204" pitchFamily="34" charset="0"/>
                <a:ea typeface="Verdana" panose="020B0604030504040204" pitchFamily="34" charset="0"/>
                <a:cs typeface="Verdana" panose="020B0604030504040204" pitchFamily="34" charset="0"/>
              </a:rPr>
              <a:t>the</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farmers</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increased</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the</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use</a:t>
            </a:r>
            <a:r>
              <a:rPr lang="de-DE" sz="3600" dirty="0">
                <a:latin typeface="Verdana" panose="020B0604030504040204" pitchFamily="34" charset="0"/>
                <a:ea typeface="Verdana" panose="020B0604030504040204" pitchFamily="34" charset="0"/>
                <a:cs typeface="Verdana" panose="020B0604030504040204" pitchFamily="34" charset="0"/>
              </a:rPr>
              <a:t> of </a:t>
            </a:r>
            <a:r>
              <a:rPr lang="de-DE" sz="3600" dirty="0" err="1">
                <a:latin typeface="Verdana" panose="020B0604030504040204" pitchFamily="34" charset="0"/>
                <a:ea typeface="Verdana" panose="020B0604030504040204" pitchFamily="34" charset="0"/>
                <a:cs typeface="Verdana" panose="020B0604030504040204" pitchFamily="34" charset="0"/>
              </a:rPr>
              <a:t>insecticides</a:t>
            </a:r>
            <a:r>
              <a:rPr lang="de-DE" sz="3600" dirty="0">
                <a:latin typeface="Verdana" panose="020B0604030504040204" pitchFamily="34" charset="0"/>
                <a:ea typeface="Verdana" panose="020B0604030504040204" pitchFamily="34" charset="0"/>
                <a:cs typeface="Verdana" panose="020B0604030504040204" pitchFamily="34" charset="0"/>
              </a:rPr>
              <a:t> and </a:t>
            </a:r>
            <a:r>
              <a:rPr lang="de-DE" sz="3600" dirty="0" err="1">
                <a:latin typeface="Verdana" panose="020B0604030504040204" pitchFamily="34" charset="0"/>
                <a:ea typeface="Verdana" panose="020B0604030504040204" pitchFamily="34" charset="0"/>
                <a:cs typeface="Verdana" panose="020B0604030504040204" pitchFamily="34" charset="0"/>
              </a:rPr>
              <a:t>fungicides</a:t>
            </a:r>
            <a:r>
              <a:rPr lang="de-DE" sz="3600" dirty="0">
                <a:latin typeface="Verdana" panose="020B0604030504040204" pitchFamily="34" charset="0"/>
                <a:ea typeface="Verdana" panose="020B0604030504040204" pitchFamily="34" charset="0"/>
                <a:cs typeface="Verdana" panose="020B0604030504040204" pitchFamily="34" charset="0"/>
              </a:rPr>
              <a:t> on </a:t>
            </a:r>
            <a:r>
              <a:rPr lang="de-DE" sz="3600" dirty="0" err="1">
                <a:latin typeface="Verdana" panose="020B0604030504040204" pitchFamily="34" charset="0"/>
                <a:ea typeface="Verdana" panose="020B0604030504040204" pitchFamily="34" charset="0"/>
                <a:cs typeface="Verdana" panose="020B0604030504040204" pitchFamily="34" charset="0"/>
              </a:rPr>
              <a:t>average</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by</a:t>
            </a:r>
            <a:r>
              <a:rPr lang="de-DE" sz="3600" dirty="0">
                <a:latin typeface="Verdana" panose="020B0604030504040204" pitchFamily="34" charset="0"/>
                <a:ea typeface="Verdana" panose="020B0604030504040204" pitchFamily="34" charset="0"/>
                <a:cs typeface="Verdana" panose="020B0604030504040204" pitchFamily="34" charset="0"/>
              </a:rPr>
              <a:t> 54% </a:t>
            </a:r>
            <a:r>
              <a:rPr lang="de-DE" sz="3600" dirty="0" err="1">
                <a:latin typeface="Verdana" panose="020B0604030504040204" pitchFamily="34" charset="0"/>
                <a:ea typeface="Verdana" panose="020B0604030504040204" pitchFamily="34" charset="0"/>
                <a:cs typeface="Verdana" panose="020B0604030504040204" pitchFamily="34" charset="0"/>
              </a:rPr>
              <a:t>since</a:t>
            </a:r>
            <a:r>
              <a:rPr lang="de-DE" sz="3600" dirty="0">
                <a:latin typeface="Verdana" panose="020B0604030504040204" pitchFamily="34" charset="0"/>
                <a:ea typeface="Verdana" panose="020B0604030504040204" pitchFamily="34" charset="0"/>
                <a:cs typeface="Verdana" panose="020B0604030504040204" pitchFamily="34" charset="0"/>
              </a:rPr>
              <a:t> 2000</a:t>
            </a:r>
            <a:r>
              <a:rPr lang="en-US" sz="3600" dirty="0">
                <a:latin typeface="Verdana" panose="020B0604030504040204" pitchFamily="34" charset="0"/>
                <a:ea typeface="Verdana" panose="020B0604030504040204" pitchFamily="34" charset="0"/>
                <a:cs typeface="Verdana" panose="020B0604030504040204" pitchFamily="34" charset="0"/>
              </a:rPr>
              <a:t>, so they increased the risks for pollinators significantly. </a:t>
            </a:r>
            <a:endParaRPr lang="de-DE" sz="3600" dirty="0">
              <a:latin typeface="Verdana" panose="020B0604030504040204" pitchFamily="34" charset="0"/>
              <a:ea typeface="Verdana" panose="020B0604030504040204" pitchFamily="34" charset="0"/>
              <a:cs typeface="Verdana" panose="020B0604030504040204" pitchFamily="34" charset="0"/>
            </a:endParaRPr>
          </a:p>
          <a:p>
            <a:pPr algn="just"/>
            <a:endParaRPr lang="en-US" sz="3600" b="1" dirty="0">
              <a:latin typeface="Verdana" panose="020B0604030504040204" pitchFamily="34" charset="0"/>
              <a:ea typeface="Verdana" panose="020B0604030504040204" pitchFamily="34" charset="0"/>
              <a:cs typeface="Verdana" panose="020B0604030504040204" pitchFamily="34" charset="0"/>
            </a:endParaRPr>
          </a:p>
          <a:p>
            <a:pPr algn="just"/>
            <a:r>
              <a:rPr lang="en-US" sz="3600" b="1" dirty="0" err="1">
                <a:latin typeface="Verdana" panose="020B0604030504040204" pitchFamily="34" charset="0"/>
                <a:ea typeface="Verdana" panose="020B0604030504040204" pitchFamily="34" charset="0"/>
                <a:cs typeface="Verdana" panose="020B0604030504040204" pitchFamily="34" charset="0"/>
              </a:rPr>
              <a:t>Sefrou</a:t>
            </a:r>
            <a:r>
              <a:rPr lang="en-US" sz="3600" b="1" dirty="0">
                <a:latin typeface="Verdana" panose="020B0604030504040204" pitchFamily="34" charset="0"/>
                <a:ea typeface="Verdana" panose="020B0604030504040204" pitchFamily="34" charset="0"/>
                <a:cs typeface="Verdana" panose="020B0604030504040204" pitchFamily="34" charset="0"/>
              </a:rPr>
              <a:t> region: </a:t>
            </a:r>
            <a:endParaRPr lang="de-DE" sz="3600" dirty="0">
              <a:latin typeface="Verdana" panose="020B0604030504040204" pitchFamily="34" charset="0"/>
              <a:ea typeface="Verdana" panose="020B0604030504040204" pitchFamily="34" charset="0"/>
              <a:cs typeface="Verdana" panose="020B0604030504040204" pitchFamily="34" charset="0"/>
            </a:endParaRPr>
          </a:p>
          <a:p>
            <a:pPr algn="just"/>
            <a:r>
              <a:rPr lang="de-DE" sz="3600" dirty="0">
                <a:latin typeface="Verdana" panose="020B0604030504040204" pitchFamily="34" charset="0"/>
                <a:ea typeface="Verdana" panose="020B0604030504040204" pitchFamily="34" charset="0"/>
                <a:cs typeface="Verdana" panose="020B0604030504040204" pitchFamily="34" charset="0"/>
              </a:rPr>
              <a:t>Knowledge of </a:t>
            </a:r>
            <a:r>
              <a:rPr lang="de-DE" sz="3600" dirty="0" err="1">
                <a:latin typeface="Verdana" panose="020B0604030504040204" pitchFamily="34" charset="0"/>
                <a:ea typeface="Verdana" panose="020B0604030504040204" pitchFamily="34" charset="0"/>
                <a:cs typeface="Verdana" panose="020B0604030504040204" pitchFamily="34" charset="0"/>
              </a:rPr>
              <a:t>literate</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farmers</a:t>
            </a:r>
            <a:r>
              <a:rPr lang="de-DE" sz="3600" dirty="0">
                <a:latin typeface="Verdana" panose="020B0604030504040204" pitchFamily="34" charset="0"/>
                <a:ea typeface="Verdana" panose="020B0604030504040204" pitchFamily="34" charset="0"/>
                <a:cs typeface="Verdana" panose="020B0604030504040204" pitchFamily="34" charset="0"/>
              </a:rPr>
              <a:t> was </a:t>
            </a:r>
            <a:r>
              <a:rPr lang="de-DE" sz="3600" dirty="0" err="1">
                <a:latin typeface="Verdana" panose="020B0604030504040204" pitchFamily="34" charset="0"/>
                <a:ea typeface="Verdana" panose="020B0604030504040204" pitchFamily="34" charset="0"/>
                <a:cs typeface="Verdana" panose="020B0604030504040204" pitchFamily="34" charset="0"/>
              </a:rPr>
              <a:t>slightly</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higher</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than</a:t>
            </a:r>
            <a:r>
              <a:rPr lang="de-DE" sz="3600" dirty="0">
                <a:latin typeface="Verdana" panose="020B0604030504040204" pitchFamily="34" charset="0"/>
                <a:ea typeface="Verdana" panose="020B0604030504040204" pitchFamily="34" charset="0"/>
                <a:cs typeface="Verdana" panose="020B0604030504040204" pitchFamily="34" charset="0"/>
              </a:rPr>
              <a:t> of </a:t>
            </a:r>
            <a:r>
              <a:rPr lang="de-DE" sz="3600" dirty="0" err="1">
                <a:latin typeface="Verdana" panose="020B0604030504040204" pitchFamily="34" charset="0"/>
                <a:ea typeface="Verdana" panose="020B0604030504040204" pitchFamily="34" charset="0"/>
                <a:cs typeface="Verdana" panose="020B0604030504040204" pitchFamily="34" charset="0"/>
              </a:rPr>
              <a:t>illiterate</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producers</a:t>
            </a:r>
            <a:r>
              <a:rPr lang="de-DE" sz="3600" dirty="0">
                <a:latin typeface="Verdana" panose="020B0604030504040204" pitchFamily="34" charset="0"/>
                <a:ea typeface="Verdana" panose="020B0604030504040204" pitchFamily="34" charset="0"/>
                <a:cs typeface="Verdana" panose="020B0604030504040204" pitchFamily="34" charset="0"/>
              </a:rPr>
              <a:t>. Also in </a:t>
            </a:r>
            <a:r>
              <a:rPr lang="de-DE" sz="3600" dirty="0" err="1">
                <a:latin typeface="Verdana" panose="020B0604030504040204" pitchFamily="34" charset="0"/>
                <a:ea typeface="Verdana" panose="020B0604030504040204" pitchFamily="34" charset="0"/>
                <a:cs typeface="Verdana" panose="020B0604030504040204" pitchFamily="34" charset="0"/>
              </a:rPr>
              <a:t>Sefrou</a:t>
            </a:r>
            <a:r>
              <a:rPr lang="de-DE" sz="3600" dirty="0">
                <a:latin typeface="Verdana" panose="020B0604030504040204" pitchFamily="34" charset="0"/>
                <a:ea typeface="Verdana" panose="020B0604030504040204" pitchFamily="34" charset="0"/>
                <a:cs typeface="Verdana" panose="020B0604030504040204" pitchFamily="34" charset="0"/>
              </a:rPr>
              <a:t>, n</a:t>
            </a:r>
            <a:r>
              <a:rPr lang="en-US" sz="3600" dirty="0">
                <a:latin typeface="Verdana" panose="020B0604030504040204" pitchFamily="34" charset="0"/>
                <a:ea typeface="Verdana" panose="020B0604030504040204" pitchFamily="34" charset="0"/>
                <a:cs typeface="Verdana" panose="020B0604030504040204" pitchFamily="34" charset="0"/>
              </a:rPr>
              <a:t>o farmer ever recognized a pollinator nest, though the region is rich in bumblebees (nesting in the ground, exposed to tillage). No farmer knew wild bees or bumblebees, they don’t recognize their most effective pollinators as pollinators at all. Female farmers knew even less pollinator species than men. Only 6% of farmers noticed a pollination deficit (mostly for fruit trees), 32% collaborated with a beekeeper (23% to enhance pollination of fruit trees, 9% for the only reason to receive honey for better price).</a:t>
            </a:r>
          </a:p>
          <a:p>
            <a:pPr algn="just"/>
            <a:r>
              <a:rPr lang="en-US" sz="3600" dirty="0">
                <a:latin typeface="Verdana" panose="020B0604030504040204" pitchFamily="34" charset="0"/>
                <a:ea typeface="Verdana" panose="020B0604030504040204" pitchFamily="34" charset="0"/>
                <a:cs typeface="Verdana" panose="020B0604030504040204" pitchFamily="34" charset="0"/>
              </a:rPr>
              <a:t>59% merged fields into one (on cost of field margins) since 2000, but as the average farm size is 2 ha, this is a habitat degradation, but not yet a serious threat like the average increase of pesticides by 55,4 % since 2000.</a:t>
            </a:r>
            <a:endParaRPr lang="de-DE" sz="3600" dirty="0">
              <a:latin typeface="Verdana" panose="020B0604030504040204" pitchFamily="34" charset="0"/>
              <a:ea typeface="Verdana" panose="020B0604030504040204" pitchFamily="34" charset="0"/>
              <a:cs typeface="Verdana" panose="020B0604030504040204" pitchFamily="34" charset="0"/>
            </a:endParaRPr>
          </a:p>
          <a:p>
            <a:pPr algn="just"/>
            <a:endParaRPr lang="de-DE" sz="3600" dirty="0">
              <a:latin typeface="Verdana" panose="020B0604030504040204" pitchFamily="34" charset="0"/>
              <a:ea typeface="Verdana" panose="020B0604030504040204" pitchFamily="34" charset="0"/>
              <a:cs typeface="Verdana" panose="020B0604030504040204" pitchFamily="34" charset="0"/>
            </a:endParaRPr>
          </a:p>
          <a:p>
            <a:pPr algn="just"/>
            <a:r>
              <a:rPr lang="en-US" sz="3600" b="1" dirty="0">
                <a:latin typeface="Verdana" panose="020B0604030504040204" pitchFamily="34" charset="0"/>
                <a:ea typeface="Verdana" panose="020B0604030504040204" pitchFamily="34" charset="0"/>
                <a:cs typeface="Verdana" panose="020B0604030504040204" pitchFamily="34" charset="0"/>
              </a:rPr>
              <a:t>Discussion</a:t>
            </a:r>
            <a:endParaRPr lang="de-DE" sz="3600" dirty="0">
              <a:latin typeface="Verdana" panose="020B0604030504040204" pitchFamily="34" charset="0"/>
              <a:ea typeface="Verdana" panose="020B0604030504040204" pitchFamily="34" charset="0"/>
              <a:cs typeface="Verdana" panose="020B0604030504040204" pitchFamily="34" charset="0"/>
            </a:endParaRPr>
          </a:p>
          <a:p>
            <a:pPr algn="just"/>
            <a:r>
              <a:rPr lang="de-DE" sz="3600" dirty="0" err="1">
                <a:latin typeface="Verdana" panose="020B0604030504040204" pitchFamily="34" charset="0"/>
                <a:ea typeface="Verdana" panose="020B0604030504040204" pitchFamily="34" charset="0"/>
                <a:cs typeface="Verdana" panose="020B0604030504040204" pitchFamily="34" charset="0"/>
              </a:rPr>
              <a:t>There</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is</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very</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little</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literature</a:t>
            </a:r>
            <a:r>
              <a:rPr lang="de-DE" sz="3600" dirty="0">
                <a:latin typeface="Verdana" panose="020B0604030504040204" pitchFamily="34" charset="0"/>
                <a:ea typeface="Verdana" panose="020B0604030504040204" pitchFamily="34" charset="0"/>
                <a:cs typeface="Verdana" panose="020B0604030504040204" pitchFamily="34" charset="0"/>
              </a:rPr>
              <a:t> on </a:t>
            </a:r>
            <a:r>
              <a:rPr lang="de-DE" sz="3600" dirty="0" err="1">
                <a:latin typeface="Verdana" panose="020B0604030504040204" pitchFamily="34" charset="0"/>
                <a:ea typeface="Verdana" panose="020B0604030504040204" pitchFamily="34" charset="0"/>
                <a:cs typeface="Verdana" panose="020B0604030504040204" pitchFamily="34" charset="0"/>
              </a:rPr>
              <a:t>farmers</a:t>
            </a:r>
            <a:r>
              <a:rPr lang="de-DE" sz="3600" dirty="0">
                <a:latin typeface="Verdana" panose="020B0604030504040204" pitchFamily="34" charset="0"/>
                <a:ea typeface="Verdana" panose="020B0604030504040204" pitchFamily="34" charset="0"/>
                <a:cs typeface="Verdana" panose="020B0604030504040204" pitchFamily="34" charset="0"/>
              </a:rPr>
              <a:t>’ </a:t>
            </a:r>
            <a:r>
              <a:rPr lang="de-DE" sz="3600" dirty="0" err="1">
                <a:latin typeface="Verdana" panose="020B0604030504040204" pitchFamily="34" charset="0"/>
                <a:ea typeface="Verdana" panose="020B0604030504040204" pitchFamily="34" charset="0"/>
                <a:cs typeface="Verdana" panose="020B0604030504040204" pitchFamily="34" charset="0"/>
              </a:rPr>
              <a:t>knowledge</a:t>
            </a:r>
            <a:r>
              <a:rPr lang="de-DE" sz="3600" dirty="0">
                <a:latin typeface="Verdana" panose="020B0604030504040204" pitchFamily="34" charset="0"/>
                <a:ea typeface="Verdana" panose="020B0604030504040204" pitchFamily="34" charset="0"/>
                <a:cs typeface="Verdana" panose="020B0604030504040204" pitchFamily="34" charset="0"/>
              </a:rPr>
              <a:t> on </a:t>
            </a:r>
            <a:r>
              <a:rPr lang="de-DE" sz="3600" dirty="0" err="1">
                <a:latin typeface="Verdana" panose="020B0604030504040204" pitchFamily="34" charset="0"/>
                <a:ea typeface="Verdana" panose="020B0604030504040204" pitchFamily="34" charset="0"/>
                <a:cs typeface="Verdana" panose="020B0604030504040204" pitchFamily="34" charset="0"/>
              </a:rPr>
              <a:t>pollinators</a:t>
            </a:r>
            <a:r>
              <a:rPr lang="de-DE" sz="3600" dirty="0">
                <a:latin typeface="Verdana" panose="020B0604030504040204" pitchFamily="34" charset="0"/>
                <a:ea typeface="Verdana" panose="020B0604030504040204" pitchFamily="34" charset="0"/>
                <a:cs typeface="Verdana" panose="020B0604030504040204" pitchFamily="34" charset="0"/>
              </a:rPr>
              <a:t> (Christmann et al. 2017; </a:t>
            </a:r>
            <a:r>
              <a:rPr lang="en-GB" sz="3600" dirty="0">
                <a:latin typeface="Verdana" panose="020B0604030504040204" pitchFamily="34" charset="0"/>
                <a:ea typeface="Verdana" panose="020B0604030504040204" pitchFamily="34" charset="0"/>
                <a:cs typeface="Verdana" panose="020B0604030504040204" pitchFamily="34" charset="0"/>
              </a:rPr>
              <a:t>Hanes et al. 2013; </a:t>
            </a:r>
            <a:r>
              <a:rPr lang="en-GB" sz="3600" dirty="0" err="1">
                <a:latin typeface="Verdana" panose="020B0604030504040204" pitchFamily="34" charset="0"/>
                <a:ea typeface="Verdana" panose="020B0604030504040204" pitchFamily="34" charset="0"/>
                <a:cs typeface="Verdana" panose="020B0604030504040204" pitchFamily="34" charset="0"/>
              </a:rPr>
              <a:t>Kasina</a:t>
            </a:r>
            <a:r>
              <a:rPr lang="en-GB" sz="3600" dirty="0">
                <a:latin typeface="Verdana" panose="020B0604030504040204" pitchFamily="34" charset="0"/>
                <a:ea typeface="Verdana" panose="020B0604030504040204" pitchFamily="34" charset="0"/>
                <a:cs typeface="Verdana" panose="020B0604030504040204" pitchFamily="34" charset="0"/>
              </a:rPr>
              <a:t> et al., 2009; </a:t>
            </a:r>
            <a:r>
              <a:rPr lang="en-GB" sz="3600" dirty="0" err="1">
                <a:latin typeface="Verdana" panose="020B0604030504040204" pitchFamily="34" charset="0"/>
                <a:ea typeface="Verdana" panose="020B0604030504040204" pitchFamily="34" charset="0"/>
                <a:cs typeface="Verdana" panose="020B0604030504040204" pitchFamily="34" charset="0"/>
              </a:rPr>
              <a:t>Munyuli</a:t>
            </a:r>
            <a:r>
              <a:rPr lang="en-GB" sz="3600" dirty="0">
                <a:latin typeface="Verdana" panose="020B0604030504040204" pitchFamily="34" charset="0"/>
                <a:ea typeface="Verdana" panose="020B0604030504040204" pitchFamily="34" charset="0"/>
                <a:cs typeface="Verdana" panose="020B0604030504040204" pitchFamily="34" charset="0"/>
              </a:rPr>
              <a:t> 2011), but according to the samples the knowledge in Morocco is comparatively low. Farmers lacking knowledge might take wrong decisions in case of crop failure. Knowledge is crucial for pollinator protection and higher benefit from their services. </a:t>
            </a:r>
          </a:p>
          <a:p>
            <a:pPr algn="just"/>
            <a:endParaRPr lang="en-GB" sz="3600" dirty="0">
              <a:latin typeface="Verdana" panose="020B0604030504040204" pitchFamily="34" charset="0"/>
              <a:ea typeface="Verdana" panose="020B0604030504040204" pitchFamily="34" charset="0"/>
              <a:cs typeface="Verdana" panose="020B0604030504040204" pitchFamily="34" charset="0"/>
            </a:endParaRPr>
          </a:p>
          <a:p>
            <a:pPr algn="just"/>
            <a:r>
              <a:rPr lang="en-US" sz="3600" b="1" dirty="0">
                <a:latin typeface="Verdana" panose="020B0604030504040204" pitchFamily="34" charset="0"/>
                <a:ea typeface="Verdana" panose="020B0604030504040204" pitchFamily="34" charset="0"/>
                <a:cs typeface="Verdana" panose="020B0604030504040204" pitchFamily="34" charset="0"/>
              </a:rPr>
              <a:t>Conclusion</a:t>
            </a:r>
            <a:endParaRPr lang="en-GB" sz="3600" dirty="0">
              <a:latin typeface="Verdana" panose="020B0604030504040204" pitchFamily="34" charset="0"/>
              <a:ea typeface="Verdana" panose="020B0604030504040204" pitchFamily="34" charset="0"/>
              <a:cs typeface="Verdana" panose="020B0604030504040204" pitchFamily="34" charset="0"/>
            </a:endParaRPr>
          </a:p>
          <a:p>
            <a:pPr algn="just"/>
            <a:r>
              <a:rPr lang="en-GB" sz="3600" dirty="0">
                <a:latin typeface="Verdana" panose="020B0604030504040204" pitchFamily="34" charset="0"/>
                <a:ea typeface="Verdana" panose="020B0604030504040204" pitchFamily="34" charset="0"/>
                <a:cs typeface="Verdana" panose="020B0604030504040204" pitchFamily="34" charset="0"/>
              </a:rPr>
              <a:t>As t</a:t>
            </a:r>
            <a:r>
              <a:rPr lang="en-US" sz="3600" dirty="0">
                <a:latin typeface="Verdana" panose="020B0604030504040204" pitchFamily="34" charset="0"/>
                <a:ea typeface="Verdana" panose="020B0604030504040204" pitchFamily="34" charset="0"/>
                <a:cs typeface="Verdana" panose="020B0604030504040204" pitchFamily="34" charset="0"/>
              </a:rPr>
              <a:t>here was nearly no difference between literate and illiterate farmers in both regions, obligatory lessons on pollinators are recommended for primary and secondary schools. Change of curricula might be the most effective and the most economical way to enhance the knowledge of all social groups. Involvement of mass media would be useful. </a:t>
            </a:r>
            <a:endParaRPr lang="de-DE"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8" name="Picture 1">
            <a:extLst>
              <a:ext uri="{FF2B5EF4-FFF2-40B4-BE49-F238E27FC236}">
                <a16:creationId xmlns:a16="http://schemas.microsoft.com/office/drawing/2014/main" id="{30D2C54E-774B-4CCD-BB22-1E547D8217A1}"/>
              </a:ext>
            </a:extLst>
          </p:cNvPr>
          <p:cNvPicPr/>
          <p:nvPr/>
        </p:nvPicPr>
        <p:blipFill rotWithShape="1">
          <a:blip r:embed="rId6"/>
          <a:srcRect b="16544"/>
          <a:stretch/>
        </p:blipFill>
        <p:spPr bwMode="auto">
          <a:xfrm>
            <a:off x="1" y="19638280"/>
            <a:ext cx="6649713" cy="2593570"/>
          </a:xfrm>
          <a:prstGeom prst="rect">
            <a:avLst/>
          </a:prstGeom>
          <a:ln>
            <a:noFill/>
          </a:ln>
          <a:extLst>
            <a:ext uri="{53640926-AAD7-44D8-BBD7-CCE9431645EC}">
              <a14:shadowObscured xmlns:a14="http://schemas.microsoft.com/office/drawing/2010/main"/>
            </a:ext>
          </a:extLst>
        </p:spPr>
      </p:pic>
      <p:sp>
        <p:nvSpPr>
          <p:cNvPr id="21" name="Textfeld 20">
            <a:extLst>
              <a:ext uri="{FF2B5EF4-FFF2-40B4-BE49-F238E27FC236}">
                <a16:creationId xmlns:a16="http://schemas.microsoft.com/office/drawing/2014/main" id="{A3F4D062-3988-40B9-AE11-5CB9F8E04FC5}"/>
              </a:ext>
            </a:extLst>
          </p:cNvPr>
          <p:cNvSpPr txBox="1"/>
          <p:nvPr/>
        </p:nvSpPr>
        <p:spPr>
          <a:xfrm>
            <a:off x="-45436" y="22250400"/>
            <a:ext cx="12873162" cy="1200329"/>
          </a:xfrm>
          <a:prstGeom prst="rect">
            <a:avLst/>
          </a:prstGeom>
          <a:noFill/>
        </p:spPr>
        <p:txBody>
          <a:bodyPr wrap="square" rtlCol="0">
            <a:spAutoFit/>
          </a:bodyPr>
          <a:lstStyle/>
          <a:p>
            <a:r>
              <a:rPr lang="en-GB" sz="2400" b="1" dirty="0">
                <a:latin typeface="Verdana" panose="020B0604030504040204" pitchFamily="34" charset="0"/>
                <a:ea typeface="Verdana" panose="020B0604030504040204" pitchFamily="34" charset="0"/>
                <a:cs typeface="Verdana" panose="020B0604030504040204" pitchFamily="34" charset="0"/>
              </a:rPr>
              <a:t>Figure 1: </a:t>
            </a:r>
            <a:r>
              <a:rPr lang="en-GB" sz="2400" b="1" dirty="0" err="1">
                <a:latin typeface="Verdana" panose="020B0604030504040204" pitchFamily="34" charset="0"/>
                <a:ea typeface="Verdana" panose="020B0604030504040204" pitchFamily="34" charset="0"/>
                <a:cs typeface="Verdana" panose="020B0604030504040204" pitchFamily="34" charset="0"/>
              </a:rPr>
              <a:t>Kenitra</a:t>
            </a:r>
            <a:r>
              <a:rPr lang="en-GB" sz="2400" b="1" dirty="0">
                <a:latin typeface="Verdana" panose="020B0604030504040204" pitchFamily="34" charset="0"/>
                <a:ea typeface="Verdana" panose="020B0604030504040204" pitchFamily="34" charset="0"/>
                <a:cs typeface="Verdana" panose="020B0604030504040204" pitchFamily="34" charset="0"/>
              </a:rPr>
              <a:t> </a:t>
            </a:r>
            <a:r>
              <a:rPr lang="en-GB" sz="2400" dirty="0">
                <a:latin typeface="Verdana" panose="020B0604030504040204" pitchFamily="34" charset="0"/>
                <a:ea typeface="Verdana" panose="020B0604030504040204" pitchFamily="34" charset="0"/>
                <a:cs typeface="Verdana" panose="020B0604030504040204" pitchFamily="34" charset="0"/>
              </a:rPr>
              <a:t>(left) and </a:t>
            </a:r>
            <a:r>
              <a:rPr lang="en-GB" sz="2400" b="1" dirty="0" err="1">
                <a:latin typeface="Verdana" panose="020B0604030504040204" pitchFamily="34" charset="0"/>
                <a:ea typeface="Verdana" panose="020B0604030504040204" pitchFamily="34" charset="0"/>
                <a:cs typeface="Verdana" panose="020B0604030504040204" pitchFamily="34" charset="0"/>
              </a:rPr>
              <a:t>Sefrou</a:t>
            </a:r>
            <a:r>
              <a:rPr lang="en-GB" sz="2400" dirty="0">
                <a:latin typeface="Verdana" panose="020B0604030504040204" pitchFamily="34" charset="0"/>
                <a:ea typeface="Verdana" panose="020B0604030504040204" pitchFamily="34" charset="0"/>
                <a:cs typeface="Verdana" panose="020B0604030504040204" pitchFamily="34" charset="0"/>
              </a:rPr>
              <a:t> (right) - though all farmers produced at least one pollinator dependent crop, only 19% (</a:t>
            </a:r>
            <a:r>
              <a:rPr lang="en-GB" sz="2400" dirty="0" err="1">
                <a:latin typeface="Verdana" panose="020B0604030504040204" pitchFamily="34" charset="0"/>
                <a:ea typeface="Verdana" panose="020B0604030504040204" pitchFamily="34" charset="0"/>
                <a:cs typeface="Verdana" panose="020B0604030504040204" pitchFamily="34" charset="0"/>
              </a:rPr>
              <a:t>Kenitra</a:t>
            </a:r>
            <a:r>
              <a:rPr lang="en-GB" sz="2400" dirty="0">
                <a:latin typeface="Verdana" panose="020B0604030504040204" pitchFamily="34" charset="0"/>
                <a:ea typeface="Verdana" panose="020B0604030504040204" pitchFamily="34" charset="0"/>
                <a:cs typeface="Verdana" panose="020B0604030504040204" pitchFamily="34" charset="0"/>
              </a:rPr>
              <a:t>) or 69% (</a:t>
            </a:r>
            <a:r>
              <a:rPr lang="en-GB" sz="2400" dirty="0" err="1">
                <a:latin typeface="Verdana" panose="020B0604030504040204" pitchFamily="34" charset="0"/>
                <a:ea typeface="Verdana" panose="020B0604030504040204" pitchFamily="34" charset="0"/>
                <a:cs typeface="Verdana" panose="020B0604030504040204" pitchFamily="34" charset="0"/>
              </a:rPr>
              <a:t>Sefrou</a:t>
            </a:r>
            <a:r>
              <a:rPr lang="en-GB" sz="2400" dirty="0">
                <a:latin typeface="Verdana" panose="020B0604030504040204" pitchFamily="34" charset="0"/>
                <a:ea typeface="Verdana" panose="020B0604030504040204" pitchFamily="34" charset="0"/>
                <a:cs typeface="Verdana" panose="020B0604030504040204" pitchFamily="34" charset="0"/>
              </a:rPr>
              <a:t>) were aware that they need pollinators in their fields. </a:t>
            </a:r>
            <a:endParaRPr lang="de-DE" dirty="0"/>
          </a:p>
        </p:txBody>
      </p:sp>
      <p:pic>
        <p:nvPicPr>
          <p:cNvPr id="24" name="Inhaltsplatzhalter 4">
            <a:extLst>
              <a:ext uri="{FF2B5EF4-FFF2-40B4-BE49-F238E27FC236}">
                <a16:creationId xmlns:a16="http://schemas.microsoft.com/office/drawing/2014/main" id="{75E05200-B19D-4373-843F-27A1F50999C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56198" y="23659779"/>
            <a:ext cx="5934266" cy="3762750"/>
          </a:xfrm>
          <a:prstGeom prst="rect">
            <a:avLst/>
          </a:prstGeom>
        </p:spPr>
      </p:pic>
      <p:pic>
        <p:nvPicPr>
          <p:cNvPr id="26" name="Grafik 25">
            <a:extLst>
              <a:ext uri="{FF2B5EF4-FFF2-40B4-BE49-F238E27FC236}">
                <a16:creationId xmlns:a16="http://schemas.microsoft.com/office/drawing/2014/main" id="{BF602AF2-28FA-4314-89C8-992D6521497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387067" y="23659779"/>
            <a:ext cx="4658486" cy="3493865"/>
          </a:xfrm>
          <a:prstGeom prst="rect">
            <a:avLst/>
          </a:prstGeom>
        </p:spPr>
      </p:pic>
      <p:pic>
        <p:nvPicPr>
          <p:cNvPr id="27" name="Grafik 26">
            <a:extLst>
              <a:ext uri="{FF2B5EF4-FFF2-40B4-BE49-F238E27FC236}">
                <a16:creationId xmlns:a16="http://schemas.microsoft.com/office/drawing/2014/main" id="{29A72D9D-F2A5-4E68-80AA-12D9EDF8503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26370" y="27786019"/>
            <a:ext cx="6239176" cy="4148387"/>
          </a:xfrm>
          <a:prstGeom prst="rect">
            <a:avLst/>
          </a:prstGeom>
        </p:spPr>
      </p:pic>
      <p:pic>
        <p:nvPicPr>
          <p:cNvPr id="29" name="Grafik 28">
            <a:extLst>
              <a:ext uri="{FF2B5EF4-FFF2-40B4-BE49-F238E27FC236}">
                <a16:creationId xmlns:a16="http://schemas.microsoft.com/office/drawing/2014/main" id="{AD93B960-F92D-46A7-8BCD-F82A4154E5F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425732" y="27248406"/>
            <a:ext cx="4249023" cy="4740887"/>
          </a:xfrm>
          <a:prstGeom prst="rect">
            <a:avLst/>
          </a:prstGeom>
        </p:spPr>
      </p:pic>
      <p:sp>
        <p:nvSpPr>
          <p:cNvPr id="31" name="Textfeld 30">
            <a:extLst>
              <a:ext uri="{FF2B5EF4-FFF2-40B4-BE49-F238E27FC236}">
                <a16:creationId xmlns:a16="http://schemas.microsoft.com/office/drawing/2014/main" id="{ED3A09E9-E3B8-4C02-AB2E-5B27B9113495}"/>
              </a:ext>
            </a:extLst>
          </p:cNvPr>
          <p:cNvSpPr txBox="1"/>
          <p:nvPr/>
        </p:nvSpPr>
        <p:spPr>
          <a:xfrm>
            <a:off x="-56197" y="32071565"/>
            <a:ext cx="12424660" cy="400110"/>
          </a:xfrm>
          <a:prstGeom prst="rect">
            <a:avLst/>
          </a:prstGeom>
          <a:noFill/>
        </p:spPr>
        <p:txBody>
          <a:bodyPr wrap="square" rtlCol="0">
            <a:spAutoFit/>
          </a:bodyPr>
          <a:lstStyle/>
          <a:p>
            <a:r>
              <a:rPr lang="de-DE" sz="2000" b="1" dirty="0" err="1">
                <a:latin typeface="Verdana" panose="020B0604030504040204" pitchFamily="34" charset="0"/>
                <a:ea typeface="Verdana" panose="020B0604030504040204" pitchFamily="34" charset="0"/>
                <a:cs typeface="Verdana" panose="020B0604030504040204" pitchFamily="34" charset="0"/>
              </a:rPr>
              <a:t>Photos</a:t>
            </a:r>
            <a:r>
              <a:rPr lang="de-DE" sz="2000" b="1" dirty="0">
                <a:latin typeface="Verdana" panose="020B0604030504040204" pitchFamily="34" charset="0"/>
                <a:ea typeface="Verdana" panose="020B0604030504040204" pitchFamily="34" charset="0"/>
                <a:cs typeface="Verdana" panose="020B0604030504040204" pitchFamily="34" charset="0"/>
              </a:rPr>
              <a:t> 2-5</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Nesting</a:t>
            </a:r>
            <a:r>
              <a:rPr lang="de-DE" sz="2000" dirty="0">
                <a:latin typeface="Verdana" panose="020B0604030504040204" pitchFamily="34" charset="0"/>
                <a:ea typeface="Verdana" panose="020B0604030504040204" pitchFamily="34" charset="0"/>
                <a:cs typeface="Verdana" panose="020B0604030504040204" pitchFamily="34" charset="0"/>
              </a:rPr>
              <a:t> material and </a:t>
            </a:r>
            <a:r>
              <a:rPr lang="de-DE" sz="2000" dirty="0" err="1">
                <a:latin typeface="Verdana" panose="020B0604030504040204" pitchFamily="34" charset="0"/>
                <a:ea typeface="Verdana" panose="020B0604030504040204" pitchFamily="34" charset="0"/>
                <a:cs typeface="Verdana" panose="020B0604030504040204" pitchFamily="34" charset="0"/>
              </a:rPr>
              <a:t>areas</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close</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to</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crops</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are</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crucial</a:t>
            </a:r>
            <a:r>
              <a:rPr lang="de-DE" sz="2000" dirty="0">
                <a:latin typeface="Verdana" panose="020B0604030504040204" pitchFamily="34" charset="0"/>
                <a:ea typeface="Verdana" panose="020B0604030504040204" pitchFamily="34" charset="0"/>
                <a:cs typeface="Verdana" panose="020B0604030504040204" pitchFamily="34" charset="0"/>
              </a:rPr>
              <a:t> for wild </a:t>
            </a:r>
            <a:r>
              <a:rPr lang="de-DE" sz="2000" dirty="0" err="1">
                <a:latin typeface="Verdana" panose="020B0604030504040204" pitchFamily="34" charset="0"/>
                <a:ea typeface="Verdana" panose="020B0604030504040204" pitchFamily="34" charset="0"/>
                <a:cs typeface="Verdana" panose="020B0604030504040204" pitchFamily="34" charset="0"/>
              </a:rPr>
              <a:t>pollinators</a:t>
            </a:r>
            <a:r>
              <a:rPr lang="de-DE" sz="2000" dirty="0">
                <a:latin typeface="Verdana" panose="020B0604030504040204" pitchFamily="34" charset="0"/>
                <a:ea typeface="Verdana" panose="020B0604030504040204" pitchFamily="34" charset="0"/>
                <a:cs typeface="Verdana" panose="020B0604030504040204" pitchFamily="34" charset="0"/>
              </a:rPr>
              <a:t>.</a:t>
            </a:r>
          </a:p>
        </p:txBody>
      </p:sp>
      <p:sp>
        <p:nvSpPr>
          <p:cNvPr id="32" name="Textfeld 31">
            <a:extLst>
              <a:ext uri="{FF2B5EF4-FFF2-40B4-BE49-F238E27FC236}">
                <a16:creationId xmlns:a16="http://schemas.microsoft.com/office/drawing/2014/main" id="{C9072C5E-A4E9-4D55-9A68-6E75B81143AA}"/>
              </a:ext>
            </a:extLst>
          </p:cNvPr>
          <p:cNvSpPr txBox="1"/>
          <p:nvPr/>
        </p:nvSpPr>
        <p:spPr>
          <a:xfrm>
            <a:off x="-56197" y="37071711"/>
            <a:ext cx="12883923" cy="400110"/>
          </a:xfrm>
          <a:prstGeom prst="rect">
            <a:avLst/>
          </a:prstGeom>
          <a:noFill/>
        </p:spPr>
        <p:txBody>
          <a:bodyPr wrap="square" rtlCol="0">
            <a:spAutoFit/>
          </a:bodyPr>
          <a:lstStyle/>
          <a:p>
            <a:r>
              <a:rPr lang="de-DE" sz="2000" b="1" dirty="0">
                <a:latin typeface="Verdana" panose="020B0604030504040204" pitchFamily="34" charset="0"/>
                <a:ea typeface="Verdana" panose="020B0604030504040204" pitchFamily="34" charset="0"/>
                <a:cs typeface="Verdana" panose="020B0604030504040204" pitchFamily="34" charset="0"/>
              </a:rPr>
              <a:t>Figure 2:</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Sefrou</a:t>
            </a:r>
            <a:r>
              <a:rPr lang="de-DE" sz="2000" dirty="0">
                <a:latin typeface="Verdana" panose="020B0604030504040204" pitchFamily="34" charset="0"/>
                <a:ea typeface="Verdana" panose="020B0604030504040204" pitchFamily="34" charset="0"/>
                <a:cs typeface="Verdana" panose="020B0604030504040204" pitchFamily="34" charset="0"/>
              </a:rPr>
              <a:t> - Gap </a:t>
            </a:r>
            <a:r>
              <a:rPr lang="de-DE" sz="2000" dirty="0" err="1">
                <a:latin typeface="Verdana" panose="020B0604030504040204" pitchFamily="34" charset="0"/>
                <a:ea typeface="Verdana" panose="020B0604030504040204" pitchFamily="34" charset="0"/>
                <a:cs typeface="Verdana" panose="020B0604030504040204" pitchFamily="34" charset="0"/>
              </a:rPr>
              <a:t>between</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farmers</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knowledge</a:t>
            </a:r>
            <a:r>
              <a:rPr lang="de-DE" sz="2000" dirty="0">
                <a:latin typeface="Verdana" panose="020B0604030504040204" pitchFamily="34" charset="0"/>
                <a:ea typeface="Verdana" panose="020B0604030504040204" pitchFamily="34" charset="0"/>
                <a:cs typeface="Verdana" panose="020B0604030504040204" pitchFamily="34" charset="0"/>
              </a:rPr>
              <a:t> and real </a:t>
            </a:r>
            <a:r>
              <a:rPr lang="de-DE" sz="2000" dirty="0" err="1">
                <a:latin typeface="Verdana" panose="020B0604030504040204" pitchFamily="34" charset="0"/>
                <a:ea typeface="Verdana" panose="020B0604030504040204" pitchFamily="34" charset="0"/>
                <a:cs typeface="Verdana" panose="020B0604030504040204" pitchFamily="34" charset="0"/>
              </a:rPr>
              <a:t>pollinator</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dependency</a:t>
            </a:r>
            <a:r>
              <a:rPr lang="de-DE" sz="2000" dirty="0">
                <a:latin typeface="Verdana" panose="020B0604030504040204" pitchFamily="34" charset="0"/>
                <a:ea typeface="Verdana" panose="020B0604030504040204" pitchFamily="34" charset="0"/>
                <a:cs typeface="Verdana" panose="020B0604030504040204" pitchFamily="34" charset="0"/>
              </a:rPr>
              <a:t> of </a:t>
            </a:r>
            <a:r>
              <a:rPr lang="de-DE" sz="2000" dirty="0" err="1">
                <a:latin typeface="Verdana" panose="020B0604030504040204" pitchFamily="34" charset="0"/>
                <a:ea typeface="Verdana" panose="020B0604030504040204" pitchFamily="34" charset="0"/>
                <a:cs typeface="Verdana" panose="020B0604030504040204" pitchFamily="34" charset="0"/>
              </a:rPr>
              <a:t>crops</a:t>
            </a:r>
            <a:endParaRPr lang="de-DE" sz="2000" dirty="0">
              <a:latin typeface="Verdana" panose="020B0604030504040204" pitchFamily="34" charset="0"/>
              <a:ea typeface="Verdana" panose="020B0604030504040204" pitchFamily="34" charset="0"/>
              <a:cs typeface="Verdana" panose="020B0604030504040204" pitchFamily="34" charset="0"/>
            </a:endParaRPr>
          </a:p>
        </p:txBody>
      </p:sp>
      <p:pic>
        <p:nvPicPr>
          <p:cNvPr id="34" name="Picture 4" descr="C:\Documentation\Projekte\BEAF small grants\PPT\BMZ-Logo_with financial support   .jpg">
            <a:extLst>
              <a:ext uri="{FF2B5EF4-FFF2-40B4-BE49-F238E27FC236}">
                <a16:creationId xmlns:a16="http://schemas.microsoft.com/office/drawing/2014/main" id="{2604B5CE-CBF5-48F1-83B2-B944E2DA8E48}"/>
              </a:ext>
            </a:extLst>
          </p:cNvPr>
          <p:cNvPicPr/>
          <p:nvPr/>
        </p:nvPicPr>
        <p:blipFill>
          <a:blip r:embed="rId11" cstate="print"/>
          <a:srcRect/>
          <a:stretch>
            <a:fillRect/>
          </a:stretch>
        </p:blipFill>
        <p:spPr bwMode="auto">
          <a:xfrm>
            <a:off x="2514600" y="42095677"/>
            <a:ext cx="2474005" cy="657363"/>
          </a:xfrm>
          <a:prstGeom prst="rect">
            <a:avLst/>
          </a:prstGeom>
          <a:noFill/>
        </p:spPr>
      </p:pic>
      <p:pic>
        <p:nvPicPr>
          <p:cNvPr id="35" name="Picture 1" descr="Description: cid:image001.jpg@01CF0D2D.9095F5B0">
            <a:extLst>
              <a:ext uri="{FF2B5EF4-FFF2-40B4-BE49-F238E27FC236}">
                <a16:creationId xmlns:a16="http://schemas.microsoft.com/office/drawing/2014/main" id="{3A2C929B-9FB0-49EF-BEDC-A1126BCB0739}"/>
              </a:ext>
            </a:extLst>
          </p:cNvPr>
          <p:cNvPicPr/>
          <p:nvPr/>
        </p:nvPicPr>
        <p:blipFill>
          <a:blip r:embed="rId12" r:link="rId13"/>
          <a:srcRect/>
          <a:stretch>
            <a:fillRect/>
          </a:stretch>
        </p:blipFill>
        <p:spPr bwMode="auto">
          <a:xfrm>
            <a:off x="-56195" y="42095677"/>
            <a:ext cx="2823458" cy="708086"/>
          </a:xfrm>
          <a:prstGeom prst="rect">
            <a:avLst/>
          </a:prstGeom>
          <a:noFill/>
          <a:ln w="9525">
            <a:noFill/>
            <a:miter lim="800000"/>
            <a:headEnd/>
            <a:tailEnd/>
          </a:ln>
        </p:spPr>
      </p:pic>
      <p:sp>
        <p:nvSpPr>
          <p:cNvPr id="36" name="Textfeld 35">
            <a:extLst>
              <a:ext uri="{FF2B5EF4-FFF2-40B4-BE49-F238E27FC236}">
                <a16:creationId xmlns:a16="http://schemas.microsoft.com/office/drawing/2014/main" id="{B192F6A7-E37E-43F8-8276-0DF616307078}"/>
              </a:ext>
            </a:extLst>
          </p:cNvPr>
          <p:cNvSpPr txBox="1"/>
          <p:nvPr/>
        </p:nvSpPr>
        <p:spPr>
          <a:xfrm>
            <a:off x="4533901" y="42095676"/>
            <a:ext cx="8108802" cy="707886"/>
          </a:xfrm>
          <a:prstGeom prst="rect">
            <a:avLst/>
          </a:prstGeom>
          <a:noFill/>
        </p:spPr>
        <p:txBody>
          <a:bodyPr wrap="square" rtlCol="0">
            <a:spAutoFit/>
          </a:bodyPr>
          <a:lstStyle/>
          <a:p>
            <a:r>
              <a:rPr lang="de-DE" sz="2000" b="1" dirty="0"/>
              <a:t> Tropentag Bonn, 20 September 2017, </a:t>
            </a:r>
            <a:r>
              <a:rPr lang="de-DE" sz="2000" b="1" dirty="0" err="1"/>
              <a:t>poster</a:t>
            </a:r>
            <a:r>
              <a:rPr lang="de-DE" sz="2000" b="1" dirty="0"/>
              <a:t> </a:t>
            </a:r>
            <a:r>
              <a:rPr lang="de-DE" sz="2000" b="1" dirty="0" err="1"/>
              <a:t>session</a:t>
            </a:r>
            <a:r>
              <a:rPr lang="de-DE" sz="2000" b="1" dirty="0"/>
              <a:t>  „</a:t>
            </a:r>
            <a:r>
              <a:rPr lang="de-DE" sz="2000" b="1" dirty="0" err="1"/>
              <a:t>Biodiversity</a:t>
            </a:r>
            <a:r>
              <a:rPr lang="de-DE" sz="2000" b="1" dirty="0"/>
              <a:t> and </a:t>
            </a:r>
            <a:r>
              <a:rPr lang="de-DE" sz="2000" b="1" dirty="0" err="1"/>
              <a:t>underutilized</a:t>
            </a:r>
            <a:r>
              <a:rPr lang="de-DE" sz="2000" b="1" dirty="0"/>
              <a:t> </a:t>
            </a:r>
            <a:r>
              <a:rPr lang="de-DE" sz="2000" b="1" dirty="0" err="1"/>
              <a:t>species</a:t>
            </a:r>
            <a:r>
              <a:rPr lang="de-DE" sz="2000" b="1" dirty="0"/>
              <a:t>“</a:t>
            </a:r>
          </a:p>
        </p:txBody>
      </p:sp>
      <p:graphicFrame>
        <p:nvGraphicFramePr>
          <p:cNvPr id="37" name="Chart 1">
            <a:extLst>
              <a:ext uri="{FF2B5EF4-FFF2-40B4-BE49-F238E27FC236}">
                <a16:creationId xmlns:a16="http://schemas.microsoft.com/office/drawing/2014/main" id="{F58CB1CA-A665-407A-A4CE-738D357EF4D1}"/>
              </a:ext>
            </a:extLst>
          </p:cNvPr>
          <p:cNvGraphicFramePr/>
          <p:nvPr>
            <p:extLst>
              <p:ext uri="{D42A27DB-BD31-4B8C-83A1-F6EECF244321}">
                <p14:modId xmlns:p14="http://schemas.microsoft.com/office/powerpoint/2010/main" val="2200205312"/>
              </p:ext>
            </p:extLst>
          </p:nvPr>
        </p:nvGraphicFramePr>
        <p:xfrm>
          <a:off x="56197" y="33452867"/>
          <a:ext cx="12586506" cy="3605480"/>
        </p:xfrm>
        <a:graphic>
          <a:graphicData uri="http://schemas.openxmlformats.org/drawingml/2006/chart">
            <c:chart xmlns:c="http://schemas.openxmlformats.org/drawingml/2006/chart" xmlns:r="http://schemas.openxmlformats.org/officeDocument/2006/relationships" r:id="rId14"/>
          </a:graphicData>
        </a:graphic>
      </p:graphicFrame>
      <p:sp>
        <p:nvSpPr>
          <p:cNvPr id="38" name="Textfeld 37">
            <a:extLst>
              <a:ext uri="{FF2B5EF4-FFF2-40B4-BE49-F238E27FC236}">
                <a16:creationId xmlns:a16="http://schemas.microsoft.com/office/drawing/2014/main" id="{2A9D424A-6088-41BA-A521-D6C6972B4919}"/>
              </a:ext>
            </a:extLst>
          </p:cNvPr>
          <p:cNvSpPr txBox="1"/>
          <p:nvPr/>
        </p:nvSpPr>
        <p:spPr>
          <a:xfrm>
            <a:off x="-45437" y="11516838"/>
            <a:ext cx="12986603" cy="400110"/>
          </a:xfrm>
          <a:prstGeom prst="rect">
            <a:avLst/>
          </a:prstGeom>
          <a:noFill/>
        </p:spPr>
        <p:txBody>
          <a:bodyPr wrap="square" rtlCol="0">
            <a:spAutoFit/>
          </a:bodyPr>
          <a:lstStyle/>
          <a:p>
            <a:r>
              <a:rPr lang="de-DE" sz="2000" b="1" dirty="0" err="1">
                <a:latin typeface="Verdana" panose="020B0604030504040204" pitchFamily="34" charset="0"/>
                <a:ea typeface="Verdana" panose="020B0604030504040204" pitchFamily="34" charset="0"/>
                <a:cs typeface="Verdana" panose="020B0604030504040204" pitchFamily="34" charset="0"/>
              </a:rPr>
              <a:t>Photo</a:t>
            </a:r>
            <a:r>
              <a:rPr lang="de-DE" sz="2000" b="1" dirty="0">
                <a:latin typeface="Verdana" panose="020B0604030504040204" pitchFamily="34" charset="0"/>
                <a:ea typeface="Verdana" panose="020B0604030504040204" pitchFamily="34" charset="0"/>
                <a:cs typeface="Verdana" panose="020B0604030504040204" pitchFamily="34" charset="0"/>
              </a:rPr>
              <a:t> 1</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Bumblebee</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i="1" dirty="0" err="1">
                <a:latin typeface="Verdana" panose="020B0604030504040204" pitchFamily="34" charset="0"/>
                <a:ea typeface="Verdana" panose="020B0604030504040204" pitchFamily="34" charset="0"/>
                <a:cs typeface="Verdana" panose="020B0604030504040204" pitchFamily="34" charset="0"/>
              </a:rPr>
              <a:t>Bombus</a:t>
            </a:r>
            <a:r>
              <a:rPr lang="de-DE" sz="2000" i="1" dirty="0">
                <a:latin typeface="Verdana" panose="020B0604030504040204" pitchFamily="34" charset="0"/>
                <a:ea typeface="Verdana" panose="020B0604030504040204" pitchFamily="34" charset="0"/>
                <a:cs typeface="Verdana" panose="020B0604030504040204" pitchFamily="34" charset="0"/>
              </a:rPr>
              <a:t> </a:t>
            </a:r>
            <a:r>
              <a:rPr lang="de-DE" sz="2000" i="1" dirty="0" err="1">
                <a:latin typeface="Verdana" panose="020B0604030504040204" pitchFamily="34" charset="0"/>
                <a:ea typeface="Verdana" panose="020B0604030504040204" pitchFamily="34" charset="0"/>
                <a:cs typeface="Verdana" panose="020B0604030504040204" pitchFamily="34" charset="0"/>
              </a:rPr>
              <a:t>terrestris</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working</a:t>
            </a:r>
            <a:r>
              <a:rPr lang="de-DE" sz="2000" dirty="0">
                <a:latin typeface="Verdana" panose="020B0604030504040204" pitchFamily="34" charset="0"/>
                <a:ea typeface="Verdana" panose="020B0604030504040204" pitchFamily="34" charset="0"/>
                <a:cs typeface="Verdana" panose="020B0604030504040204" pitchFamily="34" charset="0"/>
              </a:rPr>
              <a:t> also </a:t>
            </a:r>
            <a:r>
              <a:rPr lang="de-DE" sz="2000" dirty="0" err="1">
                <a:latin typeface="Verdana" panose="020B0604030504040204" pitchFamily="34" charset="0"/>
                <a:ea typeface="Verdana" panose="020B0604030504040204" pitchFamily="34" charset="0"/>
                <a:cs typeface="Verdana" panose="020B0604030504040204" pitchFamily="34" charset="0"/>
              </a:rPr>
              <a:t>under</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rough</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conditions</a:t>
            </a:r>
            <a:r>
              <a:rPr lang="de-DE" sz="2000" dirty="0">
                <a:latin typeface="Verdana" panose="020B0604030504040204" pitchFamily="34" charset="0"/>
                <a:ea typeface="Verdana" panose="020B0604030504040204" pitchFamily="34" charset="0"/>
                <a:cs typeface="Verdana" panose="020B0604030504040204" pitchFamily="34" charset="0"/>
              </a:rPr>
              <a:t>.</a:t>
            </a:r>
          </a:p>
        </p:txBody>
      </p:sp>
      <p:graphicFrame>
        <p:nvGraphicFramePr>
          <p:cNvPr id="39" name="Chart 10">
            <a:extLst>
              <a:ext uri="{FF2B5EF4-FFF2-40B4-BE49-F238E27FC236}">
                <a16:creationId xmlns:a16="http://schemas.microsoft.com/office/drawing/2014/main" id="{E0507485-4EE7-47B4-8930-A7A1B3C3494B}"/>
              </a:ext>
            </a:extLst>
          </p:cNvPr>
          <p:cNvGraphicFramePr/>
          <p:nvPr>
            <p:extLst>
              <p:ext uri="{D42A27DB-BD31-4B8C-83A1-F6EECF244321}">
                <p14:modId xmlns:p14="http://schemas.microsoft.com/office/powerpoint/2010/main" val="3755604957"/>
              </p:ext>
            </p:extLst>
          </p:nvPr>
        </p:nvGraphicFramePr>
        <p:xfrm>
          <a:off x="0" y="38104475"/>
          <a:ext cx="8229601" cy="2731035"/>
        </p:xfrm>
        <a:graphic>
          <a:graphicData uri="http://schemas.openxmlformats.org/drawingml/2006/chart">
            <c:chart xmlns:c="http://schemas.openxmlformats.org/drawingml/2006/chart" xmlns:r="http://schemas.openxmlformats.org/officeDocument/2006/relationships" r:id="rId15"/>
          </a:graphicData>
        </a:graphic>
      </p:graphicFrame>
      <p:sp>
        <p:nvSpPr>
          <p:cNvPr id="40" name="Textfeld 39">
            <a:extLst>
              <a:ext uri="{FF2B5EF4-FFF2-40B4-BE49-F238E27FC236}">
                <a16:creationId xmlns:a16="http://schemas.microsoft.com/office/drawing/2014/main" id="{383AACAC-CDB1-4732-805E-91C124CEDD2E}"/>
              </a:ext>
            </a:extLst>
          </p:cNvPr>
          <p:cNvSpPr txBox="1"/>
          <p:nvPr/>
        </p:nvSpPr>
        <p:spPr>
          <a:xfrm>
            <a:off x="0" y="40835510"/>
            <a:ext cx="8629650" cy="1015663"/>
          </a:xfrm>
          <a:prstGeom prst="rect">
            <a:avLst/>
          </a:prstGeom>
          <a:noFill/>
        </p:spPr>
        <p:txBody>
          <a:bodyPr wrap="square" rtlCol="0">
            <a:spAutoFit/>
          </a:bodyPr>
          <a:lstStyle/>
          <a:p>
            <a:r>
              <a:rPr lang="de-DE" sz="2000" b="1" dirty="0">
                <a:latin typeface="Verdana" panose="020B0604030504040204" pitchFamily="34" charset="0"/>
                <a:ea typeface="Verdana" panose="020B0604030504040204" pitchFamily="34" charset="0"/>
                <a:cs typeface="Verdana" panose="020B0604030504040204" pitchFamily="34" charset="0"/>
              </a:rPr>
              <a:t>Figure 3: </a:t>
            </a:r>
            <a:r>
              <a:rPr lang="de-DE" sz="2000" dirty="0" err="1">
                <a:latin typeface="Verdana" panose="020B0604030504040204" pitchFamily="34" charset="0"/>
                <a:ea typeface="Verdana" panose="020B0604030504040204" pitchFamily="34" charset="0"/>
                <a:cs typeface="Verdana" panose="020B0604030504040204" pitchFamily="34" charset="0"/>
              </a:rPr>
              <a:t>Sefrou</a:t>
            </a:r>
            <a:r>
              <a:rPr lang="de-DE" sz="2000" dirty="0">
                <a:latin typeface="Verdana" panose="020B0604030504040204" pitchFamily="34" charset="0"/>
                <a:ea typeface="Verdana" panose="020B0604030504040204" pitchFamily="34" charset="0"/>
                <a:cs typeface="Verdana" panose="020B0604030504040204" pitchFamily="34" charset="0"/>
              </a:rPr>
              <a:t> – </a:t>
            </a:r>
            <a:r>
              <a:rPr lang="de-DE" sz="2000" dirty="0" err="1">
                <a:latin typeface="Verdana" panose="020B0604030504040204" pitchFamily="34" charset="0"/>
                <a:ea typeface="Verdana" panose="020B0604030504040204" pitchFamily="34" charset="0"/>
                <a:cs typeface="Verdana" panose="020B0604030504040204" pitchFamily="34" charset="0"/>
              </a:rPr>
              <a:t>farmers</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knowledge</a:t>
            </a:r>
            <a:r>
              <a:rPr lang="de-DE" sz="2000" dirty="0">
                <a:latin typeface="Verdana" panose="020B0604030504040204" pitchFamily="34" charset="0"/>
                <a:ea typeface="Verdana" panose="020B0604030504040204" pitchFamily="34" charset="0"/>
                <a:cs typeface="Verdana" panose="020B0604030504040204" pitchFamily="34" charset="0"/>
              </a:rPr>
              <a:t> on </a:t>
            </a:r>
            <a:r>
              <a:rPr lang="de-DE" sz="2000" dirty="0" err="1">
                <a:latin typeface="Verdana" panose="020B0604030504040204" pitchFamily="34" charset="0"/>
                <a:ea typeface="Verdana" panose="020B0604030504040204" pitchFamily="34" charset="0"/>
                <a:cs typeface="Verdana" panose="020B0604030504040204" pitchFamily="34" charset="0"/>
              </a:rPr>
              <a:t>pollinator</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diversity</a:t>
            </a:r>
            <a:r>
              <a:rPr lang="de-DE" sz="2000" dirty="0">
                <a:latin typeface="Verdana" panose="020B0604030504040204" pitchFamily="34" charset="0"/>
                <a:ea typeface="Verdana" panose="020B0604030504040204" pitchFamily="34" charset="0"/>
                <a:cs typeface="Verdana" panose="020B0604030504040204" pitchFamily="34" charset="0"/>
              </a:rPr>
              <a:t> gender-</a:t>
            </a:r>
            <a:r>
              <a:rPr lang="de-DE" sz="2000" dirty="0" err="1">
                <a:latin typeface="Verdana" panose="020B0604030504040204" pitchFamily="34" charset="0"/>
                <a:ea typeface="Verdana" panose="020B0604030504040204" pitchFamily="34" charset="0"/>
                <a:cs typeface="Verdana" panose="020B0604030504040204" pitchFamily="34" charset="0"/>
              </a:rPr>
              <a:t>segregated</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farmers</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don‘t</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recognize</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the</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most</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effective</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pollinators</a:t>
            </a:r>
            <a:r>
              <a:rPr lang="de-DE" sz="2000" dirty="0">
                <a:latin typeface="Verdana" panose="020B0604030504040204" pitchFamily="34" charset="0"/>
                <a:ea typeface="Verdana" panose="020B0604030504040204" pitchFamily="34" charset="0"/>
                <a:cs typeface="Verdana" panose="020B0604030504040204" pitchFamily="34" charset="0"/>
              </a:rPr>
              <a:t> in </a:t>
            </a:r>
            <a:r>
              <a:rPr lang="de-DE" sz="2000" dirty="0" err="1">
                <a:latin typeface="Verdana" panose="020B0604030504040204" pitchFamily="34" charset="0"/>
                <a:ea typeface="Verdana" panose="020B0604030504040204" pitchFamily="34" charset="0"/>
                <a:cs typeface="Verdana" panose="020B0604030504040204" pitchFamily="34" charset="0"/>
              </a:rPr>
              <a:t>their</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fields</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bumblebees</a:t>
            </a:r>
            <a:r>
              <a:rPr lang="de-DE" sz="2000" dirty="0">
                <a:latin typeface="Verdana" panose="020B0604030504040204" pitchFamily="34" charset="0"/>
                <a:ea typeface="Verdana" panose="020B0604030504040204" pitchFamily="34" charset="0"/>
                <a:cs typeface="Verdana" panose="020B0604030504040204" pitchFamily="34" charset="0"/>
              </a:rPr>
              <a:t> and wild </a:t>
            </a:r>
            <a:r>
              <a:rPr lang="de-DE" sz="2000" dirty="0" err="1">
                <a:latin typeface="Verdana" panose="020B0604030504040204" pitchFamily="34" charset="0"/>
                <a:ea typeface="Verdana" panose="020B0604030504040204" pitchFamily="34" charset="0"/>
                <a:cs typeface="Verdana" panose="020B0604030504040204" pitchFamily="34" charset="0"/>
              </a:rPr>
              <a:t>bees</a:t>
            </a:r>
            <a:endParaRPr lang="de-DE" sz="2000" dirty="0">
              <a:latin typeface="Verdana" panose="020B0604030504040204" pitchFamily="34" charset="0"/>
              <a:ea typeface="Verdana" panose="020B0604030504040204" pitchFamily="34" charset="0"/>
              <a:cs typeface="Verdana" panose="020B0604030504040204" pitchFamily="34" charset="0"/>
            </a:endParaRPr>
          </a:p>
        </p:txBody>
      </p:sp>
      <p:pic>
        <p:nvPicPr>
          <p:cNvPr id="25" name="Picture 1">
            <a:extLst>
              <a:ext uri="{FF2B5EF4-FFF2-40B4-BE49-F238E27FC236}">
                <a16:creationId xmlns:a16="http://schemas.microsoft.com/office/drawing/2014/main" id="{1F293F26-F3EB-47D6-BEDC-31FF8862CCC5}"/>
              </a:ext>
            </a:extLst>
          </p:cNvPr>
          <p:cNvPicPr/>
          <p:nvPr/>
        </p:nvPicPr>
        <p:blipFill rotWithShape="1">
          <a:blip r:embed="rId16"/>
          <a:srcRect b="16959"/>
          <a:stretch/>
        </p:blipFill>
        <p:spPr bwMode="auto">
          <a:xfrm>
            <a:off x="6591883" y="19638280"/>
            <a:ext cx="5936520" cy="2612120"/>
          </a:xfrm>
          <a:prstGeom prst="rect">
            <a:avLst/>
          </a:prstGeom>
          <a:ln>
            <a:noFill/>
          </a:ln>
          <a:extLst>
            <a:ext uri="{53640926-AAD7-44D8-BBD7-CCE9431645EC}">
              <a14:shadowObscured xmlns:a14="http://schemas.microsoft.com/office/drawing/2010/main"/>
            </a:ext>
          </a:extLst>
        </p:spPr>
      </p:pic>
      <p:pic>
        <p:nvPicPr>
          <p:cNvPr id="11" name="Grafik 10">
            <a:extLst>
              <a:ext uri="{FF2B5EF4-FFF2-40B4-BE49-F238E27FC236}">
                <a16:creationId xmlns:a16="http://schemas.microsoft.com/office/drawing/2014/main" id="{F8FCDC2F-7CB9-43FF-AE73-D49C418AD1E5}"/>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9296400" y="37966780"/>
            <a:ext cx="2979182" cy="2513685"/>
          </a:xfrm>
          <a:prstGeom prst="rect">
            <a:avLst/>
          </a:prstGeom>
        </p:spPr>
      </p:pic>
      <p:sp>
        <p:nvSpPr>
          <p:cNvPr id="12" name="Textfeld 11">
            <a:extLst>
              <a:ext uri="{FF2B5EF4-FFF2-40B4-BE49-F238E27FC236}">
                <a16:creationId xmlns:a16="http://schemas.microsoft.com/office/drawing/2014/main" id="{942C9BE0-62FD-4F44-AF18-6135F6445F16}"/>
              </a:ext>
            </a:extLst>
          </p:cNvPr>
          <p:cNvSpPr txBox="1"/>
          <p:nvPr/>
        </p:nvSpPr>
        <p:spPr>
          <a:xfrm>
            <a:off x="9146911" y="40719722"/>
            <a:ext cx="3341259" cy="1015663"/>
          </a:xfrm>
          <a:prstGeom prst="rect">
            <a:avLst/>
          </a:prstGeom>
          <a:noFill/>
        </p:spPr>
        <p:txBody>
          <a:bodyPr wrap="square" rtlCol="0">
            <a:spAutoFit/>
          </a:bodyPr>
          <a:lstStyle/>
          <a:p>
            <a:r>
              <a:rPr lang="de-DE" sz="2000" b="1" dirty="0" err="1">
                <a:latin typeface="Verdana" panose="020B0604030504040204" pitchFamily="34" charset="0"/>
                <a:ea typeface="Verdana" panose="020B0604030504040204" pitchFamily="34" charset="0"/>
                <a:cs typeface="Verdana" panose="020B0604030504040204" pitchFamily="34" charset="0"/>
              </a:rPr>
              <a:t>Photo</a:t>
            </a:r>
            <a:r>
              <a:rPr lang="de-DE" sz="2000" b="1" dirty="0">
                <a:latin typeface="Verdana" panose="020B0604030504040204" pitchFamily="34" charset="0"/>
                <a:ea typeface="Verdana" panose="020B0604030504040204" pitchFamily="34" charset="0"/>
                <a:cs typeface="Verdana" panose="020B0604030504040204" pitchFamily="34" charset="0"/>
              </a:rPr>
              <a:t> 6: </a:t>
            </a:r>
            <a:r>
              <a:rPr lang="de-DE" sz="2000" dirty="0" err="1">
                <a:latin typeface="Verdana" panose="020B0604030504040204" pitchFamily="34" charset="0"/>
                <a:ea typeface="Verdana" panose="020B0604030504040204" pitchFamily="34" charset="0"/>
                <a:cs typeface="Verdana" panose="020B0604030504040204" pitchFamily="34" charset="0"/>
              </a:rPr>
              <a:t>Pollinators</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have</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great</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impact</a:t>
            </a:r>
            <a:r>
              <a:rPr lang="de-DE" sz="2000" dirty="0">
                <a:latin typeface="Verdana" panose="020B0604030504040204" pitchFamily="34" charset="0"/>
                <a:ea typeface="Verdana" panose="020B0604030504040204" pitchFamily="34" charset="0"/>
                <a:cs typeface="Verdana" panose="020B0604030504040204" pitchFamily="34" charset="0"/>
              </a:rPr>
              <a:t> on </a:t>
            </a:r>
            <a:r>
              <a:rPr lang="de-DE" sz="2000" dirty="0" err="1">
                <a:latin typeface="Verdana" panose="020B0604030504040204" pitchFamily="34" charset="0"/>
                <a:ea typeface="Verdana" panose="020B0604030504040204" pitchFamily="34" charset="0"/>
                <a:cs typeface="Verdana" panose="020B0604030504040204" pitchFamily="34" charset="0"/>
              </a:rPr>
              <a:t>the</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yield</a:t>
            </a:r>
            <a:r>
              <a:rPr lang="de-DE" sz="2000" dirty="0">
                <a:latin typeface="Verdana" panose="020B0604030504040204" pitchFamily="34" charset="0"/>
                <a:ea typeface="Verdana" panose="020B0604030504040204" pitchFamily="34" charset="0"/>
                <a:cs typeface="Verdana" panose="020B0604030504040204" pitchFamily="34" charset="0"/>
              </a:rPr>
              <a:t> of </a:t>
            </a:r>
            <a:r>
              <a:rPr lang="de-DE" sz="2000" dirty="0" err="1">
                <a:latin typeface="Verdana" panose="020B0604030504040204" pitchFamily="34" charset="0"/>
                <a:ea typeface="Verdana" panose="020B0604030504040204" pitchFamily="34" charset="0"/>
                <a:cs typeface="Verdana" panose="020B0604030504040204" pitchFamily="34" charset="0"/>
              </a:rPr>
              <a:t>cherry</a:t>
            </a:r>
            <a:r>
              <a:rPr lang="de-DE" sz="2000" dirty="0">
                <a:latin typeface="Verdana" panose="020B0604030504040204" pitchFamily="34" charset="0"/>
                <a:ea typeface="Verdana" panose="020B0604030504040204" pitchFamily="34" charset="0"/>
                <a:cs typeface="Verdana" panose="020B0604030504040204" pitchFamily="34" charset="0"/>
              </a:rPr>
              <a:t>  </a:t>
            </a:r>
          </a:p>
        </p:txBody>
      </p:sp>
    </p:spTree>
    <p:extLst>
      <p:ext uri="{BB962C8B-B14F-4D97-AF65-F5344CB8AC3E}">
        <p14:creationId xmlns:p14="http://schemas.microsoft.com/office/powerpoint/2010/main" val="368234525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940</Words>
  <Application>Microsoft Office PowerPoint</Application>
  <PresentationFormat>Benutzerdefiniert</PresentationFormat>
  <Paragraphs>41</Paragraphs>
  <Slides>1</Slides>
  <Notes>0</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1</vt:i4>
      </vt:variant>
    </vt:vector>
  </HeadingPairs>
  <TitlesOfParts>
    <vt:vector size="7" baseType="lpstr">
      <vt:lpstr>Arial</vt:lpstr>
      <vt:lpstr>Calibri</vt:lpstr>
      <vt:lpstr>Calibri Light</vt:lpstr>
      <vt:lpstr>Times New Roman</vt:lpstr>
      <vt:lpstr>Verdana</vt:lpstr>
      <vt:lpstr>Office Theme</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Tsivelikas, Athanasios (ICARDA)</dc:creator>
  <cp:lastModifiedBy>Christmann, Stefanie (ICARDA)</cp:lastModifiedBy>
  <cp:revision>24</cp:revision>
  <dcterms:created xsi:type="dcterms:W3CDTF">2017-06-30T14:52:32Z</dcterms:created>
  <dcterms:modified xsi:type="dcterms:W3CDTF">2017-07-17T11:48:34Z</dcterms:modified>
</cp:coreProperties>
</file>