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77" r:id="rId4"/>
    <p:sldId id="261" r:id="rId5"/>
    <p:sldId id="259" r:id="rId6"/>
    <p:sldId id="278" r:id="rId7"/>
    <p:sldId id="280" r:id="rId8"/>
    <p:sldId id="281" r:id="rId9"/>
    <p:sldId id="271" r:id="rId10"/>
    <p:sldId id="283" r:id="rId11"/>
    <p:sldId id="27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1463E0-0D49-448D-BB87-51C43CF6ACBF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BBD18-337C-485A-8379-8FDADC1F7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202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9518EC-4CA5-4E51-A354-0D5604DA14C5}" type="slidenum">
              <a:rPr lang="ar-SA" altLang="en-US"/>
              <a:pPr/>
              <a:t>9</a:t>
            </a:fld>
            <a:endParaRPr lang="de-DE" altLang="en-US"/>
          </a:p>
        </p:txBody>
      </p:sp>
      <p:sp>
        <p:nvSpPr>
          <p:cNvPr id="559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9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181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34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587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58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112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25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899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399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242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790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004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242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9F89C-C45E-4553-99B3-12ADEB817310}" type="datetimeFigureOut">
              <a:rPr lang="en-US" smtClean="0"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3C394-906C-44C9-83C6-1BE7E3BF5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200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cid:image001.png@01CFCE0F.F7D16400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10040" y="3158764"/>
            <a:ext cx="12151835" cy="568816"/>
          </a:xfrm>
          <a:noFill/>
        </p:spPr>
        <p:txBody>
          <a:bodyPr>
            <a:noAutofit/>
          </a:bodyPr>
          <a:lstStyle/>
          <a:p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/>
              <a:t/>
            </a:r>
            <a:br>
              <a:rPr lang="en-US" sz="4000" b="1" dirty="0"/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/>
              <a:t/>
            </a:r>
            <a:br>
              <a:rPr lang="en-US" sz="4000" b="1" dirty="0"/>
            </a:br>
            <a:r>
              <a:rPr lang="en-US" sz="4000" b="1" dirty="0" smtClean="0"/>
              <a:t>CLCA </a:t>
            </a:r>
            <a:r>
              <a:rPr lang="en-US" sz="4000" b="1" dirty="0"/>
              <a:t>Post-Phase I Prospects and Opportunities: </a:t>
            </a:r>
            <a:r>
              <a:rPr lang="en-US" sz="4000" b="1" dirty="0" smtClean="0"/>
              <a:t>Tajikistan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20081" y="5983458"/>
            <a:ext cx="12131754" cy="874542"/>
          </a:xfrm>
          <a:noFill/>
        </p:spPr>
        <p:txBody>
          <a:bodyPr>
            <a:noAutofit/>
          </a:bodyPr>
          <a:lstStyle/>
          <a:p>
            <a:r>
              <a:rPr lang="en-US" b="1" dirty="0"/>
              <a:t>3</a:t>
            </a:r>
            <a:r>
              <a:rPr lang="en-US" b="1" baseline="30000" dirty="0"/>
              <a:t>rd</a:t>
            </a:r>
            <a:r>
              <a:rPr lang="en-US" b="1" dirty="0"/>
              <a:t> Coordination and Project Closing Meeting (CPCM) </a:t>
            </a:r>
            <a:endParaRPr lang="en-US" dirty="0"/>
          </a:p>
          <a:p>
            <a:r>
              <a:rPr lang="en-US" b="1" dirty="0"/>
              <a:t>04</a:t>
            </a:r>
            <a:r>
              <a:rPr lang="en-US" b="1" baseline="30000" dirty="0"/>
              <a:t>th</a:t>
            </a:r>
            <a:r>
              <a:rPr lang="en-US" b="1" dirty="0"/>
              <a:t> – 06</a:t>
            </a:r>
            <a:r>
              <a:rPr lang="en-US" b="1" baseline="30000" dirty="0"/>
              <a:t>th</a:t>
            </a:r>
            <a:r>
              <a:rPr lang="en-US" b="1" dirty="0"/>
              <a:t> April </a:t>
            </a:r>
            <a:r>
              <a:rPr lang="en-US" b="1" dirty="0" smtClean="0"/>
              <a:t>2016, Amman</a:t>
            </a:r>
            <a:r>
              <a:rPr lang="en-US" b="1" dirty="0"/>
              <a:t>, </a:t>
            </a:r>
            <a:r>
              <a:rPr lang="en-US" b="1" dirty="0" smtClean="0"/>
              <a:t>Jordan</a:t>
            </a:r>
            <a:endParaRPr lang="en-US" dirty="0"/>
          </a:p>
        </p:txBody>
      </p:sp>
      <p:pic>
        <p:nvPicPr>
          <p:cNvPr id="17" name="Picture 16" descr="C:\Users\ICARDA\Desktop\IFAD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000" t="23034" r="15862" b="25477"/>
          <a:stretch/>
        </p:blipFill>
        <p:spPr bwMode="auto">
          <a:xfrm>
            <a:off x="40164" y="-1588"/>
            <a:ext cx="1626711" cy="10682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 descr="Description: ICARDA-NEW-LOGO-Final  web version"/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69" y="8140"/>
            <a:ext cx="2446516" cy="962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4747" y="41718"/>
            <a:ext cx="1077253" cy="82116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0081" y="1529835"/>
            <a:ext cx="121919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IFAD - ICARDA CLCA Grant Project 1393 </a:t>
            </a:r>
            <a:r>
              <a:rPr lang="en-US" sz="24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“Integrated Crop-Livestock Conservation Agriculture for Sustainable Intensification of Cereal-based Systems in North Africa and Central Asia”</a:t>
            </a:r>
            <a:endParaRPr lang="en-US" sz="2400" b="1" dirty="0"/>
          </a:p>
        </p:txBody>
      </p:sp>
      <p:sp>
        <p:nvSpPr>
          <p:cNvPr id="2" name="Rectangle 1"/>
          <p:cNvSpPr/>
          <p:nvPr/>
        </p:nvSpPr>
        <p:spPr>
          <a:xfrm>
            <a:off x="1790264" y="4751342"/>
            <a:ext cx="86516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Aziz Nurbekov (ICARDA), </a:t>
            </a:r>
            <a:r>
              <a:rPr lang="en-US" sz="2800" b="1" dirty="0" err="1" smtClean="0">
                <a:solidFill>
                  <a:srgbClr val="002060"/>
                </a:solidFill>
              </a:rPr>
              <a:t>Tolibek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Bukhoriev</a:t>
            </a:r>
            <a:r>
              <a:rPr lang="en-US" sz="2800" b="1" dirty="0" smtClean="0">
                <a:solidFill>
                  <a:srgbClr val="002060"/>
                </a:solidFill>
              </a:rPr>
              <a:t> (Tajikistan)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en-US" sz="2800" b="1" dirty="0" smtClean="0">
                <a:solidFill>
                  <a:srgbClr val="002060"/>
                </a:solidFill>
              </a:rPr>
              <a:t>Nurali </a:t>
            </a:r>
            <a:r>
              <a:rPr lang="en-US" sz="2800" b="1" dirty="0" err="1" smtClean="0">
                <a:solidFill>
                  <a:srgbClr val="002060"/>
                </a:solidFill>
              </a:rPr>
              <a:t>Asoev</a:t>
            </a:r>
            <a:r>
              <a:rPr lang="en-US" sz="2800" b="1" dirty="0" smtClean="0">
                <a:solidFill>
                  <a:srgbClr val="002060"/>
                </a:solidFill>
              </a:rPr>
              <a:t> (Tajikistan), Tanzila Ergasheva (Tajikistan)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7379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159105"/>
            <a:ext cx="12192000" cy="3193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 eaLnBrk="0" hangingPunct="0">
              <a:spcBef>
                <a:spcPct val="20000"/>
              </a:spcBef>
              <a:buClr>
                <a:srgbClr val="002060"/>
              </a:buClr>
              <a:buSzPct val="100000"/>
              <a:defRPr/>
            </a:pPr>
            <a:r>
              <a:rPr lang="en-US" sz="3000" dirty="0">
                <a:solidFill>
                  <a:srgbClr val="002060"/>
                </a:solidFill>
              </a:rPr>
              <a:t>Rapid growth of population followed by increasing demand for food and feed </a:t>
            </a:r>
          </a:p>
          <a:p>
            <a:pPr marL="285750" lvl="1" eaLnBrk="0" hangingPunct="0">
              <a:buClr>
                <a:srgbClr val="002060"/>
              </a:buClr>
              <a:buSzPct val="100000"/>
              <a:defRPr/>
            </a:pPr>
            <a:r>
              <a:rPr lang="en-US" sz="3000" dirty="0">
                <a:solidFill>
                  <a:srgbClr val="002060"/>
                </a:solidFill>
              </a:rPr>
              <a:t>Arable land per capita is declining and competition for land and water is increasing  </a:t>
            </a: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US" sz="3000" dirty="0">
                <a:solidFill>
                  <a:srgbClr val="002060"/>
                </a:solidFill>
              </a:rPr>
              <a:t>Rising prices of inputs (fuel, fertilizer, seed, pesticides,</a:t>
            </a:r>
            <a:r>
              <a:rPr lang="ru-RU" sz="3000" dirty="0">
                <a:solidFill>
                  <a:srgbClr val="002060"/>
                </a:solidFill>
              </a:rPr>
              <a:t> </a:t>
            </a:r>
            <a:r>
              <a:rPr lang="en-US" sz="3000" dirty="0">
                <a:solidFill>
                  <a:srgbClr val="002060"/>
                </a:solidFill>
              </a:rPr>
              <a:t>etc.) as a result farmers’ income is decreasing </a:t>
            </a: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US" sz="3000" dirty="0">
                <a:solidFill>
                  <a:srgbClr val="002060"/>
                </a:solidFill>
              </a:rPr>
              <a:t>Yield of main crops is declining due and lack of superior varieties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4404575" cy="746975"/>
          </a:xfrm>
        </p:spPr>
        <p:txBody>
          <a:bodyPr/>
          <a:lstStyle/>
          <a:p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Prospects</a:t>
            </a:r>
            <a:endParaRPr lang="uz-Cyrl-UZ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91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4322"/>
            <a:ext cx="12192000" cy="3344951"/>
          </a:xfrm>
        </p:spPr>
        <p:txBody>
          <a:bodyPr>
            <a:noAutofit/>
          </a:bodyPr>
          <a:lstStyle/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GB" sz="3000" dirty="0" smtClean="0">
                <a:solidFill>
                  <a:srgbClr val="002060"/>
                </a:solidFill>
              </a:rPr>
              <a:t>Lack </a:t>
            </a:r>
            <a:r>
              <a:rPr lang="en-GB" sz="3000" dirty="0">
                <a:solidFill>
                  <a:srgbClr val="002060"/>
                </a:solidFill>
              </a:rPr>
              <a:t>of crop diversification</a:t>
            </a: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GB" sz="3000" dirty="0">
                <a:solidFill>
                  <a:srgbClr val="002060"/>
                </a:solidFill>
              </a:rPr>
              <a:t>Lack of modern knowledge and technology</a:t>
            </a: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GB" sz="3000" dirty="0">
                <a:solidFill>
                  <a:srgbClr val="002060"/>
                </a:solidFill>
              </a:rPr>
              <a:t>Land degradation (soil erosion, salinity and etc</a:t>
            </a:r>
            <a:r>
              <a:rPr lang="en-GB" sz="3000" dirty="0" smtClean="0">
                <a:solidFill>
                  <a:srgbClr val="002060"/>
                </a:solidFill>
              </a:rPr>
              <a:t>.)</a:t>
            </a: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US" sz="3000" dirty="0">
                <a:solidFill>
                  <a:srgbClr val="002060"/>
                </a:solidFill>
              </a:rPr>
              <a:t>Lack of extension services </a:t>
            </a:r>
            <a:endParaRPr lang="en-US" sz="3000" dirty="0" smtClean="0">
              <a:solidFill>
                <a:srgbClr val="002060"/>
              </a:solidFill>
            </a:endParaRP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US" sz="3000" dirty="0" smtClean="0">
                <a:solidFill>
                  <a:srgbClr val="002060"/>
                </a:solidFill>
              </a:rPr>
              <a:t>Lack </a:t>
            </a:r>
            <a:r>
              <a:rPr lang="en-US" sz="3000" dirty="0">
                <a:solidFill>
                  <a:srgbClr val="002060"/>
                </a:solidFill>
              </a:rPr>
              <a:t>of farmer expertise</a:t>
            </a:r>
            <a:r>
              <a:rPr lang="en-US" sz="3000" dirty="0" smtClean="0">
                <a:solidFill>
                  <a:srgbClr val="002060"/>
                </a:solidFill>
              </a:rPr>
              <a:t>.</a:t>
            </a: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r>
              <a:rPr lang="en-GB" sz="3000" dirty="0">
                <a:solidFill>
                  <a:srgbClr val="002060"/>
                </a:solidFill>
              </a:rPr>
              <a:t>Generation gap and lack of qualified experts </a:t>
            </a:r>
          </a:p>
          <a:p>
            <a:pPr marL="0" lvl="1" indent="0" eaLnBrk="0" hangingPunct="0">
              <a:buClr>
                <a:srgbClr val="002060"/>
              </a:buClr>
              <a:buSzPct val="100000"/>
              <a:buNone/>
              <a:defRPr/>
            </a:pPr>
            <a:endParaRPr lang="en-US" sz="3000" dirty="0" smtClean="0">
              <a:solidFill>
                <a:srgbClr val="002060"/>
              </a:solidFill>
            </a:endParaRP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endParaRPr lang="en-US" sz="3000" dirty="0" smtClean="0">
              <a:solidFill>
                <a:srgbClr val="002060"/>
              </a:solidFill>
            </a:endParaRPr>
          </a:p>
          <a:p>
            <a:pPr marL="266700" lvl="1" indent="-266700" eaLnBrk="0" hangingPunct="0">
              <a:buClr>
                <a:srgbClr val="002060"/>
              </a:buClr>
              <a:buSzPct val="100000"/>
              <a:buFont typeface="Arial" charset="0"/>
              <a:buChar char="•"/>
              <a:defRPr/>
            </a:pPr>
            <a:endParaRPr lang="en-US" sz="3000" dirty="0" smtClean="0">
              <a:solidFill>
                <a:srgbClr val="002060"/>
              </a:solidFill>
            </a:endParaRPr>
          </a:p>
          <a:p>
            <a:endParaRPr lang="en-US" sz="3000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4404575" cy="746975"/>
          </a:xfrm>
        </p:spPr>
        <p:txBody>
          <a:bodyPr/>
          <a:lstStyle/>
          <a:p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Prospects</a:t>
            </a:r>
            <a:endParaRPr lang="uz-Cyrl-UZ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97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4593831" cy="796409"/>
          </a:xfrm>
        </p:spPr>
        <p:txBody>
          <a:bodyPr/>
          <a:lstStyle/>
          <a:p>
            <a:r>
              <a:rPr lang="en-US" b="1" dirty="0" smtClean="0"/>
              <a:t>Opportunities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0146"/>
            <a:ext cx="6864439" cy="866079"/>
          </a:xfrm>
        </p:spPr>
        <p:txBody>
          <a:bodyPr>
            <a:noAutofit/>
          </a:bodyPr>
          <a:lstStyle/>
          <a:p>
            <a:r>
              <a:rPr lang="en-US" dirty="0" smtClean="0"/>
              <a:t>Alley cropping to increase fodder </a:t>
            </a:r>
            <a:r>
              <a:rPr lang="en-US" dirty="0" smtClean="0"/>
              <a:t>production in </a:t>
            </a:r>
            <a:r>
              <a:rPr lang="en-US" dirty="0" err="1" smtClean="0"/>
              <a:t>rainfed</a:t>
            </a:r>
            <a:r>
              <a:rPr lang="en-US" dirty="0" smtClean="0"/>
              <a:t> conditions 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8514" y="0"/>
            <a:ext cx="5123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9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 txBox="1">
            <a:spLocks noChangeArrowheads="1"/>
          </p:cNvSpPr>
          <p:nvPr/>
        </p:nvSpPr>
        <p:spPr>
          <a:xfrm>
            <a:off x="2548299" y="674866"/>
            <a:ext cx="10607040" cy="1143000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Arial Black" pitchFamily="34" charset="0"/>
                <a:ea typeface="+mj-ea"/>
                <a:cs typeface="+mj-cs"/>
              </a:rPr>
              <a:t>Wheat-Legume Rotation</a:t>
            </a:r>
            <a:endParaRPr lang="tr-TR" sz="2400" b="1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defRPr/>
            </a:pPr>
            <a:r>
              <a:rPr lang="tr-TR" sz="2400" b="1" dirty="0">
                <a:solidFill>
                  <a:srgbClr val="FFFF00"/>
                </a:solidFill>
                <a:latin typeface="Arial Black" pitchFamily="34" charset="0"/>
                <a:ea typeface="+mj-ea"/>
                <a:cs typeface="+mj-cs"/>
              </a:rPr>
              <a:t>(Other second crops </a:t>
            </a:r>
            <a:r>
              <a:rPr lang="en-US" sz="2400" b="1" dirty="0" smtClean="0">
                <a:solidFill>
                  <a:srgbClr val="FFFF00"/>
                </a:solidFill>
                <a:latin typeface="Arial Black" pitchFamily="34" charset="0"/>
                <a:ea typeface="+mj-ea"/>
                <a:cs typeface="+mj-cs"/>
              </a:rPr>
              <a:t>can also used </a:t>
            </a:r>
            <a:r>
              <a:rPr lang="tr-TR" sz="2400" b="1" dirty="0" smtClean="0">
                <a:solidFill>
                  <a:srgbClr val="FFFF00"/>
                </a:solidFill>
                <a:latin typeface="Arial Black" pitchFamily="34" charset="0"/>
                <a:ea typeface="+mj-ea"/>
                <a:cs typeface="+mj-cs"/>
              </a:rPr>
              <a:t>as </a:t>
            </a:r>
            <a:r>
              <a:rPr lang="tr-TR" sz="2400" b="1" dirty="0">
                <a:solidFill>
                  <a:srgbClr val="FFFF00"/>
                </a:solidFill>
                <a:latin typeface="Arial Black" pitchFamily="34" charset="0"/>
                <a:ea typeface="+mj-ea"/>
                <a:cs typeface="+mj-cs"/>
              </a:rPr>
              <a:t>well)</a:t>
            </a:r>
            <a:endParaRPr lang="en-US" sz="2400" b="1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graphicFrame>
        <p:nvGraphicFramePr>
          <p:cNvPr id="3" name="Group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578312"/>
              </p:ext>
            </p:extLst>
          </p:nvPr>
        </p:nvGraphicFramePr>
        <p:xfrm>
          <a:off x="1385338" y="2375843"/>
          <a:ext cx="9759539" cy="669925"/>
        </p:xfrm>
        <a:graphic>
          <a:graphicData uri="http://schemas.openxmlformats.org/drawingml/2006/table">
            <a:tbl>
              <a:tblPr/>
              <a:tblGrid>
                <a:gridCol w="875278"/>
                <a:gridCol w="807660"/>
                <a:gridCol w="807660"/>
                <a:gridCol w="807660"/>
                <a:gridCol w="805782"/>
                <a:gridCol w="811417"/>
                <a:gridCol w="803904"/>
                <a:gridCol w="807660"/>
                <a:gridCol w="807660"/>
                <a:gridCol w="807660"/>
                <a:gridCol w="809538"/>
                <a:gridCol w="807660"/>
              </a:tblGrid>
              <a:tr h="669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Arial" charset="0"/>
                        </a:rPr>
                        <a:t>15 Oct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FF66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FF66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FF66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FF66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FF66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FF66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May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9900"/>
                      </a:fgClr>
                      <a:bgClr>
                        <a:schemeClr val="hlink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Arial" charset="0"/>
                        </a:rPr>
                        <a:t>Jun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9900"/>
                      </a:fgClr>
                      <a:bgClr>
                        <a:schemeClr val="hlink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dkDnDiag">
                      <a:fgClr>
                        <a:schemeClr val="tx2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dkDnDiag">
                      <a:fgClr>
                        <a:schemeClr val="tx2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Arial" charset="0"/>
                        </a:rPr>
                        <a:t>Sep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dkDnDiag">
                      <a:fgClr>
                        <a:schemeClr val="tx2"/>
                      </a:fgClr>
                      <a:bgClr>
                        <a:srgbClr val="FF6600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  <a:cs typeface="Arial" charset="0"/>
                        </a:rPr>
                        <a:t>15 Oct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ltDnDiag">
                      <a:fgClr>
                        <a:srgbClr val="FFFF66"/>
                      </a:fgClr>
                      <a:bgClr>
                        <a:srgbClr val="FF6600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4" name="Text Box 35"/>
          <p:cNvSpPr txBox="1">
            <a:spLocks noChangeArrowheads="1"/>
          </p:cNvSpPr>
          <p:nvPr/>
        </p:nvSpPr>
        <p:spPr bwMode="auto">
          <a:xfrm>
            <a:off x="2289614" y="1608599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/>
              <a:t>Winter Wheat</a:t>
            </a:r>
          </a:p>
        </p:txBody>
      </p:sp>
      <p:sp>
        <p:nvSpPr>
          <p:cNvPr id="5" name="Text Box 36"/>
          <p:cNvSpPr txBox="1">
            <a:spLocks noChangeArrowheads="1"/>
          </p:cNvSpPr>
          <p:nvPr/>
        </p:nvSpPr>
        <p:spPr bwMode="auto">
          <a:xfrm>
            <a:off x="8195911" y="1587034"/>
            <a:ext cx="2086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Double crops </a:t>
            </a:r>
            <a:endParaRPr lang="en-US" sz="2400" b="1" dirty="0"/>
          </a:p>
        </p:txBody>
      </p:sp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7530526" y="3154461"/>
            <a:ext cx="41132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dirty="0" err="1" smtClean="0"/>
              <a:t>Mungbean</a:t>
            </a:r>
            <a:r>
              <a:rPr lang="en-US" b="1" dirty="0" smtClean="0"/>
              <a:t>, kidney bean, corn, sorghum, potato, </a:t>
            </a:r>
            <a:r>
              <a:rPr lang="en-US" b="1" dirty="0" smtClean="0"/>
              <a:t>forage pea and forage crops </a:t>
            </a:r>
            <a:r>
              <a:rPr lang="en-US" b="1" dirty="0" err="1" smtClean="0"/>
              <a:t>etc</a:t>
            </a:r>
            <a:endParaRPr lang="ru-RU" b="1" dirty="0"/>
          </a:p>
        </p:txBody>
      </p:sp>
      <p:sp>
        <p:nvSpPr>
          <p:cNvPr id="11" name="Text Box 44"/>
          <p:cNvSpPr txBox="1">
            <a:spLocks noChangeArrowheads="1"/>
          </p:cNvSpPr>
          <p:nvPr/>
        </p:nvSpPr>
        <p:spPr bwMode="auto">
          <a:xfrm>
            <a:off x="287866" y="3154461"/>
            <a:ext cx="518720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folHlink"/>
              </a:buClr>
              <a:buFont typeface="Wingdings" pitchFamily="2" charset="2"/>
              <a:buChar char="ü"/>
            </a:pPr>
            <a:r>
              <a:rPr lang="en-US" b="1" dirty="0"/>
              <a:t>Early maturing varieties</a:t>
            </a:r>
          </a:p>
          <a:p>
            <a:pPr>
              <a:buClr>
                <a:schemeClr val="folHlink"/>
              </a:buClr>
              <a:buFont typeface="Wingdings" pitchFamily="2" charset="2"/>
              <a:buChar char="ü"/>
            </a:pPr>
            <a:r>
              <a:rPr lang="en-US" b="1" dirty="0"/>
              <a:t>Planting of wheat </a:t>
            </a:r>
            <a:r>
              <a:rPr lang="en-US" b="1" dirty="0" smtClean="0"/>
              <a:t>(no-till) </a:t>
            </a:r>
            <a:r>
              <a:rPr lang="en-US" b="1" dirty="0"/>
              <a:t>in standing </a:t>
            </a:r>
            <a:r>
              <a:rPr lang="en-US" b="1" dirty="0" smtClean="0"/>
              <a:t>cotton</a:t>
            </a:r>
            <a:endParaRPr lang="en-US" b="1" dirty="0"/>
          </a:p>
        </p:txBody>
      </p:sp>
      <p:sp>
        <p:nvSpPr>
          <p:cNvPr id="12" name="AutoShape 45"/>
          <p:cNvSpPr>
            <a:spLocks noChangeArrowheads="1"/>
          </p:cNvSpPr>
          <p:nvPr/>
        </p:nvSpPr>
        <p:spPr bwMode="auto">
          <a:xfrm>
            <a:off x="6120729" y="1837199"/>
            <a:ext cx="1214437" cy="441325"/>
          </a:xfrm>
          <a:prstGeom prst="curvedDownArrow">
            <a:avLst>
              <a:gd name="adj1" fmla="val 55036"/>
              <a:gd name="adj2" fmla="val 110072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r-TR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32914" y="0"/>
            <a:ext cx="4593831" cy="79640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Opportunities</a:t>
            </a:r>
            <a:endParaRPr lang="en-US" b="1" dirty="0"/>
          </a:p>
        </p:txBody>
      </p:sp>
      <p:sp>
        <p:nvSpPr>
          <p:cNvPr id="14" name="Text Box 35"/>
          <p:cNvSpPr txBox="1">
            <a:spLocks noChangeArrowheads="1"/>
          </p:cNvSpPr>
          <p:nvPr/>
        </p:nvSpPr>
        <p:spPr bwMode="auto">
          <a:xfrm>
            <a:off x="138267" y="821501"/>
            <a:ext cx="30299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/>
              <a:t>New Crop rotation </a:t>
            </a:r>
            <a:endParaRPr lang="en-US" sz="28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352" y="4587460"/>
            <a:ext cx="4035733" cy="22679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87460"/>
            <a:ext cx="4040352" cy="227054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085" y="4584865"/>
            <a:ext cx="4040352" cy="227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4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9" grpId="0"/>
      <p:bldP spid="11" grpId="0"/>
      <p:bldP spid="12" grpId="0" animBg="1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1769" y="953037"/>
            <a:ext cx="2190669" cy="5904963"/>
            <a:chOff x="0" y="0"/>
            <a:chExt cx="2209800" cy="6858000"/>
          </a:xfrm>
        </p:grpSpPr>
        <p:pic>
          <p:nvPicPr>
            <p:cNvPr id="3" name="Picture 2" descr="C:\Aziz Nurbekov\FAO_TCP_Projects\TCP_TM_KZ_UZB_Azb\Publications\Manual\New folder\Edited\New folder\1plough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1219200" cy="860578"/>
            </a:xfrm>
            <a:prstGeom prst="rect">
              <a:avLst/>
            </a:prstGeom>
            <a:noFill/>
          </p:spPr>
        </p:pic>
        <p:pic>
          <p:nvPicPr>
            <p:cNvPr id="4" name="Picture 3" descr="2laser leveller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900864"/>
              <a:ext cx="1447800" cy="790575"/>
            </a:xfrm>
            <a:prstGeom prst="rect">
              <a:avLst/>
            </a:prstGeom>
          </p:spPr>
        </p:pic>
        <p:pic>
          <p:nvPicPr>
            <p:cNvPr id="5" name="Picture 4" descr="3adisc harrow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761949"/>
              <a:ext cx="1584220" cy="752651"/>
            </a:xfrm>
            <a:prstGeom prst="rect">
              <a:avLst/>
            </a:prstGeom>
          </p:spPr>
        </p:pic>
        <p:pic>
          <p:nvPicPr>
            <p:cNvPr id="6" name="Picture 5" descr="5fertilizer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3630386"/>
              <a:ext cx="1371600" cy="881743"/>
            </a:xfrm>
            <a:prstGeom prst="rect">
              <a:avLst/>
            </a:prstGeom>
          </p:spPr>
        </p:pic>
        <p:pic>
          <p:nvPicPr>
            <p:cNvPr id="7" name="Picture 6" descr="4bBed planter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573050"/>
              <a:ext cx="1295400" cy="993660"/>
            </a:xfrm>
            <a:prstGeom prst="rect">
              <a:avLst/>
            </a:prstGeom>
          </p:spPr>
        </p:pic>
        <p:pic>
          <p:nvPicPr>
            <p:cNvPr id="8" name="Picture 7" descr="6boom sprayer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" y="4596656"/>
              <a:ext cx="1371600" cy="1028700"/>
            </a:xfrm>
            <a:prstGeom prst="rect">
              <a:avLst/>
            </a:prstGeom>
          </p:spPr>
        </p:pic>
        <p:pic>
          <p:nvPicPr>
            <p:cNvPr id="9" name="Picture 8" descr="7 Harvesting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5707062"/>
              <a:ext cx="2209800" cy="1150938"/>
            </a:xfrm>
            <a:prstGeom prst="rect">
              <a:avLst/>
            </a:prstGeom>
          </p:spPr>
        </p:pic>
      </p:grpSp>
      <p:grpSp>
        <p:nvGrpSpPr>
          <p:cNvPr id="10" name="Group 19"/>
          <p:cNvGrpSpPr/>
          <p:nvPr/>
        </p:nvGrpSpPr>
        <p:grpSpPr>
          <a:xfrm>
            <a:off x="4633174" y="2895600"/>
            <a:ext cx="1905000" cy="3962400"/>
            <a:chOff x="2362200" y="1371600"/>
            <a:chExt cx="2047875" cy="4524375"/>
          </a:xfrm>
        </p:grpSpPr>
        <p:pic>
          <p:nvPicPr>
            <p:cNvPr id="11" name="Picture 5" descr="4bBed planter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514600" y="1371600"/>
              <a:ext cx="1371600" cy="1057275"/>
            </a:xfrm>
            <a:prstGeom prst="rect">
              <a:avLst/>
            </a:prstGeom>
            <a:noFill/>
          </p:spPr>
        </p:pic>
        <p:pic>
          <p:nvPicPr>
            <p:cNvPr id="12" name="Picture 4" descr="5fertilizer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14600" y="2667000"/>
              <a:ext cx="1447800" cy="933450"/>
            </a:xfrm>
            <a:prstGeom prst="rect">
              <a:avLst/>
            </a:prstGeom>
            <a:noFill/>
          </p:spPr>
        </p:pic>
        <p:pic>
          <p:nvPicPr>
            <p:cNvPr id="13" name="Picture 6" descr="6boom sprayer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514600" y="3733800"/>
              <a:ext cx="1371600" cy="1009650"/>
            </a:xfrm>
            <a:prstGeom prst="rect">
              <a:avLst/>
            </a:prstGeom>
            <a:noFill/>
          </p:spPr>
        </p:pic>
        <p:pic>
          <p:nvPicPr>
            <p:cNvPr id="14" name="Picture 7" descr="7 Harvesting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362200" y="4876800"/>
              <a:ext cx="2047875" cy="1019175"/>
            </a:xfrm>
            <a:prstGeom prst="rect">
              <a:avLst/>
            </a:prstGeom>
            <a:noFill/>
          </p:spPr>
        </p:pic>
      </p:grpSp>
      <p:sp>
        <p:nvSpPr>
          <p:cNvPr id="15" name="Title 1"/>
          <p:cNvSpPr txBox="1">
            <a:spLocks/>
          </p:cNvSpPr>
          <p:nvPr/>
        </p:nvSpPr>
        <p:spPr>
          <a:xfrm>
            <a:off x="0" y="0"/>
            <a:ext cx="8229600" cy="6858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Opportunities </a:t>
            </a:r>
            <a:endParaRPr lang="uz-Cyrl-UZ" dirty="0"/>
          </a:p>
        </p:txBody>
      </p:sp>
      <p:sp>
        <p:nvSpPr>
          <p:cNvPr id="17" name="Rectangle 16"/>
          <p:cNvSpPr/>
          <p:nvPr/>
        </p:nvSpPr>
        <p:spPr>
          <a:xfrm>
            <a:off x="4114800" y="623859"/>
            <a:ext cx="8001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>
                    <a:lumMod val="50000"/>
                  </a:schemeClr>
                </a:solidFill>
              </a:rPr>
              <a:t>Farm power and energy for field production can be reduced by up to 60%</a:t>
            </a:r>
          </a:p>
        </p:txBody>
      </p:sp>
    </p:spTree>
    <p:extLst>
      <p:ext uri="{BB962C8B-B14F-4D97-AF65-F5344CB8AC3E}">
        <p14:creationId xmlns:p14="http://schemas.microsoft.com/office/powerpoint/2010/main" val="225620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7937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Opportunities </a:t>
            </a:r>
            <a:endParaRPr lang="uz-Cyrl-UZ" dirty="0"/>
          </a:p>
        </p:txBody>
      </p:sp>
      <p:sp>
        <p:nvSpPr>
          <p:cNvPr id="5" name="Rectangle 4"/>
          <p:cNvSpPr/>
          <p:nvPr/>
        </p:nvSpPr>
        <p:spPr>
          <a:xfrm>
            <a:off x="0" y="1073935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Several collaborative research and development projects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are started to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promote CA practices in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Tajikistan. </a:t>
            </a:r>
            <a:endParaRPr lang="en-US" sz="2800" dirty="0"/>
          </a:p>
        </p:txBody>
      </p:sp>
      <p:pic>
        <p:nvPicPr>
          <p:cNvPr id="6" name="Picture 5" descr="C:\Users\ICARDA\Desktop\IFAD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000" t="23034" r="15862" b="25477"/>
          <a:stretch/>
        </p:blipFill>
        <p:spPr bwMode="auto">
          <a:xfrm>
            <a:off x="0" y="2466371"/>
            <a:ext cx="2305318" cy="15507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undefine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146" y="2466371"/>
            <a:ext cx="2146935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http://asbarez.com/App/Asbarez/eng/2014/06/worldban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972" y="2466371"/>
            <a:ext cx="1237242" cy="155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8" descr="Картинки по запросу fao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8" name="Picture 14" descr="https://wle.cgiar.org/sites/default/files/partner-logos/FAO%20logo_2-to-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84" y="2466371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89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11369"/>
            <a:ext cx="10515600" cy="621361"/>
          </a:xfrm>
        </p:spPr>
        <p:txBody>
          <a:bodyPr/>
          <a:lstStyle/>
          <a:p>
            <a:r>
              <a:rPr lang="en-US" b="1" dirty="0" smtClean="0"/>
              <a:t>Development of local no-till drill 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811369"/>
          </a:xfrm>
        </p:spPr>
        <p:txBody>
          <a:bodyPr>
            <a:normAutofit/>
          </a:bodyPr>
          <a:lstStyle/>
          <a:p>
            <a:r>
              <a:rPr lang="en-US" b="1" dirty="0" smtClean="0"/>
              <a:t>Opportunities </a:t>
            </a:r>
            <a:endParaRPr lang="uz-Cyrl-UZ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7735"/>
            <a:ext cx="4864182" cy="27335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818" y="1387735"/>
            <a:ext cx="4864182" cy="27335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4496"/>
            <a:ext cx="4864182" cy="27335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818" y="4124496"/>
            <a:ext cx="4864182" cy="273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7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3" name="Text Box 3"/>
          <p:cNvSpPr txBox="1">
            <a:spLocks noChangeArrowheads="1"/>
          </p:cNvSpPr>
          <p:nvPr/>
        </p:nvSpPr>
        <p:spPr bwMode="auto">
          <a:xfrm>
            <a:off x="4656138" y="4210050"/>
            <a:ext cx="3603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altLang="en-US" b="1"/>
          </a:p>
        </p:txBody>
      </p:sp>
      <p:sp>
        <p:nvSpPr>
          <p:cNvPr id="558084" name="Text Box 4"/>
          <p:cNvSpPr txBox="1">
            <a:spLocks noChangeArrowheads="1"/>
          </p:cNvSpPr>
          <p:nvPr/>
        </p:nvSpPr>
        <p:spPr bwMode="auto">
          <a:xfrm>
            <a:off x="4924426" y="39766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 b="1"/>
          </a:p>
        </p:txBody>
      </p:sp>
      <p:sp>
        <p:nvSpPr>
          <p:cNvPr id="558088" name="Rectangle 8"/>
          <p:cNvSpPr>
            <a:spLocks noChangeArrowheads="1"/>
          </p:cNvSpPr>
          <p:nvPr/>
        </p:nvSpPr>
        <p:spPr bwMode="auto">
          <a:xfrm>
            <a:off x="-2" y="1150181"/>
            <a:ext cx="632352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531813" indent="-531813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0328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82675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200" b="1" dirty="0" smtClean="0">
                <a:latin typeface="Verdana" panose="020B0604030504040204" pitchFamily="34" charset="0"/>
              </a:rPr>
              <a:t>Rehabilitation of degraded rangelands </a:t>
            </a:r>
            <a:endParaRPr lang="en-US" altLang="en-US" sz="2200" b="1" dirty="0">
              <a:latin typeface="Verdan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2577821"/>
            <a:ext cx="5706905" cy="4280179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01770" y="154745"/>
            <a:ext cx="8229600" cy="6858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Opportunities </a:t>
            </a:r>
            <a:endParaRPr lang="uz-Cyrl-UZ" dirty="0"/>
          </a:p>
        </p:txBody>
      </p:sp>
      <p:pic>
        <p:nvPicPr>
          <p:cNvPr id="8" name="Picture 7" descr="DSC009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56549" y="0"/>
            <a:ext cx="5135451" cy="385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52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80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12093262" cy="3221865"/>
          </a:xfrm>
        </p:spPr>
        <p:txBody>
          <a:bodyPr>
            <a:noAutofit/>
          </a:bodyPr>
          <a:lstStyle/>
          <a:p>
            <a:r>
              <a:rPr lang="en-GB" b="1" dirty="0"/>
              <a:t>Further research </a:t>
            </a:r>
            <a:r>
              <a:rPr lang="en-GB" b="1" dirty="0" smtClean="0"/>
              <a:t>on CA in Tajikistan is </a:t>
            </a:r>
            <a:r>
              <a:rPr lang="en-GB" b="1" dirty="0"/>
              <a:t>necessary: </a:t>
            </a: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738188" lvl="1" indent="3175">
              <a:buFont typeface="Wingdings" pitchFamily="2" charset="2"/>
              <a:buChar char="Ø"/>
            </a:pPr>
            <a:r>
              <a:rPr lang="en-GB" sz="2800" b="1" dirty="0"/>
              <a:t>on </a:t>
            </a:r>
            <a:r>
              <a:rPr lang="en-GB" sz="2800" b="1" dirty="0" smtClean="0"/>
              <a:t>weed</a:t>
            </a:r>
            <a:r>
              <a:rPr lang="en-GB" sz="2800" b="1" dirty="0"/>
              <a:t>, nutrient, pest and water management; </a:t>
            </a:r>
          </a:p>
          <a:p>
            <a:pPr marL="738188" indent="3175">
              <a:buFont typeface="Wingdings" pitchFamily="2" charset="2"/>
              <a:buChar char="Ø"/>
            </a:pPr>
            <a:r>
              <a:rPr lang="en-GB" b="1" dirty="0"/>
              <a:t>on sowing depth, dates, density;  </a:t>
            </a:r>
          </a:p>
          <a:p>
            <a:pPr marL="738188" indent="3175">
              <a:buFont typeface="Wingdings" pitchFamily="2" charset="2"/>
              <a:buChar char="Ø"/>
            </a:pPr>
            <a:r>
              <a:rPr lang="en-GB" b="1" dirty="0"/>
              <a:t>on fertilizer and irrigation rates</a:t>
            </a:r>
            <a:r>
              <a:rPr lang="en-GB" b="1" dirty="0" smtClean="0"/>
              <a:t>;</a:t>
            </a:r>
          </a:p>
          <a:p>
            <a:pPr marL="738188" indent="3175">
              <a:buFont typeface="Wingdings" pitchFamily="2" charset="2"/>
              <a:buChar char="Ø"/>
            </a:pPr>
            <a:r>
              <a:rPr lang="en-GB" b="1" dirty="0" smtClean="0"/>
              <a:t>on crop residue management;</a:t>
            </a:r>
          </a:p>
          <a:p>
            <a:pPr marL="738188" indent="3175">
              <a:buFont typeface="Wingdings" pitchFamily="2" charset="2"/>
              <a:buChar char="Ø"/>
            </a:pPr>
            <a:r>
              <a:rPr lang="en-GB" b="1" dirty="0" smtClean="0"/>
              <a:t>on species of shrubs for alley cropping </a:t>
            </a:r>
            <a:endParaRPr lang="en-GB" b="1" dirty="0"/>
          </a:p>
          <a:p>
            <a:pPr marL="738188" indent="3175">
              <a:buFont typeface="Wingdings" pitchFamily="2" charset="2"/>
              <a:buChar char="Ø"/>
            </a:pPr>
            <a:r>
              <a:rPr lang="en-GB" b="1" dirty="0"/>
              <a:t>on the impact to livelihoods and environment. </a:t>
            </a:r>
          </a:p>
          <a:p>
            <a:endParaRPr lang="en-GB" b="1" dirty="0" smtClean="0"/>
          </a:p>
          <a:p>
            <a:r>
              <a:rPr lang="en-GB" b="1" dirty="0" smtClean="0"/>
              <a:t>Where </a:t>
            </a:r>
            <a:r>
              <a:rPr lang="en-GB" b="1" dirty="0"/>
              <a:t>necessary, livestock should be integrated with Conservation agriculture systems</a:t>
            </a:r>
            <a:r>
              <a:rPr lang="en-GB" b="1" dirty="0" smtClean="0"/>
              <a:t>;</a:t>
            </a:r>
            <a:endParaRPr lang="en-GB" b="1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1770" y="154745"/>
            <a:ext cx="8229600" cy="6858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Opportunities </a:t>
            </a:r>
            <a:endParaRPr lang="uz-Cyrl-UZ" dirty="0"/>
          </a:p>
        </p:txBody>
      </p:sp>
    </p:spTree>
    <p:extLst>
      <p:ext uri="{BB962C8B-B14F-4D97-AF65-F5344CB8AC3E}">
        <p14:creationId xmlns:p14="http://schemas.microsoft.com/office/powerpoint/2010/main" val="1857471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1487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0" y="0"/>
            <a:ext cx="3810000" cy="66886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5400" b="1" dirty="0" smtClean="0">
                <a:solidFill>
                  <a:srgbClr val="FFFF00"/>
                </a:solidFill>
              </a:rPr>
              <a:t>Thank you</a:t>
            </a:r>
            <a:endParaRPr lang="en-US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47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330</Words>
  <Application>Microsoft Office PowerPoint</Application>
  <PresentationFormat>Widescreen</PresentationFormat>
  <Paragraphs>56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Times New Roman</vt:lpstr>
      <vt:lpstr>Verdana</vt:lpstr>
      <vt:lpstr>Wingdings</vt:lpstr>
      <vt:lpstr>Office Theme</vt:lpstr>
      <vt:lpstr>    CLCA Post-Phase I Prospects and Opportunities: Tajikistan</vt:lpstr>
      <vt:lpstr>Prospects</vt:lpstr>
      <vt:lpstr>Prospects</vt:lpstr>
      <vt:lpstr>Opportunities</vt:lpstr>
      <vt:lpstr>PowerPoint Presentation</vt:lpstr>
      <vt:lpstr>PowerPoint Presentation</vt:lpstr>
      <vt:lpstr>Opportunities </vt:lpstr>
      <vt:lpstr>Opportunities 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CLCA Post-Phase I Prospects and Opportunities: Tajikistan</dc:title>
  <dc:creator>Nurbekov, Aziz (ICARDA-Tashkent)</dc:creator>
  <cp:lastModifiedBy>Nurbekov, Aziz (ICARDA-Tashkent)</cp:lastModifiedBy>
  <cp:revision>24</cp:revision>
  <dcterms:created xsi:type="dcterms:W3CDTF">2016-04-04T15:37:59Z</dcterms:created>
  <dcterms:modified xsi:type="dcterms:W3CDTF">2016-04-05T08:00:23Z</dcterms:modified>
</cp:coreProperties>
</file>