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Lst>
  <p:sldSz cx="30275213" cy="42803763"/>
  <p:notesSz cx="6858000" cy="9144000"/>
  <p:defaultTextStyle>
    <a:defPPr>
      <a:defRPr lang="en-US"/>
    </a:defPPr>
    <a:lvl1pPr marL="0" algn="l" defTabSz="3507730" rtl="0" eaLnBrk="1" latinLnBrk="0" hangingPunct="1">
      <a:defRPr sz="6905" kern="1200">
        <a:solidFill>
          <a:schemeClr val="tx1"/>
        </a:solidFill>
        <a:latin typeface="+mn-lt"/>
        <a:ea typeface="+mn-ea"/>
        <a:cs typeface="+mn-cs"/>
      </a:defRPr>
    </a:lvl1pPr>
    <a:lvl2pPr marL="1753865" algn="l" defTabSz="3507730" rtl="0" eaLnBrk="1" latinLnBrk="0" hangingPunct="1">
      <a:defRPr sz="6905" kern="1200">
        <a:solidFill>
          <a:schemeClr val="tx1"/>
        </a:solidFill>
        <a:latin typeface="+mn-lt"/>
        <a:ea typeface="+mn-ea"/>
        <a:cs typeface="+mn-cs"/>
      </a:defRPr>
    </a:lvl2pPr>
    <a:lvl3pPr marL="3507730" algn="l" defTabSz="3507730" rtl="0" eaLnBrk="1" latinLnBrk="0" hangingPunct="1">
      <a:defRPr sz="6905" kern="1200">
        <a:solidFill>
          <a:schemeClr val="tx1"/>
        </a:solidFill>
        <a:latin typeface="+mn-lt"/>
        <a:ea typeface="+mn-ea"/>
        <a:cs typeface="+mn-cs"/>
      </a:defRPr>
    </a:lvl3pPr>
    <a:lvl4pPr marL="5261595" algn="l" defTabSz="3507730" rtl="0" eaLnBrk="1" latinLnBrk="0" hangingPunct="1">
      <a:defRPr sz="6905" kern="1200">
        <a:solidFill>
          <a:schemeClr val="tx1"/>
        </a:solidFill>
        <a:latin typeface="+mn-lt"/>
        <a:ea typeface="+mn-ea"/>
        <a:cs typeface="+mn-cs"/>
      </a:defRPr>
    </a:lvl4pPr>
    <a:lvl5pPr marL="7015460" algn="l" defTabSz="3507730" rtl="0" eaLnBrk="1" latinLnBrk="0" hangingPunct="1">
      <a:defRPr sz="6905" kern="1200">
        <a:solidFill>
          <a:schemeClr val="tx1"/>
        </a:solidFill>
        <a:latin typeface="+mn-lt"/>
        <a:ea typeface="+mn-ea"/>
        <a:cs typeface="+mn-cs"/>
      </a:defRPr>
    </a:lvl5pPr>
    <a:lvl6pPr marL="8769325" algn="l" defTabSz="3507730" rtl="0" eaLnBrk="1" latinLnBrk="0" hangingPunct="1">
      <a:defRPr sz="6905" kern="1200">
        <a:solidFill>
          <a:schemeClr val="tx1"/>
        </a:solidFill>
        <a:latin typeface="+mn-lt"/>
        <a:ea typeface="+mn-ea"/>
        <a:cs typeface="+mn-cs"/>
      </a:defRPr>
    </a:lvl6pPr>
    <a:lvl7pPr marL="10523190" algn="l" defTabSz="3507730" rtl="0" eaLnBrk="1" latinLnBrk="0" hangingPunct="1">
      <a:defRPr sz="6905" kern="1200">
        <a:solidFill>
          <a:schemeClr val="tx1"/>
        </a:solidFill>
        <a:latin typeface="+mn-lt"/>
        <a:ea typeface="+mn-ea"/>
        <a:cs typeface="+mn-cs"/>
      </a:defRPr>
    </a:lvl7pPr>
    <a:lvl8pPr marL="12277054" algn="l" defTabSz="3507730" rtl="0" eaLnBrk="1" latinLnBrk="0" hangingPunct="1">
      <a:defRPr sz="6905" kern="1200">
        <a:solidFill>
          <a:schemeClr val="tx1"/>
        </a:solidFill>
        <a:latin typeface="+mn-lt"/>
        <a:ea typeface="+mn-ea"/>
        <a:cs typeface="+mn-cs"/>
      </a:defRPr>
    </a:lvl8pPr>
    <a:lvl9pPr marL="14030919" algn="l" defTabSz="3507730" rtl="0" eaLnBrk="1" latinLnBrk="0" hangingPunct="1">
      <a:defRPr sz="6905"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p:scale>
          <a:sx n="40" d="100"/>
          <a:sy n="40" d="100"/>
        </p:scale>
        <p:origin x="-756" y="-774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7" Type="http://schemas.microsoft.com/office/2015/10/relationships/revisionInfo" Target="revisionInfo.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charts/_rels/chart1.xml.rels><?xml version="1.0" encoding="UTF-8" standalone="yes"?>
<Relationships xmlns="http://schemas.openxmlformats.org/package/2006/relationships"><Relationship Id="rId3" Type="http://schemas.openxmlformats.org/officeDocument/2006/relationships/oleObject" Target="file:///C:\Users\User\Desktop\Dokumente\Projekte\FAP-UZB\Final%20report\cherry\Cherry%20Harvest%20Boysun%202014%20graph%20from%20final.xlsx" TargetMode="External"/><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oleObject" Target="file:///C:\Users\Stefanie\Documents\ICARDA\Cucumber%20harvest%20Parkent%202013.xlsx" TargetMode="External"/><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oleObject" Target="file:///C:\Users\User\Desktop\Dokumente\Projekte\BEAF%20small%20grants\cucumber\Seven%20farmers%20Average%20incl.%20%20Unit%20weight%20Income%20and%20Quality%2075%25zone.xlsx" TargetMode="External"/><Relationship Id="rId2" Type="http://schemas.microsoft.com/office/2011/relationships/chartColorStyle" Target="colors3.xml"/><Relationship Id="rId1" Type="http://schemas.microsoft.com/office/2011/relationships/chartStyle" Target="style3.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de-DE" sz="2400" b="1" dirty="0"/>
              <a:t>FAP-</a:t>
            </a:r>
            <a:r>
              <a:rPr lang="de-DE" sz="2400" b="1" dirty="0" err="1"/>
              <a:t>sour</a:t>
            </a:r>
            <a:r>
              <a:rPr lang="de-DE" sz="2400" b="1" baseline="0" dirty="0"/>
              <a:t> </a:t>
            </a:r>
            <a:r>
              <a:rPr lang="de-DE" sz="2400" b="1" baseline="0" dirty="0" err="1"/>
              <a:t>cherry</a:t>
            </a:r>
            <a:r>
              <a:rPr lang="de-DE" sz="2400" b="1" baseline="0" dirty="0"/>
              <a:t> </a:t>
            </a:r>
            <a:r>
              <a:rPr lang="de-DE" sz="2400" b="1" baseline="0" dirty="0" err="1"/>
              <a:t>Uzbekistan</a:t>
            </a:r>
            <a:r>
              <a:rPr lang="de-DE" sz="2400" b="1" baseline="0" dirty="0"/>
              <a:t> 2014 </a:t>
            </a:r>
            <a:br>
              <a:rPr lang="de-DE" sz="2400" b="1" baseline="0" dirty="0"/>
            </a:br>
            <a:r>
              <a:rPr lang="de-DE" sz="2400" b="1" baseline="0" dirty="0"/>
              <a:t>(50 </a:t>
            </a:r>
            <a:r>
              <a:rPr lang="de-DE" sz="2400" b="1" baseline="0" dirty="0" err="1"/>
              <a:t>flowers</a:t>
            </a:r>
            <a:r>
              <a:rPr lang="de-DE" sz="2400" b="1" baseline="0" dirty="0"/>
              <a:t> per </a:t>
            </a:r>
            <a:r>
              <a:rPr lang="de-DE" sz="2400" b="1" baseline="0" dirty="0" err="1"/>
              <a:t>twig</a:t>
            </a:r>
            <a:r>
              <a:rPr lang="de-DE" sz="2400" b="1" baseline="0" dirty="0"/>
              <a:t>)</a:t>
            </a:r>
            <a:endParaRPr lang="de-DE" sz="2400" b="1" dirty="0"/>
          </a:p>
        </c:rich>
      </c:tx>
      <c:layout>
        <c:manualLayout>
          <c:xMode val="edge"/>
          <c:yMode val="edge"/>
          <c:x val="0.27320822397200351"/>
          <c:y val="4.6296296296296294E-2"/>
        </c:manualLayout>
      </c:layout>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de-DE"/>
        </a:p>
      </c:txPr>
    </c:title>
    <c:autoTitleDeleted val="0"/>
    <c:plotArea>
      <c:layout/>
      <c:barChart>
        <c:barDir val="col"/>
        <c:grouping val="clustered"/>
        <c:varyColors val="0"/>
        <c:ser>
          <c:idx val="0"/>
          <c:order val="0"/>
          <c:tx>
            <c:strRef>
              <c:f>'final report'!$B$33</c:f>
              <c:strCache>
                <c:ptCount val="1"/>
                <c:pt idx="0">
                  <c:v>FAP</c:v>
                </c:pt>
              </c:strCache>
            </c:strRef>
          </c:tx>
          <c:spPr>
            <a:solidFill>
              <a:srgbClr val="00B050"/>
            </a:solidFill>
            <a:ln>
              <a:noFill/>
            </a:ln>
            <a:effectLst/>
          </c:spPr>
          <c:invertIfNegative val="0"/>
          <c:cat>
            <c:strRef>
              <c:f>'final report'!$A$34:$A$36</c:f>
              <c:strCache>
                <c:ptCount val="3"/>
                <c:pt idx="0">
                  <c:v>Average % of flowers turned into fruits</c:v>
                </c:pt>
                <c:pt idx="1">
                  <c:v>Average number of fruits per twig at the end of ripening</c:v>
                </c:pt>
                <c:pt idx="2">
                  <c:v>Average weight of total fruits on average twig in gr</c:v>
                </c:pt>
              </c:strCache>
            </c:strRef>
          </c:cat>
          <c:val>
            <c:numRef>
              <c:f>'final report'!$B$34:$B$36</c:f>
              <c:numCache>
                <c:formatCode>General</c:formatCode>
                <c:ptCount val="3"/>
                <c:pt idx="0">
                  <c:v>28.7</c:v>
                </c:pt>
                <c:pt idx="1">
                  <c:v>12.75</c:v>
                </c:pt>
                <c:pt idx="2">
                  <c:v>33</c:v>
                </c:pt>
              </c:numCache>
            </c:numRef>
          </c:val>
          <c:extLst>
            <c:ext xmlns:c16="http://schemas.microsoft.com/office/drawing/2014/chart" uri="{C3380CC4-5D6E-409C-BE32-E72D297353CC}">
              <c16:uniqueId val="{00000000-CC70-4B1E-82E7-188179C9DFBE}"/>
            </c:ext>
          </c:extLst>
        </c:ser>
        <c:ser>
          <c:idx val="1"/>
          <c:order val="1"/>
          <c:tx>
            <c:strRef>
              <c:f>'final report'!$C$33</c:f>
              <c:strCache>
                <c:ptCount val="1"/>
                <c:pt idx="0">
                  <c:v>Control</c:v>
                </c:pt>
              </c:strCache>
            </c:strRef>
          </c:tx>
          <c:spPr>
            <a:solidFill>
              <a:srgbClr val="FFC000"/>
            </a:solidFill>
            <a:ln>
              <a:noFill/>
            </a:ln>
            <a:effectLst/>
          </c:spPr>
          <c:invertIfNegative val="0"/>
          <c:cat>
            <c:strRef>
              <c:f>'final report'!$A$34:$A$36</c:f>
              <c:strCache>
                <c:ptCount val="3"/>
                <c:pt idx="0">
                  <c:v>Average % of flowers turned into fruits</c:v>
                </c:pt>
                <c:pt idx="1">
                  <c:v>Average number of fruits per twig at the end of ripening</c:v>
                </c:pt>
                <c:pt idx="2">
                  <c:v>Average weight of total fruits on average twig in gr</c:v>
                </c:pt>
              </c:strCache>
            </c:strRef>
          </c:cat>
          <c:val>
            <c:numRef>
              <c:f>'final report'!$C$34:$C$36</c:f>
              <c:numCache>
                <c:formatCode>General</c:formatCode>
                <c:ptCount val="3"/>
                <c:pt idx="0">
                  <c:v>13.6</c:v>
                </c:pt>
                <c:pt idx="1">
                  <c:v>6.4</c:v>
                </c:pt>
                <c:pt idx="2">
                  <c:v>16.149999999999999</c:v>
                </c:pt>
              </c:numCache>
            </c:numRef>
          </c:val>
          <c:extLst>
            <c:ext xmlns:c16="http://schemas.microsoft.com/office/drawing/2014/chart" uri="{C3380CC4-5D6E-409C-BE32-E72D297353CC}">
              <c16:uniqueId val="{00000001-CC70-4B1E-82E7-188179C9DFBE}"/>
            </c:ext>
          </c:extLst>
        </c:ser>
        <c:dLbls>
          <c:showLegendKey val="0"/>
          <c:showVal val="0"/>
          <c:showCatName val="0"/>
          <c:showSerName val="0"/>
          <c:showPercent val="0"/>
          <c:showBubbleSize val="0"/>
        </c:dLbls>
        <c:gapWidth val="219"/>
        <c:overlap val="-27"/>
        <c:axId val="414915184"/>
        <c:axId val="414915512"/>
      </c:barChart>
      <c:catAx>
        <c:axId val="414915184"/>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2000" b="0" i="0" u="none" strike="noStrike" kern="1200" baseline="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pPr>
            <a:endParaRPr lang="de-DE"/>
          </a:p>
        </c:txPr>
        <c:crossAx val="414915512"/>
        <c:crosses val="autoZero"/>
        <c:auto val="1"/>
        <c:lblAlgn val="ctr"/>
        <c:lblOffset val="100"/>
        <c:noMultiLvlLbl val="0"/>
      </c:catAx>
      <c:valAx>
        <c:axId val="414915512"/>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de-DE"/>
          </a:p>
        </c:txPr>
        <c:crossAx val="414915184"/>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2000" b="0" i="0" u="none" strike="noStrike" kern="1200" baseline="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pPr>
          <a:endParaRPr lang="de-DE"/>
        </a:p>
      </c:txPr>
    </c:legend>
    <c:plotVisOnly val="1"/>
    <c:dispBlanksAs val="gap"/>
    <c:showDLblsOverMax val="0"/>
  </c:chart>
  <c:spPr>
    <a:noFill/>
    <a:ln>
      <a:noFill/>
    </a:ln>
    <a:effectLst/>
  </c:spPr>
  <c:txPr>
    <a:bodyPr/>
    <a:lstStyle/>
    <a:p>
      <a:pPr>
        <a:defRPr/>
      </a:pPr>
      <a:endParaRPr lang="de-DE"/>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000" b="0" i="0" u="none" strike="noStrike" kern="1200" spc="0" baseline="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pPr>
            <a:r>
              <a:rPr lang="en-US" sz="2000" b="1" dirty="0">
                <a:latin typeface="Verdana" panose="020B0604030504040204" pitchFamily="34" charset="0"/>
                <a:ea typeface="Verdana" panose="020B0604030504040204" pitchFamily="34" charset="0"/>
                <a:cs typeface="Verdana" panose="020B0604030504040204" pitchFamily="34" charset="0"/>
              </a:rPr>
              <a:t>FAP-cucumber Uzbekistan 2013, income </a:t>
            </a:r>
          </a:p>
          <a:p>
            <a:pPr>
              <a:defRPr sz="2000">
                <a:latin typeface="Verdana" panose="020B0604030504040204" pitchFamily="34" charset="0"/>
                <a:ea typeface="Verdana" panose="020B0604030504040204" pitchFamily="34" charset="0"/>
                <a:cs typeface="Verdana" panose="020B0604030504040204" pitchFamily="34" charset="0"/>
              </a:defRPr>
            </a:pPr>
            <a:r>
              <a:rPr lang="en-US" sz="2000" b="1" dirty="0">
                <a:latin typeface="Verdana" panose="020B0604030504040204" pitchFamily="34" charset="0"/>
                <a:ea typeface="Verdana" panose="020B0604030504040204" pitchFamily="34" charset="0"/>
                <a:cs typeface="Verdana" panose="020B0604030504040204" pitchFamily="34" charset="0"/>
              </a:rPr>
              <a:t>in UZS (field size 0.02 ha)</a:t>
            </a:r>
          </a:p>
        </c:rich>
      </c:tx>
      <c:overlay val="0"/>
      <c:spPr>
        <a:noFill/>
        <a:ln>
          <a:noFill/>
        </a:ln>
        <a:effectLst/>
      </c:spPr>
      <c:txPr>
        <a:bodyPr rot="0" spcFirstLastPara="1" vertOverflow="ellipsis" vert="horz" wrap="square" anchor="ctr" anchorCtr="1"/>
        <a:lstStyle/>
        <a:p>
          <a:pPr>
            <a:defRPr sz="2000" b="0" i="0" u="none" strike="noStrike" kern="1200" spc="0" baseline="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pPr>
          <a:endParaRPr lang="de-DE"/>
        </a:p>
      </c:txPr>
    </c:title>
    <c:autoTitleDeleted val="0"/>
    <c:plotArea>
      <c:layout/>
      <c:barChart>
        <c:barDir val="col"/>
        <c:grouping val="stacked"/>
        <c:varyColors val="0"/>
        <c:ser>
          <c:idx val="0"/>
          <c:order val="0"/>
          <c:tx>
            <c:strRef>
              <c:f>Tabelle1!$A$15</c:f>
              <c:strCache>
                <c:ptCount val="1"/>
                <c:pt idx="0">
                  <c:v> 75% zone </c:v>
                </c:pt>
              </c:strCache>
            </c:strRef>
          </c:tx>
          <c:spPr>
            <a:solidFill>
              <a:schemeClr val="accent1"/>
            </a:solidFill>
            <a:ln>
              <a:noFill/>
            </a:ln>
            <a:effectLst/>
          </c:spPr>
          <c:invertIfNegative val="0"/>
          <c:cat>
            <c:strRef>
              <c:f>Tabelle1!$B$14:$C$14</c:f>
              <c:strCache>
                <c:ptCount val="2"/>
                <c:pt idx="0">
                  <c:v>FAP</c:v>
                </c:pt>
                <c:pt idx="1">
                  <c:v>control</c:v>
                </c:pt>
              </c:strCache>
            </c:strRef>
          </c:cat>
          <c:val>
            <c:numRef>
              <c:f>Tabelle1!$B$15:$C$15</c:f>
              <c:numCache>
                <c:formatCode>General</c:formatCode>
                <c:ptCount val="2"/>
                <c:pt idx="0">
                  <c:v>201000</c:v>
                </c:pt>
                <c:pt idx="1">
                  <c:v>33374</c:v>
                </c:pt>
              </c:numCache>
            </c:numRef>
          </c:val>
          <c:extLst>
            <c:ext xmlns:c16="http://schemas.microsoft.com/office/drawing/2014/chart" uri="{C3380CC4-5D6E-409C-BE32-E72D297353CC}">
              <c16:uniqueId val="{00000000-D0D0-4210-87B8-C95F3EF537EA}"/>
            </c:ext>
          </c:extLst>
        </c:ser>
        <c:ser>
          <c:idx val="1"/>
          <c:order val="1"/>
          <c:tx>
            <c:strRef>
              <c:f>Tabelle1!$A$16</c:f>
              <c:strCache>
                <c:ptCount val="1"/>
                <c:pt idx="0">
                  <c:v>25%-zone</c:v>
                </c:pt>
              </c:strCache>
            </c:strRef>
          </c:tx>
          <c:spPr>
            <a:solidFill>
              <a:schemeClr val="accent2"/>
            </a:solidFill>
            <a:ln>
              <a:noFill/>
            </a:ln>
            <a:effectLst/>
          </c:spPr>
          <c:invertIfNegative val="0"/>
          <c:cat>
            <c:strRef>
              <c:f>Tabelle1!$B$14:$C$14</c:f>
              <c:strCache>
                <c:ptCount val="2"/>
                <c:pt idx="0">
                  <c:v>FAP</c:v>
                </c:pt>
                <c:pt idx="1">
                  <c:v>control</c:v>
                </c:pt>
              </c:strCache>
            </c:strRef>
          </c:cat>
          <c:val>
            <c:numRef>
              <c:f>Tabelle1!$B$16:$C$16</c:f>
              <c:numCache>
                <c:formatCode>General</c:formatCode>
                <c:ptCount val="2"/>
                <c:pt idx="0">
                  <c:v>129285</c:v>
                </c:pt>
                <c:pt idx="1">
                  <c:v>7320</c:v>
                </c:pt>
              </c:numCache>
            </c:numRef>
          </c:val>
          <c:extLst>
            <c:ext xmlns:c16="http://schemas.microsoft.com/office/drawing/2014/chart" uri="{C3380CC4-5D6E-409C-BE32-E72D297353CC}">
              <c16:uniqueId val="{00000001-D0D0-4210-87B8-C95F3EF537EA}"/>
            </c:ext>
          </c:extLst>
        </c:ser>
        <c:dLbls>
          <c:showLegendKey val="0"/>
          <c:showVal val="0"/>
          <c:showCatName val="0"/>
          <c:showSerName val="0"/>
          <c:showPercent val="0"/>
          <c:showBubbleSize val="0"/>
        </c:dLbls>
        <c:gapWidth val="150"/>
        <c:overlap val="100"/>
        <c:axId val="193292768"/>
        <c:axId val="193292440"/>
      </c:barChart>
      <c:catAx>
        <c:axId val="193292768"/>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2000" b="0" i="0" u="none" strike="noStrike" kern="1200" baseline="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pPr>
            <a:endParaRPr lang="de-DE"/>
          </a:p>
        </c:txPr>
        <c:crossAx val="193292440"/>
        <c:crosses val="autoZero"/>
        <c:auto val="1"/>
        <c:lblAlgn val="ctr"/>
        <c:lblOffset val="100"/>
        <c:noMultiLvlLbl val="0"/>
      </c:catAx>
      <c:valAx>
        <c:axId val="193292440"/>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de-DE"/>
          </a:p>
        </c:txPr>
        <c:crossAx val="193292768"/>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2000" b="0" i="0" u="none" strike="noStrike" kern="1200" baseline="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pPr>
          <a:endParaRPr lang="de-DE"/>
        </a:p>
      </c:txPr>
    </c:legend>
    <c:plotVisOnly val="1"/>
    <c:dispBlanksAs val="gap"/>
    <c:showDLblsOverMax val="0"/>
  </c:chart>
  <c:spPr>
    <a:noFill/>
    <a:ln>
      <a:noFill/>
    </a:ln>
    <a:effectLst/>
  </c:spPr>
  <c:txPr>
    <a:bodyPr/>
    <a:lstStyle/>
    <a:p>
      <a:pPr>
        <a:defRPr/>
      </a:pPr>
      <a:endParaRPr lang="de-DE"/>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pPr>
            <a:r>
              <a:rPr lang="en-US" sz="2000" b="0" dirty="0">
                <a:latin typeface="Verdana" panose="020B0604030504040204" pitchFamily="34" charset="0"/>
                <a:ea typeface="Verdana" panose="020B0604030504040204" pitchFamily="34" charset="0"/>
                <a:cs typeface="Verdana" panose="020B0604030504040204" pitchFamily="34" charset="0"/>
              </a:rPr>
              <a:t>FAP-cucumber Morocco 2016, average income in MAD (field size</a:t>
            </a:r>
            <a:r>
              <a:rPr lang="en-US" sz="2000" b="0" baseline="0" dirty="0">
                <a:latin typeface="Verdana" panose="020B0604030504040204" pitchFamily="34" charset="0"/>
                <a:ea typeface="Verdana" panose="020B0604030504040204" pitchFamily="34" charset="0"/>
                <a:cs typeface="Verdana" panose="020B0604030504040204" pitchFamily="34" charset="0"/>
              </a:rPr>
              <a:t> </a:t>
            </a:r>
            <a:r>
              <a:rPr lang="en-US" sz="2000" b="0" dirty="0">
                <a:latin typeface="Verdana" panose="020B0604030504040204" pitchFamily="34" charset="0"/>
                <a:ea typeface="Verdana" panose="020B0604030504040204" pitchFamily="34" charset="0"/>
                <a:cs typeface="Verdana" panose="020B0604030504040204" pitchFamily="34" charset="0"/>
              </a:rPr>
              <a:t>0.03 ha) </a:t>
            </a:r>
            <a:br>
              <a:rPr lang="en-US" sz="2000" b="0" dirty="0">
                <a:latin typeface="Verdana" panose="020B0604030504040204" pitchFamily="34" charset="0"/>
                <a:ea typeface="Verdana" panose="020B0604030504040204" pitchFamily="34" charset="0"/>
                <a:cs typeface="Verdana" panose="020B0604030504040204" pitchFamily="34" charset="0"/>
              </a:rPr>
            </a:br>
            <a:r>
              <a:rPr lang="en-US" sz="2000" b="0" i="1" dirty="0">
                <a:latin typeface="Verdana" panose="020B0604030504040204" pitchFamily="34" charset="0"/>
                <a:ea typeface="Verdana" panose="020B0604030504040204" pitchFamily="34" charset="0"/>
                <a:cs typeface="Verdana" panose="020B0604030504040204" pitchFamily="34" charset="0"/>
              </a:rPr>
              <a:t>Cucumber</a:t>
            </a:r>
            <a:r>
              <a:rPr lang="en-US" sz="2000" b="0" i="1" baseline="0" dirty="0">
                <a:latin typeface="Verdana" panose="020B0604030504040204" pitchFamily="34" charset="0"/>
                <a:ea typeface="Verdana" panose="020B0604030504040204" pitchFamily="34" charset="0"/>
                <a:cs typeface="Verdana" panose="020B0604030504040204" pitchFamily="34" charset="0"/>
              </a:rPr>
              <a:t> was heavily affected by mildew in all </a:t>
            </a:r>
            <a:r>
              <a:rPr lang="en-US" sz="2000" b="0" i="0" baseline="0" dirty="0">
                <a:latin typeface="Verdana" panose="020B0604030504040204" pitchFamily="34" charset="0"/>
                <a:ea typeface="Verdana" panose="020B0604030504040204" pitchFamily="34" charset="0"/>
                <a:cs typeface="Verdana" panose="020B0604030504040204" pitchFamily="34" charset="0"/>
              </a:rPr>
              <a:t>fields</a:t>
            </a:r>
            <a:endParaRPr lang="en-US" sz="2000" b="0" dirty="0">
              <a:latin typeface="Verdana" panose="020B0604030504040204" pitchFamily="34" charset="0"/>
              <a:ea typeface="Verdana" panose="020B0604030504040204" pitchFamily="34" charset="0"/>
              <a:cs typeface="Verdana" panose="020B0604030504040204" pitchFamily="34" charset="0"/>
            </a:endParaRPr>
          </a:p>
        </c:rich>
      </c:tx>
      <c:layout>
        <c:manualLayout>
          <c:xMode val="edge"/>
          <c:yMode val="edge"/>
          <c:x val="0.31167950064525746"/>
          <c:y val="3.5701464923877615E-2"/>
        </c:manualLayout>
      </c:layout>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pPr>
          <a:endParaRPr lang="de-DE"/>
        </a:p>
      </c:txPr>
    </c:title>
    <c:autoTitleDeleted val="0"/>
    <c:plotArea>
      <c:layout>
        <c:manualLayout>
          <c:layoutTarget val="inner"/>
          <c:xMode val="edge"/>
          <c:yMode val="edge"/>
          <c:x val="0.15964817771037421"/>
          <c:y val="0.4433704676966731"/>
          <c:w val="0.67148411351861026"/>
          <c:h val="0.29557421444537146"/>
        </c:manualLayout>
      </c:layout>
      <c:barChart>
        <c:barDir val="col"/>
        <c:grouping val="stacked"/>
        <c:varyColors val="0"/>
        <c:ser>
          <c:idx val="0"/>
          <c:order val="0"/>
          <c:tx>
            <c:strRef>
              <c:f>Income!$O$6</c:f>
              <c:strCache>
                <c:ptCount val="1"/>
                <c:pt idx="0">
                  <c:v>75% zone</c:v>
                </c:pt>
              </c:strCache>
            </c:strRef>
          </c:tx>
          <c:spPr>
            <a:solidFill>
              <a:schemeClr val="accent1"/>
            </a:solidFill>
            <a:ln>
              <a:noFill/>
            </a:ln>
            <a:effectLst/>
          </c:spPr>
          <c:invertIfNegative val="0"/>
          <c:cat>
            <c:strRef>
              <c:f>Income!$P$5:$Q$5</c:f>
              <c:strCache>
                <c:ptCount val="2"/>
                <c:pt idx="0">
                  <c:v>FAP</c:v>
                </c:pt>
                <c:pt idx="1">
                  <c:v>Control</c:v>
                </c:pt>
              </c:strCache>
            </c:strRef>
          </c:cat>
          <c:val>
            <c:numRef>
              <c:f>Income!$P$6:$Q$6</c:f>
              <c:numCache>
                <c:formatCode>0</c:formatCode>
                <c:ptCount val="2"/>
                <c:pt idx="0">
                  <c:v>1442</c:v>
                </c:pt>
                <c:pt idx="1">
                  <c:v>678</c:v>
                </c:pt>
              </c:numCache>
            </c:numRef>
          </c:val>
          <c:extLst>
            <c:ext xmlns:c16="http://schemas.microsoft.com/office/drawing/2014/chart" uri="{C3380CC4-5D6E-409C-BE32-E72D297353CC}">
              <c16:uniqueId val="{00000000-2F46-4230-8C6F-CE3B561B792E}"/>
            </c:ext>
          </c:extLst>
        </c:ser>
        <c:ser>
          <c:idx val="1"/>
          <c:order val="1"/>
          <c:tx>
            <c:strRef>
              <c:f>Income!$O$7</c:f>
              <c:strCache>
                <c:ptCount val="1"/>
                <c:pt idx="0">
                  <c:v>25% zone</c:v>
                </c:pt>
              </c:strCache>
            </c:strRef>
          </c:tx>
          <c:spPr>
            <a:solidFill>
              <a:schemeClr val="accent2"/>
            </a:solidFill>
            <a:ln>
              <a:noFill/>
            </a:ln>
            <a:effectLst/>
          </c:spPr>
          <c:invertIfNegative val="0"/>
          <c:cat>
            <c:strRef>
              <c:f>Income!$P$5:$Q$5</c:f>
              <c:strCache>
                <c:ptCount val="2"/>
                <c:pt idx="0">
                  <c:v>FAP</c:v>
                </c:pt>
                <c:pt idx="1">
                  <c:v>Control</c:v>
                </c:pt>
              </c:strCache>
            </c:strRef>
          </c:cat>
          <c:val>
            <c:numRef>
              <c:f>Income!$P$7:$Q$7</c:f>
              <c:numCache>
                <c:formatCode>General</c:formatCode>
                <c:ptCount val="2"/>
                <c:pt idx="0">
                  <c:v>791</c:v>
                </c:pt>
                <c:pt idx="1">
                  <c:v>49</c:v>
                </c:pt>
              </c:numCache>
            </c:numRef>
          </c:val>
          <c:extLst>
            <c:ext xmlns:c16="http://schemas.microsoft.com/office/drawing/2014/chart" uri="{C3380CC4-5D6E-409C-BE32-E72D297353CC}">
              <c16:uniqueId val="{00000001-2F46-4230-8C6F-CE3B561B792E}"/>
            </c:ext>
          </c:extLst>
        </c:ser>
        <c:dLbls>
          <c:showLegendKey val="0"/>
          <c:showVal val="0"/>
          <c:showCatName val="0"/>
          <c:showSerName val="0"/>
          <c:showPercent val="0"/>
          <c:showBubbleSize val="0"/>
        </c:dLbls>
        <c:gapWidth val="150"/>
        <c:overlap val="100"/>
        <c:axId val="324806520"/>
        <c:axId val="324806848"/>
      </c:barChart>
      <c:catAx>
        <c:axId val="32480652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2000" b="0" i="0" u="none" strike="noStrike" kern="1200" baseline="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pPr>
            <a:endParaRPr lang="de-DE"/>
          </a:p>
        </c:txPr>
        <c:crossAx val="324806848"/>
        <c:crosses val="autoZero"/>
        <c:auto val="1"/>
        <c:lblAlgn val="ctr"/>
        <c:lblOffset val="100"/>
        <c:noMultiLvlLbl val="0"/>
      </c:catAx>
      <c:valAx>
        <c:axId val="324806848"/>
        <c:scaling>
          <c:orientation val="minMax"/>
        </c:scaling>
        <c:delete val="0"/>
        <c:axPos val="l"/>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de-DE"/>
          </a:p>
        </c:txPr>
        <c:crossAx val="324806520"/>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2000" b="0" i="0" u="none" strike="noStrike" kern="1200" baseline="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pPr>
          <a:endParaRPr lang="de-DE"/>
        </a:p>
      </c:txPr>
    </c:legend>
    <c:plotVisOnly val="1"/>
    <c:dispBlanksAs val="gap"/>
    <c:showDLblsOverMax val="0"/>
  </c:chart>
  <c:spPr>
    <a:noFill/>
    <a:ln>
      <a:noFill/>
    </a:ln>
    <a:effectLst/>
  </c:spPr>
  <c:txPr>
    <a:bodyPr/>
    <a:lstStyle/>
    <a:p>
      <a:pPr>
        <a:defRPr/>
      </a:pPr>
      <a:endParaRPr lang="de-DE"/>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270641" y="7005156"/>
            <a:ext cx="25733931" cy="14902051"/>
          </a:xfrm>
        </p:spPr>
        <p:txBody>
          <a:bodyPr anchor="b"/>
          <a:lstStyle>
            <a:lvl1pPr algn="ctr">
              <a:defRPr sz="19865"/>
            </a:lvl1pPr>
          </a:lstStyle>
          <a:p>
            <a:r>
              <a:rPr lang="en-US"/>
              <a:t>Click to edit Master title style</a:t>
            </a:r>
            <a:endParaRPr lang="en-US" dirty="0"/>
          </a:p>
        </p:txBody>
      </p:sp>
      <p:sp>
        <p:nvSpPr>
          <p:cNvPr id="3" name="Subtitle 2"/>
          <p:cNvSpPr>
            <a:spLocks noGrp="1"/>
          </p:cNvSpPr>
          <p:nvPr>
            <p:ph type="subTitle" idx="1"/>
          </p:nvPr>
        </p:nvSpPr>
        <p:spPr>
          <a:xfrm>
            <a:off x="3784402" y="22481887"/>
            <a:ext cx="22706410" cy="10334331"/>
          </a:xfrm>
        </p:spPr>
        <p:txBody>
          <a:bodyPr/>
          <a:lstStyle>
            <a:lvl1pPr marL="0" indent="0" algn="ctr">
              <a:buNone/>
              <a:defRPr sz="7946"/>
            </a:lvl1pPr>
            <a:lvl2pPr marL="1513743" indent="0" algn="ctr">
              <a:buNone/>
              <a:defRPr sz="6622"/>
            </a:lvl2pPr>
            <a:lvl3pPr marL="3027487" indent="0" algn="ctr">
              <a:buNone/>
              <a:defRPr sz="5960"/>
            </a:lvl3pPr>
            <a:lvl4pPr marL="4541230" indent="0" algn="ctr">
              <a:buNone/>
              <a:defRPr sz="5297"/>
            </a:lvl4pPr>
            <a:lvl5pPr marL="6054974" indent="0" algn="ctr">
              <a:buNone/>
              <a:defRPr sz="5297"/>
            </a:lvl5pPr>
            <a:lvl6pPr marL="7568717" indent="0" algn="ctr">
              <a:buNone/>
              <a:defRPr sz="5297"/>
            </a:lvl6pPr>
            <a:lvl7pPr marL="9082461" indent="0" algn="ctr">
              <a:buNone/>
              <a:defRPr sz="5297"/>
            </a:lvl7pPr>
            <a:lvl8pPr marL="10596204" indent="0" algn="ctr">
              <a:buNone/>
              <a:defRPr sz="5297"/>
            </a:lvl8pPr>
            <a:lvl9pPr marL="12109948" indent="0" algn="ctr">
              <a:buNone/>
              <a:defRPr sz="5297"/>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44C545B-18A4-4E19-81C8-2CC01B0F0634}" type="datetimeFigureOut">
              <a:rPr lang="en-US" smtClean="0"/>
              <a:t>7/17/2017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8A1E0F6-2A23-4284-9BFB-DD208735E01C}" type="slidenum">
              <a:rPr lang="en-US" smtClean="0"/>
              <a:t>‹Nr.›</a:t>
            </a:fld>
            <a:endParaRPr lang="en-US"/>
          </a:p>
        </p:txBody>
      </p:sp>
    </p:spTree>
    <p:extLst>
      <p:ext uri="{BB962C8B-B14F-4D97-AF65-F5344CB8AC3E}">
        <p14:creationId xmlns:p14="http://schemas.microsoft.com/office/powerpoint/2010/main" val="37262722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4C545B-18A4-4E19-81C8-2CC01B0F0634}" type="datetimeFigureOut">
              <a:rPr lang="en-US" smtClean="0"/>
              <a:t>7/17/2017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8A1E0F6-2A23-4284-9BFB-DD208735E01C}" type="slidenum">
              <a:rPr lang="en-US" smtClean="0"/>
              <a:t>‹Nr.›</a:t>
            </a:fld>
            <a:endParaRPr lang="en-US"/>
          </a:p>
        </p:txBody>
      </p:sp>
    </p:spTree>
    <p:extLst>
      <p:ext uri="{BB962C8B-B14F-4D97-AF65-F5344CB8AC3E}">
        <p14:creationId xmlns:p14="http://schemas.microsoft.com/office/powerpoint/2010/main" val="2633085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65654" y="10671229"/>
            <a:ext cx="26112371" cy="17805173"/>
          </a:xfrm>
        </p:spPr>
        <p:txBody>
          <a:bodyPr anchor="b"/>
          <a:lstStyle>
            <a:lvl1pPr>
              <a:defRPr sz="19865"/>
            </a:lvl1pPr>
          </a:lstStyle>
          <a:p>
            <a:r>
              <a:rPr lang="en-US"/>
              <a:t>Click to edit Master title style</a:t>
            </a:r>
            <a:endParaRPr lang="en-US" dirty="0"/>
          </a:p>
        </p:txBody>
      </p:sp>
      <p:sp>
        <p:nvSpPr>
          <p:cNvPr id="3" name="Text Placeholder 2"/>
          <p:cNvSpPr>
            <a:spLocks noGrp="1"/>
          </p:cNvSpPr>
          <p:nvPr>
            <p:ph type="body" idx="1"/>
          </p:nvPr>
        </p:nvSpPr>
        <p:spPr>
          <a:xfrm>
            <a:off x="2065654" y="28644846"/>
            <a:ext cx="26112371" cy="9363320"/>
          </a:xfrm>
        </p:spPr>
        <p:txBody>
          <a:bodyPr/>
          <a:lstStyle>
            <a:lvl1pPr marL="0" indent="0">
              <a:buNone/>
              <a:defRPr sz="7946">
                <a:solidFill>
                  <a:schemeClr val="tx1"/>
                </a:solidFill>
              </a:defRPr>
            </a:lvl1pPr>
            <a:lvl2pPr marL="1513743" indent="0">
              <a:buNone/>
              <a:defRPr sz="6622">
                <a:solidFill>
                  <a:schemeClr val="tx1">
                    <a:tint val="75000"/>
                  </a:schemeClr>
                </a:solidFill>
              </a:defRPr>
            </a:lvl2pPr>
            <a:lvl3pPr marL="3027487" indent="0">
              <a:buNone/>
              <a:defRPr sz="5960">
                <a:solidFill>
                  <a:schemeClr val="tx1">
                    <a:tint val="75000"/>
                  </a:schemeClr>
                </a:solidFill>
              </a:defRPr>
            </a:lvl3pPr>
            <a:lvl4pPr marL="4541230" indent="0">
              <a:buNone/>
              <a:defRPr sz="5297">
                <a:solidFill>
                  <a:schemeClr val="tx1">
                    <a:tint val="75000"/>
                  </a:schemeClr>
                </a:solidFill>
              </a:defRPr>
            </a:lvl4pPr>
            <a:lvl5pPr marL="6054974" indent="0">
              <a:buNone/>
              <a:defRPr sz="5297">
                <a:solidFill>
                  <a:schemeClr val="tx1">
                    <a:tint val="75000"/>
                  </a:schemeClr>
                </a:solidFill>
              </a:defRPr>
            </a:lvl5pPr>
            <a:lvl6pPr marL="7568717" indent="0">
              <a:buNone/>
              <a:defRPr sz="5297">
                <a:solidFill>
                  <a:schemeClr val="tx1">
                    <a:tint val="75000"/>
                  </a:schemeClr>
                </a:solidFill>
              </a:defRPr>
            </a:lvl6pPr>
            <a:lvl7pPr marL="9082461" indent="0">
              <a:buNone/>
              <a:defRPr sz="5297">
                <a:solidFill>
                  <a:schemeClr val="tx1">
                    <a:tint val="75000"/>
                  </a:schemeClr>
                </a:solidFill>
              </a:defRPr>
            </a:lvl7pPr>
            <a:lvl8pPr marL="10596204" indent="0">
              <a:buNone/>
              <a:defRPr sz="5297">
                <a:solidFill>
                  <a:schemeClr val="tx1">
                    <a:tint val="75000"/>
                  </a:schemeClr>
                </a:solidFill>
              </a:defRPr>
            </a:lvl8pPr>
            <a:lvl9pPr marL="12109948" indent="0">
              <a:buNone/>
              <a:defRPr sz="5297">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44C545B-18A4-4E19-81C8-2CC01B0F0634}" type="datetimeFigureOut">
              <a:rPr lang="en-US" smtClean="0"/>
              <a:t>7/17/2017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8A1E0F6-2A23-4284-9BFB-DD208735E01C}" type="slidenum">
              <a:rPr lang="en-US" smtClean="0"/>
              <a:t>‹Nr.›</a:t>
            </a:fld>
            <a:endParaRPr lang="en-US"/>
          </a:p>
        </p:txBody>
      </p:sp>
    </p:spTree>
    <p:extLst>
      <p:ext uri="{BB962C8B-B14F-4D97-AF65-F5344CB8AC3E}">
        <p14:creationId xmlns:p14="http://schemas.microsoft.com/office/powerpoint/2010/main" val="3723011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081421" y="11394520"/>
            <a:ext cx="12866966" cy="2715859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15326826" y="11394520"/>
            <a:ext cx="12866966" cy="2715859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44C545B-18A4-4E19-81C8-2CC01B0F0634}" type="datetimeFigureOut">
              <a:rPr lang="en-US" smtClean="0"/>
              <a:t>7/17/2017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8A1E0F6-2A23-4284-9BFB-DD208735E01C}" type="slidenum">
              <a:rPr lang="en-US" smtClean="0"/>
              <a:t>‹Nr.›</a:t>
            </a:fld>
            <a:endParaRPr lang="en-US"/>
          </a:p>
        </p:txBody>
      </p:sp>
    </p:spTree>
    <p:extLst>
      <p:ext uri="{BB962C8B-B14F-4D97-AF65-F5344CB8AC3E}">
        <p14:creationId xmlns:p14="http://schemas.microsoft.com/office/powerpoint/2010/main" val="58115972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085364" y="2278913"/>
            <a:ext cx="26112371" cy="8273416"/>
          </a:xfrm>
        </p:spPr>
        <p:txBody>
          <a:bodyPr/>
          <a:lstStyle/>
          <a:p>
            <a:r>
              <a:rPr lang="en-US"/>
              <a:t>Click to edit Master title style</a:t>
            </a:r>
            <a:endParaRPr lang="en-US" dirty="0"/>
          </a:p>
        </p:txBody>
      </p:sp>
      <p:sp>
        <p:nvSpPr>
          <p:cNvPr id="3" name="Text Placeholder 2"/>
          <p:cNvSpPr>
            <a:spLocks noGrp="1"/>
          </p:cNvSpPr>
          <p:nvPr>
            <p:ph type="body" idx="1"/>
          </p:nvPr>
        </p:nvSpPr>
        <p:spPr>
          <a:xfrm>
            <a:off x="2085368" y="10492870"/>
            <a:ext cx="12807832" cy="5142393"/>
          </a:xfrm>
        </p:spPr>
        <p:txBody>
          <a:bodyPr anchor="b"/>
          <a:lstStyle>
            <a:lvl1pPr marL="0" indent="0">
              <a:buNone/>
              <a:defRPr sz="7946" b="1"/>
            </a:lvl1pPr>
            <a:lvl2pPr marL="1513743" indent="0">
              <a:buNone/>
              <a:defRPr sz="6622" b="1"/>
            </a:lvl2pPr>
            <a:lvl3pPr marL="3027487" indent="0">
              <a:buNone/>
              <a:defRPr sz="5960" b="1"/>
            </a:lvl3pPr>
            <a:lvl4pPr marL="4541230" indent="0">
              <a:buNone/>
              <a:defRPr sz="5297" b="1"/>
            </a:lvl4pPr>
            <a:lvl5pPr marL="6054974" indent="0">
              <a:buNone/>
              <a:defRPr sz="5297" b="1"/>
            </a:lvl5pPr>
            <a:lvl6pPr marL="7568717" indent="0">
              <a:buNone/>
              <a:defRPr sz="5297" b="1"/>
            </a:lvl6pPr>
            <a:lvl7pPr marL="9082461" indent="0">
              <a:buNone/>
              <a:defRPr sz="5297" b="1"/>
            </a:lvl7pPr>
            <a:lvl8pPr marL="10596204" indent="0">
              <a:buNone/>
              <a:defRPr sz="5297" b="1"/>
            </a:lvl8pPr>
            <a:lvl9pPr marL="12109948" indent="0">
              <a:buNone/>
              <a:defRPr sz="5297" b="1"/>
            </a:lvl9pPr>
          </a:lstStyle>
          <a:p>
            <a:pPr lvl="0"/>
            <a:r>
              <a:rPr lang="en-US"/>
              <a:t>Edit Master text styles</a:t>
            </a:r>
          </a:p>
        </p:txBody>
      </p:sp>
      <p:sp>
        <p:nvSpPr>
          <p:cNvPr id="4" name="Content Placeholder 3"/>
          <p:cNvSpPr>
            <a:spLocks noGrp="1"/>
          </p:cNvSpPr>
          <p:nvPr>
            <p:ph sz="half" idx="2"/>
          </p:nvPr>
        </p:nvSpPr>
        <p:spPr>
          <a:xfrm>
            <a:off x="2085368" y="15635264"/>
            <a:ext cx="12807832" cy="2299711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15326828" y="10492870"/>
            <a:ext cx="12870909" cy="5142393"/>
          </a:xfrm>
        </p:spPr>
        <p:txBody>
          <a:bodyPr anchor="b"/>
          <a:lstStyle>
            <a:lvl1pPr marL="0" indent="0">
              <a:buNone/>
              <a:defRPr sz="7946" b="1"/>
            </a:lvl1pPr>
            <a:lvl2pPr marL="1513743" indent="0">
              <a:buNone/>
              <a:defRPr sz="6622" b="1"/>
            </a:lvl2pPr>
            <a:lvl3pPr marL="3027487" indent="0">
              <a:buNone/>
              <a:defRPr sz="5960" b="1"/>
            </a:lvl3pPr>
            <a:lvl4pPr marL="4541230" indent="0">
              <a:buNone/>
              <a:defRPr sz="5297" b="1"/>
            </a:lvl4pPr>
            <a:lvl5pPr marL="6054974" indent="0">
              <a:buNone/>
              <a:defRPr sz="5297" b="1"/>
            </a:lvl5pPr>
            <a:lvl6pPr marL="7568717" indent="0">
              <a:buNone/>
              <a:defRPr sz="5297" b="1"/>
            </a:lvl6pPr>
            <a:lvl7pPr marL="9082461" indent="0">
              <a:buNone/>
              <a:defRPr sz="5297" b="1"/>
            </a:lvl7pPr>
            <a:lvl8pPr marL="10596204" indent="0">
              <a:buNone/>
              <a:defRPr sz="5297" b="1"/>
            </a:lvl8pPr>
            <a:lvl9pPr marL="12109948" indent="0">
              <a:buNone/>
              <a:defRPr sz="5297" b="1"/>
            </a:lvl9pPr>
          </a:lstStyle>
          <a:p>
            <a:pPr lvl="0"/>
            <a:r>
              <a:rPr lang="en-US"/>
              <a:t>Edit Master text styles</a:t>
            </a:r>
          </a:p>
        </p:txBody>
      </p:sp>
      <p:sp>
        <p:nvSpPr>
          <p:cNvPr id="6" name="Content Placeholder 5"/>
          <p:cNvSpPr>
            <a:spLocks noGrp="1"/>
          </p:cNvSpPr>
          <p:nvPr>
            <p:ph sz="quarter" idx="4"/>
          </p:nvPr>
        </p:nvSpPr>
        <p:spPr>
          <a:xfrm>
            <a:off x="15326828" y="15635264"/>
            <a:ext cx="12870909" cy="2299711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44C545B-18A4-4E19-81C8-2CC01B0F0634}" type="datetimeFigureOut">
              <a:rPr lang="en-US" smtClean="0"/>
              <a:t>7/17/2017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8A1E0F6-2A23-4284-9BFB-DD208735E01C}" type="slidenum">
              <a:rPr lang="en-US" smtClean="0"/>
              <a:t>‹Nr.›</a:t>
            </a:fld>
            <a:endParaRPr lang="en-US"/>
          </a:p>
        </p:txBody>
      </p:sp>
    </p:spTree>
    <p:extLst>
      <p:ext uri="{BB962C8B-B14F-4D97-AF65-F5344CB8AC3E}">
        <p14:creationId xmlns:p14="http://schemas.microsoft.com/office/powerpoint/2010/main" val="256182953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44C545B-18A4-4E19-81C8-2CC01B0F0634}" type="datetimeFigureOut">
              <a:rPr lang="en-US" smtClean="0"/>
              <a:t>7/17/2017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8A1E0F6-2A23-4284-9BFB-DD208735E01C}" type="slidenum">
              <a:rPr lang="en-US" smtClean="0"/>
              <a:t>‹Nr.›</a:t>
            </a:fld>
            <a:endParaRPr lang="en-US"/>
          </a:p>
        </p:txBody>
      </p:sp>
    </p:spTree>
    <p:extLst>
      <p:ext uri="{BB962C8B-B14F-4D97-AF65-F5344CB8AC3E}">
        <p14:creationId xmlns:p14="http://schemas.microsoft.com/office/powerpoint/2010/main" val="326624224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4C545B-18A4-4E19-81C8-2CC01B0F0634}" type="datetimeFigureOut">
              <a:rPr lang="en-US" smtClean="0"/>
              <a:t>7/17/2017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8A1E0F6-2A23-4284-9BFB-DD208735E01C}" type="slidenum">
              <a:rPr lang="en-US" smtClean="0"/>
              <a:t>‹Nr.›</a:t>
            </a:fld>
            <a:endParaRPr lang="en-US"/>
          </a:p>
        </p:txBody>
      </p:sp>
    </p:spTree>
    <p:extLst>
      <p:ext uri="{BB962C8B-B14F-4D97-AF65-F5344CB8AC3E}">
        <p14:creationId xmlns:p14="http://schemas.microsoft.com/office/powerpoint/2010/main" val="2591052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085364" y="2853584"/>
            <a:ext cx="9764544" cy="9987545"/>
          </a:xfrm>
        </p:spPr>
        <p:txBody>
          <a:bodyPr anchor="b"/>
          <a:lstStyle>
            <a:lvl1pPr>
              <a:defRPr sz="10595"/>
            </a:lvl1pPr>
          </a:lstStyle>
          <a:p>
            <a:r>
              <a:rPr lang="en-US"/>
              <a:t>Click to edit Master title style</a:t>
            </a:r>
            <a:endParaRPr lang="en-US" dirty="0"/>
          </a:p>
        </p:txBody>
      </p:sp>
      <p:sp>
        <p:nvSpPr>
          <p:cNvPr id="3" name="Content Placeholder 2"/>
          <p:cNvSpPr>
            <a:spLocks noGrp="1"/>
          </p:cNvSpPr>
          <p:nvPr>
            <p:ph idx="1"/>
          </p:nvPr>
        </p:nvSpPr>
        <p:spPr>
          <a:xfrm>
            <a:off x="12870909" y="6162959"/>
            <a:ext cx="15326827" cy="30418415"/>
          </a:xfrm>
        </p:spPr>
        <p:txBody>
          <a:bodyPr/>
          <a:lstStyle>
            <a:lvl1pPr>
              <a:defRPr sz="10595"/>
            </a:lvl1pPr>
            <a:lvl2pPr>
              <a:defRPr sz="9271"/>
            </a:lvl2pPr>
            <a:lvl3pPr>
              <a:defRPr sz="7946"/>
            </a:lvl3pPr>
            <a:lvl4pPr>
              <a:defRPr sz="6622"/>
            </a:lvl4pPr>
            <a:lvl5pPr>
              <a:defRPr sz="6622"/>
            </a:lvl5pPr>
            <a:lvl6pPr>
              <a:defRPr sz="6622"/>
            </a:lvl6pPr>
            <a:lvl7pPr>
              <a:defRPr sz="6622"/>
            </a:lvl7pPr>
            <a:lvl8pPr>
              <a:defRPr sz="6622"/>
            </a:lvl8pPr>
            <a:lvl9pPr>
              <a:defRPr sz="6622"/>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085364" y="12841129"/>
            <a:ext cx="9764544" cy="23789780"/>
          </a:xfrm>
        </p:spPr>
        <p:txBody>
          <a:bodyPr/>
          <a:lstStyle>
            <a:lvl1pPr marL="0" indent="0">
              <a:buNone/>
              <a:defRPr sz="5297"/>
            </a:lvl1pPr>
            <a:lvl2pPr marL="1513743" indent="0">
              <a:buNone/>
              <a:defRPr sz="4635"/>
            </a:lvl2pPr>
            <a:lvl3pPr marL="3027487" indent="0">
              <a:buNone/>
              <a:defRPr sz="3973"/>
            </a:lvl3pPr>
            <a:lvl4pPr marL="4541230" indent="0">
              <a:buNone/>
              <a:defRPr sz="3311"/>
            </a:lvl4pPr>
            <a:lvl5pPr marL="6054974" indent="0">
              <a:buNone/>
              <a:defRPr sz="3311"/>
            </a:lvl5pPr>
            <a:lvl6pPr marL="7568717" indent="0">
              <a:buNone/>
              <a:defRPr sz="3311"/>
            </a:lvl6pPr>
            <a:lvl7pPr marL="9082461" indent="0">
              <a:buNone/>
              <a:defRPr sz="3311"/>
            </a:lvl7pPr>
            <a:lvl8pPr marL="10596204" indent="0">
              <a:buNone/>
              <a:defRPr sz="3311"/>
            </a:lvl8pPr>
            <a:lvl9pPr marL="12109948" indent="0">
              <a:buNone/>
              <a:defRPr sz="3311"/>
            </a:lvl9pPr>
          </a:lstStyle>
          <a:p>
            <a:pPr lvl="0"/>
            <a:r>
              <a:rPr lang="en-US"/>
              <a:t>Edit Master text styles</a:t>
            </a:r>
          </a:p>
        </p:txBody>
      </p:sp>
      <p:sp>
        <p:nvSpPr>
          <p:cNvPr id="5" name="Date Placeholder 4"/>
          <p:cNvSpPr>
            <a:spLocks noGrp="1"/>
          </p:cNvSpPr>
          <p:nvPr>
            <p:ph type="dt" sz="half" idx="10"/>
          </p:nvPr>
        </p:nvSpPr>
        <p:spPr/>
        <p:txBody>
          <a:bodyPr/>
          <a:lstStyle/>
          <a:p>
            <a:fld id="{844C545B-18A4-4E19-81C8-2CC01B0F0634}" type="datetimeFigureOut">
              <a:rPr lang="en-US" smtClean="0"/>
              <a:t>7/17/2017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8A1E0F6-2A23-4284-9BFB-DD208735E01C}" type="slidenum">
              <a:rPr lang="en-US" smtClean="0"/>
              <a:t>‹Nr.›</a:t>
            </a:fld>
            <a:endParaRPr lang="en-US"/>
          </a:p>
        </p:txBody>
      </p:sp>
    </p:spTree>
    <p:extLst>
      <p:ext uri="{BB962C8B-B14F-4D97-AF65-F5344CB8AC3E}">
        <p14:creationId xmlns:p14="http://schemas.microsoft.com/office/powerpoint/2010/main" val="17712586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085364" y="2853584"/>
            <a:ext cx="9764544" cy="9987545"/>
          </a:xfrm>
        </p:spPr>
        <p:txBody>
          <a:bodyPr anchor="b"/>
          <a:lstStyle>
            <a:lvl1pPr>
              <a:defRPr sz="10595"/>
            </a:lvl1pPr>
          </a:lstStyle>
          <a:p>
            <a:r>
              <a:rPr lang="en-US"/>
              <a:t>Click to edit Master title style</a:t>
            </a:r>
            <a:endParaRPr lang="en-US" dirty="0"/>
          </a:p>
        </p:txBody>
      </p:sp>
      <p:sp>
        <p:nvSpPr>
          <p:cNvPr id="3" name="Picture Placeholder 2"/>
          <p:cNvSpPr>
            <a:spLocks noGrp="1" noChangeAspect="1"/>
          </p:cNvSpPr>
          <p:nvPr>
            <p:ph type="pic" idx="1"/>
          </p:nvPr>
        </p:nvSpPr>
        <p:spPr>
          <a:xfrm>
            <a:off x="12870909" y="6162959"/>
            <a:ext cx="15326827" cy="30418415"/>
          </a:xfrm>
        </p:spPr>
        <p:txBody>
          <a:bodyPr anchor="t"/>
          <a:lstStyle>
            <a:lvl1pPr marL="0" indent="0">
              <a:buNone/>
              <a:defRPr sz="10595"/>
            </a:lvl1pPr>
            <a:lvl2pPr marL="1513743" indent="0">
              <a:buNone/>
              <a:defRPr sz="9271"/>
            </a:lvl2pPr>
            <a:lvl3pPr marL="3027487" indent="0">
              <a:buNone/>
              <a:defRPr sz="7946"/>
            </a:lvl3pPr>
            <a:lvl4pPr marL="4541230" indent="0">
              <a:buNone/>
              <a:defRPr sz="6622"/>
            </a:lvl4pPr>
            <a:lvl5pPr marL="6054974" indent="0">
              <a:buNone/>
              <a:defRPr sz="6622"/>
            </a:lvl5pPr>
            <a:lvl6pPr marL="7568717" indent="0">
              <a:buNone/>
              <a:defRPr sz="6622"/>
            </a:lvl6pPr>
            <a:lvl7pPr marL="9082461" indent="0">
              <a:buNone/>
              <a:defRPr sz="6622"/>
            </a:lvl7pPr>
            <a:lvl8pPr marL="10596204" indent="0">
              <a:buNone/>
              <a:defRPr sz="6622"/>
            </a:lvl8pPr>
            <a:lvl9pPr marL="12109948" indent="0">
              <a:buNone/>
              <a:defRPr sz="6622"/>
            </a:lvl9pPr>
          </a:lstStyle>
          <a:p>
            <a:r>
              <a:rPr lang="en-US"/>
              <a:t>Click icon to add picture</a:t>
            </a:r>
            <a:endParaRPr lang="en-US" dirty="0"/>
          </a:p>
        </p:txBody>
      </p:sp>
      <p:sp>
        <p:nvSpPr>
          <p:cNvPr id="4" name="Text Placeholder 3"/>
          <p:cNvSpPr>
            <a:spLocks noGrp="1"/>
          </p:cNvSpPr>
          <p:nvPr>
            <p:ph type="body" sz="half" idx="2"/>
          </p:nvPr>
        </p:nvSpPr>
        <p:spPr>
          <a:xfrm>
            <a:off x="2085364" y="12841129"/>
            <a:ext cx="9764544" cy="23789780"/>
          </a:xfrm>
        </p:spPr>
        <p:txBody>
          <a:bodyPr/>
          <a:lstStyle>
            <a:lvl1pPr marL="0" indent="0">
              <a:buNone/>
              <a:defRPr sz="5297"/>
            </a:lvl1pPr>
            <a:lvl2pPr marL="1513743" indent="0">
              <a:buNone/>
              <a:defRPr sz="4635"/>
            </a:lvl2pPr>
            <a:lvl3pPr marL="3027487" indent="0">
              <a:buNone/>
              <a:defRPr sz="3973"/>
            </a:lvl3pPr>
            <a:lvl4pPr marL="4541230" indent="0">
              <a:buNone/>
              <a:defRPr sz="3311"/>
            </a:lvl4pPr>
            <a:lvl5pPr marL="6054974" indent="0">
              <a:buNone/>
              <a:defRPr sz="3311"/>
            </a:lvl5pPr>
            <a:lvl6pPr marL="7568717" indent="0">
              <a:buNone/>
              <a:defRPr sz="3311"/>
            </a:lvl6pPr>
            <a:lvl7pPr marL="9082461" indent="0">
              <a:buNone/>
              <a:defRPr sz="3311"/>
            </a:lvl7pPr>
            <a:lvl8pPr marL="10596204" indent="0">
              <a:buNone/>
              <a:defRPr sz="3311"/>
            </a:lvl8pPr>
            <a:lvl9pPr marL="12109948" indent="0">
              <a:buNone/>
              <a:defRPr sz="3311"/>
            </a:lvl9pPr>
          </a:lstStyle>
          <a:p>
            <a:pPr lvl="0"/>
            <a:r>
              <a:rPr lang="en-US"/>
              <a:t>Edit Master text styles</a:t>
            </a:r>
          </a:p>
        </p:txBody>
      </p:sp>
      <p:sp>
        <p:nvSpPr>
          <p:cNvPr id="5" name="Date Placeholder 4"/>
          <p:cNvSpPr>
            <a:spLocks noGrp="1"/>
          </p:cNvSpPr>
          <p:nvPr>
            <p:ph type="dt" sz="half" idx="10"/>
          </p:nvPr>
        </p:nvSpPr>
        <p:spPr/>
        <p:txBody>
          <a:bodyPr/>
          <a:lstStyle/>
          <a:p>
            <a:fld id="{844C545B-18A4-4E19-81C8-2CC01B0F0634}" type="datetimeFigureOut">
              <a:rPr lang="en-US" smtClean="0"/>
              <a:t>7/17/2017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8A1E0F6-2A23-4284-9BFB-DD208735E01C}" type="slidenum">
              <a:rPr lang="en-US" smtClean="0"/>
              <a:t>‹Nr.›</a:t>
            </a:fld>
            <a:endParaRPr lang="en-US"/>
          </a:p>
        </p:txBody>
      </p:sp>
    </p:spTree>
    <p:extLst>
      <p:ext uri="{BB962C8B-B14F-4D97-AF65-F5344CB8AC3E}">
        <p14:creationId xmlns:p14="http://schemas.microsoft.com/office/powerpoint/2010/main" val="32441468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4C545B-18A4-4E19-81C8-2CC01B0F0634}" type="datetimeFigureOut">
              <a:rPr lang="en-US" smtClean="0"/>
              <a:t>7/17/2017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8A1E0F6-2A23-4284-9BFB-DD208735E01C}" type="slidenum">
              <a:rPr lang="en-US" smtClean="0"/>
              <a:t>‹Nr.›</a:t>
            </a:fld>
            <a:endParaRPr lang="en-US"/>
          </a:p>
        </p:txBody>
      </p:sp>
    </p:spTree>
    <p:extLst>
      <p:ext uri="{BB962C8B-B14F-4D97-AF65-F5344CB8AC3E}">
        <p14:creationId xmlns:p14="http://schemas.microsoft.com/office/powerpoint/2010/main" val="8819622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1665701" y="2278904"/>
            <a:ext cx="6528093" cy="3627421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2081423" y="2278904"/>
            <a:ext cx="19205838" cy="36274211"/>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4C545B-18A4-4E19-81C8-2CC01B0F0634}" type="datetimeFigureOut">
              <a:rPr lang="en-US" smtClean="0"/>
              <a:t>7/17/2017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8A1E0F6-2A23-4284-9BFB-DD208735E01C}" type="slidenum">
              <a:rPr lang="en-US" smtClean="0"/>
              <a:t>‹Nr.›</a:t>
            </a:fld>
            <a:endParaRPr lang="en-US"/>
          </a:p>
        </p:txBody>
      </p:sp>
    </p:spTree>
    <p:extLst>
      <p:ext uri="{BB962C8B-B14F-4D97-AF65-F5344CB8AC3E}">
        <p14:creationId xmlns:p14="http://schemas.microsoft.com/office/powerpoint/2010/main" val="19316408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081421" y="2278913"/>
            <a:ext cx="26112371" cy="8273416"/>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2081421" y="11394520"/>
            <a:ext cx="26112371" cy="27158594"/>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2081421" y="39672756"/>
            <a:ext cx="6811923" cy="2278904"/>
          </a:xfrm>
          <a:prstGeom prst="rect">
            <a:avLst/>
          </a:prstGeom>
        </p:spPr>
        <p:txBody>
          <a:bodyPr vert="horz" lIns="91440" tIns="45720" rIns="91440" bIns="45720" rtlCol="0" anchor="ctr"/>
          <a:lstStyle>
            <a:lvl1pPr algn="l">
              <a:defRPr sz="3973">
                <a:solidFill>
                  <a:schemeClr val="tx1">
                    <a:tint val="75000"/>
                  </a:schemeClr>
                </a:solidFill>
              </a:defRPr>
            </a:lvl1pPr>
          </a:lstStyle>
          <a:p>
            <a:fld id="{844C545B-18A4-4E19-81C8-2CC01B0F0634}" type="datetimeFigureOut">
              <a:rPr lang="en-US" smtClean="0"/>
              <a:t>7/17/2017</a:t>
            </a:fld>
            <a:endParaRPr lang="en-US"/>
          </a:p>
        </p:txBody>
      </p:sp>
      <p:sp>
        <p:nvSpPr>
          <p:cNvPr id="5" name="Footer Placeholder 4"/>
          <p:cNvSpPr>
            <a:spLocks noGrp="1"/>
          </p:cNvSpPr>
          <p:nvPr>
            <p:ph type="ftr" sz="quarter" idx="3"/>
          </p:nvPr>
        </p:nvSpPr>
        <p:spPr>
          <a:xfrm>
            <a:off x="10028665" y="39672756"/>
            <a:ext cx="10217884" cy="2278904"/>
          </a:xfrm>
          <a:prstGeom prst="rect">
            <a:avLst/>
          </a:prstGeom>
        </p:spPr>
        <p:txBody>
          <a:bodyPr vert="horz" lIns="91440" tIns="45720" rIns="91440" bIns="45720" rtlCol="0" anchor="ctr"/>
          <a:lstStyle>
            <a:lvl1pPr algn="ctr">
              <a:defRPr sz="3973">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21381869" y="39672756"/>
            <a:ext cx="6811923" cy="2278904"/>
          </a:xfrm>
          <a:prstGeom prst="rect">
            <a:avLst/>
          </a:prstGeom>
        </p:spPr>
        <p:txBody>
          <a:bodyPr vert="horz" lIns="91440" tIns="45720" rIns="91440" bIns="45720" rtlCol="0" anchor="ctr"/>
          <a:lstStyle>
            <a:lvl1pPr algn="r">
              <a:defRPr sz="3973">
                <a:solidFill>
                  <a:schemeClr val="tx1">
                    <a:tint val="75000"/>
                  </a:schemeClr>
                </a:solidFill>
              </a:defRPr>
            </a:lvl1pPr>
          </a:lstStyle>
          <a:p>
            <a:fld id="{98A1E0F6-2A23-4284-9BFB-DD208735E01C}" type="slidenum">
              <a:rPr lang="en-US" smtClean="0"/>
              <a:t>‹Nr.›</a:t>
            </a:fld>
            <a:endParaRPr lang="en-US"/>
          </a:p>
        </p:txBody>
      </p:sp>
    </p:spTree>
    <p:extLst>
      <p:ext uri="{BB962C8B-B14F-4D97-AF65-F5344CB8AC3E}">
        <p14:creationId xmlns:p14="http://schemas.microsoft.com/office/powerpoint/2010/main" val="343769884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3027487" rtl="0" eaLnBrk="1" latinLnBrk="0" hangingPunct="1">
        <a:lnSpc>
          <a:spcPct val="90000"/>
        </a:lnSpc>
        <a:spcBef>
          <a:spcPct val="0"/>
        </a:spcBef>
        <a:buNone/>
        <a:defRPr sz="14568" kern="1200">
          <a:solidFill>
            <a:schemeClr val="tx1"/>
          </a:solidFill>
          <a:latin typeface="+mj-lt"/>
          <a:ea typeface="+mj-ea"/>
          <a:cs typeface="+mj-cs"/>
        </a:defRPr>
      </a:lvl1pPr>
    </p:titleStyle>
    <p:bodyStyle>
      <a:lvl1pPr marL="756872" indent="-756872" algn="l" defTabSz="3027487" rtl="0" eaLnBrk="1" latinLnBrk="0" hangingPunct="1">
        <a:lnSpc>
          <a:spcPct val="90000"/>
        </a:lnSpc>
        <a:spcBef>
          <a:spcPts val="3311"/>
        </a:spcBef>
        <a:buFont typeface="Arial" panose="020B0604020202020204" pitchFamily="34" charset="0"/>
        <a:buChar char="•"/>
        <a:defRPr sz="9271" kern="1200">
          <a:solidFill>
            <a:schemeClr val="tx1"/>
          </a:solidFill>
          <a:latin typeface="+mn-lt"/>
          <a:ea typeface="+mn-ea"/>
          <a:cs typeface="+mn-cs"/>
        </a:defRPr>
      </a:lvl1pPr>
      <a:lvl2pPr marL="2270615" indent="-756872" algn="l" defTabSz="3027487" rtl="0" eaLnBrk="1" latinLnBrk="0" hangingPunct="1">
        <a:lnSpc>
          <a:spcPct val="90000"/>
        </a:lnSpc>
        <a:spcBef>
          <a:spcPts val="1655"/>
        </a:spcBef>
        <a:buFont typeface="Arial" panose="020B0604020202020204" pitchFamily="34" charset="0"/>
        <a:buChar char="•"/>
        <a:defRPr sz="7946" kern="1200">
          <a:solidFill>
            <a:schemeClr val="tx1"/>
          </a:solidFill>
          <a:latin typeface="+mn-lt"/>
          <a:ea typeface="+mn-ea"/>
          <a:cs typeface="+mn-cs"/>
        </a:defRPr>
      </a:lvl2pPr>
      <a:lvl3pPr marL="3784359" indent="-756872" algn="l" defTabSz="3027487" rtl="0" eaLnBrk="1" latinLnBrk="0" hangingPunct="1">
        <a:lnSpc>
          <a:spcPct val="90000"/>
        </a:lnSpc>
        <a:spcBef>
          <a:spcPts val="1655"/>
        </a:spcBef>
        <a:buFont typeface="Arial" panose="020B0604020202020204" pitchFamily="34" charset="0"/>
        <a:buChar char="•"/>
        <a:defRPr sz="6622" kern="1200">
          <a:solidFill>
            <a:schemeClr val="tx1"/>
          </a:solidFill>
          <a:latin typeface="+mn-lt"/>
          <a:ea typeface="+mn-ea"/>
          <a:cs typeface="+mn-cs"/>
        </a:defRPr>
      </a:lvl3pPr>
      <a:lvl4pPr marL="5298102" indent="-756872" algn="l" defTabSz="3027487" rtl="0" eaLnBrk="1" latinLnBrk="0" hangingPunct="1">
        <a:lnSpc>
          <a:spcPct val="90000"/>
        </a:lnSpc>
        <a:spcBef>
          <a:spcPts val="1655"/>
        </a:spcBef>
        <a:buFont typeface="Arial" panose="020B0604020202020204" pitchFamily="34" charset="0"/>
        <a:buChar char="•"/>
        <a:defRPr sz="5960" kern="1200">
          <a:solidFill>
            <a:schemeClr val="tx1"/>
          </a:solidFill>
          <a:latin typeface="+mn-lt"/>
          <a:ea typeface="+mn-ea"/>
          <a:cs typeface="+mn-cs"/>
        </a:defRPr>
      </a:lvl4pPr>
      <a:lvl5pPr marL="6811846" indent="-756872" algn="l" defTabSz="3027487" rtl="0" eaLnBrk="1" latinLnBrk="0" hangingPunct="1">
        <a:lnSpc>
          <a:spcPct val="90000"/>
        </a:lnSpc>
        <a:spcBef>
          <a:spcPts val="1655"/>
        </a:spcBef>
        <a:buFont typeface="Arial" panose="020B0604020202020204" pitchFamily="34" charset="0"/>
        <a:buChar char="•"/>
        <a:defRPr sz="5960" kern="1200">
          <a:solidFill>
            <a:schemeClr val="tx1"/>
          </a:solidFill>
          <a:latin typeface="+mn-lt"/>
          <a:ea typeface="+mn-ea"/>
          <a:cs typeface="+mn-cs"/>
        </a:defRPr>
      </a:lvl5pPr>
      <a:lvl6pPr marL="8325589" indent="-756872" algn="l" defTabSz="3027487" rtl="0" eaLnBrk="1" latinLnBrk="0" hangingPunct="1">
        <a:lnSpc>
          <a:spcPct val="90000"/>
        </a:lnSpc>
        <a:spcBef>
          <a:spcPts val="1655"/>
        </a:spcBef>
        <a:buFont typeface="Arial" panose="020B0604020202020204" pitchFamily="34" charset="0"/>
        <a:buChar char="•"/>
        <a:defRPr sz="5960" kern="1200">
          <a:solidFill>
            <a:schemeClr val="tx1"/>
          </a:solidFill>
          <a:latin typeface="+mn-lt"/>
          <a:ea typeface="+mn-ea"/>
          <a:cs typeface="+mn-cs"/>
        </a:defRPr>
      </a:lvl6pPr>
      <a:lvl7pPr marL="9839333" indent="-756872" algn="l" defTabSz="3027487" rtl="0" eaLnBrk="1" latinLnBrk="0" hangingPunct="1">
        <a:lnSpc>
          <a:spcPct val="90000"/>
        </a:lnSpc>
        <a:spcBef>
          <a:spcPts val="1655"/>
        </a:spcBef>
        <a:buFont typeface="Arial" panose="020B0604020202020204" pitchFamily="34" charset="0"/>
        <a:buChar char="•"/>
        <a:defRPr sz="5960" kern="1200">
          <a:solidFill>
            <a:schemeClr val="tx1"/>
          </a:solidFill>
          <a:latin typeface="+mn-lt"/>
          <a:ea typeface="+mn-ea"/>
          <a:cs typeface="+mn-cs"/>
        </a:defRPr>
      </a:lvl7pPr>
      <a:lvl8pPr marL="11353076" indent="-756872" algn="l" defTabSz="3027487" rtl="0" eaLnBrk="1" latinLnBrk="0" hangingPunct="1">
        <a:lnSpc>
          <a:spcPct val="90000"/>
        </a:lnSpc>
        <a:spcBef>
          <a:spcPts val="1655"/>
        </a:spcBef>
        <a:buFont typeface="Arial" panose="020B0604020202020204" pitchFamily="34" charset="0"/>
        <a:buChar char="•"/>
        <a:defRPr sz="5960" kern="1200">
          <a:solidFill>
            <a:schemeClr val="tx1"/>
          </a:solidFill>
          <a:latin typeface="+mn-lt"/>
          <a:ea typeface="+mn-ea"/>
          <a:cs typeface="+mn-cs"/>
        </a:defRPr>
      </a:lvl8pPr>
      <a:lvl9pPr marL="12866820" indent="-756872" algn="l" defTabSz="3027487" rtl="0" eaLnBrk="1" latinLnBrk="0" hangingPunct="1">
        <a:lnSpc>
          <a:spcPct val="90000"/>
        </a:lnSpc>
        <a:spcBef>
          <a:spcPts val="1655"/>
        </a:spcBef>
        <a:buFont typeface="Arial" panose="020B0604020202020204" pitchFamily="34" charset="0"/>
        <a:buChar char="•"/>
        <a:defRPr sz="5960" kern="1200">
          <a:solidFill>
            <a:schemeClr val="tx1"/>
          </a:solidFill>
          <a:latin typeface="+mn-lt"/>
          <a:ea typeface="+mn-ea"/>
          <a:cs typeface="+mn-cs"/>
        </a:defRPr>
      </a:lvl9pPr>
    </p:bodyStyle>
    <p:otherStyle>
      <a:defPPr>
        <a:defRPr lang="en-US"/>
      </a:defPPr>
      <a:lvl1pPr marL="0" algn="l" defTabSz="3027487" rtl="0" eaLnBrk="1" latinLnBrk="0" hangingPunct="1">
        <a:defRPr sz="5960" kern="1200">
          <a:solidFill>
            <a:schemeClr val="tx1"/>
          </a:solidFill>
          <a:latin typeface="+mn-lt"/>
          <a:ea typeface="+mn-ea"/>
          <a:cs typeface="+mn-cs"/>
        </a:defRPr>
      </a:lvl1pPr>
      <a:lvl2pPr marL="1513743" algn="l" defTabSz="3027487" rtl="0" eaLnBrk="1" latinLnBrk="0" hangingPunct="1">
        <a:defRPr sz="5960" kern="1200">
          <a:solidFill>
            <a:schemeClr val="tx1"/>
          </a:solidFill>
          <a:latin typeface="+mn-lt"/>
          <a:ea typeface="+mn-ea"/>
          <a:cs typeface="+mn-cs"/>
        </a:defRPr>
      </a:lvl2pPr>
      <a:lvl3pPr marL="3027487" algn="l" defTabSz="3027487" rtl="0" eaLnBrk="1" latinLnBrk="0" hangingPunct="1">
        <a:defRPr sz="5960" kern="1200">
          <a:solidFill>
            <a:schemeClr val="tx1"/>
          </a:solidFill>
          <a:latin typeface="+mn-lt"/>
          <a:ea typeface="+mn-ea"/>
          <a:cs typeface="+mn-cs"/>
        </a:defRPr>
      </a:lvl3pPr>
      <a:lvl4pPr marL="4541230" algn="l" defTabSz="3027487" rtl="0" eaLnBrk="1" latinLnBrk="0" hangingPunct="1">
        <a:defRPr sz="5960" kern="1200">
          <a:solidFill>
            <a:schemeClr val="tx1"/>
          </a:solidFill>
          <a:latin typeface="+mn-lt"/>
          <a:ea typeface="+mn-ea"/>
          <a:cs typeface="+mn-cs"/>
        </a:defRPr>
      </a:lvl4pPr>
      <a:lvl5pPr marL="6054974" algn="l" defTabSz="3027487" rtl="0" eaLnBrk="1" latinLnBrk="0" hangingPunct="1">
        <a:defRPr sz="5960" kern="1200">
          <a:solidFill>
            <a:schemeClr val="tx1"/>
          </a:solidFill>
          <a:latin typeface="+mn-lt"/>
          <a:ea typeface="+mn-ea"/>
          <a:cs typeface="+mn-cs"/>
        </a:defRPr>
      </a:lvl5pPr>
      <a:lvl6pPr marL="7568717" algn="l" defTabSz="3027487" rtl="0" eaLnBrk="1" latinLnBrk="0" hangingPunct="1">
        <a:defRPr sz="5960" kern="1200">
          <a:solidFill>
            <a:schemeClr val="tx1"/>
          </a:solidFill>
          <a:latin typeface="+mn-lt"/>
          <a:ea typeface="+mn-ea"/>
          <a:cs typeface="+mn-cs"/>
        </a:defRPr>
      </a:lvl6pPr>
      <a:lvl7pPr marL="9082461" algn="l" defTabSz="3027487" rtl="0" eaLnBrk="1" latinLnBrk="0" hangingPunct="1">
        <a:defRPr sz="5960" kern="1200">
          <a:solidFill>
            <a:schemeClr val="tx1"/>
          </a:solidFill>
          <a:latin typeface="+mn-lt"/>
          <a:ea typeface="+mn-ea"/>
          <a:cs typeface="+mn-cs"/>
        </a:defRPr>
      </a:lvl7pPr>
      <a:lvl8pPr marL="10596204" algn="l" defTabSz="3027487" rtl="0" eaLnBrk="1" latinLnBrk="0" hangingPunct="1">
        <a:defRPr sz="5960" kern="1200">
          <a:solidFill>
            <a:schemeClr val="tx1"/>
          </a:solidFill>
          <a:latin typeface="+mn-lt"/>
          <a:ea typeface="+mn-ea"/>
          <a:cs typeface="+mn-cs"/>
        </a:defRPr>
      </a:lvl8pPr>
      <a:lvl9pPr marL="12109948" algn="l" defTabSz="3027487" rtl="0" eaLnBrk="1" latinLnBrk="0" hangingPunct="1">
        <a:defRPr sz="596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jpeg"/><Relationship Id="rId13" Type="http://schemas.openxmlformats.org/officeDocument/2006/relationships/image" Target="../media/image9.jpeg"/><Relationship Id="rId18" Type="http://schemas.openxmlformats.org/officeDocument/2006/relationships/chart" Target="../charts/chart1.xml"/><Relationship Id="rId26" Type="http://schemas.openxmlformats.org/officeDocument/2006/relationships/image" Target="../media/image18.jpeg"/><Relationship Id="rId3" Type="http://schemas.openxmlformats.org/officeDocument/2006/relationships/hyperlink" Target="http://www.ipbes.net/sites/default/files/downloads/pdf/spm_deliverable_3a_pollination_20161124.pdf" TargetMode="External"/><Relationship Id="rId21" Type="http://schemas.openxmlformats.org/officeDocument/2006/relationships/chart" Target="../charts/chart3.xml"/><Relationship Id="rId7" Type="http://schemas.openxmlformats.org/officeDocument/2006/relationships/image" Target="../media/image4.png"/><Relationship Id="rId12" Type="http://schemas.openxmlformats.org/officeDocument/2006/relationships/image" Target="../media/image8.jpeg"/><Relationship Id="rId17" Type="http://schemas.openxmlformats.org/officeDocument/2006/relationships/image" Target="../media/image12.jpeg"/><Relationship Id="rId25" Type="http://schemas.openxmlformats.org/officeDocument/2006/relationships/image" Target="../media/image17.jpeg"/><Relationship Id="rId2" Type="http://schemas.openxmlformats.org/officeDocument/2006/relationships/hyperlink" Target="mailto:s.christmann@cgiar.org" TargetMode="External"/><Relationship Id="rId16" Type="http://schemas.openxmlformats.org/officeDocument/2006/relationships/image" Target="cid:image001.png@01D0C3D0.DD5CE150" TargetMode="External"/><Relationship Id="rId20" Type="http://schemas.openxmlformats.org/officeDocument/2006/relationships/chart" Target="../charts/chart2.xml"/><Relationship Id="rId1" Type="http://schemas.openxmlformats.org/officeDocument/2006/relationships/slideLayout" Target="../slideLayouts/slideLayout1.xml"/><Relationship Id="rId6" Type="http://schemas.openxmlformats.org/officeDocument/2006/relationships/image" Target="../media/image3.emf"/><Relationship Id="rId11" Type="http://schemas.openxmlformats.org/officeDocument/2006/relationships/image" Target="cid:image001.jpg@01CF11E7.0CCE7BD0" TargetMode="External"/><Relationship Id="rId24" Type="http://schemas.openxmlformats.org/officeDocument/2006/relationships/image" Target="../media/image16.jpeg"/><Relationship Id="rId5" Type="http://schemas.openxmlformats.org/officeDocument/2006/relationships/image" Target="../media/image2.jpeg"/><Relationship Id="rId15" Type="http://schemas.openxmlformats.org/officeDocument/2006/relationships/image" Target="../media/image11.png"/><Relationship Id="rId23" Type="http://schemas.openxmlformats.org/officeDocument/2006/relationships/image" Target="../media/image15.jpeg"/><Relationship Id="rId10" Type="http://schemas.openxmlformats.org/officeDocument/2006/relationships/image" Target="../media/image7.jpeg"/><Relationship Id="rId19" Type="http://schemas.openxmlformats.org/officeDocument/2006/relationships/image" Target="../media/image13.jpg"/><Relationship Id="rId4" Type="http://schemas.openxmlformats.org/officeDocument/2006/relationships/image" Target="../media/image1.jpg"/><Relationship Id="rId9" Type="http://schemas.openxmlformats.org/officeDocument/2006/relationships/image" Target="../media/image6.jpeg"/><Relationship Id="rId14" Type="http://schemas.openxmlformats.org/officeDocument/2006/relationships/image" Target="../media/image10.gif"/><Relationship Id="rId22" Type="http://schemas.openxmlformats.org/officeDocument/2006/relationships/image" Target="../media/image14.jpeg"/><Relationship Id="rId27" Type="http://schemas.openxmlformats.org/officeDocument/2006/relationships/image" Target="../media/image19.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feld 1">
            <a:extLst>
              <a:ext uri="{FF2B5EF4-FFF2-40B4-BE49-F238E27FC236}">
                <a16:creationId xmlns:a16="http://schemas.microsoft.com/office/drawing/2014/main" id="{CDB709E9-659B-4FB4-A71C-99DD0AF6BBA6}"/>
              </a:ext>
            </a:extLst>
          </p:cNvPr>
          <p:cNvSpPr txBox="1"/>
          <p:nvPr/>
        </p:nvSpPr>
        <p:spPr>
          <a:xfrm>
            <a:off x="9078686" y="359230"/>
            <a:ext cx="20671971" cy="38572098"/>
          </a:xfrm>
          <a:prstGeom prst="rect">
            <a:avLst/>
          </a:prstGeom>
          <a:noFill/>
        </p:spPr>
        <p:txBody>
          <a:bodyPr wrap="square" rtlCol="0">
            <a:spAutoFit/>
          </a:bodyPr>
          <a:lstStyle/>
          <a:p>
            <a:r>
              <a:rPr lang="en-US" sz="6600" b="1" dirty="0">
                <a:latin typeface="Verdana" panose="020B0604030504040204" pitchFamily="34" charset="0"/>
                <a:ea typeface="Verdana" panose="020B0604030504040204" pitchFamily="34" charset="0"/>
                <a:cs typeface="Verdana" panose="020B0604030504040204" pitchFamily="34" charset="0"/>
              </a:rPr>
              <a:t>Farming with Alternative Pollinators (FAP) Creates High Incentives for Farmers for Pollinator Friendly Agriculture </a:t>
            </a:r>
            <a:endParaRPr lang="de-DE" sz="6600" dirty="0">
              <a:latin typeface="Verdana" panose="020B0604030504040204" pitchFamily="34" charset="0"/>
              <a:ea typeface="Verdana" panose="020B0604030504040204" pitchFamily="34" charset="0"/>
              <a:cs typeface="Verdana" panose="020B0604030504040204" pitchFamily="34" charset="0"/>
            </a:endParaRPr>
          </a:p>
          <a:p>
            <a:pPr marL="12700">
              <a:spcBef>
                <a:spcPts val="2715"/>
              </a:spcBef>
            </a:pPr>
            <a:r>
              <a:rPr lang="en-GB" sz="3200" b="1" dirty="0">
                <a:latin typeface="Verdana" panose="020B0604030504040204" pitchFamily="34" charset="0"/>
                <a:ea typeface="Verdana" panose="020B0604030504040204" pitchFamily="34" charset="0"/>
                <a:cs typeface="Verdana" panose="020B0604030504040204" pitchFamily="34" charset="0"/>
              </a:rPr>
              <a:t>Christmann, Stefanie</a:t>
            </a:r>
            <a:r>
              <a:rPr lang="en-GB" sz="3200" b="1" baseline="30000" dirty="0">
                <a:latin typeface="Verdana" panose="020B0604030504040204" pitchFamily="34" charset="0"/>
                <a:ea typeface="Verdana" panose="020B0604030504040204" pitchFamily="34" charset="0"/>
                <a:cs typeface="Verdana" panose="020B0604030504040204" pitchFamily="34" charset="0"/>
              </a:rPr>
              <a:t>1</a:t>
            </a:r>
            <a:r>
              <a:rPr lang="en-GB" sz="3200" b="1" dirty="0">
                <a:latin typeface="Verdana" panose="020B0604030504040204" pitchFamily="34" charset="0"/>
                <a:ea typeface="Verdana" panose="020B0604030504040204" pitchFamily="34" charset="0"/>
                <a:cs typeface="Verdana" panose="020B0604030504040204" pitchFamily="34" charset="0"/>
              </a:rPr>
              <a:t>, Smaili, </a:t>
            </a:r>
            <a:r>
              <a:rPr lang="en-GB" sz="3200" b="1" dirty="0" err="1">
                <a:latin typeface="Verdana" panose="020B0604030504040204" pitchFamily="34" charset="0"/>
                <a:ea typeface="Verdana" panose="020B0604030504040204" pitchFamily="34" charset="0"/>
                <a:cs typeface="Verdana" panose="020B0604030504040204" pitchFamily="34" charset="0"/>
              </a:rPr>
              <a:t>Moulay</a:t>
            </a:r>
            <a:r>
              <a:rPr lang="en-GB" sz="3200" b="1" dirty="0">
                <a:latin typeface="Verdana" panose="020B0604030504040204" pitchFamily="34" charset="0"/>
                <a:ea typeface="Verdana" panose="020B0604030504040204" pitchFamily="34" charset="0"/>
                <a:cs typeface="Verdana" panose="020B0604030504040204" pitchFamily="34" charset="0"/>
              </a:rPr>
              <a:t> Chrif</a:t>
            </a:r>
            <a:r>
              <a:rPr lang="en-GB" sz="3200" b="1" baseline="30000" dirty="0">
                <a:latin typeface="Verdana" panose="020B0604030504040204" pitchFamily="34" charset="0"/>
                <a:ea typeface="Verdana" panose="020B0604030504040204" pitchFamily="34" charset="0"/>
                <a:cs typeface="Verdana" panose="020B0604030504040204" pitchFamily="34" charset="0"/>
              </a:rPr>
              <a:t>2</a:t>
            </a:r>
            <a:r>
              <a:rPr lang="en-GB" sz="3200" b="1" dirty="0">
                <a:latin typeface="Verdana" panose="020B0604030504040204" pitchFamily="34" charset="0"/>
                <a:ea typeface="Verdana" panose="020B0604030504040204" pitchFamily="34" charset="0"/>
                <a:cs typeface="Verdana" panose="020B0604030504040204" pitchFamily="34" charset="0"/>
              </a:rPr>
              <a:t>, Benbya, Abdellah</a:t>
            </a:r>
            <a:r>
              <a:rPr lang="en-GB" sz="3200" b="1" baseline="30000" dirty="0">
                <a:latin typeface="Verdana" panose="020B0604030504040204" pitchFamily="34" charset="0"/>
                <a:ea typeface="Verdana" panose="020B0604030504040204" pitchFamily="34" charset="0"/>
                <a:cs typeface="Verdana" panose="020B0604030504040204" pitchFamily="34" charset="0"/>
              </a:rPr>
              <a:t>3</a:t>
            </a:r>
            <a:r>
              <a:rPr lang="en-GB" sz="3200" b="1" dirty="0">
                <a:latin typeface="Verdana" panose="020B0604030504040204" pitchFamily="34" charset="0"/>
                <a:ea typeface="Verdana" panose="020B0604030504040204" pitchFamily="34" charset="0"/>
                <a:cs typeface="Verdana" panose="020B0604030504040204" pitchFamily="34" charset="0"/>
              </a:rPr>
              <a:t>, Rajabov, Toshpulot</a:t>
            </a:r>
            <a:r>
              <a:rPr lang="en-GB" sz="3200" b="1" baseline="30000" dirty="0">
                <a:latin typeface="Verdana" panose="020B0604030504040204" pitchFamily="34" charset="0"/>
                <a:ea typeface="Verdana" panose="020B0604030504040204" pitchFamily="34" charset="0"/>
                <a:cs typeface="Verdana" panose="020B0604030504040204" pitchFamily="34" charset="0"/>
              </a:rPr>
              <a:t>4</a:t>
            </a:r>
            <a:r>
              <a:rPr lang="en-GB" sz="3200" b="1" dirty="0">
                <a:latin typeface="Verdana" panose="020B0604030504040204" pitchFamily="34" charset="0"/>
                <a:ea typeface="Verdana" panose="020B0604030504040204" pitchFamily="34" charset="0"/>
                <a:cs typeface="Verdana" panose="020B0604030504040204" pitchFamily="34" charset="0"/>
              </a:rPr>
              <a:t>, Tsivelikas, Athanasios</a:t>
            </a:r>
            <a:r>
              <a:rPr lang="en-GB" sz="3200" b="1" baseline="30000" dirty="0">
                <a:latin typeface="Verdana" panose="020B0604030504040204" pitchFamily="34" charset="0"/>
                <a:ea typeface="Verdana" panose="020B0604030504040204" pitchFamily="34" charset="0"/>
                <a:cs typeface="Verdana" panose="020B0604030504040204" pitchFamily="34" charset="0"/>
              </a:rPr>
              <a:t>1</a:t>
            </a:r>
            <a:endParaRPr lang="de-DE" sz="3200" dirty="0">
              <a:latin typeface="Verdana" panose="020B0604030504040204" pitchFamily="34" charset="0"/>
              <a:ea typeface="Verdana" panose="020B0604030504040204" pitchFamily="34" charset="0"/>
              <a:cs typeface="Verdana" panose="020B0604030504040204" pitchFamily="34" charset="0"/>
            </a:endParaRPr>
          </a:p>
          <a:p>
            <a:pPr lvl="0"/>
            <a:endParaRPr lang="fr-FR" sz="2000" dirty="0">
              <a:latin typeface="Verdana" panose="020B0604030504040204" pitchFamily="34" charset="0"/>
              <a:ea typeface="Verdana" panose="020B0604030504040204" pitchFamily="34" charset="0"/>
              <a:cs typeface="Verdana" panose="020B0604030504040204" pitchFamily="34" charset="0"/>
            </a:endParaRPr>
          </a:p>
          <a:p>
            <a:pPr lvl="0"/>
            <a:r>
              <a:rPr lang="fr-FR" sz="2000" dirty="0">
                <a:latin typeface="Verdana" panose="020B0604030504040204" pitchFamily="34" charset="0"/>
                <a:ea typeface="Verdana" panose="020B0604030504040204" pitchFamily="34" charset="0"/>
                <a:cs typeface="Verdana" panose="020B0604030504040204" pitchFamily="34" charset="0"/>
              </a:rPr>
              <a:t>1) ICARDA, POB 6299, 10112 Rabat, Morocco, e-mail: </a:t>
            </a:r>
            <a:r>
              <a:rPr lang="fr-FR" sz="2000" dirty="0">
                <a:latin typeface="Verdana" panose="020B0604030504040204" pitchFamily="34" charset="0"/>
                <a:ea typeface="Verdana" panose="020B0604030504040204" pitchFamily="34" charset="0"/>
                <a:cs typeface="Verdana" panose="020B0604030504040204" pitchFamily="34" charset="0"/>
                <a:hlinkClick r:id="rId2"/>
              </a:rPr>
              <a:t>s.christmann@cgiar.org</a:t>
            </a:r>
            <a:endParaRPr lang="de-DE" sz="2000" dirty="0">
              <a:latin typeface="Verdana" panose="020B0604030504040204" pitchFamily="34" charset="0"/>
              <a:ea typeface="Verdana" panose="020B0604030504040204" pitchFamily="34" charset="0"/>
              <a:cs typeface="Verdana" panose="020B0604030504040204" pitchFamily="34" charset="0"/>
            </a:endParaRPr>
          </a:p>
          <a:p>
            <a:r>
              <a:rPr lang="en-US" sz="2000" dirty="0">
                <a:latin typeface="Verdana" panose="020B0604030504040204" pitchFamily="34" charset="0"/>
                <a:ea typeface="Verdana" panose="020B0604030504040204" pitchFamily="34" charset="0"/>
                <a:cs typeface="Verdana" panose="020B0604030504040204" pitchFamily="34" charset="0"/>
              </a:rPr>
              <a:t>2) </a:t>
            </a:r>
            <a:r>
              <a:rPr lang="fr-FR" sz="2000" dirty="0">
                <a:latin typeface="Verdana" panose="020B0604030504040204" pitchFamily="34" charset="0"/>
                <a:ea typeface="Verdana" panose="020B0604030504040204" pitchFamily="34" charset="0"/>
                <a:cs typeface="Verdana" panose="020B0604030504040204" pitchFamily="34" charset="0"/>
              </a:rPr>
              <a:t>Institut National de la Recherche Agronomique (INRA), Laboratoire d’Entomologie, BP 257, 14000 Kenitra, Morocco</a:t>
            </a:r>
            <a:endParaRPr lang="de-DE" sz="2000" dirty="0">
              <a:latin typeface="Verdana" panose="020B0604030504040204" pitchFamily="34" charset="0"/>
              <a:ea typeface="Verdana" panose="020B0604030504040204" pitchFamily="34" charset="0"/>
              <a:cs typeface="Verdana" panose="020B0604030504040204" pitchFamily="34" charset="0"/>
            </a:endParaRPr>
          </a:p>
          <a:p>
            <a:pPr lvl="0"/>
            <a:r>
              <a:rPr lang="en-US" sz="2000" dirty="0">
                <a:latin typeface="Verdana" panose="020B0604030504040204" pitchFamily="34" charset="0"/>
                <a:ea typeface="Verdana" panose="020B0604030504040204" pitchFamily="34" charset="0"/>
                <a:cs typeface="Verdana" panose="020B0604030504040204" pitchFamily="34" charset="0"/>
              </a:rPr>
              <a:t>3) University Mohammed-V, Dept. of Biology, Laboratory of Plant Physiology and Biotechnology, Morocco</a:t>
            </a:r>
          </a:p>
          <a:p>
            <a:pPr lvl="0"/>
            <a:r>
              <a:rPr lang="en-US" sz="2000" dirty="0">
                <a:latin typeface="Verdana" panose="020B0604030504040204" pitchFamily="34" charset="0"/>
                <a:ea typeface="Verdana" panose="020B0604030504040204" pitchFamily="34" charset="0"/>
                <a:cs typeface="Verdana" panose="020B0604030504040204" pitchFamily="34" charset="0"/>
              </a:rPr>
              <a:t>4) </a:t>
            </a:r>
            <a:r>
              <a:rPr lang="en-GB" sz="2000" dirty="0">
                <a:latin typeface="Verdana" panose="020B0604030504040204" pitchFamily="34" charset="0"/>
                <a:ea typeface="Verdana" panose="020B0604030504040204" pitchFamily="34" charset="0"/>
                <a:cs typeface="Verdana" panose="020B0604030504040204" pitchFamily="34" charset="0"/>
              </a:rPr>
              <a:t>Samarkand State University, 140104 Samarkand, Uzbekistan</a:t>
            </a:r>
            <a:endParaRPr lang="de-DE" sz="2000" dirty="0">
              <a:latin typeface="Verdana" panose="020B0604030504040204" pitchFamily="34" charset="0"/>
              <a:ea typeface="Verdana" panose="020B0604030504040204" pitchFamily="34" charset="0"/>
              <a:cs typeface="Verdana" panose="020B0604030504040204" pitchFamily="34" charset="0"/>
            </a:endParaRPr>
          </a:p>
          <a:p>
            <a:endParaRPr lang="de-DE" sz="3200" b="1" dirty="0"/>
          </a:p>
          <a:p>
            <a:r>
              <a:rPr lang="en-US" sz="3600" b="1" dirty="0">
                <a:latin typeface="Verdana" panose="020B0604030504040204" pitchFamily="34" charset="0"/>
                <a:ea typeface="Verdana" panose="020B0604030504040204" pitchFamily="34" charset="0"/>
                <a:cs typeface="Verdana" panose="020B0604030504040204" pitchFamily="34" charset="0"/>
              </a:rPr>
              <a:t>Introduction</a:t>
            </a:r>
          </a:p>
          <a:p>
            <a:r>
              <a:rPr lang="en-US" sz="3600" dirty="0">
                <a:latin typeface="Verdana" panose="020B0604030504040204" pitchFamily="34" charset="0"/>
                <a:ea typeface="Verdana" panose="020B0604030504040204" pitchFamily="34" charset="0"/>
                <a:cs typeface="Verdana" panose="020B0604030504040204" pitchFamily="34" charset="0"/>
              </a:rPr>
              <a:t>Currently, environmental research on pollinator decline does not trigger broad protection of pollinators in particular in agricultural landscapes. Prevailing environmental recommendations, e.g. seeding wildflower strips in and between fields, don’t take farmers’ interests into account. Farmers prefer income from the entire area and they regard wildflowers as weeds potentially spreading their seeds all over the field. </a:t>
            </a:r>
          </a:p>
          <a:p>
            <a:endParaRPr lang="en-US" sz="3600" dirty="0">
              <a:latin typeface="Verdana" panose="020B0604030504040204" pitchFamily="34" charset="0"/>
              <a:ea typeface="Verdana" panose="020B0604030504040204" pitchFamily="34" charset="0"/>
              <a:cs typeface="Verdana" panose="020B0604030504040204" pitchFamily="34" charset="0"/>
            </a:endParaRPr>
          </a:p>
          <a:p>
            <a:r>
              <a:rPr lang="en-US" sz="3600" b="1" dirty="0">
                <a:latin typeface="Verdana" panose="020B0604030504040204" pitchFamily="34" charset="0"/>
                <a:ea typeface="Verdana" panose="020B0604030504040204" pitchFamily="34" charset="0"/>
                <a:cs typeface="Verdana" panose="020B0604030504040204" pitchFamily="34" charset="0"/>
              </a:rPr>
              <a:t>The Farming with Alternative Pollinators (FAP) approach</a:t>
            </a:r>
          </a:p>
          <a:p>
            <a:r>
              <a:rPr lang="en-US" sz="3600" dirty="0">
                <a:latin typeface="Verdana" panose="020B0604030504040204" pitchFamily="34" charset="0"/>
                <a:ea typeface="Verdana" panose="020B0604030504040204" pitchFamily="34" charset="0"/>
                <a:cs typeface="Verdana" panose="020B0604030504040204" pitchFamily="34" charset="0"/>
              </a:rPr>
              <a:t>Whereas the new agricultural Farming with Alternative Pollinators (FAP) approach uses marketable plants for habitat enhancement and avoids spread of weeds. FAP triggers farmers’ motivation to enhance habitats in fields based on evidence of increased income. FAP measures the impact of enhanced habitats (25% of the field) on the diversity of pollinators and predators and on the total net income in comparison to control fields having the main crop on 100% of the field. The habitat enhancement includes (1) marketable plants (crops, berries, medicinal plants, spices, forage) to attract more pollinators during the flowering of the main crop and sustain pollinators after the main crop ended flowering,(2) shelter plants like sunflower or raspberry against wind, (3) nesting support, (4) water.</a:t>
            </a:r>
          </a:p>
          <a:p>
            <a:endParaRPr lang="en-US" sz="3600" dirty="0">
              <a:latin typeface="Verdana" panose="020B0604030504040204" pitchFamily="34" charset="0"/>
              <a:ea typeface="Verdana" panose="020B0604030504040204" pitchFamily="34" charset="0"/>
              <a:cs typeface="Verdana" panose="020B0604030504040204" pitchFamily="34" charset="0"/>
            </a:endParaRPr>
          </a:p>
          <a:p>
            <a:endParaRPr lang="en-US" sz="3600" dirty="0">
              <a:latin typeface="Verdana" panose="020B0604030504040204" pitchFamily="34" charset="0"/>
              <a:ea typeface="Verdana" panose="020B0604030504040204" pitchFamily="34" charset="0"/>
              <a:cs typeface="Verdana" panose="020B0604030504040204" pitchFamily="34" charset="0"/>
            </a:endParaRPr>
          </a:p>
          <a:p>
            <a:endParaRPr lang="en-US" sz="3600" dirty="0">
              <a:latin typeface="Verdana" panose="020B0604030504040204" pitchFamily="34" charset="0"/>
              <a:ea typeface="Verdana" panose="020B0604030504040204" pitchFamily="34" charset="0"/>
              <a:cs typeface="Verdana" panose="020B0604030504040204" pitchFamily="34" charset="0"/>
            </a:endParaRPr>
          </a:p>
          <a:p>
            <a:endParaRPr lang="en-US" sz="3600" dirty="0">
              <a:latin typeface="Verdana" panose="020B0604030504040204" pitchFamily="34" charset="0"/>
              <a:ea typeface="Verdana" panose="020B0604030504040204" pitchFamily="34" charset="0"/>
              <a:cs typeface="Verdana" panose="020B0604030504040204" pitchFamily="34" charset="0"/>
            </a:endParaRPr>
          </a:p>
          <a:p>
            <a:endParaRPr lang="en-US" sz="3600" dirty="0">
              <a:latin typeface="Verdana" panose="020B0604030504040204" pitchFamily="34" charset="0"/>
              <a:ea typeface="Verdana" panose="020B0604030504040204" pitchFamily="34" charset="0"/>
              <a:cs typeface="Verdana" panose="020B0604030504040204" pitchFamily="34" charset="0"/>
            </a:endParaRPr>
          </a:p>
          <a:p>
            <a:endParaRPr lang="en-US" sz="3600" dirty="0">
              <a:latin typeface="Verdana" panose="020B0604030504040204" pitchFamily="34" charset="0"/>
              <a:ea typeface="Verdana" panose="020B0604030504040204" pitchFamily="34" charset="0"/>
              <a:cs typeface="Verdana" panose="020B0604030504040204" pitchFamily="34" charset="0"/>
            </a:endParaRPr>
          </a:p>
          <a:p>
            <a:endParaRPr lang="en-US" sz="3600" dirty="0">
              <a:latin typeface="Verdana" panose="020B0604030504040204" pitchFamily="34" charset="0"/>
              <a:ea typeface="Verdana" panose="020B0604030504040204" pitchFamily="34" charset="0"/>
              <a:cs typeface="Verdana" panose="020B0604030504040204" pitchFamily="34" charset="0"/>
            </a:endParaRPr>
          </a:p>
          <a:p>
            <a:endParaRPr lang="en-US" sz="3600" dirty="0">
              <a:latin typeface="Verdana" panose="020B0604030504040204" pitchFamily="34" charset="0"/>
              <a:ea typeface="Verdana" panose="020B0604030504040204" pitchFamily="34" charset="0"/>
              <a:cs typeface="Verdana" panose="020B0604030504040204" pitchFamily="34" charset="0"/>
            </a:endParaRPr>
          </a:p>
          <a:p>
            <a:endParaRPr lang="en-US" sz="3600" b="1" dirty="0">
              <a:latin typeface="Verdana" panose="020B0604030504040204" pitchFamily="34" charset="0"/>
              <a:ea typeface="Verdana" panose="020B0604030504040204" pitchFamily="34" charset="0"/>
              <a:cs typeface="Verdana" panose="020B0604030504040204" pitchFamily="34" charset="0"/>
            </a:endParaRPr>
          </a:p>
          <a:p>
            <a:r>
              <a:rPr lang="en-US" sz="2000" b="1" dirty="0">
                <a:latin typeface="Verdana" panose="020B0604030504040204" pitchFamily="34" charset="0"/>
                <a:ea typeface="Verdana" panose="020B0604030504040204" pitchFamily="34" charset="0"/>
                <a:cs typeface="Verdana" panose="020B0604030504040204" pitchFamily="34" charset="0"/>
              </a:rPr>
              <a:t>Figure 1 and 2 and photos: </a:t>
            </a:r>
            <a:r>
              <a:rPr lang="en-US" sz="2000" dirty="0">
                <a:latin typeface="Verdana" panose="020B0604030504040204" pitchFamily="34" charset="0"/>
                <a:ea typeface="Verdana" panose="020B0604030504040204" pitchFamily="34" charset="0"/>
                <a:cs typeface="Verdana" panose="020B0604030504040204" pitchFamily="34" charset="0"/>
              </a:rPr>
              <a:t>FAP field sketches for small and large fields, dark green: the main crop, bright green: the habitat enhancement</a:t>
            </a:r>
            <a:endParaRPr lang="en-US" sz="3600" b="1" dirty="0">
              <a:latin typeface="Verdana" panose="020B0604030504040204" pitchFamily="34" charset="0"/>
              <a:ea typeface="Verdana" panose="020B0604030504040204" pitchFamily="34" charset="0"/>
              <a:cs typeface="Verdana" panose="020B0604030504040204" pitchFamily="34" charset="0"/>
            </a:endParaRPr>
          </a:p>
          <a:p>
            <a:endParaRPr lang="en-US" sz="3600" b="1" dirty="0">
              <a:latin typeface="Verdana" panose="020B0604030504040204" pitchFamily="34" charset="0"/>
              <a:ea typeface="Verdana" panose="020B0604030504040204" pitchFamily="34" charset="0"/>
              <a:cs typeface="Verdana" panose="020B0604030504040204" pitchFamily="34" charset="0"/>
            </a:endParaRPr>
          </a:p>
          <a:p>
            <a:r>
              <a:rPr lang="en-US" sz="3600" b="1" dirty="0">
                <a:latin typeface="Verdana" panose="020B0604030504040204" pitchFamily="34" charset="0"/>
                <a:ea typeface="Verdana" panose="020B0604030504040204" pitchFamily="34" charset="0"/>
                <a:cs typeface="Verdana" panose="020B0604030504040204" pitchFamily="34" charset="0"/>
              </a:rPr>
              <a:t>Results</a:t>
            </a:r>
          </a:p>
          <a:p>
            <a:r>
              <a:rPr lang="en-US" sz="3600" dirty="0">
                <a:latin typeface="Verdana" panose="020B0604030504040204" pitchFamily="34" charset="0"/>
                <a:ea typeface="Verdana" panose="020B0604030504040204" pitchFamily="34" charset="0"/>
                <a:cs typeface="Verdana" panose="020B0604030504040204" pitchFamily="34" charset="0"/>
              </a:rPr>
              <a:t>Pilot projects in Uzbekistan with cucumber and sour cherry as main crops and in Morocco with cucumber as main crop proved high increase of yields of the main crop and higher income per surface based on higher diversity and abundance of pollinators and predators in FAP-fields. In total income from FAP fields was more than double in comparison to control. As insect species highly differ in Central Asia and North Africa the approach proved replicability. </a:t>
            </a:r>
          </a:p>
          <a:p>
            <a:endParaRPr lang="en-US" sz="3600" dirty="0">
              <a:latin typeface="Verdana" panose="020B0604030504040204" pitchFamily="34" charset="0"/>
              <a:ea typeface="Verdana" panose="020B0604030504040204" pitchFamily="34" charset="0"/>
              <a:cs typeface="Verdana" panose="020B0604030504040204" pitchFamily="34" charset="0"/>
            </a:endParaRPr>
          </a:p>
          <a:p>
            <a:r>
              <a:rPr lang="en-US" sz="3600" b="1" dirty="0">
                <a:latin typeface="Verdana" panose="020B0604030504040204" pitchFamily="34" charset="0"/>
                <a:ea typeface="Verdana" panose="020B0604030504040204" pitchFamily="34" charset="0"/>
                <a:cs typeface="Verdana" panose="020B0604030504040204" pitchFamily="34" charset="0"/>
              </a:rPr>
              <a:t>Discussion</a:t>
            </a:r>
          </a:p>
          <a:p>
            <a:r>
              <a:rPr lang="en-US" sz="3600" dirty="0">
                <a:latin typeface="Verdana" panose="020B0604030504040204" pitchFamily="34" charset="0"/>
                <a:ea typeface="Verdana" panose="020B0604030504040204" pitchFamily="34" charset="0"/>
                <a:cs typeface="Verdana" panose="020B0604030504040204" pitchFamily="34" charset="0"/>
              </a:rPr>
              <a:t>The incentive of large income gain makes FAP scalable. FAP obviates the need to reward farmers for pollinator-friendly practices. Different to current recommendations of The Intergovernmental Science-Policy Platform on Biodiversity and Ecosystem Services (IPBES; Potts et al. 2016) – rewarding farmers, Payments for Ecosystem Services – FAP is an option for pollinator protection also in Middle and Low Income Countries.</a:t>
            </a:r>
          </a:p>
          <a:p>
            <a:endParaRPr lang="en-US" sz="3600" dirty="0">
              <a:latin typeface="Verdana" panose="020B0604030504040204" pitchFamily="34" charset="0"/>
              <a:ea typeface="Verdana" panose="020B0604030504040204" pitchFamily="34" charset="0"/>
              <a:cs typeface="Verdana" panose="020B0604030504040204" pitchFamily="34" charset="0"/>
            </a:endParaRPr>
          </a:p>
          <a:p>
            <a:r>
              <a:rPr lang="en-US" sz="3600" b="1" dirty="0">
                <a:latin typeface="Verdana" panose="020B0604030504040204" pitchFamily="34" charset="0"/>
                <a:ea typeface="Verdana" panose="020B0604030504040204" pitchFamily="34" charset="0"/>
                <a:cs typeface="Verdana" panose="020B0604030504040204" pitchFamily="34" charset="0"/>
              </a:rPr>
              <a:t>Conclusion</a:t>
            </a:r>
          </a:p>
          <a:p>
            <a:r>
              <a:rPr lang="en-US" sz="3600" dirty="0">
                <a:latin typeface="Verdana" panose="020B0604030504040204" pitchFamily="34" charset="0"/>
                <a:ea typeface="Verdana" panose="020B0604030504040204" pitchFamily="34" charset="0"/>
                <a:cs typeface="Verdana" panose="020B0604030504040204" pitchFamily="34" charset="0"/>
              </a:rPr>
              <a:t>Trials on more crops are recommended. In case they demonstrate substantial income increases as well, FAP might have high potential to protect pollinators and simultaneously enhance food security. Currently, the increase of horticulture production is mainly based on increase of area, whereas FAP increases the productivity per ha. Thus FAP might reduce the loss of forests and rangelands for establishment of additional fields and orchards. FAP is applicable also in low income countries, which cannot afford subsidies as e.g. the European Union pays.</a:t>
            </a:r>
          </a:p>
          <a:p>
            <a:endParaRPr lang="en-US" sz="3600" b="1" dirty="0">
              <a:latin typeface="Verdana" panose="020B0604030504040204" pitchFamily="34" charset="0"/>
              <a:ea typeface="Verdana" panose="020B0604030504040204" pitchFamily="34" charset="0"/>
              <a:cs typeface="Verdana" panose="020B0604030504040204" pitchFamily="34" charset="0"/>
            </a:endParaRPr>
          </a:p>
          <a:p>
            <a:r>
              <a:rPr lang="en-US" sz="3600" b="1" dirty="0">
                <a:latin typeface="Verdana" panose="020B0604030504040204" pitchFamily="34" charset="0"/>
                <a:ea typeface="Verdana" panose="020B0604030504040204" pitchFamily="34" charset="0"/>
                <a:cs typeface="Verdana" panose="020B0604030504040204" pitchFamily="34" charset="0"/>
              </a:rPr>
              <a:t>References</a:t>
            </a:r>
          </a:p>
          <a:p>
            <a:pPr indent="-457200"/>
            <a:r>
              <a:rPr lang="en-US" sz="2000" dirty="0">
                <a:latin typeface="Verdana" panose="020B0604030504040204" pitchFamily="34" charset="0"/>
                <a:ea typeface="Verdana" panose="020B0604030504040204" pitchFamily="34" charset="0"/>
                <a:cs typeface="Verdana" panose="020B0604030504040204" pitchFamily="34" charset="0"/>
              </a:rPr>
              <a:t>Christmann, S. Aw-Hassan, A., Rajabov, T., </a:t>
            </a:r>
            <a:r>
              <a:rPr lang="en-US" sz="2000" dirty="0" err="1">
                <a:latin typeface="Verdana" panose="020B0604030504040204" pitchFamily="34" charset="0"/>
                <a:ea typeface="Verdana" panose="020B0604030504040204" pitchFamily="34" charset="0"/>
                <a:cs typeface="Verdana" panose="020B0604030504040204" pitchFamily="34" charset="0"/>
              </a:rPr>
              <a:t>Khamraev</a:t>
            </a:r>
            <a:r>
              <a:rPr lang="en-US" sz="2000" dirty="0">
                <a:latin typeface="Verdana" panose="020B0604030504040204" pitchFamily="34" charset="0"/>
                <a:ea typeface="Verdana" panose="020B0604030504040204" pitchFamily="34" charset="0"/>
                <a:cs typeface="Verdana" panose="020B0604030504040204" pitchFamily="34" charset="0"/>
              </a:rPr>
              <a:t>, A.S., Tsivelikas, A. 2017. Farming with Alternative Pollinators increases yields and incomes of cucumber and sour cherry. </a:t>
            </a:r>
            <a:r>
              <a:rPr lang="en-US" sz="2000" dirty="0" err="1">
                <a:latin typeface="Verdana" panose="020B0604030504040204" pitchFamily="34" charset="0"/>
                <a:ea typeface="Verdana" panose="020B0604030504040204" pitchFamily="34" charset="0"/>
                <a:cs typeface="Verdana" panose="020B0604030504040204" pitchFamily="34" charset="0"/>
              </a:rPr>
              <a:t>Agron</a:t>
            </a:r>
            <a:r>
              <a:rPr lang="en-US" sz="2000" dirty="0">
                <a:latin typeface="Verdana" panose="020B0604030504040204" pitchFamily="34" charset="0"/>
                <a:ea typeface="Verdana" panose="020B0604030504040204" pitchFamily="34" charset="0"/>
                <a:cs typeface="Verdana" panose="020B0604030504040204" pitchFamily="34" charset="0"/>
              </a:rPr>
              <a:t>. Sustain. Dev. DOI: 10.1007/s13593-017-0433-y</a:t>
            </a:r>
          </a:p>
          <a:p>
            <a:pPr indent="-457200"/>
            <a:r>
              <a:rPr lang="en-US" sz="2000" dirty="0">
                <a:latin typeface="Verdana" panose="020B0604030504040204" pitchFamily="34" charset="0"/>
                <a:ea typeface="Verdana" panose="020B0604030504040204" pitchFamily="34" charset="0"/>
                <a:cs typeface="Verdana" panose="020B0604030504040204" pitchFamily="34" charset="0"/>
              </a:rPr>
              <a:t>Christmann, S., Aw-Hassan A.A., 2012. </a:t>
            </a:r>
            <a:r>
              <a:rPr lang="en-GB" sz="2000" dirty="0">
                <a:latin typeface="Verdana" panose="020B0604030504040204" pitchFamily="34" charset="0"/>
                <a:ea typeface="Verdana" panose="020B0604030504040204" pitchFamily="34" charset="0"/>
                <a:cs typeface="Verdana" panose="020B0604030504040204" pitchFamily="34" charset="0"/>
              </a:rPr>
              <a:t>Farming with Alternative Pollinators (FAP) – an overlooked win-win-strategy for climate change adaptation. In: </a:t>
            </a:r>
            <a:r>
              <a:rPr lang="en-US" sz="2000" dirty="0">
                <a:latin typeface="Verdana" panose="020B0604030504040204" pitchFamily="34" charset="0"/>
                <a:ea typeface="Verdana" panose="020B0604030504040204" pitchFamily="34" charset="0"/>
                <a:cs typeface="Verdana" panose="020B0604030504040204" pitchFamily="34" charset="0"/>
              </a:rPr>
              <a:t>‎Agric. </a:t>
            </a:r>
            <a:r>
              <a:rPr lang="en-US" sz="2000" dirty="0" err="1">
                <a:latin typeface="Verdana" panose="020B0604030504040204" pitchFamily="34" charset="0"/>
                <a:ea typeface="Verdana" panose="020B0604030504040204" pitchFamily="34" charset="0"/>
                <a:cs typeface="Verdana" panose="020B0604030504040204" pitchFamily="34" charset="0"/>
              </a:rPr>
              <a:t>Ecosyst</a:t>
            </a:r>
            <a:r>
              <a:rPr lang="en-US" sz="2000" dirty="0">
                <a:latin typeface="Verdana" panose="020B0604030504040204" pitchFamily="34" charset="0"/>
                <a:ea typeface="Verdana" panose="020B0604030504040204" pitchFamily="34" charset="0"/>
                <a:cs typeface="Verdana" panose="020B0604030504040204" pitchFamily="34" charset="0"/>
              </a:rPr>
              <a:t>. Environ. 161, 161-164. </a:t>
            </a:r>
            <a:endParaRPr lang="de-DE" sz="2000" dirty="0">
              <a:latin typeface="Verdana" panose="020B0604030504040204" pitchFamily="34" charset="0"/>
              <a:ea typeface="Verdana" panose="020B0604030504040204" pitchFamily="34" charset="0"/>
              <a:cs typeface="Verdana" panose="020B0604030504040204" pitchFamily="34" charset="0"/>
            </a:endParaRPr>
          </a:p>
          <a:p>
            <a:pPr indent="-457200"/>
            <a:r>
              <a:rPr lang="en-US" sz="2000" dirty="0">
                <a:latin typeface="Verdana" panose="020B0604030504040204" pitchFamily="34" charset="0"/>
                <a:ea typeface="Verdana" panose="020B0604030504040204" pitchFamily="34" charset="0"/>
                <a:cs typeface="Verdana" panose="020B0604030504040204" pitchFamily="34" charset="0"/>
              </a:rPr>
              <a:t>Potts, S.G., Imperatriz-Fonseca, V., Ngo, H.T. &amp;  </a:t>
            </a:r>
            <a:r>
              <a:rPr lang="en-US" sz="2000" dirty="0" err="1">
                <a:latin typeface="Verdana" panose="020B0604030504040204" pitchFamily="34" charset="0"/>
                <a:ea typeface="Verdana" panose="020B0604030504040204" pitchFamily="34" charset="0"/>
                <a:cs typeface="Verdana" panose="020B0604030504040204" pitchFamily="34" charset="0"/>
              </a:rPr>
              <a:t>Aizen</a:t>
            </a:r>
            <a:r>
              <a:rPr lang="en-US" sz="2000" dirty="0">
                <a:latin typeface="Verdana" panose="020B0604030504040204" pitchFamily="34" charset="0"/>
                <a:ea typeface="Verdana" panose="020B0604030504040204" pitchFamily="34" charset="0"/>
                <a:cs typeface="Verdana" panose="020B0604030504040204" pitchFamily="34" charset="0"/>
              </a:rPr>
              <a:t>, M.A. 2016. The assessment report on Pollinators, Pollination and Food Production. Summary for Policymakers. IPBES, Bonn. </a:t>
            </a:r>
            <a:r>
              <a:rPr lang="en-US" sz="2000" u="sng" dirty="0">
                <a:latin typeface="Verdana" panose="020B0604030504040204" pitchFamily="34" charset="0"/>
                <a:ea typeface="Verdana" panose="020B0604030504040204" pitchFamily="34" charset="0"/>
                <a:cs typeface="Verdana" panose="020B0604030504040204" pitchFamily="34" charset="0"/>
                <a:hlinkClick r:id="rId3"/>
              </a:rPr>
              <a:t>http://www.ipbes.net/sites/default/files/downloads/pdf/spm_deliverable_3a_pollination_20161124.pdf</a:t>
            </a:r>
            <a:endParaRPr lang="de-DE" sz="2000" dirty="0">
              <a:latin typeface="Verdana" panose="020B0604030504040204" pitchFamily="34" charset="0"/>
              <a:ea typeface="Verdana" panose="020B0604030504040204" pitchFamily="34" charset="0"/>
              <a:cs typeface="Verdana" panose="020B0604030504040204" pitchFamily="34" charset="0"/>
            </a:endParaRPr>
          </a:p>
        </p:txBody>
      </p:sp>
      <p:pic>
        <p:nvPicPr>
          <p:cNvPr id="4" name="Grafik 3">
            <a:extLst>
              <a:ext uri="{FF2B5EF4-FFF2-40B4-BE49-F238E27FC236}">
                <a16:creationId xmlns:a16="http://schemas.microsoft.com/office/drawing/2014/main" id="{1A2ACF83-E50B-4F11-B5F0-13846C15199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1"/>
            <a:ext cx="8817429" cy="8561155"/>
          </a:xfrm>
          <a:prstGeom prst="rect">
            <a:avLst/>
          </a:prstGeom>
        </p:spPr>
      </p:pic>
      <p:pic>
        <p:nvPicPr>
          <p:cNvPr id="6" name="Grafik 5">
            <a:extLst>
              <a:ext uri="{FF2B5EF4-FFF2-40B4-BE49-F238E27FC236}">
                <a16:creationId xmlns:a16="http://schemas.microsoft.com/office/drawing/2014/main" id="{246B863E-6FCE-41BE-8EEB-8A1C6BD014F1}"/>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3347587" y="16498717"/>
            <a:ext cx="6403070" cy="4257361"/>
          </a:xfrm>
          <a:prstGeom prst="rect">
            <a:avLst/>
          </a:prstGeom>
        </p:spPr>
      </p:pic>
      <p:pic>
        <p:nvPicPr>
          <p:cNvPr id="7" name="Picture 2">
            <a:extLst>
              <a:ext uri="{FF2B5EF4-FFF2-40B4-BE49-F238E27FC236}">
                <a16:creationId xmlns:a16="http://schemas.microsoft.com/office/drawing/2014/main" id="{D07DF83A-D11E-4406-9567-F11109182CE6}"/>
              </a:ext>
            </a:extLst>
          </p:cNvPr>
          <p:cNvPicPr>
            <a:picLocks noChangeAspect="1" noChangeArrowheads="1"/>
          </p:cNvPicPr>
          <p:nvPr/>
        </p:nvPicPr>
        <p:blipFill>
          <a:blip r:embed="rId6"/>
          <a:srcRect/>
          <a:stretch>
            <a:fillRect/>
          </a:stretch>
        </p:blipFill>
        <p:spPr bwMode="auto">
          <a:xfrm>
            <a:off x="9523221" y="18694688"/>
            <a:ext cx="2884948" cy="2418917"/>
          </a:xfrm>
          <a:prstGeom prst="rect">
            <a:avLst/>
          </a:prstGeom>
          <a:noFill/>
        </p:spPr>
      </p:pic>
      <p:pic>
        <p:nvPicPr>
          <p:cNvPr id="8" name="Picture 2">
            <a:extLst>
              <a:ext uri="{FF2B5EF4-FFF2-40B4-BE49-F238E27FC236}">
                <a16:creationId xmlns:a16="http://schemas.microsoft.com/office/drawing/2014/main" id="{3E88235A-0751-4BB8-A162-68024EB1606F}"/>
              </a:ext>
            </a:extLst>
          </p:cNvPr>
          <p:cNvPicPr>
            <a:picLocks noChangeAspect="1" noChangeArrowheads="1"/>
          </p:cNvPicPr>
          <p:nvPr/>
        </p:nvPicPr>
        <p:blipFill>
          <a:blip r:embed="rId7"/>
          <a:srcRect/>
          <a:stretch>
            <a:fillRect/>
          </a:stretch>
        </p:blipFill>
        <p:spPr bwMode="auto">
          <a:xfrm>
            <a:off x="12735898" y="17534058"/>
            <a:ext cx="3979049" cy="3483272"/>
          </a:xfrm>
          <a:prstGeom prst="rect">
            <a:avLst/>
          </a:prstGeom>
          <a:noFill/>
          <a:ln w="9525">
            <a:noFill/>
            <a:miter lim="800000"/>
            <a:headEnd/>
            <a:tailEnd/>
          </a:ln>
        </p:spPr>
      </p:pic>
      <p:pic>
        <p:nvPicPr>
          <p:cNvPr id="10" name="Grafik 9">
            <a:extLst>
              <a:ext uri="{FF2B5EF4-FFF2-40B4-BE49-F238E27FC236}">
                <a16:creationId xmlns:a16="http://schemas.microsoft.com/office/drawing/2014/main" id="{D1EDF8E0-A01D-4AC0-A5FC-B00A83530CF6}"/>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0372158" y="16570310"/>
            <a:ext cx="2844800" cy="2133600"/>
          </a:xfrm>
          <a:prstGeom prst="rect">
            <a:avLst/>
          </a:prstGeom>
        </p:spPr>
      </p:pic>
      <p:pic>
        <p:nvPicPr>
          <p:cNvPr id="11" name="Grafik 10">
            <a:extLst>
              <a:ext uri="{FF2B5EF4-FFF2-40B4-BE49-F238E27FC236}">
                <a16:creationId xmlns:a16="http://schemas.microsoft.com/office/drawing/2014/main" id="{5D8E22D5-E449-441B-AAC3-EC8D8AFE22C8}"/>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7238891" y="18457335"/>
            <a:ext cx="3901546" cy="2594113"/>
          </a:xfrm>
          <a:prstGeom prst="rect">
            <a:avLst/>
          </a:prstGeom>
        </p:spPr>
      </p:pic>
      <p:pic>
        <p:nvPicPr>
          <p:cNvPr id="13" name="Picture 1" descr="Description: cid:image001.jpg@01CF0D2D.9095F5B0">
            <a:extLst>
              <a:ext uri="{FF2B5EF4-FFF2-40B4-BE49-F238E27FC236}">
                <a16:creationId xmlns:a16="http://schemas.microsoft.com/office/drawing/2014/main" id="{CC6DD752-20A3-46D0-AF0B-4A8D3A73ED2C}"/>
              </a:ext>
            </a:extLst>
          </p:cNvPr>
          <p:cNvPicPr/>
          <p:nvPr/>
        </p:nvPicPr>
        <p:blipFill>
          <a:blip r:embed="rId10" r:link="rId11"/>
          <a:srcRect/>
          <a:stretch>
            <a:fillRect/>
          </a:stretch>
        </p:blipFill>
        <p:spPr bwMode="auto">
          <a:xfrm>
            <a:off x="0" y="41909685"/>
            <a:ext cx="2823458" cy="708086"/>
          </a:xfrm>
          <a:prstGeom prst="rect">
            <a:avLst/>
          </a:prstGeom>
          <a:noFill/>
          <a:ln w="9525">
            <a:noFill/>
            <a:miter lim="800000"/>
            <a:headEnd/>
            <a:tailEnd/>
          </a:ln>
        </p:spPr>
      </p:pic>
      <p:pic>
        <p:nvPicPr>
          <p:cNvPr id="14" name="Picture 4" descr="C:\Documentation\Projekte\BEAF small grants\PPT\BMZ-Logo_with financial support   .jpg">
            <a:extLst>
              <a:ext uri="{FF2B5EF4-FFF2-40B4-BE49-F238E27FC236}">
                <a16:creationId xmlns:a16="http://schemas.microsoft.com/office/drawing/2014/main" id="{5C71E318-0EAE-4D32-A1B3-FFBEA00C9581}"/>
              </a:ext>
            </a:extLst>
          </p:cNvPr>
          <p:cNvPicPr/>
          <p:nvPr/>
        </p:nvPicPr>
        <p:blipFill>
          <a:blip r:embed="rId12" cstate="print"/>
          <a:srcRect/>
          <a:stretch>
            <a:fillRect/>
          </a:stretch>
        </p:blipFill>
        <p:spPr bwMode="auto">
          <a:xfrm>
            <a:off x="9560399" y="42065719"/>
            <a:ext cx="2474005" cy="657363"/>
          </a:xfrm>
          <a:prstGeom prst="rect">
            <a:avLst/>
          </a:prstGeom>
          <a:noFill/>
        </p:spPr>
      </p:pic>
      <p:pic>
        <p:nvPicPr>
          <p:cNvPr id="15" name="Image 1" descr="logo-inra-1">
            <a:extLst>
              <a:ext uri="{FF2B5EF4-FFF2-40B4-BE49-F238E27FC236}">
                <a16:creationId xmlns:a16="http://schemas.microsoft.com/office/drawing/2014/main" id="{1DBF0EA8-4C95-44F6-82F8-8EA7AA45B27E}"/>
              </a:ext>
            </a:extLst>
          </p:cNvPr>
          <p:cNvPicPr/>
          <p:nvPr/>
        </p:nvPicPr>
        <p:blipFill>
          <a:blip r:embed="rId13" cstate="print"/>
          <a:srcRect/>
          <a:stretch>
            <a:fillRect/>
          </a:stretch>
        </p:blipFill>
        <p:spPr bwMode="auto">
          <a:xfrm>
            <a:off x="5364951" y="41990818"/>
            <a:ext cx="1335507" cy="876639"/>
          </a:xfrm>
          <a:prstGeom prst="rect">
            <a:avLst/>
          </a:prstGeom>
          <a:noFill/>
          <a:ln w="9525">
            <a:noFill/>
            <a:miter lim="800000"/>
            <a:headEnd/>
            <a:tailEnd/>
          </a:ln>
        </p:spPr>
      </p:pic>
      <p:pic>
        <p:nvPicPr>
          <p:cNvPr id="16" name="Picture 2" descr="C:\Documentation\Projekte\Papanaya\LOGO BMU_ru_.gif">
            <a:extLst>
              <a:ext uri="{FF2B5EF4-FFF2-40B4-BE49-F238E27FC236}">
                <a16:creationId xmlns:a16="http://schemas.microsoft.com/office/drawing/2014/main" id="{2C0E9E56-3AD7-443F-AD12-58186BB10912}"/>
              </a:ext>
            </a:extLst>
          </p:cNvPr>
          <p:cNvPicPr>
            <a:picLocks noChangeAspect="1" noChangeArrowheads="1"/>
          </p:cNvPicPr>
          <p:nvPr/>
        </p:nvPicPr>
        <p:blipFill>
          <a:blip r:embed="rId14"/>
          <a:srcRect/>
          <a:stretch>
            <a:fillRect/>
          </a:stretch>
        </p:blipFill>
        <p:spPr bwMode="auto">
          <a:xfrm flipV="1">
            <a:off x="8161716" y="41930986"/>
            <a:ext cx="1398683" cy="824630"/>
          </a:xfrm>
          <a:prstGeom prst="rect">
            <a:avLst/>
          </a:prstGeom>
          <a:noFill/>
        </p:spPr>
      </p:pic>
      <p:pic>
        <p:nvPicPr>
          <p:cNvPr id="18" name="Image 1" descr="cid:image001.png@01D0C3D0.DD5CE150">
            <a:extLst>
              <a:ext uri="{FF2B5EF4-FFF2-40B4-BE49-F238E27FC236}">
                <a16:creationId xmlns:a16="http://schemas.microsoft.com/office/drawing/2014/main" id="{CE2A7552-85B3-4460-99A6-8555AF559667}"/>
              </a:ext>
            </a:extLst>
          </p:cNvPr>
          <p:cNvPicPr/>
          <p:nvPr/>
        </p:nvPicPr>
        <p:blipFill>
          <a:blip r:embed="rId15" r:link="rId16">
            <a:extLst>
              <a:ext uri="{28A0092B-C50C-407E-A947-70E740481C1C}">
                <a14:useLocalDpi xmlns:a14="http://schemas.microsoft.com/office/drawing/2010/main" val="0"/>
              </a:ext>
            </a:extLst>
          </a:blip>
          <a:srcRect/>
          <a:stretch>
            <a:fillRect/>
          </a:stretch>
        </p:blipFill>
        <p:spPr bwMode="auto">
          <a:xfrm>
            <a:off x="3316716" y="42117963"/>
            <a:ext cx="2004705" cy="685800"/>
          </a:xfrm>
          <a:prstGeom prst="rect">
            <a:avLst/>
          </a:prstGeom>
          <a:noFill/>
          <a:ln>
            <a:noFill/>
          </a:ln>
        </p:spPr>
      </p:pic>
      <p:pic>
        <p:nvPicPr>
          <p:cNvPr id="20" name="Grafik 19">
            <a:extLst>
              <a:ext uri="{FF2B5EF4-FFF2-40B4-BE49-F238E27FC236}">
                <a16:creationId xmlns:a16="http://schemas.microsoft.com/office/drawing/2014/main" id="{D931B852-D9E9-441E-BBCF-FA127CD1AAE5}"/>
              </a:ext>
            </a:extLst>
          </p:cNvPr>
          <p:cNvPicPr>
            <a:picLocks noChangeAspect="1"/>
          </p:cNvPicPr>
          <p:nvPr/>
        </p:nvPicPr>
        <p:blipFill>
          <a:blip r:embed="rId17" cstate="print">
            <a:extLst>
              <a:ext uri="{28A0092B-C50C-407E-A947-70E740481C1C}">
                <a14:useLocalDpi xmlns:a14="http://schemas.microsoft.com/office/drawing/2010/main" val="0"/>
              </a:ext>
            </a:extLst>
          </a:blip>
          <a:stretch>
            <a:fillRect/>
          </a:stretch>
        </p:blipFill>
        <p:spPr>
          <a:xfrm>
            <a:off x="6965092" y="41909686"/>
            <a:ext cx="1009506" cy="792014"/>
          </a:xfrm>
          <a:prstGeom prst="rect">
            <a:avLst/>
          </a:prstGeom>
        </p:spPr>
      </p:pic>
      <p:graphicFrame>
        <p:nvGraphicFramePr>
          <p:cNvPr id="21" name="Diagramm 20">
            <a:extLst>
              <a:ext uri="{FF2B5EF4-FFF2-40B4-BE49-F238E27FC236}">
                <a16:creationId xmlns:a16="http://schemas.microsoft.com/office/drawing/2014/main" id="{21FBF08B-012C-489D-AF9A-83F879CE245F}"/>
              </a:ext>
            </a:extLst>
          </p:cNvPr>
          <p:cNvGraphicFramePr>
            <a:graphicFrameLocks/>
          </p:cNvGraphicFramePr>
          <p:nvPr>
            <p:extLst>
              <p:ext uri="{D42A27DB-BD31-4B8C-83A1-F6EECF244321}">
                <p14:modId xmlns:p14="http://schemas.microsoft.com/office/powerpoint/2010/main" val="3529128586"/>
              </p:ext>
            </p:extLst>
          </p:nvPr>
        </p:nvGraphicFramePr>
        <p:xfrm>
          <a:off x="0" y="9873574"/>
          <a:ext cx="8817428" cy="4756826"/>
        </p:xfrm>
        <a:graphic>
          <a:graphicData uri="http://schemas.openxmlformats.org/drawingml/2006/chart">
            <c:chart xmlns:c="http://schemas.openxmlformats.org/drawingml/2006/chart" xmlns:r="http://schemas.openxmlformats.org/officeDocument/2006/relationships" r:id="rId18"/>
          </a:graphicData>
        </a:graphic>
      </p:graphicFrame>
      <p:sp>
        <p:nvSpPr>
          <p:cNvPr id="22" name="Textfeld 21">
            <a:extLst>
              <a:ext uri="{FF2B5EF4-FFF2-40B4-BE49-F238E27FC236}">
                <a16:creationId xmlns:a16="http://schemas.microsoft.com/office/drawing/2014/main" id="{8FEB12B0-9389-478C-A408-D5F0E2B1F74B}"/>
              </a:ext>
            </a:extLst>
          </p:cNvPr>
          <p:cNvSpPr txBox="1"/>
          <p:nvPr/>
        </p:nvSpPr>
        <p:spPr>
          <a:xfrm>
            <a:off x="0" y="14880972"/>
            <a:ext cx="8861059" cy="707886"/>
          </a:xfrm>
          <a:prstGeom prst="rect">
            <a:avLst/>
          </a:prstGeom>
          <a:noFill/>
        </p:spPr>
        <p:txBody>
          <a:bodyPr wrap="square" rtlCol="0">
            <a:spAutoFit/>
          </a:bodyPr>
          <a:lstStyle/>
          <a:p>
            <a:r>
              <a:rPr lang="de-DE" sz="2000" b="1" dirty="0">
                <a:latin typeface="Verdana" panose="020B0604030504040204" pitchFamily="34" charset="0"/>
                <a:ea typeface="Verdana" panose="020B0604030504040204" pitchFamily="34" charset="0"/>
                <a:cs typeface="Verdana" panose="020B0604030504040204" pitchFamily="34" charset="0"/>
              </a:rPr>
              <a:t>Figure 1: </a:t>
            </a:r>
            <a:r>
              <a:rPr lang="de-DE" sz="2000" dirty="0">
                <a:latin typeface="Verdana" panose="020B0604030504040204" pitchFamily="34" charset="0"/>
                <a:ea typeface="Verdana" panose="020B0604030504040204" pitchFamily="34" charset="0"/>
                <a:cs typeface="Verdana" panose="020B0604030504040204" pitchFamily="34" charset="0"/>
              </a:rPr>
              <a:t>FAP </a:t>
            </a:r>
            <a:r>
              <a:rPr lang="de-DE" sz="2000" dirty="0" err="1">
                <a:latin typeface="Verdana" panose="020B0604030504040204" pitchFamily="34" charset="0"/>
                <a:ea typeface="Verdana" panose="020B0604030504040204" pitchFamily="34" charset="0"/>
                <a:cs typeface="Verdana" panose="020B0604030504040204" pitchFamily="34" charset="0"/>
              </a:rPr>
              <a:t>impact</a:t>
            </a:r>
            <a:r>
              <a:rPr lang="de-DE" sz="2000" dirty="0">
                <a:latin typeface="Verdana" panose="020B0604030504040204" pitchFamily="34" charset="0"/>
                <a:ea typeface="Verdana" panose="020B0604030504040204" pitchFamily="34" charset="0"/>
                <a:cs typeface="Verdana" panose="020B0604030504040204" pitchFamily="34" charset="0"/>
              </a:rPr>
              <a:t> on </a:t>
            </a:r>
            <a:r>
              <a:rPr lang="de-DE" sz="2000" dirty="0" err="1">
                <a:latin typeface="Verdana" panose="020B0604030504040204" pitchFamily="34" charset="0"/>
                <a:ea typeface="Verdana" panose="020B0604030504040204" pitchFamily="34" charset="0"/>
                <a:cs typeface="Verdana" panose="020B0604030504040204" pitchFamily="34" charset="0"/>
              </a:rPr>
              <a:t>the</a:t>
            </a:r>
            <a:r>
              <a:rPr lang="de-DE" sz="2000" dirty="0">
                <a:latin typeface="Verdana" panose="020B0604030504040204" pitchFamily="34" charset="0"/>
                <a:ea typeface="Verdana" panose="020B0604030504040204" pitchFamily="34" charset="0"/>
                <a:cs typeface="Verdana" panose="020B0604030504040204" pitchFamily="34" charset="0"/>
              </a:rPr>
              <a:t> </a:t>
            </a:r>
            <a:r>
              <a:rPr lang="de-DE" sz="2000" dirty="0" err="1">
                <a:latin typeface="Verdana" panose="020B0604030504040204" pitchFamily="34" charset="0"/>
                <a:ea typeface="Verdana" panose="020B0604030504040204" pitchFamily="34" charset="0"/>
                <a:cs typeface="Verdana" panose="020B0604030504040204" pitchFamily="34" charset="0"/>
              </a:rPr>
              <a:t>procuctivity</a:t>
            </a:r>
            <a:r>
              <a:rPr lang="de-DE" sz="2000" dirty="0">
                <a:latin typeface="Verdana" panose="020B0604030504040204" pitchFamily="34" charset="0"/>
                <a:ea typeface="Verdana" panose="020B0604030504040204" pitchFamily="34" charset="0"/>
                <a:cs typeface="Verdana" panose="020B0604030504040204" pitchFamily="34" charset="0"/>
              </a:rPr>
              <a:t> of </a:t>
            </a:r>
            <a:r>
              <a:rPr lang="de-DE" sz="2000" dirty="0" err="1">
                <a:latin typeface="Verdana" panose="020B0604030504040204" pitchFamily="34" charset="0"/>
                <a:ea typeface="Verdana" panose="020B0604030504040204" pitchFamily="34" charset="0"/>
                <a:cs typeface="Verdana" panose="020B0604030504040204" pitchFamily="34" charset="0"/>
              </a:rPr>
              <a:t>sour</a:t>
            </a:r>
            <a:r>
              <a:rPr lang="de-DE" sz="2000" dirty="0">
                <a:latin typeface="Verdana" panose="020B0604030504040204" pitchFamily="34" charset="0"/>
                <a:ea typeface="Verdana" panose="020B0604030504040204" pitchFamily="34" charset="0"/>
                <a:cs typeface="Verdana" panose="020B0604030504040204" pitchFamily="34" charset="0"/>
              </a:rPr>
              <a:t> </a:t>
            </a:r>
            <a:r>
              <a:rPr lang="de-DE" sz="2000" dirty="0" err="1">
                <a:latin typeface="Verdana" panose="020B0604030504040204" pitchFamily="34" charset="0"/>
                <a:ea typeface="Verdana" panose="020B0604030504040204" pitchFamily="34" charset="0"/>
                <a:cs typeface="Verdana" panose="020B0604030504040204" pitchFamily="34" charset="0"/>
              </a:rPr>
              <a:t>cherry</a:t>
            </a:r>
            <a:r>
              <a:rPr lang="de-DE" sz="2000" dirty="0">
                <a:latin typeface="Verdana" panose="020B0604030504040204" pitchFamily="34" charset="0"/>
                <a:ea typeface="Verdana" panose="020B0604030504040204" pitchFamily="34" charset="0"/>
                <a:cs typeface="Verdana" panose="020B0604030504040204" pitchFamily="34" charset="0"/>
              </a:rPr>
              <a:t>, 2014 </a:t>
            </a:r>
            <a:r>
              <a:rPr lang="de-DE" sz="2000" dirty="0" err="1">
                <a:latin typeface="Verdana" panose="020B0604030504040204" pitchFamily="34" charset="0"/>
                <a:ea typeface="Verdana" panose="020B0604030504040204" pitchFamily="34" charset="0"/>
                <a:cs typeface="Verdana" panose="020B0604030504040204" pitchFamily="34" charset="0"/>
              </a:rPr>
              <a:t>Uzbekistan</a:t>
            </a:r>
            <a:r>
              <a:rPr lang="de-DE" sz="2000" dirty="0">
                <a:latin typeface="Verdana" panose="020B0604030504040204" pitchFamily="34" charset="0"/>
                <a:ea typeface="Verdana" panose="020B0604030504040204" pitchFamily="34" charset="0"/>
                <a:cs typeface="Verdana" panose="020B0604030504040204" pitchFamily="34" charset="0"/>
              </a:rPr>
              <a:t> </a:t>
            </a:r>
          </a:p>
        </p:txBody>
      </p:sp>
      <p:sp>
        <p:nvSpPr>
          <p:cNvPr id="23" name="Textfeld 22">
            <a:extLst>
              <a:ext uri="{FF2B5EF4-FFF2-40B4-BE49-F238E27FC236}">
                <a16:creationId xmlns:a16="http://schemas.microsoft.com/office/drawing/2014/main" id="{8B219984-660A-4F4A-AE24-E1E230B91699}"/>
              </a:ext>
            </a:extLst>
          </p:cNvPr>
          <p:cNvSpPr txBox="1"/>
          <p:nvPr/>
        </p:nvSpPr>
        <p:spPr>
          <a:xfrm>
            <a:off x="-1" y="8811951"/>
            <a:ext cx="8785631" cy="400110"/>
          </a:xfrm>
          <a:prstGeom prst="rect">
            <a:avLst/>
          </a:prstGeom>
          <a:noFill/>
        </p:spPr>
        <p:txBody>
          <a:bodyPr wrap="square" rtlCol="0">
            <a:spAutoFit/>
          </a:bodyPr>
          <a:lstStyle/>
          <a:p>
            <a:r>
              <a:rPr lang="de-DE" sz="2000" b="1" dirty="0" err="1">
                <a:latin typeface="Verdana" panose="020B0604030504040204" pitchFamily="34" charset="0"/>
                <a:ea typeface="Verdana" panose="020B0604030504040204" pitchFamily="34" charset="0"/>
                <a:cs typeface="Verdana" panose="020B0604030504040204" pitchFamily="34" charset="0"/>
              </a:rPr>
              <a:t>Photo</a:t>
            </a:r>
            <a:r>
              <a:rPr lang="de-DE" sz="2000" b="1" dirty="0">
                <a:latin typeface="Verdana" panose="020B0604030504040204" pitchFamily="34" charset="0"/>
                <a:ea typeface="Verdana" panose="020B0604030504040204" pitchFamily="34" charset="0"/>
                <a:cs typeface="Verdana" panose="020B0604030504040204" pitchFamily="34" charset="0"/>
              </a:rPr>
              <a:t> 1: </a:t>
            </a:r>
            <a:r>
              <a:rPr lang="de-DE" sz="2000" dirty="0" err="1">
                <a:latin typeface="Verdana" panose="020B0604030504040204" pitchFamily="34" charset="0"/>
                <a:ea typeface="Verdana" panose="020B0604030504040204" pitchFamily="34" charset="0"/>
                <a:cs typeface="Verdana" panose="020B0604030504040204" pitchFamily="34" charset="0"/>
              </a:rPr>
              <a:t>Xyolocopa</a:t>
            </a:r>
            <a:r>
              <a:rPr lang="de-DE" sz="2000" dirty="0">
                <a:latin typeface="Verdana" panose="020B0604030504040204" pitchFamily="34" charset="0"/>
                <a:ea typeface="Verdana" panose="020B0604030504040204" pitchFamily="34" charset="0"/>
                <a:cs typeface="Verdana" panose="020B0604030504040204" pitchFamily="34" charset="0"/>
              </a:rPr>
              <a:t> </a:t>
            </a:r>
            <a:r>
              <a:rPr lang="de-DE" sz="2000" dirty="0" err="1">
                <a:latin typeface="Verdana" panose="020B0604030504040204" pitchFamily="34" charset="0"/>
                <a:ea typeface="Verdana" panose="020B0604030504040204" pitchFamily="34" charset="0"/>
                <a:cs typeface="Verdana" panose="020B0604030504040204" pitchFamily="34" charset="0"/>
              </a:rPr>
              <a:t>pollinating</a:t>
            </a:r>
            <a:r>
              <a:rPr lang="de-DE" sz="2000" dirty="0">
                <a:latin typeface="Verdana" panose="020B0604030504040204" pitchFamily="34" charset="0"/>
                <a:ea typeface="Verdana" panose="020B0604030504040204" pitchFamily="34" charset="0"/>
                <a:cs typeface="Verdana" panose="020B0604030504040204" pitchFamily="34" charset="0"/>
              </a:rPr>
              <a:t> </a:t>
            </a:r>
            <a:r>
              <a:rPr lang="de-DE" sz="2000" dirty="0" err="1">
                <a:latin typeface="Verdana" panose="020B0604030504040204" pitchFamily="34" charset="0"/>
                <a:ea typeface="Verdana" panose="020B0604030504040204" pitchFamily="34" charset="0"/>
                <a:cs typeface="Verdana" panose="020B0604030504040204" pitchFamily="34" charset="0"/>
              </a:rPr>
              <a:t>sunflower</a:t>
            </a:r>
            <a:endParaRPr lang="de-DE" sz="2000" dirty="0">
              <a:latin typeface="Verdana" panose="020B0604030504040204" pitchFamily="34" charset="0"/>
              <a:ea typeface="Verdana" panose="020B0604030504040204" pitchFamily="34" charset="0"/>
              <a:cs typeface="Verdana" panose="020B0604030504040204" pitchFamily="34" charset="0"/>
            </a:endParaRPr>
          </a:p>
        </p:txBody>
      </p:sp>
      <p:pic>
        <p:nvPicPr>
          <p:cNvPr id="24" name="Inhaltsplatzhalter 4">
            <a:extLst>
              <a:ext uri="{FF2B5EF4-FFF2-40B4-BE49-F238E27FC236}">
                <a16:creationId xmlns:a16="http://schemas.microsoft.com/office/drawing/2014/main" id="{91FBB696-9F1B-4072-9CCC-A0322259312B}"/>
              </a:ext>
            </a:extLst>
          </p:cNvPr>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1" y="15990091"/>
            <a:ext cx="8648355" cy="8272681"/>
          </a:xfrm>
          <a:prstGeom prst="rect">
            <a:avLst/>
          </a:prstGeom>
        </p:spPr>
      </p:pic>
      <p:sp>
        <p:nvSpPr>
          <p:cNvPr id="25" name="Textfeld 24">
            <a:extLst>
              <a:ext uri="{FF2B5EF4-FFF2-40B4-BE49-F238E27FC236}">
                <a16:creationId xmlns:a16="http://schemas.microsoft.com/office/drawing/2014/main" id="{3F4C5665-73D8-405A-A90A-E52F829A3AD4}"/>
              </a:ext>
            </a:extLst>
          </p:cNvPr>
          <p:cNvSpPr txBox="1"/>
          <p:nvPr/>
        </p:nvSpPr>
        <p:spPr>
          <a:xfrm>
            <a:off x="0" y="24627320"/>
            <a:ext cx="8861058" cy="400110"/>
          </a:xfrm>
          <a:prstGeom prst="rect">
            <a:avLst/>
          </a:prstGeom>
          <a:noFill/>
        </p:spPr>
        <p:txBody>
          <a:bodyPr wrap="square" rtlCol="0">
            <a:spAutoFit/>
          </a:bodyPr>
          <a:lstStyle/>
          <a:p>
            <a:r>
              <a:rPr lang="de-DE" sz="2000" b="1" dirty="0" err="1">
                <a:latin typeface="Verdana" panose="020B0604030504040204" pitchFamily="34" charset="0"/>
                <a:ea typeface="Verdana" panose="020B0604030504040204" pitchFamily="34" charset="0"/>
                <a:cs typeface="Verdana" panose="020B0604030504040204" pitchFamily="34" charset="0"/>
              </a:rPr>
              <a:t>Photo</a:t>
            </a:r>
            <a:r>
              <a:rPr lang="de-DE" sz="2000" b="1" dirty="0">
                <a:latin typeface="Verdana" panose="020B0604030504040204" pitchFamily="34" charset="0"/>
                <a:ea typeface="Verdana" panose="020B0604030504040204" pitchFamily="34" charset="0"/>
                <a:cs typeface="Verdana" panose="020B0604030504040204" pitchFamily="34" charset="0"/>
              </a:rPr>
              <a:t> 2: </a:t>
            </a:r>
            <a:r>
              <a:rPr lang="de-DE" sz="2000" dirty="0" err="1">
                <a:latin typeface="Verdana" panose="020B0604030504040204" pitchFamily="34" charset="0"/>
                <a:ea typeface="Verdana" panose="020B0604030504040204" pitchFamily="34" charset="0"/>
                <a:cs typeface="Verdana" panose="020B0604030504040204" pitchFamily="34" charset="0"/>
              </a:rPr>
              <a:t>Coriander</a:t>
            </a:r>
            <a:r>
              <a:rPr lang="de-DE" sz="2000" dirty="0">
                <a:latin typeface="Verdana" panose="020B0604030504040204" pitchFamily="34" charset="0"/>
                <a:ea typeface="Verdana" panose="020B0604030504040204" pitchFamily="34" charset="0"/>
                <a:cs typeface="Verdana" panose="020B0604030504040204" pitchFamily="34" charset="0"/>
              </a:rPr>
              <a:t> </a:t>
            </a:r>
            <a:r>
              <a:rPr lang="de-DE" sz="2000" dirty="0" err="1">
                <a:latin typeface="Verdana" panose="020B0604030504040204" pitchFamily="34" charset="0"/>
                <a:ea typeface="Verdana" panose="020B0604030504040204" pitchFamily="34" charset="0"/>
                <a:cs typeface="Verdana" panose="020B0604030504040204" pitchFamily="34" charset="0"/>
              </a:rPr>
              <a:t>is</a:t>
            </a:r>
            <a:r>
              <a:rPr lang="de-DE" sz="2000" dirty="0">
                <a:latin typeface="Verdana" panose="020B0604030504040204" pitchFamily="34" charset="0"/>
                <a:ea typeface="Verdana" panose="020B0604030504040204" pitchFamily="34" charset="0"/>
                <a:cs typeface="Verdana" panose="020B0604030504040204" pitchFamily="34" charset="0"/>
              </a:rPr>
              <a:t> </a:t>
            </a:r>
            <a:r>
              <a:rPr lang="de-DE" sz="2000" dirty="0" err="1">
                <a:latin typeface="Verdana" panose="020B0604030504040204" pitchFamily="34" charset="0"/>
                <a:ea typeface="Verdana" panose="020B0604030504040204" pitchFamily="34" charset="0"/>
                <a:cs typeface="Verdana" panose="020B0604030504040204" pitchFamily="34" charset="0"/>
              </a:rPr>
              <a:t>by</a:t>
            </a:r>
            <a:r>
              <a:rPr lang="de-DE" sz="2000" dirty="0">
                <a:latin typeface="Verdana" panose="020B0604030504040204" pitchFamily="34" charset="0"/>
                <a:ea typeface="Verdana" panose="020B0604030504040204" pitchFamily="34" charset="0"/>
                <a:cs typeface="Verdana" panose="020B0604030504040204" pitchFamily="34" charset="0"/>
              </a:rPr>
              <a:t> </a:t>
            </a:r>
            <a:r>
              <a:rPr lang="de-DE" sz="2000" dirty="0" err="1">
                <a:latin typeface="Verdana" panose="020B0604030504040204" pitchFamily="34" charset="0"/>
                <a:ea typeface="Verdana" panose="020B0604030504040204" pitchFamily="34" charset="0"/>
                <a:cs typeface="Verdana" panose="020B0604030504040204" pitchFamily="34" charset="0"/>
              </a:rPr>
              <a:t>now</a:t>
            </a:r>
            <a:r>
              <a:rPr lang="de-DE" sz="2000" dirty="0">
                <a:latin typeface="Verdana" panose="020B0604030504040204" pitchFamily="34" charset="0"/>
                <a:ea typeface="Verdana" panose="020B0604030504040204" pitchFamily="34" charset="0"/>
                <a:cs typeface="Verdana" panose="020B0604030504040204" pitchFamily="34" charset="0"/>
              </a:rPr>
              <a:t> </a:t>
            </a:r>
            <a:r>
              <a:rPr lang="de-DE" sz="2000" dirty="0" err="1">
                <a:latin typeface="Verdana" panose="020B0604030504040204" pitchFamily="34" charset="0"/>
                <a:ea typeface="Verdana" panose="020B0604030504040204" pitchFamily="34" charset="0"/>
                <a:cs typeface="Verdana" panose="020B0604030504040204" pitchFamily="34" charset="0"/>
              </a:rPr>
              <a:t>the</a:t>
            </a:r>
            <a:r>
              <a:rPr lang="de-DE" sz="2000" dirty="0">
                <a:latin typeface="Verdana" panose="020B0604030504040204" pitchFamily="34" charset="0"/>
                <a:ea typeface="Verdana" panose="020B0604030504040204" pitchFamily="34" charset="0"/>
                <a:cs typeface="Verdana" panose="020B0604030504040204" pitchFamily="34" charset="0"/>
              </a:rPr>
              <a:t> </a:t>
            </a:r>
            <a:r>
              <a:rPr lang="de-DE" sz="2000" dirty="0" err="1">
                <a:latin typeface="Verdana" panose="020B0604030504040204" pitchFamily="34" charset="0"/>
                <a:ea typeface="Verdana" panose="020B0604030504040204" pitchFamily="34" charset="0"/>
                <a:cs typeface="Verdana" panose="020B0604030504040204" pitchFamily="34" charset="0"/>
              </a:rPr>
              <a:t>most</a:t>
            </a:r>
            <a:r>
              <a:rPr lang="de-DE" sz="2000" dirty="0">
                <a:latin typeface="Verdana" panose="020B0604030504040204" pitchFamily="34" charset="0"/>
                <a:ea typeface="Verdana" panose="020B0604030504040204" pitchFamily="34" charset="0"/>
                <a:cs typeface="Verdana" panose="020B0604030504040204" pitchFamily="34" charset="0"/>
              </a:rPr>
              <a:t> </a:t>
            </a:r>
            <a:r>
              <a:rPr lang="de-DE" sz="2000" dirty="0" err="1">
                <a:latin typeface="Verdana" panose="020B0604030504040204" pitchFamily="34" charset="0"/>
                <a:ea typeface="Verdana" panose="020B0604030504040204" pitchFamily="34" charset="0"/>
                <a:cs typeface="Verdana" panose="020B0604030504040204" pitchFamily="34" charset="0"/>
              </a:rPr>
              <a:t>effective</a:t>
            </a:r>
            <a:r>
              <a:rPr lang="de-DE" sz="2000" dirty="0">
                <a:latin typeface="Verdana" panose="020B0604030504040204" pitchFamily="34" charset="0"/>
                <a:ea typeface="Verdana" panose="020B0604030504040204" pitchFamily="34" charset="0"/>
                <a:cs typeface="Verdana" panose="020B0604030504040204" pitchFamily="34" charset="0"/>
              </a:rPr>
              <a:t> </a:t>
            </a:r>
            <a:r>
              <a:rPr lang="de-DE" sz="2000" dirty="0" err="1">
                <a:latin typeface="Verdana" panose="020B0604030504040204" pitchFamily="34" charset="0"/>
                <a:ea typeface="Verdana" panose="020B0604030504040204" pitchFamily="34" charset="0"/>
                <a:cs typeface="Verdana" panose="020B0604030504040204" pitchFamily="34" charset="0"/>
              </a:rPr>
              <a:t>habitat</a:t>
            </a:r>
            <a:r>
              <a:rPr lang="de-DE" sz="2000" dirty="0">
                <a:latin typeface="Verdana" panose="020B0604030504040204" pitchFamily="34" charset="0"/>
                <a:ea typeface="Verdana" panose="020B0604030504040204" pitchFamily="34" charset="0"/>
                <a:cs typeface="Verdana" panose="020B0604030504040204" pitchFamily="34" charset="0"/>
              </a:rPr>
              <a:t> plant</a:t>
            </a:r>
          </a:p>
        </p:txBody>
      </p:sp>
      <p:graphicFrame>
        <p:nvGraphicFramePr>
          <p:cNvPr id="26" name="Diagramm 25">
            <a:extLst>
              <a:ext uri="{FF2B5EF4-FFF2-40B4-BE49-F238E27FC236}">
                <a16:creationId xmlns:a16="http://schemas.microsoft.com/office/drawing/2014/main" id="{A6D19EB6-312C-401F-A4A8-A801C92106B6}"/>
              </a:ext>
            </a:extLst>
          </p:cNvPr>
          <p:cNvGraphicFramePr>
            <a:graphicFrameLocks/>
          </p:cNvGraphicFramePr>
          <p:nvPr>
            <p:extLst>
              <p:ext uri="{D42A27DB-BD31-4B8C-83A1-F6EECF244321}">
                <p14:modId xmlns:p14="http://schemas.microsoft.com/office/powerpoint/2010/main" val="1618591000"/>
              </p:ext>
            </p:extLst>
          </p:nvPr>
        </p:nvGraphicFramePr>
        <p:xfrm>
          <a:off x="0" y="25333289"/>
          <a:ext cx="7974598" cy="3947281"/>
        </p:xfrm>
        <a:graphic>
          <a:graphicData uri="http://schemas.openxmlformats.org/drawingml/2006/chart">
            <c:chart xmlns:c="http://schemas.openxmlformats.org/drawingml/2006/chart" xmlns:r="http://schemas.openxmlformats.org/officeDocument/2006/relationships" r:id="rId20"/>
          </a:graphicData>
        </a:graphic>
      </p:graphicFrame>
      <p:sp>
        <p:nvSpPr>
          <p:cNvPr id="27" name="Textfeld 26">
            <a:extLst>
              <a:ext uri="{FF2B5EF4-FFF2-40B4-BE49-F238E27FC236}">
                <a16:creationId xmlns:a16="http://schemas.microsoft.com/office/drawing/2014/main" id="{DB5FAD77-9B1C-422C-96E4-FD09CAB7B646}"/>
              </a:ext>
            </a:extLst>
          </p:cNvPr>
          <p:cNvSpPr txBox="1"/>
          <p:nvPr/>
        </p:nvSpPr>
        <p:spPr>
          <a:xfrm>
            <a:off x="0" y="29250260"/>
            <a:ext cx="8360229" cy="707886"/>
          </a:xfrm>
          <a:prstGeom prst="rect">
            <a:avLst/>
          </a:prstGeom>
          <a:noFill/>
        </p:spPr>
        <p:txBody>
          <a:bodyPr wrap="square" rtlCol="0">
            <a:spAutoFit/>
          </a:bodyPr>
          <a:lstStyle/>
          <a:p>
            <a:r>
              <a:rPr lang="de-DE" sz="2000" b="1" dirty="0">
                <a:latin typeface="Verdana" panose="020B0604030504040204" pitchFamily="34" charset="0"/>
                <a:ea typeface="Verdana" panose="020B0604030504040204" pitchFamily="34" charset="0"/>
                <a:cs typeface="Verdana" panose="020B0604030504040204" pitchFamily="34" charset="0"/>
              </a:rPr>
              <a:t>Figure 2: </a:t>
            </a:r>
            <a:r>
              <a:rPr lang="de-DE" sz="2000" dirty="0">
                <a:latin typeface="Verdana" panose="020B0604030504040204" pitchFamily="34" charset="0"/>
                <a:ea typeface="Verdana" panose="020B0604030504040204" pitchFamily="34" charset="0"/>
                <a:cs typeface="Verdana" panose="020B0604030504040204" pitchFamily="34" charset="0"/>
              </a:rPr>
              <a:t>FAP </a:t>
            </a:r>
            <a:r>
              <a:rPr lang="de-DE" sz="2000" dirty="0" err="1">
                <a:latin typeface="Verdana" panose="020B0604030504040204" pitchFamily="34" charset="0"/>
                <a:ea typeface="Verdana" panose="020B0604030504040204" pitchFamily="34" charset="0"/>
                <a:cs typeface="Verdana" panose="020B0604030504040204" pitchFamily="34" charset="0"/>
              </a:rPr>
              <a:t>impact</a:t>
            </a:r>
            <a:r>
              <a:rPr lang="de-DE" sz="2000" dirty="0">
                <a:latin typeface="Verdana" panose="020B0604030504040204" pitchFamily="34" charset="0"/>
                <a:ea typeface="Verdana" panose="020B0604030504040204" pitchFamily="34" charset="0"/>
                <a:cs typeface="Verdana" panose="020B0604030504040204" pitchFamily="34" charset="0"/>
              </a:rPr>
              <a:t> on total </a:t>
            </a:r>
            <a:r>
              <a:rPr lang="de-DE" sz="2000" dirty="0" err="1">
                <a:latin typeface="Verdana" panose="020B0604030504040204" pitchFamily="34" charset="0"/>
                <a:ea typeface="Verdana" panose="020B0604030504040204" pitchFamily="34" charset="0"/>
                <a:cs typeface="Verdana" panose="020B0604030504040204" pitchFamily="34" charset="0"/>
              </a:rPr>
              <a:t>net</a:t>
            </a:r>
            <a:r>
              <a:rPr lang="de-DE" sz="2000" dirty="0">
                <a:latin typeface="Verdana" panose="020B0604030504040204" pitchFamily="34" charset="0"/>
                <a:ea typeface="Verdana" panose="020B0604030504040204" pitchFamily="34" charset="0"/>
                <a:cs typeface="Verdana" panose="020B0604030504040204" pitchFamily="34" charset="0"/>
              </a:rPr>
              <a:t> </a:t>
            </a:r>
            <a:r>
              <a:rPr lang="de-DE" sz="2000" dirty="0" err="1">
                <a:latin typeface="Verdana" panose="020B0604030504040204" pitchFamily="34" charset="0"/>
                <a:ea typeface="Verdana" panose="020B0604030504040204" pitchFamily="34" charset="0"/>
                <a:cs typeface="Verdana" panose="020B0604030504040204" pitchFamily="34" charset="0"/>
              </a:rPr>
              <a:t>income</a:t>
            </a:r>
            <a:r>
              <a:rPr lang="de-DE" sz="2000" dirty="0">
                <a:latin typeface="Verdana" panose="020B0604030504040204" pitchFamily="34" charset="0"/>
                <a:ea typeface="Verdana" panose="020B0604030504040204" pitchFamily="34" charset="0"/>
                <a:cs typeface="Verdana" panose="020B0604030504040204" pitchFamily="34" charset="0"/>
              </a:rPr>
              <a:t> </a:t>
            </a:r>
            <a:r>
              <a:rPr lang="de-DE" sz="2000" dirty="0" err="1">
                <a:latin typeface="Verdana" panose="020B0604030504040204" pitchFamily="34" charset="0"/>
                <a:ea typeface="Verdana" panose="020B0604030504040204" pitchFamily="34" charset="0"/>
                <a:cs typeface="Verdana" panose="020B0604030504040204" pitchFamily="34" charset="0"/>
              </a:rPr>
              <a:t>from</a:t>
            </a:r>
            <a:r>
              <a:rPr lang="de-DE" sz="2000" dirty="0">
                <a:latin typeface="Verdana" panose="020B0604030504040204" pitchFamily="34" charset="0"/>
                <a:ea typeface="Verdana" panose="020B0604030504040204" pitchFamily="34" charset="0"/>
                <a:cs typeface="Verdana" panose="020B0604030504040204" pitchFamily="34" charset="0"/>
              </a:rPr>
              <a:t> </a:t>
            </a:r>
            <a:r>
              <a:rPr lang="de-DE" sz="2000" dirty="0" err="1">
                <a:latin typeface="Verdana" panose="020B0604030504040204" pitchFamily="34" charset="0"/>
                <a:ea typeface="Verdana" panose="020B0604030504040204" pitchFamily="34" charset="0"/>
                <a:cs typeface="Verdana" panose="020B0604030504040204" pitchFamily="34" charset="0"/>
              </a:rPr>
              <a:t>cucumber</a:t>
            </a:r>
            <a:r>
              <a:rPr lang="de-DE" sz="2000" dirty="0">
                <a:latin typeface="Verdana" panose="020B0604030504040204" pitchFamily="34" charset="0"/>
                <a:ea typeface="Verdana" panose="020B0604030504040204" pitchFamily="34" charset="0"/>
                <a:cs typeface="Verdana" panose="020B0604030504040204" pitchFamily="34" charset="0"/>
              </a:rPr>
              <a:t>, </a:t>
            </a:r>
            <a:r>
              <a:rPr lang="de-DE" sz="2000" dirty="0" err="1">
                <a:latin typeface="Verdana" panose="020B0604030504040204" pitchFamily="34" charset="0"/>
                <a:ea typeface="Verdana" panose="020B0604030504040204" pitchFamily="34" charset="0"/>
                <a:cs typeface="Verdana" panose="020B0604030504040204" pitchFamily="34" charset="0"/>
              </a:rPr>
              <a:t>Uzbekistan</a:t>
            </a:r>
            <a:r>
              <a:rPr lang="de-DE" sz="2000" dirty="0">
                <a:latin typeface="Verdana" panose="020B0604030504040204" pitchFamily="34" charset="0"/>
                <a:ea typeface="Verdana" panose="020B0604030504040204" pitchFamily="34" charset="0"/>
                <a:cs typeface="Verdana" panose="020B0604030504040204" pitchFamily="34" charset="0"/>
              </a:rPr>
              <a:t> 2013</a:t>
            </a:r>
          </a:p>
        </p:txBody>
      </p:sp>
      <p:graphicFrame>
        <p:nvGraphicFramePr>
          <p:cNvPr id="28" name="Diagramm 27">
            <a:extLst>
              <a:ext uri="{FF2B5EF4-FFF2-40B4-BE49-F238E27FC236}">
                <a16:creationId xmlns:a16="http://schemas.microsoft.com/office/drawing/2014/main" id="{B04A9EC9-74D4-448D-92BC-BBB148B1E048}"/>
              </a:ext>
            </a:extLst>
          </p:cNvPr>
          <p:cNvGraphicFramePr>
            <a:graphicFrameLocks/>
          </p:cNvGraphicFramePr>
          <p:nvPr>
            <p:extLst>
              <p:ext uri="{D42A27DB-BD31-4B8C-83A1-F6EECF244321}">
                <p14:modId xmlns:p14="http://schemas.microsoft.com/office/powerpoint/2010/main" val="2604290347"/>
              </p:ext>
            </p:extLst>
          </p:nvPr>
        </p:nvGraphicFramePr>
        <p:xfrm>
          <a:off x="-2" y="35717955"/>
          <a:ext cx="8360231" cy="5031045"/>
        </p:xfrm>
        <a:graphic>
          <a:graphicData uri="http://schemas.openxmlformats.org/drawingml/2006/chart">
            <c:chart xmlns:c="http://schemas.openxmlformats.org/drawingml/2006/chart" xmlns:r="http://schemas.openxmlformats.org/officeDocument/2006/relationships" r:id="rId21"/>
          </a:graphicData>
        </a:graphic>
      </p:graphicFrame>
      <p:sp>
        <p:nvSpPr>
          <p:cNvPr id="29" name="Textfeld 28">
            <a:extLst>
              <a:ext uri="{FF2B5EF4-FFF2-40B4-BE49-F238E27FC236}">
                <a16:creationId xmlns:a16="http://schemas.microsoft.com/office/drawing/2014/main" id="{41CCBF2E-87F1-4636-9223-C27BA62259C7}"/>
              </a:ext>
            </a:extLst>
          </p:cNvPr>
          <p:cNvSpPr txBox="1"/>
          <p:nvPr/>
        </p:nvSpPr>
        <p:spPr>
          <a:xfrm>
            <a:off x="0" y="40748999"/>
            <a:ext cx="9078684" cy="707886"/>
          </a:xfrm>
          <a:prstGeom prst="rect">
            <a:avLst/>
          </a:prstGeom>
          <a:noFill/>
        </p:spPr>
        <p:txBody>
          <a:bodyPr wrap="square" rtlCol="0">
            <a:spAutoFit/>
          </a:bodyPr>
          <a:lstStyle/>
          <a:p>
            <a:r>
              <a:rPr lang="de-DE" sz="2000" b="1" dirty="0">
                <a:latin typeface="Verdana" panose="020B0604030504040204" pitchFamily="34" charset="0"/>
                <a:ea typeface="Verdana" panose="020B0604030504040204" pitchFamily="34" charset="0"/>
                <a:cs typeface="Verdana" panose="020B0604030504040204" pitchFamily="34" charset="0"/>
              </a:rPr>
              <a:t>Figure 3: </a:t>
            </a:r>
            <a:r>
              <a:rPr lang="de-DE" sz="2000" dirty="0">
                <a:latin typeface="Verdana" panose="020B0604030504040204" pitchFamily="34" charset="0"/>
                <a:ea typeface="Verdana" panose="020B0604030504040204" pitchFamily="34" charset="0"/>
                <a:cs typeface="Verdana" panose="020B0604030504040204" pitchFamily="34" charset="0"/>
              </a:rPr>
              <a:t>FAP </a:t>
            </a:r>
            <a:r>
              <a:rPr lang="de-DE" sz="2000" dirty="0" err="1">
                <a:latin typeface="Verdana" panose="020B0604030504040204" pitchFamily="34" charset="0"/>
                <a:ea typeface="Verdana" panose="020B0604030504040204" pitchFamily="34" charset="0"/>
                <a:cs typeface="Verdana" panose="020B0604030504040204" pitchFamily="34" charset="0"/>
              </a:rPr>
              <a:t>impact</a:t>
            </a:r>
            <a:r>
              <a:rPr lang="de-DE" sz="2000" dirty="0">
                <a:latin typeface="Verdana" panose="020B0604030504040204" pitchFamily="34" charset="0"/>
                <a:ea typeface="Verdana" panose="020B0604030504040204" pitchFamily="34" charset="0"/>
                <a:cs typeface="Verdana" panose="020B0604030504040204" pitchFamily="34" charset="0"/>
              </a:rPr>
              <a:t> on total </a:t>
            </a:r>
            <a:r>
              <a:rPr lang="de-DE" sz="2000" dirty="0" err="1">
                <a:latin typeface="Verdana" panose="020B0604030504040204" pitchFamily="34" charset="0"/>
                <a:ea typeface="Verdana" panose="020B0604030504040204" pitchFamily="34" charset="0"/>
                <a:cs typeface="Verdana" panose="020B0604030504040204" pitchFamily="34" charset="0"/>
              </a:rPr>
              <a:t>net</a:t>
            </a:r>
            <a:r>
              <a:rPr lang="de-DE" sz="2000" dirty="0">
                <a:latin typeface="Verdana" panose="020B0604030504040204" pitchFamily="34" charset="0"/>
                <a:ea typeface="Verdana" panose="020B0604030504040204" pitchFamily="34" charset="0"/>
                <a:cs typeface="Verdana" panose="020B0604030504040204" pitchFamily="34" charset="0"/>
              </a:rPr>
              <a:t> </a:t>
            </a:r>
            <a:r>
              <a:rPr lang="de-DE" sz="2000" dirty="0" err="1">
                <a:latin typeface="Verdana" panose="020B0604030504040204" pitchFamily="34" charset="0"/>
                <a:ea typeface="Verdana" panose="020B0604030504040204" pitchFamily="34" charset="0"/>
                <a:cs typeface="Verdana" panose="020B0604030504040204" pitchFamily="34" charset="0"/>
              </a:rPr>
              <a:t>income</a:t>
            </a:r>
            <a:r>
              <a:rPr lang="de-DE" sz="2000" dirty="0">
                <a:latin typeface="Verdana" panose="020B0604030504040204" pitchFamily="34" charset="0"/>
                <a:ea typeface="Verdana" panose="020B0604030504040204" pitchFamily="34" charset="0"/>
                <a:cs typeface="Verdana" panose="020B0604030504040204" pitchFamily="34" charset="0"/>
              </a:rPr>
              <a:t> </a:t>
            </a:r>
            <a:r>
              <a:rPr lang="de-DE" sz="2000" dirty="0" err="1">
                <a:latin typeface="Verdana" panose="020B0604030504040204" pitchFamily="34" charset="0"/>
                <a:ea typeface="Verdana" panose="020B0604030504040204" pitchFamily="34" charset="0"/>
                <a:cs typeface="Verdana" panose="020B0604030504040204" pitchFamily="34" charset="0"/>
              </a:rPr>
              <a:t>from</a:t>
            </a:r>
            <a:r>
              <a:rPr lang="de-DE" sz="2000" dirty="0">
                <a:latin typeface="Verdana" panose="020B0604030504040204" pitchFamily="34" charset="0"/>
                <a:ea typeface="Verdana" panose="020B0604030504040204" pitchFamily="34" charset="0"/>
                <a:cs typeface="Verdana" panose="020B0604030504040204" pitchFamily="34" charset="0"/>
              </a:rPr>
              <a:t> </a:t>
            </a:r>
            <a:r>
              <a:rPr lang="de-DE" sz="2000" dirty="0" err="1">
                <a:latin typeface="Verdana" panose="020B0604030504040204" pitchFamily="34" charset="0"/>
                <a:ea typeface="Verdana" panose="020B0604030504040204" pitchFamily="34" charset="0"/>
                <a:cs typeface="Verdana" panose="020B0604030504040204" pitchFamily="34" charset="0"/>
              </a:rPr>
              <a:t>cucumber</a:t>
            </a:r>
            <a:r>
              <a:rPr lang="de-DE" sz="2000" dirty="0">
                <a:latin typeface="Verdana" panose="020B0604030504040204" pitchFamily="34" charset="0"/>
                <a:ea typeface="Verdana" panose="020B0604030504040204" pitchFamily="34" charset="0"/>
                <a:cs typeface="Verdana" panose="020B0604030504040204" pitchFamily="34" charset="0"/>
              </a:rPr>
              <a:t>, </a:t>
            </a:r>
            <a:r>
              <a:rPr lang="de-DE" sz="2000" dirty="0" err="1">
                <a:latin typeface="Verdana" panose="020B0604030504040204" pitchFamily="34" charset="0"/>
                <a:ea typeface="Verdana" panose="020B0604030504040204" pitchFamily="34" charset="0"/>
                <a:cs typeface="Verdana" panose="020B0604030504040204" pitchFamily="34" charset="0"/>
              </a:rPr>
              <a:t>Morocco</a:t>
            </a:r>
            <a:r>
              <a:rPr lang="de-DE" sz="2000" dirty="0">
                <a:latin typeface="Verdana" panose="020B0604030504040204" pitchFamily="34" charset="0"/>
                <a:ea typeface="Verdana" panose="020B0604030504040204" pitchFamily="34" charset="0"/>
                <a:cs typeface="Verdana" panose="020B0604030504040204" pitchFamily="34" charset="0"/>
              </a:rPr>
              <a:t> 2016</a:t>
            </a:r>
          </a:p>
        </p:txBody>
      </p:sp>
      <p:sp>
        <p:nvSpPr>
          <p:cNvPr id="30" name="Textfeld 29">
            <a:extLst>
              <a:ext uri="{FF2B5EF4-FFF2-40B4-BE49-F238E27FC236}">
                <a16:creationId xmlns:a16="http://schemas.microsoft.com/office/drawing/2014/main" id="{C85C05FB-5A6A-4EAF-AFE1-291D9ECA275E}"/>
              </a:ext>
            </a:extLst>
          </p:cNvPr>
          <p:cNvSpPr txBox="1"/>
          <p:nvPr/>
        </p:nvSpPr>
        <p:spPr>
          <a:xfrm>
            <a:off x="11405938" y="41909685"/>
            <a:ext cx="6225598" cy="707886"/>
          </a:xfrm>
          <a:prstGeom prst="rect">
            <a:avLst/>
          </a:prstGeom>
          <a:noFill/>
        </p:spPr>
        <p:txBody>
          <a:bodyPr wrap="square" rtlCol="0">
            <a:spAutoFit/>
          </a:bodyPr>
          <a:lstStyle/>
          <a:p>
            <a:r>
              <a:rPr lang="de-DE" sz="2000" b="1" dirty="0"/>
              <a:t> Tropentag Bonn, 20 September 2017, </a:t>
            </a:r>
            <a:r>
              <a:rPr lang="de-DE" sz="2000" b="1" dirty="0" err="1"/>
              <a:t>poster</a:t>
            </a:r>
            <a:r>
              <a:rPr lang="de-DE" sz="2000" b="1" dirty="0"/>
              <a:t> </a:t>
            </a:r>
            <a:r>
              <a:rPr lang="de-DE" sz="2000" b="1" dirty="0" err="1"/>
              <a:t>session</a:t>
            </a:r>
            <a:endParaRPr lang="de-DE" sz="2000" b="1" dirty="0"/>
          </a:p>
          <a:p>
            <a:r>
              <a:rPr lang="de-DE" sz="2000" b="1" dirty="0"/>
              <a:t> „</a:t>
            </a:r>
            <a:r>
              <a:rPr lang="de-DE" sz="2000" b="1" dirty="0" err="1"/>
              <a:t>Biodiversity</a:t>
            </a:r>
            <a:r>
              <a:rPr lang="de-DE" sz="2000" b="1" dirty="0"/>
              <a:t> and </a:t>
            </a:r>
            <a:r>
              <a:rPr lang="de-DE" sz="2000" b="1" dirty="0" err="1"/>
              <a:t>uderutilized</a:t>
            </a:r>
            <a:r>
              <a:rPr lang="de-DE" sz="2000" b="1" dirty="0"/>
              <a:t> </a:t>
            </a:r>
            <a:r>
              <a:rPr lang="de-DE" sz="2000" b="1" dirty="0" err="1"/>
              <a:t>species</a:t>
            </a:r>
            <a:r>
              <a:rPr lang="de-DE" sz="2000" b="1"/>
              <a:t>“ </a:t>
            </a:r>
            <a:endParaRPr lang="de-DE" sz="2000" b="1" dirty="0"/>
          </a:p>
        </p:txBody>
      </p:sp>
      <p:pic>
        <p:nvPicPr>
          <p:cNvPr id="31" name="Grafik 30">
            <a:extLst>
              <a:ext uri="{FF2B5EF4-FFF2-40B4-BE49-F238E27FC236}">
                <a16:creationId xmlns:a16="http://schemas.microsoft.com/office/drawing/2014/main" id="{7BCB00FE-61A1-4A51-AFA3-F7E962FFE023}"/>
              </a:ext>
            </a:extLst>
          </p:cNvPr>
          <p:cNvPicPr>
            <a:picLocks noChangeAspect="1"/>
          </p:cNvPicPr>
          <p:nvPr/>
        </p:nvPicPr>
        <p:blipFill>
          <a:blip r:embed="rId22" cstate="print">
            <a:extLst>
              <a:ext uri="{28A0092B-C50C-407E-A947-70E740481C1C}">
                <a14:useLocalDpi xmlns:a14="http://schemas.microsoft.com/office/drawing/2010/main" val="0"/>
              </a:ext>
            </a:extLst>
          </a:blip>
          <a:stretch>
            <a:fillRect/>
          </a:stretch>
        </p:blipFill>
        <p:spPr>
          <a:xfrm>
            <a:off x="0" y="30351969"/>
            <a:ext cx="7021286" cy="4297633"/>
          </a:xfrm>
          <a:prstGeom prst="rect">
            <a:avLst/>
          </a:prstGeom>
        </p:spPr>
      </p:pic>
      <p:sp>
        <p:nvSpPr>
          <p:cNvPr id="32" name="Textfeld 31">
            <a:extLst>
              <a:ext uri="{FF2B5EF4-FFF2-40B4-BE49-F238E27FC236}">
                <a16:creationId xmlns:a16="http://schemas.microsoft.com/office/drawing/2014/main" id="{843A7FD3-8478-4282-8137-29F14B9D5FCF}"/>
              </a:ext>
            </a:extLst>
          </p:cNvPr>
          <p:cNvSpPr txBox="1"/>
          <p:nvPr/>
        </p:nvSpPr>
        <p:spPr>
          <a:xfrm>
            <a:off x="-2" y="34649602"/>
            <a:ext cx="8360233" cy="707886"/>
          </a:xfrm>
          <a:prstGeom prst="rect">
            <a:avLst/>
          </a:prstGeom>
          <a:noFill/>
        </p:spPr>
        <p:txBody>
          <a:bodyPr wrap="square" rtlCol="0">
            <a:spAutoFit/>
          </a:bodyPr>
          <a:lstStyle/>
          <a:p>
            <a:r>
              <a:rPr lang="de-DE" sz="2000" b="1" dirty="0" err="1">
                <a:latin typeface="Verdana" panose="020B0604030504040204" pitchFamily="34" charset="0"/>
                <a:ea typeface="Verdana" panose="020B0604030504040204" pitchFamily="34" charset="0"/>
                <a:cs typeface="Verdana" panose="020B0604030504040204" pitchFamily="34" charset="0"/>
              </a:rPr>
              <a:t>Photo</a:t>
            </a:r>
            <a:r>
              <a:rPr lang="de-DE" sz="2000" b="1" dirty="0">
                <a:latin typeface="Verdana" panose="020B0604030504040204" pitchFamily="34" charset="0"/>
                <a:ea typeface="Verdana" panose="020B0604030504040204" pitchFamily="34" charset="0"/>
                <a:cs typeface="Verdana" panose="020B0604030504040204" pitchFamily="34" charset="0"/>
              </a:rPr>
              <a:t> 3: </a:t>
            </a:r>
            <a:r>
              <a:rPr lang="de-DE" sz="2000" dirty="0">
                <a:latin typeface="Verdana" panose="020B0604030504040204" pitchFamily="34" charset="0"/>
                <a:ea typeface="Verdana" panose="020B0604030504040204" pitchFamily="34" charset="0"/>
                <a:cs typeface="Verdana" panose="020B0604030504040204" pitchFamily="34" charset="0"/>
              </a:rPr>
              <a:t>Wild </a:t>
            </a:r>
            <a:r>
              <a:rPr lang="de-DE" sz="2000" dirty="0" err="1">
                <a:latin typeface="Verdana" panose="020B0604030504040204" pitchFamily="34" charset="0"/>
                <a:ea typeface="Verdana" panose="020B0604030504040204" pitchFamily="34" charset="0"/>
                <a:cs typeface="Verdana" panose="020B0604030504040204" pitchFamily="34" charset="0"/>
              </a:rPr>
              <a:t>pollinator</a:t>
            </a:r>
            <a:r>
              <a:rPr lang="de-DE" sz="2000" dirty="0">
                <a:latin typeface="Verdana" panose="020B0604030504040204" pitchFamily="34" charset="0"/>
                <a:ea typeface="Verdana" panose="020B0604030504040204" pitchFamily="34" charset="0"/>
                <a:cs typeface="Verdana" panose="020B0604030504040204" pitchFamily="34" charset="0"/>
              </a:rPr>
              <a:t> </a:t>
            </a:r>
            <a:r>
              <a:rPr lang="de-DE" sz="2000" dirty="0" err="1">
                <a:latin typeface="Verdana" panose="020B0604030504040204" pitchFamily="34" charset="0"/>
                <a:ea typeface="Verdana" panose="020B0604030504040204" pitchFamily="34" charset="0"/>
                <a:cs typeface="Verdana" panose="020B0604030504040204" pitchFamily="34" charset="0"/>
              </a:rPr>
              <a:t>attracted</a:t>
            </a:r>
            <a:r>
              <a:rPr lang="de-DE" sz="2000" dirty="0">
                <a:latin typeface="Verdana" panose="020B0604030504040204" pitchFamily="34" charset="0"/>
                <a:ea typeface="Verdana" panose="020B0604030504040204" pitchFamily="34" charset="0"/>
                <a:cs typeface="Verdana" panose="020B0604030504040204" pitchFamily="34" charset="0"/>
              </a:rPr>
              <a:t> </a:t>
            </a:r>
            <a:r>
              <a:rPr lang="de-DE" sz="2000" dirty="0" err="1">
                <a:latin typeface="Verdana" panose="020B0604030504040204" pitchFamily="34" charset="0"/>
                <a:ea typeface="Verdana" panose="020B0604030504040204" pitchFamily="34" charset="0"/>
                <a:cs typeface="Verdana" panose="020B0604030504040204" pitchFamily="34" charset="0"/>
              </a:rPr>
              <a:t>to</a:t>
            </a:r>
            <a:r>
              <a:rPr lang="de-DE" sz="2000" dirty="0">
                <a:latin typeface="Verdana" panose="020B0604030504040204" pitchFamily="34" charset="0"/>
                <a:ea typeface="Verdana" panose="020B0604030504040204" pitchFamily="34" charset="0"/>
                <a:cs typeface="Verdana" panose="020B0604030504040204" pitchFamily="34" charset="0"/>
              </a:rPr>
              <a:t> </a:t>
            </a:r>
            <a:r>
              <a:rPr lang="de-DE" sz="2000" dirty="0" err="1">
                <a:latin typeface="Verdana" panose="020B0604030504040204" pitchFamily="34" charset="0"/>
                <a:ea typeface="Verdana" panose="020B0604030504040204" pitchFamily="34" charset="0"/>
                <a:cs typeface="Verdana" panose="020B0604030504040204" pitchFamily="34" charset="0"/>
              </a:rPr>
              <a:t>canola</a:t>
            </a:r>
            <a:r>
              <a:rPr lang="de-DE" sz="2000" dirty="0">
                <a:latin typeface="Verdana" panose="020B0604030504040204" pitchFamily="34" charset="0"/>
                <a:ea typeface="Verdana" panose="020B0604030504040204" pitchFamily="34" charset="0"/>
                <a:cs typeface="Verdana" panose="020B0604030504040204" pitchFamily="34" charset="0"/>
              </a:rPr>
              <a:t>, </a:t>
            </a:r>
            <a:r>
              <a:rPr lang="de-DE" sz="2000" dirty="0" err="1">
                <a:latin typeface="Verdana" panose="020B0604030504040204" pitchFamily="34" charset="0"/>
                <a:ea typeface="Verdana" panose="020B0604030504040204" pitchFamily="34" charset="0"/>
                <a:cs typeface="Verdana" panose="020B0604030504040204" pitchFamily="34" charset="0"/>
              </a:rPr>
              <a:t>habitat</a:t>
            </a:r>
            <a:r>
              <a:rPr lang="de-DE" sz="2000" dirty="0">
                <a:latin typeface="Verdana" panose="020B0604030504040204" pitchFamily="34" charset="0"/>
                <a:ea typeface="Verdana" panose="020B0604030504040204" pitchFamily="34" charset="0"/>
                <a:cs typeface="Verdana" panose="020B0604030504040204" pitchFamily="34" charset="0"/>
              </a:rPr>
              <a:t> plant for </a:t>
            </a:r>
            <a:r>
              <a:rPr lang="de-DE" sz="2000" dirty="0" err="1">
                <a:latin typeface="Verdana" panose="020B0604030504040204" pitchFamily="34" charset="0"/>
                <a:ea typeface="Verdana" panose="020B0604030504040204" pitchFamily="34" charset="0"/>
                <a:cs typeface="Verdana" panose="020B0604030504040204" pitchFamily="34" charset="0"/>
              </a:rPr>
              <a:t>faba</a:t>
            </a:r>
            <a:r>
              <a:rPr lang="de-DE" sz="2000" dirty="0">
                <a:latin typeface="Verdana" panose="020B0604030504040204" pitchFamily="34" charset="0"/>
                <a:ea typeface="Verdana" panose="020B0604030504040204" pitchFamily="34" charset="0"/>
                <a:cs typeface="Verdana" panose="020B0604030504040204" pitchFamily="34" charset="0"/>
              </a:rPr>
              <a:t> </a:t>
            </a:r>
            <a:r>
              <a:rPr lang="de-DE" sz="2000" dirty="0" err="1">
                <a:latin typeface="Verdana" panose="020B0604030504040204" pitchFamily="34" charset="0"/>
                <a:ea typeface="Verdana" panose="020B0604030504040204" pitchFamily="34" charset="0"/>
                <a:cs typeface="Verdana" panose="020B0604030504040204" pitchFamily="34" charset="0"/>
              </a:rPr>
              <a:t>bean</a:t>
            </a:r>
            <a:endParaRPr lang="de-DE" sz="2000" dirty="0">
              <a:latin typeface="Verdana" panose="020B0604030504040204" pitchFamily="34" charset="0"/>
              <a:ea typeface="Verdana" panose="020B0604030504040204" pitchFamily="34" charset="0"/>
              <a:cs typeface="Verdana" panose="020B0604030504040204" pitchFamily="34" charset="0"/>
            </a:endParaRPr>
          </a:p>
        </p:txBody>
      </p:sp>
      <p:pic>
        <p:nvPicPr>
          <p:cNvPr id="35" name="Picture 2" descr="C:\Users\icarda\Pictures\FAP-UZB\Parkent\FAP field 28 July 2013\DSC_0505.JPG">
            <a:extLst>
              <a:ext uri="{FF2B5EF4-FFF2-40B4-BE49-F238E27FC236}">
                <a16:creationId xmlns:a16="http://schemas.microsoft.com/office/drawing/2014/main" id="{66CF7900-F8E5-4264-9C34-91172237FF2D}"/>
              </a:ext>
            </a:extLst>
          </p:cNvPr>
          <p:cNvPicPr>
            <a:picLocks noChangeAspect="1" noChangeArrowheads="1"/>
          </p:cNvPicPr>
          <p:nvPr/>
        </p:nvPicPr>
        <p:blipFill>
          <a:blip r:embed="rId23" cstate="print"/>
          <a:srcRect/>
          <a:stretch>
            <a:fillRect/>
          </a:stretch>
        </p:blipFill>
        <p:spPr bwMode="auto">
          <a:xfrm>
            <a:off x="9192678" y="38167344"/>
            <a:ext cx="4174351" cy="2695289"/>
          </a:xfrm>
          <a:prstGeom prst="rect">
            <a:avLst/>
          </a:prstGeom>
          <a:noFill/>
        </p:spPr>
      </p:pic>
      <p:pic>
        <p:nvPicPr>
          <p:cNvPr id="36" name="Picture 3" descr="C:\Users\icarda\Pictures\FAP-UZB\Parkent\control field 28 July 2013\DSC_0487.JPG">
            <a:extLst>
              <a:ext uri="{FF2B5EF4-FFF2-40B4-BE49-F238E27FC236}">
                <a16:creationId xmlns:a16="http://schemas.microsoft.com/office/drawing/2014/main" id="{F014ADE9-053B-4492-BFEA-EACB8E0889B3}"/>
              </a:ext>
            </a:extLst>
          </p:cNvPr>
          <p:cNvPicPr>
            <a:picLocks noChangeAspect="1" noChangeArrowheads="1"/>
          </p:cNvPicPr>
          <p:nvPr/>
        </p:nvPicPr>
        <p:blipFill>
          <a:blip r:embed="rId24" cstate="print"/>
          <a:srcRect/>
          <a:stretch>
            <a:fillRect/>
          </a:stretch>
        </p:blipFill>
        <p:spPr bwMode="auto">
          <a:xfrm>
            <a:off x="13584657" y="38192157"/>
            <a:ext cx="4046880" cy="2690911"/>
          </a:xfrm>
          <a:prstGeom prst="rect">
            <a:avLst/>
          </a:prstGeom>
          <a:noFill/>
        </p:spPr>
      </p:pic>
      <p:sp>
        <p:nvSpPr>
          <p:cNvPr id="37" name="Textfeld 36">
            <a:extLst>
              <a:ext uri="{FF2B5EF4-FFF2-40B4-BE49-F238E27FC236}">
                <a16:creationId xmlns:a16="http://schemas.microsoft.com/office/drawing/2014/main" id="{7BC3E050-A008-442F-968F-4A468D0F37FB}"/>
              </a:ext>
            </a:extLst>
          </p:cNvPr>
          <p:cNvSpPr txBox="1"/>
          <p:nvPr/>
        </p:nvSpPr>
        <p:spPr>
          <a:xfrm>
            <a:off x="9192679" y="40904369"/>
            <a:ext cx="8716996" cy="707886"/>
          </a:xfrm>
          <a:prstGeom prst="rect">
            <a:avLst/>
          </a:prstGeom>
          <a:noFill/>
        </p:spPr>
        <p:txBody>
          <a:bodyPr wrap="square" rtlCol="0">
            <a:spAutoFit/>
          </a:bodyPr>
          <a:lstStyle/>
          <a:p>
            <a:r>
              <a:rPr lang="de-DE" sz="2000" b="1" dirty="0" err="1">
                <a:latin typeface="Verdana" panose="020B0604030504040204" pitchFamily="34" charset="0"/>
                <a:ea typeface="Verdana" panose="020B0604030504040204" pitchFamily="34" charset="0"/>
                <a:cs typeface="Verdana" panose="020B0604030504040204" pitchFamily="34" charset="0"/>
              </a:rPr>
              <a:t>Photos</a:t>
            </a:r>
            <a:r>
              <a:rPr lang="de-DE" sz="2000" b="1" dirty="0">
                <a:latin typeface="Verdana" panose="020B0604030504040204" pitchFamily="34" charset="0"/>
                <a:ea typeface="Verdana" panose="020B0604030504040204" pitchFamily="34" charset="0"/>
                <a:cs typeface="Verdana" panose="020B0604030504040204" pitchFamily="34" charset="0"/>
              </a:rPr>
              <a:t> 4 (FAP) and 5 (</a:t>
            </a:r>
            <a:r>
              <a:rPr lang="de-DE" sz="2000" b="1" dirty="0" err="1">
                <a:latin typeface="Verdana" panose="020B0604030504040204" pitchFamily="34" charset="0"/>
                <a:ea typeface="Verdana" panose="020B0604030504040204" pitchFamily="34" charset="0"/>
                <a:cs typeface="Verdana" panose="020B0604030504040204" pitchFamily="34" charset="0"/>
              </a:rPr>
              <a:t>control</a:t>
            </a:r>
            <a:r>
              <a:rPr lang="de-DE" sz="2000" b="1" dirty="0">
                <a:latin typeface="Verdana" panose="020B0604030504040204" pitchFamily="34" charset="0"/>
                <a:ea typeface="Verdana" panose="020B0604030504040204" pitchFamily="34" charset="0"/>
                <a:cs typeface="Verdana" panose="020B0604030504040204" pitchFamily="34" charset="0"/>
              </a:rPr>
              <a:t>): </a:t>
            </a:r>
            <a:r>
              <a:rPr lang="de-DE" sz="2000" dirty="0">
                <a:latin typeface="Verdana" panose="020B0604030504040204" pitchFamily="34" charset="0"/>
                <a:ea typeface="Verdana" panose="020B0604030504040204" pitchFamily="34" charset="0"/>
                <a:cs typeface="Verdana" panose="020B0604030504040204" pitchFamily="34" charset="0"/>
              </a:rPr>
              <a:t>FAP </a:t>
            </a:r>
            <a:r>
              <a:rPr lang="de-DE" sz="2000" dirty="0" err="1">
                <a:latin typeface="Verdana" panose="020B0604030504040204" pitchFamily="34" charset="0"/>
                <a:ea typeface="Verdana" panose="020B0604030504040204" pitchFamily="34" charset="0"/>
                <a:cs typeface="Verdana" panose="020B0604030504040204" pitchFamily="34" charset="0"/>
              </a:rPr>
              <a:t>increases</a:t>
            </a:r>
            <a:r>
              <a:rPr lang="de-DE" sz="2000" dirty="0">
                <a:latin typeface="Verdana" panose="020B0604030504040204" pitchFamily="34" charset="0"/>
                <a:ea typeface="Verdana" panose="020B0604030504040204" pitchFamily="34" charset="0"/>
                <a:cs typeface="Verdana" panose="020B0604030504040204" pitchFamily="34" charset="0"/>
              </a:rPr>
              <a:t> </a:t>
            </a:r>
            <a:r>
              <a:rPr lang="de-DE" sz="2000" dirty="0" err="1">
                <a:latin typeface="Verdana" panose="020B0604030504040204" pitchFamily="34" charset="0"/>
                <a:ea typeface="Verdana" panose="020B0604030504040204" pitchFamily="34" charset="0"/>
                <a:cs typeface="Verdana" panose="020B0604030504040204" pitchFamily="34" charset="0"/>
              </a:rPr>
              <a:t>mainly</a:t>
            </a:r>
            <a:r>
              <a:rPr lang="de-DE" sz="2000" dirty="0">
                <a:latin typeface="Verdana" panose="020B0604030504040204" pitchFamily="34" charset="0"/>
                <a:ea typeface="Verdana" panose="020B0604030504040204" pitchFamily="34" charset="0"/>
                <a:cs typeface="Verdana" panose="020B0604030504040204" pitchFamily="34" charset="0"/>
              </a:rPr>
              <a:t> </a:t>
            </a:r>
            <a:r>
              <a:rPr lang="de-DE" sz="2000" dirty="0" err="1">
                <a:latin typeface="Verdana" panose="020B0604030504040204" pitchFamily="34" charset="0"/>
                <a:ea typeface="Verdana" panose="020B0604030504040204" pitchFamily="34" charset="0"/>
                <a:cs typeface="Verdana" panose="020B0604030504040204" pitchFamily="34" charset="0"/>
              </a:rPr>
              <a:t>the</a:t>
            </a:r>
            <a:r>
              <a:rPr lang="de-DE" sz="2000" dirty="0">
                <a:latin typeface="Verdana" panose="020B0604030504040204" pitchFamily="34" charset="0"/>
                <a:ea typeface="Verdana" panose="020B0604030504040204" pitchFamily="34" charset="0"/>
                <a:cs typeface="Verdana" panose="020B0604030504040204" pitchFamily="34" charset="0"/>
              </a:rPr>
              <a:t> </a:t>
            </a:r>
            <a:r>
              <a:rPr lang="de-DE" sz="2000" dirty="0" err="1">
                <a:latin typeface="Verdana" panose="020B0604030504040204" pitchFamily="34" charset="0"/>
                <a:ea typeface="Verdana" panose="020B0604030504040204" pitchFamily="34" charset="0"/>
                <a:cs typeface="Verdana" panose="020B0604030504040204" pitchFamily="34" charset="0"/>
              </a:rPr>
              <a:t>quantity</a:t>
            </a:r>
            <a:r>
              <a:rPr lang="de-DE" sz="2000" dirty="0">
                <a:latin typeface="Verdana" panose="020B0604030504040204" pitchFamily="34" charset="0"/>
                <a:ea typeface="Verdana" panose="020B0604030504040204" pitchFamily="34" charset="0"/>
                <a:cs typeface="Verdana" panose="020B0604030504040204" pitchFamily="34" charset="0"/>
              </a:rPr>
              <a:t>, but </a:t>
            </a:r>
            <a:r>
              <a:rPr lang="de-DE" sz="2000" dirty="0" err="1">
                <a:latin typeface="Verdana" panose="020B0604030504040204" pitchFamily="34" charset="0"/>
                <a:ea typeface="Verdana" panose="020B0604030504040204" pitchFamily="34" charset="0"/>
                <a:cs typeface="Verdana" panose="020B0604030504040204" pitchFamily="34" charset="0"/>
              </a:rPr>
              <a:t>enhances</a:t>
            </a:r>
            <a:r>
              <a:rPr lang="de-DE" sz="2000" dirty="0">
                <a:latin typeface="Verdana" panose="020B0604030504040204" pitchFamily="34" charset="0"/>
                <a:ea typeface="Verdana" panose="020B0604030504040204" pitchFamily="34" charset="0"/>
                <a:cs typeface="Verdana" panose="020B0604030504040204" pitchFamily="34" charset="0"/>
              </a:rPr>
              <a:t> also </a:t>
            </a:r>
            <a:r>
              <a:rPr lang="de-DE" sz="2000" dirty="0" err="1">
                <a:latin typeface="Verdana" panose="020B0604030504040204" pitchFamily="34" charset="0"/>
                <a:ea typeface="Verdana" panose="020B0604030504040204" pitchFamily="34" charset="0"/>
                <a:cs typeface="Verdana" panose="020B0604030504040204" pitchFamily="34" charset="0"/>
              </a:rPr>
              <a:t>quality</a:t>
            </a:r>
            <a:r>
              <a:rPr lang="de-DE" sz="2000" dirty="0">
                <a:latin typeface="Verdana" panose="020B0604030504040204" pitchFamily="34" charset="0"/>
                <a:ea typeface="Verdana" panose="020B0604030504040204" pitchFamily="34" charset="0"/>
                <a:cs typeface="Verdana" panose="020B0604030504040204" pitchFamily="34" charset="0"/>
              </a:rPr>
              <a:t> of </a:t>
            </a:r>
            <a:r>
              <a:rPr lang="de-DE" sz="2000" dirty="0" err="1">
                <a:latin typeface="Verdana" panose="020B0604030504040204" pitchFamily="34" charset="0"/>
                <a:ea typeface="Verdana" panose="020B0604030504040204" pitchFamily="34" charset="0"/>
                <a:cs typeface="Verdana" panose="020B0604030504040204" pitchFamily="34" charset="0"/>
              </a:rPr>
              <a:t>crops</a:t>
            </a:r>
            <a:endParaRPr lang="de-DE" sz="2000" dirty="0">
              <a:latin typeface="Verdana" panose="020B0604030504040204" pitchFamily="34" charset="0"/>
              <a:ea typeface="Verdana" panose="020B0604030504040204" pitchFamily="34" charset="0"/>
              <a:cs typeface="Verdana" panose="020B0604030504040204" pitchFamily="34" charset="0"/>
            </a:endParaRPr>
          </a:p>
        </p:txBody>
      </p:sp>
      <p:pic>
        <p:nvPicPr>
          <p:cNvPr id="39" name="Inhaltsplatzhalter 5">
            <a:extLst>
              <a:ext uri="{FF2B5EF4-FFF2-40B4-BE49-F238E27FC236}">
                <a16:creationId xmlns:a16="http://schemas.microsoft.com/office/drawing/2014/main" id="{FDA00942-CF81-4A8C-B9DB-ED5486D72A0F}"/>
              </a:ext>
            </a:extLst>
          </p:cNvPr>
          <p:cNvPicPr>
            <a:picLocks noChangeAspect="1"/>
          </p:cNvPicPr>
          <p:nvPr/>
        </p:nvPicPr>
        <p:blipFill>
          <a:blip r:embed="rId25" cstate="print">
            <a:extLst>
              <a:ext uri="{28A0092B-C50C-407E-A947-70E740481C1C}">
                <a14:useLocalDpi xmlns:a14="http://schemas.microsoft.com/office/drawing/2010/main" val="0"/>
              </a:ext>
            </a:extLst>
          </a:blip>
          <a:stretch>
            <a:fillRect/>
          </a:stretch>
        </p:blipFill>
        <p:spPr>
          <a:xfrm>
            <a:off x="17892794" y="38192157"/>
            <a:ext cx="2555618" cy="4563459"/>
          </a:xfrm>
          <a:prstGeom prst="rect">
            <a:avLst/>
          </a:prstGeom>
        </p:spPr>
      </p:pic>
      <p:pic>
        <p:nvPicPr>
          <p:cNvPr id="40" name="Grafik 39">
            <a:extLst>
              <a:ext uri="{FF2B5EF4-FFF2-40B4-BE49-F238E27FC236}">
                <a16:creationId xmlns:a16="http://schemas.microsoft.com/office/drawing/2014/main" id="{DD58C64D-47C8-4C4B-AA70-ABC759FAA5C9}"/>
              </a:ext>
            </a:extLst>
          </p:cNvPr>
          <p:cNvPicPr>
            <a:picLocks noChangeAspect="1"/>
          </p:cNvPicPr>
          <p:nvPr/>
        </p:nvPicPr>
        <p:blipFill>
          <a:blip r:embed="rId26" cstate="print">
            <a:extLst>
              <a:ext uri="{28A0092B-C50C-407E-A947-70E740481C1C}">
                <a14:useLocalDpi xmlns:a14="http://schemas.microsoft.com/office/drawing/2010/main" val="0"/>
              </a:ext>
            </a:extLst>
          </a:blip>
          <a:stretch>
            <a:fillRect/>
          </a:stretch>
        </p:blipFill>
        <p:spPr>
          <a:xfrm>
            <a:off x="23437344" y="38167344"/>
            <a:ext cx="6882408" cy="4588272"/>
          </a:xfrm>
          <a:prstGeom prst="rect">
            <a:avLst/>
          </a:prstGeom>
        </p:spPr>
      </p:pic>
      <p:pic>
        <p:nvPicPr>
          <p:cNvPr id="42" name="Grafik 41">
            <a:extLst>
              <a:ext uri="{FF2B5EF4-FFF2-40B4-BE49-F238E27FC236}">
                <a16:creationId xmlns:a16="http://schemas.microsoft.com/office/drawing/2014/main" id="{D2DB1B82-7911-4E97-9254-37948A6D0CB7}"/>
              </a:ext>
            </a:extLst>
          </p:cNvPr>
          <p:cNvPicPr>
            <a:picLocks noChangeAspect="1"/>
          </p:cNvPicPr>
          <p:nvPr/>
        </p:nvPicPr>
        <p:blipFill>
          <a:blip r:embed="rId27">
            <a:extLst>
              <a:ext uri="{28A0092B-C50C-407E-A947-70E740481C1C}">
                <a14:useLocalDpi xmlns:a14="http://schemas.microsoft.com/office/drawing/2010/main" val="0"/>
              </a:ext>
            </a:extLst>
          </a:blip>
          <a:stretch>
            <a:fillRect/>
          </a:stretch>
        </p:blipFill>
        <p:spPr>
          <a:xfrm>
            <a:off x="20437403" y="38515609"/>
            <a:ext cx="2910184" cy="4008778"/>
          </a:xfrm>
          <a:prstGeom prst="rect">
            <a:avLst/>
          </a:prstGeom>
        </p:spPr>
      </p:pic>
    </p:spTree>
    <p:extLst>
      <p:ext uri="{BB962C8B-B14F-4D97-AF65-F5344CB8AC3E}">
        <p14:creationId xmlns:p14="http://schemas.microsoft.com/office/powerpoint/2010/main" val="3682345257"/>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910</Words>
  <Application>Microsoft Office PowerPoint</Application>
  <PresentationFormat>Benutzerdefiniert</PresentationFormat>
  <Paragraphs>50</Paragraphs>
  <Slides>1</Slides>
  <Notes>0</Notes>
  <HiddenSlides>0</HiddenSlides>
  <MMClips>0</MMClips>
  <ScaleCrop>false</ScaleCrop>
  <HeadingPairs>
    <vt:vector size="6" baseType="variant">
      <vt:variant>
        <vt:lpstr>Verwendete Schriftarten</vt:lpstr>
      </vt:variant>
      <vt:variant>
        <vt:i4>4</vt:i4>
      </vt:variant>
      <vt:variant>
        <vt:lpstr>Design</vt:lpstr>
      </vt:variant>
      <vt:variant>
        <vt:i4>1</vt:i4>
      </vt:variant>
      <vt:variant>
        <vt:lpstr>Folientitel</vt:lpstr>
      </vt:variant>
      <vt:variant>
        <vt:i4>1</vt:i4>
      </vt:variant>
    </vt:vector>
  </HeadingPairs>
  <TitlesOfParts>
    <vt:vector size="6" baseType="lpstr">
      <vt:lpstr>Arial</vt:lpstr>
      <vt:lpstr>Calibri</vt:lpstr>
      <vt:lpstr>Calibri Light</vt:lpstr>
      <vt:lpstr>Verdana</vt:lpstr>
      <vt:lpstr>Office Theme</vt:lpstr>
      <vt:lpstr>PowerPoint-Präsentation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Tsivelikas, Athanasios (ICARDA)</dc:creator>
  <cp:lastModifiedBy>Christmann, Stefanie (ICARDA)</cp:lastModifiedBy>
  <cp:revision>16</cp:revision>
  <dcterms:created xsi:type="dcterms:W3CDTF">2017-06-30T14:52:32Z</dcterms:created>
  <dcterms:modified xsi:type="dcterms:W3CDTF">2017-07-17T11:47:55Z</dcterms:modified>
</cp:coreProperties>
</file>