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4" r:id="rId1"/>
  </p:sldMasterIdLst>
  <p:notesMasterIdLst>
    <p:notesMasterId r:id="rId19"/>
  </p:notesMasterIdLst>
  <p:handoutMasterIdLst>
    <p:handoutMasterId r:id="rId20"/>
  </p:handoutMasterIdLst>
  <p:sldIdLst>
    <p:sldId id="258" r:id="rId2"/>
    <p:sldId id="275" r:id="rId3"/>
    <p:sldId id="263" r:id="rId4"/>
    <p:sldId id="265" r:id="rId5"/>
    <p:sldId id="264" r:id="rId6"/>
    <p:sldId id="266" r:id="rId7"/>
    <p:sldId id="276" r:id="rId8"/>
    <p:sldId id="280" r:id="rId9"/>
    <p:sldId id="267" r:id="rId10"/>
    <p:sldId id="278" r:id="rId11"/>
    <p:sldId id="279" r:id="rId12"/>
    <p:sldId id="268" r:id="rId13"/>
    <p:sldId id="269" r:id="rId14"/>
    <p:sldId id="270" r:id="rId15"/>
    <p:sldId id="271" r:id="rId16"/>
    <p:sldId id="272" r:id="rId17"/>
    <p:sldId id="262" r:id="rId1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A42"/>
    <a:srgbClr val="E6BC39"/>
    <a:srgbClr val="D77D2A"/>
    <a:srgbClr val="7FBB42"/>
    <a:srgbClr val="9CCA3B"/>
    <a:srgbClr val="1FA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2" autoAdjust="0"/>
    <p:restoredTop sz="95552" autoAdjust="0"/>
  </p:normalViewPr>
  <p:slideViewPr>
    <p:cSldViewPr snapToGrid="0">
      <p:cViewPr varScale="1">
        <p:scale>
          <a:sx n="107" d="100"/>
          <a:sy n="107" d="100"/>
        </p:scale>
        <p:origin x="174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F0B59-9B54-394B-A6F7-4D0347CA44A4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D5B7-E7F4-E946-91A4-A38F77DCB0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12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24159DA-4C77-444E-81E0-56428FB7AD85}" type="datetimeFigureOut">
              <a:rPr lang="en-GB"/>
              <a:pPr>
                <a:defRPr/>
              </a:pPr>
              <a:t>24/10/2017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2B583C5-F6E6-4BBF-8467-0DA1D85F5A6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2532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B583C5-F6E6-4BBF-8467-0DA1D85F5A6B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006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B583C5-F6E6-4BBF-8467-0DA1D85F5A6B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128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B583C5-F6E6-4BBF-8467-0DA1D85F5A6B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B583C5-F6E6-4BBF-8467-0DA1D85F5A6B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916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B583C5-F6E6-4BBF-8467-0DA1D85F5A6B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095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-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93133"/>
            <a:ext cx="8229600" cy="487363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– single 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1"/>
            <a:ext cx="8229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57200" y="644749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CEB2BCE1-C623-8148-A216-0C4A4946D031}" type="slidenum">
              <a:rPr lang="en-US" sz="1200" smtClean="0"/>
              <a:t>‹#›</a:t>
            </a:fld>
            <a:endParaRPr lang="en-US" sz="1200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68477" y="6470951"/>
            <a:ext cx="0" cy="237903"/>
          </a:xfrm>
          <a:prstGeom prst="line">
            <a:avLst/>
          </a:prstGeom>
          <a:ln w="9525">
            <a:solidFill>
              <a:srgbClr val="007A4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29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- 2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– two 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1"/>
            <a:ext cx="8229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57200" y="6447497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CEB2BCE1-C623-8148-A216-0C4A4946D031}" type="slidenum">
              <a:rPr lang="en-US" sz="1200" smtClean="0"/>
              <a:t>‹#›</a:t>
            </a:fld>
            <a:endParaRPr lang="en-US" sz="1200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68477" y="6470951"/>
            <a:ext cx="0" cy="237903"/>
          </a:xfrm>
          <a:prstGeom prst="line">
            <a:avLst/>
          </a:prstGeom>
          <a:ln w="9525">
            <a:solidFill>
              <a:srgbClr val="007A4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622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156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112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898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99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19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23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60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425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09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93304" y="1988840"/>
            <a:ext cx="6400800" cy="504056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add subtitle 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395536" y="2852936"/>
            <a:ext cx="5040560" cy="792088"/>
          </a:xfrm>
        </p:spPr>
        <p:txBody>
          <a:bodyPr>
            <a:normAutofit/>
          </a:bodyPr>
          <a:lstStyle>
            <a:lvl1pPr marL="0" indent="0">
              <a:buNone/>
              <a:defRPr sz="2400" b="0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 Click to add meeting name, place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1A30D-334B-43CF-BF48-4B92C82E8D3E}" type="datetimeFigureOut">
              <a:rPr lang="en-GB" smtClean="0"/>
              <a:pPr>
                <a:defRPr/>
              </a:pPr>
              <a:t>24/10/2017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CD439-4E12-472C-B1BF-601840C2710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>
          <a:xfrm>
            <a:off x="395536" y="404664"/>
            <a:ext cx="8229600" cy="1584176"/>
          </a:xfrm>
          <a:prstGeom prst="rect">
            <a:avLst/>
          </a:prstGeom>
        </p:spPr>
        <p:txBody>
          <a:bodyPr/>
          <a:lstStyle>
            <a:lvl1pPr algn="l">
              <a:defRPr sz="320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presentation title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5724527" y="2997201"/>
            <a:ext cx="3311525" cy="359792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9CCA3B"/>
                </a:solidFill>
              </a:defRPr>
            </a:lvl1pPr>
          </a:lstStyle>
          <a:p>
            <a:pPr lvl="0"/>
            <a:r>
              <a:rPr lang="en-GB" sz="1800" dirty="0"/>
              <a:t>Click to edit Author name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8" hasCustomPrompt="1"/>
          </p:nvPr>
        </p:nvSpPr>
        <p:spPr>
          <a:xfrm>
            <a:off x="5724527" y="3356669"/>
            <a:ext cx="3311525" cy="360363"/>
          </a:xfrm>
        </p:spPr>
        <p:txBody>
          <a:bodyPr/>
          <a:lstStyle>
            <a:lvl1pPr marL="0" indent="0">
              <a:buNone/>
              <a:defRPr sz="1800" b="1" baseline="0">
                <a:solidFill>
                  <a:srgbClr val="9CCA3B"/>
                </a:solidFill>
              </a:defRPr>
            </a:lvl1pPr>
          </a:lstStyle>
          <a:p>
            <a:pPr lvl="0"/>
            <a:r>
              <a:rPr lang="en-GB" dirty="0"/>
              <a:t>Click to edit Date</a:t>
            </a:r>
          </a:p>
        </p:txBody>
      </p:sp>
    </p:spTree>
    <p:extLst>
      <p:ext uri="{BB962C8B-B14F-4D97-AF65-F5344CB8AC3E}">
        <p14:creationId xmlns:p14="http://schemas.microsoft.com/office/powerpoint/2010/main" val="1099284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908720"/>
            <a:ext cx="8208912" cy="52565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insert first level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9"/>
          </a:xfrm>
        </p:spPr>
        <p:txBody>
          <a:bodyPr>
            <a:normAutofit/>
          </a:bodyPr>
          <a:lstStyle>
            <a:lvl1pPr marL="0" indent="0">
              <a:buNone/>
              <a:defRPr sz="200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24/10/2017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68223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9"/>
          </a:xfrm>
        </p:spPr>
        <p:txBody>
          <a:bodyPr>
            <a:normAutofit/>
          </a:bodyPr>
          <a:lstStyle>
            <a:lvl1pPr marL="0" indent="0">
              <a:buNone/>
              <a:defRPr sz="20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24/10/2017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add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add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60490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0751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F080A-9CAA-EC48-903B-A0D94B64EB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3"/>
            <a:ext cx="9144000" cy="766235"/>
          </a:xfrm>
          <a:prstGeom prst="rect">
            <a:avLst/>
          </a:prstGeom>
          <a:solidFill>
            <a:srgbClr val="007A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770473"/>
            <a:ext cx="5029200" cy="76200"/>
          </a:xfrm>
          <a:prstGeom prst="rect">
            <a:avLst/>
          </a:prstGeom>
          <a:solidFill>
            <a:srgbClr val="D77D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CARDA logo green 356C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6324601"/>
            <a:ext cx="1533144" cy="370399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2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8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73" r:id="rId14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5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5.jpe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hyperlink" Target="hyperlink%20to%20manual%20terraces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yperlink%20to%20meskat" TargetMode="External"/><Relationship Id="rId5" Type="http://schemas.openxmlformats.org/officeDocument/2006/relationships/hyperlink" Target="hyperlink%20to%20hill%20lake" TargetMode="External"/><Relationship Id="rId4" Type="http://schemas.openxmlformats.org/officeDocument/2006/relationships/hyperlink" Target="eeeeeeeeeeeeeeeeeeeeeeeeeeee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hyperlink" Target="Area%20enclosure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hyperlink" Target="Area%20enclosur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hyperlink" Target="Area%20enclos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32736" y="2852936"/>
            <a:ext cx="3932861" cy="792088"/>
          </a:xfrm>
        </p:spPr>
        <p:txBody>
          <a:bodyPr>
            <a:noAutofit/>
          </a:bodyPr>
          <a:lstStyle/>
          <a:p>
            <a:r>
              <a:rPr lang="en-GB" sz="1600" b="1" dirty="0">
                <a:solidFill>
                  <a:srgbClr val="002060"/>
                </a:solidFill>
              </a:rPr>
              <a:t>Final Workshop “Sustainable Land Management to Achieve Land Degradation Neutrality: Options-by-Context Approach and Tools”</a:t>
            </a:r>
          </a:p>
          <a:p>
            <a:r>
              <a:rPr lang="en-GB" sz="1600" b="1" dirty="0">
                <a:solidFill>
                  <a:srgbClr val="002060"/>
                </a:solidFill>
              </a:rPr>
              <a:t>24 October 2017</a:t>
            </a:r>
          </a:p>
          <a:p>
            <a:r>
              <a:rPr lang="en-GB" sz="1600" b="1" dirty="0">
                <a:solidFill>
                  <a:srgbClr val="002060"/>
                </a:solidFill>
              </a:rPr>
              <a:t>Tunis, Tunisia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156178" y="353961"/>
            <a:ext cx="6987822" cy="2027993"/>
          </a:xfrm>
        </p:spPr>
        <p:txBody>
          <a:bodyPr/>
          <a:lstStyle/>
          <a:p>
            <a:r>
              <a:rPr lang="en-GB" sz="3600" b="1" dirty="0"/>
              <a:t>Updated </a:t>
            </a:r>
            <a:r>
              <a:rPr lang="en-GB" sz="3600" b="1" dirty="0" err="1"/>
              <a:t>WebGIS</a:t>
            </a:r>
            <a:r>
              <a:rPr lang="en-GB" sz="3600" b="1" dirty="0"/>
              <a:t> integrated in the Global Geo-informatics Options by Contexts (GeOC) Tool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5072064" y="2997200"/>
            <a:ext cx="4071936" cy="2771421"/>
          </a:xfrm>
        </p:spPr>
        <p:txBody>
          <a:bodyPr>
            <a:normAutofit/>
          </a:bodyPr>
          <a:lstStyle/>
          <a:p>
            <a:r>
              <a:rPr lang="en-GB" sz="2000" u="sng" dirty="0" err="1">
                <a:solidFill>
                  <a:schemeClr val="accent6">
                    <a:lumMod val="75000"/>
                  </a:schemeClr>
                </a:solidFill>
              </a:rPr>
              <a:t>Badabate</a:t>
            </a:r>
            <a:r>
              <a:rPr lang="en-GB" sz="2000" u="sng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000" u="sng" dirty="0" err="1">
                <a:solidFill>
                  <a:schemeClr val="accent6">
                    <a:lumMod val="75000"/>
                  </a:schemeClr>
                </a:solidFill>
              </a:rPr>
              <a:t>Diwediga</a:t>
            </a:r>
            <a:r>
              <a:rPr lang="en-GB" sz="2000" u="sng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en-GB" sz="2000" dirty="0" err="1">
                <a:solidFill>
                  <a:schemeClr val="accent6">
                    <a:lumMod val="75000"/>
                  </a:schemeClr>
                </a:solidFill>
              </a:rPr>
              <a:t>iMMAP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Quang </a:t>
            </a:r>
            <a:r>
              <a:rPr lang="en-GB" sz="2000" dirty="0" err="1">
                <a:solidFill>
                  <a:schemeClr val="accent6">
                    <a:lumMod val="75000"/>
                  </a:schemeClr>
                </a:solidFill>
              </a:rPr>
              <a:t>Bao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 Le (ICARDA)</a:t>
            </a: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Jim </a:t>
            </a:r>
            <a:r>
              <a:rPr lang="en-GB" sz="2000" dirty="0" err="1">
                <a:solidFill>
                  <a:schemeClr val="accent6">
                    <a:lumMod val="75000"/>
                  </a:schemeClr>
                </a:solidFill>
              </a:rPr>
              <a:t>Jaspe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 (</a:t>
            </a:r>
            <a:r>
              <a:rPr lang="en-GB" sz="2000" dirty="0" err="1">
                <a:solidFill>
                  <a:schemeClr val="accent6">
                    <a:lumMod val="75000"/>
                  </a:schemeClr>
                </a:solidFill>
              </a:rPr>
              <a:t>iMMAP</a:t>
            </a:r>
            <a:r>
              <a:rPr lang="en-GB" sz="2000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  <a:p>
            <a:r>
              <a:rPr lang="en-GB" sz="2000" dirty="0" err="1" smtClean="0">
                <a:solidFill>
                  <a:schemeClr val="accent6">
                    <a:lumMod val="75000"/>
                  </a:schemeClr>
                </a:solidFill>
              </a:rPr>
              <a:t>Fajr</a:t>
            </a:r>
            <a:r>
              <a:rPr lang="en-GB" sz="20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000" dirty="0" err="1" smtClean="0">
                <a:solidFill>
                  <a:schemeClr val="accent6">
                    <a:lumMod val="75000"/>
                  </a:schemeClr>
                </a:solidFill>
              </a:rPr>
              <a:t>Fradi</a:t>
            </a:r>
            <a:r>
              <a:rPr lang="en-GB" sz="2000" dirty="0" smtClean="0">
                <a:solidFill>
                  <a:schemeClr val="accent6">
                    <a:lumMod val="75000"/>
                  </a:schemeClr>
                </a:solidFill>
              </a:rPr>
              <a:t> (ICARDA)</a:t>
            </a:r>
          </a:p>
          <a:p>
            <a:r>
              <a:rPr lang="en-GB" sz="2000" dirty="0" smtClean="0">
                <a:solidFill>
                  <a:schemeClr val="accent6">
                    <a:lumMod val="75000"/>
                  </a:schemeClr>
                </a:solidFill>
              </a:rPr>
              <a:t>Enrico Bonaiuti (ICARDA)</a:t>
            </a:r>
          </a:p>
          <a:p>
            <a:r>
              <a:rPr lang="en-GB" sz="2000" smtClean="0">
                <a:solidFill>
                  <a:schemeClr val="accent6">
                    <a:lumMod val="75000"/>
                  </a:schemeClr>
                </a:solidFill>
              </a:rPr>
              <a:t>Claudio Zucca (ICARDA)</a:t>
            </a:r>
            <a:endParaRPr lang="en-GB" sz="20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Picture 8" descr="C:\Users\GU\Downloads\GeOXC JP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1" y="11290"/>
            <a:ext cx="2099733" cy="1365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97" y="5514561"/>
            <a:ext cx="1143657" cy="134343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48640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69868" y="127207"/>
            <a:ext cx="2459183" cy="513230"/>
          </a:xfrm>
        </p:spPr>
        <p:txBody>
          <a:bodyPr>
            <a:normAutofit fontScale="90000"/>
          </a:bodyPr>
          <a:lstStyle/>
          <a:p>
            <a:r>
              <a:rPr lang="it-IT" altLang="en-US" sz="2800" dirty="0">
                <a:solidFill>
                  <a:schemeClr val="bg1"/>
                </a:solidFill>
                <a:latin typeface="Garamond" panose="02020404030301010803" pitchFamily="18" charset="0"/>
              </a:rPr>
              <a:t>Overview</a:t>
            </a:r>
            <a:endParaRPr lang="en-US" sz="2800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4397" y="764403"/>
            <a:ext cx="89896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002060"/>
                </a:solidFill>
                <a:latin typeface="Garamond" panose="02020404030301010803" pitchFamily="18" charset="0"/>
              </a:rPr>
              <a:t>Global Geo-informatics Option by Context (GeOC) tool, a system-based analysis of options by context for better investment in sustainable agriculture development, has two main components: </a:t>
            </a:r>
            <a:endParaRPr lang="en-GB" sz="2000" dirty="0">
              <a:latin typeface="Garamond" panose="02020404030301010803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9618" y="2884169"/>
            <a:ext cx="3336323" cy="1090994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Sustainable Land Management (SLM)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Garamond" panose="02020404030301010803" pitchFamily="18" charset="0"/>
              </a:rPr>
              <a:t>Standardized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Garamond" panose="02020404030301010803" pitchFamily="18" charset="0"/>
              </a:rPr>
              <a:t>Completed</a:t>
            </a:r>
          </a:p>
        </p:txBody>
      </p:sp>
      <p:sp>
        <p:nvSpPr>
          <p:cNvPr id="9" name="Rectangle 8"/>
          <p:cNvSpPr/>
          <p:nvPr/>
        </p:nvSpPr>
        <p:spPr>
          <a:xfrm>
            <a:off x="5275901" y="2884155"/>
            <a:ext cx="3333262" cy="1091008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Garamond" panose="02020404030301010803" pitchFamily="18" charset="0"/>
              </a:rPr>
              <a:t>Web-based GIS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Garamond" panose="02020404030301010803" pitchFamily="18" charset="0"/>
              </a:rPr>
              <a:t>Contextual Drivers of SLM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Garamond" panose="02020404030301010803" pitchFamily="18" charset="0"/>
              </a:rPr>
              <a:t>Indicators of SLM</a:t>
            </a:r>
          </a:p>
          <a:p>
            <a:pPr algn="ctr"/>
            <a:endParaRPr lang="en-US" sz="1600" b="1" dirty="0">
              <a:latin typeface="Garamond" panose="02020404030301010803" pitchFamily="18" charset="0"/>
            </a:endParaRPr>
          </a:p>
        </p:txBody>
      </p:sp>
      <p:cxnSp>
        <p:nvCxnSpPr>
          <p:cNvPr id="10" name="Straight Arrow Connector 9"/>
          <p:cNvCxnSpPr>
            <a:stCxn id="8" idx="3"/>
            <a:endCxn id="9" idx="1"/>
          </p:cNvCxnSpPr>
          <p:nvPr/>
        </p:nvCxnSpPr>
        <p:spPr>
          <a:xfrm flipV="1">
            <a:off x="3545941" y="3429659"/>
            <a:ext cx="1729960" cy="7"/>
          </a:xfrm>
          <a:prstGeom prst="straightConnector1">
            <a:avLst/>
          </a:prstGeom>
          <a:ln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817792" y="2901422"/>
            <a:ext cx="1186257" cy="49244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Matched</a:t>
            </a:r>
          </a:p>
          <a:p>
            <a:pPr algn="ctr"/>
            <a:r>
              <a:rPr lang="en-US" sz="1600" b="1" dirty="0">
                <a:solidFill>
                  <a:srgbClr val="C00000"/>
                </a:solidFill>
                <a:latin typeface="Garamond" panose="02020404030301010803" pitchFamily="18" charset="0"/>
              </a:rPr>
              <a:t>Synchronized</a:t>
            </a:r>
          </a:p>
        </p:txBody>
      </p:sp>
      <p:cxnSp>
        <p:nvCxnSpPr>
          <p:cNvPr id="12" name="Connector: Elbow 11"/>
          <p:cNvCxnSpPr/>
          <p:nvPr/>
        </p:nvCxnSpPr>
        <p:spPr>
          <a:xfrm rot="10800000" flipV="1">
            <a:off x="1951349" y="2175263"/>
            <a:ext cx="1521026" cy="685624"/>
          </a:xfrm>
          <a:prstGeom prst="bentConnector3">
            <a:avLst>
              <a:gd name="adj1" fmla="val 99909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or: Elbow 12"/>
          <p:cNvCxnSpPr/>
          <p:nvPr/>
        </p:nvCxnSpPr>
        <p:spPr>
          <a:xfrm>
            <a:off x="5201728" y="2179446"/>
            <a:ext cx="1588985" cy="704709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09618" y="4195804"/>
            <a:ext cx="88379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002060"/>
                </a:solidFill>
                <a:latin typeface="Garamond" panose="02020404030301010803" pitchFamily="18" charset="0"/>
              </a:rPr>
              <a:t>GeOC components are currently under enhancement process in order to provide more robust and stable tool for better contextualised analysis of SLM options </a:t>
            </a:r>
            <a:endParaRPr lang="en-GB" sz="2000" dirty="0">
              <a:latin typeface="Garamond" panose="02020404030301010803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9618" y="5222936"/>
            <a:ext cx="88379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002060"/>
                </a:solidFill>
                <a:latin typeface="Garamond" panose="02020404030301010803" pitchFamily="18" charset="0"/>
              </a:rPr>
              <a:t>In this context, the </a:t>
            </a:r>
            <a:r>
              <a:rPr lang="en-GB" sz="2000" dirty="0" err="1">
                <a:solidFill>
                  <a:srgbClr val="002060"/>
                </a:solidFill>
                <a:latin typeface="Garamond" panose="02020404030301010803" pitchFamily="18" charset="0"/>
              </a:rPr>
              <a:t>WebGIS</a:t>
            </a:r>
            <a:r>
              <a:rPr lang="en-GB" sz="2000" dirty="0">
                <a:solidFill>
                  <a:srgbClr val="002060"/>
                </a:solidFill>
                <a:latin typeface="Garamond" panose="02020404030301010803" pitchFamily="18" charset="0"/>
              </a:rPr>
              <a:t> component has been enhanced since the first workshop (14-17 March 2017). The major outcomes from these enhancements are the following: </a:t>
            </a:r>
            <a:endParaRPr lang="en-GB" sz="2000" dirty="0">
              <a:latin typeface="Garamond" panose="02020404030301010803" pitchFamily="18" charset="0"/>
            </a:endParaRPr>
          </a:p>
        </p:txBody>
      </p:sp>
      <p:pic>
        <p:nvPicPr>
          <p:cNvPr id="16" name="Picture 1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26" t="6895" r="37241" b="51804"/>
          <a:stretch/>
        </p:blipFill>
        <p:spPr bwMode="auto">
          <a:xfrm>
            <a:off x="3472375" y="1710917"/>
            <a:ext cx="1729353" cy="9858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86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r="21719"/>
          <a:stretch/>
        </p:blipFill>
        <p:spPr>
          <a:xfrm>
            <a:off x="120374" y="1817388"/>
            <a:ext cx="6137811" cy="44104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1" t="10526" r="30682" b="4972"/>
          <a:stretch/>
        </p:blipFill>
        <p:spPr>
          <a:xfrm>
            <a:off x="2631431" y="2212853"/>
            <a:ext cx="6512569" cy="44658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225643" y="152227"/>
            <a:ext cx="5118007" cy="5132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207F3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1. Updates in the system appearance</a:t>
            </a:r>
            <a:endParaRPr lang="en-US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5601" y="1332457"/>
            <a:ext cx="3053678" cy="45091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Garamond" panose="02020404030301010803" pitchFamily="18" charset="0"/>
              </a:rPr>
              <a:t>Old interface of </a:t>
            </a:r>
            <a:r>
              <a:rPr lang="en-GB" dirty="0" err="1">
                <a:latin typeface="Garamond" panose="02020404030301010803" pitchFamily="18" charset="0"/>
              </a:rPr>
              <a:t>GeoC</a:t>
            </a:r>
            <a:r>
              <a:rPr lang="en-GB" dirty="0">
                <a:latin typeface="Garamond" panose="02020404030301010803" pitchFamily="18" charset="0"/>
              </a:rPr>
              <a:t> </a:t>
            </a:r>
            <a:r>
              <a:rPr lang="en-GB" dirty="0" err="1">
                <a:latin typeface="Garamond" panose="02020404030301010803" pitchFamily="18" charset="0"/>
              </a:rPr>
              <a:t>WebGIS</a:t>
            </a:r>
            <a:endParaRPr lang="en-GB" dirty="0">
              <a:latin typeface="Garamond" panose="02020404030301010803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0374" y="1196464"/>
            <a:ext cx="3053678" cy="45091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Garamond" panose="02020404030301010803" pitchFamily="18" charset="0"/>
              </a:rPr>
              <a:t>Old interface of </a:t>
            </a:r>
            <a:r>
              <a:rPr lang="en-GB" b="1" dirty="0" err="1">
                <a:latin typeface="Garamond" panose="02020404030301010803" pitchFamily="18" charset="0"/>
              </a:rPr>
              <a:t>GeoC</a:t>
            </a:r>
            <a:r>
              <a:rPr lang="en-GB" b="1" dirty="0">
                <a:latin typeface="Garamond" panose="02020404030301010803" pitchFamily="18" charset="0"/>
              </a:rPr>
              <a:t> </a:t>
            </a:r>
            <a:r>
              <a:rPr lang="en-GB" b="1" dirty="0" err="1">
                <a:latin typeface="Garamond" panose="02020404030301010803" pitchFamily="18" charset="0"/>
              </a:rPr>
              <a:t>WebGIS</a:t>
            </a:r>
            <a:endParaRPr lang="en-GB" b="1" dirty="0">
              <a:latin typeface="Garamond" panose="02020404030301010803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59858" y="1050755"/>
            <a:ext cx="4684142" cy="163585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  <a:latin typeface="Garamond" panose="02020404030301010803" pitchFamily="18" charset="0"/>
              </a:rPr>
              <a:t>New interface of </a:t>
            </a:r>
            <a:r>
              <a:rPr lang="en-GB" b="1" dirty="0" err="1">
                <a:solidFill>
                  <a:schemeClr val="tx1"/>
                </a:solidFill>
                <a:latin typeface="Garamond" panose="02020404030301010803" pitchFamily="18" charset="0"/>
              </a:rPr>
              <a:t>GeoC</a:t>
            </a:r>
            <a:r>
              <a:rPr lang="en-GB" b="1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GB" b="1" dirty="0" err="1">
                <a:solidFill>
                  <a:schemeClr val="tx1"/>
                </a:solidFill>
                <a:latin typeface="Garamond" panose="02020404030301010803" pitchFamily="18" charset="0"/>
              </a:rPr>
              <a:t>WebGIS</a:t>
            </a:r>
            <a:endParaRPr lang="en-GB" b="1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285750" indent="-285750">
              <a:buFontTx/>
              <a:buChar char="-"/>
            </a:pPr>
            <a:r>
              <a:rPr lang="en-GB" dirty="0">
                <a:latin typeface="Garamond" panose="02020404030301010803" pitchFamily="18" charset="0"/>
              </a:rPr>
              <a:t>Addition of GeOC logo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Garamond" panose="02020404030301010803" pitchFamily="18" charset="0"/>
              </a:rPr>
              <a:t>Text and guidance modifications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Garamond" panose="02020404030301010803" pitchFamily="18" charset="0"/>
              </a:rPr>
              <a:t>Changes in features and function appearance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Garamond" panose="02020404030301010803" pitchFamily="18" charset="0"/>
              </a:rPr>
              <a:t>More attractive with blue background </a:t>
            </a:r>
          </a:p>
        </p:txBody>
      </p:sp>
    </p:spTree>
    <p:extLst>
      <p:ext uri="{BB962C8B-B14F-4D97-AF65-F5344CB8AC3E}">
        <p14:creationId xmlns:p14="http://schemas.microsoft.com/office/powerpoint/2010/main" val="900157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t="3056" b="10834"/>
          <a:stretch/>
        </p:blipFill>
        <p:spPr>
          <a:xfrm>
            <a:off x="0" y="1014412"/>
            <a:ext cx="9144000" cy="4429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27969" t="45555" r="64374" b="5817"/>
          <a:stretch/>
        </p:blipFill>
        <p:spPr>
          <a:xfrm>
            <a:off x="1140178" y="1554056"/>
            <a:ext cx="1088672" cy="3889481"/>
          </a:xfrm>
          <a:prstGeom prst="rect">
            <a:avLst/>
          </a:prstGeom>
        </p:spPr>
      </p:pic>
      <p:sp>
        <p:nvSpPr>
          <p:cNvPr id="12" name="Callout: Line 11"/>
          <p:cNvSpPr/>
          <p:nvPr/>
        </p:nvSpPr>
        <p:spPr>
          <a:xfrm>
            <a:off x="2798232" y="1767632"/>
            <a:ext cx="3102947" cy="418356"/>
          </a:xfrm>
          <a:prstGeom prst="borderCallout1">
            <a:avLst>
              <a:gd name="adj1" fmla="val 46353"/>
              <a:gd name="adj2" fmla="val -442"/>
              <a:gd name="adj3" fmla="val 161288"/>
              <a:gd name="adj4" fmla="val -31530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Zoom in</a:t>
            </a:r>
          </a:p>
        </p:txBody>
      </p:sp>
      <p:sp>
        <p:nvSpPr>
          <p:cNvPr id="13" name="Callout: Line 12"/>
          <p:cNvSpPr/>
          <p:nvPr/>
        </p:nvSpPr>
        <p:spPr>
          <a:xfrm>
            <a:off x="2798232" y="2329796"/>
            <a:ext cx="3102947" cy="427407"/>
          </a:xfrm>
          <a:prstGeom prst="borderCallout1">
            <a:avLst>
              <a:gd name="adj1" fmla="val 46353"/>
              <a:gd name="adj2" fmla="val -442"/>
              <a:gd name="adj3" fmla="val 125638"/>
              <a:gd name="adj4" fmla="val -31599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Zoom extent</a:t>
            </a:r>
          </a:p>
        </p:txBody>
      </p:sp>
      <p:sp>
        <p:nvSpPr>
          <p:cNvPr id="14" name="Callout: Line 13"/>
          <p:cNvSpPr/>
          <p:nvPr/>
        </p:nvSpPr>
        <p:spPr>
          <a:xfrm>
            <a:off x="2798232" y="2857500"/>
            <a:ext cx="3102947" cy="450797"/>
          </a:xfrm>
          <a:prstGeom prst="borderCallout1">
            <a:avLst>
              <a:gd name="adj1" fmla="val 46353"/>
              <a:gd name="adj2" fmla="val -442"/>
              <a:gd name="adj3" fmla="val 104972"/>
              <a:gd name="adj4" fmla="val -31599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Zoom out</a:t>
            </a:r>
          </a:p>
        </p:txBody>
      </p:sp>
      <p:sp>
        <p:nvSpPr>
          <p:cNvPr id="15" name="Callout: Line 14"/>
          <p:cNvSpPr/>
          <p:nvPr/>
        </p:nvSpPr>
        <p:spPr>
          <a:xfrm>
            <a:off x="2798232" y="3493720"/>
            <a:ext cx="3102947" cy="450797"/>
          </a:xfrm>
          <a:prstGeom prst="borderCallout1">
            <a:avLst>
              <a:gd name="adj1" fmla="val 46353"/>
              <a:gd name="adj2" fmla="val -442"/>
              <a:gd name="adj3" fmla="val 109154"/>
              <a:gd name="adj4" fmla="val -32510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Show/Hide SLM</a:t>
            </a:r>
          </a:p>
        </p:txBody>
      </p:sp>
      <p:sp>
        <p:nvSpPr>
          <p:cNvPr id="17" name="Callout: Line 16"/>
          <p:cNvSpPr/>
          <p:nvPr/>
        </p:nvSpPr>
        <p:spPr>
          <a:xfrm>
            <a:off x="2798232" y="4054875"/>
            <a:ext cx="5629331" cy="450797"/>
          </a:xfrm>
          <a:prstGeom prst="borderCallout1">
            <a:avLst>
              <a:gd name="adj1" fmla="val 46353"/>
              <a:gd name="adj2" fmla="val -442"/>
              <a:gd name="adj3" fmla="val 88243"/>
              <a:gd name="adj4" fmla="val -17749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Show context socio-ecological types (CSET) at the SLM site</a:t>
            </a:r>
          </a:p>
        </p:txBody>
      </p:sp>
      <p:sp>
        <p:nvSpPr>
          <p:cNvPr id="19" name="Callout: Line 18"/>
          <p:cNvSpPr/>
          <p:nvPr/>
        </p:nvSpPr>
        <p:spPr>
          <a:xfrm>
            <a:off x="2798232" y="4672281"/>
            <a:ext cx="5629331" cy="450797"/>
          </a:xfrm>
          <a:prstGeom prst="borderCallout1">
            <a:avLst>
              <a:gd name="adj1" fmla="val 46353"/>
              <a:gd name="adj2" fmla="val -442"/>
              <a:gd name="adj3" fmla="val 38415"/>
              <a:gd name="adj4" fmla="val -17886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Show extrapolation extent of the identified CSET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256156" y="115539"/>
            <a:ext cx="4572085" cy="5132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207F3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2. Map tools and functions</a:t>
            </a:r>
            <a:endParaRPr lang="en-US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05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7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21302" t="27037" r="73542" b="7963"/>
          <a:stretch/>
        </p:blipFill>
        <p:spPr>
          <a:xfrm>
            <a:off x="1140178" y="1561903"/>
            <a:ext cx="584927" cy="4147669"/>
          </a:xfrm>
          <a:prstGeom prst="rect">
            <a:avLst/>
          </a:prstGeom>
        </p:spPr>
      </p:pic>
      <p:sp>
        <p:nvSpPr>
          <p:cNvPr id="7" name="Callout: Line 6"/>
          <p:cNvSpPr/>
          <p:nvPr/>
        </p:nvSpPr>
        <p:spPr>
          <a:xfrm>
            <a:off x="2506001" y="2693098"/>
            <a:ext cx="3225497" cy="295645"/>
          </a:xfrm>
          <a:prstGeom prst="borderCallout1">
            <a:avLst>
              <a:gd name="adj1" fmla="val 46353"/>
              <a:gd name="adj2" fmla="val -442"/>
              <a:gd name="adj3" fmla="val 142437"/>
              <a:gd name="adj4" fmla="val -31273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Draw a polygon</a:t>
            </a:r>
          </a:p>
        </p:txBody>
      </p:sp>
      <p:sp>
        <p:nvSpPr>
          <p:cNvPr id="8" name="Callout: Line 7"/>
          <p:cNvSpPr/>
          <p:nvPr/>
        </p:nvSpPr>
        <p:spPr>
          <a:xfrm>
            <a:off x="2506002" y="3131749"/>
            <a:ext cx="3225496" cy="295645"/>
          </a:xfrm>
          <a:prstGeom prst="borderCallout1">
            <a:avLst>
              <a:gd name="adj1" fmla="val 46353"/>
              <a:gd name="adj2" fmla="val -442"/>
              <a:gd name="adj3" fmla="val 69100"/>
              <a:gd name="adj4" fmla="val -31273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Draw a square/rectangle</a:t>
            </a:r>
          </a:p>
        </p:txBody>
      </p:sp>
      <p:sp>
        <p:nvSpPr>
          <p:cNvPr id="9" name="Callout: Line 8"/>
          <p:cNvSpPr/>
          <p:nvPr/>
        </p:nvSpPr>
        <p:spPr>
          <a:xfrm>
            <a:off x="2506001" y="3570400"/>
            <a:ext cx="3225497" cy="295645"/>
          </a:xfrm>
          <a:prstGeom prst="borderCallout1">
            <a:avLst>
              <a:gd name="adj1" fmla="val 46353"/>
              <a:gd name="adj2" fmla="val -442"/>
              <a:gd name="adj3" fmla="val 11706"/>
              <a:gd name="adj4" fmla="val -30396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Select a point</a:t>
            </a:r>
          </a:p>
        </p:txBody>
      </p:sp>
      <p:sp>
        <p:nvSpPr>
          <p:cNvPr id="10" name="Callout: Line 9"/>
          <p:cNvSpPr/>
          <p:nvPr/>
        </p:nvSpPr>
        <p:spPr>
          <a:xfrm>
            <a:off x="2506001" y="4346924"/>
            <a:ext cx="3225497" cy="295645"/>
          </a:xfrm>
          <a:prstGeom prst="borderCallout1">
            <a:avLst>
              <a:gd name="adj1" fmla="val 46353"/>
              <a:gd name="adj2" fmla="val -442"/>
              <a:gd name="adj3" fmla="val 193454"/>
              <a:gd name="adj4" fmla="val -31084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Show filter</a:t>
            </a:r>
          </a:p>
        </p:txBody>
      </p:sp>
      <p:sp>
        <p:nvSpPr>
          <p:cNvPr id="11" name="Callout: Line 10"/>
          <p:cNvSpPr/>
          <p:nvPr/>
        </p:nvSpPr>
        <p:spPr>
          <a:xfrm>
            <a:off x="2506000" y="4676768"/>
            <a:ext cx="3225497" cy="295645"/>
          </a:xfrm>
          <a:prstGeom prst="borderCallout1">
            <a:avLst>
              <a:gd name="adj1" fmla="val 46353"/>
              <a:gd name="adj2" fmla="val -442"/>
              <a:gd name="adj3" fmla="val 193454"/>
              <a:gd name="adj4" fmla="val -31084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Clear layer mask</a:t>
            </a:r>
          </a:p>
        </p:txBody>
      </p:sp>
      <p:sp>
        <p:nvSpPr>
          <p:cNvPr id="12" name="Callout: Line 11"/>
          <p:cNvSpPr/>
          <p:nvPr/>
        </p:nvSpPr>
        <p:spPr>
          <a:xfrm>
            <a:off x="2505999" y="5026014"/>
            <a:ext cx="3225497" cy="295645"/>
          </a:xfrm>
          <a:prstGeom prst="borderCallout1">
            <a:avLst>
              <a:gd name="adj1" fmla="val 46353"/>
              <a:gd name="adj2" fmla="val -442"/>
              <a:gd name="adj3" fmla="val 142437"/>
              <a:gd name="adj4" fmla="val -31669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Download raster data</a:t>
            </a:r>
          </a:p>
        </p:txBody>
      </p:sp>
      <p:sp>
        <p:nvSpPr>
          <p:cNvPr id="14" name="Callout: Line 13"/>
          <p:cNvSpPr/>
          <p:nvPr/>
        </p:nvSpPr>
        <p:spPr>
          <a:xfrm rot="10800000" flipV="1">
            <a:off x="5363851" y="1741486"/>
            <a:ext cx="2905026" cy="304605"/>
          </a:xfrm>
          <a:prstGeom prst="borderCallout1">
            <a:avLst>
              <a:gd name="adj1" fmla="val 46353"/>
              <a:gd name="adj2" fmla="val -442"/>
              <a:gd name="adj3" fmla="val 43592"/>
              <a:gd name="adj4" fmla="val -15783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See Selected raster layers</a:t>
            </a:r>
          </a:p>
        </p:txBody>
      </p:sp>
      <p:sp>
        <p:nvSpPr>
          <p:cNvPr id="15" name="Callout: Line 14"/>
          <p:cNvSpPr/>
          <p:nvPr/>
        </p:nvSpPr>
        <p:spPr>
          <a:xfrm rot="10800000" flipV="1">
            <a:off x="6408655" y="2503640"/>
            <a:ext cx="1860221" cy="701473"/>
          </a:xfrm>
          <a:prstGeom prst="borderCallout1">
            <a:avLst>
              <a:gd name="adj1" fmla="val 46353"/>
              <a:gd name="adj2" fmla="val -442"/>
              <a:gd name="adj3" fmla="val -45297"/>
              <a:gd name="adj4" fmla="val -29466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See Legends of selected </a:t>
            </a:r>
            <a:r>
              <a:rPr lang="en-GB" sz="2000" dirty="0" err="1">
                <a:solidFill>
                  <a:schemeClr val="tx1"/>
                </a:solidFill>
              </a:rPr>
              <a:t>rasters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256156" y="115539"/>
            <a:ext cx="4572085" cy="5132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207F3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2. Map tools and functions</a:t>
            </a:r>
            <a:endParaRPr lang="en-US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95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57178"/>
              </p:ext>
            </p:extLst>
          </p:nvPr>
        </p:nvGraphicFramePr>
        <p:xfrm>
          <a:off x="92200" y="1159656"/>
          <a:ext cx="1783734" cy="6435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3734">
                  <a:extLst>
                    <a:ext uri="{9D8B030D-6E8A-4147-A177-3AD203B41FA5}">
                      <a16:colId xmlns:a16="http://schemas.microsoft.com/office/drawing/2014/main" xmlns="" val="3768783661"/>
                    </a:ext>
                  </a:extLst>
                </a:gridCol>
              </a:tblGrid>
              <a:tr h="6435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Region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1428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52519690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779" t="14124" r="85669" b="39627"/>
          <a:stretch/>
        </p:blipFill>
        <p:spPr>
          <a:xfrm>
            <a:off x="45065" y="1884919"/>
            <a:ext cx="1851465" cy="35543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l="1237" t="14597" r="85773" b="39475"/>
          <a:stretch/>
        </p:blipFill>
        <p:spPr>
          <a:xfrm>
            <a:off x="1915384" y="1920997"/>
            <a:ext cx="1769026" cy="35182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l="1238" t="14384" r="85670" b="39568"/>
          <a:stretch/>
        </p:blipFill>
        <p:spPr>
          <a:xfrm>
            <a:off x="3703264" y="1920998"/>
            <a:ext cx="1778366" cy="35182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l="1031" t="14490" r="85876" b="39691"/>
          <a:stretch/>
        </p:blipFill>
        <p:spPr>
          <a:xfrm>
            <a:off x="5500484" y="1920997"/>
            <a:ext cx="1787276" cy="351826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9"/>
          <a:srcRect l="928" t="14124" r="85876" b="38958"/>
          <a:stretch/>
        </p:blipFill>
        <p:spPr>
          <a:xfrm>
            <a:off x="7287760" y="1884919"/>
            <a:ext cx="1777169" cy="355434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40178" y="135651"/>
            <a:ext cx="69103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</a:rPr>
              <a:t>Defining an area of interest: based on administrative units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032174"/>
              </p:ext>
            </p:extLst>
          </p:nvPr>
        </p:nvGraphicFramePr>
        <p:xfrm>
          <a:off x="1915384" y="1159656"/>
          <a:ext cx="1770496" cy="6435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0496">
                  <a:extLst>
                    <a:ext uri="{9D8B030D-6E8A-4147-A177-3AD203B41FA5}">
                      <a16:colId xmlns:a16="http://schemas.microsoft.com/office/drawing/2014/main" xmlns="" val="811091387"/>
                    </a:ext>
                  </a:extLst>
                </a:gridCol>
              </a:tblGrid>
              <a:tr h="643573"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Sub-region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0" marR="1428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58439699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529616"/>
              </p:ext>
            </p:extLst>
          </p:nvPr>
        </p:nvGraphicFramePr>
        <p:xfrm>
          <a:off x="3714025" y="1159656"/>
          <a:ext cx="1767606" cy="6435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7606">
                  <a:extLst>
                    <a:ext uri="{9D8B030D-6E8A-4147-A177-3AD203B41FA5}">
                      <a16:colId xmlns:a16="http://schemas.microsoft.com/office/drawing/2014/main" xmlns="" val="3440554589"/>
                    </a:ext>
                  </a:extLst>
                </a:gridCol>
              </a:tblGrid>
              <a:tr h="6435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Country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0" marR="1428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1800082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97706"/>
              </p:ext>
            </p:extLst>
          </p:nvPr>
        </p:nvGraphicFramePr>
        <p:xfrm>
          <a:off x="5509911" y="1159657"/>
          <a:ext cx="1777849" cy="6435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7849">
                  <a:extLst>
                    <a:ext uri="{9D8B030D-6E8A-4147-A177-3AD203B41FA5}">
                      <a16:colId xmlns:a16="http://schemas.microsoft.com/office/drawing/2014/main" xmlns="" val="3440554589"/>
                    </a:ext>
                  </a:extLst>
                </a:gridCol>
              </a:tblGrid>
              <a:tr h="60566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Province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effectLst/>
                        </a:rPr>
                        <a:t> or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Governorate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1428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1800082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80550"/>
              </p:ext>
            </p:extLst>
          </p:nvPr>
        </p:nvGraphicFramePr>
        <p:xfrm>
          <a:off x="7324515" y="1159656"/>
          <a:ext cx="1749841" cy="6435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9841">
                  <a:extLst>
                    <a:ext uri="{9D8B030D-6E8A-4147-A177-3AD203B41FA5}">
                      <a16:colId xmlns:a16="http://schemas.microsoft.com/office/drawing/2014/main" xmlns="" val="3440554589"/>
                    </a:ext>
                  </a:extLst>
                </a:gridCol>
              </a:tblGrid>
              <a:tr h="64357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District (if any)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142875" marT="66675" marB="666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11800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1977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63917" y="1045380"/>
            <a:ext cx="18382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600" i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Step 1: Select area of interest</a:t>
            </a:r>
            <a:endParaRPr lang="en-GB" sz="1600" i="1" dirty="0">
              <a:latin typeface="Franklin Gothic Book" panose="020B0503020102020204" pitchFamily="34" charset="0"/>
              <a:ea typeface="Times New Roman" panose="02020603050405020304" pitchFamily="18" charset="0"/>
              <a:cs typeface="Arial" panose="020B0604020202020204" pitchFamily="34" charset="0"/>
              <a:sym typeface="Wingdings" panose="05000000000000000000" pitchFamily="2" charset="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2828" t="5877" r="76504" b="47406"/>
          <a:stretch/>
        </p:blipFill>
        <p:spPr>
          <a:xfrm>
            <a:off x="67580" y="1783187"/>
            <a:ext cx="1940549" cy="24674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/>
          <a:srcRect l="2886" t="22738" r="76392" b="7434"/>
          <a:stretch/>
        </p:blipFill>
        <p:spPr>
          <a:xfrm>
            <a:off x="2229043" y="1783187"/>
            <a:ext cx="1894787" cy="3591613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521068" y="1087898"/>
            <a:ext cx="43307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i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Step 3: Apply filter and zoom in to the area of interest</a:t>
            </a:r>
            <a:endParaRPr lang="en-GB" sz="1600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6"/>
          <a:srcRect l="17423" t="5693" r="1464" b="3951"/>
          <a:stretch/>
        </p:blipFill>
        <p:spPr>
          <a:xfrm>
            <a:off x="4344744" y="1783187"/>
            <a:ext cx="4799256" cy="3007151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262726" y="48470"/>
            <a:ext cx="75890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Defining an area of interest: based on administrative units and variables of interest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229043" y="1045381"/>
            <a:ext cx="248115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600" i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Step 2: Select raster variable of interest</a:t>
            </a:r>
            <a:endParaRPr lang="en-GB" sz="1600" dirty="0"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27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467" y="6294159"/>
            <a:ext cx="500210" cy="446006"/>
          </a:xfrm>
          <a:prstGeom prst="rect">
            <a:avLst/>
          </a:prstGeom>
          <a:noFill/>
        </p:spPr>
      </p:pic>
      <p:sp>
        <p:nvSpPr>
          <p:cNvPr id="29" name="Rectangle 28"/>
          <p:cNvSpPr/>
          <p:nvPr/>
        </p:nvSpPr>
        <p:spPr>
          <a:xfrm>
            <a:off x="163917" y="5870831"/>
            <a:ext cx="4915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Step 4: Use the filtering buttons for defining area of interest (see next slide)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72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7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Rectangle 18"/>
          <p:cNvSpPr/>
          <p:nvPr/>
        </p:nvSpPr>
        <p:spPr>
          <a:xfrm>
            <a:off x="25192" y="884810"/>
            <a:ext cx="39246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>
                <a:latin typeface="Franklin Gothic Book" panose="020B05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Step 4: Use the filtering buttons for defining area of interest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17423" t="5693" r="1464" b="3951"/>
          <a:stretch/>
        </p:blipFill>
        <p:spPr>
          <a:xfrm>
            <a:off x="108105" y="1930055"/>
            <a:ext cx="3379326" cy="211744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l="18451" t="19707" r="79683" b="70100"/>
          <a:stretch/>
        </p:blipFill>
        <p:spPr>
          <a:xfrm>
            <a:off x="108105" y="1930055"/>
            <a:ext cx="639962" cy="196725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3" name="Callout: Line 22"/>
          <p:cNvSpPr/>
          <p:nvPr/>
        </p:nvSpPr>
        <p:spPr>
          <a:xfrm>
            <a:off x="1350252" y="1948406"/>
            <a:ext cx="2775091" cy="295645"/>
          </a:xfrm>
          <a:prstGeom prst="borderCallout1">
            <a:avLst>
              <a:gd name="adj1" fmla="val 46353"/>
              <a:gd name="adj2" fmla="val -442"/>
              <a:gd name="adj3" fmla="val 113740"/>
              <a:gd name="adj4" fmla="val -23025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Draw a polygon</a:t>
            </a:r>
          </a:p>
        </p:txBody>
      </p:sp>
      <p:sp>
        <p:nvSpPr>
          <p:cNvPr id="24" name="Callout: Line 23"/>
          <p:cNvSpPr/>
          <p:nvPr/>
        </p:nvSpPr>
        <p:spPr>
          <a:xfrm>
            <a:off x="1356683" y="2807190"/>
            <a:ext cx="2776968" cy="295645"/>
          </a:xfrm>
          <a:prstGeom prst="borderCallout1">
            <a:avLst>
              <a:gd name="adj1" fmla="val 46353"/>
              <a:gd name="adj2" fmla="val -442"/>
              <a:gd name="adj3" fmla="val 30837"/>
              <a:gd name="adj4" fmla="val -22804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Draw a square/rectangle</a:t>
            </a:r>
          </a:p>
        </p:txBody>
      </p:sp>
      <p:sp>
        <p:nvSpPr>
          <p:cNvPr id="25" name="Callout: Line 24"/>
          <p:cNvSpPr/>
          <p:nvPr/>
        </p:nvSpPr>
        <p:spPr>
          <a:xfrm>
            <a:off x="1291329" y="3679258"/>
            <a:ext cx="2776967" cy="299321"/>
          </a:xfrm>
          <a:prstGeom prst="borderCallout1">
            <a:avLst>
              <a:gd name="adj1" fmla="val 46353"/>
              <a:gd name="adj2" fmla="val -442"/>
              <a:gd name="adj3" fmla="val -37964"/>
              <a:gd name="adj4" fmla="val -21771"/>
            </a:avLst>
          </a:prstGeom>
          <a:solidFill>
            <a:schemeClr val="bg1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Select a point location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17939" t="6243" r="1649" b="4868"/>
          <a:stretch/>
        </p:blipFill>
        <p:spPr>
          <a:xfrm>
            <a:off x="5020530" y="813707"/>
            <a:ext cx="4123470" cy="25639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/>
          <a:srcRect l="17939" t="6059" r="2164" b="3952"/>
          <a:stretch/>
        </p:blipFill>
        <p:spPr>
          <a:xfrm>
            <a:off x="5043080" y="3629810"/>
            <a:ext cx="4121586" cy="26112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17454" t="9908" r="2109" b="11420"/>
          <a:stretch/>
        </p:blipFill>
        <p:spPr>
          <a:xfrm>
            <a:off x="509747" y="4473736"/>
            <a:ext cx="4322251" cy="2377875"/>
          </a:xfrm>
          <a:prstGeom prst="rect">
            <a:avLst/>
          </a:prstGeom>
        </p:spPr>
      </p:pic>
      <p:cxnSp>
        <p:nvCxnSpPr>
          <p:cNvPr id="10" name="Straight Arrow Connector 9"/>
          <p:cNvCxnSpPr>
            <a:stCxn id="25" idx="1"/>
            <a:endCxn id="8" idx="0"/>
          </p:cNvCxnSpPr>
          <p:nvPr/>
        </p:nvCxnSpPr>
        <p:spPr>
          <a:xfrm flipH="1">
            <a:off x="2670873" y="3978579"/>
            <a:ext cx="8940" cy="4951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23" idx="0"/>
            <a:endCxn id="2" idx="1"/>
          </p:cNvCxnSpPr>
          <p:nvPr/>
        </p:nvCxnSpPr>
        <p:spPr>
          <a:xfrm flipV="1">
            <a:off x="4125343" y="2095684"/>
            <a:ext cx="895187" cy="5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24" idx="0"/>
          </p:cNvCxnSpPr>
          <p:nvPr/>
        </p:nvCxnSpPr>
        <p:spPr>
          <a:xfrm>
            <a:off x="4133651" y="2955013"/>
            <a:ext cx="886879" cy="12964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589" y="6317315"/>
            <a:ext cx="500210" cy="446006"/>
          </a:xfrm>
          <a:prstGeom prst="rect">
            <a:avLst/>
          </a:prstGeom>
          <a:noFill/>
        </p:spPr>
      </p:pic>
      <p:sp>
        <p:nvSpPr>
          <p:cNvPr id="34" name="Rectangle 33"/>
          <p:cNvSpPr/>
          <p:nvPr/>
        </p:nvSpPr>
        <p:spPr>
          <a:xfrm>
            <a:off x="1262726" y="48470"/>
            <a:ext cx="75890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Defining an area of interest: based on administrative units and variables of interest</a:t>
            </a:r>
          </a:p>
        </p:txBody>
      </p:sp>
    </p:spTree>
    <p:extLst>
      <p:ext uri="{BB962C8B-B14F-4D97-AF65-F5344CB8AC3E}">
        <p14:creationId xmlns:p14="http://schemas.microsoft.com/office/powerpoint/2010/main" val="421160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Oval 61"/>
          <p:cNvSpPr/>
          <p:nvPr/>
        </p:nvSpPr>
        <p:spPr>
          <a:xfrm>
            <a:off x="1570610" y="4193221"/>
            <a:ext cx="588778" cy="519351"/>
          </a:xfrm>
          <a:prstGeom prst="ellipse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dirty="0"/>
              <a:t>14</a:t>
            </a:r>
          </a:p>
        </p:txBody>
      </p:sp>
      <p:sp>
        <p:nvSpPr>
          <p:cNvPr id="63" name="Oval 62"/>
          <p:cNvSpPr/>
          <p:nvPr/>
        </p:nvSpPr>
        <p:spPr>
          <a:xfrm>
            <a:off x="3106030" y="4211664"/>
            <a:ext cx="588778" cy="519351"/>
          </a:xfrm>
          <a:prstGeom prst="ellipse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dirty="0"/>
              <a:t>04</a:t>
            </a:r>
          </a:p>
        </p:txBody>
      </p:sp>
      <p:sp>
        <p:nvSpPr>
          <p:cNvPr id="64" name="Oval 63"/>
          <p:cNvSpPr/>
          <p:nvPr/>
        </p:nvSpPr>
        <p:spPr>
          <a:xfrm>
            <a:off x="4721508" y="4194963"/>
            <a:ext cx="588778" cy="519351"/>
          </a:xfrm>
          <a:prstGeom prst="ellipse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dirty="0"/>
              <a:t>03</a:t>
            </a:r>
          </a:p>
        </p:txBody>
      </p:sp>
      <p:sp>
        <p:nvSpPr>
          <p:cNvPr id="65" name="Oval 64"/>
          <p:cNvSpPr/>
          <p:nvPr/>
        </p:nvSpPr>
        <p:spPr>
          <a:xfrm>
            <a:off x="6309917" y="4215052"/>
            <a:ext cx="588778" cy="519351"/>
          </a:xfrm>
          <a:prstGeom prst="ellipse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dirty="0"/>
              <a:t>03</a:t>
            </a:r>
          </a:p>
        </p:txBody>
      </p:sp>
      <p:sp>
        <p:nvSpPr>
          <p:cNvPr id="66" name="Oval 65"/>
          <p:cNvSpPr/>
          <p:nvPr/>
        </p:nvSpPr>
        <p:spPr>
          <a:xfrm>
            <a:off x="7927903" y="4207829"/>
            <a:ext cx="588778" cy="519351"/>
          </a:xfrm>
          <a:prstGeom prst="ellipse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dirty="0"/>
              <a:t>04</a:t>
            </a:r>
          </a:p>
        </p:txBody>
      </p:sp>
      <p:pic>
        <p:nvPicPr>
          <p:cNvPr id="4" name="Picture 3" descr="C:\Users\GU\Downloads\GeOXC JP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2854" t="33343" r="76598" b="17880"/>
          <a:stretch/>
        </p:blipFill>
        <p:spPr>
          <a:xfrm>
            <a:off x="1166434" y="1989393"/>
            <a:ext cx="1334691" cy="17820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2887" t="33625" r="76289" b="20996"/>
          <a:stretch/>
        </p:blipFill>
        <p:spPr>
          <a:xfrm>
            <a:off x="4251567" y="4600261"/>
            <a:ext cx="1613589" cy="19777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l="2886" t="33551" r="76333" b="21363"/>
          <a:stretch/>
        </p:blipFill>
        <p:spPr>
          <a:xfrm>
            <a:off x="5891895" y="4600261"/>
            <a:ext cx="1620500" cy="19777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l="1123" t="38866" r="78144" b="16415"/>
          <a:stretch/>
        </p:blipFill>
        <p:spPr>
          <a:xfrm>
            <a:off x="7513965" y="4590834"/>
            <a:ext cx="1630035" cy="197778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/>
          <a:srcRect l="1129" t="38683" r="78247" b="15864"/>
          <a:stretch/>
        </p:blipFill>
        <p:spPr>
          <a:xfrm>
            <a:off x="2638956" y="4575922"/>
            <a:ext cx="1595364" cy="19777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9"/>
          <a:srcRect l="928" t="38683" r="78361" b="16048"/>
          <a:stretch/>
        </p:blipFill>
        <p:spPr>
          <a:xfrm>
            <a:off x="941797" y="4561606"/>
            <a:ext cx="1631910" cy="20064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0"/>
          <a:srcRect l="1031" t="39049" r="78314" b="15864"/>
          <a:stretch/>
        </p:blipFill>
        <p:spPr>
          <a:xfrm>
            <a:off x="953639" y="4881917"/>
            <a:ext cx="1609451" cy="19760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1"/>
          <a:srcRect l="1137" t="38683" r="78144" b="12016"/>
          <a:stretch/>
        </p:blipFill>
        <p:spPr>
          <a:xfrm>
            <a:off x="2737914" y="1989392"/>
            <a:ext cx="1331372" cy="17820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2"/>
          <a:srcRect l="3150" t="33473" r="76650" b="17937"/>
          <a:stretch/>
        </p:blipFill>
        <p:spPr>
          <a:xfrm>
            <a:off x="5966199" y="1982535"/>
            <a:ext cx="1322211" cy="17889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3"/>
          <a:srcRect l="3093" t="33572" r="76844" b="17746"/>
          <a:stretch/>
        </p:blipFill>
        <p:spPr>
          <a:xfrm>
            <a:off x="7550412" y="1989392"/>
            <a:ext cx="1305664" cy="17820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14"/>
          <a:srcRect l="1137" t="38499" r="78041" b="12199"/>
          <a:stretch/>
        </p:blipFill>
        <p:spPr>
          <a:xfrm>
            <a:off x="4353210" y="1989391"/>
            <a:ext cx="1337997" cy="1782067"/>
          </a:xfrm>
          <a:prstGeom prst="rect">
            <a:avLst/>
          </a:prstGeom>
        </p:spPr>
      </p:pic>
      <p:cxnSp>
        <p:nvCxnSpPr>
          <p:cNvPr id="24" name="Straight Arrow Connector 23"/>
          <p:cNvCxnSpPr/>
          <p:nvPr/>
        </p:nvCxnSpPr>
        <p:spPr>
          <a:xfrm>
            <a:off x="3390798" y="1352954"/>
            <a:ext cx="12802" cy="601273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4955249" y="1361914"/>
            <a:ext cx="0" cy="578211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5"/>
          <a:srcRect l="2989" t="30802" r="76701" b="41890"/>
          <a:stretch/>
        </p:blipFill>
        <p:spPr>
          <a:xfrm>
            <a:off x="37708" y="775210"/>
            <a:ext cx="1527726" cy="1155488"/>
          </a:xfrm>
          <a:prstGeom prst="rect">
            <a:avLst/>
          </a:prstGeom>
        </p:spPr>
      </p:pic>
      <p:cxnSp>
        <p:nvCxnSpPr>
          <p:cNvPr id="27" name="Straight Arrow Connector 26"/>
          <p:cNvCxnSpPr/>
          <p:nvPr/>
        </p:nvCxnSpPr>
        <p:spPr>
          <a:xfrm>
            <a:off x="6627304" y="1352954"/>
            <a:ext cx="0" cy="555585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1905968" y="1365852"/>
            <a:ext cx="2345" cy="6106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406344" y="3741161"/>
            <a:ext cx="2345" cy="456259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026325" y="3747428"/>
            <a:ext cx="0" cy="426463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6613539" y="3752103"/>
            <a:ext cx="0" cy="426463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854495" y="3754002"/>
            <a:ext cx="2345" cy="456259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8229018" y="3764944"/>
            <a:ext cx="0" cy="426463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33917" y="2194269"/>
            <a:ext cx="553998" cy="16308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vert" wrap="square" rtlCol="0">
            <a:spAutoFit/>
          </a:bodyPr>
          <a:lstStyle/>
          <a:p>
            <a:r>
              <a:rPr lang="en-GB" sz="2400" dirty="0"/>
              <a:t>Sub-Themes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54262" y="4560767"/>
            <a:ext cx="553998" cy="130919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vert" wrap="square" rtlCol="0">
            <a:spAutoFit/>
          </a:bodyPr>
          <a:lstStyle/>
          <a:p>
            <a:r>
              <a:rPr lang="en-GB" sz="2400" dirty="0"/>
              <a:t>Variables</a:t>
            </a:r>
          </a:p>
        </p:txBody>
      </p:sp>
      <p:cxnSp>
        <p:nvCxnSpPr>
          <p:cNvPr id="41" name="Straight Arrow Connector 40"/>
          <p:cNvCxnSpPr>
            <a:endCxn id="39" idx="0"/>
          </p:cNvCxnSpPr>
          <p:nvPr/>
        </p:nvCxnSpPr>
        <p:spPr>
          <a:xfrm>
            <a:off x="410916" y="1893180"/>
            <a:ext cx="0" cy="301089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39" idx="2"/>
            <a:endCxn id="40" idx="0"/>
          </p:cNvCxnSpPr>
          <p:nvPr/>
        </p:nvCxnSpPr>
        <p:spPr>
          <a:xfrm>
            <a:off x="410916" y="3825107"/>
            <a:ext cx="20345" cy="735660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3" name="Title 1"/>
          <p:cNvSpPr txBox="1">
            <a:spLocks/>
          </p:cNvSpPr>
          <p:nvPr/>
        </p:nvSpPr>
        <p:spPr>
          <a:xfrm>
            <a:off x="1168458" y="93053"/>
            <a:ext cx="7975542" cy="6380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207F3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000" b="1" dirty="0">
                <a:solidFill>
                  <a:schemeClr val="bg1"/>
                </a:solidFill>
                <a:latin typeface="Garamond" panose="02020404030301010803" pitchFamily="18" charset="0"/>
              </a:rPr>
              <a:t>Filtering the variables the main category «Context/Drivers»</a:t>
            </a:r>
            <a:endParaRPr lang="en-US" sz="20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cxnSp>
        <p:nvCxnSpPr>
          <p:cNvPr id="45" name="Straight Connector 44"/>
          <p:cNvCxnSpPr>
            <a:stCxn id="26" idx="3"/>
          </p:cNvCxnSpPr>
          <p:nvPr/>
        </p:nvCxnSpPr>
        <p:spPr>
          <a:xfrm flipV="1">
            <a:off x="1565434" y="1348033"/>
            <a:ext cx="340534" cy="492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1905968" y="1346134"/>
            <a:ext cx="1484830" cy="89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3390798" y="1361914"/>
            <a:ext cx="1564451" cy="39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955249" y="1358565"/>
            <a:ext cx="1692824" cy="33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8308786" y="1365294"/>
            <a:ext cx="0" cy="555585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627304" y="1361478"/>
            <a:ext cx="1692824" cy="33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81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4" grpId="0" animBg="1"/>
      <p:bldP spid="65" grpId="0" animBg="1"/>
      <p:bldP spid="66" grpId="0" animBg="1"/>
      <p:bldP spid="39" grpId="0" animBg="1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315" t="32634" r="76083" b="21493"/>
          <a:stretch/>
        </p:blipFill>
        <p:spPr>
          <a:xfrm>
            <a:off x="2640015" y="1361232"/>
            <a:ext cx="2078401" cy="248260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680" t="33459" r="75980" b="21217"/>
          <a:stretch/>
        </p:blipFill>
        <p:spPr>
          <a:xfrm>
            <a:off x="2658352" y="4333523"/>
            <a:ext cx="2055901" cy="2456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2577" t="32946" r="76083" b="21179"/>
          <a:stretch/>
        </p:blipFill>
        <p:spPr>
          <a:xfrm>
            <a:off x="4863599" y="1359717"/>
            <a:ext cx="2054368" cy="24841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2474" t="33090" r="75980" b="20997"/>
          <a:stretch/>
        </p:blipFill>
        <p:spPr>
          <a:xfrm>
            <a:off x="4878286" y="4333523"/>
            <a:ext cx="2049108" cy="245613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/>
          <a:srcRect l="2556" t="33368" r="76289" b="21363"/>
          <a:stretch/>
        </p:blipFill>
        <p:spPr>
          <a:xfrm>
            <a:off x="7022391" y="1359717"/>
            <a:ext cx="2063763" cy="24841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/>
          <a:srcRect l="2557" t="32746" r="76083" b="20814"/>
          <a:stretch/>
        </p:blipFill>
        <p:spPr>
          <a:xfrm>
            <a:off x="7053718" y="4317594"/>
            <a:ext cx="2013582" cy="2462432"/>
          </a:xfrm>
          <a:prstGeom prst="rect">
            <a:avLst/>
          </a:prstGeom>
        </p:spPr>
      </p:pic>
      <p:cxnSp>
        <p:nvCxnSpPr>
          <p:cNvPr id="20" name="Straight Arrow Connector 19"/>
          <p:cNvCxnSpPr>
            <a:endCxn id="5" idx="0"/>
          </p:cNvCxnSpPr>
          <p:nvPr/>
        </p:nvCxnSpPr>
        <p:spPr>
          <a:xfrm>
            <a:off x="3676871" y="904973"/>
            <a:ext cx="2345" cy="456259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890783" y="904973"/>
            <a:ext cx="0" cy="42646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5" idx="2"/>
          </p:cNvCxnSpPr>
          <p:nvPr/>
        </p:nvCxnSpPr>
        <p:spPr>
          <a:xfrm>
            <a:off x="3679216" y="3843833"/>
            <a:ext cx="0" cy="491205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6" idx="2"/>
          </p:cNvCxnSpPr>
          <p:nvPr/>
        </p:nvCxnSpPr>
        <p:spPr>
          <a:xfrm>
            <a:off x="5890783" y="3843833"/>
            <a:ext cx="0" cy="489690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3" idx="2"/>
            <a:endCxn id="14" idx="0"/>
          </p:cNvCxnSpPr>
          <p:nvPr/>
        </p:nvCxnSpPr>
        <p:spPr>
          <a:xfrm>
            <a:off x="8054273" y="3843833"/>
            <a:ext cx="6236" cy="473761"/>
          </a:xfrm>
          <a:prstGeom prst="straightConnector1">
            <a:avLst/>
          </a:prstGeom>
          <a:ln w="28575"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9"/>
          <a:srcRect l="2909" t="22371" r="76209" b="50786"/>
          <a:stretch/>
        </p:blipFill>
        <p:spPr>
          <a:xfrm>
            <a:off x="735077" y="781855"/>
            <a:ext cx="1598310" cy="1155724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9963" y="904973"/>
            <a:ext cx="553998" cy="11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vert" wrap="square" rtlCol="0">
            <a:spAutoFit/>
          </a:bodyPr>
          <a:lstStyle/>
          <a:p>
            <a:r>
              <a:rPr lang="en-GB" sz="2400" dirty="0"/>
              <a:t>Themes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44847" y="2391851"/>
            <a:ext cx="553998" cy="16888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vert" wrap="square" rtlCol="0">
            <a:spAutoFit/>
          </a:bodyPr>
          <a:lstStyle/>
          <a:p>
            <a:r>
              <a:rPr lang="en-GB" sz="2400" dirty="0"/>
              <a:t>Sub-Themes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534232" y="4861221"/>
            <a:ext cx="553998" cy="13751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en-GB" sz="2400" dirty="0"/>
              <a:t>Datasets</a:t>
            </a:r>
          </a:p>
        </p:txBody>
      </p:sp>
      <p:sp>
        <p:nvSpPr>
          <p:cNvPr id="27" name="Title 1"/>
          <p:cNvSpPr txBox="1">
            <a:spLocks/>
          </p:cNvSpPr>
          <p:nvPr/>
        </p:nvSpPr>
        <p:spPr>
          <a:xfrm>
            <a:off x="1177885" y="64804"/>
            <a:ext cx="7936549" cy="6380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207F3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000" b="1" dirty="0">
                <a:solidFill>
                  <a:schemeClr val="bg1"/>
                </a:solidFill>
                <a:latin typeface="Garamond" panose="02020404030301010803" pitchFamily="18" charset="0"/>
              </a:rPr>
              <a:t>Filtering the variables of the main category « Outcome-Impact»</a:t>
            </a:r>
            <a:endParaRPr lang="en-US" sz="20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cxnSp>
        <p:nvCxnSpPr>
          <p:cNvPr id="15" name="Connector: Elbow 14"/>
          <p:cNvCxnSpPr>
            <a:stCxn id="40" idx="2"/>
            <a:endCxn id="41" idx="1"/>
          </p:cNvCxnSpPr>
          <p:nvPr/>
        </p:nvCxnSpPr>
        <p:spPr>
          <a:xfrm rot="16200000" flipH="1">
            <a:off x="5858" y="2397292"/>
            <a:ext cx="1200093" cy="477885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27"/>
          <p:cNvCxnSpPr>
            <a:endCxn id="42" idx="1"/>
          </p:cNvCxnSpPr>
          <p:nvPr/>
        </p:nvCxnSpPr>
        <p:spPr>
          <a:xfrm rot="16200000" flipH="1">
            <a:off x="597856" y="4612434"/>
            <a:ext cx="1460132" cy="412619"/>
          </a:xfrm>
          <a:prstGeom prst="bent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333387" y="904973"/>
            <a:ext cx="13434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676871" y="904973"/>
            <a:ext cx="2213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8104695" y="904973"/>
            <a:ext cx="0" cy="42646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890783" y="904973"/>
            <a:ext cx="2213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698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320" y="6247026"/>
            <a:ext cx="556771" cy="52142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211343" y="199156"/>
            <a:ext cx="6612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 Viewing the short definition of a variable in the </a:t>
            </a:r>
            <a:r>
              <a:rPr lang="en-GB" sz="2000" b="1" dirty="0" err="1">
                <a:solidFill>
                  <a:schemeClr val="bg1"/>
                </a:solidFill>
              </a:rPr>
              <a:t>WebGIS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87197" y="1004294"/>
            <a:ext cx="86645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 The short definition of variable in the </a:t>
            </a:r>
            <a:r>
              <a:rPr lang="en-GB" dirty="0" err="1"/>
              <a:t>WebGIS</a:t>
            </a:r>
            <a:r>
              <a:rPr lang="en-GB" dirty="0"/>
              <a:t> can be viewed by </a:t>
            </a:r>
            <a:r>
              <a:rPr lang="en-GB" dirty="0" err="1"/>
              <a:t>hoving</a:t>
            </a:r>
            <a:r>
              <a:rPr lang="en-GB" dirty="0"/>
              <a:t> the mouse on the variable name in the dataset list.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1802" t="43998" r="57452" b="20109"/>
          <a:stretch/>
        </p:blipFill>
        <p:spPr>
          <a:xfrm>
            <a:off x="287981" y="1732774"/>
            <a:ext cx="8602858" cy="4262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2436" t="44181" r="58242" b="21180"/>
          <a:stretch/>
        </p:blipFill>
        <p:spPr>
          <a:xfrm>
            <a:off x="306835" y="1740012"/>
            <a:ext cx="8563786" cy="424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cxnSp>
        <p:nvCxnSpPr>
          <p:cNvPr id="5" name="Connector: Elbow 4"/>
          <p:cNvCxnSpPr/>
          <p:nvPr/>
        </p:nvCxnSpPr>
        <p:spPr>
          <a:xfrm>
            <a:off x="2155927" y="2162098"/>
            <a:ext cx="4455953" cy="427004"/>
          </a:xfrm>
          <a:prstGeom prst="bentConnector2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 txBox="1">
            <a:spLocks/>
          </p:cNvSpPr>
          <p:nvPr/>
        </p:nvSpPr>
        <p:spPr>
          <a:xfrm>
            <a:off x="1272154" y="95538"/>
            <a:ext cx="5814447" cy="5132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207F3E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2400" b="1" dirty="0">
                <a:solidFill>
                  <a:schemeClr val="bg1"/>
                </a:solidFill>
                <a:latin typeface="Garamond" panose="02020404030301010803" pitchFamily="18" charset="0"/>
              </a:rPr>
              <a:t>Data structure: administrative units</a:t>
            </a:r>
            <a:endParaRPr lang="en-US" sz="2400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6521570" y="799708"/>
            <a:ext cx="2622430" cy="1243981"/>
          </a:xfrm>
          <a:prstGeom prst="wedgeEllipseCallout">
            <a:avLst>
              <a:gd name="adj1" fmla="val -61750"/>
              <a:gd name="adj2" fmla="val 28815"/>
            </a:avLst>
          </a:prstGeom>
          <a:ln>
            <a:solidFill>
              <a:srgbClr val="FF0000"/>
            </a:solidFill>
            <a:prstDash val="dash"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207F3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b="1" dirty="0">
                <a:solidFill>
                  <a:srgbClr val="FF0000"/>
                </a:solidFill>
                <a:latin typeface="Garamond" panose="02020404030301010803" pitchFamily="18" charset="0"/>
              </a:rPr>
              <a:t>Administrative units at Region, </a:t>
            </a:r>
            <a:r>
              <a:rPr lang="en-US" sz="1400" b="1" dirty="0">
                <a:solidFill>
                  <a:srgbClr val="FF0000"/>
                </a:solidFill>
                <a:latin typeface="Garamond" panose="02020404030301010803" pitchFamily="18" charset="0"/>
              </a:rPr>
              <a:t>Sub-region, Country, Province &amp; District levels</a:t>
            </a:r>
            <a:endParaRPr lang="it-IT" sz="14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3052" t="8940" r="41192" b="4618"/>
          <a:stretch/>
        </p:blipFill>
        <p:spPr>
          <a:xfrm>
            <a:off x="4597167" y="3102333"/>
            <a:ext cx="4306512" cy="37556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1626" t="7595" r="67707" b="28920"/>
          <a:stretch/>
        </p:blipFill>
        <p:spPr>
          <a:xfrm>
            <a:off x="461394" y="3102332"/>
            <a:ext cx="3590401" cy="367597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75068" y="1394705"/>
            <a:ext cx="3617673" cy="1021556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Garamond" panose="02020404030301010803" pitchFamily="18" charset="0"/>
              </a:rPr>
              <a:t>Well synchronised and matched </a:t>
            </a:r>
            <a:r>
              <a:rPr lang="en-GB" dirty="0" err="1">
                <a:latin typeface="Garamond" panose="02020404030301010803" pitchFamily="18" charset="0"/>
              </a:rPr>
              <a:t>WebGIS</a:t>
            </a:r>
            <a:r>
              <a:rPr lang="en-GB" dirty="0">
                <a:latin typeface="Garamond" panose="02020404030301010803" pitchFamily="18" charset="0"/>
              </a:rPr>
              <a:t> from “GeOC visualisation” and the “SLM web form”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9089" y="2582145"/>
            <a:ext cx="3053678" cy="45091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>
                <a:latin typeface="Garamond" panose="02020404030301010803" pitchFamily="18" charset="0"/>
              </a:rPr>
              <a:t>WebGIS</a:t>
            </a:r>
            <a:r>
              <a:rPr lang="en-GB" dirty="0">
                <a:latin typeface="Garamond" panose="02020404030301010803" pitchFamily="18" charset="0"/>
              </a:rPr>
              <a:t> of GeOC visualisation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60542" y="2582145"/>
            <a:ext cx="2902678" cy="45091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>
                <a:latin typeface="Garamond" panose="02020404030301010803" pitchFamily="18" charset="0"/>
              </a:rPr>
              <a:t>WebGIS</a:t>
            </a:r>
            <a:r>
              <a:rPr lang="en-GB" dirty="0">
                <a:latin typeface="Garamond" panose="02020404030301010803" pitchFamily="18" charset="0"/>
              </a:rPr>
              <a:t> in SLM web form</a:t>
            </a:r>
          </a:p>
        </p:txBody>
      </p:sp>
      <p:cxnSp>
        <p:nvCxnSpPr>
          <p:cNvPr id="14" name="Straight Arrow Connector 13"/>
          <p:cNvCxnSpPr>
            <a:endCxn id="12" idx="0"/>
          </p:cNvCxnSpPr>
          <p:nvPr/>
        </p:nvCxnSpPr>
        <p:spPr>
          <a:xfrm>
            <a:off x="2155928" y="2155141"/>
            <a:ext cx="0" cy="4270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793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203179" y="127207"/>
            <a:ext cx="7082982" cy="513230"/>
          </a:xfrm>
        </p:spPr>
        <p:txBody>
          <a:bodyPr>
            <a:normAutofit fontScale="90000"/>
          </a:bodyPr>
          <a:lstStyle/>
          <a:p>
            <a:r>
              <a:rPr lang="it-IT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Outlook &amp; perspectives: </a:t>
            </a:r>
            <a:r>
              <a:rPr lang="en-GB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enhancements on the course</a:t>
            </a:r>
            <a:br>
              <a:rPr lang="en-GB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</a:br>
            <a:endParaRPr lang="en-US" sz="2400" cap="none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655541"/>
              </p:ext>
            </p:extLst>
          </p:nvPr>
        </p:nvGraphicFramePr>
        <p:xfrm>
          <a:off x="76198" y="3250870"/>
          <a:ext cx="8991601" cy="345230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227826">
                  <a:extLst>
                    <a:ext uri="{9D8B030D-6E8A-4147-A177-3AD203B41FA5}">
                      <a16:colId xmlns:a16="http://schemas.microsoft.com/office/drawing/2014/main" xmlns="" val="1288290962"/>
                    </a:ext>
                  </a:extLst>
                </a:gridCol>
                <a:gridCol w="1224950">
                  <a:extLst>
                    <a:ext uri="{9D8B030D-6E8A-4147-A177-3AD203B41FA5}">
                      <a16:colId xmlns:a16="http://schemas.microsoft.com/office/drawing/2014/main" xmlns="" val="2719680005"/>
                    </a:ext>
                  </a:extLst>
                </a:gridCol>
                <a:gridCol w="1285338">
                  <a:extLst>
                    <a:ext uri="{9D8B030D-6E8A-4147-A177-3AD203B41FA5}">
                      <a16:colId xmlns:a16="http://schemas.microsoft.com/office/drawing/2014/main" xmlns="" val="334990728"/>
                    </a:ext>
                  </a:extLst>
                </a:gridCol>
                <a:gridCol w="905772">
                  <a:extLst>
                    <a:ext uri="{9D8B030D-6E8A-4147-A177-3AD203B41FA5}">
                      <a16:colId xmlns:a16="http://schemas.microsoft.com/office/drawing/2014/main" xmlns="" val="1729478836"/>
                    </a:ext>
                  </a:extLst>
                </a:gridCol>
                <a:gridCol w="1302591">
                  <a:extLst>
                    <a:ext uri="{9D8B030D-6E8A-4147-A177-3AD203B41FA5}">
                      <a16:colId xmlns:a16="http://schemas.microsoft.com/office/drawing/2014/main" xmlns="" val="1442599287"/>
                    </a:ext>
                  </a:extLst>
                </a:gridCol>
                <a:gridCol w="1102023">
                  <a:extLst>
                    <a:ext uri="{9D8B030D-6E8A-4147-A177-3AD203B41FA5}">
                      <a16:colId xmlns:a16="http://schemas.microsoft.com/office/drawing/2014/main" xmlns="" val="1723761944"/>
                    </a:ext>
                  </a:extLst>
                </a:gridCol>
                <a:gridCol w="965440">
                  <a:extLst>
                    <a:ext uri="{9D8B030D-6E8A-4147-A177-3AD203B41FA5}">
                      <a16:colId xmlns:a16="http://schemas.microsoft.com/office/drawing/2014/main" xmlns="" val="3600480362"/>
                    </a:ext>
                  </a:extLst>
                </a:gridCol>
                <a:gridCol w="977661">
                  <a:extLst>
                    <a:ext uri="{9D8B030D-6E8A-4147-A177-3AD203B41FA5}">
                      <a16:colId xmlns:a16="http://schemas.microsoft.com/office/drawing/2014/main" xmlns="" val="3452669008"/>
                    </a:ext>
                  </a:extLst>
                </a:gridCol>
              </a:tblGrid>
              <a:tr h="983713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SLMs in the area of interest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Biomass productivity decline (PROD-DEG)</a:t>
                      </a: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Biomass productivity improvement (PROD-IMP)</a:t>
                      </a: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Rain use efficiency (RUE)</a:t>
                      </a: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Human appropriation of NPP (HANPP-PCT)  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Gap between actual and potential NPP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Affected population (AFFECTED –POP)</a:t>
                      </a:r>
                      <a:endParaRPr lang="en-GB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effectLst/>
                        </a:rPr>
                        <a:t>Affected rural population (AFFECTED-RPOP)</a:t>
                      </a: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2763596"/>
                  </a:ext>
                </a:extLst>
              </a:tr>
              <a:tr h="343339">
                <a:tc>
                  <a:txBody>
                    <a:bodyPr/>
                    <a:lstStyle/>
                    <a:p>
                      <a:pPr marL="85725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u="sng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hlinkClick r:id="rId4" action="ppaction://hlinkfile"/>
                        </a:rPr>
                        <a:t>Area enclosure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05067986"/>
                  </a:ext>
                </a:extLst>
              </a:tr>
              <a:tr h="106201">
                <a:tc>
                  <a:txBody>
                    <a:bodyPr/>
                    <a:lstStyle/>
                    <a:p>
                      <a:pPr marL="85725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u="sng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hlinkClick r:id="rId5" action="ppaction://hlinkfile"/>
                        </a:rPr>
                        <a:t>Hill lake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5653169"/>
                  </a:ext>
                </a:extLst>
              </a:tr>
              <a:tr h="106201">
                <a:tc>
                  <a:txBody>
                    <a:bodyPr/>
                    <a:lstStyle/>
                    <a:p>
                      <a:pPr marL="85725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u="sng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hlinkClick r:id="rId6" action="ppaction://hlinkfile"/>
                        </a:rPr>
                        <a:t>Meskats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9302691"/>
                  </a:ext>
                </a:extLst>
              </a:tr>
              <a:tr h="340464">
                <a:tc>
                  <a:txBody>
                    <a:bodyPr/>
                    <a:lstStyle/>
                    <a:p>
                      <a:pPr marL="85725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u="sng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hlinkClick r:id="rId7" action="ppaction://hlinkfile"/>
                        </a:rPr>
                        <a:t>Manual </a:t>
                      </a:r>
                      <a:r>
                        <a:rPr lang="en-GB" sz="2000" b="0" u="sng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hlinkClick r:id="rId7" action="ppaction://hlinkfile"/>
                        </a:rPr>
                        <a:t> terrace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46265646"/>
                  </a:ext>
                </a:extLst>
              </a:tr>
              <a:tr h="318897">
                <a:tc>
                  <a:txBody>
                    <a:bodyPr/>
                    <a:lstStyle/>
                    <a:p>
                      <a:pPr marL="85725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…</a:t>
                      </a: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275" marR="3327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08598799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0" y="982286"/>
            <a:ext cx="91439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</a:rPr>
              <a:t>- Proxies of land degradation/improvement in the areas with implemented SLMs</a:t>
            </a:r>
            <a:endParaRPr lang="en-GB" sz="20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10" name="Speech Bubble: Oval 9"/>
          <p:cNvSpPr/>
          <p:nvPr/>
        </p:nvSpPr>
        <p:spPr>
          <a:xfrm rot="5400000">
            <a:off x="1008770" y="715474"/>
            <a:ext cx="1010327" cy="3027874"/>
          </a:xfrm>
          <a:prstGeom prst="wedgeEllipseCallout">
            <a:avLst>
              <a:gd name="adj1" fmla="val 98069"/>
              <a:gd name="adj2" fmla="val 2591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Column for SLM names with hyperlink to their metadata</a:t>
            </a:r>
          </a:p>
        </p:txBody>
      </p:sp>
      <p:sp>
        <p:nvSpPr>
          <p:cNvPr id="11" name="Speech Bubble: Oval 10"/>
          <p:cNvSpPr/>
          <p:nvPr/>
        </p:nvSpPr>
        <p:spPr>
          <a:xfrm rot="5400000">
            <a:off x="6239972" y="132473"/>
            <a:ext cx="1010330" cy="4193877"/>
          </a:xfrm>
          <a:prstGeom prst="wedgeEllipseCallout">
            <a:avLst>
              <a:gd name="adj1" fmla="val 53670"/>
              <a:gd name="adj2" fmla="val 3291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Columns for indicators of SLM performance in the areas of interest</a:t>
            </a:r>
          </a:p>
        </p:txBody>
      </p:sp>
      <p:sp>
        <p:nvSpPr>
          <p:cNvPr id="12" name="Left Brace 11"/>
          <p:cNvSpPr/>
          <p:nvPr/>
        </p:nvSpPr>
        <p:spPr>
          <a:xfrm rot="5400000">
            <a:off x="5119777" y="-383474"/>
            <a:ext cx="465826" cy="6788989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754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21974" y="817132"/>
            <a:ext cx="55213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</a:rPr>
              <a:t>- Cost for SLM’s establishment and maintenance</a:t>
            </a:r>
            <a:endParaRPr lang="en-GB" sz="20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97187"/>
              </p:ext>
            </p:extLst>
          </p:nvPr>
        </p:nvGraphicFramePr>
        <p:xfrm>
          <a:off x="221974" y="3554792"/>
          <a:ext cx="8798943" cy="3223081"/>
        </p:xfrm>
        <a:graphic>
          <a:graphicData uri="http://schemas.openxmlformats.org/drawingml/2006/table">
            <a:tbl>
              <a:tblPr firstRow="1" firstCol="1" bandRow="1"/>
              <a:tblGrid>
                <a:gridCol w="1572320">
                  <a:extLst>
                    <a:ext uri="{9D8B030D-6E8A-4147-A177-3AD203B41FA5}">
                      <a16:colId xmlns:a16="http://schemas.microsoft.com/office/drawing/2014/main" xmlns="" val="992125632"/>
                    </a:ext>
                  </a:extLst>
                </a:gridCol>
                <a:gridCol w="715993">
                  <a:extLst>
                    <a:ext uri="{9D8B030D-6E8A-4147-A177-3AD203B41FA5}">
                      <a16:colId xmlns:a16="http://schemas.microsoft.com/office/drawing/2014/main" xmlns="" val="2962003135"/>
                    </a:ext>
                  </a:extLst>
                </a:gridCol>
                <a:gridCol w="1052422">
                  <a:extLst>
                    <a:ext uri="{9D8B030D-6E8A-4147-A177-3AD203B41FA5}">
                      <a16:colId xmlns:a16="http://schemas.microsoft.com/office/drawing/2014/main" xmlns="" val="1883178981"/>
                    </a:ext>
                  </a:extLst>
                </a:gridCol>
                <a:gridCol w="1000665">
                  <a:extLst>
                    <a:ext uri="{9D8B030D-6E8A-4147-A177-3AD203B41FA5}">
                      <a16:colId xmlns:a16="http://schemas.microsoft.com/office/drawing/2014/main" xmlns="" val="1206937760"/>
                    </a:ext>
                  </a:extLst>
                </a:gridCol>
                <a:gridCol w="741871">
                  <a:extLst>
                    <a:ext uri="{9D8B030D-6E8A-4147-A177-3AD203B41FA5}">
                      <a16:colId xmlns:a16="http://schemas.microsoft.com/office/drawing/2014/main" xmlns="" val="902440277"/>
                    </a:ext>
                  </a:extLst>
                </a:gridCol>
                <a:gridCol w="767751">
                  <a:extLst>
                    <a:ext uri="{9D8B030D-6E8A-4147-A177-3AD203B41FA5}">
                      <a16:colId xmlns:a16="http://schemas.microsoft.com/office/drawing/2014/main" xmlns="" val="3746876082"/>
                    </a:ext>
                  </a:extLst>
                </a:gridCol>
                <a:gridCol w="1095555">
                  <a:extLst>
                    <a:ext uri="{9D8B030D-6E8A-4147-A177-3AD203B41FA5}">
                      <a16:colId xmlns:a16="http://schemas.microsoft.com/office/drawing/2014/main" xmlns="" val="4068756882"/>
                    </a:ext>
                  </a:extLst>
                </a:gridCol>
                <a:gridCol w="966158">
                  <a:extLst>
                    <a:ext uri="{9D8B030D-6E8A-4147-A177-3AD203B41FA5}">
                      <a16:colId xmlns:a16="http://schemas.microsoft.com/office/drawing/2014/main" xmlns="" val="1347105051"/>
                    </a:ext>
                  </a:extLst>
                </a:gridCol>
                <a:gridCol w="886208">
                  <a:extLst>
                    <a:ext uri="{9D8B030D-6E8A-4147-A177-3AD203B41FA5}">
                      <a16:colId xmlns:a16="http://schemas.microsoft.com/office/drawing/2014/main" xmlns="" val="2084481955"/>
                    </a:ext>
                  </a:extLst>
                </a:gridCol>
              </a:tblGrid>
              <a:tr h="889463">
                <a:tc>
                  <a:txBody>
                    <a:bodyPr/>
                    <a:lstStyle/>
                    <a:p>
                      <a:pPr marL="85725" indent="0" algn="l" defTabSz="4572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SLMs in the area of interest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85725" indent="0" algn="l" defTabSz="4572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Establishment cost (in US Dollars)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85725" indent="0" algn="l" defTabSz="4572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Maintenance cost (in US Dollars)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25050811"/>
                  </a:ext>
                </a:extLst>
              </a:tr>
              <a:tr h="641577">
                <a:tc>
                  <a:txBody>
                    <a:bodyPr/>
                    <a:lstStyle/>
                    <a:p>
                      <a:pPr marL="85725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Labor</a:t>
                      </a: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Equipment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inputs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Labor</a:t>
                      </a: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Equipment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inputs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71544208"/>
                  </a:ext>
                </a:extLst>
              </a:tr>
              <a:tr h="282007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4" action="ppaction://hlinkfile"/>
                        </a:rPr>
                        <a:t>Area enclosure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9282317"/>
                  </a:ext>
                </a:extLst>
              </a:tr>
              <a:tr h="282007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Artesian well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6124712"/>
                  </a:ext>
                </a:extLst>
              </a:tr>
              <a:tr h="564013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Fixation of sand dune</a:t>
                      </a: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6220797"/>
                  </a:ext>
                </a:extLst>
              </a:tr>
              <a:tr h="282007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Cisterns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5691168"/>
                  </a:ext>
                </a:extLst>
              </a:tr>
              <a:tr h="282007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Desert wells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1841896"/>
                  </a:ext>
                </a:extLst>
              </a:tr>
            </a:tbl>
          </a:graphicData>
        </a:graphic>
      </p:graphicFrame>
      <p:sp>
        <p:nvSpPr>
          <p:cNvPr id="8" name="Speech Bubble: Oval 7"/>
          <p:cNvSpPr/>
          <p:nvPr/>
        </p:nvSpPr>
        <p:spPr>
          <a:xfrm rot="5400000">
            <a:off x="539148" y="892835"/>
            <a:ext cx="1302591" cy="2380894"/>
          </a:xfrm>
          <a:prstGeom prst="wedgeEllipseCallout">
            <a:avLst>
              <a:gd name="adj1" fmla="val 102388"/>
              <a:gd name="adj2" fmla="val 3009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Column for SLM names with hyperlink to their metadata</a:t>
            </a:r>
          </a:p>
        </p:txBody>
      </p:sp>
      <p:sp>
        <p:nvSpPr>
          <p:cNvPr id="9" name="Speech Bubble: Oval 8"/>
          <p:cNvSpPr/>
          <p:nvPr/>
        </p:nvSpPr>
        <p:spPr>
          <a:xfrm rot="5400000">
            <a:off x="3521817" y="892835"/>
            <a:ext cx="1302591" cy="2380894"/>
          </a:xfrm>
          <a:prstGeom prst="wedgeEllipseCallout">
            <a:avLst>
              <a:gd name="adj1" fmla="val 75897"/>
              <a:gd name="adj2" fmla="val 22488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Column for SLM establishment costs</a:t>
            </a:r>
          </a:p>
        </p:txBody>
      </p:sp>
      <p:sp>
        <p:nvSpPr>
          <p:cNvPr id="10" name="Speech Bubble: Oval 9"/>
          <p:cNvSpPr/>
          <p:nvPr/>
        </p:nvSpPr>
        <p:spPr>
          <a:xfrm rot="5400000">
            <a:off x="7179176" y="881330"/>
            <a:ext cx="1302591" cy="2380894"/>
          </a:xfrm>
          <a:prstGeom prst="wedgeEllipseCallout">
            <a:avLst>
              <a:gd name="adj1" fmla="val 76560"/>
              <a:gd name="adj2" fmla="val 2466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Columns for SLM maintenance costs</a:t>
            </a:r>
          </a:p>
        </p:txBody>
      </p:sp>
      <p:sp>
        <p:nvSpPr>
          <p:cNvPr id="11" name="Left Brace 10"/>
          <p:cNvSpPr/>
          <p:nvPr/>
        </p:nvSpPr>
        <p:spPr>
          <a:xfrm rot="5400000">
            <a:off x="3367209" y="1541218"/>
            <a:ext cx="365117" cy="3476446"/>
          </a:xfrm>
          <a:prstGeom prst="leftBrace">
            <a:avLst>
              <a:gd name="adj1" fmla="val 8333"/>
              <a:gd name="adj2" fmla="val 48167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aramond" panose="02020404030301010803" pitchFamily="18" charset="0"/>
            </a:endParaRPr>
          </a:p>
        </p:txBody>
      </p:sp>
      <p:sp>
        <p:nvSpPr>
          <p:cNvPr id="12" name="Left Brace 11"/>
          <p:cNvSpPr/>
          <p:nvPr/>
        </p:nvSpPr>
        <p:spPr>
          <a:xfrm rot="5400000">
            <a:off x="6971895" y="1439257"/>
            <a:ext cx="365117" cy="3657357"/>
          </a:xfrm>
          <a:prstGeom prst="leftBrace">
            <a:avLst>
              <a:gd name="adj1" fmla="val 8333"/>
              <a:gd name="adj2" fmla="val 48167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latin typeface="Garamond" panose="02020404030301010803" pitchFamily="18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203179" y="127207"/>
            <a:ext cx="7082982" cy="513230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it-IT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Outlook &amp; perspectives: </a:t>
            </a:r>
            <a:r>
              <a:rPr lang="en-GB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enhancements on the course</a:t>
            </a:r>
            <a:endParaRPr lang="en-US" sz="2400" cap="none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921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21974" y="817132"/>
            <a:ext cx="57447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</a:rPr>
              <a:t>- Indicators of On-site impacts of the SLM options</a:t>
            </a:r>
            <a:endParaRPr lang="en-GB" sz="20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341258"/>
              </p:ext>
            </p:extLst>
          </p:nvPr>
        </p:nvGraphicFramePr>
        <p:xfrm>
          <a:off x="86264" y="3295998"/>
          <a:ext cx="9057736" cy="3491300"/>
        </p:xfrm>
        <a:graphic>
          <a:graphicData uri="http://schemas.openxmlformats.org/drawingml/2006/table">
            <a:tbl>
              <a:tblPr firstRow="1" firstCol="1" bandRow="1"/>
              <a:tblGrid>
                <a:gridCol w="1565399">
                  <a:extLst>
                    <a:ext uri="{9D8B030D-6E8A-4147-A177-3AD203B41FA5}">
                      <a16:colId xmlns:a16="http://schemas.microsoft.com/office/drawing/2014/main" xmlns="" val="992125632"/>
                    </a:ext>
                  </a:extLst>
                </a:gridCol>
                <a:gridCol w="1213581">
                  <a:extLst>
                    <a:ext uri="{9D8B030D-6E8A-4147-A177-3AD203B41FA5}">
                      <a16:colId xmlns:a16="http://schemas.microsoft.com/office/drawing/2014/main" xmlns="" val="2962003135"/>
                    </a:ext>
                  </a:extLst>
                </a:gridCol>
                <a:gridCol w="1051440">
                  <a:extLst>
                    <a:ext uri="{9D8B030D-6E8A-4147-A177-3AD203B41FA5}">
                      <a16:colId xmlns:a16="http://schemas.microsoft.com/office/drawing/2014/main" xmlns="" val="1883178981"/>
                    </a:ext>
                  </a:extLst>
                </a:gridCol>
                <a:gridCol w="954636">
                  <a:extLst>
                    <a:ext uri="{9D8B030D-6E8A-4147-A177-3AD203B41FA5}">
                      <a16:colId xmlns:a16="http://schemas.microsoft.com/office/drawing/2014/main" xmlns="" val="1206937760"/>
                    </a:ext>
                  </a:extLst>
                </a:gridCol>
                <a:gridCol w="842378">
                  <a:extLst>
                    <a:ext uri="{9D8B030D-6E8A-4147-A177-3AD203B41FA5}">
                      <a16:colId xmlns:a16="http://schemas.microsoft.com/office/drawing/2014/main" xmlns="" val="902440277"/>
                    </a:ext>
                  </a:extLst>
                </a:gridCol>
                <a:gridCol w="1050801">
                  <a:extLst>
                    <a:ext uri="{9D8B030D-6E8A-4147-A177-3AD203B41FA5}">
                      <a16:colId xmlns:a16="http://schemas.microsoft.com/office/drawing/2014/main" xmlns="" val="3746876082"/>
                    </a:ext>
                  </a:extLst>
                </a:gridCol>
                <a:gridCol w="1251376">
                  <a:extLst>
                    <a:ext uri="{9D8B030D-6E8A-4147-A177-3AD203B41FA5}">
                      <a16:colId xmlns:a16="http://schemas.microsoft.com/office/drawing/2014/main" xmlns="" val="4068756882"/>
                    </a:ext>
                  </a:extLst>
                </a:gridCol>
                <a:gridCol w="1128125">
                  <a:extLst>
                    <a:ext uri="{9D8B030D-6E8A-4147-A177-3AD203B41FA5}">
                      <a16:colId xmlns:a16="http://schemas.microsoft.com/office/drawing/2014/main" xmlns="" val="1347105051"/>
                    </a:ext>
                  </a:extLst>
                </a:gridCol>
              </a:tblGrid>
              <a:tr h="33195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GB" dirty="0"/>
                        <a:t>Impact types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25050811"/>
                  </a:ext>
                </a:extLst>
              </a:tr>
              <a:tr h="1383214">
                <a:tc>
                  <a:txBody>
                    <a:bodyPr/>
                    <a:lstStyle/>
                    <a:p>
                      <a:pPr marL="85725" indent="0" algn="l" defTabSz="4572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SLMs in the area of interest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Socio-economic (Production)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Socio-economic</a:t>
                      </a:r>
                      <a:r>
                        <a:rPr lang="en-GB" sz="16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(Water availability &amp; quality)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Socio-economic (Income &amp; costs)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Socio-cultural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Ecological (Water cycle &amp; runoff)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Ecological (Soil &amp; biodiversity)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Ecological (Climate &amp; disaster risk reduction)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4572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38450783"/>
                  </a:ext>
                </a:extLst>
              </a:tr>
              <a:tr h="296023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4" action="ppaction://hlinkfile"/>
                        </a:rPr>
                        <a:t>Area enclosure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9282317"/>
                  </a:ext>
                </a:extLst>
              </a:tr>
              <a:tr h="296023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Artesian well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6124712"/>
                  </a:ext>
                </a:extLst>
              </a:tr>
              <a:tr h="592044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Fixation of sand dune</a:t>
                      </a: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6220797"/>
                  </a:ext>
                </a:extLst>
              </a:tr>
              <a:tr h="296023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Cisterns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5691168"/>
                  </a:ext>
                </a:extLst>
              </a:tr>
              <a:tr h="296023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Desert wells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1841896"/>
                  </a:ext>
                </a:extLst>
              </a:tr>
            </a:tbl>
          </a:graphicData>
        </a:graphic>
      </p:graphicFrame>
      <p:sp>
        <p:nvSpPr>
          <p:cNvPr id="9" name="Speech Bubble: Oval 8"/>
          <p:cNvSpPr/>
          <p:nvPr/>
        </p:nvSpPr>
        <p:spPr>
          <a:xfrm rot="5400000">
            <a:off x="539148" y="892835"/>
            <a:ext cx="1302591" cy="2380894"/>
          </a:xfrm>
          <a:prstGeom prst="wedgeEllipseCallout">
            <a:avLst>
              <a:gd name="adj1" fmla="val 87818"/>
              <a:gd name="adj2" fmla="val 3045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Column for SLM names with hyperlink to their metadata</a:t>
            </a:r>
          </a:p>
        </p:txBody>
      </p:sp>
      <p:sp>
        <p:nvSpPr>
          <p:cNvPr id="10" name="Speech Bubble: Oval 9"/>
          <p:cNvSpPr/>
          <p:nvPr/>
        </p:nvSpPr>
        <p:spPr>
          <a:xfrm rot="5400000">
            <a:off x="6559232" y="261386"/>
            <a:ext cx="1302591" cy="3620783"/>
          </a:xfrm>
          <a:prstGeom prst="wedgeEllipseCallout">
            <a:avLst>
              <a:gd name="adj1" fmla="val 88480"/>
              <a:gd name="adj2" fmla="val 3776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Indicators of On-site impacts of SLM Options in the areas of interest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203179" y="127207"/>
            <a:ext cx="7082982" cy="513230"/>
          </a:xfrm>
          <a:prstGeom prst="rect">
            <a:avLst/>
          </a:prstGeom>
        </p:spPr>
        <p:txBody>
          <a:bodyPr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it-IT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Outlook &amp; perspectives: </a:t>
            </a:r>
            <a:r>
              <a:rPr lang="en-GB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enhancements on the course</a:t>
            </a:r>
            <a:endParaRPr lang="en-US" sz="2400" cap="none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3788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GU\Downloads\GeOXC JP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0" y="11289"/>
            <a:ext cx="1128888" cy="74506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3650" y="6115050"/>
            <a:ext cx="742951" cy="74295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21974" y="790723"/>
            <a:ext cx="57622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Garamond" panose="02020404030301010803" pitchFamily="18" charset="0"/>
                <a:ea typeface="Calibri" panose="020F0502020204030204" pitchFamily="34" charset="0"/>
              </a:rPr>
              <a:t>- Indicators of Off-site impacts of the SLM options</a:t>
            </a:r>
            <a:endParaRPr lang="en-GB" sz="20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513706"/>
              </p:ext>
            </p:extLst>
          </p:nvPr>
        </p:nvGraphicFramePr>
        <p:xfrm>
          <a:off x="77638" y="2993756"/>
          <a:ext cx="8997350" cy="3227815"/>
        </p:xfrm>
        <a:graphic>
          <a:graphicData uri="http://schemas.openxmlformats.org/drawingml/2006/table">
            <a:tbl>
              <a:tblPr firstRow="1" firstCol="1" bandRow="1"/>
              <a:tblGrid>
                <a:gridCol w="1440610">
                  <a:extLst>
                    <a:ext uri="{9D8B030D-6E8A-4147-A177-3AD203B41FA5}">
                      <a16:colId xmlns:a16="http://schemas.microsoft.com/office/drawing/2014/main" xmlns="" val="992125632"/>
                    </a:ext>
                  </a:extLst>
                </a:gridCol>
                <a:gridCol w="1147314">
                  <a:extLst>
                    <a:ext uri="{9D8B030D-6E8A-4147-A177-3AD203B41FA5}">
                      <a16:colId xmlns:a16="http://schemas.microsoft.com/office/drawing/2014/main" xmlns="" val="2962003135"/>
                    </a:ext>
                  </a:extLst>
                </a:gridCol>
                <a:gridCol w="1061049">
                  <a:extLst>
                    <a:ext uri="{9D8B030D-6E8A-4147-A177-3AD203B41FA5}">
                      <a16:colId xmlns:a16="http://schemas.microsoft.com/office/drawing/2014/main" xmlns="" val="1883178981"/>
                    </a:ext>
                  </a:extLst>
                </a:gridCol>
                <a:gridCol w="1104182">
                  <a:extLst>
                    <a:ext uri="{9D8B030D-6E8A-4147-A177-3AD203B41FA5}">
                      <a16:colId xmlns:a16="http://schemas.microsoft.com/office/drawing/2014/main" xmlns="" val="1206937760"/>
                    </a:ext>
                  </a:extLst>
                </a:gridCol>
                <a:gridCol w="983410">
                  <a:extLst>
                    <a:ext uri="{9D8B030D-6E8A-4147-A177-3AD203B41FA5}">
                      <a16:colId xmlns:a16="http://schemas.microsoft.com/office/drawing/2014/main" xmlns="" val="902440277"/>
                    </a:ext>
                  </a:extLst>
                </a:gridCol>
                <a:gridCol w="1026544">
                  <a:extLst>
                    <a:ext uri="{9D8B030D-6E8A-4147-A177-3AD203B41FA5}">
                      <a16:colId xmlns:a16="http://schemas.microsoft.com/office/drawing/2014/main" xmlns="" val="3746876082"/>
                    </a:ext>
                  </a:extLst>
                </a:gridCol>
                <a:gridCol w="1224951">
                  <a:extLst>
                    <a:ext uri="{9D8B030D-6E8A-4147-A177-3AD203B41FA5}">
                      <a16:colId xmlns:a16="http://schemas.microsoft.com/office/drawing/2014/main" xmlns="" val="4068756882"/>
                    </a:ext>
                  </a:extLst>
                </a:gridCol>
                <a:gridCol w="1009290">
                  <a:extLst>
                    <a:ext uri="{9D8B030D-6E8A-4147-A177-3AD203B41FA5}">
                      <a16:colId xmlns:a16="http://schemas.microsoft.com/office/drawing/2014/main" xmlns="" val="1347105051"/>
                    </a:ext>
                  </a:extLst>
                </a:gridCol>
              </a:tblGrid>
              <a:tr h="29258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/>
                      <a:r>
                        <a:rPr lang="en-GB" dirty="0"/>
                        <a:t>Impact types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25050811"/>
                  </a:ext>
                </a:extLst>
              </a:tr>
              <a:tr h="534194">
                <a:tc>
                  <a:txBody>
                    <a:bodyPr/>
                    <a:lstStyle/>
                    <a:p>
                      <a:pPr marL="85725" indent="0" algn="l" defTabSz="4572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SLMs in the area of interest</a:t>
                      </a: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Water availability, quality and stable stream flow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downstream flooding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downstream siltation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Buffering/ filtering capacity (by soil, vegetation, wetlands)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wind transported sediments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damages on neighbour field and infrastructure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tabLst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Reduced greenhouse gasses emissions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38450783"/>
                  </a:ext>
                </a:extLst>
              </a:tr>
              <a:tr h="23999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4" action="ppaction://hlinkfile"/>
                        </a:rPr>
                        <a:t>Area enclosure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69282317"/>
                  </a:ext>
                </a:extLst>
              </a:tr>
              <a:tr h="23999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Artesian well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26124712"/>
                  </a:ext>
                </a:extLst>
              </a:tr>
              <a:tr h="491167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Fixation of sand dune</a:t>
                      </a: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36220797"/>
                  </a:ext>
                </a:extLst>
              </a:tr>
              <a:tr h="23999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Cisterns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95691168"/>
                  </a:ext>
                </a:extLst>
              </a:tr>
              <a:tr h="239990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Desert wells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1543" marR="615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21841896"/>
                  </a:ext>
                </a:extLst>
              </a:tr>
            </a:tbl>
          </a:graphicData>
        </a:graphic>
      </p:graphicFrame>
      <p:sp>
        <p:nvSpPr>
          <p:cNvPr id="9" name="Speech Bubble: Oval 8"/>
          <p:cNvSpPr/>
          <p:nvPr/>
        </p:nvSpPr>
        <p:spPr>
          <a:xfrm rot="5400000">
            <a:off x="1098515" y="477805"/>
            <a:ext cx="1139079" cy="2892162"/>
          </a:xfrm>
          <a:prstGeom prst="wedgeEllipseCallout">
            <a:avLst>
              <a:gd name="adj1" fmla="val 87818"/>
              <a:gd name="adj2" fmla="val 3045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Column for SLM names with hyperlink to their metadata</a:t>
            </a:r>
          </a:p>
        </p:txBody>
      </p:sp>
      <p:sp>
        <p:nvSpPr>
          <p:cNvPr id="10" name="Speech Bubble: Oval 9"/>
          <p:cNvSpPr/>
          <p:nvPr/>
        </p:nvSpPr>
        <p:spPr>
          <a:xfrm rot="5400000">
            <a:off x="6632362" y="113494"/>
            <a:ext cx="1139077" cy="3620783"/>
          </a:xfrm>
          <a:prstGeom prst="wedgeEllipseCallout">
            <a:avLst>
              <a:gd name="adj1" fmla="val 88480"/>
              <a:gd name="adj2" fmla="val 3776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Garamond" panose="02020404030301010803" pitchFamily="18" charset="0"/>
              </a:rPr>
              <a:t>Indicators of Off-site impacts of SLM Options in the areas of interest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203179" y="127207"/>
            <a:ext cx="7082982" cy="513230"/>
          </a:xfrm>
        </p:spPr>
        <p:txBody>
          <a:bodyPr>
            <a:normAutofit fontScale="90000"/>
          </a:bodyPr>
          <a:lstStyle/>
          <a:p>
            <a:r>
              <a:rPr lang="it-IT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Outlook &amp; perspectives: </a:t>
            </a:r>
            <a:r>
              <a:rPr lang="en-GB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  <a:t>enhancements on the course</a:t>
            </a:r>
            <a:br>
              <a:rPr lang="en-GB" altLang="en-US" sz="2400" cap="none" dirty="0">
                <a:solidFill>
                  <a:schemeClr val="bg1"/>
                </a:solidFill>
                <a:latin typeface="Garamond" panose="02020404030301010803" pitchFamily="18" charset="0"/>
              </a:rPr>
            </a:br>
            <a:endParaRPr lang="en-US" sz="2400" cap="none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251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6061" y="465958"/>
            <a:ext cx="3195177" cy="53877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069" y="514658"/>
            <a:ext cx="2847975" cy="52387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72823" y="2315496"/>
            <a:ext cx="16008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US" sz="2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02968633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1230</TotalTime>
  <Words>838</Words>
  <Application>Microsoft Office PowerPoint</Application>
  <PresentationFormat>On-screen Show (4:3)</PresentationFormat>
  <Paragraphs>309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Franklin Gothic Book</vt:lpstr>
      <vt:lpstr>Garamond</vt:lpstr>
      <vt:lpstr>Times New Roman</vt:lpstr>
      <vt:lpstr>Wingdings</vt:lpstr>
      <vt:lpstr>Custom Design</vt:lpstr>
      <vt:lpstr>Updated WebGIS integrated in the Global Geo-informatics Options by Contexts (GeOC) Tool</vt:lpstr>
      <vt:lpstr>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Outlook &amp; perspectives: enhancements on the course </vt:lpstr>
      <vt:lpstr>PowerPoint Presentation</vt:lpstr>
      <vt:lpstr>PowerPoint Presentation</vt:lpstr>
      <vt:lpstr>Outlook &amp; perspectives: enhancements on the course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ICARDA Presentation</dc:title>
  <dc:creator>Waleed Sawalha</dc:creator>
  <cp:lastModifiedBy>Bao</cp:lastModifiedBy>
  <cp:revision>119</cp:revision>
  <dcterms:created xsi:type="dcterms:W3CDTF">2014-05-06T12:01:35Z</dcterms:created>
  <dcterms:modified xsi:type="dcterms:W3CDTF">2017-10-24T12:45:55Z</dcterms:modified>
</cp:coreProperties>
</file>