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notesMasterIdLst>
    <p:notesMasterId r:id="rId21"/>
  </p:notesMasterIdLst>
  <p:handoutMasterIdLst>
    <p:handoutMasterId r:id="rId22"/>
  </p:handoutMasterIdLst>
  <p:sldIdLst>
    <p:sldId id="257" r:id="rId3"/>
    <p:sldId id="515" r:id="rId4"/>
    <p:sldId id="499" r:id="rId5"/>
    <p:sldId id="503" r:id="rId6"/>
    <p:sldId id="527" r:id="rId7"/>
    <p:sldId id="507" r:id="rId8"/>
    <p:sldId id="510" r:id="rId9"/>
    <p:sldId id="525" r:id="rId10"/>
    <p:sldId id="531" r:id="rId11"/>
    <p:sldId id="528" r:id="rId12"/>
    <p:sldId id="517" r:id="rId13"/>
    <p:sldId id="529" r:id="rId14"/>
    <p:sldId id="516" r:id="rId15"/>
    <p:sldId id="530" r:id="rId16"/>
    <p:sldId id="522" r:id="rId17"/>
    <p:sldId id="495" r:id="rId18"/>
    <p:sldId id="524" r:id="rId19"/>
    <p:sldId id="523" r:id="rId20"/>
  </p:sldIdLst>
  <p:sldSz cx="9361488" cy="6840538"/>
  <p:notesSz cx="6640513" cy="9904413"/>
  <p:defaultTextStyle>
    <a:defPPr>
      <a:defRPr lang="de-AT"/>
    </a:defPPr>
    <a:lvl1pPr algn="l" rtl="0" fontAlgn="base">
      <a:spcBef>
        <a:spcPct val="0"/>
      </a:spcBef>
      <a:spcAft>
        <a:spcPct val="0"/>
      </a:spcAft>
      <a:defRPr sz="2200"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200"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200"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200"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200"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200"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200"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200"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200"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000099"/>
    <a:srgbClr val="FFFFFF"/>
    <a:srgbClr val="00FF00"/>
    <a:srgbClr val="FF9933"/>
    <a:srgbClr val="990000"/>
    <a:srgbClr val="FF0000"/>
    <a:srgbClr val="66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113A9D2-9D6B-4929-AA2D-F23B5EE8CBE7}" styleName="Designformatvorlage 2 - Akz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Keine Formatvorlage, Tabellengitternetz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06799F8-075E-4A3A-A7F6-7FBC6576F1A4}" styleName="Designformatvorlage 2 - Akz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Designformatvorlage 2 - Akz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D7B26C5-4107-4FEC-AEDC-1716B250A1EF}" styleName="Helle Formatvorlag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43" autoAdjust="0"/>
    <p:restoredTop sz="99448" autoAdjust="0"/>
  </p:normalViewPr>
  <p:slideViewPr>
    <p:cSldViewPr>
      <p:cViewPr>
        <p:scale>
          <a:sx n="70" d="100"/>
          <a:sy n="70" d="100"/>
        </p:scale>
        <p:origin x="-1368" y="-186"/>
      </p:cViewPr>
      <p:guideLst>
        <p:guide orient="horz" pos="793"/>
        <p:guide pos="453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oman\Documents\Universit&#228;t\Masterarbeit\Calibration_Ethiopia\Calibration_Results_2012_150115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Roman\Documents\Universit&#228;t\Masterarbeit\Calibration_Ethiopia\Calibration_Results_2012_150115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A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pPr>
            <a:r>
              <a:rPr lang="en-US" sz="1400">
                <a:latin typeface="Arial" panose="020B0604020202020204" pitchFamily="34" charset="0"/>
                <a:cs typeface="Arial" panose="020B0604020202020204" pitchFamily="34" charset="0"/>
              </a:rPr>
              <a:t>Rainfall 2012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5.4082454301874389E-2"/>
          <c:y val="0.26072358610757496"/>
          <c:w val="0.92749742020656367"/>
          <c:h val="0.66873265125880499"/>
        </c:manualLayout>
      </c:layout>
      <c:barChart>
        <c:barDir val="col"/>
        <c:grouping val="clustered"/>
        <c:varyColors val="0"/>
        <c:ser>
          <c:idx val="0"/>
          <c:order val="0"/>
          <c:tx>
            <c:v>Rain</c:v>
          </c:tx>
          <c:spPr>
            <a:solidFill>
              <a:srgbClr val="0070C0"/>
            </a:solidFill>
            <a:ln>
              <a:solidFill>
                <a:prstClr val="black"/>
              </a:solidFill>
            </a:ln>
          </c:spPr>
          <c:invertIfNegative val="0"/>
          <c:cat>
            <c:numRef>
              <c:f>'2012'!$B$4:$B$43</c:f>
              <c:numCache>
                <c:formatCode>m/d/yyyy</c:formatCode>
                <c:ptCount val="40"/>
                <c:pt idx="0">
                  <c:v>41094</c:v>
                </c:pt>
                <c:pt idx="1">
                  <c:v>41095</c:v>
                </c:pt>
                <c:pt idx="2">
                  <c:v>41096</c:v>
                </c:pt>
                <c:pt idx="3">
                  <c:v>41097</c:v>
                </c:pt>
                <c:pt idx="4">
                  <c:v>41098</c:v>
                </c:pt>
                <c:pt idx="5">
                  <c:v>41099</c:v>
                </c:pt>
                <c:pt idx="6">
                  <c:v>41100</c:v>
                </c:pt>
                <c:pt idx="7">
                  <c:v>41101</c:v>
                </c:pt>
                <c:pt idx="8">
                  <c:v>41102</c:v>
                </c:pt>
                <c:pt idx="9">
                  <c:v>41103</c:v>
                </c:pt>
                <c:pt idx="10">
                  <c:v>41104</c:v>
                </c:pt>
                <c:pt idx="11">
                  <c:v>41105</c:v>
                </c:pt>
                <c:pt idx="12">
                  <c:v>41106</c:v>
                </c:pt>
                <c:pt idx="13">
                  <c:v>41107</c:v>
                </c:pt>
                <c:pt idx="14">
                  <c:v>41108</c:v>
                </c:pt>
                <c:pt idx="15">
                  <c:v>41109</c:v>
                </c:pt>
                <c:pt idx="16">
                  <c:v>41110</c:v>
                </c:pt>
                <c:pt idx="17">
                  <c:v>41111</c:v>
                </c:pt>
                <c:pt idx="18">
                  <c:v>41112</c:v>
                </c:pt>
                <c:pt idx="19">
                  <c:v>41113</c:v>
                </c:pt>
                <c:pt idx="20">
                  <c:v>41114</c:v>
                </c:pt>
                <c:pt idx="21">
                  <c:v>41115</c:v>
                </c:pt>
                <c:pt idx="22">
                  <c:v>41116</c:v>
                </c:pt>
                <c:pt idx="23">
                  <c:v>41117</c:v>
                </c:pt>
                <c:pt idx="24">
                  <c:v>41118</c:v>
                </c:pt>
                <c:pt idx="25">
                  <c:v>41119</c:v>
                </c:pt>
                <c:pt idx="26">
                  <c:v>41120</c:v>
                </c:pt>
                <c:pt idx="27">
                  <c:v>41121</c:v>
                </c:pt>
                <c:pt idx="28">
                  <c:v>41122</c:v>
                </c:pt>
                <c:pt idx="29">
                  <c:v>41123</c:v>
                </c:pt>
                <c:pt idx="30">
                  <c:v>41124</c:v>
                </c:pt>
                <c:pt idx="31">
                  <c:v>41125</c:v>
                </c:pt>
                <c:pt idx="32">
                  <c:v>41126</c:v>
                </c:pt>
                <c:pt idx="33">
                  <c:v>41127</c:v>
                </c:pt>
                <c:pt idx="34">
                  <c:v>41128</c:v>
                </c:pt>
                <c:pt idx="35">
                  <c:v>41129</c:v>
                </c:pt>
                <c:pt idx="36">
                  <c:v>41130</c:v>
                </c:pt>
                <c:pt idx="37">
                  <c:v>41131</c:v>
                </c:pt>
                <c:pt idx="38">
                  <c:v>41132</c:v>
                </c:pt>
                <c:pt idx="39">
                  <c:v>41133</c:v>
                </c:pt>
              </c:numCache>
            </c:numRef>
          </c:cat>
          <c:val>
            <c:numRef>
              <c:f>'2012'!$C$4:$C$43</c:f>
              <c:numCache>
                <c:formatCode>General</c:formatCode>
                <c:ptCount val="40"/>
                <c:pt idx="0">
                  <c:v>4.8</c:v>
                </c:pt>
                <c:pt idx="1">
                  <c:v>17</c:v>
                </c:pt>
                <c:pt idx="2">
                  <c:v>11.4</c:v>
                </c:pt>
                <c:pt idx="3">
                  <c:v>38.800000000000011</c:v>
                </c:pt>
                <c:pt idx="4">
                  <c:v>30.8</c:v>
                </c:pt>
                <c:pt idx="5">
                  <c:v>14</c:v>
                </c:pt>
                <c:pt idx="6">
                  <c:v>2.2000000000000002</c:v>
                </c:pt>
                <c:pt idx="7">
                  <c:v>19</c:v>
                </c:pt>
                <c:pt idx="8">
                  <c:v>9.8000000000000007</c:v>
                </c:pt>
                <c:pt idx="9">
                  <c:v>0</c:v>
                </c:pt>
                <c:pt idx="10">
                  <c:v>4.4000000000000004</c:v>
                </c:pt>
                <c:pt idx="11">
                  <c:v>1.4</c:v>
                </c:pt>
                <c:pt idx="12">
                  <c:v>11.8</c:v>
                </c:pt>
                <c:pt idx="13">
                  <c:v>9.8000000000000007</c:v>
                </c:pt>
                <c:pt idx="14">
                  <c:v>18</c:v>
                </c:pt>
                <c:pt idx="15">
                  <c:v>21.8</c:v>
                </c:pt>
                <c:pt idx="16">
                  <c:v>16.399999999999999</c:v>
                </c:pt>
                <c:pt idx="17">
                  <c:v>12.2</c:v>
                </c:pt>
                <c:pt idx="18">
                  <c:v>3.8</c:v>
                </c:pt>
                <c:pt idx="19">
                  <c:v>17</c:v>
                </c:pt>
                <c:pt idx="20">
                  <c:v>30.2</c:v>
                </c:pt>
                <c:pt idx="21">
                  <c:v>14.4</c:v>
                </c:pt>
                <c:pt idx="22">
                  <c:v>2</c:v>
                </c:pt>
                <c:pt idx="23">
                  <c:v>32.200000000000003</c:v>
                </c:pt>
                <c:pt idx="24">
                  <c:v>21.6</c:v>
                </c:pt>
                <c:pt idx="25">
                  <c:v>0.8</c:v>
                </c:pt>
                <c:pt idx="26">
                  <c:v>1.8</c:v>
                </c:pt>
                <c:pt idx="27">
                  <c:v>1.2</c:v>
                </c:pt>
                <c:pt idx="28">
                  <c:v>10.8</c:v>
                </c:pt>
                <c:pt idx="29">
                  <c:v>32</c:v>
                </c:pt>
                <c:pt idx="30">
                  <c:v>14.2</c:v>
                </c:pt>
                <c:pt idx="31">
                  <c:v>6.6</c:v>
                </c:pt>
                <c:pt idx="32">
                  <c:v>23.2</c:v>
                </c:pt>
                <c:pt idx="33">
                  <c:v>2.8</c:v>
                </c:pt>
                <c:pt idx="34">
                  <c:v>8</c:v>
                </c:pt>
                <c:pt idx="35">
                  <c:v>13.2</c:v>
                </c:pt>
                <c:pt idx="36">
                  <c:v>10</c:v>
                </c:pt>
                <c:pt idx="37">
                  <c:v>7</c:v>
                </c:pt>
                <c:pt idx="38">
                  <c:v>9.6</c:v>
                </c:pt>
                <c:pt idx="39">
                  <c:v>15.4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3134848"/>
        <c:axId val="73136384"/>
      </c:barChart>
      <c:dateAx>
        <c:axId val="73134848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73136384"/>
        <c:crosses val="autoZero"/>
        <c:auto val="1"/>
        <c:lblOffset val="100"/>
        <c:baseTimeUnit val="days"/>
        <c:majorUnit val="2"/>
        <c:majorTimeUnit val="days"/>
      </c:dateAx>
      <c:valAx>
        <c:axId val="7313638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/>
                  <a:t>Rainfall</a:t>
                </a:r>
                <a:r>
                  <a:rPr lang="de-DE" baseline="0"/>
                  <a:t> in mm</a:t>
                </a:r>
                <a:endParaRPr lang="de-DE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73134848"/>
        <c:crosses val="autoZero"/>
        <c:crossBetween val="between"/>
      </c:valAx>
    </c:plotArea>
    <c:plotVisOnly val="1"/>
    <c:dispBlanksAs val="gap"/>
    <c:showDLblsOverMax val="0"/>
  </c:chart>
  <c:spPr>
    <a:ln>
      <a:solidFill>
        <a:srgbClr val="000000"/>
      </a:solidFill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A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pPr>
            <a:r>
              <a:rPr lang="de-DE" sz="1400" dirty="0" err="1">
                <a:latin typeface="Arial" panose="020B0604020202020204" pitchFamily="34" charset="0"/>
                <a:cs typeface="Arial" panose="020B0604020202020204" pitchFamily="34" charset="0"/>
              </a:rPr>
              <a:t>Observed</a:t>
            </a:r>
            <a:r>
              <a:rPr lang="de-DE" sz="1400" baseline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4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runoff</a:t>
            </a:r>
            <a:r>
              <a:rPr lang="de-DE" sz="1400" baseline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14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Aba-</a:t>
            </a:r>
            <a:r>
              <a:rPr lang="de-DE" sz="1400" baseline="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Kaloye</a:t>
            </a:r>
            <a:r>
              <a:rPr lang="de-DE" sz="14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&amp; </a:t>
            </a:r>
            <a:r>
              <a:rPr lang="de-DE" sz="1400" baseline="0" dirty="0" err="1">
                <a:latin typeface="Arial" panose="020B0604020202020204" pitchFamily="34" charset="0"/>
                <a:cs typeface="Arial" panose="020B0604020202020204" pitchFamily="34" charset="0"/>
              </a:rPr>
              <a:t>Ayaye</a:t>
            </a:r>
            <a:r>
              <a:rPr lang="de-DE" sz="1400" baseline="0" dirty="0">
                <a:latin typeface="Arial" panose="020B0604020202020204" pitchFamily="34" charset="0"/>
                <a:cs typeface="Arial" panose="020B0604020202020204" pitchFamily="34" charset="0"/>
              </a:rPr>
              <a:t> 2012</a:t>
            </a:r>
            <a:endParaRPr lang="de-DE" sz="1400" dirty="0"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5.4491568003955507E-2"/>
          <c:y val="0.16143439017286376"/>
          <c:w val="0.93070852487861711"/>
          <c:h val="0.51260708269651734"/>
        </c:manualLayout>
      </c:layout>
      <c:scatterChart>
        <c:scatterStyle val="lineMarker"/>
        <c:varyColors val="0"/>
        <c:ser>
          <c:idx val="0"/>
          <c:order val="0"/>
          <c:tx>
            <c:v>Aba-Kaloye (untreated)</c:v>
          </c:tx>
          <c:spPr>
            <a:ln>
              <a:solidFill>
                <a:schemeClr val="tx1"/>
              </a:solidFill>
            </a:ln>
          </c:spPr>
          <c:marker>
            <c:symbol val="circle"/>
            <c:size val="5"/>
            <c:spPr>
              <a:noFill/>
              <a:ln>
                <a:solidFill>
                  <a:prstClr val="black"/>
                </a:solidFill>
              </a:ln>
            </c:spPr>
          </c:marker>
          <c:xVal>
            <c:numRef>
              <c:f>'2012'!$B$4:$B$43</c:f>
              <c:numCache>
                <c:formatCode>m/d/yyyy</c:formatCode>
                <c:ptCount val="40"/>
                <c:pt idx="0">
                  <c:v>41094</c:v>
                </c:pt>
                <c:pt idx="1">
                  <c:v>41095</c:v>
                </c:pt>
                <c:pt idx="2">
                  <c:v>41096</c:v>
                </c:pt>
                <c:pt idx="3">
                  <c:v>41097</c:v>
                </c:pt>
                <c:pt idx="4">
                  <c:v>41098</c:v>
                </c:pt>
                <c:pt idx="5">
                  <c:v>41099</c:v>
                </c:pt>
                <c:pt idx="6">
                  <c:v>41100</c:v>
                </c:pt>
                <c:pt idx="7">
                  <c:v>41101</c:v>
                </c:pt>
                <c:pt idx="8">
                  <c:v>41102</c:v>
                </c:pt>
                <c:pt idx="9">
                  <c:v>41103</c:v>
                </c:pt>
                <c:pt idx="10">
                  <c:v>41104</c:v>
                </c:pt>
                <c:pt idx="11">
                  <c:v>41105</c:v>
                </c:pt>
                <c:pt idx="12">
                  <c:v>41106</c:v>
                </c:pt>
                <c:pt idx="13">
                  <c:v>41107</c:v>
                </c:pt>
                <c:pt idx="14">
                  <c:v>41108</c:v>
                </c:pt>
                <c:pt idx="15">
                  <c:v>41109</c:v>
                </c:pt>
                <c:pt idx="16">
                  <c:v>41110</c:v>
                </c:pt>
                <c:pt idx="17">
                  <c:v>41111</c:v>
                </c:pt>
                <c:pt idx="18">
                  <c:v>41112</c:v>
                </c:pt>
                <c:pt idx="19">
                  <c:v>41113</c:v>
                </c:pt>
                <c:pt idx="20">
                  <c:v>41114</c:v>
                </c:pt>
                <c:pt idx="21">
                  <c:v>41115</c:v>
                </c:pt>
                <c:pt idx="22">
                  <c:v>41116</c:v>
                </c:pt>
                <c:pt idx="23">
                  <c:v>41117</c:v>
                </c:pt>
                <c:pt idx="24">
                  <c:v>41118</c:v>
                </c:pt>
                <c:pt idx="25">
                  <c:v>41119</c:v>
                </c:pt>
                <c:pt idx="26">
                  <c:v>41120</c:v>
                </c:pt>
                <c:pt idx="27">
                  <c:v>41121</c:v>
                </c:pt>
                <c:pt idx="28">
                  <c:v>41122</c:v>
                </c:pt>
                <c:pt idx="29">
                  <c:v>41123</c:v>
                </c:pt>
                <c:pt idx="30">
                  <c:v>41124</c:v>
                </c:pt>
                <c:pt idx="31">
                  <c:v>41125</c:v>
                </c:pt>
                <c:pt idx="32">
                  <c:v>41126</c:v>
                </c:pt>
                <c:pt idx="33">
                  <c:v>41127</c:v>
                </c:pt>
                <c:pt idx="34">
                  <c:v>41128</c:v>
                </c:pt>
                <c:pt idx="35">
                  <c:v>41129</c:v>
                </c:pt>
                <c:pt idx="36">
                  <c:v>41130</c:v>
                </c:pt>
                <c:pt idx="37">
                  <c:v>41131</c:v>
                </c:pt>
                <c:pt idx="38">
                  <c:v>41132</c:v>
                </c:pt>
                <c:pt idx="39">
                  <c:v>41133</c:v>
                </c:pt>
              </c:numCache>
            </c:numRef>
          </c:xVal>
          <c:yVal>
            <c:numRef>
              <c:f>'2012'!$E$4:$E$43</c:f>
              <c:numCache>
                <c:formatCode>General</c:formatCode>
                <c:ptCount val="40"/>
                <c:pt idx="2">
                  <c:v>0.18430677895398678</c:v>
                </c:pt>
                <c:pt idx="3">
                  <c:v>2.6782436264048504</c:v>
                </c:pt>
                <c:pt idx="4">
                  <c:v>4.1208084203398849</c:v>
                </c:pt>
                <c:pt idx="5">
                  <c:v>1.0161792889141459</c:v>
                </c:pt>
                <c:pt idx="7">
                  <c:v>2.3386804829241443</c:v>
                </c:pt>
                <c:pt idx="12">
                  <c:v>0.26709550266309573</c:v>
                </c:pt>
                <c:pt idx="13">
                  <c:v>0.50113113554885169</c:v>
                </c:pt>
                <c:pt idx="14">
                  <c:v>0.99400153558754367</c:v>
                </c:pt>
                <c:pt idx="15">
                  <c:v>3.2702791262869622</c:v>
                </c:pt>
                <c:pt idx="16">
                  <c:v>3.1523145657128695</c:v>
                </c:pt>
                <c:pt idx="17">
                  <c:v>1.9462786184548602</c:v>
                </c:pt>
                <c:pt idx="20">
                  <c:v>6.2896722669262255</c:v>
                </c:pt>
                <c:pt idx="21">
                  <c:v>1.2617499652376831</c:v>
                </c:pt>
                <c:pt idx="23">
                  <c:v>5.7324377754535734</c:v>
                </c:pt>
                <c:pt idx="24">
                  <c:v>2.6865623998694144</c:v>
                </c:pt>
                <c:pt idx="29">
                  <c:v>3.0792278533816182</c:v>
                </c:pt>
                <c:pt idx="39">
                  <c:v>2.7342865261261484</c:v>
                </c:pt>
              </c:numCache>
            </c:numRef>
          </c:yVal>
          <c:smooth val="0"/>
        </c:ser>
        <c:ser>
          <c:idx val="1"/>
          <c:order val="1"/>
          <c:tx>
            <c:v>Ayaye (treated)</c:v>
          </c:tx>
          <c:spPr>
            <a:ln>
              <a:solidFill>
                <a:prstClr val="black"/>
              </a:solidFill>
              <a:prstDash val="sysDash"/>
            </a:ln>
          </c:spPr>
          <c:marker>
            <c:symbol val="triangle"/>
            <c:size val="5"/>
            <c:spPr>
              <a:solidFill>
                <a:sysClr val="windowText" lastClr="000000"/>
              </a:solidFill>
              <a:ln>
                <a:solidFill>
                  <a:prstClr val="black"/>
                </a:solidFill>
              </a:ln>
            </c:spPr>
          </c:marker>
          <c:xVal>
            <c:numRef>
              <c:f>'2012'!$B$4:$B$43</c:f>
              <c:numCache>
                <c:formatCode>m/d/yyyy</c:formatCode>
                <c:ptCount val="40"/>
                <c:pt idx="0">
                  <c:v>41094</c:v>
                </c:pt>
                <c:pt idx="1">
                  <c:v>41095</c:v>
                </c:pt>
                <c:pt idx="2">
                  <c:v>41096</c:v>
                </c:pt>
                <c:pt idx="3">
                  <c:v>41097</c:v>
                </c:pt>
                <c:pt idx="4">
                  <c:v>41098</c:v>
                </c:pt>
                <c:pt idx="5">
                  <c:v>41099</c:v>
                </c:pt>
                <c:pt idx="6">
                  <c:v>41100</c:v>
                </c:pt>
                <c:pt idx="7">
                  <c:v>41101</c:v>
                </c:pt>
                <c:pt idx="8">
                  <c:v>41102</c:v>
                </c:pt>
                <c:pt idx="9">
                  <c:v>41103</c:v>
                </c:pt>
                <c:pt idx="10">
                  <c:v>41104</c:v>
                </c:pt>
                <c:pt idx="11">
                  <c:v>41105</c:v>
                </c:pt>
                <c:pt idx="12">
                  <c:v>41106</c:v>
                </c:pt>
                <c:pt idx="13">
                  <c:v>41107</c:v>
                </c:pt>
                <c:pt idx="14">
                  <c:v>41108</c:v>
                </c:pt>
                <c:pt idx="15">
                  <c:v>41109</c:v>
                </c:pt>
                <c:pt idx="16">
                  <c:v>41110</c:v>
                </c:pt>
                <c:pt idx="17">
                  <c:v>41111</c:v>
                </c:pt>
                <c:pt idx="18">
                  <c:v>41112</c:v>
                </c:pt>
                <c:pt idx="19">
                  <c:v>41113</c:v>
                </c:pt>
                <c:pt idx="20">
                  <c:v>41114</c:v>
                </c:pt>
                <c:pt idx="21">
                  <c:v>41115</c:v>
                </c:pt>
                <c:pt idx="22">
                  <c:v>41116</c:v>
                </c:pt>
                <c:pt idx="23">
                  <c:v>41117</c:v>
                </c:pt>
                <c:pt idx="24">
                  <c:v>41118</c:v>
                </c:pt>
                <c:pt idx="25">
                  <c:v>41119</c:v>
                </c:pt>
                <c:pt idx="26">
                  <c:v>41120</c:v>
                </c:pt>
                <c:pt idx="27">
                  <c:v>41121</c:v>
                </c:pt>
                <c:pt idx="28">
                  <c:v>41122</c:v>
                </c:pt>
                <c:pt idx="29">
                  <c:v>41123</c:v>
                </c:pt>
                <c:pt idx="30">
                  <c:v>41124</c:v>
                </c:pt>
                <c:pt idx="31">
                  <c:v>41125</c:v>
                </c:pt>
                <c:pt idx="32">
                  <c:v>41126</c:v>
                </c:pt>
                <c:pt idx="33">
                  <c:v>41127</c:v>
                </c:pt>
                <c:pt idx="34">
                  <c:v>41128</c:v>
                </c:pt>
                <c:pt idx="35">
                  <c:v>41129</c:v>
                </c:pt>
                <c:pt idx="36">
                  <c:v>41130</c:v>
                </c:pt>
                <c:pt idx="37">
                  <c:v>41131</c:v>
                </c:pt>
                <c:pt idx="38">
                  <c:v>41132</c:v>
                </c:pt>
                <c:pt idx="39">
                  <c:v>41133</c:v>
                </c:pt>
              </c:numCache>
            </c:numRef>
          </c:xVal>
          <c:yVal>
            <c:numRef>
              <c:f>'2012'!$I$4:$I$43</c:f>
              <c:numCache>
                <c:formatCode>General</c:formatCode>
                <c:ptCount val="40"/>
                <c:pt idx="3">
                  <c:v>1.0155156498569549</c:v>
                </c:pt>
                <c:pt idx="4">
                  <c:v>2.2407969937610068</c:v>
                </c:pt>
                <c:pt idx="5">
                  <c:v>0.72806368617797812</c:v>
                </c:pt>
                <c:pt idx="7">
                  <c:v>1.4704318849877904</c:v>
                </c:pt>
                <c:pt idx="13">
                  <c:v>0.70656763710400738</c:v>
                </c:pt>
                <c:pt idx="14">
                  <c:v>1.3349121761844598</c:v>
                </c:pt>
                <c:pt idx="15">
                  <c:v>2.7055398071345813</c:v>
                </c:pt>
                <c:pt idx="16">
                  <c:v>2.0786126259419038</c:v>
                </c:pt>
                <c:pt idx="17">
                  <c:v>1.2731670911102526</c:v>
                </c:pt>
                <c:pt idx="19">
                  <c:v>2.4765497646465771</c:v>
                </c:pt>
                <c:pt idx="20">
                  <c:v>3.5938107614452472</c:v>
                </c:pt>
                <c:pt idx="21">
                  <c:v>1.5239543303065815</c:v>
                </c:pt>
                <c:pt idx="23">
                  <c:v>4.7210390902722787</c:v>
                </c:pt>
                <c:pt idx="24">
                  <c:v>1.5823115044943012</c:v>
                </c:pt>
                <c:pt idx="29">
                  <c:v>1.4224512108098906</c:v>
                </c:pt>
                <c:pt idx="30">
                  <c:v>0.93011410876666945</c:v>
                </c:pt>
                <c:pt idx="31">
                  <c:v>0.35702034055869436</c:v>
                </c:pt>
                <c:pt idx="32">
                  <c:v>0.88450006219353339</c:v>
                </c:pt>
                <c:pt idx="39">
                  <c:v>2.2964078324571684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3771648"/>
        <c:axId val="73774208"/>
      </c:scatterChart>
      <c:valAx>
        <c:axId val="73771648"/>
        <c:scaling>
          <c:orientation val="minMax"/>
          <c:max val="41133"/>
          <c:min val="41094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de-DE" dirty="0"/>
                  <a:t>Date</a:t>
                </a:r>
              </a:p>
            </c:rich>
          </c:tx>
          <c:layout>
            <c:manualLayout>
              <c:xMode val="edge"/>
              <c:yMode val="edge"/>
              <c:x val="0.49540153801771791"/>
              <c:y val="0.91474783582604935"/>
            </c:manualLayout>
          </c:layout>
          <c:overlay val="0"/>
        </c:title>
        <c:numFmt formatCode="m/d/yyyy" sourceLinked="1"/>
        <c:majorTickMark val="out"/>
        <c:minorTickMark val="none"/>
        <c:tickLblPos val="nextTo"/>
        <c:txPr>
          <a:bodyPr rot="-5400000" vert="horz"/>
          <a:lstStyle/>
          <a:p>
            <a:pPr>
              <a:defRPr>
                <a:latin typeface="Arial" pitchFamily="34" charset="0"/>
                <a:cs typeface="Arial" pitchFamily="34" charset="0"/>
              </a:defRPr>
            </a:pPr>
            <a:endParaRPr lang="de-DE"/>
          </a:p>
        </c:txPr>
        <c:crossAx val="73774208"/>
        <c:crosses val="autoZero"/>
        <c:crossBetween val="midCat"/>
        <c:majorUnit val="1"/>
        <c:minorUnit val="1"/>
      </c:valAx>
      <c:valAx>
        <c:axId val="73774208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/>
                  <a:t>Runoff in mm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73771648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79018029275925461"/>
          <c:y val="0.13561481156748353"/>
          <c:w val="0.1893316908731863"/>
          <c:h val="0.18728699814134775"/>
        </c:manualLayout>
      </c:layout>
      <c:overlay val="0"/>
    </c:legend>
    <c:plotVisOnly val="1"/>
    <c:dispBlanksAs val="gap"/>
    <c:showDLblsOverMax val="0"/>
  </c:chart>
  <c:spPr>
    <a:ln>
      <a:solidFill>
        <a:srgbClr val="000000"/>
      </a:solidFill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A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pP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Observed sediment</a:t>
            </a:r>
            <a:r>
              <a:rPr lang="en-US" sz="14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aseline="0" dirty="0">
                <a:latin typeface="Arial" panose="020B0604020202020204" pitchFamily="34" charset="0"/>
                <a:cs typeface="Arial" panose="020B0604020202020204" pitchFamily="34" charset="0"/>
              </a:rPr>
              <a:t>yield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Aba-Kaloye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&amp;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Ayaye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2012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5.9162660731440692E-2"/>
          <c:y val="0.16797428764518216"/>
          <c:w val="0.92407577962859433"/>
          <c:h val="0.50870286184417945"/>
        </c:manualLayout>
      </c:layout>
      <c:scatterChart>
        <c:scatterStyle val="lineMarker"/>
        <c:varyColors val="0"/>
        <c:ser>
          <c:idx val="0"/>
          <c:order val="0"/>
          <c:tx>
            <c:v>Aba-Kaloye (untreated)</c:v>
          </c:tx>
          <c:spPr>
            <a:ln>
              <a:solidFill>
                <a:prstClr val="black"/>
              </a:solidFill>
            </a:ln>
          </c:spPr>
          <c:marker>
            <c:symbol val="circle"/>
            <c:size val="5"/>
            <c:spPr>
              <a:noFill/>
              <a:ln>
                <a:solidFill>
                  <a:prstClr val="black"/>
                </a:solidFill>
              </a:ln>
            </c:spPr>
          </c:marker>
          <c:xVal>
            <c:numRef>
              <c:f>Tabelle1!$A$12:$A$51</c:f>
              <c:numCache>
                <c:formatCode>m/d/yyyy</c:formatCode>
                <c:ptCount val="40"/>
                <c:pt idx="0">
                  <c:v>41094</c:v>
                </c:pt>
                <c:pt idx="1">
                  <c:v>41095</c:v>
                </c:pt>
                <c:pt idx="2">
                  <c:v>41096</c:v>
                </c:pt>
                <c:pt idx="3">
                  <c:v>41097</c:v>
                </c:pt>
                <c:pt idx="4">
                  <c:v>41098</c:v>
                </c:pt>
                <c:pt idx="5">
                  <c:v>41099</c:v>
                </c:pt>
                <c:pt idx="6">
                  <c:v>41100</c:v>
                </c:pt>
                <c:pt idx="7">
                  <c:v>41101</c:v>
                </c:pt>
                <c:pt idx="8">
                  <c:v>41102</c:v>
                </c:pt>
                <c:pt idx="9">
                  <c:v>41103</c:v>
                </c:pt>
                <c:pt idx="10">
                  <c:v>41104</c:v>
                </c:pt>
                <c:pt idx="11">
                  <c:v>41105</c:v>
                </c:pt>
                <c:pt idx="12">
                  <c:v>41106</c:v>
                </c:pt>
                <c:pt idx="13">
                  <c:v>41107</c:v>
                </c:pt>
                <c:pt idx="14">
                  <c:v>41108</c:v>
                </c:pt>
                <c:pt idx="15">
                  <c:v>41109</c:v>
                </c:pt>
                <c:pt idx="16">
                  <c:v>41110</c:v>
                </c:pt>
                <c:pt idx="17">
                  <c:v>41111</c:v>
                </c:pt>
                <c:pt idx="18">
                  <c:v>41112</c:v>
                </c:pt>
                <c:pt idx="19">
                  <c:v>41113</c:v>
                </c:pt>
                <c:pt idx="20">
                  <c:v>41114</c:v>
                </c:pt>
                <c:pt idx="21">
                  <c:v>41115</c:v>
                </c:pt>
                <c:pt idx="22">
                  <c:v>41116</c:v>
                </c:pt>
                <c:pt idx="23">
                  <c:v>41117</c:v>
                </c:pt>
                <c:pt idx="24">
                  <c:v>41118</c:v>
                </c:pt>
                <c:pt idx="25">
                  <c:v>41119</c:v>
                </c:pt>
                <c:pt idx="26">
                  <c:v>41120</c:v>
                </c:pt>
                <c:pt idx="27">
                  <c:v>41121</c:v>
                </c:pt>
                <c:pt idx="28">
                  <c:v>41122</c:v>
                </c:pt>
                <c:pt idx="29">
                  <c:v>41123</c:v>
                </c:pt>
                <c:pt idx="30">
                  <c:v>41124</c:v>
                </c:pt>
                <c:pt idx="31">
                  <c:v>41125</c:v>
                </c:pt>
                <c:pt idx="32">
                  <c:v>41126</c:v>
                </c:pt>
                <c:pt idx="33">
                  <c:v>41127</c:v>
                </c:pt>
                <c:pt idx="34">
                  <c:v>41128</c:v>
                </c:pt>
                <c:pt idx="35">
                  <c:v>41129</c:v>
                </c:pt>
                <c:pt idx="36">
                  <c:v>41130</c:v>
                </c:pt>
                <c:pt idx="37">
                  <c:v>41131</c:v>
                </c:pt>
                <c:pt idx="38">
                  <c:v>41132</c:v>
                </c:pt>
                <c:pt idx="39">
                  <c:v>41133</c:v>
                </c:pt>
              </c:numCache>
            </c:numRef>
          </c:xVal>
          <c:yVal>
            <c:numRef>
              <c:f>Tabelle1!$H$12:$H$51</c:f>
              <c:numCache>
                <c:formatCode>General</c:formatCode>
                <c:ptCount val="40"/>
                <c:pt idx="1">
                  <c:v>1.81</c:v>
                </c:pt>
                <c:pt idx="2">
                  <c:v>2.2599999999999998</c:v>
                </c:pt>
                <c:pt idx="3">
                  <c:v>27.110000000000003</c:v>
                </c:pt>
                <c:pt idx="4">
                  <c:v>129.31</c:v>
                </c:pt>
                <c:pt idx="5">
                  <c:v>13.6</c:v>
                </c:pt>
                <c:pt idx="7">
                  <c:v>45.36</c:v>
                </c:pt>
                <c:pt idx="12">
                  <c:v>1.78</c:v>
                </c:pt>
                <c:pt idx="13">
                  <c:v>3.4699999999999998</c:v>
                </c:pt>
                <c:pt idx="14">
                  <c:v>7.09</c:v>
                </c:pt>
                <c:pt idx="15">
                  <c:v>69.760000000000005</c:v>
                </c:pt>
                <c:pt idx="16">
                  <c:v>31.86</c:v>
                </c:pt>
                <c:pt idx="17">
                  <c:v>15.81</c:v>
                </c:pt>
                <c:pt idx="23">
                  <c:v>55.37</c:v>
                </c:pt>
                <c:pt idx="24">
                  <c:v>16.939999999999998</c:v>
                </c:pt>
                <c:pt idx="39">
                  <c:v>18.010000000000005</c:v>
                </c:pt>
              </c:numCache>
            </c:numRef>
          </c:yVal>
          <c:smooth val="0"/>
        </c:ser>
        <c:ser>
          <c:idx val="1"/>
          <c:order val="1"/>
          <c:tx>
            <c:v>Ayaye (treated)</c:v>
          </c:tx>
          <c:spPr>
            <a:ln>
              <a:solidFill>
                <a:prstClr val="black"/>
              </a:solidFill>
              <a:prstDash val="sysDash"/>
            </a:ln>
          </c:spPr>
          <c:marker>
            <c:symbol val="triangle"/>
            <c:size val="5"/>
            <c:spPr>
              <a:solidFill>
                <a:sysClr val="windowText" lastClr="000000"/>
              </a:solidFill>
              <a:ln>
                <a:solidFill>
                  <a:prstClr val="black"/>
                </a:solidFill>
              </a:ln>
            </c:spPr>
          </c:marker>
          <c:xVal>
            <c:numRef>
              <c:f>Tabelle1!$A$12:$A$51</c:f>
              <c:numCache>
                <c:formatCode>m/d/yyyy</c:formatCode>
                <c:ptCount val="40"/>
                <c:pt idx="0">
                  <c:v>41094</c:v>
                </c:pt>
                <c:pt idx="1">
                  <c:v>41095</c:v>
                </c:pt>
                <c:pt idx="2">
                  <c:v>41096</c:v>
                </c:pt>
                <c:pt idx="3">
                  <c:v>41097</c:v>
                </c:pt>
                <c:pt idx="4">
                  <c:v>41098</c:v>
                </c:pt>
                <c:pt idx="5">
                  <c:v>41099</c:v>
                </c:pt>
                <c:pt idx="6">
                  <c:v>41100</c:v>
                </c:pt>
                <c:pt idx="7">
                  <c:v>41101</c:v>
                </c:pt>
                <c:pt idx="8">
                  <c:v>41102</c:v>
                </c:pt>
                <c:pt idx="9">
                  <c:v>41103</c:v>
                </c:pt>
                <c:pt idx="10">
                  <c:v>41104</c:v>
                </c:pt>
                <c:pt idx="11">
                  <c:v>41105</c:v>
                </c:pt>
                <c:pt idx="12">
                  <c:v>41106</c:v>
                </c:pt>
                <c:pt idx="13">
                  <c:v>41107</c:v>
                </c:pt>
                <c:pt idx="14">
                  <c:v>41108</c:v>
                </c:pt>
                <c:pt idx="15">
                  <c:v>41109</c:v>
                </c:pt>
                <c:pt idx="16">
                  <c:v>41110</c:v>
                </c:pt>
                <c:pt idx="17">
                  <c:v>41111</c:v>
                </c:pt>
                <c:pt idx="18">
                  <c:v>41112</c:v>
                </c:pt>
                <c:pt idx="19">
                  <c:v>41113</c:v>
                </c:pt>
                <c:pt idx="20">
                  <c:v>41114</c:v>
                </c:pt>
                <c:pt idx="21">
                  <c:v>41115</c:v>
                </c:pt>
                <c:pt idx="22">
                  <c:v>41116</c:v>
                </c:pt>
                <c:pt idx="23">
                  <c:v>41117</c:v>
                </c:pt>
                <c:pt idx="24">
                  <c:v>41118</c:v>
                </c:pt>
                <c:pt idx="25">
                  <c:v>41119</c:v>
                </c:pt>
                <c:pt idx="26">
                  <c:v>41120</c:v>
                </c:pt>
                <c:pt idx="27">
                  <c:v>41121</c:v>
                </c:pt>
                <c:pt idx="28">
                  <c:v>41122</c:v>
                </c:pt>
                <c:pt idx="29">
                  <c:v>41123</c:v>
                </c:pt>
                <c:pt idx="30">
                  <c:v>41124</c:v>
                </c:pt>
                <c:pt idx="31">
                  <c:v>41125</c:v>
                </c:pt>
                <c:pt idx="32">
                  <c:v>41126</c:v>
                </c:pt>
                <c:pt idx="33">
                  <c:v>41127</c:v>
                </c:pt>
                <c:pt idx="34">
                  <c:v>41128</c:v>
                </c:pt>
                <c:pt idx="35">
                  <c:v>41129</c:v>
                </c:pt>
                <c:pt idx="36">
                  <c:v>41130</c:v>
                </c:pt>
                <c:pt idx="37">
                  <c:v>41131</c:v>
                </c:pt>
                <c:pt idx="38">
                  <c:v>41132</c:v>
                </c:pt>
                <c:pt idx="39">
                  <c:v>41133</c:v>
                </c:pt>
              </c:numCache>
            </c:numRef>
          </c:xVal>
          <c:yVal>
            <c:numRef>
              <c:f>Tabelle1!$O$12:$O$51</c:f>
              <c:numCache>
                <c:formatCode>General</c:formatCode>
                <c:ptCount val="40"/>
                <c:pt idx="2">
                  <c:v>7.0000000000000021E-2</c:v>
                </c:pt>
                <c:pt idx="3">
                  <c:v>22.47</c:v>
                </c:pt>
                <c:pt idx="4">
                  <c:v>60.620000000000005</c:v>
                </c:pt>
                <c:pt idx="5">
                  <c:v>10.01</c:v>
                </c:pt>
                <c:pt idx="7">
                  <c:v>23.29</c:v>
                </c:pt>
                <c:pt idx="13">
                  <c:v>10.950000000000001</c:v>
                </c:pt>
                <c:pt idx="14">
                  <c:v>14.97</c:v>
                </c:pt>
                <c:pt idx="15">
                  <c:v>24.62</c:v>
                </c:pt>
                <c:pt idx="16">
                  <c:v>30.86</c:v>
                </c:pt>
                <c:pt idx="17">
                  <c:v>23.47</c:v>
                </c:pt>
                <c:pt idx="20">
                  <c:v>54.75</c:v>
                </c:pt>
                <c:pt idx="29">
                  <c:v>7.2</c:v>
                </c:pt>
                <c:pt idx="30">
                  <c:v>9.8800000000000008</c:v>
                </c:pt>
                <c:pt idx="31">
                  <c:v>1.9400000000000002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3787264"/>
        <c:axId val="74072064"/>
      </c:scatterChart>
      <c:valAx>
        <c:axId val="73787264"/>
        <c:scaling>
          <c:orientation val="minMax"/>
          <c:max val="41133"/>
          <c:min val="41094"/>
        </c:scaling>
        <c:delete val="0"/>
        <c:axPos val="b"/>
        <c:numFmt formatCode="m/d/yyyy" sourceLinked="1"/>
        <c:majorTickMark val="out"/>
        <c:minorTickMark val="none"/>
        <c:tickLblPos val="nextTo"/>
        <c:txPr>
          <a:bodyPr rot="-5400000" vert="horz"/>
          <a:lstStyle/>
          <a:p>
            <a:pPr>
              <a:defRPr>
                <a:latin typeface="Arial" pitchFamily="34" charset="0"/>
                <a:cs typeface="Arial" pitchFamily="34" charset="0"/>
              </a:defRPr>
            </a:pPr>
            <a:endParaRPr lang="de-DE"/>
          </a:p>
        </c:txPr>
        <c:crossAx val="74072064"/>
        <c:crosses val="autoZero"/>
        <c:crossBetween val="midCat"/>
        <c:majorUnit val="1"/>
      </c:valAx>
      <c:valAx>
        <c:axId val="7407206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/>
                  <a:t>Sediment yield in t/day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73787264"/>
        <c:crosses val="autoZero"/>
        <c:crossBetween val="midCat"/>
      </c:valAx>
    </c:plotArea>
    <c:legend>
      <c:legendPos val="r"/>
      <c:layout>
        <c:manualLayout>
          <c:xMode val="edge"/>
          <c:yMode val="edge"/>
          <c:x val="0.78027383045207888"/>
          <c:y val="0.13768665343490366"/>
          <c:w val="0.21356695661266398"/>
          <c:h val="0.17785711497521295"/>
        </c:manualLayout>
      </c:layout>
      <c:overlay val="0"/>
    </c:legend>
    <c:plotVisOnly val="1"/>
    <c:dispBlanksAs val="gap"/>
    <c:showDLblsOverMax val="0"/>
  </c:chart>
  <c:spPr>
    <a:solidFill>
      <a:schemeClr val="bg1"/>
    </a:solidFill>
    <a:ln>
      <a:solidFill>
        <a:srgbClr val="000000"/>
      </a:solidFill>
    </a:ln>
  </c:sp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7655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smtClean="0">
                <a:latin typeface="Arial Narrow" pitchFamily="34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63963" y="0"/>
            <a:ext cx="287655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smtClean="0">
                <a:latin typeface="Arial Narrow" pitchFamily="34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09113"/>
            <a:ext cx="287655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smtClean="0">
                <a:latin typeface="Arial Narrow" pitchFamily="34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63963" y="9409113"/>
            <a:ext cx="287655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smtClean="0">
                <a:latin typeface="Arial Narrow" pitchFamily="34" charset="0"/>
              </a:defRPr>
            </a:lvl1pPr>
          </a:lstStyle>
          <a:p>
            <a:pPr>
              <a:defRPr/>
            </a:pPr>
            <a:fld id="{16DBA2B9-3E3F-4DF9-9BAE-D2FABDBE845C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2619283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7655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smtClean="0">
                <a:latin typeface="Arial Narrow" pitchFamily="34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63963" y="0"/>
            <a:ext cx="287655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smtClean="0">
                <a:latin typeface="Arial Narrow" pitchFamily="34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245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9463" y="742950"/>
            <a:ext cx="5083175" cy="3714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5825" y="4703763"/>
            <a:ext cx="4868863" cy="445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noProof="0" smtClean="0"/>
              <a:t>Klicken Sie, um die Formate des Vorlagentextes zu bearbeiten</a:t>
            </a:r>
          </a:p>
          <a:p>
            <a:pPr lvl="1"/>
            <a:r>
              <a:rPr lang="de-DE" altLang="de-DE" noProof="0" smtClean="0"/>
              <a:t>Zweite Ebene</a:t>
            </a:r>
          </a:p>
          <a:p>
            <a:pPr lvl="2"/>
            <a:r>
              <a:rPr lang="de-DE" altLang="de-DE" noProof="0" smtClean="0"/>
              <a:t>Dritte Ebene</a:t>
            </a:r>
          </a:p>
          <a:p>
            <a:pPr lvl="3"/>
            <a:r>
              <a:rPr lang="de-DE" altLang="de-DE" noProof="0" smtClean="0"/>
              <a:t>Vierte Ebene</a:t>
            </a:r>
          </a:p>
          <a:p>
            <a:pPr lvl="4"/>
            <a:r>
              <a:rPr lang="de-DE" altLang="de-DE" noProof="0" smtClean="0"/>
              <a:t>Fünfte Ebene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09113"/>
            <a:ext cx="287655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smtClean="0">
                <a:latin typeface="Arial Narrow" pitchFamily="34" charset="0"/>
              </a:defRPr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63963" y="9409113"/>
            <a:ext cx="287655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smtClean="0">
                <a:latin typeface="Arial Narrow" pitchFamily="34" charset="0"/>
              </a:defRPr>
            </a:lvl1pPr>
          </a:lstStyle>
          <a:p>
            <a:pPr>
              <a:defRPr/>
            </a:pPr>
            <a:fld id="{E5EF0179-4EBF-4FF5-BA76-D0D7D262FB8F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8220044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5EF0179-4EBF-4FF5-BA76-D0D7D262FB8F}" type="slidenum">
              <a:rPr lang="de-DE" altLang="de-DE" smtClean="0"/>
              <a:pPr>
                <a:defRPr/>
              </a:pPr>
              <a:t>2</a:t>
            </a:fld>
            <a:endParaRPr lang="de-DE" alt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01675" y="2125663"/>
            <a:ext cx="7958138" cy="1465262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404938" y="3876675"/>
            <a:ext cx="6551612" cy="174783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AT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8313" y="274638"/>
            <a:ext cx="8424862" cy="1139825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68313" y="1595438"/>
            <a:ext cx="8424862" cy="4514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39775" y="4395788"/>
            <a:ext cx="7956550" cy="135890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39775" y="2898775"/>
            <a:ext cx="7956550" cy="149701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8313" y="274638"/>
            <a:ext cx="8424862" cy="1139825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68313" y="1595438"/>
            <a:ext cx="4135437" cy="45148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756150" y="1595438"/>
            <a:ext cx="4137025" cy="451485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8313" y="274638"/>
            <a:ext cx="8424862" cy="11398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68313" y="1531938"/>
            <a:ext cx="4135437" cy="6381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8313" y="2170113"/>
            <a:ext cx="4135437" cy="39401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756150" y="1531938"/>
            <a:ext cx="4137025" cy="63817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756150" y="2170113"/>
            <a:ext cx="4137025" cy="394017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8313" y="274638"/>
            <a:ext cx="8424862" cy="1139825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8313" y="273050"/>
            <a:ext cx="3079750" cy="11588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60775" y="273050"/>
            <a:ext cx="5232400" cy="5837238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68313" y="1431925"/>
            <a:ext cx="3079750" cy="46783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35150" y="4787900"/>
            <a:ext cx="5616575" cy="5651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835150" y="611188"/>
            <a:ext cx="5616575" cy="41036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835150" y="5353050"/>
            <a:ext cx="5616575" cy="8032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8313" y="274638"/>
            <a:ext cx="8424862" cy="1139825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68313" y="1595438"/>
            <a:ext cx="8424862" cy="45148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788150" y="274638"/>
            <a:ext cx="2105025" cy="5835650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68313" y="274638"/>
            <a:ext cx="6167437" cy="58356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01675" y="2125663"/>
            <a:ext cx="7958138" cy="1465262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404938" y="3876675"/>
            <a:ext cx="6551612" cy="174783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0FE121-9F08-4EDD-B1E3-B0E1C97A8BB9}" type="datetime1">
              <a:rPr lang="de-DE" smtClean="0"/>
              <a:pPr>
                <a:defRPr/>
              </a:pPr>
              <a:t>21.06.2016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R.Schiffer</a:t>
            </a: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292B5-1C41-4D64-9D32-AC0C48010F8D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5DA92-A429-4639-988C-703C000EB5F1}" type="datetime1">
              <a:rPr lang="de-DE" smtClean="0"/>
              <a:pPr>
                <a:defRPr/>
              </a:pPr>
              <a:t>21.06.2016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R.Schiffer</a:t>
            </a: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E3FE7-E0E2-4699-81A9-FE6D98123888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39775" y="4395788"/>
            <a:ext cx="7956550" cy="13589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39775" y="2898775"/>
            <a:ext cx="7956550" cy="149701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144F9-DCF0-4C1B-8666-EACE6792AC28}" type="datetime1">
              <a:rPr lang="de-DE" smtClean="0"/>
              <a:pPr>
                <a:defRPr/>
              </a:pPr>
              <a:t>21.06.2016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R.Schiffer</a:t>
            </a: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0D9BC-E2A0-4B36-AE67-D2B10A5E68E1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68313" y="1595438"/>
            <a:ext cx="4135437" cy="4514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756150" y="1595438"/>
            <a:ext cx="4137025" cy="45148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3AC4F-FF51-4FB2-B153-D62DB7C14E02}" type="datetime1">
              <a:rPr lang="de-DE" smtClean="0"/>
              <a:pPr>
                <a:defRPr/>
              </a:pPr>
              <a:t>21.06.2016</a:t>
            </a:fld>
            <a:endParaRPr lang="de-AT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R.Schiffer</a:t>
            </a:r>
            <a:endParaRPr lang="de-AT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EB4FA-7A07-48B5-BD14-2165217FACEE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68313" y="1531938"/>
            <a:ext cx="4135437" cy="6381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8313" y="2170113"/>
            <a:ext cx="4135437" cy="39401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756150" y="1531938"/>
            <a:ext cx="4137025" cy="6381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756150" y="2170113"/>
            <a:ext cx="4137025" cy="39401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F596E-59F8-406A-9516-E4B9E3E2C73F}" type="datetime1">
              <a:rPr lang="de-DE" smtClean="0"/>
              <a:pPr>
                <a:defRPr/>
              </a:pPr>
              <a:t>21.06.2016</a:t>
            </a:fld>
            <a:endParaRPr lang="de-AT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R.Schiffer</a:t>
            </a:r>
            <a:endParaRPr lang="de-AT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4C0C6-2B1D-4F47-A495-77D53CDFD8FE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940AB8-CE74-45AA-B91F-73FD972E8692}" type="datetime1">
              <a:rPr lang="de-DE" smtClean="0"/>
              <a:pPr>
                <a:defRPr/>
              </a:pPr>
              <a:t>21.06.2016</a:t>
            </a:fld>
            <a:endParaRPr lang="de-AT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R.Schiffer</a:t>
            </a:r>
            <a:endParaRPr lang="de-AT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2CEAA-E0FA-48C2-8D28-16380097B1D1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C18F9-8121-4A94-B5EC-6258080D11E9}" type="datetime1">
              <a:rPr lang="de-DE" smtClean="0"/>
              <a:pPr>
                <a:defRPr/>
              </a:pPr>
              <a:t>21.06.2016</a:t>
            </a:fld>
            <a:endParaRPr lang="de-AT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R.Schiffer</a:t>
            </a:r>
            <a:endParaRPr lang="de-AT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A405E-08AF-48D9-B26B-B008BE4BCC16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68313" y="273050"/>
            <a:ext cx="3079750" cy="11588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60775" y="273050"/>
            <a:ext cx="5232400" cy="583723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68313" y="1431925"/>
            <a:ext cx="3079750" cy="46783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6FCBC-2404-463A-9756-5922DCD61D1C}" type="datetime1">
              <a:rPr lang="de-DE" smtClean="0"/>
              <a:pPr>
                <a:defRPr/>
              </a:pPr>
              <a:t>21.06.2016</a:t>
            </a:fld>
            <a:endParaRPr lang="de-AT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R.Schiffer</a:t>
            </a:r>
            <a:endParaRPr lang="de-AT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B4FDE-DD3D-4412-94B0-4276841AED2F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35150" y="4787900"/>
            <a:ext cx="5616575" cy="5651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835150" y="611188"/>
            <a:ext cx="5616575" cy="410368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AT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835150" y="5353050"/>
            <a:ext cx="5616575" cy="8032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357FF-3C37-4C54-812A-6A40A48CEA6C}" type="datetime1">
              <a:rPr lang="de-DE" smtClean="0"/>
              <a:pPr>
                <a:defRPr/>
              </a:pPr>
              <a:t>21.06.2016</a:t>
            </a:fld>
            <a:endParaRPr lang="de-AT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R.Schiffer</a:t>
            </a:r>
            <a:endParaRPr lang="de-AT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F42C5-A3BB-4AC7-AC5D-7B411728FE8A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1E325-3A3C-4A25-BE5F-5BD2CCEEC72C}" type="datetime1">
              <a:rPr lang="de-DE" smtClean="0"/>
              <a:pPr>
                <a:defRPr/>
              </a:pPr>
              <a:t>21.06.2016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R.Schiffer</a:t>
            </a: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B30A3-1B6A-475A-BE6B-22C298BEADC5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788150" y="274638"/>
            <a:ext cx="2105025" cy="583565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68313" y="274638"/>
            <a:ext cx="6167437" cy="583565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939E1-82CC-4D05-898C-4B28BC97B5F4}" type="datetime1">
              <a:rPr lang="de-DE" smtClean="0"/>
              <a:pPr>
                <a:defRPr/>
              </a:pPr>
              <a:t>21.06.2016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R.Schiffer</a:t>
            </a: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1E3AF-16DD-4141-8DFC-C4F52C57CD41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1E4E2-B1B0-4BD9-B1DC-35E49F864DEA}" type="datetime1">
              <a:rPr lang="de-DE" smtClean="0"/>
              <a:pPr>
                <a:defRPr/>
              </a:pPr>
              <a:t>21.06.2016</a:t>
            </a:fld>
            <a:endParaRPr lang="de-AT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R.Schiffer</a:t>
            </a:r>
            <a:endParaRPr lang="de-AT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0257C-9BE1-427B-809F-7A76E0FBB863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32"/>
          <p:cNvSpPr>
            <a:spLocks noChangeShapeType="1"/>
          </p:cNvSpPr>
          <p:nvPr userDrawn="1"/>
        </p:nvSpPr>
        <p:spPr bwMode="auto">
          <a:xfrm>
            <a:off x="0" y="5580063"/>
            <a:ext cx="6840538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de-DE"/>
          </a:p>
        </p:txBody>
      </p:sp>
      <p:sp>
        <p:nvSpPr>
          <p:cNvPr id="1027" name="Line 33"/>
          <p:cNvSpPr>
            <a:spLocks noChangeShapeType="1"/>
          </p:cNvSpPr>
          <p:nvPr userDrawn="1"/>
        </p:nvSpPr>
        <p:spPr bwMode="auto">
          <a:xfrm>
            <a:off x="0" y="5580063"/>
            <a:ext cx="6769100" cy="0"/>
          </a:xfrm>
          <a:prstGeom prst="line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de-DE"/>
          </a:p>
        </p:txBody>
      </p:sp>
      <p:sp>
        <p:nvSpPr>
          <p:cNvPr id="1028" name="Line 36"/>
          <p:cNvSpPr>
            <a:spLocks noChangeShapeType="1"/>
          </p:cNvSpPr>
          <p:nvPr userDrawn="1"/>
        </p:nvSpPr>
        <p:spPr bwMode="auto">
          <a:xfrm>
            <a:off x="431800" y="6229350"/>
            <a:ext cx="8569325" cy="0"/>
          </a:xfrm>
          <a:prstGeom prst="line">
            <a:avLst/>
          </a:prstGeom>
          <a:noFill/>
          <a:ln w="9525">
            <a:solidFill>
              <a:srgbClr val="0073AF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endParaRPr lang="de-DE"/>
          </a:p>
        </p:txBody>
      </p:sp>
      <p:pic>
        <p:nvPicPr>
          <p:cNvPr id="1029" name="Picture 51" descr="Dep_Wasser Atmosphaere_A4"/>
          <p:cNvPicPr>
            <a:picLocks noChangeAspect="1" noChangeArrowheads="1"/>
          </p:cNvPicPr>
          <p:nvPr userDrawn="1"/>
        </p:nvPicPr>
        <p:blipFill>
          <a:blip r:embed="rId13" cstate="print"/>
          <a:srcRect l="66287" t="22125"/>
          <a:stretch>
            <a:fillRect/>
          </a:stretch>
        </p:blipFill>
        <p:spPr bwMode="auto">
          <a:xfrm>
            <a:off x="7056438" y="0"/>
            <a:ext cx="2305050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/>
  <p:timing>
    <p:tnLst>
      <p:par>
        <p:cTn id="1" dur="indefinite" restart="never" nodeType="tmRoot"/>
      </p:par>
    </p:tnLst>
  </p:timing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7E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7E00"/>
          </a:solidFill>
          <a:latin typeface="Arial Narrow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7E00"/>
          </a:solidFill>
          <a:latin typeface="Arial Narrow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7E00"/>
          </a:solidFill>
          <a:latin typeface="Arial Narrow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007E00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rgbClr val="007E00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rgbClr val="007E00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rgbClr val="007E00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rgbClr val="007E00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09900"/>
        </a:buClr>
        <a:buSzPct val="110000"/>
        <a:buFont typeface="Wingdings" pitchFamily="2" charset="2"/>
        <a:buChar char="§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07E00"/>
        </a:buClr>
        <a:buSzPct val="110000"/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7E00"/>
        </a:buClr>
        <a:buSzPct val="11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007E00"/>
        </a:buClr>
        <a:buSzPct val="110000"/>
        <a:buFont typeface="Wingdings" pitchFamily="2" charset="2"/>
        <a:buChar char="§"/>
        <a:defRPr sz="16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007E00"/>
        </a:buClr>
        <a:buSzPct val="110000"/>
        <a:buFont typeface="Wingdings" pitchFamily="2" charset="2"/>
        <a:buChar char="§"/>
        <a:defRPr sz="1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007E00"/>
        </a:buClr>
        <a:buSzPct val="110000"/>
        <a:buFont typeface="Wingdings" pitchFamily="2" charset="2"/>
        <a:buChar char="§"/>
        <a:defRPr sz="1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007E00"/>
        </a:buClr>
        <a:buSzPct val="110000"/>
        <a:buFont typeface="Wingdings" pitchFamily="2" charset="2"/>
        <a:buChar char="§"/>
        <a:defRPr sz="1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007E00"/>
        </a:buClr>
        <a:buSzPct val="110000"/>
        <a:buFont typeface="Wingdings" pitchFamily="2" charset="2"/>
        <a:buChar char="§"/>
        <a:defRPr sz="1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007E00"/>
        </a:buClr>
        <a:buSzPct val="110000"/>
        <a:buFont typeface="Wingdings" pitchFamily="2" charset="2"/>
        <a:buChar char="§"/>
        <a:defRPr sz="14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elplatzhalter 1"/>
          <p:cNvSpPr>
            <a:spLocks noGrp="1"/>
          </p:cNvSpPr>
          <p:nvPr>
            <p:ph type="title"/>
          </p:nvPr>
        </p:nvSpPr>
        <p:spPr bwMode="auto">
          <a:xfrm>
            <a:off x="468313" y="274638"/>
            <a:ext cx="8424862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  <a:endParaRPr lang="de-AT" smtClean="0"/>
          </a:p>
        </p:txBody>
      </p:sp>
      <p:sp>
        <p:nvSpPr>
          <p:cNvPr id="2051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68313" y="1595438"/>
            <a:ext cx="8424862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 smtClean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68313" y="6340475"/>
            <a:ext cx="2184400" cy="3635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BF288DF-069A-4768-A4F2-1FBC701E4336}" type="datetime1">
              <a:rPr lang="de-DE" smtClean="0"/>
              <a:pPr>
                <a:defRPr/>
              </a:pPr>
              <a:t>21.06.2016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98813" y="6340475"/>
            <a:ext cx="2963862" cy="3635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smtClean="0"/>
              <a:t>R.Schiffer</a:t>
            </a:r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708775" y="6340475"/>
            <a:ext cx="2184400" cy="3635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96CFDDD-5E7C-4335-A746-30E3CA2A1A49}" type="slidenum">
              <a:rPr lang="de-AT"/>
              <a:pPr>
                <a:defRPr/>
              </a:pPr>
              <a:t>‹Nr.›</a:t>
            </a:fld>
            <a:endParaRPr lang="de-A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hf hdr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emf"/><Relationship Id="rId4" Type="http://schemas.openxmlformats.org/officeDocument/2006/relationships/image" Target="cid:image005.jpg@01D19189.C3699A40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emf"/><Relationship Id="rId4" Type="http://schemas.openxmlformats.org/officeDocument/2006/relationships/image" Target="cid:image005.jpg@01D19189.C3699A40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cid:image005.jpg@01D19189.C3699A40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7" Type="http://schemas.openxmlformats.org/officeDocument/2006/relationships/chart" Target="../charts/chart3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emf"/><Relationship Id="rId5" Type="http://schemas.openxmlformats.org/officeDocument/2006/relationships/image" Target="cid:image005.jpg@01D19189.C3699A40" TargetMode="Externa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cid:image005.jpg@01D19189.C3699A40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4.emf"/><Relationship Id="rId4" Type="http://schemas.openxmlformats.org/officeDocument/2006/relationships/image" Target="cid:image005.jpg@01D19189.C3699A40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4.emf"/><Relationship Id="rId4" Type="http://schemas.openxmlformats.org/officeDocument/2006/relationships/image" Target="cid:image005.jpg@01D19189.C3699A40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cid:image005.jpg@01D19189.C3699A40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cid:image005.jpg@01D19189.C3699A40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4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cid:image005.jpg@01D19189.C3699A40" TargetMode="External"/><Relationship Id="rId7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4.emf"/><Relationship Id="rId9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cid:image005.jpg@01D19189.C3699A40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4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cid:image005.jpg@01D19189.C3699A40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4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cid:image005.jpg@01D19189.C3699A40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4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cid:image005.jpg@01D19189.C3699A40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4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cid:image005.jpg@01D19189.C3699A40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cid:image005.jpg@01D19189.C3699A40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cid:image005.jpg@01D19189.C3699A40" TargetMode="External"/><Relationship Id="rId7" Type="http://schemas.openxmlformats.org/officeDocument/2006/relationships/image" Target="../media/image2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4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cid:image005.jpg@01D19189.C3699A40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3" descr="Wasser_Atmosphae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59113"/>
            <a:ext cx="9361488" cy="378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 Box 9"/>
          <p:cNvSpPr txBox="1">
            <a:spLocks noChangeArrowheads="1"/>
          </p:cNvSpPr>
          <p:nvPr/>
        </p:nvSpPr>
        <p:spPr bwMode="auto">
          <a:xfrm>
            <a:off x="987425" y="480377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de-DE" altLang="de-DE" sz="2400" b="0" dirty="0">
              <a:latin typeface="Arial Narrow" pitchFamily="34" charset="0"/>
            </a:endParaRPr>
          </a:p>
        </p:txBody>
      </p:sp>
      <p:sp>
        <p:nvSpPr>
          <p:cNvPr id="3077" name="Text Box 29"/>
          <p:cNvSpPr txBox="1">
            <a:spLocks noChangeArrowheads="1"/>
          </p:cNvSpPr>
          <p:nvPr/>
        </p:nvSpPr>
        <p:spPr bwMode="auto">
          <a:xfrm>
            <a:off x="73025" y="4860925"/>
            <a:ext cx="2087563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de-DE" altLang="de-DE" sz="1000" dirty="0"/>
          </a:p>
        </p:txBody>
      </p:sp>
      <p:sp>
        <p:nvSpPr>
          <p:cNvPr id="3078" name="Text Box 33"/>
          <p:cNvSpPr txBox="1">
            <a:spLocks noChangeArrowheads="1"/>
          </p:cNvSpPr>
          <p:nvPr/>
        </p:nvSpPr>
        <p:spPr bwMode="auto">
          <a:xfrm>
            <a:off x="417397" y="1468354"/>
            <a:ext cx="8064500" cy="3514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120000"/>
              </a:lnSpc>
              <a:spcAft>
                <a:spcPct val="100000"/>
              </a:spcAft>
              <a:tabLst>
                <a:tab pos="269875" algn="l"/>
              </a:tabLst>
            </a:pPr>
            <a:r>
              <a:rPr lang="de-DE" altLang="de-DE" sz="1800" dirty="0">
                <a:solidFill>
                  <a:srgbClr val="000099"/>
                </a:solidFill>
              </a:rPr>
              <a:t/>
            </a:r>
            <a:br>
              <a:rPr lang="de-DE" altLang="de-DE" sz="1800" dirty="0">
                <a:solidFill>
                  <a:srgbClr val="000099"/>
                </a:solidFill>
              </a:rPr>
            </a:br>
            <a:r>
              <a:rPr lang="de-DE" altLang="de-DE" sz="2400" dirty="0" err="1" smtClean="0">
                <a:solidFill>
                  <a:srgbClr val="000099"/>
                </a:solidFill>
              </a:rPr>
              <a:t>Application</a:t>
            </a:r>
            <a:r>
              <a:rPr lang="de-DE" altLang="de-DE" sz="2400" dirty="0" smtClean="0">
                <a:solidFill>
                  <a:srgbClr val="000099"/>
                </a:solidFill>
              </a:rPr>
              <a:t> </a:t>
            </a:r>
            <a:r>
              <a:rPr lang="de-DE" altLang="de-DE" sz="2400" dirty="0" err="1" smtClean="0">
                <a:solidFill>
                  <a:srgbClr val="000099"/>
                </a:solidFill>
              </a:rPr>
              <a:t>of</a:t>
            </a:r>
            <a:r>
              <a:rPr lang="de-DE" altLang="de-DE" sz="2400" dirty="0" smtClean="0">
                <a:solidFill>
                  <a:srgbClr val="000099"/>
                </a:solidFill>
              </a:rPr>
              <a:t> </a:t>
            </a:r>
            <a:r>
              <a:rPr lang="de-DE" altLang="de-DE" sz="2400" dirty="0" err="1" smtClean="0">
                <a:solidFill>
                  <a:srgbClr val="000099"/>
                </a:solidFill>
              </a:rPr>
              <a:t>soil</a:t>
            </a:r>
            <a:r>
              <a:rPr lang="de-DE" altLang="de-DE" sz="2400" dirty="0" smtClean="0">
                <a:solidFill>
                  <a:srgbClr val="000099"/>
                </a:solidFill>
              </a:rPr>
              <a:t> </a:t>
            </a:r>
            <a:r>
              <a:rPr lang="de-DE" altLang="de-DE" sz="2400" dirty="0" err="1" smtClean="0">
                <a:solidFill>
                  <a:srgbClr val="000099"/>
                </a:solidFill>
              </a:rPr>
              <a:t>erosion</a:t>
            </a:r>
            <a:r>
              <a:rPr lang="de-DE" altLang="de-DE" sz="2400" dirty="0" smtClean="0">
                <a:solidFill>
                  <a:srgbClr val="000099"/>
                </a:solidFill>
              </a:rPr>
              <a:t> </a:t>
            </a:r>
            <a:r>
              <a:rPr lang="de-DE" altLang="de-DE" sz="2400" dirty="0" err="1" smtClean="0">
                <a:solidFill>
                  <a:srgbClr val="000099"/>
                </a:solidFill>
              </a:rPr>
              <a:t>models</a:t>
            </a:r>
            <a:r>
              <a:rPr lang="de-DE" altLang="de-DE" sz="2400" dirty="0" smtClean="0">
                <a:solidFill>
                  <a:srgbClr val="000099"/>
                </a:solidFill>
              </a:rPr>
              <a:t/>
            </a:r>
            <a:br>
              <a:rPr lang="de-DE" altLang="de-DE" sz="2400" dirty="0" smtClean="0">
                <a:solidFill>
                  <a:srgbClr val="000099"/>
                </a:solidFill>
              </a:rPr>
            </a:br>
            <a:r>
              <a:rPr lang="de-DE" altLang="de-DE" sz="2400" dirty="0" smtClean="0">
                <a:solidFill>
                  <a:srgbClr val="000099"/>
                </a:solidFill>
              </a:rPr>
              <a:t>in </a:t>
            </a:r>
            <a:r>
              <a:rPr lang="de-DE" altLang="de-DE" sz="2400" dirty="0" err="1" smtClean="0">
                <a:solidFill>
                  <a:srgbClr val="000099"/>
                </a:solidFill>
              </a:rPr>
              <a:t>the</a:t>
            </a:r>
            <a:r>
              <a:rPr lang="de-DE" altLang="de-DE" sz="2400" dirty="0" smtClean="0">
                <a:solidFill>
                  <a:srgbClr val="000099"/>
                </a:solidFill>
              </a:rPr>
              <a:t> </a:t>
            </a:r>
            <a:r>
              <a:rPr lang="de-DE" altLang="de-DE" sz="2400" dirty="0" err="1" smtClean="0">
                <a:solidFill>
                  <a:srgbClr val="000099"/>
                </a:solidFill>
              </a:rPr>
              <a:t>Gumara-Maksegnit</a:t>
            </a:r>
            <a:r>
              <a:rPr lang="de-DE" altLang="de-DE" sz="2400" dirty="0" smtClean="0">
                <a:solidFill>
                  <a:srgbClr val="000099"/>
                </a:solidFill>
              </a:rPr>
              <a:t> </a:t>
            </a:r>
            <a:r>
              <a:rPr lang="de-DE" altLang="de-DE" sz="2400" dirty="0" err="1" smtClean="0">
                <a:solidFill>
                  <a:srgbClr val="000099"/>
                </a:solidFill>
              </a:rPr>
              <a:t>watershed</a:t>
            </a:r>
            <a:endParaRPr lang="de-DE" altLang="de-DE" sz="2400" dirty="0" smtClean="0"/>
          </a:p>
          <a:p>
            <a:pPr>
              <a:lnSpc>
                <a:spcPct val="120000"/>
              </a:lnSpc>
              <a:spcAft>
                <a:spcPct val="80000"/>
              </a:spcAft>
              <a:tabLst>
                <a:tab pos="269875" algn="l"/>
              </a:tabLst>
            </a:pPr>
            <a:r>
              <a:rPr lang="de-DE" altLang="de-DE" sz="1800" dirty="0" smtClean="0"/>
              <a:t>Andreas </a:t>
            </a:r>
            <a:r>
              <a:rPr lang="de-DE" altLang="de-DE" sz="1800" dirty="0" err="1" smtClean="0"/>
              <a:t>Klik</a:t>
            </a:r>
            <a:r>
              <a:rPr lang="de-DE" altLang="de-DE" sz="1800" dirty="0" smtClean="0"/>
              <a:t>, </a:t>
            </a:r>
            <a:r>
              <a:rPr lang="de-DE" altLang="de-DE" sz="1800" dirty="0" err="1" smtClean="0"/>
              <a:t>Hailu</a:t>
            </a:r>
            <a:r>
              <a:rPr lang="de-DE" altLang="de-DE" sz="1800" dirty="0" smtClean="0"/>
              <a:t> </a:t>
            </a:r>
            <a:r>
              <a:rPr lang="de-DE" altLang="de-DE" sz="1800" dirty="0" err="1" smtClean="0"/>
              <a:t>Kendie</a:t>
            </a:r>
            <a:r>
              <a:rPr lang="de-DE" altLang="de-DE" sz="1800" dirty="0" smtClean="0"/>
              <a:t>, </a:t>
            </a:r>
            <a:r>
              <a:rPr lang="de-DE" altLang="de-DE" sz="1800" dirty="0" err="1" smtClean="0"/>
              <a:t>Nigus</a:t>
            </a:r>
            <a:r>
              <a:rPr lang="de-DE" altLang="de-DE" sz="1800" dirty="0" smtClean="0"/>
              <a:t> </a:t>
            </a:r>
            <a:r>
              <a:rPr lang="de-DE" altLang="de-DE" sz="1800" dirty="0" err="1" smtClean="0"/>
              <a:t>Melaku</a:t>
            </a:r>
            <a:r>
              <a:rPr lang="de-DE" altLang="de-DE" sz="1800" dirty="0" smtClean="0"/>
              <a:t>, </a:t>
            </a:r>
            <a:r>
              <a:rPr lang="de-DE" altLang="de-DE" sz="1800" dirty="0"/>
              <a:t>Roman Schiffer, </a:t>
            </a:r>
            <a:r>
              <a:rPr lang="de-DE" altLang="de-DE" sz="1800" dirty="0" smtClean="0"/>
              <a:t>Stefan Strohmeier, Chris </a:t>
            </a:r>
            <a:r>
              <a:rPr lang="de-DE" altLang="de-DE" sz="1800" dirty="0" err="1"/>
              <a:t>R</a:t>
            </a:r>
            <a:r>
              <a:rPr lang="de-DE" altLang="de-DE" sz="1800" dirty="0" err="1" smtClean="0"/>
              <a:t>enschler</a:t>
            </a:r>
            <a:r>
              <a:rPr lang="de-DE" altLang="de-DE" sz="1800" dirty="0" smtClean="0"/>
              <a:t>, </a:t>
            </a:r>
            <a:r>
              <a:rPr lang="de-DE" altLang="de-DE" sz="1800" dirty="0" err="1" smtClean="0"/>
              <a:t>Omotayo</a:t>
            </a:r>
            <a:r>
              <a:rPr lang="de-DE" altLang="de-DE" sz="1800" dirty="0" smtClean="0"/>
              <a:t> </a:t>
            </a:r>
            <a:r>
              <a:rPr lang="de-DE" altLang="de-DE" sz="1800" dirty="0" err="1" smtClean="0"/>
              <a:t>Akinjiyan</a:t>
            </a:r>
            <a:r>
              <a:rPr lang="de-DE" altLang="de-DE" sz="1800" dirty="0" smtClean="0"/>
              <a:t>, </a:t>
            </a:r>
            <a:r>
              <a:rPr lang="de-DE" altLang="de-DE" sz="1800" dirty="0" err="1" smtClean="0"/>
              <a:t>and</a:t>
            </a:r>
            <a:r>
              <a:rPr lang="de-DE" altLang="de-DE" sz="1800" dirty="0" smtClean="0"/>
              <a:t> Claudio </a:t>
            </a:r>
            <a:r>
              <a:rPr lang="de-DE" altLang="de-DE" sz="1800" dirty="0" err="1" smtClean="0"/>
              <a:t>Zucca</a:t>
            </a:r>
            <a:endParaRPr lang="de-DE" altLang="de-DE" sz="1800" dirty="0"/>
          </a:p>
          <a:p>
            <a:pPr>
              <a:lnSpc>
                <a:spcPct val="120000"/>
              </a:lnSpc>
              <a:spcAft>
                <a:spcPct val="80000"/>
              </a:spcAft>
              <a:tabLst>
                <a:tab pos="269875" algn="l"/>
              </a:tabLst>
            </a:pPr>
            <a:r>
              <a:rPr lang="de-DE" altLang="de-DE" sz="1400" i="1" dirty="0">
                <a:solidFill>
                  <a:srgbClr val="000099"/>
                </a:solidFill>
              </a:rPr>
              <a:t>Institute </a:t>
            </a:r>
            <a:r>
              <a:rPr lang="de-DE" altLang="de-DE" sz="1400" i="1" dirty="0" err="1">
                <a:solidFill>
                  <a:srgbClr val="000099"/>
                </a:solidFill>
              </a:rPr>
              <a:t>of</a:t>
            </a:r>
            <a:r>
              <a:rPr lang="de-DE" altLang="de-DE" sz="1400" i="1" dirty="0">
                <a:solidFill>
                  <a:srgbClr val="000099"/>
                </a:solidFill>
              </a:rPr>
              <a:t> </a:t>
            </a:r>
            <a:r>
              <a:rPr lang="de-DE" altLang="de-DE" sz="1400" i="1" dirty="0" err="1">
                <a:solidFill>
                  <a:srgbClr val="000099"/>
                </a:solidFill>
              </a:rPr>
              <a:t>Hydraulics</a:t>
            </a:r>
            <a:r>
              <a:rPr lang="de-DE" altLang="de-DE" sz="1400" i="1" dirty="0">
                <a:solidFill>
                  <a:srgbClr val="000099"/>
                </a:solidFill>
              </a:rPr>
              <a:t> </a:t>
            </a:r>
            <a:r>
              <a:rPr lang="de-DE" altLang="de-DE" sz="1400" i="1" dirty="0" err="1">
                <a:solidFill>
                  <a:srgbClr val="000099"/>
                </a:solidFill>
              </a:rPr>
              <a:t>and</a:t>
            </a:r>
            <a:r>
              <a:rPr lang="de-DE" altLang="de-DE" sz="1400" i="1" dirty="0">
                <a:solidFill>
                  <a:srgbClr val="000099"/>
                </a:solidFill>
              </a:rPr>
              <a:t> </a:t>
            </a:r>
            <a:br>
              <a:rPr lang="de-DE" altLang="de-DE" sz="1400" i="1" dirty="0">
                <a:solidFill>
                  <a:srgbClr val="000099"/>
                </a:solidFill>
              </a:rPr>
            </a:br>
            <a:r>
              <a:rPr lang="de-DE" altLang="de-DE" sz="1400" i="1" dirty="0">
                <a:solidFill>
                  <a:srgbClr val="000099"/>
                </a:solidFill>
              </a:rPr>
              <a:t>Rural </a:t>
            </a:r>
            <a:r>
              <a:rPr lang="de-DE" altLang="de-DE" sz="1400" i="1" dirty="0" err="1">
                <a:solidFill>
                  <a:srgbClr val="000099"/>
                </a:solidFill>
              </a:rPr>
              <a:t>Water</a:t>
            </a:r>
            <a:r>
              <a:rPr lang="de-DE" altLang="de-DE" sz="1400" i="1" dirty="0">
                <a:solidFill>
                  <a:srgbClr val="000099"/>
                </a:solidFill>
              </a:rPr>
              <a:t> Management</a:t>
            </a:r>
          </a:p>
          <a:p>
            <a:pPr>
              <a:lnSpc>
                <a:spcPct val="120000"/>
              </a:lnSpc>
              <a:spcAft>
                <a:spcPct val="80000"/>
              </a:spcAft>
              <a:tabLst>
                <a:tab pos="269875" algn="l"/>
              </a:tabLst>
            </a:pPr>
            <a:r>
              <a:rPr lang="de-DE" altLang="de-DE" sz="1400" i="1" dirty="0">
                <a:solidFill>
                  <a:srgbClr val="000099"/>
                </a:solidFill>
              </a:rPr>
              <a:t>University </a:t>
            </a:r>
            <a:r>
              <a:rPr lang="de-DE" altLang="de-DE" sz="1400" i="1" dirty="0" err="1">
                <a:solidFill>
                  <a:srgbClr val="000099"/>
                </a:solidFill>
              </a:rPr>
              <a:t>of</a:t>
            </a:r>
            <a:r>
              <a:rPr lang="de-DE" altLang="de-DE" sz="1400" i="1" dirty="0">
                <a:solidFill>
                  <a:srgbClr val="000099"/>
                </a:solidFill>
              </a:rPr>
              <a:t> Natural Resources </a:t>
            </a:r>
            <a:r>
              <a:rPr lang="de-DE" altLang="de-DE" sz="1400" i="1" dirty="0" err="1">
                <a:solidFill>
                  <a:srgbClr val="000099"/>
                </a:solidFill>
              </a:rPr>
              <a:t>and</a:t>
            </a:r>
            <a:r>
              <a:rPr lang="de-DE" altLang="de-DE" sz="1400" i="1" dirty="0">
                <a:solidFill>
                  <a:srgbClr val="000099"/>
                </a:solidFill>
              </a:rPr>
              <a:t> Life </a:t>
            </a:r>
            <a:r>
              <a:rPr lang="de-DE" altLang="de-DE" sz="1400" i="1" dirty="0" err="1">
                <a:solidFill>
                  <a:srgbClr val="000099"/>
                </a:solidFill>
              </a:rPr>
              <a:t>Sciences</a:t>
            </a:r>
            <a:r>
              <a:rPr lang="de-DE" altLang="de-DE" sz="1400" i="1" dirty="0">
                <a:solidFill>
                  <a:srgbClr val="000099"/>
                </a:solidFill>
              </a:rPr>
              <a:t>, </a:t>
            </a:r>
            <a:r>
              <a:rPr lang="de-DE" altLang="de-DE" sz="1400" i="1" dirty="0" smtClean="0">
                <a:solidFill>
                  <a:srgbClr val="000099"/>
                </a:solidFill>
              </a:rPr>
              <a:t>Vienna</a:t>
            </a:r>
            <a:endParaRPr lang="de-DE" altLang="de-DE" sz="1400" i="1" dirty="0">
              <a:solidFill>
                <a:srgbClr val="000099"/>
              </a:solidFill>
            </a:endParaRPr>
          </a:p>
        </p:txBody>
      </p:sp>
      <p:sp>
        <p:nvSpPr>
          <p:cNvPr id="3081" name="Rectangle 37"/>
          <p:cNvSpPr>
            <a:spLocks noChangeArrowheads="1"/>
          </p:cNvSpPr>
          <p:nvPr/>
        </p:nvSpPr>
        <p:spPr bwMode="auto">
          <a:xfrm>
            <a:off x="7129463" y="1331913"/>
            <a:ext cx="22320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5357" tIns="52679" rIns="105357" bIns="52679">
            <a:spAutoFit/>
          </a:bodyPr>
          <a:lstStyle/>
          <a:p>
            <a:pPr defTabSz="1054100" eaLnBrk="0" hangingPunct="0">
              <a:lnSpc>
                <a:spcPts val="1200"/>
              </a:lnSpc>
            </a:pPr>
            <a:r>
              <a:rPr lang="de-DE" altLang="de-DE" sz="900"/>
              <a:t>Universität für Bodenkultur Wien</a:t>
            </a:r>
          </a:p>
          <a:p>
            <a:pPr defTabSz="1054100" eaLnBrk="0" hangingPunct="0">
              <a:lnSpc>
                <a:spcPts val="1200"/>
              </a:lnSpc>
            </a:pPr>
            <a:r>
              <a:rPr lang="de-DE" altLang="de-DE" sz="900" b="0"/>
              <a:t>Department für Wasser-Atmosphäre-</a:t>
            </a:r>
          </a:p>
          <a:p>
            <a:pPr defTabSz="1054100" eaLnBrk="0" hangingPunct="0">
              <a:lnSpc>
                <a:spcPts val="1200"/>
              </a:lnSpc>
            </a:pPr>
            <a:r>
              <a:rPr lang="de-DE" altLang="de-DE" sz="900" b="0"/>
              <a:t>Umwelt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485591" y="5260974"/>
            <a:ext cx="22509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sz="1600" dirty="0" smtClean="0">
                <a:solidFill>
                  <a:srgbClr val="002060"/>
                </a:solidFill>
              </a:rPr>
              <a:t>Final Project Meeting</a:t>
            </a:r>
          </a:p>
          <a:p>
            <a:r>
              <a:rPr lang="de-AT" sz="1600" dirty="0" err="1" smtClean="0">
                <a:solidFill>
                  <a:srgbClr val="002060"/>
                </a:solidFill>
              </a:rPr>
              <a:t>Bahir</a:t>
            </a:r>
            <a:r>
              <a:rPr lang="de-AT" sz="1600" dirty="0" smtClean="0">
                <a:solidFill>
                  <a:srgbClr val="002060"/>
                </a:solidFill>
              </a:rPr>
              <a:t> Dar,</a:t>
            </a:r>
          </a:p>
          <a:p>
            <a:r>
              <a:rPr lang="de-AT" sz="1600" dirty="0" smtClean="0">
                <a:solidFill>
                  <a:srgbClr val="002060"/>
                </a:solidFill>
              </a:rPr>
              <a:t>June 20-21, 2016</a:t>
            </a:r>
            <a:endParaRPr lang="de-AT" sz="1600" dirty="0">
              <a:solidFill>
                <a:srgbClr val="002060"/>
              </a:solidFill>
            </a:endParaRPr>
          </a:p>
        </p:txBody>
      </p:sp>
      <p:pic>
        <p:nvPicPr>
          <p:cNvPr id="8" name="Picture 1" descr="http://www.photos.apo-opa.com/plog-content/images/apo/logos/ada.jpg"/>
          <p:cNvPicPr>
            <a:picLocks noChangeAspect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7128" y="282290"/>
            <a:ext cx="1094755" cy="370621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20704" y="294959"/>
            <a:ext cx="1599249" cy="389006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8896" y="127959"/>
            <a:ext cx="992472" cy="76263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ieren 1"/>
          <p:cNvGrpSpPr/>
          <p:nvPr/>
        </p:nvGrpSpPr>
        <p:grpSpPr>
          <a:xfrm>
            <a:off x="295129" y="127959"/>
            <a:ext cx="8949346" cy="4772540"/>
            <a:chOff x="295129" y="127959"/>
            <a:chExt cx="8949346" cy="4772540"/>
          </a:xfrm>
        </p:grpSpPr>
        <p:grpSp>
          <p:nvGrpSpPr>
            <p:cNvPr id="4" name="Gruppieren 3"/>
            <p:cNvGrpSpPr/>
            <p:nvPr/>
          </p:nvGrpSpPr>
          <p:grpSpPr>
            <a:xfrm>
              <a:off x="8245475" y="127959"/>
              <a:ext cx="999000" cy="628014"/>
              <a:chOff x="8245475" y="107901"/>
              <a:chExt cx="999000" cy="628014"/>
            </a:xfrm>
          </p:grpSpPr>
          <p:pic>
            <p:nvPicPr>
              <p:cNvPr id="5" name="Picture 1" descr="http://www.photos.apo-opa.com/plog-content/images/apo/logos/ada.jpg"/>
              <p:cNvPicPr>
                <a:picLocks noChangeAspect="1"/>
              </p:cNvPicPr>
              <p:nvPr/>
            </p:nvPicPr>
            <p:blipFill>
              <a:blip r:embed="rId3" r:link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8245475" y="426352"/>
                <a:ext cx="914400" cy="309563"/>
              </a:xfrm>
              <a:prstGeom prst="rect">
                <a:avLst/>
              </a:prstGeom>
              <a:noFill/>
              <a:ln>
                <a:noFill/>
              </a:ln>
            </p:spPr>
          </p:pic>
          <p:pic>
            <p:nvPicPr>
              <p:cNvPr id="6" name="Picture 3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245475" y="107901"/>
                <a:ext cx="999000" cy="243000"/>
              </a:xfrm>
              <a:prstGeom prst="rect">
                <a:avLst/>
              </a:prstGeom>
            </p:spPr>
          </p:pic>
        </p:grpSp>
        <p:sp>
          <p:nvSpPr>
            <p:cNvPr id="7" name="Text Box 2"/>
            <p:cNvSpPr txBox="1">
              <a:spLocks noChangeArrowheads="1"/>
            </p:cNvSpPr>
            <p:nvPr/>
          </p:nvSpPr>
          <p:spPr bwMode="auto">
            <a:xfrm>
              <a:off x="359090" y="251917"/>
              <a:ext cx="632460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Aft>
                  <a:spcPct val="45000"/>
                </a:spcAft>
              </a:pPr>
              <a:r>
                <a:rPr lang="de-DE" altLang="de-DE" sz="2000" dirty="0" err="1" smtClean="0">
                  <a:solidFill>
                    <a:srgbClr val="000099"/>
                  </a:solidFill>
                </a:rPr>
                <a:t>Why</a:t>
              </a:r>
              <a:r>
                <a:rPr lang="de-DE" altLang="de-DE" sz="2000" dirty="0" smtClean="0">
                  <a:solidFill>
                    <a:srgbClr val="000099"/>
                  </a:solidFill>
                </a:rPr>
                <a:t> do </a:t>
              </a:r>
              <a:r>
                <a:rPr lang="de-DE" altLang="de-DE" sz="2000" dirty="0" err="1" smtClean="0">
                  <a:solidFill>
                    <a:srgbClr val="000099"/>
                  </a:solidFill>
                </a:rPr>
                <a:t>we</a:t>
              </a:r>
              <a:r>
                <a:rPr lang="de-DE" altLang="de-DE" sz="2000" dirty="0" smtClean="0">
                  <a:solidFill>
                    <a:srgbClr val="000099"/>
                  </a:solidFill>
                </a:rPr>
                <a:t> </a:t>
              </a:r>
              <a:r>
                <a:rPr lang="de-DE" altLang="de-DE" sz="2000" dirty="0" err="1" smtClean="0">
                  <a:solidFill>
                    <a:srgbClr val="000099"/>
                  </a:solidFill>
                </a:rPr>
                <a:t>use</a:t>
              </a:r>
              <a:r>
                <a:rPr lang="de-DE" altLang="de-DE" sz="2000" dirty="0" smtClean="0">
                  <a:solidFill>
                    <a:srgbClr val="000099"/>
                  </a:solidFill>
                </a:rPr>
                <a:t> </a:t>
              </a:r>
              <a:r>
                <a:rPr lang="de-DE" altLang="de-DE" sz="2000" dirty="0" err="1" smtClean="0">
                  <a:solidFill>
                    <a:srgbClr val="000099"/>
                  </a:solidFill>
                </a:rPr>
                <a:t>simulation</a:t>
              </a:r>
              <a:r>
                <a:rPr lang="de-DE" altLang="de-DE" sz="2000" dirty="0" smtClean="0">
                  <a:solidFill>
                    <a:srgbClr val="000099"/>
                  </a:solidFill>
                </a:rPr>
                <a:t> </a:t>
              </a:r>
              <a:r>
                <a:rPr lang="de-DE" altLang="de-DE" sz="2000" dirty="0" err="1" smtClean="0">
                  <a:solidFill>
                    <a:srgbClr val="000099"/>
                  </a:solidFill>
                </a:rPr>
                <a:t>models</a:t>
              </a:r>
              <a:r>
                <a:rPr lang="de-DE" altLang="de-DE" sz="2000" dirty="0" smtClean="0">
                  <a:solidFill>
                    <a:srgbClr val="000099"/>
                  </a:solidFill>
                </a:rPr>
                <a:t>?</a:t>
              </a:r>
              <a:endParaRPr lang="de-DE" altLang="de-DE" sz="2000" i="1" dirty="0">
                <a:solidFill>
                  <a:srgbClr val="000099"/>
                </a:solidFill>
              </a:endParaRPr>
            </a:p>
          </p:txBody>
        </p:sp>
        <p:sp>
          <p:nvSpPr>
            <p:cNvPr id="8" name="Text Box 1037"/>
            <p:cNvSpPr txBox="1">
              <a:spLocks noChangeArrowheads="1"/>
            </p:cNvSpPr>
            <p:nvPr/>
          </p:nvSpPr>
          <p:spPr bwMode="auto">
            <a:xfrm>
              <a:off x="437833" y="652027"/>
              <a:ext cx="8591149" cy="1985159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 marL="457200" indent="-457200" eaLnBrk="0" hangingPunct="0"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914400" indent="-457200" eaLnBrk="0" hangingPunct="0"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371600" indent="-457200" eaLnBrk="0" hangingPunct="0"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828800" indent="-457200" eaLnBrk="0" hangingPunct="0"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286000" indent="-457200" eaLnBrk="0" hangingPunct="0"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743200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3200400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657600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4114800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 eaLnBrk="1" hangingPunct="1">
                <a:spcAft>
                  <a:spcPct val="40000"/>
                </a:spcAft>
              </a:pPr>
              <a:r>
                <a:rPr lang="de-AT" altLang="de-DE" sz="1700" dirty="0">
                  <a:latin typeface="Arial" pitchFamily="34" charset="0"/>
                </a:rPr>
                <a:t>Advantage </a:t>
              </a:r>
              <a:r>
                <a:rPr lang="de-AT" altLang="de-DE" sz="1700" dirty="0" err="1">
                  <a:latin typeface="Arial" pitchFamily="34" charset="0"/>
                </a:rPr>
                <a:t>of</a:t>
              </a:r>
              <a:r>
                <a:rPr lang="de-AT" altLang="de-DE" sz="1700" dirty="0">
                  <a:latin typeface="Arial" pitchFamily="34" charset="0"/>
                </a:rPr>
                <a:t> </a:t>
              </a:r>
              <a:r>
                <a:rPr lang="de-AT" altLang="de-DE" sz="1700" dirty="0" err="1">
                  <a:latin typeface="Arial" pitchFamily="34" charset="0"/>
                </a:rPr>
                <a:t>soil</a:t>
              </a:r>
              <a:r>
                <a:rPr lang="de-AT" altLang="de-DE" sz="1700" dirty="0">
                  <a:latin typeface="Arial" pitchFamily="34" charset="0"/>
                </a:rPr>
                <a:t> </a:t>
              </a:r>
              <a:r>
                <a:rPr lang="de-AT" altLang="de-DE" sz="1700" dirty="0" err="1">
                  <a:latin typeface="Arial" pitchFamily="34" charset="0"/>
                </a:rPr>
                <a:t>erosion</a:t>
              </a:r>
              <a:r>
                <a:rPr lang="de-AT" altLang="de-DE" sz="1700" dirty="0">
                  <a:latin typeface="Arial" pitchFamily="34" charset="0"/>
                </a:rPr>
                <a:t> </a:t>
              </a:r>
              <a:r>
                <a:rPr lang="de-AT" altLang="de-DE" sz="1700" dirty="0" err="1">
                  <a:latin typeface="Arial" pitchFamily="34" charset="0"/>
                </a:rPr>
                <a:t>modeling</a:t>
              </a:r>
              <a:r>
                <a:rPr lang="de-AT" altLang="de-DE" sz="1700" dirty="0">
                  <a:latin typeface="Arial" pitchFamily="34" charset="0"/>
                </a:rPr>
                <a:t> </a:t>
              </a:r>
              <a:r>
                <a:rPr lang="de-AT" altLang="de-DE" sz="1700" b="0" i="1" dirty="0">
                  <a:latin typeface="Arial" pitchFamily="34" charset="0"/>
                </a:rPr>
                <a:t>(Bork, 1991)</a:t>
              </a:r>
            </a:p>
            <a:p>
              <a:pPr eaLnBrk="1" hangingPunct="1">
                <a:spcAft>
                  <a:spcPct val="40000"/>
                </a:spcAft>
                <a:buFontTx/>
                <a:buChar char="•"/>
              </a:pPr>
              <a:r>
                <a:rPr lang="de-AT" altLang="de-DE" sz="1600" b="0" dirty="0" err="1" smtClean="0">
                  <a:latin typeface="Arial" pitchFamily="34" charset="0"/>
                </a:rPr>
                <a:t>Efficient</a:t>
              </a:r>
              <a:r>
                <a:rPr lang="de-AT" altLang="de-DE" sz="1600" b="0" dirty="0" smtClean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and</a:t>
              </a:r>
              <a:r>
                <a:rPr lang="de-AT" altLang="de-DE" sz="1600" b="0" dirty="0">
                  <a:latin typeface="Arial" pitchFamily="34" charset="0"/>
                </a:rPr>
                <a:t> fast </a:t>
              </a:r>
              <a:r>
                <a:rPr lang="de-AT" altLang="de-DE" sz="1600" b="0" dirty="0" err="1">
                  <a:latin typeface="Arial" pitchFamily="34" charset="0"/>
                </a:rPr>
                <a:t>assessment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of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short</a:t>
              </a:r>
              <a:r>
                <a:rPr lang="de-AT" altLang="de-DE" sz="1600" b="0" dirty="0">
                  <a:latin typeface="Arial" pitchFamily="34" charset="0"/>
                </a:rPr>
                <a:t>-, </a:t>
              </a:r>
              <a:r>
                <a:rPr lang="de-AT" altLang="de-DE" sz="1600" b="0" dirty="0" err="1">
                  <a:latin typeface="Arial" pitchFamily="34" charset="0"/>
                </a:rPr>
                <a:t>mid</a:t>
              </a:r>
              <a:r>
                <a:rPr lang="de-AT" altLang="de-DE" sz="1600" b="0" dirty="0">
                  <a:latin typeface="Arial" pitchFamily="34" charset="0"/>
                </a:rPr>
                <a:t>- </a:t>
              </a:r>
              <a:r>
                <a:rPr lang="de-AT" altLang="de-DE" sz="1600" b="0" dirty="0" err="1">
                  <a:latin typeface="Arial" pitchFamily="34" charset="0"/>
                </a:rPr>
                <a:t>and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long</a:t>
              </a:r>
              <a:r>
                <a:rPr lang="de-AT" altLang="de-DE" sz="1600" b="0" dirty="0">
                  <a:latin typeface="Arial" pitchFamily="34" charset="0"/>
                </a:rPr>
                <a:t>-term </a:t>
              </a:r>
              <a:r>
                <a:rPr lang="de-AT" altLang="de-DE" sz="1600" b="0" dirty="0" err="1">
                  <a:latin typeface="Arial" pitchFamily="34" charset="0"/>
                </a:rPr>
                <a:t>impacts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smtClean="0">
                  <a:latin typeface="Arial" pitchFamily="34" charset="0"/>
                </a:rPr>
                <a:t/>
              </a:r>
              <a:br>
                <a:rPr lang="de-AT" altLang="de-DE" sz="1600" b="0" dirty="0" smtClean="0">
                  <a:latin typeface="Arial" pitchFamily="34" charset="0"/>
                </a:rPr>
              </a:br>
              <a:r>
                <a:rPr lang="de-AT" altLang="de-DE" sz="1600" b="0" dirty="0" err="1" smtClean="0">
                  <a:latin typeface="Arial" pitchFamily="34" charset="0"/>
                </a:rPr>
                <a:t>of</a:t>
              </a:r>
              <a:r>
                <a:rPr lang="de-AT" altLang="de-DE" sz="1600" b="0" dirty="0" smtClean="0">
                  <a:latin typeface="Arial" pitchFamily="34" charset="0"/>
                </a:rPr>
                <a:t> </a:t>
              </a:r>
              <a:r>
                <a:rPr lang="de-AT" altLang="de-DE" sz="1600" b="0" dirty="0">
                  <a:latin typeface="Arial" pitchFamily="34" charset="0"/>
                </a:rPr>
                <a:t>different </a:t>
              </a:r>
              <a:r>
                <a:rPr lang="de-AT" altLang="de-DE" sz="1600" b="0" dirty="0" err="1">
                  <a:latin typeface="Arial" pitchFamily="34" charset="0"/>
                </a:rPr>
                <a:t>land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use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and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land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management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scenarios</a:t>
              </a:r>
              <a:endParaRPr lang="de-AT" altLang="de-DE" sz="1600" b="0" dirty="0">
                <a:latin typeface="Arial" pitchFamily="34" charset="0"/>
              </a:endParaRPr>
            </a:p>
            <a:p>
              <a:pPr eaLnBrk="1" hangingPunct="1">
                <a:spcAft>
                  <a:spcPct val="40000"/>
                </a:spcAft>
                <a:buFontTx/>
                <a:buChar char="•"/>
              </a:pPr>
              <a:r>
                <a:rPr lang="de-AT" altLang="de-DE" sz="1600" b="0" dirty="0">
                  <a:latin typeface="Arial" pitchFamily="34" charset="0"/>
                </a:rPr>
                <a:t>Analysis </a:t>
              </a:r>
              <a:r>
                <a:rPr lang="de-AT" altLang="de-DE" sz="1600" b="0" dirty="0" err="1">
                  <a:latin typeface="Arial" pitchFamily="34" charset="0"/>
                </a:rPr>
                <a:t>and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evaluation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of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interactions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between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processes</a:t>
              </a:r>
              <a:endParaRPr lang="de-AT" altLang="de-DE" sz="1600" b="0" dirty="0">
                <a:latin typeface="Arial" pitchFamily="34" charset="0"/>
              </a:endParaRPr>
            </a:p>
            <a:p>
              <a:pPr eaLnBrk="1" hangingPunct="1">
                <a:spcAft>
                  <a:spcPct val="40000"/>
                </a:spcAft>
                <a:buFontTx/>
                <a:buChar char="•"/>
              </a:pPr>
              <a:r>
                <a:rPr lang="de-AT" altLang="de-DE" sz="1600" b="0" dirty="0" err="1">
                  <a:latin typeface="Arial" pitchFamily="34" charset="0"/>
                </a:rPr>
                <a:t>Identification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of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research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gaps</a:t>
              </a:r>
              <a:endParaRPr lang="de-AT" altLang="de-DE" sz="1600" b="0" dirty="0">
                <a:latin typeface="Arial" pitchFamily="34" charset="0"/>
              </a:endParaRPr>
            </a:p>
            <a:p>
              <a:pPr eaLnBrk="1" hangingPunct="1">
                <a:spcAft>
                  <a:spcPct val="40000"/>
                </a:spcAft>
                <a:buFontTx/>
                <a:buChar char="•"/>
              </a:pPr>
              <a:r>
                <a:rPr lang="de-AT" altLang="de-DE" sz="1600" b="0" dirty="0">
                  <a:latin typeface="Arial" pitchFamily="34" charset="0"/>
                </a:rPr>
                <a:t>Evaluation </a:t>
              </a:r>
              <a:r>
                <a:rPr lang="de-AT" altLang="de-DE" sz="1600" b="0" dirty="0" err="1">
                  <a:latin typeface="Arial" pitchFamily="34" charset="0"/>
                </a:rPr>
                <a:t>of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climate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change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impacts</a:t>
              </a:r>
              <a:r>
                <a:rPr lang="de-AT" altLang="de-DE" sz="1600" b="0" dirty="0">
                  <a:latin typeface="Arial" pitchFamily="34" charset="0"/>
                </a:rPr>
                <a:t> on </a:t>
              </a:r>
              <a:r>
                <a:rPr lang="de-AT" altLang="de-DE" sz="1600" b="0" dirty="0" err="1">
                  <a:latin typeface="Arial" pitchFamily="34" charset="0"/>
                </a:rPr>
                <a:t>runoff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and</a:t>
              </a:r>
              <a:r>
                <a:rPr lang="de-AT" altLang="de-DE" sz="1600" b="0" dirty="0">
                  <a:latin typeface="Arial" pitchFamily="34" charset="0"/>
                </a:rPr>
                <a:t> </a:t>
              </a:r>
              <a:r>
                <a:rPr lang="de-AT" altLang="de-DE" sz="1600" b="0" dirty="0" err="1">
                  <a:latin typeface="Arial" pitchFamily="34" charset="0"/>
                </a:rPr>
                <a:t>erosion</a:t>
              </a:r>
              <a:endParaRPr lang="de-AT" altLang="de-DE" sz="1600" dirty="0">
                <a:latin typeface="Arial" pitchFamily="34" charset="0"/>
              </a:endParaRPr>
            </a:p>
          </p:txBody>
        </p:sp>
        <p:sp>
          <p:nvSpPr>
            <p:cNvPr id="9" name="Text Box 7"/>
            <p:cNvSpPr txBox="1">
              <a:spLocks noChangeArrowheads="1"/>
            </p:cNvSpPr>
            <p:nvPr/>
          </p:nvSpPr>
          <p:spPr bwMode="auto">
            <a:xfrm>
              <a:off x="324386" y="2586301"/>
              <a:ext cx="6795031" cy="40011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 eaLnBrk="0" hangingPunct="0"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742950" indent="-285750" eaLnBrk="0" hangingPunct="0"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143000" indent="-228600" eaLnBrk="0" hangingPunct="0"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600200" indent="-228600" eaLnBrk="0" hangingPunct="0"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057400" indent="-228600" eaLnBrk="0" hangingPunct="0"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 eaLnBrk="1" hangingPunct="1">
                <a:spcAft>
                  <a:spcPct val="45000"/>
                </a:spcAft>
              </a:pPr>
              <a:r>
                <a:rPr lang="de-DE" altLang="de-DE" sz="2000" dirty="0">
                  <a:solidFill>
                    <a:srgbClr val="000099"/>
                  </a:solidFill>
                  <a:latin typeface="Arial" charset="0"/>
                </a:rPr>
                <a:t>Model </a:t>
              </a:r>
              <a:r>
                <a:rPr lang="de-DE" altLang="de-DE" sz="2000" dirty="0" err="1">
                  <a:solidFill>
                    <a:srgbClr val="000099"/>
                  </a:solidFill>
                  <a:latin typeface="Arial" charset="0"/>
                </a:rPr>
                <a:t>requirements</a:t>
              </a:r>
              <a:endParaRPr lang="de-DE" altLang="de-DE" sz="2000" dirty="0">
                <a:solidFill>
                  <a:srgbClr val="000099"/>
                </a:solidFill>
                <a:latin typeface="Arial" charset="0"/>
              </a:endParaRPr>
            </a:p>
          </p:txBody>
        </p:sp>
        <p:sp>
          <p:nvSpPr>
            <p:cNvPr id="10" name="Text Box 11"/>
            <p:cNvSpPr txBox="1">
              <a:spLocks noChangeArrowheads="1"/>
            </p:cNvSpPr>
            <p:nvPr/>
          </p:nvSpPr>
          <p:spPr bwMode="auto">
            <a:xfrm>
              <a:off x="295129" y="3074358"/>
              <a:ext cx="8864746" cy="182614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/>
          </p:spPr>
          <p:txBody>
            <a:bodyPr wrap="square">
              <a:spAutoFit/>
            </a:bodyPr>
            <a:lstStyle>
              <a:lvl1pPr marL="457200" indent="-457200" eaLnBrk="0" hangingPunct="0"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1pPr>
              <a:lvl2pPr marL="914400" indent="-457200" eaLnBrk="0" hangingPunct="0"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2pPr>
              <a:lvl3pPr marL="1371600" indent="-457200" eaLnBrk="0" hangingPunct="0"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3pPr>
              <a:lvl4pPr marL="1828800" indent="-457200" eaLnBrk="0" hangingPunct="0"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4pPr>
              <a:lvl5pPr marL="2286000" indent="-457200" eaLnBrk="0" hangingPunct="0"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5pPr>
              <a:lvl6pPr marL="2743200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6pPr>
              <a:lvl7pPr marL="3200400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7pPr>
              <a:lvl8pPr marL="3657600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8pPr>
              <a:lvl9pPr marL="4114800" indent="-457200" eaLnBrk="0" fontAlgn="base" hangingPunct="0">
                <a:spcBef>
                  <a:spcPct val="0"/>
                </a:spcBef>
                <a:spcAft>
                  <a:spcPct val="0"/>
                </a:spcAft>
                <a:defRPr sz="2400" b="1">
                  <a:solidFill>
                    <a:schemeClr val="tx1"/>
                  </a:solidFill>
                  <a:latin typeface="Arial Narrow" pitchFamily="34" charset="0"/>
                </a:defRPr>
              </a:lvl9pPr>
            </a:lstStyle>
            <a:p>
              <a:pPr>
                <a:spcAft>
                  <a:spcPts val="400"/>
                </a:spcAft>
                <a:buFontTx/>
                <a:buAutoNum type="arabicParenR"/>
              </a:pPr>
              <a:r>
                <a:rPr lang="en-US" altLang="de-DE" sz="1600" b="0" dirty="0">
                  <a:latin typeface="Arial" charset="0"/>
                  <a:sym typeface="CommonBullets" pitchFamily="34" charset="2"/>
                </a:rPr>
                <a:t>Applicable to the problem</a:t>
              </a:r>
            </a:p>
            <a:p>
              <a:pPr>
                <a:spcAft>
                  <a:spcPts val="400"/>
                </a:spcAft>
                <a:buFontTx/>
                <a:buAutoNum type="arabicParenR"/>
              </a:pPr>
              <a:r>
                <a:rPr lang="en-US" altLang="de-DE" sz="1600" b="0" dirty="0">
                  <a:latin typeface="Arial" charset="0"/>
                  <a:sym typeface="CommonBullets" pitchFamily="34" charset="2"/>
                </a:rPr>
                <a:t>consistent and repeatable results</a:t>
              </a:r>
            </a:p>
            <a:p>
              <a:pPr>
                <a:spcAft>
                  <a:spcPts val="400"/>
                </a:spcAft>
                <a:buFontTx/>
                <a:buAutoNum type="arabicParenR"/>
              </a:pPr>
              <a:r>
                <a:rPr lang="en-US" altLang="de-DE" sz="1600" b="0" dirty="0">
                  <a:latin typeface="Arial" charset="0"/>
                  <a:sym typeface="CommonBullets" pitchFamily="34" charset="2"/>
                </a:rPr>
                <a:t>cover full range of conditions (climate, soils, vegetation, </a:t>
              </a:r>
              <a:r>
                <a:rPr lang="en-US" altLang="de-DE" sz="1600" b="0" dirty="0" smtClean="0">
                  <a:latin typeface="Arial" charset="0"/>
                  <a:sym typeface="CommonBullets" pitchFamily="34" charset="2"/>
                </a:rPr>
                <a:t>management</a:t>
              </a:r>
              <a:r>
                <a:rPr lang="en-US" altLang="de-DE" sz="1600" b="0" dirty="0">
                  <a:latin typeface="Arial" charset="0"/>
                  <a:sym typeface="CommonBullets" pitchFamily="34" charset="2"/>
                </a:rPr>
                <a:t>,....)</a:t>
              </a:r>
            </a:p>
            <a:p>
              <a:pPr>
                <a:spcAft>
                  <a:spcPts val="400"/>
                </a:spcAft>
                <a:buFontTx/>
                <a:buAutoNum type="arabicParenR"/>
              </a:pPr>
              <a:r>
                <a:rPr lang="en-US" altLang="de-DE" sz="1600" b="0" dirty="0">
                  <a:latin typeface="Arial" charset="0"/>
                  <a:sym typeface="CommonBullets" pitchFamily="34" charset="2"/>
                </a:rPr>
                <a:t>can be used with available resources</a:t>
              </a:r>
            </a:p>
            <a:p>
              <a:pPr>
                <a:spcAft>
                  <a:spcPts val="400"/>
                </a:spcAft>
                <a:buFontTx/>
                <a:buAutoNum type="arabicParenR"/>
              </a:pPr>
              <a:r>
                <a:rPr lang="en-US" altLang="de-DE" sz="1600" b="0" dirty="0" smtClean="0">
                  <a:latin typeface="Arial" charset="0"/>
                  <a:sym typeface="CommonBullets" pitchFamily="34" charset="2"/>
                </a:rPr>
                <a:t>quality </a:t>
              </a:r>
              <a:r>
                <a:rPr lang="en-US" altLang="de-DE" sz="1600" b="0" dirty="0">
                  <a:latin typeface="Arial" charset="0"/>
                  <a:sym typeface="CommonBullets" pitchFamily="34" charset="2"/>
                </a:rPr>
                <a:t>of results adequate and comparable</a:t>
              </a:r>
            </a:p>
            <a:p>
              <a:pPr>
                <a:spcAft>
                  <a:spcPts val="400"/>
                </a:spcAft>
                <a:buFontTx/>
                <a:buAutoNum type="arabicParenR"/>
              </a:pPr>
              <a:r>
                <a:rPr lang="en-US" altLang="de-DE" sz="1600" b="0" dirty="0">
                  <a:latin typeface="Arial" charset="0"/>
                  <a:sym typeface="CommonBullets" pitchFamily="34" charset="2"/>
                </a:rPr>
                <a:t>transferability to other regions</a:t>
              </a:r>
            </a:p>
          </p:txBody>
        </p:sp>
      </p:grpSp>
      <p:grpSp>
        <p:nvGrpSpPr>
          <p:cNvPr id="13" name="Gruppieren 12"/>
          <p:cNvGrpSpPr/>
          <p:nvPr/>
        </p:nvGrpSpPr>
        <p:grpSpPr>
          <a:xfrm>
            <a:off x="165677" y="5448106"/>
            <a:ext cx="9015636" cy="1284531"/>
            <a:chOff x="144239" y="3708301"/>
            <a:chExt cx="9015636" cy="1284531"/>
          </a:xfrm>
          <a:solidFill>
            <a:schemeClr val="bg1"/>
          </a:solidFill>
        </p:grpSpPr>
        <p:sp>
          <p:nvSpPr>
            <p:cNvPr id="15" name="Textfeld 14"/>
            <p:cNvSpPr txBox="1"/>
            <p:nvPr/>
          </p:nvSpPr>
          <p:spPr>
            <a:xfrm>
              <a:off x="144239" y="3708301"/>
              <a:ext cx="4304153" cy="338554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sz="1600" dirty="0" smtClean="0"/>
                <a:t>SWAT </a:t>
              </a:r>
              <a:r>
                <a:rPr lang="de-AT" sz="1600" dirty="0" err="1" smtClean="0"/>
                <a:t>Soil</a:t>
              </a:r>
              <a:r>
                <a:rPr lang="de-AT" sz="1600" dirty="0" smtClean="0"/>
                <a:t> </a:t>
              </a:r>
              <a:r>
                <a:rPr lang="de-AT" sz="1600" dirty="0" err="1" smtClean="0"/>
                <a:t>and</a:t>
              </a:r>
              <a:r>
                <a:rPr lang="de-AT" sz="1600" dirty="0" smtClean="0"/>
                <a:t> </a:t>
              </a:r>
              <a:r>
                <a:rPr lang="de-AT" sz="1600" dirty="0" err="1" smtClean="0"/>
                <a:t>Water</a:t>
              </a:r>
              <a:r>
                <a:rPr lang="de-AT" sz="1600" dirty="0" smtClean="0"/>
                <a:t> Assessment Tool</a:t>
              </a:r>
              <a:endParaRPr lang="de-AT" sz="1600" dirty="0"/>
            </a:p>
          </p:txBody>
        </p:sp>
        <p:sp>
          <p:nvSpPr>
            <p:cNvPr id="16" name="Textfeld 15"/>
            <p:cNvSpPr txBox="1"/>
            <p:nvPr/>
          </p:nvSpPr>
          <p:spPr>
            <a:xfrm>
              <a:off x="4680744" y="3708301"/>
              <a:ext cx="4028539" cy="338554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de-AT" sz="1600" dirty="0" smtClean="0"/>
                <a:t>WEPP </a:t>
              </a:r>
              <a:r>
                <a:rPr lang="de-AT" sz="1600" dirty="0" err="1" smtClean="0"/>
                <a:t>Water</a:t>
              </a:r>
              <a:r>
                <a:rPr lang="de-AT" sz="1600" dirty="0" smtClean="0"/>
                <a:t> Erosion </a:t>
              </a:r>
              <a:r>
                <a:rPr lang="de-AT" sz="1600" dirty="0" err="1" smtClean="0"/>
                <a:t>Prediction</a:t>
              </a:r>
              <a:r>
                <a:rPr lang="de-AT" sz="1600" dirty="0" smtClean="0"/>
                <a:t> </a:t>
              </a:r>
              <a:r>
                <a:rPr lang="de-AT" sz="1600" dirty="0"/>
                <a:t>P</a:t>
              </a:r>
              <a:r>
                <a:rPr lang="de-AT" sz="1600" dirty="0" smtClean="0"/>
                <a:t>roject</a:t>
              </a:r>
              <a:endParaRPr lang="de-AT" sz="1600" dirty="0"/>
            </a:p>
          </p:txBody>
        </p:sp>
        <p:sp>
          <p:nvSpPr>
            <p:cNvPr id="17" name="Textfeld 16"/>
            <p:cNvSpPr txBox="1"/>
            <p:nvPr/>
          </p:nvSpPr>
          <p:spPr>
            <a:xfrm>
              <a:off x="165677" y="4161835"/>
              <a:ext cx="4402084" cy="83099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altLang="de-DE" sz="1600" b="0" dirty="0" err="1" smtClean="0"/>
                <a:t>Partly</a:t>
              </a:r>
              <a:r>
                <a:rPr lang="de-AT" altLang="de-DE" sz="1600" b="0" dirty="0" smtClean="0"/>
                <a:t> </a:t>
              </a:r>
              <a:r>
                <a:rPr lang="de-AT" altLang="de-DE" sz="1600" b="0" dirty="0" err="1" smtClean="0"/>
                <a:t>physically</a:t>
              </a:r>
              <a:r>
                <a:rPr lang="de-AT" altLang="de-DE" sz="1600" b="0" dirty="0" smtClean="0"/>
                <a:t> </a:t>
              </a:r>
              <a:r>
                <a:rPr lang="de-AT" altLang="de-DE" sz="1600" b="0" dirty="0" err="1" smtClean="0"/>
                <a:t>based</a:t>
              </a:r>
              <a:r>
                <a:rPr lang="de-AT" altLang="de-DE" sz="1600" b="0" dirty="0" smtClean="0"/>
                <a:t>, </a:t>
              </a:r>
              <a:r>
                <a:rPr lang="de-AT" altLang="de-DE" sz="1600" b="0" dirty="0" err="1" smtClean="0"/>
                <a:t>partly</a:t>
              </a:r>
              <a:r>
                <a:rPr lang="de-AT" altLang="de-DE" sz="1600" b="0" dirty="0" smtClean="0"/>
                <a:t> </a:t>
              </a:r>
              <a:r>
                <a:rPr lang="de-AT" altLang="de-DE" sz="1600" b="0" dirty="0" err="1" smtClean="0"/>
                <a:t>stochastic</a:t>
              </a:r>
              <a:endParaRPr lang="de-AT" altLang="de-DE" sz="1600" b="0" dirty="0" smtClean="0"/>
            </a:p>
            <a:p>
              <a:r>
                <a:rPr lang="de-AT" altLang="de-DE" sz="1600" b="0" dirty="0" smtClean="0"/>
                <a:t>Large </a:t>
              </a:r>
              <a:r>
                <a:rPr lang="de-AT" altLang="de-DE" sz="1600" b="0" dirty="0" err="1" smtClean="0"/>
                <a:t>river</a:t>
              </a:r>
              <a:r>
                <a:rPr lang="de-AT" altLang="de-DE" sz="1600" b="0" dirty="0" smtClean="0"/>
                <a:t> </a:t>
              </a:r>
              <a:r>
                <a:rPr lang="de-AT" altLang="de-DE" sz="1600" b="0" dirty="0" err="1" smtClean="0"/>
                <a:t>basins</a:t>
              </a:r>
              <a:r>
                <a:rPr lang="de-AT" altLang="de-DE" sz="1600" b="0" dirty="0" smtClean="0"/>
                <a:t> (</a:t>
              </a:r>
              <a:r>
                <a:rPr lang="de-AT" altLang="de-DE" sz="1600" b="0" dirty="0" err="1" smtClean="0"/>
                <a:t>several</a:t>
              </a:r>
              <a:r>
                <a:rPr lang="de-AT" altLang="de-DE" sz="1600" b="0" dirty="0" smtClean="0"/>
                <a:t> 1000 km²)</a:t>
              </a:r>
            </a:p>
            <a:p>
              <a:r>
                <a:rPr lang="de-AT" altLang="de-DE" sz="1600" b="0" dirty="0" err="1" smtClean="0"/>
                <a:t>Continuous</a:t>
              </a:r>
              <a:r>
                <a:rPr lang="de-AT" altLang="de-DE" sz="1600" b="0" dirty="0" smtClean="0"/>
                <a:t> </a:t>
              </a:r>
              <a:r>
                <a:rPr lang="de-AT" altLang="de-DE" sz="1600" b="0" dirty="0" err="1" smtClean="0"/>
                <a:t>simulation</a:t>
              </a:r>
              <a:endParaRPr lang="de-AT" altLang="de-DE" sz="1600" b="0" dirty="0" smtClean="0"/>
            </a:p>
          </p:txBody>
        </p:sp>
        <p:sp>
          <p:nvSpPr>
            <p:cNvPr id="18" name="Textfeld 17"/>
            <p:cNvSpPr txBox="1"/>
            <p:nvPr/>
          </p:nvSpPr>
          <p:spPr>
            <a:xfrm>
              <a:off x="4690237" y="4140349"/>
              <a:ext cx="4469638" cy="830997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de-AT" altLang="de-DE" sz="1600" b="0" dirty="0" err="1" smtClean="0"/>
                <a:t>Physically</a:t>
              </a:r>
              <a:r>
                <a:rPr lang="de-AT" altLang="de-DE" sz="1600" b="0" dirty="0" smtClean="0"/>
                <a:t> </a:t>
              </a:r>
              <a:r>
                <a:rPr lang="de-AT" altLang="de-DE" sz="1600" b="0" dirty="0" err="1" smtClean="0"/>
                <a:t>based</a:t>
              </a:r>
              <a:endParaRPr lang="de-AT" altLang="de-DE" sz="1600" b="0" dirty="0" smtClean="0"/>
            </a:p>
            <a:p>
              <a:r>
                <a:rPr lang="de-AT" altLang="de-DE" sz="1600" b="0" dirty="0" smtClean="0"/>
                <a:t>Small </a:t>
              </a:r>
              <a:r>
                <a:rPr lang="de-AT" altLang="de-DE" sz="1600" b="0" dirty="0" err="1" smtClean="0"/>
                <a:t>catchments</a:t>
              </a:r>
              <a:r>
                <a:rPr lang="de-AT" altLang="de-DE" sz="1600" b="0" dirty="0" smtClean="0"/>
                <a:t> (&gt; 10 km²)</a:t>
              </a:r>
            </a:p>
            <a:p>
              <a:r>
                <a:rPr lang="de-AT" altLang="de-DE" sz="1600" b="0" dirty="0" err="1" smtClean="0"/>
                <a:t>Continuous</a:t>
              </a:r>
              <a:r>
                <a:rPr lang="de-AT" altLang="de-DE" sz="1600" b="0" dirty="0" smtClean="0"/>
                <a:t> </a:t>
              </a:r>
              <a:r>
                <a:rPr lang="de-AT" altLang="de-DE" sz="1600" b="0" dirty="0" err="1" smtClean="0"/>
                <a:t>and</a:t>
              </a:r>
              <a:r>
                <a:rPr lang="de-AT" altLang="de-DE" sz="1600" b="0" dirty="0" smtClean="0"/>
                <a:t> </a:t>
              </a:r>
              <a:r>
                <a:rPr lang="de-AT" altLang="de-DE" sz="1600" b="0" dirty="0" err="1" smtClean="0"/>
                <a:t>single</a:t>
              </a:r>
              <a:r>
                <a:rPr lang="de-AT" altLang="de-DE" sz="1600" b="0" dirty="0" smtClean="0"/>
                <a:t> </a:t>
              </a:r>
              <a:r>
                <a:rPr lang="de-AT" altLang="de-DE" sz="1600" b="0" dirty="0" err="1" smtClean="0"/>
                <a:t>storm</a:t>
              </a:r>
              <a:r>
                <a:rPr lang="de-AT" altLang="de-DE" sz="1600" b="0" dirty="0" smtClean="0"/>
                <a:t> </a:t>
              </a:r>
              <a:r>
                <a:rPr lang="de-AT" altLang="de-DE" sz="1600" b="0" dirty="0" err="1" smtClean="0"/>
                <a:t>simulation</a:t>
              </a:r>
              <a:endParaRPr lang="de-AT" altLang="de-DE" sz="1600" b="0" dirty="0" smtClean="0"/>
            </a:p>
          </p:txBody>
        </p:sp>
      </p:grpSp>
      <p:sp>
        <p:nvSpPr>
          <p:cNvPr id="14" name="Textfeld 13"/>
          <p:cNvSpPr txBox="1"/>
          <p:nvPr/>
        </p:nvSpPr>
        <p:spPr>
          <a:xfrm>
            <a:off x="340288" y="4964375"/>
            <a:ext cx="36022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sz="2000" dirty="0" smtClean="0">
                <a:solidFill>
                  <a:srgbClr val="000099"/>
                </a:solidFill>
              </a:rPr>
              <a:t>Applied </a:t>
            </a:r>
            <a:r>
              <a:rPr lang="de-AT" sz="2000" dirty="0" err="1" smtClean="0">
                <a:solidFill>
                  <a:srgbClr val="000099"/>
                </a:solidFill>
              </a:rPr>
              <a:t>soil</a:t>
            </a:r>
            <a:r>
              <a:rPr lang="de-AT" sz="2000" dirty="0" smtClean="0">
                <a:solidFill>
                  <a:srgbClr val="000099"/>
                </a:solidFill>
              </a:rPr>
              <a:t> </a:t>
            </a:r>
            <a:r>
              <a:rPr lang="de-AT" sz="2000" dirty="0" err="1" smtClean="0">
                <a:solidFill>
                  <a:srgbClr val="000099"/>
                </a:solidFill>
              </a:rPr>
              <a:t>erosion</a:t>
            </a:r>
            <a:r>
              <a:rPr lang="de-AT" sz="2000" dirty="0" smtClean="0">
                <a:solidFill>
                  <a:srgbClr val="000099"/>
                </a:solidFill>
              </a:rPr>
              <a:t> </a:t>
            </a:r>
            <a:r>
              <a:rPr lang="de-AT" sz="2000" dirty="0" err="1" smtClean="0">
                <a:solidFill>
                  <a:srgbClr val="000099"/>
                </a:solidFill>
              </a:rPr>
              <a:t>models</a:t>
            </a:r>
            <a:endParaRPr lang="de-AT" sz="2000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48256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88925" y="590013"/>
            <a:ext cx="63246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Aft>
                <a:spcPct val="45000"/>
              </a:spcAft>
            </a:pPr>
            <a:r>
              <a:rPr lang="de-DE" altLang="de-DE" sz="2500" dirty="0" smtClean="0">
                <a:solidFill>
                  <a:srgbClr val="000099"/>
                </a:solidFill>
              </a:rPr>
              <a:t>SWAT model </a:t>
            </a:r>
            <a:r>
              <a:rPr lang="de-DE" altLang="de-DE" sz="2500" dirty="0" err="1" smtClean="0">
                <a:solidFill>
                  <a:srgbClr val="000099"/>
                </a:solidFill>
              </a:rPr>
              <a:t>input</a:t>
            </a:r>
            <a:endParaRPr lang="de-DE" altLang="de-DE" sz="2000" i="1" dirty="0">
              <a:solidFill>
                <a:srgbClr val="000099"/>
              </a:solidFill>
            </a:endParaRPr>
          </a:p>
        </p:txBody>
      </p:sp>
      <p:pic>
        <p:nvPicPr>
          <p:cNvPr id="3" name="Grafik 2" descr="Sub_Watersheds_Elevati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289" y="1260030"/>
            <a:ext cx="2667025" cy="2880000"/>
          </a:xfrm>
          <a:prstGeom prst="rect">
            <a:avLst/>
          </a:prstGeom>
        </p:spPr>
      </p:pic>
      <p:pic>
        <p:nvPicPr>
          <p:cNvPr id="4" name="Grafik 3" descr="Sub_Watersheds_Soi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84601" y="1260030"/>
            <a:ext cx="2504144" cy="2880000"/>
          </a:xfrm>
          <a:prstGeom prst="rect">
            <a:avLst/>
          </a:prstGeom>
        </p:spPr>
      </p:pic>
      <p:pic>
        <p:nvPicPr>
          <p:cNvPr id="5" name="Grafik 4" descr="Sub_Watersheds_Landus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48897" y="1260029"/>
            <a:ext cx="2880320" cy="2900931"/>
          </a:xfrm>
          <a:prstGeom prst="rect">
            <a:avLst/>
          </a:prstGeom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5976888" y="4356374"/>
            <a:ext cx="288032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de-AT" altLang="de-DE" sz="1400" b="0" dirty="0" err="1" smtClean="0"/>
              <a:t>Landuse</a:t>
            </a:r>
            <a:endParaRPr lang="de-AT" altLang="de-DE" sz="1400" b="0" i="1" dirty="0"/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384601" y="4356374"/>
            <a:ext cx="252028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de-AT" altLang="de-DE" sz="1400" b="0" dirty="0" err="1" smtClean="0"/>
              <a:t>Soil</a:t>
            </a:r>
            <a:r>
              <a:rPr lang="de-AT" altLang="de-DE" sz="1400" b="0" dirty="0" smtClean="0"/>
              <a:t> </a:t>
            </a:r>
            <a:r>
              <a:rPr lang="de-AT" altLang="de-DE" sz="1400" b="0" dirty="0" err="1" smtClean="0"/>
              <a:t>texture</a:t>
            </a:r>
            <a:r>
              <a:rPr lang="de-AT" altLang="de-DE" sz="1400" b="0" dirty="0" smtClean="0"/>
              <a:t> </a:t>
            </a:r>
            <a:r>
              <a:rPr lang="de-AT" altLang="de-DE" sz="1400" b="0" dirty="0" err="1" smtClean="0"/>
              <a:t>classes</a:t>
            </a:r>
            <a:endParaRPr lang="de-AT" altLang="de-DE" sz="1400" b="0" i="1" dirty="0"/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576289" y="4356374"/>
            <a:ext cx="266429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de-AT" altLang="de-DE" sz="1400" b="0" dirty="0" smtClean="0"/>
              <a:t>Digital </a:t>
            </a:r>
            <a:r>
              <a:rPr lang="de-AT" altLang="de-DE" sz="1400" b="0" dirty="0" err="1" smtClean="0"/>
              <a:t>elevation</a:t>
            </a:r>
            <a:r>
              <a:rPr lang="de-AT" altLang="de-DE" sz="1400" b="0" dirty="0" smtClean="0"/>
              <a:t> model</a:t>
            </a:r>
            <a:endParaRPr lang="de-AT" altLang="de-DE" sz="1400" b="0" i="1" dirty="0"/>
          </a:p>
        </p:txBody>
      </p:sp>
      <p:grpSp>
        <p:nvGrpSpPr>
          <p:cNvPr id="10" name="Gruppieren 9"/>
          <p:cNvGrpSpPr/>
          <p:nvPr/>
        </p:nvGrpSpPr>
        <p:grpSpPr>
          <a:xfrm>
            <a:off x="8245475" y="127959"/>
            <a:ext cx="999000" cy="628014"/>
            <a:chOff x="8245475" y="107901"/>
            <a:chExt cx="999000" cy="628014"/>
          </a:xfrm>
        </p:grpSpPr>
        <p:pic>
          <p:nvPicPr>
            <p:cNvPr id="11" name="Picture 1" descr="http://www.photos.apo-opa.com/plog-content/images/apo/logos/ada.jpg"/>
            <p:cNvPicPr>
              <a:picLocks noChangeAspect="1"/>
            </p:cNvPicPr>
            <p:nvPr/>
          </p:nvPicPr>
          <p:blipFill>
            <a:blip r:embed="rId5" r:link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45475" y="426352"/>
              <a:ext cx="914400" cy="3095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" name="Picture 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245475" y="107901"/>
              <a:ext cx="999000" cy="243000"/>
            </a:xfrm>
            <a:prstGeom prst="rect">
              <a:avLst/>
            </a:prstGeom>
          </p:spPr>
        </p:pic>
      </p:grpSp>
      <p:sp>
        <p:nvSpPr>
          <p:cNvPr id="6" name="Textfeld 5"/>
          <p:cNvSpPr txBox="1"/>
          <p:nvPr/>
        </p:nvSpPr>
        <p:spPr>
          <a:xfrm>
            <a:off x="6336928" y="4696669"/>
            <a:ext cx="24929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sz="1400" b="0" dirty="0" err="1" smtClean="0"/>
              <a:t>Derived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from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satellite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images</a:t>
            </a:r>
            <a:endParaRPr lang="de-AT" sz="1400" b="0" dirty="0"/>
          </a:p>
        </p:txBody>
      </p:sp>
      <p:sp>
        <p:nvSpPr>
          <p:cNvPr id="13" name="Textfeld 12"/>
          <p:cNvSpPr txBox="1"/>
          <p:nvPr/>
        </p:nvSpPr>
        <p:spPr>
          <a:xfrm>
            <a:off x="3384602" y="4716414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1400" b="0" dirty="0" err="1" smtClean="0"/>
              <a:t>Five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soil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texture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classes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based</a:t>
            </a:r>
            <a:r>
              <a:rPr lang="de-AT" sz="1400" b="0" dirty="0" smtClean="0"/>
              <a:t> on </a:t>
            </a:r>
            <a:r>
              <a:rPr lang="de-AT" sz="1400" b="0" dirty="0" err="1" smtClean="0"/>
              <a:t>field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sampling</a:t>
            </a:r>
            <a:endParaRPr lang="de-AT" sz="1400" b="0" dirty="0" smtClean="0"/>
          </a:p>
        </p:txBody>
      </p:sp>
      <p:sp>
        <p:nvSpPr>
          <p:cNvPr id="14" name="Textfeld 13"/>
          <p:cNvSpPr txBox="1"/>
          <p:nvPr/>
        </p:nvSpPr>
        <p:spPr>
          <a:xfrm>
            <a:off x="562572" y="5364485"/>
            <a:ext cx="645561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sz="1400" b="0" dirty="0" err="1" smtClean="0"/>
              <a:t>Climate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data</a:t>
            </a:r>
            <a:r>
              <a:rPr lang="de-AT" sz="1400" b="0" dirty="0" smtClean="0"/>
              <a:t> 1997 - 2013</a:t>
            </a:r>
          </a:p>
          <a:p>
            <a:r>
              <a:rPr lang="de-AT" sz="1400" b="0" dirty="0" err="1" smtClean="0"/>
              <a:t>Two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crop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rotation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were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implemented</a:t>
            </a:r>
            <a:r>
              <a:rPr lang="de-AT" sz="1400" b="0" dirty="0" smtClean="0"/>
              <a:t> in </a:t>
            </a:r>
            <a:r>
              <a:rPr lang="de-AT" sz="1400" b="0" dirty="0" err="1" smtClean="0"/>
              <a:t>the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model</a:t>
            </a:r>
            <a:r>
              <a:rPr lang="de-AT" sz="1400" b="0" dirty="0" smtClean="0"/>
              <a:t>: </a:t>
            </a:r>
            <a:r>
              <a:rPr lang="de-AT" sz="1400" b="0" dirty="0" err="1" smtClean="0"/>
              <a:t>sorghum</a:t>
            </a:r>
            <a:r>
              <a:rPr lang="de-AT" sz="1400" b="0" dirty="0" smtClean="0"/>
              <a:t> – </a:t>
            </a:r>
            <a:r>
              <a:rPr lang="de-AT" sz="1400" b="0" dirty="0" err="1" smtClean="0"/>
              <a:t>chickpea</a:t>
            </a:r>
            <a:r>
              <a:rPr lang="de-AT" sz="1400" b="0" dirty="0" smtClean="0"/>
              <a:t> - </a:t>
            </a:r>
            <a:r>
              <a:rPr lang="de-AT" sz="1400" b="0" dirty="0" err="1" smtClean="0"/>
              <a:t>teff</a:t>
            </a:r>
            <a:endParaRPr lang="de-AT" sz="1400" b="0" dirty="0"/>
          </a:p>
          <a:p>
            <a:r>
              <a:rPr lang="de-AT" sz="1400" b="0" dirty="0" smtClean="0"/>
              <a:t>                                                                                 </a:t>
            </a:r>
            <a:r>
              <a:rPr lang="de-AT" sz="1400" b="0" dirty="0" err="1" smtClean="0"/>
              <a:t>sorghum</a:t>
            </a:r>
            <a:r>
              <a:rPr lang="de-AT" sz="1400" b="0" dirty="0" smtClean="0"/>
              <a:t> - </a:t>
            </a:r>
            <a:r>
              <a:rPr lang="de-AT" sz="1400" b="0" dirty="0" err="1" smtClean="0"/>
              <a:t>faba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bean</a:t>
            </a:r>
            <a:r>
              <a:rPr lang="de-AT" sz="1400" b="0" dirty="0" smtClean="0"/>
              <a:t> - </a:t>
            </a:r>
            <a:r>
              <a:rPr lang="de-AT" sz="1400" b="0" dirty="0" err="1" smtClean="0"/>
              <a:t>barley</a:t>
            </a:r>
            <a:endParaRPr lang="de-AT" sz="1400" b="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m 2"/>
          <p:cNvGraphicFramePr/>
          <p:nvPr>
            <p:extLst>
              <p:ext uri="{D42A27DB-BD31-4B8C-83A1-F6EECF244321}">
                <p14:modId xmlns:p14="http://schemas.microsoft.com/office/powerpoint/2010/main" val="4261157959"/>
              </p:ext>
            </p:extLst>
          </p:nvPr>
        </p:nvGraphicFramePr>
        <p:xfrm>
          <a:off x="288925" y="798078"/>
          <a:ext cx="8568952" cy="1686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Diagramm 3"/>
          <p:cNvGraphicFramePr/>
          <p:nvPr>
            <p:extLst>
              <p:ext uri="{D42A27DB-BD31-4B8C-83A1-F6EECF244321}">
                <p14:modId xmlns:p14="http://schemas.microsoft.com/office/powerpoint/2010/main" val="2407321532"/>
              </p:ext>
            </p:extLst>
          </p:nvPr>
        </p:nvGraphicFramePr>
        <p:xfrm>
          <a:off x="288925" y="2556173"/>
          <a:ext cx="8568952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288925" y="207883"/>
            <a:ext cx="63246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Aft>
                <a:spcPct val="45000"/>
              </a:spcAft>
            </a:pPr>
            <a:r>
              <a:rPr lang="de-DE" altLang="de-DE" sz="2400" dirty="0" smtClean="0">
                <a:solidFill>
                  <a:srgbClr val="000099"/>
                </a:solidFill>
              </a:rPr>
              <a:t>SWAT </a:t>
            </a:r>
            <a:r>
              <a:rPr lang="de-DE" altLang="de-DE" sz="2400" dirty="0" err="1" smtClean="0">
                <a:solidFill>
                  <a:srgbClr val="000099"/>
                </a:solidFill>
              </a:rPr>
              <a:t>calibration</a:t>
            </a:r>
            <a:r>
              <a:rPr lang="de-DE" altLang="de-DE" sz="2400" dirty="0" smtClean="0">
                <a:solidFill>
                  <a:srgbClr val="000099"/>
                </a:solidFill>
              </a:rPr>
              <a:t> </a:t>
            </a:r>
            <a:r>
              <a:rPr lang="de-DE" altLang="de-DE" sz="2400" dirty="0" err="1" smtClean="0">
                <a:solidFill>
                  <a:srgbClr val="000099"/>
                </a:solidFill>
              </a:rPr>
              <a:t>data</a:t>
            </a:r>
            <a:endParaRPr lang="de-DE" altLang="de-DE" sz="2400" i="1" dirty="0">
              <a:solidFill>
                <a:srgbClr val="000099"/>
              </a:solidFill>
            </a:endParaRPr>
          </a:p>
        </p:txBody>
      </p:sp>
      <p:grpSp>
        <p:nvGrpSpPr>
          <p:cNvPr id="6" name="Gruppieren 5"/>
          <p:cNvGrpSpPr/>
          <p:nvPr/>
        </p:nvGrpSpPr>
        <p:grpSpPr>
          <a:xfrm>
            <a:off x="8245475" y="127959"/>
            <a:ext cx="999000" cy="628014"/>
            <a:chOff x="8245475" y="107901"/>
            <a:chExt cx="999000" cy="628014"/>
          </a:xfrm>
        </p:grpSpPr>
        <p:pic>
          <p:nvPicPr>
            <p:cNvPr id="7" name="Picture 1" descr="http://www.photos.apo-opa.com/plog-content/images/apo/logos/ada.jpg"/>
            <p:cNvPicPr>
              <a:picLocks noChangeAspect="1"/>
            </p:cNvPicPr>
            <p:nvPr/>
          </p:nvPicPr>
          <p:blipFill>
            <a:blip r:embed="rId4" r:link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45475" y="426352"/>
              <a:ext cx="914400" cy="3095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" name="Picture 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245475" y="107901"/>
              <a:ext cx="999000" cy="243000"/>
            </a:xfrm>
            <a:prstGeom prst="rect">
              <a:avLst/>
            </a:prstGeom>
          </p:spPr>
        </p:pic>
      </p:grpSp>
      <p:graphicFrame>
        <p:nvGraphicFramePr>
          <p:cNvPr id="9" name="Diagramm 8"/>
          <p:cNvGraphicFramePr/>
          <p:nvPr>
            <p:extLst>
              <p:ext uri="{D42A27DB-BD31-4B8C-83A1-F6EECF244321}">
                <p14:modId xmlns:p14="http://schemas.microsoft.com/office/powerpoint/2010/main" val="817929975"/>
              </p:ext>
            </p:extLst>
          </p:nvPr>
        </p:nvGraphicFramePr>
        <p:xfrm>
          <a:off x="288925" y="4284365"/>
          <a:ext cx="8568952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88925" y="323850"/>
            <a:ext cx="63246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Aft>
                <a:spcPct val="45000"/>
              </a:spcAft>
            </a:pPr>
            <a:r>
              <a:rPr lang="de-DE" altLang="de-DE" sz="2500" dirty="0" err="1" smtClean="0">
                <a:solidFill>
                  <a:srgbClr val="000099"/>
                </a:solidFill>
              </a:rPr>
              <a:t>Results</a:t>
            </a:r>
            <a:endParaRPr lang="de-DE" altLang="de-DE" sz="2000" i="1" dirty="0">
              <a:solidFill>
                <a:srgbClr val="000099"/>
              </a:solidFill>
            </a:endParaRP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88256" y="755973"/>
            <a:ext cx="6324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Aft>
                <a:spcPct val="45000"/>
              </a:spcAft>
            </a:pPr>
            <a:r>
              <a:rPr lang="de-DE" altLang="de-DE" sz="1800" dirty="0" err="1" smtClean="0">
                <a:solidFill>
                  <a:srgbClr val="000099"/>
                </a:solidFill>
              </a:rPr>
              <a:t>Influence</a:t>
            </a:r>
            <a:r>
              <a:rPr lang="de-DE" altLang="de-DE" sz="1800" dirty="0" smtClean="0">
                <a:solidFill>
                  <a:srgbClr val="000099"/>
                </a:solidFill>
              </a:rPr>
              <a:t> </a:t>
            </a:r>
            <a:r>
              <a:rPr lang="de-DE" altLang="de-DE" sz="1800" dirty="0" err="1" smtClean="0">
                <a:solidFill>
                  <a:srgbClr val="000099"/>
                </a:solidFill>
              </a:rPr>
              <a:t>of</a:t>
            </a:r>
            <a:r>
              <a:rPr lang="de-DE" altLang="de-DE" sz="1800" dirty="0" smtClean="0">
                <a:solidFill>
                  <a:srgbClr val="000099"/>
                </a:solidFill>
              </a:rPr>
              <a:t> </a:t>
            </a:r>
            <a:r>
              <a:rPr lang="de-DE" altLang="de-DE" sz="1800" dirty="0" err="1" smtClean="0">
                <a:solidFill>
                  <a:srgbClr val="000099"/>
                </a:solidFill>
              </a:rPr>
              <a:t>the</a:t>
            </a:r>
            <a:r>
              <a:rPr lang="de-DE" altLang="de-DE" sz="1800" dirty="0" smtClean="0">
                <a:solidFill>
                  <a:srgbClr val="000099"/>
                </a:solidFill>
              </a:rPr>
              <a:t> </a:t>
            </a:r>
            <a:r>
              <a:rPr lang="de-DE" altLang="de-DE" sz="1800" dirty="0" err="1" smtClean="0">
                <a:solidFill>
                  <a:srgbClr val="000099"/>
                </a:solidFill>
              </a:rPr>
              <a:t>soil</a:t>
            </a:r>
            <a:r>
              <a:rPr lang="de-DE" altLang="de-DE" sz="1800" dirty="0" smtClean="0">
                <a:solidFill>
                  <a:srgbClr val="000099"/>
                </a:solidFill>
              </a:rPr>
              <a:t> </a:t>
            </a:r>
            <a:r>
              <a:rPr lang="de-DE" altLang="de-DE" sz="1800" dirty="0" err="1" smtClean="0">
                <a:solidFill>
                  <a:srgbClr val="000099"/>
                </a:solidFill>
              </a:rPr>
              <a:t>conservation</a:t>
            </a:r>
            <a:r>
              <a:rPr lang="de-DE" altLang="de-DE" sz="1800" dirty="0" smtClean="0">
                <a:solidFill>
                  <a:srgbClr val="000099"/>
                </a:solidFill>
              </a:rPr>
              <a:t> </a:t>
            </a:r>
            <a:r>
              <a:rPr lang="de-DE" altLang="de-DE" sz="1800" dirty="0" err="1" smtClean="0">
                <a:solidFill>
                  <a:srgbClr val="000099"/>
                </a:solidFill>
              </a:rPr>
              <a:t>measures</a:t>
            </a:r>
            <a:r>
              <a:rPr lang="de-DE" altLang="de-DE" sz="1800" dirty="0" smtClean="0">
                <a:solidFill>
                  <a:srgbClr val="000099"/>
                </a:solidFill>
              </a:rPr>
              <a:t> in </a:t>
            </a:r>
            <a:r>
              <a:rPr lang="de-DE" altLang="de-DE" sz="1800" dirty="0" err="1" smtClean="0">
                <a:solidFill>
                  <a:srgbClr val="000099"/>
                </a:solidFill>
              </a:rPr>
              <a:t>Ayaye</a:t>
            </a:r>
            <a:endParaRPr lang="de-DE" altLang="de-DE" sz="2000" i="1" dirty="0">
              <a:solidFill>
                <a:srgbClr val="000099"/>
              </a:solidFill>
            </a:endParaRPr>
          </a:p>
        </p:txBody>
      </p:sp>
      <p:grpSp>
        <p:nvGrpSpPr>
          <p:cNvPr id="6" name="Gruppieren 5"/>
          <p:cNvGrpSpPr/>
          <p:nvPr/>
        </p:nvGrpSpPr>
        <p:grpSpPr>
          <a:xfrm>
            <a:off x="8245475" y="127959"/>
            <a:ext cx="999000" cy="628014"/>
            <a:chOff x="8245475" y="107901"/>
            <a:chExt cx="999000" cy="628014"/>
          </a:xfrm>
        </p:grpSpPr>
        <p:pic>
          <p:nvPicPr>
            <p:cNvPr id="7" name="Picture 1" descr="http://www.photos.apo-opa.com/plog-content/images/apo/logos/ada.jpg"/>
            <p:cNvPicPr>
              <a:picLocks noChangeAspect="1"/>
            </p:cNvPicPr>
            <p:nvPr/>
          </p:nvPicPr>
          <p:blipFill>
            <a:blip r:embed="rId2" r:link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45475" y="426352"/>
              <a:ext cx="914400" cy="3095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45475" y="107901"/>
              <a:ext cx="999000" cy="243000"/>
            </a:xfrm>
            <a:prstGeom prst="rect">
              <a:avLst/>
            </a:prstGeom>
          </p:spPr>
        </p:pic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368" y="1548061"/>
            <a:ext cx="6048584" cy="3830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feld 8"/>
          <p:cNvSpPr txBox="1"/>
          <p:nvPr/>
        </p:nvSpPr>
        <p:spPr>
          <a:xfrm>
            <a:off x="504280" y="5591492"/>
            <a:ext cx="86703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sz="1600" b="0" dirty="0" err="1" smtClean="0"/>
              <a:t>Ayaye</a:t>
            </a:r>
            <a:r>
              <a:rPr lang="de-AT" sz="1600" b="0" dirty="0" smtClean="0"/>
              <a:t> (</a:t>
            </a:r>
            <a:r>
              <a:rPr lang="de-AT" sz="1600" b="0" dirty="0" err="1" smtClean="0"/>
              <a:t>treated</a:t>
            </a:r>
            <a:r>
              <a:rPr lang="de-AT" sz="1600" b="0" dirty="0" smtClean="0"/>
              <a:t> WS) </a:t>
            </a:r>
            <a:r>
              <a:rPr lang="de-AT" sz="1600" b="0" dirty="0" err="1" smtClean="0"/>
              <a:t>delivers</a:t>
            </a:r>
            <a:r>
              <a:rPr lang="de-AT" sz="1600" b="0" dirty="0" smtClean="0"/>
              <a:t> </a:t>
            </a:r>
            <a:r>
              <a:rPr lang="de-AT" sz="1600" dirty="0" smtClean="0"/>
              <a:t>42% </a:t>
            </a:r>
            <a:r>
              <a:rPr lang="de-AT" sz="1600" dirty="0" err="1" smtClean="0"/>
              <a:t>less</a:t>
            </a:r>
            <a:r>
              <a:rPr lang="de-AT" sz="1600" dirty="0" smtClean="0"/>
              <a:t> </a:t>
            </a:r>
            <a:r>
              <a:rPr lang="de-AT" sz="1600" dirty="0" err="1" smtClean="0"/>
              <a:t>runoff</a:t>
            </a:r>
            <a:r>
              <a:rPr lang="de-AT" sz="1600" dirty="0" smtClean="0"/>
              <a:t> </a:t>
            </a:r>
            <a:r>
              <a:rPr lang="de-AT" sz="1600" b="0" dirty="0" err="1" smtClean="0"/>
              <a:t>and</a:t>
            </a:r>
            <a:r>
              <a:rPr lang="de-AT" sz="1600" b="0" dirty="0" smtClean="0"/>
              <a:t> </a:t>
            </a:r>
            <a:r>
              <a:rPr lang="de-AT" sz="1600" dirty="0" smtClean="0"/>
              <a:t>47% </a:t>
            </a:r>
            <a:r>
              <a:rPr lang="de-AT" sz="1600" dirty="0" err="1" smtClean="0"/>
              <a:t>less</a:t>
            </a:r>
            <a:r>
              <a:rPr lang="de-AT" sz="1600" dirty="0" smtClean="0"/>
              <a:t> </a:t>
            </a:r>
            <a:r>
              <a:rPr lang="de-AT" sz="1600" dirty="0" err="1" smtClean="0"/>
              <a:t>sediment</a:t>
            </a:r>
            <a:r>
              <a:rPr lang="de-AT" sz="1600" dirty="0" smtClean="0"/>
              <a:t> </a:t>
            </a:r>
            <a:r>
              <a:rPr lang="de-AT" sz="1600" dirty="0" err="1" smtClean="0"/>
              <a:t>yield</a:t>
            </a:r>
            <a:r>
              <a:rPr lang="de-AT" sz="1600" dirty="0" smtClean="0"/>
              <a:t> </a:t>
            </a:r>
            <a:r>
              <a:rPr lang="de-AT" sz="1600" b="0" dirty="0" err="1" smtClean="0"/>
              <a:t>than</a:t>
            </a:r>
            <a:r>
              <a:rPr lang="de-AT" sz="1600" b="0" dirty="0" smtClean="0"/>
              <a:t> Aba </a:t>
            </a:r>
            <a:r>
              <a:rPr lang="de-AT" sz="1600" b="0" dirty="0" err="1" smtClean="0"/>
              <a:t>Kaloye</a:t>
            </a:r>
            <a:endParaRPr lang="de-AT" sz="1600" b="0" dirty="0"/>
          </a:p>
        </p:txBody>
      </p:sp>
    </p:spTree>
    <p:extLst>
      <p:ext uri="{BB962C8B-B14F-4D97-AF65-F5344CB8AC3E}">
        <p14:creationId xmlns:p14="http://schemas.microsoft.com/office/powerpoint/2010/main" val="24864469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88925" y="323850"/>
            <a:ext cx="63246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Aft>
                <a:spcPct val="45000"/>
              </a:spcAft>
            </a:pPr>
            <a:r>
              <a:rPr lang="de-DE" altLang="de-DE" sz="2500" dirty="0" err="1" smtClean="0">
                <a:solidFill>
                  <a:srgbClr val="000099"/>
                </a:solidFill>
              </a:rPr>
              <a:t>Results</a:t>
            </a:r>
            <a:endParaRPr lang="de-DE" altLang="de-DE" sz="2000" i="1" dirty="0">
              <a:solidFill>
                <a:srgbClr val="000099"/>
              </a:solidFill>
            </a:endParaRP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88256" y="755973"/>
            <a:ext cx="6324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Aft>
                <a:spcPct val="45000"/>
              </a:spcAft>
            </a:pPr>
            <a:r>
              <a:rPr lang="de-DE" altLang="de-DE" sz="1800" dirty="0" err="1" smtClean="0">
                <a:solidFill>
                  <a:srgbClr val="000099"/>
                </a:solidFill>
              </a:rPr>
              <a:t>Calibration</a:t>
            </a:r>
            <a:r>
              <a:rPr lang="de-DE" altLang="de-DE" sz="1800" dirty="0" smtClean="0">
                <a:solidFill>
                  <a:srgbClr val="000099"/>
                </a:solidFill>
              </a:rPr>
              <a:t> </a:t>
            </a:r>
            <a:r>
              <a:rPr lang="de-DE" altLang="de-DE" sz="1800" dirty="0" err="1" smtClean="0">
                <a:solidFill>
                  <a:srgbClr val="000099"/>
                </a:solidFill>
              </a:rPr>
              <a:t>results</a:t>
            </a:r>
            <a:r>
              <a:rPr lang="de-DE" altLang="de-DE" sz="1800" dirty="0" smtClean="0">
                <a:solidFill>
                  <a:srgbClr val="000099"/>
                </a:solidFill>
              </a:rPr>
              <a:t> Aba-</a:t>
            </a:r>
            <a:r>
              <a:rPr lang="de-DE" altLang="de-DE" sz="1800" dirty="0" err="1" smtClean="0">
                <a:solidFill>
                  <a:srgbClr val="000099"/>
                </a:solidFill>
              </a:rPr>
              <a:t>Kaloye</a:t>
            </a:r>
            <a:r>
              <a:rPr lang="de-DE" altLang="de-DE" sz="1800" dirty="0" smtClean="0">
                <a:solidFill>
                  <a:srgbClr val="000099"/>
                </a:solidFill>
              </a:rPr>
              <a:t> – </a:t>
            </a:r>
            <a:r>
              <a:rPr lang="de-DE" altLang="de-DE" sz="1800" dirty="0" err="1" smtClean="0">
                <a:solidFill>
                  <a:srgbClr val="000099"/>
                </a:solidFill>
              </a:rPr>
              <a:t>calibration</a:t>
            </a:r>
            <a:r>
              <a:rPr lang="de-DE" altLang="de-DE" sz="1800" dirty="0" smtClean="0">
                <a:solidFill>
                  <a:srgbClr val="000099"/>
                </a:solidFill>
              </a:rPr>
              <a:t> </a:t>
            </a:r>
            <a:r>
              <a:rPr lang="de-DE" altLang="de-DE" sz="1800" dirty="0" err="1" smtClean="0">
                <a:solidFill>
                  <a:srgbClr val="000099"/>
                </a:solidFill>
              </a:rPr>
              <a:t>period</a:t>
            </a:r>
            <a:r>
              <a:rPr lang="de-DE" altLang="de-DE" sz="1800" dirty="0" smtClean="0">
                <a:solidFill>
                  <a:srgbClr val="000099"/>
                </a:solidFill>
              </a:rPr>
              <a:t> 2012</a:t>
            </a:r>
            <a:endParaRPr lang="de-DE" altLang="de-DE" sz="2000" i="1" dirty="0">
              <a:solidFill>
                <a:srgbClr val="000099"/>
              </a:solidFill>
            </a:endParaRPr>
          </a:p>
        </p:txBody>
      </p:sp>
      <p:pic>
        <p:nvPicPr>
          <p:cNvPr id="4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60264" y="1138506"/>
            <a:ext cx="8640960" cy="2520280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sp>
        <p:nvSpPr>
          <p:cNvPr id="5" name="Textfeld 4"/>
          <p:cNvSpPr txBox="1"/>
          <p:nvPr/>
        </p:nvSpPr>
        <p:spPr>
          <a:xfrm>
            <a:off x="2160464" y="1138506"/>
            <a:ext cx="511256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Observed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and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estimated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runoff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Aba-</a:t>
            </a:r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Kaloye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2012</a:t>
            </a:r>
            <a:endParaRPr lang="de-DE" sz="1800" b="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6" name="Gruppieren 5"/>
          <p:cNvGrpSpPr/>
          <p:nvPr/>
        </p:nvGrpSpPr>
        <p:grpSpPr>
          <a:xfrm>
            <a:off x="8245475" y="127959"/>
            <a:ext cx="999000" cy="628014"/>
            <a:chOff x="8245475" y="107901"/>
            <a:chExt cx="999000" cy="628014"/>
          </a:xfrm>
        </p:grpSpPr>
        <p:pic>
          <p:nvPicPr>
            <p:cNvPr id="7" name="Picture 1" descr="http://www.photos.apo-opa.com/plog-content/images/apo/logos/ada.jpg"/>
            <p:cNvPicPr>
              <a:picLocks noChangeAspect="1"/>
            </p:cNvPicPr>
            <p:nvPr/>
          </p:nvPicPr>
          <p:blipFill>
            <a:blip r:embed="rId3" r:link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45475" y="426352"/>
              <a:ext cx="914400" cy="3095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245475" y="107901"/>
              <a:ext cx="999000" cy="243000"/>
            </a:xfrm>
            <a:prstGeom prst="rect">
              <a:avLst/>
            </a:prstGeom>
          </p:spPr>
        </p:pic>
      </p:grpSp>
      <p:pic>
        <p:nvPicPr>
          <p:cNvPr id="9" name="Picture 1"/>
          <p:cNvPicPr/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360264" y="3960912"/>
            <a:ext cx="8640000" cy="230384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Textfeld 9"/>
          <p:cNvSpPr txBox="1"/>
          <p:nvPr/>
        </p:nvSpPr>
        <p:spPr>
          <a:xfrm>
            <a:off x="2113972" y="3996333"/>
            <a:ext cx="511256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Observed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and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estimated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runoff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Ayaye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2012</a:t>
            </a:r>
            <a:endParaRPr lang="de-DE" sz="1800" b="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51141" y="1260029"/>
            <a:ext cx="8640000" cy="223224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88925" y="323850"/>
            <a:ext cx="63246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Aft>
                <a:spcPct val="45000"/>
              </a:spcAft>
            </a:pPr>
            <a:r>
              <a:rPr lang="de-DE" altLang="de-DE" sz="2500" dirty="0" err="1" smtClean="0">
                <a:solidFill>
                  <a:srgbClr val="000099"/>
                </a:solidFill>
              </a:rPr>
              <a:t>Results</a:t>
            </a:r>
            <a:endParaRPr lang="de-DE" altLang="de-DE" sz="2000" i="1" dirty="0">
              <a:solidFill>
                <a:srgbClr val="000099"/>
              </a:solidFill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88256" y="755973"/>
            <a:ext cx="6324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Aft>
                <a:spcPct val="45000"/>
              </a:spcAft>
            </a:pPr>
            <a:r>
              <a:rPr lang="de-DE" altLang="de-DE" sz="1800" dirty="0" err="1" smtClean="0">
                <a:solidFill>
                  <a:srgbClr val="000099"/>
                </a:solidFill>
              </a:rPr>
              <a:t>Calibration</a:t>
            </a:r>
            <a:r>
              <a:rPr lang="de-DE" altLang="de-DE" sz="1800" dirty="0" smtClean="0">
                <a:solidFill>
                  <a:srgbClr val="000099"/>
                </a:solidFill>
              </a:rPr>
              <a:t> </a:t>
            </a:r>
            <a:r>
              <a:rPr lang="de-DE" altLang="de-DE" sz="1800" dirty="0" err="1" smtClean="0">
                <a:solidFill>
                  <a:srgbClr val="000099"/>
                </a:solidFill>
              </a:rPr>
              <a:t>results</a:t>
            </a:r>
            <a:r>
              <a:rPr lang="de-DE" altLang="de-DE" sz="1800" dirty="0" smtClean="0">
                <a:solidFill>
                  <a:srgbClr val="000099"/>
                </a:solidFill>
              </a:rPr>
              <a:t> Aba-</a:t>
            </a:r>
            <a:r>
              <a:rPr lang="de-DE" altLang="de-DE" sz="1800" dirty="0" err="1" smtClean="0">
                <a:solidFill>
                  <a:srgbClr val="000099"/>
                </a:solidFill>
              </a:rPr>
              <a:t>Kaloye</a:t>
            </a:r>
            <a:r>
              <a:rPr lang="de-DE" altLang="de-DE" sz="1800" dirty="0" smtClean="0">
                <a:solidFill>
                  <a:srgbClr val="000099"/>
                </a:solidFill>
              </a:rPr>
              <a:t> – </a:t>
            </a:r>
            <a:r>
              <a:rPr lang="de-DE" altLang="de-DE" sz="1800" dirty="0" err="1" smtClean="0">
                <a:solidFill>
                  <a:srgbClr val="000099"/>
                </a:solidFill>
              </a:rPr>
              <a:t>calibration</a:t>
            </a:r>
            <a:r>
              <a:rPr lang="de-DE" altLang="de-DE" sz="1800" dirty="0" smtClean="0">
                <a:solidFill>
                  <a:srgbClr val="000099"/>
                </a:solidFill>
              </a:rPr>
              <a:t> </a:t>
            </a:r>
            <a:r>
              <a:rPr lang="de-DE" altLang="de-DE" sz="1800" dirty="0" err="1" smtClean="0">
                <a:solidFill>
                  <a:srgbClr val="000099"/>
                </a:solidFill>
              </a:rPr>
              <a:t>period</a:t>
            </a:r>
            <a:r>
              <a:rPr lang="de-DE" altLang="de-DE" sz="1800" dirty="0" smtClean="0">
                <a:solidFill>
                  <a:srgbClr val="000099"/>
                </a:solidFill>
              </a:rPr>
              <a:t> 2012</a:t>
            </a:r>
            <a:endParaRPr lang="de-DE" altLang="de-DE" sz="2000" i="1" dirty="0">
              <a:solidFill>
                <a:srgbClr val="000099"/>
              </a:solidFill>
            </a:endParaRPr>
          </a:p>
        </p:txBody>
      </p:sp>
      <p:sp>
        <p:nvSpPr>
          <p:cNvPr id="5" name="Textfeld 4"/>
          <p:cNvSpPr txBox="1"/>
          <p:nvPr/>
        </p:nvSpPr>
        <p:spPr>
          <a:xfrm>
            <a:off x="1818447" y="1260029"/>
            <a:ext cx="597666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Observed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and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estimated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sediment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yield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Aba-</a:t>
            </a:r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Kaloye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2012</a:t>
            </a:r>
            <a:endParaRPr lang="de-DE" sz="1800" b="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6" name="Gruppieren 5"/>
          <p:cNvGrpSpPr/>
          <p:nvPr/>
        </p:nvGrpSpPr>
        <p:grpSpPr>
          <a:xfrm>
            <a:off x="8245475" y="127959"/>
            <a:ext cx="999000" cy="628014"/>
            <a:chOff x="8245475" y="107901"/>
            <a:chExt cx="999000" cy="628014"/>
          </a:xfrm>
        </p:grpSpPr>
        <p:pic>
          <p:nvPicPr>
            <p:cNvPr id="7" name="Picture 1" descr="http://www.photos.apo-opa.com/plog-content/images/apo/logos/ada.jpg"/>
            <p:cNvPicPr>
              <a:picLocks noChangeAspect="1"/>
            </p:cNvPicPr>
            <p:nvPr/>
          </p:nvPicPr>
          <p:blipFill>
            <a:blip r:embed="rId3" r:link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45475" y="426352"/>
              <a:ext cx="914400" cy="3095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245475" y="107901"/>
              <a:ext cx="999000" cy="243000"/>
            </a:xfrm>
            <a:prstGeom prst="rect">
              <a:avLst/>
            </a:prstGeom>
          </p:spPr>
        </p:pic>
      </p:grpSp>
      <p:pic>
        <p:nvPicPr>
          <p:cNvPr id="9" name="Picture 1"/>
          <p:cNvPicPr/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361224" y="3674334"/>
            <a:ext cx="8640000" cy="237626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Textfeld 9"/>
          <p:cNvSpPr txBox="1"/>
          <p:nvPr/>
        </p:nvSpPr>
        <p:spPr>
          <a:xfrm>
            <a:off x="1903455" y="3708301"/>
            <a:ext cx="597666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Observed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and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estimated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sediment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yield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de-DE" sz="1800" b="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Ayaye</a:t>
            </a:r>
            <a:r>
              <a:rPr lang="de-DE" sz="1800" b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2012</a:t>
            </a:r>
            <a:endParaRPr lang="de-DE" sz="1800" b="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pieren 5"/>
          <p:cNvGrpSpPr/>
          <p:nvPr/>
        </p:nvGrpSpPr>
        <p:grpSpPr>
          <a:xfrm>
            <a:off x="8245475" y="127959"/>
            <a:ext cx="999000" cy="628014"/>
            <a:chOff x="8245475" y="107901"/>
            <a:chExt cx="999000" cy="628014"/>
          </a:xfrm>
        </p:grpSpPr>
        <p:pic>
          <p:nvPicPr>
            <p:cNvPr id="7" name="Picture 1" descr="http://www.photos.apo-opa.com/plog-content/images/apo/logos/ada.jpg"/>
            <p:cNvPicPr>
              <a:picLocks noChangeAspect="1"/>
            </p:cNvPicPr>
            <p:nvPr/>
          </p:nvPicPr>
          <p:blipFill>
            <a:blip r:embed="rId2" r:link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45475" y="426352"/>
              <a:ext cx="914400" cy="3095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45475" y="107901"/>
              <a:ext cx="999000" cy="243000"/>
            </a:xfrm>
            <a:prstGeom prst="rect">
              <a:avLst/>
            </a:prstGeom>
          </p:spPr>
        </p:pic>
      </p:grpSp>
      <p:graphicFrame>
        <p:nvGraphicFramePr>
          <p:cNvPr id="11" name="Tabel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9762984"/>
              </p:ext>
            </p:extLst>
          </p:nvPr>
        </p:nvGraphicFramePr>
        <p:xfrm>
          <a:off x="2304480" y="827982"/>
          <a:ext cx="4308376" cy="3223613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077094"/>
                <a:gridCol w="1077094"/>
                <a:gridCol w="1077094"/>
                <a:gridCol w="1077094"/>
              </a:tblGrid>
              <a:tr h="441940">
                <a:tc>
                  <a:txBody>
                    <a:bodyPr/>
                    <a:lstStyle/>
                    <a:p>
                      <a:pPr algn="ctr" fontAlgn="b"/>
                      <a:endParaRPr lang="de-DE" sz="12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 err="1" smtClean="0">
                          <a:latin typeface="Arial" pitchFamily="34" charset="0"/>
                          <a:cs typeface="Arial" pitchFamily="34" charset="0"/>
                        </a:rPr>
                        <a:t>Precip</a:t>
                      </a:r>
                      <a:endParaRPr lang="de-DE" sz="1600" u="none" strike="noStrike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fontAlgn="b"/>
                      <a:r>
                        <a:rPr lang="de-DE" sz="1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mm</a:t>
                      </a:r>
                      <a:endParaRPr lang="de-DE" sz="1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 err="1" smtClean="0">
                          <a:latin typeface="Arial" pitchFamily="34" charset="0"/>
                          <a:cs typeface="Arial" pitchFamily="34" charset="0"/>
                        </a:rPr>
                        <a:t>Untreated</a:t>
                      </a:r>
                      <a:endParaRPr lang="de-DE" sz="1600" u="none" strike="noStrike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fontAlgn="b"/>
                      <a:r>
                        <a:rPr lang="de-DE" sz="1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t/ha</a:t>
                      </a:r>
                      <a:endParaRPr lang="de-DE" sz="1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 err="1" smtClean="0">
                          <a:latin typeface="Arial" pitchFamily="34" charset="0"/>
                          <a:cs typeface="Arial" pitchFamily="34" charset="0"/>
                        </a:rPr>
                        <a:t>Treated</a:t>
                      </a:r>
                      <a:endParaRPr lang="de-DE" sz="1600" u="none" strike="noStrike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fontAlgn="b"/>
                      <a:r>
                        <a:rPr lang="de-DE" sz="16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t/ha</a:t>
                      </a:r>
                      <a:endParaRPr lang="de-DE" sz="1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40801"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2006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>
                          <a:latin typeface="Arial" pitchFamily="34" charset="0"/>
                          <a:cs typeface="Arial" pitchFamily="34" charset="0"/>
                        </a:rPr>
                        <a:t>1482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>
                          <a:latin typeface="Arial" pitchFamily="34" charset="0"/>
                          <a:cs typeface="Arial" pitchFamily="34" charset="0"/>
                        </a:rPr>
                        <a:t>30.9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>
                          <a:latin typeface="Arial" pitchFamily="34" charset="0"/>
                          <a:cs typeface="Arial" pitchFamily="34" charset="0"/>
                        </a:rPr>
                        <a:t>19.1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40801"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2007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>
                          <a:latin typeface="Arial" pitchFamily="34" charset="0"/>
                          <a:cs typeface="Arial" pitchFamily="34" charset="0"/>
                        </a:rPr>
                        <a:t>1480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>
                          <a:latin typeface="Arial" pitchFamily="34" charset="0"/>
                          <a:cs typeface="Arial" pitchFamily="34" charset="0"/>
                        </a:rPr>
                        <a:t>29.7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>
                          <a:latin typeface="Arial" pitchFamily="34" charset="0"/>
                          <a:cs typeface="Arial" pitchFamily="34" charset="0"/>
                        </a:rPr>
                        <a:t>13.3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40801"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2008</a:t>
                      </a:r>
                      <a:endParaRPr lang="de-DE" sz="1400" b="1" i="0" u="none" strike="noStrike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>
                          <a:latin typeface="Arial" pitchFamily="34" charset="0"/>
                          <a:cs typeface="Arial" pitchFamily="34" charset="0"/>
                        </a:rPr>
                        <a:t>1206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>
                          <a:latin typeface="Arial" pitchFamily="34" charset="0"/>
                          <a:cs typeface="Arial" pitchFamily="34" charset="0"/>
                        </a:rPr>
                        <a:t>32.8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>
                          <a:latin typeface="Arial" pitchFamily="34" charset="0"/>
                          <a:cs typeface="Arial" pitchFamily="34" charset="0"/>
                        </a:rPr>
                        <a:t>24.5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40801"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2009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>
                          <a:latin typeface="Arial" pitchFamily="34" charset="0"/>
                          <a:cs typeface="Arial" pitchFamily="34" charset="0"/>
                        </a:rPr>
                        <a:t>1041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>
                          <a:latin typeface="Arial" pitchFamily="34" charset="0"/>
                          <a:cs typeface="Arial" pitchFamily="34" charset="0"/>
                        </a:rPr>
                        <a:t>34.6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>
                          <a:latin typeface="Arial" pitchFamily="34" charset="0"/>
                          <a:cs typeface="Arial" pitchFamily="34" charset="0"/>
                        </a:rPr>
                        <a:t>27.5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40801"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2010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>
                          <a:latin typeface="Arial" pitchFamily="34" charset="0"/>
                          <a:cs typeface="Arial" pitchFamily="34" charset="0"/>
                        </a:rPr>
                        <a:t>1119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>
                          <a:latin typeface="Arial" pitchFamily="34" charset="0"/>
                          <a:cs typeface="Arial" pitchFamily="34" charset="0"/>
                        </a:rPr>
                        <a:t>40.3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>
                          <a:latin typeface="Arial" pitchFamily="34" charset="0"/>
                          <a:cs typeface="Arial" pitchFamily="34" charset="0"/>
                        </a:rPr>
                        <a:t>30.8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40801"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2011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>
                          <a:latin typeface="Arial" pitchFamily="34" charset="0"/>
                          <a:cs typeface="Arial" pitchFamily="34" charset="0"/>
                        </a:rPr>
                        <a:t>1397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>
                          <a:latin typeface="Arial" pitchFamily="34" charset="0"/>
                          <a:cs typeface="Arial" pitchFamily="34" charset="0"/>
                        </a:rPr>
                        <a:t>77.9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>
                          <a:latin typeface="Arial" pitchFamily="34" charset="0"/>
                          <a:cs typeface="Arial" pitchFamily="34" charset="0"/>
                        </a:rPr>
                        <a:t>105.3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40801"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 smtClean="0">
                          <a:latin typeface="Arial" pitchFamily="34" charset="0"/>
                          <a:cs typeface="Arial" pitchFamily="34" charset="0"/>
                        </a:rPr>
                        <a:t>2012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>
                          <a:latin typeface="Arial" pitchFamily="34" charset="0"/>
                          <a:cs typeface="Arial" pitchFamily="34" charset="0"/>
                        </a:rPr>
                        <a:t>942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>
                          <a:latin typeface="Arial" pitchFamily="34" charset="0"/>
                          <a:cs typeface="Arial" pitchFamily="34" charset="0"/>
                        </a:rPr>
                        <a:t>18.4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u="none" strike="noStrike" dirty="0">
                          <a:latin typeface="Arial" pitchFamily="34" charset="0"/>
                          <a:cs typeface="Arial" pitchFamily="34" charset="0"/>
                        </a:rPr>
                        <a:t>6.5</a:t>
                      </a:r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801"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b="1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Average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de-DE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37.8</a:t>
                      </a:r>
                      <a:endParaRPr lang="de-DE" sz="1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6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32.4</a:t>
                      </a:r>
                      <a:endParaRPr lang="de-DE" sz="16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288256" y="212428"/>
            <a:ext cx="6324600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Aft>
                <a:spcPct val="45000"/>
              </a:spcAft>
            </a:pPr>
            <a:r>
              <a:rPr lang="de-DE" altLang="de-DE" sz="1800" dirty="0" err="1" smtClean="0">
                <a:solidFill>
                  <a:srgbClr val="000099"/>
                </a:solidFill>
              </a:rPr>
              <a:t>Seasonal</a:t>
            </a:r>
            <a:r>
              <a:rPr lang="de-DE" altLang="de-DE" sz="1800" dirty="0" smtClean="0">
                <a:solidFill>
                  <a:srgbClr val="000099"/>
                </a:solidFill>
              </a:rPr>
              <a:t> </a:t>
            </a:r>
            <a:r>
              <a:rPr lang="de-DE" altLang="de-DE" sz="1800" dirty="0" err="1" smtClean="0">
                <a:solidFill>
                  <a:srgbClr val="000099"/>
                </a:solidFill>
              </a:rPr>
              <a:t>budget</a:t>
            </a:r>
            <a:r>
              <a:rPr lang="de-DE" altLang="de-DE" sz="1800" dirty="0" smtClean="0">
                <a:solidFill>
                  <a:srgbClr val="000099"/>
                </a:solidFill>
              </a:rPr>
              <a:t> </a:t>
            </a:r>
            <a:r>
              <a:rPr lang="de-DE" altLang="de-DE" sz="1800" dirty="0" err="1" smtClean="0">
                <a:solidFill>
                  <a:srgbClr val="000099"/>
                </a:solidFill>
              </a:rPr>
              <a:t>sediment</a:t>
            </a:r>
            <a:r>
              <a:rPr lang="de-DE" altLang="de-DE" sz="1800" dirty="0" smtClean="0">
                <a:solidFill>
                  <a:srgbClr val="000099"/>
                </a:solidFill>
              </a:rPr>
              <a:t> </a:t>
            </a:r>
            <a:r>
              <a:rPr lang="de-DE" altLang="de-DE" sz="1800" dirty="0" err="1" smtClean="0">
                <a:solidFill>
                  <a:srgbClr val="000099"/>
                </a:solidFill>
              </a:rPr>
              <a:t>yield</a:t>
            </a:r>
            <a:r>
              <a:rPr lang="de-DE" altLang="de-DE" sz="1800" dirty="0" smtClean="0">
                <a:solidFill>
                  <a:srgbClr val="000099"/>
                </a:solidFill>
              </a:rPr>
              <a:t/>
            </a:r>
            <a:br>
              <a:rPr lang="de-DE" altLang="de-DE" sz="1800" dirty="0" smtClean="0">
                <a:solidFill>
                  <a:srgbClr val="000099"/>
                </a:solidFill>
              </a:rPr>
            </a:br>
            <a:r>
              <a:rPr lang="de-DE" altLang="de-DE" sz="1600" i="1" dirty="0" smtClean="0">
                <a:solidFill>
                  <a:srgbClr val="000099"/>
                </a:solidFill>
              </a:rPr>
              <a:t>Model </a:t>
            </a:r>
            <a:r>
              <a:rPr lang="de-DE" altLang="de-DE" sz="1600" i="1" dirty="0" err="1" smtClean="0">
                <a:solidFill>
                  <a:srgbClr val="000099"/>
                </a:solidFill>
              </a:rPr>
              <a:t>period</a:t>
            </a:r>
            <a:r>
              <a:rPr lang="de-DE" altLang="de-DE" sz="1600" i="1" dirty="0" smtClean="0">
                <a:solidFill>
                  <a:srgbClr val="000099"/>
                </a:solidFill>
              </a:rPr>
              <a:t> 2001-2012, warm </a:t>
            </a:r>
            <a:r>
              <a:rPr lang="de-DE" altLang="de-DE" sz="1600" i="1" dirty="0" err="1" smtClean="0">
                <a:solidFill>
                  <a:srgbClr val="000099"/>
                </a:solidFill>
              </a:rPr>
              <a:t>up</a:t>
            </a:r>
            <a:r>
              <a:rPr lang="de-DE" altLang="de-DE" sz="1600" i="1" dirty="0" smtClean="0">
                <a:solidFill>
                  <a:srgbClr val="000099"/>
                </a:solidFill>
              </a:rPr>
              <a:t> </a:t>
            </a:r>
            <a:r>
              <a:rPr lang="de-DE" altLang="de-DE" sz="1600" i="1" dirty="0" err="1" smtClean="0">
                <a:solidFill>
                  <a:srgbClr val="000099"/>
                </a:solidFill>
              </a:rPr>
              <a:t>period</a:t>
            </a:r>
            <a:r>
              <a:rPr lang="de-DE" altLang="de-DE" sz="1600" i="1" dirty="0" smtClean="0">
                <a:solidFill>
                  <a:srgbClr val="000099"/>
                </a:solidFill>
              </a:rPr>
              <a:t> 5 </a:t>
            </a:r>
            <a:r>
              <a:rPr lang="de-DE" altLang="de-DE" sz="1600" i="1" dirty="0" err="1" smtClean="0">
                <a:solidFill>
                  <a:srgbClr val="000099"/>
                </a:solidFill>
              </a:rPr>
              <a:t>years</a:t>
            </a:r>
            <a:endParaRPr lang="de-DE" altLang="de-DE" sz="1800" i="1" dirty="0">
              <a:solidFill>
                <a:srgbClr val="000099"/>
              </a:solidFill>
            </a:endParaRPr>
          </a:p>
        </p:txBody>
      </p:sp>
      <p:graphicFrame>
        <p:nvGraphicFramePr>
          <p:cNvPr id="13" name="Tabel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40116"/>
              </p:ext>
            </p:extLst>
          </p:nvPr>
        </p:nvGraphicFramePr>
        <p:xfrm>
          <a:off x="493761" y="4860429"/>
          <a:ext cx="8208914" cy="1627376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172702"/>
                <a:gridCol w="1172702"/>
                <a:gridCol w="1172702"/>
                <a:gridCol w="1172702"/>
                <a:gridCol w="1172702"/>
                <a:gridCol w="1172702"/>
                <a:gridCol w="1172702"/>
              </a:tblGrid>
              <a:tr h="406844">
                <a:tc>
                  <a:txBody>
                    <a:bodyPr/>
                    <a:lstStyle/>
                    <a:p>
                      <a:pPr algn="ctr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Teff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Sorghum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Barley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Wheat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Chickpea</a:t>
                      </a:r>
                      <a:endParaRPr lang="de-DE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Faba</a:t>
                      </a:r>
                      <a:r>
                        <a:rPr lang="de-DE" sz="14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de-DE" sz="1400" u="none" strike="noStrike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Beans</a:t>
                      </a:r>
                      <a:endParaRPr lang="de-DE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</a:tr>
              <a:tr h="406844">
                <a:tc>
                  <a:txBody>
                    <a:bodyPr/>
                    <a:lstStyle/>
                    <a:p>
                      <a:pPr algn="ctr" fontAlgn="b"/>
                      <a:endParaRPr lang="de-DE" sz="11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kg/ha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kg/ha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kg/ha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kg/ha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kg/ha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kg/ha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  <a:tr h="406844"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Goal 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1700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1200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2400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2500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2600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3000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/>
                    </a:solidFill>
                  </a:tcPr>
                </a:tc>
              </a:tr>
              <a:tr h="406844"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Simulation 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1512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898</a:t>
                      </a:r>
                      <a:endParaRPr lang="de-DE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2248</a:t>
                      </a:r>
                      <a:endParaRPr lang="de-DE" sz="1400" b="0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2576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2398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de-DE" sz="14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2951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435427" y="4275202"/>
            <a:ext cx="6324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Aft>
                <a:spcPct val="45000"/>
              </a:spcAft>
            </a:pPr>
            <a:r>
              <a:rPr lang="de-DE" altLang="de-DE" sz="1800" dirty="0" err="1" smtClean="0">
                <a:solidFill>
                  <a:srgbClr val="000099"/>
                </a:solidFill>
              </a:rPr>
              <a:t>Mean</a:t>
            </a:r>
            <a:r>
              <a:rPr lang="de-DE" altLang="de-DE" sz="1800" dirty="0" smtClean="0">
                <a:solidFill>
                  <a:srgbClr val="000099"/>
                </a:solidFill>
              </a:rPr>
              <a:t> </a:t>
            </a:r>
            <a:r>
              <a:rPr lang="de-DE" altLang="de-DE" sz="1800" dirty="0" err="1" smtClean="0">
                <a:solidFill>
                  <a:srgbClr val="000099"/>
                </a:solidFill>
              </a:rPr>
              <a:t>crop</a:t>
            </a:r>
            <a:r>
              <a:rPr lang="de-DE" altLang="de-DE" sz="1800" dirty="0" smtClean="0">
                <a:solidFill>
                  <a:srgbClr val="000099"/>
                </a:solidFill>
              </a:rPr>
              <a:t> </a:t>
            </a:r>
            <a:r>
              <a:rPr lang="de-DE" altLang="de-DE" sz="1800" dirty="0" err="1" smtClean="0">
                <a:solidFill>
                  <a:srgbClr val="000099"/>
                </a:solidFill>
              </a:rPr>
              <a:t>yield</a:t>
            </a:r>
            <a:r>
              <a:rPr lang="de-DE" altLang="de-DE" sz="1800" dirty="0" smtClean="0">
                <a:solidFill>
                  <a:srgbClr val="000099"/>
                </a:solidFill>
              </a:rPr>
              <a:t> – model </a:t>
            </a:r>
            <a:r>
              <a:rPr lang="de-DE" altLang="de-DE" sz="1800" dirty="0" err="1" smtClean="0">
                <a:solidFill>
                  <a:srgbClr val="000099"/>
                </a:solidFill>
              </a:rPr>
              <a:t>period</a:t>
            </a:r>
            <a:r>
              <a:rPr lang="de-DE" altLang="de-DE" sz="1800" dirty="0" smtClean="0">
                <a:solidFill>
                  <a:srgbClr val="000099"/>
                </a:solidFill>
              </a:rPr>
              <a:t> 2001-2012 </a:t>
            </a:r>
            <a:endParaRPr lang="de-DE" altLang="de-DE" sz="2000" i="1" dirty="0">
              <a:solidFill>
                <a:srgbClr val="000099"/>
              </a:solidFill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6941320" y="3708881"/>
            <a:ext cx="66396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sz="1600" dirty="0" smtClean="0">
                <a:solidFill>
                  <a:srgbClr val="FF0000"/>
                </a:solidFill>
              </a:rPr>
              <a:t>-14%</a:t>
            </a:r>
            <a:endParaRPr lang="de-AT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55961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ieren 2"/>
          <p:cNvGrpSpPr/>
          <p:nvPr/>
        </p:nvGrpSpPr>
        <p:grpSpPr>
          <a:xfrm>
            <a:off x="8245475" y="127959"/>
            <a:ext cx="999000" cy="628014"/>
            <a:chOff x="8245475" y="107901"/>
            <a:chExt cx="999000" cy="628014"/>
          </a:xfrm>
        </p:grpSpPr>
        <p:pic>
          <p:nvPicPr>
            <p:cNvPr id="4" name="Picture 1" descr="http://www.photos.apo-opa.com/plog-content/images/apo/logos/ada.jpg"/>
            <p:cNvPicPr>
              <a:picLocks noChangeAspect="1"/>
            </p:cNvPicPr>
            <p:nvPr/>
          </p:nvPicPr>
          <p:blipFill>
            <a:blip r:embed="rId2" r:link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45475" y="426352"/>
              <a:ext cx="914400" cy="3095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45475" y="107901"/>
              <a:ext cx="999000" cy="243000"/>
            </a:xfrm>
            <a:prstGeom prst="rect">
              <a:avLst/>
            </a:prstGeom>
          </p:spPr>
        </p:pic>
      </p:grp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1283234" y="348075"/>
            <a:ext cx="51401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 err="1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GeoWEPP</a:t>
            </a:r>
            <a:r>
              <a:rPr lang="en-US" sz="2400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Watershed simulation</a:t>
            </a:r>
            <a:endParaRPr lang="en-US" sz="2400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54" name="Group 2"/>
          <p:cNvGrpSpPr>
            <a:grpSpLocks/>
          </p:cNvGrpSpPr>
          <p:nvPr/>
        </p:nvGrpSpPr>
        <p:grpSpPr bwMode="auto">
          <a:xfrm>
            <a:off x="4464720" y="2091144"/>
            <a:ext cx="2878631" cy="2498725"/>
            <a:chOff x="2976" y="1546"/>
            <a:chExt cx="2173" cy="1862"/>
          </a:xfrm>
          <a:solidFill>
            <a:schemeClr val="bg1"/>
          </a:solidFill>
        </p:grpSpPr>
        <p:sp>
          <p:nvSpPr>
            <p:cNvPr id="84" name="Freeform 3"/>
            <p:cNvSpPr>
              <a:spLocks/>
            </p:cNvSpPr>
            <p:nvPr/>
          </p:nvSpPr>
          <p:spPr bwMode="auto">
            <a:xfrm rot="-1298496">
              <a:off x="2976" y="1642"/>
              <a:ext cx="2173" cy="1724"/>
            </a:xfrm>
            <a:custGeom>
              <a:avLst/>
              <a:gdLst>
                <a:gd name="T0" fmla="*/ 65 w 1513"/>
                <a:gd name="T1" fmla="*/ 1137 h 1326"/>
                <a:gd name="T2" fmla="*/ 187 w 1513"/>
                <a:gd name="T3" fmla="*/ 670 h 1326"/>
                <a:gd name="T4" fmla="*/ 298 w 1513"/>
                <a:gd name="T5" fmla="*/ 504 h 1326"/>
                <a:gd name="T6" fmla="*/ 387 w 1513"/>
                <a:gd name="T7" fmla="*/ 404 h 1326"/>
                <a:gd name="T8" fmla="*/ 465 w 1513"/>
                <a:gd name="T9" fmla="*/ 293 h 1326"/>
                <a:gd name="T10" fmla="*/ 565 w 1513"/>
                <a:gd name="T11" fmla="*/ 193 h 1326"/>
                <a:gd name="T12" fmla="*/ 721 w 1513"/>
                <a:gd name="T13" fmla="*/ 48 h 1326"/>
                <a:gd name="T14" fmla="*/ 898 w 1513"/>
                <a:gd name="T15" fmla="*/ 4 h 1326"/>
                <a:gd name="T16" fmla="*/ 1321 w 1513"/>
                <a:gd name="T17" fmla="*/ 59 h 1326"/>
                <a:gd name="T18" fmla="*/ 1376 w 1513"/>
                <a:gd name="T19" fmla="*/ 115 h 1326"/>
                <a:gd name="T20" fmla="*/ 1387 w 1513"/>
                <a:gd name="T21" fmla="*/ 148 h 1326"/>
                <a:gd name="T22" fmla="*/ 1432 w 1513"/>
                <a:gd name="T23" fmla="*/ 215 h 1326"/>
                <a:gd name="T24" fmla="*/ 1476 w 1513"/>
                <a:gd name="T25" fmla="*/ 359 h 1326"/>
                <a:gd name="T26" fmla="*/ 1465 w 1513"/>
                <a:gd name="T27" fmla="*/ 970 h 1326"/>
                <a:gd name="T28" fmla="*/ 1365 w 1513"/>
                <a:gd name="T29" fmla="*/ 1093 h 1326"/>
                <a:gd name="T30" fmla="*/ 876 w 1513"/>
                <a:gd name="T31" fmla="*/ 1259 h 1326"/>
                <a:gd name="T32" fmla="*/ 443 w 1513"/>
                <a:gd name="T33" fmla="*/ 1315 h 1326"/>
                <a:gd name="T34" fmla="*/ 21 w 1513"/>
                <a:gd name="T35" fmla="*/ 1281 h 1326"/>
                <a:gd name="T36" fmla="*/ 65 w 1513"/>
                <a:gd name="T37" fmla="*/ 1137 h 1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13" h="1326">
                  <a:moveTo>
                    <a:pt x="65" y="1137"/>
                  </a:moveTo>
                  <a:cubicBezTo>
                    <a:pt x="84" y="982"/>
                    <a:pt x="109" y="809"/>
                    <a:pt x="187" y="670"/>
                  </a:cubicBezTo>
                  <a:cubicBezTo>
                    <a:pt x="213" y="624"/>
                    <a:pt x="259" y="543"/>
                    <a:pt x="298" y="504"/>
                  </a:cubicBezTo>
                  <a:cubicBezTo>
                    <a:pt x="335" y="467"/>
                    <a:pt x="361" y="447"/>
                    <a:pt x="387" y="404"/>
                  </a:cubicBezTo>
                  <a:cubicBezTo>
                    <a:pt x="413" y="362"/>
                    <a:pt x="432" y="331"/>
                    <a:pt x="465" y="293"/>
                  </a:cubicBezTo>
                  <a:cubicBezTo>
                    <a:pt x="496" y="258"/>
                    <a:pt x="539" y="233"/>
                    <a:pt x="565" y="193"/>
                  </a:cubicBezTo>
                  <a:cubicBezTo>
                    <a:pt x="595" y="147"/>
                    <a:pt x="661" y="63"/>
                    <a:pt x="721" y="48"/>
                  </a:cubicBezTo>
                  <a:cubicBezTo>
                    <a:pt x="781" y="33"/>
                    <a:pt x="836" y="14"/>
                    <a:pt x="898" y="4"/>
                  </a:cubicBezTo>
                  <a:cubicBezTo>
                    <a:pt x="1243" y="17"/>
                    <a:pt x="1113" y="0"/>
                    <a:pt x="1321" y="59"/>
                  </a:cubicBezTo>
                  <a:cubicBezTo>
                    <a:pt x="1339" y="78"/>
                    <a:pt x="1368" y="90"/>
                    <a:pt x="1376" y="115"/>
                  </a:cubicBezTo>
                  <a:cubicBezTo>
                    <a:pt x="1380" y="126"/>
                    <a:pt x="1381" y="138"/>
                    <a:pt x="1387" y="148"/>
                  </a:cubicBezTo>
                  <a:cubicBezTo>
                    <a:pt x="1400" y="171"/>
                    <a:pt x="1432" y="215"/>
                    <a:pt x="1432" y="215"/>
                  </a:cubicBezTo>
                  <a:cubicBezTo>
                    <a:pt x="1445" y="266"/>
                    <a:pt x="1466" y="307"/>
                    <a:pt x="1476" y="359"/>
                  </a:cubicBezTo>
                  <a:cubicBezTo>
                    <a:pt x="1486" y="559"/>
                    <a:pt x="1513" y="774"/>
                    <a:pt x="1465" y="970"/>
                  </a:cubicBezTo>
                  <a:cubicBezTo>
                    <a:pt x="1452" y="1024"/>
                    <a:pt x="1403" y="1055"/>
                    <a:pt x="1365" y="1093"/>
                  </a:cubicBezTo>
                  <a:cubicBezTo>
                    <a:pt x="1221" y="1240"/>
                    <a:pt x="1075" y="1248"/>
                    <a:pt x="876" y="1259"/>
                  </a:cubicBezTo>
                  <a:cubicBezTo>
                    <a:pt x="731" y="1279"/>
                    <a:pt x="589" y="1303"/>
                    <a:pt x="443" y="1315"/>
                  </a:cubicBezTo>
                  <a:cubicBezTo>
                    <a:pt x="164" y="1306"/>
                    <a:pt x="184" y="1326"/>
                    <a:pt x="21" y="1281"/>
                  </a:cubicBezTo>
                  <a:cubicBezTo>
                    <a:pt x="4" y="1235"/>
                    <a:pt x="0" y="1137"/>
                    <a:pt x="65" y="1137"/>
                  </a:cubicBezTo>
                  <a:close/>
                </a:path>
              </a:pathLst>
            </a:cu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 sz="16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85" name="Picture 4" descr="flowpathm_y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20" y="1546"/>
              <a:ext cx="1998" cy="1862"/>
            </a:xfrm>
            <a:prstGeom prst="rect">
              <a:avLst/>
            </a:prstGeom>
            <a:grp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5" name="Freeform 5"/>
          <p:cNvSpPr>
            <a:spLocks/>
          </p:cNvSpPr>
          <p:nvPr/>
        </p:nvSpPr>
        <p:spPr bwMode="auto">
          <a:xfrm rot="20301504">
            <a:off x="1189025" y="2213382"/>
            <a:ext cx="2878631" cy="2312987"/>
          </a:xfrm>
          <a:custGeom>
            <a:avLst/>
            <a:gdLst>
              <a:gd name="T0" fmla="*/ 65 w 1513"/>
              <a:gd name="T1" fmla="*/ 1137 h 1326"/>
              <a:gd name="T2" fmla="*/ 187 w 1513"/>
              <a:gd name="T3" fmla="*/ 670 h 1326"/>
              <a:gd name="T4" fmla="*/ 298 w 1513"/>
              <a:gd name="T5" fmla="*/ 504 h 1326"/>
              <a:gd name="T6" fmla="*/ 387 w 1513"/>
              <a:gd name="T7" fmla="*/ 404 h 1326"/>
              <a:gd name="T8" fmla="*/ 465 w 1513"/>
              <a:gd name="T9" fmla="*/ 293 h 1326"/>
              <a:gd name="T10" fmla="*/ 565 w 1513"/>
              <a:gd name="T11" fmla="*/ 193 h 1326"/>
              <a:gd name="T12" fmla="*/ 721 w 1513"/>
              <a:gd name="T13" fmla="*/ 48 h 1326"/>
              <a:gd name="T14" fmla="*/ 898 w 1513"/>
              <a:gd name="T15" fmla="*/ 4 h 1326"/>
              <a:gd name="T16" fmla="*/ 1321 w 1513"/>
              <a:gd name="T17" fmla="*/ 59 h 1326"/>
              <a:gd name="T18" fmla="*/ 1376 w 1513"/>
              <a:gd name="T19" fmla="*/ 115 h 1326"/>
              <a:gd name="T20" fmla="*/ 1387 w 1513"/>
              <a:gd name="T21" fmla="*/ 148 h 1326"/>
              <a:gd name="T22" fmla="*/ 1432 w 1513"/>
              <a:gd name="T23" fmla="*/ 215 h 1326"/>
              <a:gd name="T24" fmla="*/ 1476 w 1513"/>
              <a:gd name="T25" fmla="*/ 359 h 1326"/>
              <a:gd name="T26" fmla="*/ 1465 w 1513"/>
              <a:gd name="T27" fmla="*/ 970 h 1326"/>
              <a:gd name="T28" fmla="*/ 1365 w 1513"/>
              <a:gd name="T29" fmla="*/ 1093 h 1326"/>
              <a:gd name="T30" fmla="*/ 876 w 1513"/>
              <a:gd name="T31" fmla="*/ 1259 h 1326"/>
              <a:gd name="T32" fmla="*/ 443 w 1513"/>
              <a:gd name="T33" fmla="*/ 1315 h 1326"/>
              <a:gd name="T34" fmla="*/ 21 w 1513"/>
              <a:gd name="T35" fmla="*/ 1281 h 1326"/>
              <a:gd name="T36" fmla="*/ 65 w 1513"/>
              <a:gd name="T37" fmla="*/ 1137 h 1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513" h="1326">
                <a:moveTo>
                  <a:pt x="65" y="1137"/>
                </a:moveTo>
                <a:cubicBezTo>
                  <a:pt x="84" y="982"/>
                  <a:pt x="109" y="809"/>
                  <a:pt x="187" y="670"/>
                </a:cubicBezTo>
                <a:cubicBezTo>
                  <a:pt x="213" y="624"/>
                  <a:pt x="259" y="543"/>
                  <a:pt x="298" y="504"/>
                </a:cubicBezTo>
                <a:cubicBezTo>
                  <a:pt x="335" y="467"/>
                  <a:pt x="361" y="447"/>
                  <a:pt x="387" y="404"/>
                </a:cubicBezTo>
                <a:cubicBezTo>
                  <a:pt x="413" y="362"/>
                  <a:pt x="432" y="331"/>
                  <a:pt x="465" y="293"/>
                </a:cubicBezTo>
                <a:cubicBezTo>
                  <a:pt x="496" y="258"/>
                  <a:pt x="539" y="233"/>
                  <a:pt x="565" y="193"/>
                </a:cubicBezTo>
                <a:cubicBezTo>
                  <a:pt x="595" y="147"/>
                  <a:pt x="661" y="63"/>
                  <a:pt x="721" y="48"/>
                </a:cubicBezTo>
                <a:cubicBezTo>
                  <a:pt x="781" y="33"/>
                  <a:pt x="836" y="14"/>
                  <a:pt x="898" y="4"/>
                </a:cubicBezTo>
                <a:cubicBezTo>
                  <a:pt x="1243" y="17"/>
                  <a:pt x="1113" y="0"/>
                  <a:pt x="1321" y="59"/>
                </a:cubicBezTo>
                <a:cubicBezTo>
                  <a:pt x="1339" y="78"/>
                  <a:pt x="1368" y="90"/>
                  <a:pt x="1376" y="115"/>
                </a:cubicBezTo>
                <a:cubicBezTo>
                  <a:pt x="1380" y="126"/>
                  <a:pt x="1381" y="138"/>
                  <a:pt x="1387" y="148"/>
                </a:cubicBezTo>
                <a:cubicBezTo>
                  <a:pt x="1400" y="171"/>
                  <a:pt x="1432" y="215"/>
                  <a:pt x="1432" y="215"/>
                </a:cubicBezTo>
                <a:cubicBezTo>
                  <a:pt x="1445" y="266"/>
                  <a:pt x="1466" y="307"/>
                  <a:pt x="1476" y="359"/>
                </a:cubicBezTo>
                <a:cubicBezTo>
                  <a:pt x="1486" y="559"/>
                  <a:pt x="1513" y="774"/>
                  <a:pt x="1465" y="970"/>
                </a:cubicBezTo>
                <a:cubicBezTo>
                  <a:pt x="1452" y="1024"/>
                  <a:pt x="1403" y="1055"/>
                  <a:pt x="1365" y="1093"/>
                </a:cubicBezTo>
                <a:cubicBezTo>
                  <a:pt x="1221" y="1240"/>
                  <a:pt x="1075" y="1248"/>
                  <a:pt x="876" y="1259"/>
                </a:cubicBezTo>
                <a:cubicBezTo>
                  <a:pt x="731" y="1279"/>
                  <a:pt x="589" y="1303"/>
                  <a:pt x="443" y="1315"/>
                </a:cubicBezTo>
                <a:cubicBezTo>
                  <a:pt x="164" y="1306"/>
                  <a:pt x="184" y="1326"/>
                  <a:pt x="21" y="1281"/>
                </a:cubicBezTo>
                <a:cubicBezTo>
                  <a:pt x="4" y="1235"/>
                  <a:pt x="0" y="1137"/>
                  <a:pt x="65" y="1137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Freeform 6"/>
          <p:cNvSpPr>
            <a:spLocks/>
          </p:cNvSpPr>
          <p:nvPr/>
        </p:nvSpPr>
        <p:spPr bwMode="auto">
          <a:xfrm rot="20301504">
            <a:off x="1406816" y="3300819"/>
            <a:ext cx="1756533" cy="1230313"/>
          </a:xfrm>
          <a:custGeom>
            <a:avLst/>
            <a:gdLst>
              <a:gd name="T0" fmla="*/ 0 w 912"/>
              <a:gd name="T1" fmla="*/ 624 h 624"/>
              <a:gd name="T2" fmla="*/ 480 w 912"/>
              <a:gd name="T3" fmla="*/ 384 h 624"/>
              <a:gd name="T4" fmla="*/ 912 w 912"/>
              <a:gd name="T5" fmla="*/ 0 h 6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12" h="624">
                <a:moveTo>
                  <a:pt x="0" y="624"/>
                </a:moveTo>
                <a:cubicBezTo>
                  <a:pt x="164" y="556"/>
                  <a:pt x="328" y="488"/>
                  <a:pt x="480" y="384"/>
                </a:cubicBezTo>
                <a:cubicBezTo>
                  <a:pt x="632" y="280"/>
                  <a:pt x="840" y="64"/>
                  <a:pt x="912" y="0"/>
                </a:cubicBezTo>
              </a:path>
            </a:pathLst>
          </a:custGeom>
          <a:solidFill>
            <a:schemeClr val="bg1"/>
          </a:solidFill>
          <a:ln w="28575" cmpd="sng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Freeform 7"/>
          <p:cNvSpPr>
            <a:spLocks/>
          </p:cNvSpPr>
          <p:nvPr/>
        </p:nvSpPr>
        <p:spPr bwMode="auto">
          <a:xfrm rot="20301504">
            <a:off x="2397924" y="2014944"/>
            <a:ext cx="1456676" cy="1298575"/>
          </a:xfrm>
          <a:custGeom>
            <a:avLst/>
            <a:gdLst>
              <a:gd name="T0" fmla="*/ 0 w 672"/>
              <a:gd name="T1" fmla="*/ 0 h 816"/>
              <a:gd name="T2" fmla="*/ 48 w 672"/>
              <a:gd name="T3" fmla="*/ 144 h 816"/>
              <a:gd name="T4" fmla="*/ 96 w 672"/>
              <a:gd name="T5" fmla="*/ 432 h 816"/>
              <a:gd name="T6" fmla="*/ 192 w 672"/>
              <a:gd name="T7" fmla="*/ 576 h 816"/>
              <a:gd name="T8" fmla="*/ 432 w 672"/>
              <a:gd name="T9" fmla="*/ 720 h 816"/>
              <a:gd name="T10" fmla="*/ 672 w 672"/>
              <a:gd name="T11" fmla="*/ 816 h 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72" h="816">
                <a:moveTo>
                  <a:pt x="0" y="0"/>
                </a:moveTo>
                <a:cubicBezTo>
                  <a:pt x="16" y="36"/>
                  <a:pt x="32" y="72"/>
                  <a:pt x="48" y="144"/>
                </a:cubicBezTo>
                <a:cubicBezTo>
                  <a:pt x="64" y="216"/>
                  <a:pt x="72" y="360"/>
                  <a:pt x="96" y="432"/>
                </a:cubicBezTo>
                <a:cubicBezTo>
                  <a:pt x="120" y="504"/>
                  <a:pt x="136" y="528"/>
                  <a:pt x="192" y="576"/>
                </a:cubicBezTo>
                <a:cubicBezTo>
                  <a:pt x="248" y="624"/>
                  <a:pt x="352" y="680"/>
                  <a:pt x="432" y="720"/>
                </a:cubicBezTo>
                <a:cubicBezTo>
                  <a:pt x="512" y="760"/>
                  <a:pt x="592" y="788"/>
                  <a:pt x="672" y="816"/>
                </a:cubicBezTo>
              </a:path>
            </a:pathLst>
          </a:cu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Line 8"/>
          <p:cNvSpPr>
            <a:spLocks noChangeShapeType="1"/>
          </p:cNvSpPr>
          <p:nvPr/>
        </p:nvSpPr>
        <p:spPr bwMode="auto">
          <a:xfrm rot="20301504" flipH="1">
            <a:off x="2768800" y="2241957"/>
            <a:ext cx="809614" cy="579437"/>
          </a:xfrm>
          <a:prstGeom prst="line">
            <a:avLst/>
          </a:prstGeom>
          <a:solidFill>
            <a:schemeClr val="bg1"/>
          </a:solidFill>
          <a:ln w="9525" cap="rnd">
            <a:solidFill>
              <a:srgbClr val="FF0000"/>
            </a:solidFill>
            <a:prstDash val="sysDot"/>
            <a:round/>
            <a:headEnd type="oval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Line 9"/>
          <p:cNvSpPr>
            <a:spLocks noChangeShapeType="1"/>
          </p:cNvSpPr>
          <p:nvPr/>
        </p:nvSpPr>
        <p:spPr bwMode="auto">
          <a:xfrm rot="17064207" flipH="1">
            <a:off x="1894359" y="3042531"/>
            <a:ext cx="579437" cy="699141"/>
          </a:xfrm>
          <a:prstGeom prst="line">
            <a:avLst/>
          </a:prstGeom>
          <a:solidFill>
            <a:schemeClr val="bg1"/>
          </a:solidFill>
          <a:ln w="9525" cap="rnd">
            <a:solidFill>
              <a:srgbClr val="FF0000"/>
            </a:solidFill>
            <a:prstDash val="sysDot"/>
            <a:round/>
            <a:headEnd type="oval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Line 10"/>
          <p:cNvSpPr>
            <a:spLocks noChangeShapeType="1"/>
          </p:cNvSpPr>
          <p:nvPr/>
        </p:nvSpPr>
        <p:spPr bwMode="auto">
          <a:xfrm rot="3002195" flipH="1">
            <a:off x="2864207" y="3102356"/>
            <a:ext cx="833437" cy="1068439"/>
          </a:xfrm>
          <a:prstGeom prst="line">
            <a:avLst/>
          </a:prstGeom>
          <a:solidFill>
            <a:schemeClr val="bg1"/>
          </a:solidFill>
          <a:ln w="38100">
            <a:solidFill>
              <a:srgbClr val="FF0000"/>
            </a:solidFill>
            <a:round/>
            <a:headEnd type="oval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6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Text Box 11"/>
          <p:cNvSpPr txBox="1">
            <a:spLocks noChangeArrowheads="1"/>
          </p:cNvSpPr>
          <p:nvPr/>
        </p:nvSpPr>
        <p:spPr bwMode="auto">
          <a:xfrm>
            <a:off x="792312" y="5004445"/>
            <a:ext cx="3711919" cy="83099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Representative processes</a:t>
            </a:r>
          </a:p>
          <a:p>
            <a:pPr algn="ctr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for hillslopes and channels</a:t>
            </a:r>
          </a:p>
          <a:p>
            <a:pPr algn="ctr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(aggregation </a:t>
            </a:r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</a:rPr>
              <a:t>before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WEPP run)</a:t>
            </a:r>
          </a:p>
        </p:txBody>
      </p:sp>
      <p:sp>
        <p:nvSpPr>
          <p:cNvPr id="62" name="Text Box 12"/>
          <p:cNvSpPr txBox="1">
            <a:spLocks noChangeArrowheads="1"/>
          </p:cNvSpPr>
          <p:nvPr/>
        </p:nvSpPr>
        <p:spPr bwMode="auto">
          <a:xfrm>
            <a:off x="4464720" y="5004445"/>
            <a:ext cx="3711919" cy="83099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Representative processes for distributed </a:t>
            </a:r>
            <a:r>
              <a:rPr 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flowpaths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(aggregation </a:t>
            </a:r>
            <a:r>
              <a:rPr lang="en-US" sz="1600" u="sng" dirty="0">
                <a:latin typeface="Arial" panose="020B0604020202020204" pitchFamily="34" charset="0"/>
                <a:cs typeface="Arial" panose="020B0604020202020204" pitchFamily="34" charset="0"/>
              </a:rPr>
              <a:t>after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WEPP run)</a:t>
            </a:r>
          </a:p>
        </p:txBody>
      </p:sp>
      <p:sp>
        <p:nvSpPr>
          <p:cNvPr id="79" name="Text Box 31"/>
          <p:cNvSpPr txBox="1">
            <a:spLocks noChangeArrowheads="1"/>
          </p:cNvSpPr>
          <p:nvPr/>
        </p:nvSpPr>
        <p:spPr bwMode="auto">
          <a:xfrm>
            <a:off x="4691980" y="1091310"/>
            <a:ext cx="2802877" cy="7078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>
                <a:latin typeface="Arial" panose="020B0604020202020204" pitchFamily="34" charset="0"/>
                <a:cs typeface="Arial" panose="020B0604020202020204" pitchFamily="34" charset="0"/>
              </a:rPr>
              <a:t>On-site Assessment</a:t>
            </a:r>
          </a:p>
          <a:p>
            <a:pPr algn="ctr">
              <a:spcBef>
                <a:spcPct val="50000"/>
              </a:spcBef>
            </a:pPr>
            <a:r>
              <a:rPr lang="en-US" sz="1600">
                <a:latin typeface="Arial" panose="020B0604020202020204" pitchFamily="34" charset="0"/>
                <a:cs typeface="Arial" panose="020B0604020202020204" pitchFamily="34" charset="0"/>
              </a:rPr>
              <a:t>Flowpath Method</a:t>
            </a:r>
          </a:p>
        </p:txBody>
      </p:sp>
      <p:sp>
        <p:nvSpPr>
          <p:cNvPr id="80" name="Text Box 32"/>
          <p:cNvSpPr txBox="1">
            <a:spLocks noChangeArrowheads="1"/>
          </p:cNvSpPr>
          <p:nvPr/>
        </p:nvSpPr>
        <p:spPr bwMode="auto">
          <a:xfrm>
            <a:off x="1340532" y="1091310"/>
            <a:ext cx="2802877" cy="7078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Off-site Assessment</a:t>
            </a:r>
          </a:p>
          <a:p>
            <a:pPr algn="ctr">
              <a:spcBef>
                <a:spcPct val="50000"/>
              </a:spcBef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Watershed Method</a:t>
            </a:r>
          </a:p>
        </p:txBody>
      </p:sp>
    </p:spTree>
    <p:extLst>
      <p:ext uri="{BB962C8B-B14F-4D97-AF65-F5344CB8AC3E}">
        <p14:creationId xmlns:p14="http://schemas.microsoft.com/office/powerpoint/2010/main" val="15609350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ieren 2"/>
          <p:cNvGrpSpPr/>
          <p:nvPr/>
        </p:nvGrpSpPr>
        <p:grpSpPr>
          <a:xfrm>
            <a:off x="8245475" y="127959"/>
            <a:ext cx="999000" cy="628014"/>
            <a:chOff x="8245475" y="107901"/>
            <a:chExt cx="999000" cy="628014"/>
          </a:xfrm>
        </p:grpSpPr>
        <p:pic>
          <p:nvPicPr>
            <p:cNvPr id="4" name="Picture 1" descr="http://www.photos.apo-opa.com/plog-content/images/apo/logos/ada.jpg"/>
            <p:cNvPicPr>
              <a:picLocks noChangeAspect="1"/>
            </p:cNvPicPr>
            <p:nvPr/>
          </p:nvPicPr>
          <p:blipFill>
            <a:blip r:embed="rId2" r:link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45475" y="426352"/>
              <a:ext cx="914400" cy="3095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45475" y="107901"/>
              <a:ext cx="999000" cy="243000"/>
            </a:xfrm>
            <a:prstGeom prst="rect">
              <a:avLst/>
            </a:prstGeom>
          </p:spPr>
        </p:pic>
      </p:grpSp>
      <p:sp>
        <p:nvSpPr>
          <p:cNvPr id="55" name="Text Box 23"/>
          <p:cNvSpPr txBox="1">
            <a:spLocks noChangeArrowheads="1"/>
          </p:cNvSpPr>
          <p:nvPr/>
        </p:nvSpPr>
        <p:spPr bwMode="auto">
          <a:xfrm>
            <a:off x="1139531" y="1139226"/>
            <a:ext cx="28194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n-US" sz="1600" b="1" dirty="0"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rPr>
              <a:t>Off-site Assessment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n-US" sz="1600" b="1" dirty="0"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rPr>
              <a:t>Watershed Method</a:t>
            </a:r>
          </a:p>
        </p:txBody>
      </p:sp>
      <p:grpSp>
        <p:nvGrpSpPr>
          <p:cNvPr id="71" name="Gruppieren 70"/>
          <p:cNvGrpSpPr/>
          <p:nvPr/>
        </p:nvGrpSpPr>
        <p:grpSpPr>
          <a:xfrm>
            <a:off x="839659" y="1880836"/>
            <a:ext cx="3419144" cy="2837159"/>
            <a:chOff x="3317474" y="2166143"/>
            <a:chExt cx="2971800" cy="2651125"/>
          </a:xfrm>
        </p:grpSpPr>
        <p:sp>
          <p:nvSpPr>
            <p:cNvPr id="39" name="Freeform 3"/>
            <p:cNvSpPr>
              <a:spLocks/>
            </p:cNvSpPr>
            <p:nvPr/>
          </p:nvSpPr>
          <p:spPr bwMode="auto">
            <a:xfrm rot="20301504">
              <a:off x="4533499" y="2166143"/>
              <a:ext cx="1465263" cy="1298575"/>
            </a:xfrm>
            <a:custGeom>
              <a:avLst/>
              <a:gdLst>
                <a:gd name="T0" fmla="*/ 0 w 672"/>
                <a:gd name="T1" fmla="*/ 0 h 816"/>
                <a:gd name="T2" fmla="*/ 104662 w 672"/>
                <a:gd name="T3" fmla="*/ 229160 h 816"/>
                <a:gd name="T4" fmla="*/ 209323 w 672"/>
                <a:gd name="T5" fmla="*/ 687481 h 816"/>
                <a:gd name="T6" fmla="*/ 418647 w 672"/>
                <a:gd name="T7" fmla="*/ 916641 h 816"/>
                <a:gd name="T8" fmla="*/ 941955 w 672"/>
                <a:gd name="T9" fmla="*/ 1145801 h 816"/>
                <a:gd name="T10" fmla="*/ 1465263 w 672"/>
                <a:gd name="T11" fmla="*/ 1298575 h 8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672" h="816">
                  <a:moveTo>
                    <a:pt x="0" y="0"/>
                  </a:moveTo>
                  <a:cubicBezTo>
                    <a:pt x="16" y="36"/>
                    <a:pt x="32" y="72"/>
                    <a:pt x="48" y="144"/>
                  </a:cubicBezTo>
                  <a:cubicBezTo>
                    <a:pt x="64" y="216"/>
                    <a:pt x="72" y="360"/>
                    <a:pt x="96" y="432"/>
                  </a:cubicBezTo>
                  <a:cubicBezTo>
                    <a:pt x="120" y="504"/>
                    <a:pt x="136" y="528"/>
                    <a:pt x="192" y="576"/>
                  </a:cubicBezTo>
                  <a:cubicBezTo>
                    <a:pt x="248" y="624"/>
                    <a:pt x="352" y="680"/>
                    <a:pt x="432" y="720"/>
                  </a:cubicBezTo>
                  <a:cubicBezTo>
                    <a:pt x="512" y="760"/>
                    <a:pt x="592" y="788"/>
                    <a:pt x="672" y="816"/>
                  </a:cubicBezTo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de-AT"/>
            </a:p>
          </p:txBody>
        </p:sp>
        <p:sp>
          <p:nvSpPr>
            <p:cNvPr id="40" name="Line 4"/>
            <p:cNvSpPr>
              <a:spLocks noChangeShapeType="1"/>
            </p:cNvSpPr>
            <p:nvPr/>
          </p:nvSpPr>
          <p:spPr bwMode="auto">
            <a:xfrm rot="17064207" flipH="1">
              <a:off x="4028674" y="3191669"/>
              <a:ext cx="579437" cy="703262"/>
            </a:xfrm>
            <a:prstGeom prst="line">
              <a:avLst/>
            </a:prstGeom>
            <a:noFill/>
            <a:ln w="9525" cap="rnd">
              <a:solidFill>
                <a:srgbClr val="FF0000"/>
              </a:solidFill>
              <a:prstDash val="sysDot"/>
              <a:round/>
              <a:headEnd type="oval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ea typeface="ＭＳ Ｐゴシック" charset="0"/>
              </a:endParaRPr>
            </a:p>
          </p:txBody>
        </p:sp>
        <p:sp>
          <p:nvSpPr>
            <p:cNvPr id="41" name="Line 5"/>
            <p:cNvSpPr>
              <a:spLocks noChangeShapeType="1"/>
            </p:cNvSpPr>
            <p:nvPr/>
          </p:nvSpPr>
          <p:spPr bwMode="auto">
            <a:xfrm rot="3002195" flipH="1">
              <a:off x="5004987" y="3250406"/>
              <a:ext cx="833437" cy="1074737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oval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latin typeface="Arial" charset="0"/>
                <a:ea typeface="ＭＳ Ｐゴシック" charset="0"/>
              </a:endParaRPr>
            </a:p>
          </p:txBody>
        </p:sp>
        <p:pic>
          <p:nvPicPr>
            <p:cNvPr id="56" name="Picture 25" descr="Entire-Watershed-Subcatchments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7474" y="2275681"/>
              <a:ext cx="2971800" cy="2541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8" name="Picture 27" descr="Offsite-Entire-Watershed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7474" y="2545556"/>
              <a:ext cx="2667000" cy="21955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2" name="Picture 31" descr="Offsite-Entire-Watershed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7474" y="2531268"/>
              <a:ext cx="2667000" cy="2185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8" name="Text Box 2"/>
          <p:cNvSpPr txBox="1">
            <a:spLocks noChangeArrowheads="1"/>
          </p:cNvSpPr>
          <p:nvPr/>
        </p:nvSpPr>
        <p:spPr bwMode="auto">
          <a:xfrm>
            <a:off x="4741664" y="1119852"/>
            <a:ext cx="28194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n-US" sz="1600" b="1" dirty="0"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rPr>
              <a:t>On-site Assessment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n-US" sz="1600" b="1" dirty="0" err="1"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rPr>
              <a:t>Flowpath</a:t>
            </a:r>
            <a:r>
              <a:rPr lang="en-US" sz="1600" b="1" dirty="0"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rPr>
              <a:t> Method</a:t>
            </a:r>
          </a:p>
        </p:txBody>
      </p:sp>
      <p:grpSp>
        <p:nvGrpSpPr>
          <p:cNvPr id="72" name="Gruppieren 71"/>
          <p:cNvGrpSpPr/>
          <p:nvPr/>
        </p:nvGrpSpPr>
        <p:grpSpPr>
          <a:xfrm>
            <a:off x="4879800" y="2002633"/>
            <a:ext cx="3185320" cy="2713780"/>
            <a:chOff x="6334425" y="2302668"/>
            <a:chExt cx="2971800" cy="2535238"/>
          </a:xfrm>
        </p:grpSpPr>
        <p:pic>
          <p:nvPicPr>
            <p:cNvPr id="60" name="Picture 29" descr="Entire-Watershed-Subcatchments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34425" y="2302668"/>
              <a:ext cx="2971800" cy="2535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" name="Picture 30" descr="Onsite-Entire-Watershed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37600" y="2555081"/>
              <a:ext cx="2663825" cy="2185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3" name="Picture 32" descr="Onsite-Entire-Watershed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34425" y="2531268"/>
              <a:ext cx="2668588" cy="22494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5" name="Picture 34" descr="T-Value-Classes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54" b="9045"/>
          <a:stretch>
            <a:fillRect/>
          </a:stretch>
        </p:blipFill>
        <p:spPr bwMode="auto">
          <a:xfrm>
            <a:off x="1514931" y="4837906"/>
            <a:ext cx="2951163" cy="1925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35" descr="T-Value-Classes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744"/>
          <a:stretch>
            <a:fillRect/>
          </a:stretch>
        </p:blipFill>
        <p:spPr bwMode="auto">
          <a:xfrm>
            <a:off x="4537894" y="5436493"/>
            <a:ext cx="2951162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Textfeld 69"/>
          <p:cNvSpPr txBox="1"/>
          <p:nvPr/>
        </p:nvSpPr>
        <p:spPr>
          <a:xfrm>
            <a:off x="1139399" y="601191"/>
            <a:ext cx="341683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dirty="0" smtClean="0"/>
              <a:t>WEPP </a:t>
            </a:r>
            <a:r>
              <a:rPr lang="de-AT" dirty="0" err="1" smtClean="0"/>
              <a:t>Watershed</a:t>
            </a:r>
            <a:r>
              <a:rPr lang="de-AT" dirty="0" smtClean="0"/>
              <a:t> Model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0605049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610300" y="354200"/>
            <a:ext cx="6324600" cy="72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Aft>
                <a:spcPct val="45000"/>
              </a:spcAft>
            </a:pPr>
            <a:r>
              <a:rPr lang="de-DE" altLang="de-DE" sz="2400" dirty="0" smtClean="0">
                <a:solidFill>
                  <a:srgbClr val="000099"/>
                </a:solidFill>
              </a:rPr>
              <a:t>WEPP </a:t>
            </a:r>
            <a:r>
              <a:rPr lang="de-DE" altLang="de-DE" sz="2400" dirty="0" err="1" smtClean="0">
                <a:solidFill>
                  <a:srgbClr val="000099"/>
                </a:solidFill>
              </a:rPr>
              <a:t>inputs</a:t>
            </a:r>
            <a:r>
              <a:rPr lang="de-DE" altLang="de-DE" sz="2400" dirty="0" smtClean="0">
                <a:solidFill>
                  <a:srgbClr val="000099"/>
                </a:solidFill>
              </a:rPr>
              <a:t> – Land </a:t>
            </a:r>
            <a:r>
              <a:rPr lang="de-DE" altLang="de-DE" sz="2400" dirty="0" err="1" smtClean="0">
                <a:solidFill>
                  <a:srgbClr val="000099"/>
                </a:solidFill>
              </a:rPr>
              <a:t>use</a:t>
            </a:r>
            <a:r>
              <a:rPr lang="de-DE" altLang="de-DE" sz="2500" dirty="0" smtClean="0">
                <a:solidFill>
                  <a:srgbClr val="000099"/>
                </a:solidFill>
              </a:rPr>
              <a:t/>
            </a:r>
            <a:br>
              <a:rPr lang="de-DE" altLang="de-DE" sz="2500" dirty="0" smtClean="0">
                <a:solidFill>
                  <a:srgbClr val="000099"/>
                </a:solidFill>
              </a:rPr>
            </a:br>
            <a:r>
              <a:rPr lang="de-DE" altLang="de-DE" sz="1600" i="1" dirty="0" smtClean="0">
                <a:solidFill>
                  <a:srgbClr val="000099"/>
                </a:solidFill>
              </a:rPr>
              <a:t>Google Earth – </a:t>
            </a:r>
            <a:r>
              <a:rPr lang="de-DE" altLang="de-DE" sz="1600" i="1" dirty="0" err="1" smtClean="0">
                <a:solidFill>
                  <a:srgbClr val="000099"/>
                </a:solidFill>
              </a:rPr>
              <a:t>October</a:t>
            </a:r>
            <a:r>
              <a:rPr lang="de-DE" altLang="de-DE" sz="1600" i="1" dirty="0" smtClean="0">
                <a:solidFill>
                  <a:srgbClr val="000099"/>
                </a:solidFill>
              </a:rPr>
              <a:t> 2011</a:t>
            </a:r>
            <a:endParaRPr lang="de-DE" altLang="de-DE" sz="1600" i="1" dirty="0">
              <a:solidFill>
                <a:srgbClr val="000099"/>
              </a:solidFill>
            </a:endParaRPr>
          </a:p>
        </p:txBody>
      </p:sp>
      <p:grpSp>
        <p:nvGrpSpPr>
          <p:cNvPr id="3" name="Gruppieren 2"/>
          <p:cNvGrpSpPr/>
          <p:nvPr/>
        </p:nvGrpSpPr>
        <p:grpSpPr>
          <a:xfrm>
            <a:off x="8245475" y="127959"/>
            <a:ext cx="999000" cy="628014"/>
            <a:chOff x="8245475" y="107901"/>
            <a:chExt cx="999000" cy="628014"/>
          </a:xfrm>
        </p:grpSpPr>
        <p:pic>
          <p:nvPicPr>
            <p:cNvPr id="4" name="Picture 1" descr="http://www.photos.apo-opa.com/plog-content/images/apo/logos/ada.jpg"/>
            <p:cNvPicPr>
              <a:picLocks noChangeAspect="1"/>
            </p:cNvPicPr>
            <p:nvPr/>
          </p:nvPicPr>
          <p:blipFill>
            <a:blip r:embed="rId2" r:link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45475" y="426352"/>
              <a:ext cx="914400" cy="3095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45475" y="107901"/>
              <a:ext cx="999000" cy="243000"/>
            </a:xfrm>
            <a:prstGeom prst="rect">
              <a:avLst/>
            </a:prstGeom>
          </p:spPr>
        </p:pic>
      </p:grpSp>
      <p:sp>
        <p:nvSpPr>
          <p:cNvPr id="8" name="Textfeld 7"/>
          <p:cNvSpPr txBox="1"/>
          <p:nvPr/>
        </p:nvSpPr>
        <p:spPr>
          <a:xfrm>
            <a:off x="299109" y="6228581"/>
            <a:ext cx="46705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600" b="0" dirty="0" smtClean="0"/>
              <a:t>Land </a:t>
            </a:r>
            <a:r>
              <a:rPr lang="de-AT" sz="1600" b="0" dirty="0" err="1" smtClean="0"/>
              <a:t>use</a:t>
            </a:r>
            <a:r>
              <a:rPr lang="de-AT" sz="1600" b="0" dirty="0" smtClean="0"/>
              <a:t> </a:t>
            </a:r>
            <a:r>
              <a:rPr lang="de-AT" sz="1600" b="0" dirty="0" err="1" smtClean="0"/>
              <a:t>map</a:t>
            </a:r>
            <a:r>
              <a:rPr lang="de-AT" sz="1600" b="0" dirty="0" smtClean="0"/>
              <a:t> </a:t>
            </a:r>
            <a:r>
              <a:rPr lang="de-AT" sz="1600" b="0" dirty="0" err="1" smtClean="0"/>
              <a:t>derived</a:t>
            </a:r>
            <a:r>
              <a:rPr lang="de-AT" sz="1600" b="0" dirty="0" smtClean="0"/>
              <a:t> </a:t>
            </a:r>
            <a:r>
              <a:rPr lang="de-AT" sz="1600" b="0" dirty="0" err="1" smtClean="0"/>
              <a:t>from</a:t>
            </a:r>
            <a:r>
              <a:rPr lang="de-AT" sz="1600" b="0" dirty="0" smtClean="0"/>
              <a:t> Google Earth </a:t>
            </a:r>
            <a:endParaRPr lang="de-AT" sz="1600" b="0" dirty="0"/>
          </a:p>
        </p:txBody>
      </p:sp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81" y="1328942"/>
            <a:ext cx="9244475" cy="5403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15499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610300" y="354200"/>
            <a:ext cx="6324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Aft>
                <a:spcPct val="45000"/>
              </a:spcAft>
            </a:pPr>
            <a:r>
              <a:rPr lang="de-DE" altLang="de-DE" sz="2400" dirty="0" smtClean="0">
                <a:solidFill>
                  <a:srgbClr val="000099"/>
                </a:solidFill>
              </a:rPr>
              <a:t>WEPP </a:t>
            </a:r>
            <a:r>
              <a:rPr lang="de-DE" altLang="de-DE" sz="2400" dirty="0" err="1" smtClean="0">
                <a:solidFill>
                  <a:srgbClr val="000099"/>
                </a:solidFill>
              </a:rPr>
              <a:t>inputs</a:t>
            </a:r>
            <a:r>
              <a:rPr lang="de-DE" altLang="de-DE" sz="2400" dirty="0" smtClean="0">
                <a:solidFill>
                  <a:srgbClr val="000099"/>
                </a:solidFill>
              </a:rPr>
              <a:t> – Stone </a:t>
            </a:r>
            <a:r>
              <a:rPr lang="de-DE" altLang="de-DE" sz="2400" dirty="0" err="1" smtClean="0">
                <a:solidFill>
                  <a:srgbClr val="000099"/>
                </a:solidFill>
              </a:rPr>
              <a:t>bunds</a:t>
            </a:r>
            <a:endParaRPr lang="de-DE" altLang="de-DE" sz="1600" i="1" dirty="0">
              <a:solidFill>
                <a:srgbClr val="000099"/>
              </a:solidFill>
            </a:endParaRPr>
          </a:p>
        </p:txBody>
      </p:sp>
      <p:grpSp>
        <p:nvGrpSpPr>
          <p:cNvPr id="3" name="Gruppieren 2"/>
          <p:cNvGrpSpPr/>
          <p:nvPr/>
        </p:nvGrpSpPr>
        <p:grpSpPr>
          <a:xfrm>
            <a:off x="8245475" y="127959"/>
            <a:ext cx="999000" cy="628014"/>
            <a:chOff x="8245475" y="107901"/>
            <a:chExt cx="999000" cy="628014"/>
          </a:xfrm>
        </p:grpSpPr>
        <p:pic>
          <p:nvPicPr>
            <p:cNvPr id="4" name="Picture 1" descr="http://www.photos.apo-opa.com/plog-content/images/apo/logos/ada.jpg"/>
            <p:cNvPicPr>
              <a:picLocks noChangeAspect="1"/>
            </p:cNvPicPr>
            <p:nvPr/>
          </p:nvPicPr>
          <p:blipFill>
            <a:blip r:embed="rId2" r:link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45475" y="426352"/>
              <a:ext cx="914400" cy="3095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45475" y="107901"/>
              <a:ext cx="999000" cy="243000"/>
            </a:xfrm>
            <a:prstGeom prst="rect">
              <a:avLst/>
            </a:prstGeom>
          </p:spPr>
        </p:pic>
      </p:grp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0299" y="927692"/>
            <a:ext cx="8092375" cy="5852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8469759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610300" y="354200"/>
            <a:ext cx="6324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Aft>
                <a:spcPct val="45000"/>
              </a:spcAft>
            </a:pPr>
            <a:r>
              <a:rPr lang="de-DE" altLang="de-DE" sz="2800" dirty="0" smtClean="0">
                <a:solidFill>
                  <a:srgbClr val="000099"/>
                </a:solidFill>
              </a:rPr>
              <a:t>WEPP </a:t>
            </a:r>
            <a:r>
              <a:rPr lang="de-DE" altLang="de-DE" sz="2800" dirty="0" err="1" smtClean="0">
                <a:solidFill>
                  <a:srgbClr val="000099"/>
                </a:solidFill>
              </a:rPr>
              <a:t>inputs</a:t>
            </a:r>
            <a:endParaRPr lang="de-DE" altLang="de-DE" sz="2800" i="1" dirty="0">
              <a:solidFill>
                <a:srgbClr val="000099"/>
              </a:solidFill>
            </a:endParaRPr>
          </a:p>
        </p:txBody>
      </p:sp>
      <p:grpSp>
        <p:nvGrpSpPr>
          <p:cNvPr id="3" name="Gruppieren 2"/>
          <p:cNvGrpSpPr/>
          <p:nvPr/>
        </p:nvGrpSpPr>
        <p:grpSpPr>
          <a:xfrm>
            <a:off x="8245475" y="127959"/>
            <a:ext cx="999000" cy="628014"/>
            <a:chOff x="8245475" y="107901"/>
            <a:chExt cx="999000" cy="628014"/>
          </a:xfrm>
        </p:grpSpPr>
        <p:pic>
          <p:nvPicPr>
            <p:cNvPr id="4" name="Picture 1" descr="http://www.photos.apo-opa.com/plog-content/images/apo/logos/ada.jpg"/>
            <p:cNvPicPr>
              <a:picLocks noChangeAspect="1"/>
            </p:cNvPicPr>
            <p:nvPr/>
          </p:nvPicPr>
          <p:blipFill>
            <a:blip r:embed="rId2" r:link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45475" y="426352"/>
              <a:ext cx="914400" cy="3095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45475" y="107901"/>
              <a:ext cx="999000" cy="243000"/>
            </a:xfrm>
            <a:prstGeom prst="rect">
              <a:avLst/>
            </a:prstGeom>
          </p:spPr>
        </p:pic>
      </p:grpSp>
      <p:sp>
        <p:nvSpPr>
          <p:cNvPr id="8" name="Textfeld 7"/>
          <p:cNvSpPr txBox="1"/>
          <p:nvPr/>
        </p:nvSpPr>
        <p:spPr>
          <a:xfrm>
            <a:off x="299108" y="6228581"/>
            <a:ext cx="87741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600" b="0" dirty="0" err="1" smtClean="0"/>
              <a:t>Crop</a:t>
            </a:r>
            <a:r>
              <a:rPr lang="de-AT" sz="1600" b="0" dirty="0" smtClean="0"/>
              <a:t> </a:t>
            </a:r>
            <a:r>
              <a:rPr lang="de-AT" sz="1600" b="0" dirty="0" err="1" smtClean="0"/>
              <a:t>and</a:t>
            </a:r>
            <a:r>
              <a:rPr lang="de-AT" sz="1600" b="0" dirty="0" smtClean="0"/>
              <a:t> </a:t>
            </a:r>
            <a:r>
              <a:rPr lang="de-AT" sz="1600" b="0" dirty="0" err="1" smtClean="0"/>
              <a:t>mnagement</a:t>
            </a:r>
            <a:r>
              <a:rPr lang="de-AT" sz="1600" b="0" dirty="0" smtClean="0"/>
              <a:t>  </a:t>
            </a:r>
            <a:r>
              <a:rPr lang="de-AT" sz="1600" b="0" dirty="0" err="1" smtClean="0"/>
              <a:t>files</a:t>
            </a:r>
            <a:r>
              <a:rPr lang="de-AT" sz="1600" b="0" dirty="0" smtClean="0"/>
              <a:t> </a:t>
            </a:r>
            <a:r>
              <a:rPr lang="de-AT" sz="1600" b="0" dirty="0" err="1" smtClean="0"/>
              <a:t>from</a:t>
            </a:r>
            <a:r>
              <a:rPr lang="de-AT" sz="1600" b="0" dirty="0" smtClean="0"/>
              <a:t> WEPP </a:t>
            </a:r>
            <a:r>
              <a:rPr lang="de-AT" sz="1600" b="0" dirty="0" err="1" smtClean="0"/>
              <a:t>data</a:t>
            </a:r>
            <a:r>
              <a:rPr lang="de-AT" sz="1600" b="0" dirty="0" smtClean="0"/>
              <a:t> </a:t>
            </a:r>
            <a:r>
              <a:rPr lang="de-AT" sz="1600" b="0" dirty="0" err="1" smtClean="0"/>
              <a:t>base</a:t>
            </a:r>
            <a:r>
              <a:rPr lang="de-AT" sz="1600" b="0" dirty="0" smtClean="0"/>
              <a:t> </a:t>
            </a:r>
            <a:r>
              <a:rPr lang="de-AT" sz="1600" b="0" dirty="0" err="1" smtClean="0"/>
              <a:t>and</a:t>
            </a:r>
            <a:r>
              <a:rPr lang="de-AT" sz="1600" b="0" dirty="0" smtClean="0"/>
              <a:t> </a:t>
            </a:r>
            <a:r>
              <a:rPr lang="de-AT" sz="1600" b="0" dirty="0" err="1" smtClean="0"/>
              <a:t>adapted</a:t>
            </a:r>
            <a:r>
              <a:rPr lang="de-AT" sz="1600" b="0" dirty="0" smtClean="0"/>
              <a:t> </a:t>
            </a:r>
            <a:r>
              <a:rPr lang="de-AT" sz="1600" b="0" dirty="0" err="1" smtClean="0"/>
              <a:t>to</a:t>
            </a:r>
            <a:r>
              <a:rPr lang="de-AT" sz="1600" b="0" dirty="0" smtClean="0"/>
              <a:t> </a:t>
            </a:r>
            <a:r>
              <a:rPr lang="de-AT" sz="1600" b="0" dirty="0" err="1" smtClean="0"/>
              <a:t>Ethiopian</a:t>
            </a:r>
            <a:r>
              <a:rPr lang="de-AT" sz="1600" b="0" dirty="0" smtClean="0"/>
              <a:t> </a:t>
            </a:r>
            <a:r>
              <a:rPr lang="de-AT" sz="1600" b="0" dirty="0" err="1" smtClean="0"/>
              <a:t>conditions</a:t>
            </a:r>
            <a:r>
              <a:rPr lang="de-AT" sz="1600" b="0" dirty="0" smtClean="0"/>
              <a:t> (e.g. </a:t>
            </a:r>
            <a:r>
              <a:rPr lang="de-AT" sz="1600" b="0" dirty="0" err="1" smtClean="0"/>
              <a:t>crop</a:t>
            </a:r>
            <a:r>
              <a:rPr lang="de-AT" sz="1600" b="0" dirty="0" smtClean="0"/>
              <a:t> </a:t>
            </a:r>
            <a:r>
              <a:rPr lang="de-AT" sz="1600" b="0" dirty="0" err="1" smtClean="0"/>
              <a:t>height</a:t>
            </a:r>
            <a:r>
              <a:rPr lang="de-AT" sz="1600" b="0" dirty="0" smtClean="0"/>
              <a:t>, </a:t>
            </a:r>
            <a:r>
              <a:rPr lang="de-AT" sz="1600" b="0" dirty="0" err="1" smtClean="0"/>
              <a:t>crop</a:t>
            </a:r>
            <a:r>
              <a:rPr lang="de-AT" sz="1600" b="0" dirty="0" smtClean="0"/>
              <a:t> </a:t>
            </a:r>
            <a:r>
              <a:rPr lang="de-AT" sz="1600" b="0" dirty="0" err="1" smtClean="0"/>
              <a:t>coverage</a:t>
            </a:r>
            <a:r>
              <a:rPr lang="de-AT" sz="1600" b="0" dirty="0" smtClean="0"/>
              <a:t>, </a:t>
            </a:r>
            <a:r>
              <a:rPr lang="de-AT" sz="1600" b="0" dirty="0" err="1" smtClean="0"/>
              <a:t>crop</a:t>
            </a:r>
            <a:r>
              <a:rPr lang="de-AT" sz="1600" b="0" dirty="0" smtClean="0"/>
              <a:t> </a:t>
            </a:r>
            <a:r>
              <a:rPr lang="de-AT" sz="1600" b="0" dirty="0" err="1" smtClean="0"/>
              <a:t>density</a:t>
            </a:r>
            <a:r>
              <a:rPr lang="de-AT" sz="1600" b="0" dirty="0" smtClean="0"/>
              <a:t>, max. </a:t>
            </a:r>
            <a:r>
              <a:rPr lang="de-AT" sz="1600" b="0" dirty="0" err="1" smtClean="0"/>
              <a:t>crop</a:t>
            </a:r>
            <a:r>
              <a:rPr lang="de-AT" sz="1600" b="0" dirty="0" smtClean="0"/>
              <a:t> </a:t>
            </a:r>
            <a:r>
              <a:rPr lang="de-AT" sz="1600" b="0" dirty="0" err="1" smtClean="0"/>
              <a:t>yield</a:t>
            </a:r>
            <a:r>
              <a:rPr lang="de-AT" sz="1600" b="0" dirty="0" smtClean="0"/>
              <a:t>, </a:t>
            </a:r>
            <a:r>
              <a:rPr lang="de-AT" sz="1600" b="0" dirty="0" err="1" smtClean="0"/>
              <a:t>tillage</a:t>
            </a:r>
            <a:r>
              <a:rPr lang="de-AT" sz="1600" b="0" dirty="0" smtClean="0"/>
              <a:t> </a:t>
            </a:r>
            <a:r>
              <a:rPr lang="de-AT" sz="1600" b="0" dirty="0" err="1" smtClean="0"/>
              <a:t>depth</a:t>
            </a:r>
            <a:r>
              <a:rPr lang="de-AT" sz="1600" b="0" dirty="0" smtClean="0"/>
              <a:t>, </a:t>
            </a:r>
            <a:r>
              <a:rPr lang="de-AT" sz="1600" b="0" dirty="0" err="1" smtClean="0"/>
              <a:t>surface</a:t>
            </a:r>
            <a:r>
              <a:rPr lang="de-AT" sz="1600" b="0" dirty="0" smtClean="0"/>
              <a:t> </a:t>
            </a:r>
            <a:r>
              <a:rPr lang="de-AT" sz="1600" b="0" dirty="0" err="1" smtClean="0"/>
              <a:t>roughness</a:t>
            </a:r>
            <a:r>
              <a:rPr lang="de-AT" sz="1600" b="0" dirty="0" smtClean="0"/>
              <a:t>,…)</a:t>
            </a:r>
            <a:endParaRPr lang="de-AT" sz="1600" b="0" dirty="0"/>
          </a:p>
        </p:txBody>
      </p:sp>
      <p:pic>
        <p:nvPicPr>
          <p:cNvPr id="10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475" y="1044005"/>
            <a:ext cx="9144000" cy="4998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7491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610299" y="354200"/>
            <a:ext cx="6668913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Aft>
                <a:spcPct val="45000"/>
              </a:spcAft>
            </a:pPr>
            <a:r>
              <a:rPr lang="de-DE" altLang="de-DE" sz="2400" dirty="0" smtClean="0">
                <a:solidFill>
                  <a:srgbClr val="000099"/>
                </a:solidFill>
              </a:rPr>
              <a:t>WEPP </a:t>
            </a:r>
            <a:r>
              <a:rPr lang="de-DE" altLang="de-DE" sz="2400" dirty="0" err="1" smtClean="0">
                <a:solidFill>
                  <a:srgbClr val="000099"/>
                </a:solidFill>
              </a:rPr>
              <a:t>results</a:t>
            </a:r>
            <a:r>
              <a:rPr lang="de-DE" altLang="de-DE" sz="2400" dirty="0" smtClean="0">
                <a:solidFill>
                  <a:srgbClr val="000099"/>
                </a:solidFill>
              </a:rPr>
              <a:t> - On Site</a:t>
            </a:r>
            <a:br>
              <a:rPr lang="de-DE" altLang="de-DE" sz="2400" dirty="0" smtClean="0">
                <a:solidFill>
                  <a:srgbClr val="000099"/>
                </a:solidFill>
              </a:rPr>
            </a:br>
            <a:r>
              <a:rPr lang="de-DE" altLang="de-DE" sz="1800" b="0" dirty="0" err="1" smtClean="0">
                <a:solidFill>
                  <a:srgbClr val="000099"/>
                </a:solidFill>
              </a:rPr>
              <a:t>Spatial</a:t>
            </a:r>
            <a:r>
              <a:rPr lang="de-DE" altLang="de-DE" sz="1800" b="0" dirty="0" smtClean="0">
                <a:solidFill>
                  <a:srgbClr val="000099"/>
                </a:solidFill>
              </a:rPr>
              <a:t> </a:t>
            </a:r>
            <a:r>
              <a:rPr lang="de-DE" altLang="de-DE" sz="1800" b="0" dirty="0" err="1" smtClean="0">
                <a:solidFill>
                  <a:srgbClr val="000099"/>
                </a:solidFill>
              </a:rPr>
              <a:t>soil</a:t>
            </a:r>
            <a:r>
              <a:rPr lang="de-DE" altLang="de-DE" sz="1800" b="0" dirty="0" smtClean="0">
                <a:solidFill>
                  <a:srgbClr val="000099"/>
                </a:solidFill>
              </a:rPr>
              <a:t> </a:t>
            </a:r>
            <a:r>
              <a:rPr lang="de-DE" altLang="de-DE" sz="1800" b="0" dirty="0" err="1" smtClean="0">
                <a:solidFill>
                  <a:srgbClr val="000099"/>
                </a:solidFill>
              </a:rPr>
              <a:t>erosion</a:t>
            </a:r>
            <a:r>
              <a:rPr lang="de-DE" altLang="de-DE" sz="1800" b="0" dirty="0" smtClean="0">
                <a:solidFill>
                  <a:srgbClr val="000099"/>
                </a:solidFill>
              </a:rPr>
              <a:t> </a:t>
            </a:r>
            <a:r>
              <a:rPr lang="de-DE" altLang="de-DE" sz="1800" b="0" dirty="0" err="1" smtClean="0">
                <a:solidFill>
                  <a:srgbClr val="000099"/>
                </a:solidFill>
              </a:rPr>
              <a:t>and</a:t>
            </a:r>
            <a:r>
              <a:rPr lang="de-DE" altLang="de-DE" sz="1800" b="0" dirty="0" smtClean="0">
                <a:solidFill>
                  <a:srgbClr val="000099"/>
                </a:solidFill>
              </a:rPr>
              <a:t> </a:t>
            </a:r>
            <a:r>
              <a:rPr lang="de-DE" altLang="de-DE" sz="1800" b="0" dirty="0" err="1" smtClean="0">
                <a:solidFill>
                  <a:srgbClr val="000099"/>
                </a:solidFill>
              </a:rPr>
              <a:t>deposition</a:t>
            </a:r>
            <a:r>
              <a:rPr lang="de-DE" altLang="de-DE" sz="1800" b="0" dirty="0" smtClean="0">
                <a:solidFill>
                  <a:srgbClr val="000099"/>
                </a:solidFill>
              </a:rPr>
              <a:t> </a:t>
            </a:r>
            <a:r>
              <a:rPr lang="de-DE" altLang="de-DE" sz="1800" b="0" dirty="0" err="1" smtClean="0">
                <a:solidFill>
                  <a:srgbClr val="000099"/>
                </a:solidFill>
              </a:rPr>
              <a:t>pattern</a:t>
            </a:r>
            <a:r>
              <a:rPr lang="de-DE" altLang="de-DE" sz="1800" b="0" dirty="0" smtClean="0">
                <a:solidFill>
                  <a:srgbClr val="000099"/>
                </a:solidFill>
              </a:rPr>
              <a:t> </a:t>
            </a:r>
            <a:r>
              <a:rPr lang="de-DE" altLang="de-DE" sz="1800" b="0" dirty="0" err="1" smtClean="0">
                <a:solidFill>
                  <a:srgbClr val="000099"/>
                </a:solidFill>
              </a:rPr>
              <a:t>within</a:t>
            </a:r>
            <a:r>
              <a:rPr lang="de-DE" altLang="de-DE" sz="1800" b="0" dirty="0" smtClean="0">
                <a:solidFill>
                  <a:srgbClr val="000099"/>
                </a:solidFill>
              </a:rPr>
              <a:t> </a:t>
            </a:r>
            <a:r>
              <a:rPr lang="de-DE" altLang="de-DE" sz="1800" b="0" dirty="0" err="1" smtClean="0">
                <a:solidFill>
                  <a:srgbClr val="000099"/>
                </a:solidFill>
              </a:rPr>
              <a:t>the</a:t>
            </a:r>
            <a:r>
              <a:rPr lang="de-DE" altLang="de-DE" sz="1800" b="0" dirty="0" smtClean="0">
                <a:solidFill>
                  <a:srgbClr val="000099"/>
                </a:solidFill>
              </a:rPr>
              <a:t> </a:t>
            </a:r>
            <a:r>
              <a:rPr lang="de-DE" altLang="de-DE" sz="1800" b="0" dirty="0" err="1" smtClean="0">
                <a:solidFill>
                  <a:srgbClr val="000099"/>
                </a:solidFill>
              </a:rPr>
              <a:t>watershed</a:t>
            </a:r>
            <a:endParaRPr lang="de-DE" altLang="de-DE" sz="2400" i="1" dirty="0">
              <a:solidFill>
                <a:srgbClr val="000099"/>
              </a:solidFill>
            </a:endParaRPr>
          </a:p>
        </p:txBody>
      </p:sp>
      <p:grpSp>
        <p:nvGrpSpPr>
          <p:cNvPr id="3" name="Gruppieren 2"/>
          <p:cNvGrpSpPr/>
          <p:nvPr/>
        </p:nvGrpSpPr>
        <p:grpSpPr>
          <a:xfrm>
            <a:off x="8245475" y="127959"/>
            <a:ext cx="999000" cy="628014"/>
            <a:chOff x="8245475" y="107901"/>
            <a:chExt cx="999000" cy="628014"/>
          </a:xfrm>
        </p:grpSpPr>
        <p:pic>
          <p:nvPicPr>
            <p:cNvPr id="4" name="Picture 1" descr="http://www.photos.apo-opa.com/plog-content/images/apo/logos/ada.jpg"/>
            <p:cNvPicPr>
              <a:picLocks noChangeAspect="1"/>
            </p:cNvPicPr>
            <p:nvPr/>
          </p:nvPicPr>
          <p:blipFill>
            <a:blip r:embed="rId2" r:link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45475" y="426352"/>
              <a:ext cx="914400" cy="3095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45475" y="107901"/>
              <a:ext cx="999000" cy="243000"/>
            </a:xfrm>
            <a:prstGeom prst="rect">
              <a:avLst/>
            </a:prstGeom>
          </p:spPr>
        </p:pic>
      </p:grpSp>
      <p:sp>
        <p:nvSpPr>
          <p:cNvPr id="10" name="TextBox 3"/>
          <p:cNvSpPr txBox="1"/>
          <p:nvPr/>
        </p:nvSpPr>
        <p:spPr>
          <a:xfrm>
            <a:off x="126514" y="4811486"/>
            <a:ext cx="2194162" cy="461663"/>
          </a:xfrm>
          <a:prstGeom prst="rect">
            <a:avLst/>
          </a:prstGeom>
          <a:noFill/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Candara"/>
                <a:ea typeface="Candara"/>
                <a:cs typeface="Candara"/>
                <a:sym typeface="Candara"/>
              </a:rPr>
              <a:t>1 T = 10 t / ha / </a:t>
            </a:r>
            <a:r>
              <a:rPr kumimoji="0" lang="en-US" sz="2400" b="0" i="0" u="none" strike="noStrike" cap="none" spc="0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uFillTx/>
                <a:latin typeface="Candara"/>
                <a:ea typeface="Candara"/>
                <a:cs typeface="Candara"/>
                <a:sym typeface="Candara"/>
              </a:rPr>
              <a:t>yr</a:t>
            </a:r>
            <a:endParaRPr kumimoji="0" lang="en-US" sz="2400" b="0" i="0" u="none" strike="noStrike" cap="none" spc="0" normalizeH="0" baseline="0" dirty="0">
              <a:ln>
                <a:noFill/>
              </a:ln>
              <a:solidFill>
                <a:schemeClr val="tx1"/>
              </a:solidFill>
              <a:effectLst/>
              <a:uFillTx/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2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82" y="2306307"/>
            <a:ext cx="2274794" cy="2274794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235169" y="1319892"/>
            <a:ext cx="22797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AT" sz="2000" dirty="0" err="1" smtClean="0"/>
              <a:t>Period</a:t>
            </a:r>
            <a:r>
              <a:rPr lang="de-AT" sz="2000" dirty="0" smtClean="0"/>
              <a:t> 2012-2014</a:t>
            </a:r>
            <a:endParaRPr lang="de-AT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552" y="1205760"/>
            <a:ext cx="6207323" cy="5584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79105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ieren 4"/>
          <p:cNvGrpSpPr/>
          <p:nvPr/>
        </p:nvGrpSpPr>
        <p:grpSpPr>
          <a:xfrm>
            <a:off x="8245475" y="127959"/>
            <a:ext cx="999000" cy="628014"/>
            <a:chOff x="8245475" y="107901"/>
            <a:chExt cx="999000" cy="628014"/>
          </a:xfrm>
        </p:grpSpPr>
        <p:pic>
          <p:nvPicPr>
            <p:cNvPr id="6" name="Picture 1" descr="http://www.photos.apo-opa.com/plog-content/images/apo/logos/ada.jpg"/>
            <p:cNvPicPr>
              <a:picLocks noChangeAspect="1"/>
            </p:cNvPicPr>
            <p:nvPr/>
          </p:nvPicPr>
          <p:blipFill>
            <a:blip r:embed="rId2" r:link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45475" y="426352"/>
              <a:ext cx="914400" cy="3095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45475" y="107901"/>
              <a:ext cx="999000" cy="243000"/>
            </a:xfrm>
            <a:prstGeom prst="rect">
              <a:avLst/>
            </a:prstGeom>
          </p:spPr>
        </p:pic>
      </p:grpSp>
      <p:sp>
        <p:nvSpPr>
          <p:cNvPr id="10" name="Rectangle 1"/>
          <p:cNvSpPr/>
          <p:nvPr/>
        </p:nvSpPr>
        <p:spPr>
          <a:xfrm>
            <a:off x="332102" y="539949"/>
            <a:ext cx="8827773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1200"/>
              </a:spcAft>
            </a:pPr>
            <a:r>
              <a:rPr lang="en-US" sz="1800" b="0" dirty="0">
                <a:solidFill>
                  <a:prstClr val="black"/>
                </a:solidFill>
                <a:latin typeface="Calibri"/>
              </a:rPr>
              <a:t>71 storms produced   808.53 mm. </a:t>
            </a:r>
            <a:endParaRPr lang="en-US" sz="1800" b="0" dirty="0" smtClean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1200"/>
              </a:spcAft>
            </a:pPr>
            <a:r>
              <a:rPr lang="en-US" sz="1800" u="sng" dirty="0" smtClean="0">
                <a:solidFill>
                  <a:prstClr val="black"/>
                </a:solidFill>
                <a:latin typeface="Calibri"/>
              </a:rPr>
              <a:t>Aba </a:t>
            </a:r>
            <a:r>
              <a:rPr lang="en-US" sz="1800" u="sng" dirty="0" err="1" smtClean="0">
                <a:solidFill>
                  <a:prstClr val="black"/>
                </a:solidFill>
                <a:latin typeface="Calibri"/>
              </a:rPr>
              <a:t>Kaloye</a:t>
            </a:r>
            <a:r>
              <a:rPr lang="en-US" sz="1800" u="sng" dirty="0" smtClean="0">
                <a:solidFill>
                  <a:prstClr val="black"/>
                </a:solidFill>
                <a:latin typeface="Calibri"/>
              </a:rPr>
              <a:t> (without stone bunds) </a:t>
            </a:r>
            <a:endParaRPr lang="en-US" sz="1800" b="0" u="sng" dirty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prstClr val="black"/>
                </a:solidFill>
                <a:latin typeface="Calibri"/>
              </a:rPr>
              <a:t>43 events produced   </a:t>
            </a:r>
            <a:r>
              <a:rPr lang="en-US" sz="1800" dirty="0" smtClean="0">
                <a:solidFill>
                  <a:prstClr val="black"/>
                </a:solidFill>
                <a:latin typeface="Calibri"/>
              </a:rPr>
              <a:t>146.7 mm </a:t>
            </a:r>
            <a:r>
              <a:rPr lang="en-US" sz="1800" dirty="0">
                <a:solidFill>
                  <a:prstClr val="black"/>
                </a:solidFill>
                <a:latin typeface="Calibri"/>
              </a:rPr>
              <a:t>of </a:t>
            </a:r>
            <a:r>
              <a:rPr lang="en-US" sz="1800" dirty="0" smtClean="0">
                <a:solidFill>
                  <a:prstClr val="black"/>
                </a:solidFill>
                <a:latin typeface="Calibri"/>
              </a:rPr>
              <a:t>runoff</a:t>
            </a: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prstClr val="black"/>
                </a:solidFill>
                <a:latin typeface="Calibri"/>
              </a:rPr>
              <a:t>Total contributing area to outlet                  </a:t>
            </a:r>
            <a:r>
              <a:rPr lang="en-US" sz="1800" b="0" dirty="0" smtClean="0">
                <a:solidFill>
                  <a:prstClr val="black"/>
                </a:solidFill>
                <a:latin typeface="Calibri"/>
              </a:rPr>
              <a:t>          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=        31.80 ha</a:t>
            </a: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0" dirty="0" smtClean="0">
                <a:solidFill>
                  <a:prstClr val="black"/>
                </a:solidFill>
                <a:latin typeface="Calibri"/>
              </a:rPr>
              <a:t>Avg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. Ann. total hillslope soil loss                 </a:t>
            </a:r>
            <a:r>
              <a:rPr lang="en-US" sz="1800" b="0" dirty="0" smtClean="0">
                <a:solidFill>
                  <a:prstClr val="black"/>
                </a:solidFill>
                <a:latin typeface="Calibri"/>
              </a:rPr>
              <a:t>           =      3284  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tonnes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/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yr</a:t>
            </a:r>
            <a:endParaRPr lang="en-US" sz="1800" b="0" dirty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prstClr val="black"/>
                </a:solidFill>
                <a:latin typeface="Calibri"/>
              </a:rPr>
              <a:t>Avg. Ann. total channel soil loss                 </a:t>
            </a:r>
            <a:r>
              <a:rPr lang="en-US" sz="1800" b="0" dirty="0" smtClean="0">
                <a:solidFill>
                  <a:prstClr val="black"/>
                </a:solidFill>
                <a:latin typeface="Calibri"/>
              </a:rPr>
              <a:t>            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=       </a:t>
            </a:r>
            <a:r>
              <a:rPr lang="en-US" sz="1800" b="0" dirty="0" smtClean="0">
                <a:solidFill>
                  <a:prstClr val="black"/>
                </a:solidFill>
                <a:latin typeface="Calibri"/>
              </a:rPr>
              <a:t>623  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tonnes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/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yr</a:t>
            </a:r>
            <a:endParaRPr lang="en-US" sz="1800" b="0" dirty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prstClr val="black"/>
                </a:solidFill>
                <a:latin typeface="Calibri"/>
              </a:rPr>
              <a:t>Avg. Ann. sediment discharge from outlet            =      2230.3  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tonnes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/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yr</a:t>
            </a:r>
            <a:endParaRPr lang="en-US" sz="1800" b="0" dirty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prstClr val="black"/>
                </a:solidFill>
                <a:latin typeface="Calibri"/>
              </a:rPr>
              <a:t>Avg. Ann. Sed. delivery per unit area of watershed  =        70.1  T/ha/</a:t>
            </a:r>
            <a:r>
              <a:rPr lang="en-US" sz="1800" dirty="0" err="1">
                <a:solidFill>
                  <a:prstClr val="black"/>
                </a:solidFill>
                <a:latin typeface="Calibri"/>
              </a:rPr>
              <a:t>yr</a:t>
            </a:r>
            <a:endParaRPr lang="en-US" sz="1800" dirty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1200"/>
              </a:spcAft>
            </a:pPr>
            <a:r>
              <a:rPr lang="en-US" sz="1800" b="0" dirty="0">
                <a:solidFill>
                  <a:prstClr val="black"/>
                </a:solidFill>
                <a:latin typeface="Calibri"/>
              </a:rPr>
              <a:t>Sediment Delivery Ratio for Watershed               =         0.571</a:t>
            </a:r>
            <a:endParaRPr lang="en-US" sz="1800" dirty="0" smtClean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u="sng" dirty="0" err="1" smtClean="0">
                <a:solidFill>
                  <a:prstClr val="black"/>
                </a:solidFill>
                <a:latin typeface="Calibri"/>
              </a:rPr>
              <a:t>Ayaye</a:t>
            </a:r>
            <a:r>
              <a:rPr lang="en-US" sz="1800" u="sng" dirty="0" smtClean="0">
                <a:solidFill>
                  <a:prstClr val="black"/>
                </a:solidFill>
                <a:latin typeface="Calibri"/>
              </a:rPr>
              <a:t> (with stone bunds) </a:t>
            </a:r>
            <a:endParaRPr lang="en-US" sz="1800" b="0" u="sng" dirty="0" smtClean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prstClr val="black"/>
                </a:solidFill>
                <a:latin typeface="Calibri"/>
              </a:rPr>
              <a:t>40 events produced   </a:t>
            </a:r>
            <a:r>
              <a:rPr lang="en-US" sz="1800" dirty="0" smtClean="0">
                <a:solidFill>
                  <a:prstClr val="black"/>
                </a:solidFill>
                <a:latin typeface="Calibri"/>
              </a:rPr>
              <a:t>150.2 </a:t>
            </a:r>
            <a:r>
              <a:rPr lang="en-US" sz="1800" dirty="0" smtClean="0">
                <a:solidFill>
                  <a:prstClr val="black"/>
                </a:solidFill>
                <a:latin typeface="Calibri"/>
              </a:rPr>
              <a:t>mm of </a:t>
            </a:r>
            <a:r>
              <a:rPr lang="en-US" sz="1800" dirty="0" smtClean="0">
                <a:solidFill>
                  <a:prstClr val="black"/>
                </a:solidFill>
                <a:latin typeface="Calibri"/>
              </a:rPr>
              <a:t>runoff</a:t>
            </a: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prstClr val="black"/>
                </a:solidFill>
                <a:latin typeface="Calibri"/>
              </a:rPr>
              <a:t>Total contributing area to outlet               </a:t>
            </a:r>
            <a:r>
              <a:rPr lang="en-US" sz="1800" b="0" dirty="0" smtClean="0">
                <a:solidFill>
                  <a:prstClr val="black"/>
                </a:solidFill>
                <a:latin typeface="Calibri"/>
              </a:rPr>
              <a:t>             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=        25.83 ha</a:t>
            </a: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0" dirty="0" smtClean="0">
                <a:solidFill>
                  <a:prstClr val="black"/>
                </a:solidFill>
                <a:latin typeface="Calibri"/>
              </a:rPr>
              <a:t>Avg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. Ann. total hillslope soil loss         </a:t>
            </a:r>
            <a:r>
              <a:rPr lang="en-US" sz="1800" b="0" dirty="0" smtClean="0">
                <a:solidFill>
                  <a:prstClr val="black"/>
                </a:solidFill>
                <a:latin typeface="Calibri"/>
              </a:rPr>
              <a:t>                   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=      </a:t>
            </a:r>
            <a:r>
              <a:rPr lang="en-US" sz="1800" b="0" dirty="0" smtClean="0">
                <a:solidFill>
                  <a:prstClr val="black"/>
                </a:solidFill>
                <a:latin typeface="Calibri"/>
              </a:rPr>
              <a:t>2337  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tonnes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/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yr</a:t>
            </a:r>
            <a:endParaRPr lang="en-US" sz="1800" b="0" dirty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prstClr val="black"/>
                </a:solidFill>
                <a:latin typeface="Calibri"/>
              </a:rPr>
              <a:t>Avg. Ann. total channel soil loss       </a:t>
            </a:r>
            <a:r>
              <a:rPr lang="en-US" sz="1800" b="0" dirty="0" smtClean="0">
                <a:solidFill>
                  <a:prstClr val="black"/>
                </a:solidFill>
                <a:latin typeface="Calibri"/>
              </a:rPr>
              <a:t>                      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=       </a:t>
            </a:r>
            <a:r>
              <a:rPr lang="en-US" sz="1800" b="0" dirty="0" smtClean="0">
                <a:solidFill>
                  <a:prstClr val="black"/>
                </a:solidFill>
                <a:latin typeface="Calibri"/>
              </a:rPr>
              <a:t>334  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tonnes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/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yr</a:t>
            </a:r>
            <a:endParaRPr lang="en-US" sz="1800" b="0" dirty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prstClr val="black"/>
                </a:solidFill>
                <a:latin typeface="Calibri"/>
              </a:rPr>
              <a:t>Avg. Ann. sediment discharge from outlet            = </a:t>
            </a:r>
            <a:r>
              <a:rPr lang="en-US" sz="1800" b="0" dirty="0" smtClean="0">
                <a:solidFill>
                  <a:prstClr val="black"/>
                </a:solidFill>
                <a:latin typeface="Calibri"/>
              </a:rPr>
              <a:t>   1253  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tonnes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/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yr</a:t>
            </a:r>
            <a:endParaRPr lang="en-US" sz="1800" b="0" dirty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prstClr val="black"/>
                </a:solidFill>
                <a:latin typeface="Calibri"/>
              </a:rPr>
              <a:t>Avg. Ann. Sed. delivery per unit area of watershed  =        48.5  T/ha/</a:t>
            </a:r>
            <a:r>
              <a:rPr lang="en-US" sz="1800" dirty="0" err="1">
                <a:solidFill>
                  <a:prstClr val="black"/>
                </a:solidFill>
                <a:latin typeface="Calibri"/>
              </a:rPr>
              <a:t>yr</a:t>
            </a:r>
            <a:endParaRPr lang="en-US" sz="1800" dirty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1200"/>
              </a:spcAft>
            </a:pPr>
            <a:r>
              <a:rPr lang="en-US" sz="1800" b="0" dirty="0">
                <a:solidFill>
                  <a:prstClr val="black"/>
                </a:solidFill>
                <a:latin typeface="Calibri"/>
              </a:rPr>
              <a:t>Sediment Delivery Ratio for Watershed               =         0.469</a:t>
            </a:r>
          </a:p>
          <a:p>
            <a:pPr lvl="0"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 smtClean="0">
                <a:solidFill>
                  <a:srgbClr val="0070C0"/>
                </a:solidFill>
                <a:latin typeface="Calibri"/>
              </a:rPr>
              <a:t>No change in runoff but 31% less sediment yield in Aba </a:t>
            </a:r>
            <a:r>
              <a:rPr lang="en-US" sz="1800" dirty="0" err="1" smtClean="0">
                <a:solidFill>
                  <a:srgbClr val="0070C0"/>
                </a:solidFill>
                <a:latin typeface="Calibri"/>
              </a:rPr>
              <a:t>Kaloye</a:t>
            </a:r>
            <a:r>
              <a:rPr lang="en-US" sz="1800" dirty="0" smtClean="0">
                <a:solidFill>
                  <a:srgbClr val="0070C0"/>
                </a:solidFill>
                <a:latin typeface="Calibri"/>
              </a:rPr>
              <a:t> than in </a:t>
            </a:r>
            <a:r>
              <a:rPr lang="en-US" sz="1800" dirty="0" err="1" smtClean="0">
                <a:solidFill>
                  <a:srgbClr val="0070C0"/>
                </a:solidFill>
                <a:latin typeface="Calibri"/>
              </a:rPr>
              <a:t>Ayaye</a:t>
            </a:r>
            <a:endParaRPr lang="en-US" sz="1800" dirty="0">
              <a:solidFill>
                <a:srgbClr val="0070C0"/>
              </a:solidFill>
              <a:latin typeface="Calibri"/>
            </a:endParaRPr>
          </a:p>
        </p:txBody>
      </p:sp>
      <p:sp>
        <p:nvSpPr>
          <p:cNvPr id="11" name="Rectangle 3"/>
          <p:cNvSpPr/>
          <p:nvPr/>
        </p:nvSpPr>
        <p:spPr>
          <a:xfrm>
            <a:off x="280562" y="107901"/>
            <a:ext cx="85805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 err="1" smtClean="0">
                <a:solidFill>
                  <a:prstClr val="black"/>
                </a:solidFill>
                <a:latin typeface="Calibri"/>
              </a:rPr>
              <a:t>Gumara</a:t>
            </a:r>
            <a:r>
              <a:rPr lang="en-US" sz="24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2400" dirty="0" err="1" smtClean="0">
                <a:solidFill>
                  <a:prstClr val="black"/>
                </a:solidFill>
                <a:latin typeface="Calibri"/>
              </a:rPr>
              <a:t>Maksegnit</a:t>
            </a:r>
            <a:r>
              <a:rPr lang="en-US" sz="2400" dirty="0" smtClean="0">
                <a:solidFill>
                  <a:prstClr val="black"/>
                </a:solidFill>
                <a:latin typeface="Calibri"/>
              </a:rPr>
              <a:t> Watershed, Ethiopia</a:t>
            </a:r>
          </a:p>
        </p:txBody>
      </p:sp>
    </p:spTree>
    <p:extLst>
      <p:ext uri="{BB962C8B-B14F-4D97-AF65-F5344CB8AC3E}">
        <p14:creationId xmlns:p14="http://schemas.microsoft.com/office/powerpoint/2010/main" val="8817970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ieren 4"/>
          <p:cNvGrpSpPr/>
          <p:nvPr/>
        </p:nvGrpSpPr>
        <p:grpSpPr>
          <a:xfrm>
            <a:off x="8245475" y="127959"/>
            <a:ext cx="999000" cy="628014"/>
            <a:chOff x="8245475" y="107901"/>
            <a:chExt cx="999000" cy="628014"/>
          </a:xfrm>
        </p:grpSpPr>
        <p:pic>
          <p:nvPicPr>
            <p:cNvPr id="6" name="Picture 1" descr="http://www.photos.apo-opa.com/plog-content/images/apo/logos/ada.jpg"/>
            <p:cNvPicPr>
              <a:picLocks noChangeAspect="1"/>
            </p:cNvPicPr>
            <p:nvPr/>
          </p:nvPicPr>
          <p:blipFill>
            <a:blip r:embed="rId2" r:link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45475" y="426352"/>
              <a:ext cx="914400" cy="3095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45475" y="107901"/>
              <a:ext cx="999000" cy="243000"/>
            </a:xfrm>
            <a:prstGeom prst="rect">
              <a:avLst/>
            </a:prstGeom>
          </p:spPr>
        </p:pic>
      </p:grpSp>
      <p:sp>
        <p:nvSpPr>
          <p:cNvPr id="8" name="Rectangle 1"/>
          <p:cNvSpPr/>
          <p:nvPr/>
        </p:nvSpPr>
        <p:spPr>
          <a:xfrm>
            <a:off x="288256" y="899989"/>
            <a:ext cx="7830305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u="sng" dirty="0" err="1">
                <a:solidFill>
                  <a:prstClr val="black"/>
                </a:solidFill>
                <a:latin typeface="Calibri"/>
              </a:rPr>
              <a:t>Ayaye</a:t>
            </a:r>
            <a:r>
              <a:rPr lang="en-US" sz="1800" u="sng" dirty="0">
                <a:solidFill>
                  <a:prstClr val="black"/>
                </a:solidFill>
                <a:latin typeface="Calibri"/>
              </a:rPr>
              <a:t> w</a:t>
            </a:r>
            <a:r>
              <a:rPr lang="en-US" sz="1800" u="sng" dirty="0" smtClean="0">
                <a:solidFill>
                  <a:prstClr val="black"/>
                </a:solidFill>
                <a:latin typeface="Calibri"/>
              </a:rPr>
              <a:t>ith </a:t>
            </a:r>
            <a:r>
              <a:rPr lang="en-US" sz="1800" u="sng" dirty="0">
                <a:solidFill>
                  <a:prstClr val="black"/>
                </a:solidFill>
                <a:latin typeface="Calibri"/>
              </a:rPr>
              <a:t>stone </a:t>
            </a:r>
            <a:r>
              <a:rPr lang="en-US" sz="1800" u="sng" dirty="0" smtClean="0">
                <a:solidFill>
                  <a:prstClr val="black"/>
                </a:solidFill>
                <a:latin typeface="Calibri"/>
              </a:rPr>
              <a:t>bunds </a:t>
            </a:r>
            <a:endParaRPr lang="en-US" sz="1800" b="0" u="sng" dirty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prstClr val="black"/>
                </a:solidFill>
                <a:latin typeface="Calibri"/>
              </a:rPr>
              <a:t>40 events produced   150.2 </a:t>
            </a:r>
            <a:r>
              <a:rPr lang="en-US" sz="1800" dirty="0" err="1">
                <a:solidFill>
                  <a:prstClr val="black"/>
                </a:solidFill>
                <a:latin typeface="Calibri"/>
              </a:rPr>
              <a:t>mm.of</a:t>
            </a:r>
            <a:r>
              <a:rPr lang="en-US" sz="1800" dirty="0">
                <a:solidFill>
                  <a:prstClr val="black"/>
                </a:solidFill>
                <a:latin typeface="Calibri"/>
              </a:rPr>
              <a:t> runoff</a:t>
            </a: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prstClr val="black"/>
                </a:solidFill>
                <a:latin typeface="Calibri"/>
              </a:rPr>
              <a:t>Total contributing area to outlet                            =        25.83 ha</a:t>
            </a: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prstClr val="black"/>
                </a:solidFill>
                <a:latin typeface="Calibri"/>
              </a:rPr>
              <a:t>Avg. Ann. total hillslope soil loss                            =      2337  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tonnes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/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yr</a:t>
            </a:r>
            <a:endParaRPr lang="en-US" sz="1800" b="0" dirty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prstClr val="black"/>
                </a:solidFill>
                <a:latin typeface="Calibri"/>
              </a:rPr>
              <a:t>Avg. Ann. total channel soil loss                             =       334  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tonnes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/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yr</a:t>
            </a:r>
            <a:endParaRPr lang="en-US" sz="1800" b="0" dirty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prstClr val="black"/>
                </a:solidFill>
                <a:latin typeface="Calibri"/>
              </a:rPr>
              <a:t>Avg. Ann. sediment discharge from outlet            =    1253  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tonnes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/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yr</a:t>
            </a:r>
            <a:endParaRPr lang="en-US" sz="1800" b="0" dirty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prstClr val="black"/>
                </a:solidFill>
                <a:latin typeface="Calibri"/>
              </a:rPr>
              <a:t>Avg. Ann. Sed. delivery per unit area of watershed  =        48.5  T/ha/</a:t>
            </a:r>
            <a:r>
              <a:rPr lang="en-US" sz="1800" dirty="0" err="1">
                <a:solidFill>
                  <a:prstClr val="black"/>
                </a:solidFill>
                <a:latin typeface="Calibri"/>
              </a:rPr>
              <a:t>yr</a:t>
            </a:r>
            <a:endParaRPr lang="en-US" sz="1800" dirty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en-US" sz="1800" b="0" dirty="0" smtClean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u="sng" dirty="0" err="1" smtClean="0">
                <a:solidFill>
                  <a:prstClr val="black"/>
                </a:solidFill>
                <a:latin typeface="Calibri"/>
              </a:rPr>
              <a:t>Ayaye</a:t>
            </a:r>
            <a:r>
              <a:rPr lang="en-US" sz="1800" u="sng" dirty="0" smtClean="0">
                <a:solidFill>
                  <a:prstClr val="black"/>
                </a:solidFill>
                <a:latin typeface="Calibri"/>
              </a:rPr>
              <a:t> without </a:t>
            </a:r>
            <a:r>
              <a:rPr lang="en-US" sz="1800" u="sng" dirty="0" err="1">
                <a:solidFill>
                  <a:prstClr val="black"/>
                </a:solidFill>
                <a:latin typeface="Calibri"/>
              </a:rPr>
              <a:t>Stonebunds</a:t>
            </a:r>
            <a:r>
              <a:rPr lang="en-US" sz="1800" u="sng" dirty="0">
                <a:solidFill>
                  <a:prstClr val="black"/>
                </a:solidFill>
                <a:latin typeface="Calibri"/>
              </a:rPr>
              <a:t> </a:t>
            </a:r>
            <a:endParaRPr lang="en-US" sz="1800" b="0" u="sng" dirty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prstClr val="black"/>
                </a:solidFill>
                <a:latin typeface="Calibri"/>
              </a:rPr>
              <a:t>40 events produced   </a:t>
            </a:r>
            <a:r>
              <a:rPr lang="en-US" sz="1800" dirty="0" smtClean="0">
                <a:solidFill>
                  <a:prstClr val="black"/>
                </a:solidFill>
                <a:latin typeface="Calibri"/>
              </a:rPr>
              <a:t>148.8 </a:t>
            </a:r>
            <a:r>
              <a:rPr lang="en-US" sz="1800" dirty="0">
                <a:solidFill>
                  <a:prstClr val="black"/>
                </a:solidFill>
                <a:latin typeface="Calibri"/>
              </a:rPr>
              <a:t>mm. of </a:t>
            </a:r>
            <a:r>
              <a:rPr lang="en-US" sz="1800" dirty="0" smtClean="0">
                <a:solidFill>
                  <a:prstClr val="black"/>
                </a:solidFill>
                <a:latin typeface="Calibri"/>
              </a:rPr>
              <a:t>runoff</a:t>
            </a: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prstClr val="black"/>
                </a:solidFill>
                <a:latin typeface="Calibri"/>
              </a:rPr>
              <a:t>Total contributing area to outlet              </a:t>
            </a:r>
            <a:r>
              <a:rPr lang="en-US" sz="1800" b="0" dirty="0" smtClean="0">
                <a:solidFill>
                  <a:prstClr val="black"/>
                </a:solidFill>
                <a:latin typeface="Calibri"/>
              </a:rPr>
              <a:t>               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=        24.08 ha</a:t>
            </a: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0" dirty="0" smtClean="0">
                <a:solidFill>
                  <a:prstClr val="black"/>
                </a:solidFill>
                <a:latin typeface="Calibri"/>
              </a:rPr>
              <a:t>Avg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. Ann. total hillslope soil loss            </a:t>
            </a:r>
            <a:r>
              <a:rPr lang="en-US" sz="1800" b="0" dirty="0" smtClean="0">
                <a:solidFill>
                  <a:prstClr val="black"/>
                </a:solidFill>
                <a:latin typeface="Calibri"/>
              </a:rPr>
              <a:t>                 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=      </a:t>
            </a:r>
            <a:r>
              <a:rPr lang="en-US" sz="1800" b="0" dirty="0" smtClean="0">
                <a:solidFill>
                  <a:prstClr val="black"/>
                </a:solidFill>
                <a:latin typeface="Calibri"/>
              </a:rPr>
              <a:t>1728  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tonnes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/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yr</a:t>
            </a:r>
            <a:endParaRPr lang="en-US" sz="1800" b="0" dirty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prstClr val="black"/>
                </a:solidFill>
                <a:latin typeface="Calibri"/>
              </a:rPr>
              <a:t>Avg. Ann. total channel soil loss         </a:t>
            </a:r>
            <a:r>
              <a:rPr lang="en-US" sz="1800" b="0" dirty="0" smtClean="0">
                <a:solidFill>
                  <a:prstClr val="black"/>
                </a:solidFill>
                <a:latin typeface="Calibri"/>
              </a:rPr>
              <a:t>                     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=       </a:t>
            </a:r>
            <a:r>
              <a:rPr lang="en-US" sz="1800" b="0" dirty="0" smtClean="0">
                <a:solidFill>
                  <a:prstClr val="black"/>
                </a:solidFill>
                <a:latin typeface="Calibri"/>
              </a:rPr>
              <a:t>425  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tonnes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/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yr</a:t>
            </a:r>
            <a:endParaRPr lang="en-US" sz="1800" b="0" dirty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b="0" dirty="0">
                <a:solidFill>
                  <a:prstClr val="black"/>
                </a:solidFill>
                <a:latin typeface="Calibri"/>
              </a:rPr>
              <a:t>Avg. Ann. sediment discharge from outlet            =      </a:t>
            </a:r>
            <a:r>
              <a:rPr lang="en-US" sz="1800" b="0" dirty="0" smtClean="0">
                <a:solidFill>
                  <a:prstClr val="black"/>
                </a:solidFill>
                <a:latin typeface="Calibri"/>
              </a:rPr>
              <a:t>1345  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tonnes</a:t>
            </a:r>
            <a:r>
              <a:rPr lang="en-US" sz="1800" b="0" dirty="0">
                <a:solidFill>
                  <a:prstClr val="black"/>
                </a:solidFill>
                <a:latin typeface="Calibri"/>
              </a:rPr>
              <a:t>/</a:t>
            </a:r>
            <a:r>
              <a:rPr lang="en-US" sz="1800" b="0" dirty="0" err="1">
                <a:solidFill>
                  <a:prstClr val="black"/>
                </a:solidFill>
                <a:latin typeface="Calibri"/>
              </a:rPr>
              <a:t>yr</a:t>
            </a:r>
            <a:endParaRPr lang="en-US" sz="1800" b="0" dirty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prstClr val="black"/>
                </a:solidFill>
                <a:latin typeface="Calibri"/>
              </a:rPr>
              <a:t>Avg. Ann. Sed. delivery per unit area of watershed  =        55.9  T/ha/</a:t>
            </a:r>
            <a:r>
              <a:rPr lang="en-US" sz="1800" dirty="0" err="1">
                <a:solidFill>
                  <a:prstClr val="black"/>
                </a:solidFill>
                <a:latin typeface="Calibri"/>
              </a:rPr>
              <a:t>yr</a:t>
            </a:r>
            <a:endParaRPr lang="en-US" sz="1800" dirty="0">
              <a:solidFill>
                <a:prstClr val="black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endParaRPr lang="en-US" sz="1800" dirty="0" smtClean="0">
              <a:solidFill>
                <a:srgbClr val="0070C0"/>
              </a:solidFill>
              <a:latin typeface="Calibri"/>
            </a:endParaRPr>
          </a:p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1800" dirty="0" err="1" smtClean="0">
                <a:solidFill>
                  <a:srgbClr val="0070C0"/>
                </a:solidFill>
                <a:latin typeface="Calibri"/>
              </a:rPr>
              <a:t>Appr</a:t>
            </a:r>
            <a:r>
              <a:rPr lang="en-US" sz="1800" dirty="0" smtClean="0">
                <a:solidFill>
                  <a:srgbClr val="0070C0"/>
                </a:solidFill>
                <a:latin typeface="Calibri"/>
              </a:rPr>
              <a:t>. 14% reduction in sediment yield due to stone bunds</a:t>
            </a:r>
            <a:endParaRPr lang="en-US" sz="1800" dirty="0">
              <a:solidFill>
                <a:srgbClr val="0070C0"/>
              </a:solidFill>
              <a:latin typeface="Calibri"/>
            </a:endParaRPr>
          </a:p>
        </p:txBody>
      </p:sp>
      <p:sp>
        <p:nvSpPr>
          <p:cNvPr id="9" name="Rectangle 3"/>
          <p:cNvSpPr/>
          <p:nvPr/>
        </p:nvSpPr>
        <p:spPr>
          <a:xfrm>
            <a:off x="280562" y="356792"/>
            <a:ext cx="85805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 fontAlgn="auto">
              <a:spcBef>
                <a:spcPts val="0"/>
              </a:spcBef>
              <a:spcAft>
                <a:spcPts val="0"/>
              </a:spcAft>
            </a:pPr>
            <a:r>
              <a:rPr lang="en-US" sz="2400" dirty="0" smtClean="0">
                <a:solidFill>
                  <a:prstClr val="black"/>
                </a:solidFill>
                <a:latin typeface="Calibri"/>
              </a:rPr>
              <a:t>Comparison – </a:t>
            </a:r>
            <a:r>
              <a:rPr lang="en-US" sz="2400" dirty="0" err="1" smtClean="0">
                <a:solidFill>
                  <a:prstClr val="black"/>
                </a:solidFill>
                <a:latin typeface="Calibri"/>
              </a:rPr>
              <a:t>Ayaye</a:t>
            </a:r>
            <a:r>
              <a:rPr lang="en-US" sz="2400" dirty="0" smtClean="0">
                <a:solidFill>
                  <a:prstClr val="black"/>
                </a:solidFill>
                <a:latin typeface="Calibri"/>
              </a:rPr>
              <a:t> with and without stone bunds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ieren 4"/>
          <p:cNvGrpSpPr/>
          <p:nvPr/>
        </p:nvGrpSpPr>
        <p:grpSpPr>
          <a:xfrm>
            <a:off x="8245475" y="127959"/>
            <a:ext cx="999000" cy="628014"/>
            <a:chOff x="8245475" y="107901"/>
            <a:chExt cx="999000" cy="628014"/>
          </a:xfrm>
        </p:grpSpPr>
        <p:pic>
          <p:nvPicPr>
            <p:cNvPr id="6" name="Picture 1" descr="http://www.photos.apo-opa.com/plog-content/images/apo/logos/ada.jpg"/>
            <p:cNvPicPr>
              <a:picLocks noChangeAspect="1"/>
            </p:cNvPicPr>
            <p:nvPr/>
          </p:nvPicPr>
          <p:blipFill>
            <a:blip r:embed="rId2" r:link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45475" y="426352"/>
              <a:ext cx="914400" cy="3095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45475" y="107901"/>
              <a:ext cx="999000" cy="243000"/>
            </a:xfrm>
            <a:prstGeom prst="rect">
              <a:avLst/>
            </a:prstGeom>
          </p:spPr>
        </p:pic>
      </p:grpSp>
      <p:sp>
        <p:nvSpPr>
          <p:cNvPr id="2" name="Textfeld 1"/>
          <p:cNvSpPr txBox="1"/>
          <p:nvPr/>
        </p:nvSpPr>
        <p:spPr>
          <a:xfrm>
            <a:off x="5725717" y="3113653"/>
            <a:ext cx="318298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AT" sz="1400" dirty="0" smtClean="0"/>
              <a:t>Surface </a:t>
            </a:r>
            <a:r>
              <a:rPr lang="de-AT" sz="1400" dirty="0" err="1" smtClean="0"/>
              <a:t>runoff</a:t>
            </a:r>
            <a:r>
              <a:rPr lang="de-AT" sz="1400" dirty="0" smtClean="0"/>
              <a:t/>
            </a:r>
            <a:br>
              <a:rPr lang="de-AT" sz="1400" dirty="0" smtClean="0"/>
            </a:br>
            <a:r>
              <a:rPr lang="de-AT" sz="1400" b="0" dirty="0" err="1" smtClean="0"/>
              <a:t>average</a:t>
            </a:r>
            <a:r>
              <a:rPr lang="de-AT" sz="1400" dirty="0" smtClean="0"/>
              <a:t> </a:t>
            </a:r>
            <a:r>
              <a:rPr lang="de-AT" sz="1400" b="0" dirty="0" err="1" smtClean="0"/>
              <a:t>runoff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coefficient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increases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from</a:t>
            </a:r>
            <a:r>
              <a:rPr lang="de-AT" sz="1400" b="0" dirty="0" smtClean="0"/>
              <a:t> 0.11 </a:t>
            </a:r>
            <a:r>
              <a:rPr lang="de-AT" sz="1400" b="0" dirty="0" err="1" smtClean="0"/>
              <a:t>to</a:t>
            </a:r>
            <a:r>
              <a:rPr lang="de-AT" sz="1400" b="0" dirty="0" smtClean="0"/>
              <a:t> 0.12</a:t>
            </a:r>
            <a:endParaRPr lang="de-AT" sz="1400" b="0" dirty="0"/>
          </a:p>
        </p:txBody>
      </p:sp>
      <p:sp>
        <p:nvSpPr>
          <p:cNvPr id="13" name="Textfeld 12"/>
          <p:cNvSpPr txBox="1"/>
          <p:nvPr/>
        </p:nvSpPr>
        <p:spPr>
          <a:xfrm>
            <a:off x="5760864" y="5054674"/>
            <a:ext cx="3182987" cy="14619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de-AT" sz="1400" dirty="0" smtClean="0"/>
              <a:t>Sediment </a:t>
            </a:r>
            <a:r>
              <a:rPr lang="de-AT" sz="1400" dirty="0" err="1" smtClean="0"/>
              <a:t>yield</a:t>
            </a:r>
            <a:r>
              <a:rPr lang="de-AT" sz="1400" dirty="0" smtClean="0"/>
              <a:t/>
            </a:r>
            <a:br>
              <a:rPr lang="de-AT" sz="1400" dirty="0" smtClean="0"/>
            </a:br>
            <a:r>
              <a:rPr lang="de-AT" sz="1400" b="0" dirty="0" err="1" smtClean="0"/>
              <a:t>average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sediment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yield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increases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by</a:t>
            </a:r>
            <a:r>
              <a:rPr lang="de-AT" sz="1400" b="0" dirty="0" smtClean="0"/>
              <a:t> 32% (2030), 96% (2060) </a:t>
            </a:r>
            <a:r>
              <a:rPr lang="de-AT" sz="1400" b="0" dirty="0" err="1" smtClean="0"/>
              <a:t>and</a:t>
            </a:r>
            <a:r>
              <a:rPr lang="de-AT" sz="1400" b="0" dirty="0" smtClean="0"/>
              <a:t> 168% (2090)</a:t>
            </a:r>
          </a:p>
          <a:p>
            <a:pPr>
              <a:spcAft>
                <a:spcPts val="600"/>
              </a:spcAft>
            </a:pPr>
            <a:r>
              <a:rPr lang="de-AT" sz="1400" b="0" dirty="0" smtClean="0"/>
              <a:t>Max </a:t>
            </a:r>
            <a:r>
              <a:rPr lang="de-AT" sz="1400" b="0" dirty="0" err="1" smtClean="0"/>
              <a:t>sediment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yield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increases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by</a:t>
            </a:r>
            <a:r>
              <a:rPr lang="de-AT" sz="1400" b="0" dirty="0" smtClean="0"/>
              <a:t> 84, 195, </a:t>
            </a:r>
            <a:r>
              <a:rPr lang="de-AT" sz="1400" b="0" dirty="0" err="1" smtClean="0"/>
              <a:t>and</a:t>
            </a:r>
            <a:r>
              <a:rPr lang="de-AT" sz="1400" b="0" dirty="0" smtClean="0"/>
              <a:t> 332%</a:t>
            </a:r>
            <a:endParaRPr lang="de-AT" sz="1400" b="0" dirty="0"/>
          </a:p>
        </p:txBody>
      </p:sp>
      <p:grpSp>
        <p:nvGrpSpPr>
          <p:cNvPr id="12" name="Gruppieren 11"/>
          <p:cNvGrpSpPr/>
          <p:nvPr/>
        </p:nvGrpSpPr>
        <p:grpSpPr>
          <a:xfrm>
            <a:off x="35900" y="2829535"/>
            <a:ext cx="5559425" cy="1886878"/>
            <a:chOff x="273447" y="611957"/>
            <a:chExt cx="5559425" cy="2743200"/>
          </a:xfrm>
        </p:grpSpPr>
        <p:pic>
          <p:nvPicPr>
            <p:cNvPr id="8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3447" y="611957"/>
              <a:ext cx="5559425" cy="2743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11" name="Gerade Verbindung 10"/>
            <p:cNvCxnSpPr/>
            <p:nvPr/>
          </p:nvCxnSpPr>
          <p:spPr bwMode="auto">
            <a:xfrm flipV="1">
              <a:off x="2952552" y="755973"/>
              <a:ext cx="0" cy="2016224"/>
            </a:xfrm>
            <a:prstGeom prst="line">
              <a:avLst/>
            </a:prstGeom>
            <a:noFill/>
            <a:ln w="15875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6" name="Gerade Verbindung 15"/>
            <p:cNvCxnSpPr/>
            <p:nvPr/>
          </p:nvCxnSpPr>
          <p:spPr bwMode="auto">
            <a:xfrm flipV="1">
              <a:off x="4320704" y="755973"/>
              <a:ext cx="0" cy="2016224"/>
            </a:xfrm>
            <a:prstGeom prst="line">
              <a:avLst/>
            </a:prstGeom>
            <a:noFill/>
            <a:ln w="15875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10" name="Gruppieren 9"/>
          <p:cNvGrpSpPr/>
          <p:nvPr/>
        </p:nvGrpSpPr>
        <p:grpSpPr>
          <a:xfrm>
            <a:off x="72232" y="4737750"/>
            <a:ext cx="5535613" cy="1994884"/>
            <a:chOff x="112737" y="3441572"/>
            <a:chExt cx="5535613" cy="2743200"/>
          </a:xfrm>
        </p:grpSpPr>
        <p:pic>
          <p:nvPicPr>
            <p:cNvPr id="9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737" y="3441572"/>
              <a:ext cx="5535613" cy="2743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17" name="Gerade Verbindung 16"/>
            <p:cNvCxnSpPr/>
            <p:nvPr/>
          </p:nvCxnSpPr>
          <p:spPr bwMode="auto">
            <a:xfrm flipV="1">
              <a:off x="2880544" y="3636293"/>
              <a:ext cx="0" cy="2016224"/>
            </a:xfrm>
            <a:prstGeom prst="line">
              <a:avLst/>
            </a:prstGeom>
            <a:noFill/>
            <a:ln w="15875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8" name="Gerade Verbindung 17"/>
            <p:cNvCxnSpPr/>
            <p:nvPr/>
          </p:nvCxnSpPr>
          <p:spPr bwMode="auto">
            <a:xfrm flipV="1">
              <a:off x="4248696" y="3636293"/>
              <a:ext cx="0" cy="2016224"/>
            </a:xfrm>
            <a:prstGeom prst="line">
              <a:avLst/>
            </a:prstGeom>
            <a:noFill/>
            <a:ln w="15875" cap="flat" cmpd="sng" algn="ctr">
              <a:solidFill>
                <a:schemeClr val="bg1">
                  <a:lumMod val="6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sp>
        <p:nvSpPr>
          <p:cNvPr id="3" name="Textfeld 2"/>
          <p:cNvSpPr txBox="1"/>
          <p:nvPr/>
        </p:nvSpPr>
        <p:spPr>
          <a:xfrm>
            <a:off x="5762891" y="3978330"/>
            <a:ext cx="31829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400" dirty="0" err="1" smtClean="0"/>
              <a:t>Crop</a:t>
            </a:r>
            <a:r>
              <a:rPr lang="de-AT" sz="1400" dirty="0" smtClean="0"/>
              <a:t> </a:t>
            </a:r>
            <a:r>
              <a:rPr lang="de-AT" sz="1400" dirty="0" err="1" smtClean="0"/>
              <a:t>yield</a:t>
            </a:r>
            <a:endParaRPr lang="de-AT" sz="1400" dirty="0" smtClean="0"/>
          </a:p>
          <a:p>
            <a:r>
              <a:rPr lang="de-AT" sz="1400" b="0" dirty="0" err="1" smtClean="0"/>
              <a:t>No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impact</a:t>
            </a:r>
            <a:r>
              <a:rPr lang="de-AT" sz="1400" b="0" dirty="0" smtClean="0"/>
              <a:t> on </a:t>
            </a:r>
            <a:r>
              <a:rPr lang="de-AT" sz="1400" b="0" dirty="0" err="1" smtClean="0"/>
              <a:t>faba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bean</a:t>
            </a:r>
            <a:r>
              <a:rPr lang="de-AT" sz="1400" b="0" dirty="0" smtClean="0"/>
              <a:t> but </a:t>
            </a:r>
            <a:r>
              <a:rPr lang="de-AT" sz="1400" b="0" dirty="0" err="1" smtClean="0"/>
              <a:t>significant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decrease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for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wheat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and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barley</a:t>
            </a:r>
            <a:endParaRPr lang="de-AT" sz="1400" dirty="0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" y="994500"/>
            <a:ext cx="5630778" cy="1777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288925" y="323850"/>
            <a:ext cx="63246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Aft>
                <a:spcPct val="45000"/>
              </a:spcAft>
            </a:pPr>
            <a:r>
              <a:rPr lang="de-DE" altLang="de-DE" sz="2400" dirty="0" smtClean="0">
                <a:solidFill>
                  <a:srgbClr val="000099"/>
                </a:solidFill>
              </a:rPr>
              <a:t>Impact </a:t>
            </a:r>
            <a:r>
              <a:rPr lang="de-DE" altLang="de-DE" sz="2400" dirty="0" err="1" smtClean="0">
                <a:solidFill>
                  <a:srgbClr val="000099"/>
                </a:solidFill>
              </a:rPr>
              <a:t>of</a:t>
            </a:r>
            <a:r>
              <a:rPr lang="de-DE" altLang="de-DE" sz="2400" dirty="0" smtClean="0">
                <a:solidFill>
                  <a:srgbClr val="000099"/>
                </a:solidFill>
              </a:rPr>
              <a:t> </a:t>
            </a:r>
            <a:r>
              <a:rPr lang="de-DE" altLang="de-DE" sz="2400" dirty="0" err="1" smtClean="0">
                <a:solidFill>
                  <a:srgbClr val="000099"/>
                </a:solidFill>
              </a:rPr>
              <a:t>Climate</a:t>
            </a:r>
            <a:r>
              <a:rPr lang="de-DE" altLang="de-DE" sz="2400" dirty="0" smtClean="0">
                <a:solidFill>
                  <a:srgbClr val="000099"/>
                </a:solidFill>
              </a:rPr>
              <a:t> Change</a:t>
            </a:r>
            <a:endParaRPr lang="de-DE" altLang="de-DE" sz="2400" i="1" dirty="0">
              <a:solidFill>
                <a:srgbClr val="000099"/>
              </a:solidFill>
            </a:endParaRPr>
          </a:p>
        </p:txBody>
      </p:sp>
      <p:sp>
        <p:nvSpPr>
          <p:cNvPr id="22" name="Textfeld 21"/>
          <p:cNvSpPr txBox="1"/>
          <p:nvPr/>
        </p:nvSpPr>
        <p:spPr>
          <a:xfrm>
            <a:off x="5762892" y="956315"/>
            <a:ext cx="3396984" cy="181588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de-AT" sz="1400" dirty="0" smtClean="0"/>
              <a:t>WEPP </a:t>
            </a:r>
            <a:r>
              <a:rPr lang="de-AT" sz="1400" dirty="0" err="1" smtClean="0"/>
              <a:t>hillslope</a:t>
            </a:r>
            <a:r>
              <a:rPr lang="de-AT" sz="1400" dirty="0" smtClean="0"/>
              <a:t> </a:t>
            </a:r>
            <a:r>
              <a:rPr lang="de-AT" sz="1400" dirty="0" err="1" smtClean="0"/>
              <a:t>model</a:t>
            </a:r>
            <a:endParaRPr lang="de-AT" sz="1400" dirty="0" smtClean="0"/>
          </a:p>
          <a:p>
            <a:r>
              <a:rPr lang="de-AT" sz="1400" b="0" dirty="0" smtClean="0"/>
              <a:t>50 m </a:t>
            </a:r>
            <a:r>
              <a:rPr lang="de-AT" sz="1400" b="0" dirty="0" err="1" smtClean="0"/>
              <a:t>length</a:t>
            </a:r>
            <a:endParaRPr lang="de-AT" sz="1400" b="0" dirty="0" smtClean="0"/>
          </a:p>
          <a:p>
            <a:r>
              <a:rPr lang="de-AT" sz="1400" b="0" dirty="0" smtClean="0"/>
              <a:t>9% </a:t>
            </a:r>
            <a:r>
              <a:rPr lang="de-AT" sz="1400" b="0" dirty="0" err="1" smtClean="0"/>
              <a:t>slope</a:t>
            </a:r>
            <a:r>
              <a:rPr lang="de-AT" sz="1400" b="0" dirty="0"/>
              <a:t/>
            </a:r>
            <a:br>
              <a:rPr lang="de-AT" sz="1400" b="0" dirty="0"/>
            </a:br>
            <a:r>
              <a:rPr lang="de-AT" sz="1400" b="0" dirty="0" err="1" smtClean="0"/>
              <a:t>no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stone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bunds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considered</a:t>
            </a:r>
            <a:endParaRPr lang="de-AT" sz="1400" b="0" dirty="0" smtClean="0"/>
          </a:p>
          <a:p>
            <a:r>
              <a:rPr lang="de-AT" sz="1400" b="0" dirty="0" err="1" smtClean="0"/>
              <a:t>Climate</a:t>
            </a:r>
            <a:r>
              <a:rPr lang="de-AT" sz="1400" b="0" dirty="0" smtClean="0"/>
              <a:t> Scenarios </a:t>
            </a:r>
            <a:r>
              <a:rPr lang="de-AT" sz="1400" b="0" dirty="0" err="1" smtClean="0"/>
              <a:t>for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Bahir</a:t>
            </a:r>
            <a:r>
              <a:rPr lang="de-AT" sz="1400" b="0" dirty="0" smtClean="0"/>
              <a:t> Dar: 2015, 2030, 2060, 2090 (100 </a:t>
            </a:r>
            <a:r>
              <a:rPr lang="de-AT" sz="1400" b="0" dirty="0" err="1" smtClean="0"/>
              <a:t>yrs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simulation</a:t>
            </a:r>
            <a:r>
              <a:rPr lang="de-AT" sz="1400" b="0" dirty="0" smtClean="0"/>
              <a:t>)</a:t>
            </a:r>
          </a:p>
          <a:p>
            <a:r>
              <a:rPr lang="de-AT" sz="1400" b="0" dirty="0" err="1" smtClean="0"/>
              <a:t>Climate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scenarios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with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minimum</a:t>
            </a:r>
            <a:r>
              <a:rPr lang="de-AT" sz="1400" b="0" dirty="0" smtClean="0"/>
              <a:t>, </a:t>
            </a:r>
            <a:r>
              <a:rPr lang="de-AT" sz="1400" b="0" dirty="0" err="1" smtClean="0"/>
              <a:t>average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and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maximum</a:t>
            </a:r>
            <a:r>
              <a:rPr lang="de-AT" sz="1400" b="0" dirty="0" smtClean="0"/>
              <a:t> </a:t>
            </a:r>
            <a:r>
              <a:rPr lang="de-AT" sz="1400" b="0" dirty="0" err="1" smtClean="0"/>
              <a:t>precipitation</a:t>
            </a:r>
            <a:endParaRPr lang="de-AT" sz="1400" b="0" dirty="0"/>
          </a:p>
        </p:txBody>
      </p:sp>
    </p:spTree>
    <p:extLst>
      <p:ext uri="{BB962C8B-B14F-4D97-AF65-F5344CB8AC3E}">
        <p14:creationId xmlns:p14="http://schemas.microsoft.com/office/powerpoint/2010/main" val="41467244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88925" y="323850"/>
            <a:ext cx="63246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Aft>
                <a:spcPct val="45000"/>
              </a:spcAft>
            </a:pPr>
            <a:r>
              <a:rPr lang="de-DE" altLang="de-DE" sz="2500" dirty="0" smtClean="0">
                <a:solidFill>
                  <a:srgbClr val="000099"/>
                </a:solidFill>
              </a:rPr>
              <a:t>Summary </a:t>
            </a:r>
            <a:r>
              <a:rPr lang="de-DE" altLang="de-DE" sz="2500" dirty="0" err="1" smtClean="0">
                <a:solidFill>
                  <a:srgbClr val="000099"/>
                </a:solidFill>
              </a:rPr>
              <a:t>and</a:t>
            </a:r>
            <a:r>
              <a:rPr lang="de-DE" altLang="de-DE" sz="2500" dirty="0" smtClean="0">
                <a:solidFill>
                  <a:srgbClr val="000099"/>
                </a:solidFill>
              </a:rPr>
              <a:t> </a:t>
            </a:r>
            <a:r>
              <a:rPr lang="de-DE" altLang="de-DE" sz="2500" dirty="0" err="1" smtClean="0">
                <a:solidFill>
                  <a:srgbClr val="000099"/>
                </a:solidFill>
              </a:rPr>
              <a:t>Conclusions</a:t>
            </a:r>
            <a:endParaRPr lang="de-DE" altLang="de-DE" sz="2000" i="1" dirty="0">
              <a:solidFill>
                <a:srgbClr val="000099"/>
              </a:solidFill>
            </a:endParaRPr>
          </a:p>
        </p:txBody>
      </p:sp>
      <p:grpSp>
        <p:nvGrpSpPr>
          <p:cNvPr id="5" name="Gruppieren 4"/>
          <p:cNvGrpSpPr/>
          <p:nvPr/>
        </p:nvGrpSpPr>
        <p:grpSpPr>
          <a:xfrm>
            <a:off x="8245475" y="127959"/>
            <a:ext cx="999000" cy="628014"/>
            <a:chOff x="8245475" y="107901"/>
            <a:chExt cx="999000" cy="628014"/>
          </a:xfrm>
        </p:grpSpPr>
        <p:pic>
          <p:nvPicPr>
            <p:cNvPr id="6" name="Picture 1" descr="http://www.photos.apo-opa.com/plog-content/images/apo/logos/ada.jpg"/>
            <p:cNvPicPr>
              <a:picLocks noChangeAspect="1"/>
            </p:cNvPicPr>
            <p:nvPr/>
          </p:nvPicPr>
          <p:blipFill>
            <a:blip r:embed="rId2" r:link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245475" y="426352"/>
              <a:ext cx="914400" cy="30956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Picture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45475" y="107901"/>
              <a:ext cx="999000" cy="243000"/>
            </a:xfrm>
            <a:prstGeom prst="rect">
              <a:avLst/>
            </a:prstGeom>
          </p:spPr>
        </p:pic>
      </p:grpSp>
      <p:sp>
        <p:nvSpPr>
          <p:cNvPr id="2" name="Textfeld 1"/>
          <p:cNvSpPr txBox="1"/>
          <p:nvPr/>
        </p:nvSpPr>
        <p:spPr>
          <a:xfrm>
            <a:off x="257612" y="899989"/>
            <a:ext cx="8986646" cy="5432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00"/>
              </a:spcAft>
            </a:pPr>
            <a:r>
              <a:rPr lang="de-AT" sz="1700" dirty="0" smtClean="0"/>
              <a:t>General </a:t>
            </a:r>
            <a:r>
              <a:rPr lang="de-AT" sz="1700" dirty="0" err="1" smtClean="0"/>
              <a:t>conclusions</a:t>
            </a:r>
            <a:endParaRPr lang="de-AT" sz="1700" dirty="0" smtClean="0"/>
          </a:p>
          <a:p>
            <a:pPr marL="285750" indent="-285750">
              <a:spcAft>
                <a:spcPts val="300"/>
              </a:spcAft>
              <a:buClr>
                <a:srgbClr val="FF0000"/>
              </a:buClr>
              <a:buSzPct val="130000"/>
              <a:buFont typeface="Arial" panose="020B0604020202020204" pitchFamily="34" charset="0"/>
              <a:buChar char="•"/>
            </a:pPr>
            <a:r>
              <a:rPr lang="de-AT" sz="1500" b="0" dirty="0" smtClean="0"/>
              <a:t>Data </a:t>
            </a:r>
            <a:r>
              <a:rPr lang="de-AT" sz="1500" b="0" dirty="0" err="1" smtClean="0"/>
              <a:t>need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for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distributed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physically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based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models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higher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than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for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stochastic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models</a:t>
            </a:r>
            <a:endParaRPr lang="de-AT" sz="1500" b="0" dirty="0" smtClean="0"/>
          </a:p>
          <a:p>
            <a:pPr marL="285750" indent="-285750">
              <a:spcAft>
                <a:spcPts val="300"/>
              </a:spcAft>
              <a:buClr>
                <a:srgbClr val="FF0000"/>
              </a:buClr>
              <a:buSzPct val="130000"/>
              <a:buFont typeface="Arial" panose="020B0604020202020204" pitchFamily="34" charset="0"/>
              <a:buChar char="•"/>
            </a:pPr>
            <a:r>
              <a:rPr lang="de-AT" sz="1500" b="0" dirty="0" smtClean="0"/>
              <a:t>Type </a:t>
            </a:r>
            <a:r>
              <a:rPr lang="de-AT" sz="1500" b="0" dirty="0" err="1" smtClean="0"/>
              <a:t>of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model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dictated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by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the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availability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of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data</a:t>
            </a:r>
            <a:r>
              <a:rPr lang="de-AT" sz="1500" b="0" dirty="0" smtClean="0"/>
              <a:t> (USLE vs. </a:t>
            </a:r>
            <a:r>
              <a:rPr lang="de-AT" sz="1500" b="0" dirty="0" err="1" smtClean="0"/>
              <a:t>process-based</a:t>
            </a:r>
            <a:r>
              <a:rPr lang="de-AT" sz="1500" b="0" dirty="0" smtClean="0"/>
              <a:t>)</a:t>
            </a:r>
          </a:p>
          <a:p>
            <a:pPr marL="285750" indent="-285750">
              <a:spcAft>
                <a:spcPts val="300"/>
              </a:spcAft>
              <a:buClr>
                <a:srgbClr val="FF0000"/>
              </a:buClr>
              <a:buSzPct val="130000"/>
              <a:buFont typeface="Arial" panose="020B0604020202020204" pitchFamily="34" charset="0"/>
              <a:buChar char="•"/>
            </a:pPr>
            <a:r>
              <a:rPr lang="de-AT" sz="1500" b="0" dirty="0" smtClean="0"/>
              <a:t>Performance </a:t>
            </a:r>
            <a:r>
              <a:rPr lang="de-AT" sz="1500" b="0" dirty="0" err="1" smtClean="0"/>
              <a:t>of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models</a:t>
            </a:r>
            <a:r>
              <a:rPr lang="de-AT" sz="1500" b="0" dirty="0" smtClean="0"/>
              <a:t> on a </a:t>
            </a:r>
            <a:r>
              <a:rPr lang="de-AT" sz="1500" b="0" dirty="0" err="1" smtClean="0"/>
              <a:t>longer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term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basis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mostly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good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to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acceptable</a:t>
            </a:r>
            <a:endParaRPr lang="de-AT" sz="1500" b="0" dirty="0" smtClean="0"/>
          </a:p>
          <a:p>
            <a:pPr marL="285750" indent="-285750">
              <a:spcAft>
                <a:spcPts val="300"/>
              </a:spcAft>
              <a:buClr>
                <a:srgbClr val="FF0000"/>
              </a:buClr>
              <a:buSzPct val="130000"/>
              <a:buFont typeface="Arial" panose="020B0604020202020204" pitchFamily="34" charset="0"/>
              <a:buChar char="•"/>
            </a:pPr>
            <a:r>
              <a:rPr lang="de-AT" sz="1500" b="0" dirty="0" err="1" smtClean="0"/>
              <a:t>Runoff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prediction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usually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better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than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soil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loss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assessments</a:t>
            </a:r>
            <a:endParaRPr lang="de-AT" sz="1500" b="0" dirty="0" smtClean="0"/>
          </a:p>
          <a:p>
            <a:pPr marL="285750" indent="-285750">
              <a:spcAft>
                <a:spcPts val="300"/>
              </a:spcAft>
              <a:buClr>
                <a:srgbClr val="FF0000"/>
              </a:buClr>
              <a:buSzPct val="130000"/>
              <a:buFont typeface="Arial" panose="020B0604020202020204" pitchFamily="34" charset="0"/>
              <a:buChar char="•"/>
            </a:pPr>
            <a:r>
              <a:rPr lang="de-AT" sz="1500" b="0" dirty="0" smtClean="0"/>
              <a:t>Most </a:t>
            </a:r>
            <a:r>
              <a:rPr lang="de-AT" sz="1500" b="0" dirty="0" err="1" smtClean="0"/>
              <a:t>soil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erosion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models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are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developed</a:t>
            </a:r>
            <a:r>
              <a:rPr lang="de-AT" sz="1500" b="0" dirty="0" smtClean="0"/>
              <a:t> in humid </a:t>
            </a:r>
            <a:r>
              <a:rPr lang="de-AT" sz="1500" b="0" dirty="0" err="1" smtClean="0"/>
              <a:t>regions</a:t>
            </a:r>
            <a:r>
              <a:rPr lang="de-AT" sz="1500" b="0" dirty="0" smtClean="0"/>
              <a:t>; </a:t>
            </a:r>
            <a:r>
              <a:rPr lang="de-AT" sz="1500" b="0" dirty="0" err="1" smtClean="0"/>
              <a:t>crop</a:t>
            </a:r>
            <a:r>
              <a:rPr lang="de-AT" sz="1500" b="0" dirty="0" smtClean="0"/>
              <a:t>, </a:t>
            </a:r>
            <a:r>
              <a:rPr lang="de-AT" sz="1500" b="0" dirty="0" err="1" smtClean="0"/>
              <a:t>management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and</a:t>
            </a:r>
            <a:r>
              <a:rPr lang="de-AT" sz="1500" b="0" dirty="0" smtClean="0"/>
              <a:t> SWC </a:t>
            </a:r>
            <a:r>
              <a:rPr lang="de-AT" sz="1500" b="0" dirty="0" err="1" smtClean="0"/>
              <a:t>parameterization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need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to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be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adapted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to</a:t>
            </a:r>
            <a:r>
              <a:rPr lang="de-AT" sz="1500" b="0" dirty="0" smtClean="0"/>
              <a:t> regional </a:t>
            </a:r>
            <a:r>
              <a:rPr lang="de-AT" sz="1500" b="0" dirty="0" err="1" smtClean="0"/>
              <a:t>specific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conditions</a:t>
            </a:r>
            <a:endParaRPr lang="de-AT" sz="1500" b="0" dirty="0" smtClean="0"/>
          </a:p>
          <a:p>
            <a:pPr marL="285750" indent="-285750">
              <a:spcAft>
                <a:spcPts val="300"/>
              </a:spcAft>
              <a:buClr>
                <a:srgbClr val="FF0000"/>
              </a:buClr>
              <a:buSzPct val="130000"/>
              <a:buFont typeface="Arial" panose="020B0604020202020204" pitchFamily="34" charset="0"/>
              <a:buChar char="•"/>
            </a:pPr>
            <a:r>
              <a:rPr lang="de-AT" sz="1500" b="0" dirty="0"/>
              <a:t>Quality </a:t>
            </a:r>
            <a:r>
              <a:rPr lang="de-AT" sz="1500" b="0" dirty="0" err="1"/>
              <a:t>of</a:t>
            </a:r>
            <a:r>
              <a:rPr lang="de-AT" sz="1500" b="0" dirty="0"/>
              <a:t> </a:t>
            </a:r>
            <a:r>
              <a:rPr lang="de-AT" sz="1500" b="0" dirty="0" err="1"/>
              <a:t>output</a:t>
            </a:r>
            <a:r>
              <a:rPr lang="de-AT" sz="1500" b="0" dirty="0"/>
              <a:t> </a:t>
            </a:r>
            <a:r>
              <a:rPr lang="de-AT" sz="1500" b="0" dirty="0" err="1"/>
              <a:t>depends</a:t>
            </a:r>
            <a:r>
              <a:rPr lang="de-AT" sz="1500" b="0" dirty="0"/>
              <a:t> </a:t>
            </a:r>
            <a:r>
              <a:rPr lang="de-AT" sz="1500" b="0" dirty="0" smtClean="0"/>
              <a:t>on </a:t>
            </a:r>
            <a:r>
              <a:rPr lang="de-AT" sz="1500" b="0" dirty="0" err="1"/>
              <a:t>quality</a:t>
            </a:r>
            <a:r>
              <a:rPr lang="de-AT" sz="1500" b="0" dirty="0"/>
              <a:t> </a:t>
            </a:r>
            <a:r>
              <a:rPr lang="de-AT" sz="1500" b="0" dirty="0" err="1"/>
              <a:t>of</a:t>
            </a:r>
            <a:r>
              <a:rPr lang="de-AT" sz="1500" b="0" dirty="0"/>
              <a:t> </a:t>
            </a:r>
            <a:r>
              <a:rPr lang="de-AT" sz="1500" b="0" dirty="0" err="1"/>
              <a:t>input</a:t>
            </a:r>
            <a:r>
              <a:rPr lang="de-AT" sz="1500" b="0" dirty="0"/>
              <a:t> </a:t>
            </a:r>
            <a:r>
              <a:rPr lang="de-AT" sz="1500" b="0" dirty="0" err="1"/>
              <a:t>data</a:t>
            </a:r>
            <a:r>
              <a:rPr lang="de-AT" sz="1500" b="0" dirty="0"/>
              <a:t> </a:t>
            </a:r>
            <a:r>
              <a:rPr lang="de-AT" sz="1500" b="0" dirty="0" err="1"/>
              <a:t>and</a:t>
            </a:r>
            <a:r>
              <a:rPr lang="de-AT" sz="1500" b="0" dirty="0"/>
              <a:t> </a:t>
            </a:r>
            <a:r>
              <a:rPr lang="de-AT" sz="1500" b="0" dirty="0" err="1"/>
              <a:t>the</a:t>
            </a:r>
            <a:r>
              <a:rPr lang="de-AT" sz="1500" b="0" dirty="0"/>
              <a:t> </a:t>
            </a:r>
            <a:r>
              <a:rPr lang="de-AT" sz="1500" b="0" dirty="0" err="1"/>
              <a:t>ability</a:t>
            </a:r>
            <a:r>
              <a:rPr lang="de-AT" sz="1500" b="0" dirty="0"/>
              <a:t> </a:t>
            </a:r>
            <a:r>
              <a:rPr lang="de-AT" sz="1500" b="0" dirty="0" err="1"/>
              <a:t>of</a:t>
            </a:r>
            <a:r>
              <a:rPr lang="de-AT" sz="1500" b="0" dirty="0"/>
              <a:t> </a:t>
            </a:r>
            <a:r>
              <a:rPr lang="de-AT" sz="1500" b="0" dirty="0" err="1"/>
              <a:t>the</a:t>
            </a:r>
            <a:r>
              <a:rPr lang="de-AT" sz="1500" b="0" dirty="0"/>
              <a:t> </a:t>
            </a:r>
            <a:r>
              <a:rPr lang="de-AT" sz="1500" b="0" dirty="0" err="1"/>
              <a:t>model</a:t>
            </a:r>
            <a:r>
              <a:rPr lang="de-AT" sz="1500" b="0" dirty="0"/>
              <a:t> </a:t>
            </a:r>
            <a:r>
              <a:rPr lang="de-AT" sz="1500" b="0" dirty="0" err="1"/>
              <a:t>to</a:t>
            </a:r>
            <a:r>
              <a:rPr lang="de-AT" sz="1500" b="0" dirty="0"/>
              <a:t> </a:t>
            </a:r>
            <a:r>
              <a:rPr lang="de-AT" sz="1500" b="0" dirty="0" err="1"/>
              <a:t>represent</a:t>
            </a:r>
            <a:r>
              <a:rPr lang="de-AT" sz="1500" b="0" dirty="0"/>
              <a:t> </a:t>
            </a:r>
            <a:r>
              <a:rPr lang="de-AT" sz="1500" b="0" dirty="0" err="1"/>
              <a:t>the</a:t>
            </a:r>
            <a:r>
              <a:rPr lang="de-AT" sz="1500" b="0" dirty="0"/>
              <a:t> </a:t>
            </a:r>
            <a:r>
              <a:rPr lang="de-AT" sz="1500" b="0" dirty="0" err="1"/>
              <a:t>driving</a:t>
            </a:r>
            <a:r>
              <a:rPr lang="de-AT" sz="1500" b="0" dirty="0"/>
              <a:t> </a:t>
            </a:r>
            <a:r>
              <a:rPr lang="de-AT" sz="1500" b="0" dirty="0" err="1" smtClean="0"/>
              <a:t>processes</a:t>
            </a:r>
            <a:endParaRPr lang="de-AT" sz="1500" b="0" dirty="0" smtClean="0"/>
          </a:p>
          <a:p>
            <a:pPr marL="285750" indent="-285750">
              <a:spcAft>
                <a:spcPts val="1000"/>
              </a:spcAft>
              <a:buClr>
                <a:srgbClr val="FF0000"/>
              </a:buClr>
              <a:buSzPct val="130000"/>
              <a:buFont typeface="Arial" panose="020B0604020202020204" pitchFamily="34" charset="0"/>
              <a:buChar char="•"/>
            </a:pPr>
            <a:r>
              <a:rPr lang="de-AT" sz="1500" b="0" dirty="0"/>
              <a:t>Never </a:t>
            </a:r>
            <a:r>
              <a:rPr lang="de-AT" sz="1500" b="0" dirty="0" err="1"/>
              <a:t>perform</a:t>
            </a:r>
            <a:r>
              <a:rPr lang="de-AT" sz="1500" b="0" dirty="0"/>
              <a:t> </a:t>
            </a:r>
            <a:r>
              <a:rPr lang="de-AT" sz="1500" b="0" dirty="0" err="1"/>
              <a:t>simulations</a:t>
            </a:r>
            <a:r>
              <a:rPr lang="de-AT" sz="1500" b="0" dirty="0"/>
              <a:t> </a:t>
            </a:r>
            <a:r>
              <a:rPr lang="de-AT" sz="1500" b="0" dirty="0" err="1"/>
              <a:t>from</a:t>
            </a:r>
            <a:r>
              <a:rPr lang="de-AT" sz="1500" b="0" dirty="0"/>
              <a:t> </a:t>
            </a:r>
            <a:r>
              <a:rPr lang="de-AT" sz="1500" b="0" dirty="0" err="1"/>
              <a:t>your</a:t>
            </a:r>
            <a:r>
              <a:rPr lang="de-AT" sz="1500" b="0" dirty="0"/>
              <a:t> </a:t>
            </a:r>
            <a:r>
              <a:rPr lang="de-AT" sz="1500" b="0" dirty="0" err="1"/>
              <a:t>desk</a:t>
            </a:r>
            <a:r>
              <a:rPr lang="de-AT" sz="1500" b="0" dirty="0"/>
              <a:t> </a:t>
            </a:r>
            <a:r>
              <a:rPr lang="de-AT" sz="1500" b="0" dirty="0" err="1"/>
              <a:t>without</a:t>
            </a:r>
            <a:r>
              <a:rPr lang="de-AT" sz="1500" b="0" dirty="0"/>
              <a:t> </a:t>
            </a:r>
            <a:r>
              <a:rPr lang="de-AT" sz="1500" b="0" dirty="0" err="1"/>
              <a:t>knowing</a:t>
            </a:r>
            <a:r>
              <a:rPr lang="de-AT" sz="1500" b="0" dirty="0"/>
              <a:t> </a:t>
            </a:r>
            <a:r>
              <a:rPr lang="de-AT" sz="1500" b="0" dirty="0" err="1"/>
              <a:t>exactly</a:t>
            </a:r>
            <a:r>
              <a:rPr lang="de-AT" sz="1500" b="0" dirty="0"/>
              <a:t> </a:t>
            </a:r>
            <a:r>
              <a:rPr lang="de-AT" sz="1500" b="0" dirty="0" err="1"/>
              <a:t>the</a:t>
            </a:r>
            <a:r>
              <a:rPr lang="de-AT" sz="1500" b="0" dirty="0"/>
              <a:t> </a:t>
            </a:r>
            <a:r>
              <a:rPr lang="de-AT" sz="1500" b="0" dirty="0" err="1"/>
              <a:t>watershed</a:t>
            </a:r>
            <a:r>
              <a:rPr lang="de-AT" sz="1500" b="0" dirty="0" smtClean="0"/>
              <a:t>!</a:t>
            </a:r>
          </a:p>
          <a:p>
            <a:pPr>
              <a:spcAft>
                <a:spcPts val="300"/>
              </a:spcAft>
            </a:pPr>
            <a:r>
              <a:rPr lang="de-AT" sz="1700" dirty="0" smtClean="0"/>
              <a:t>WEPP</a:t>
            </a:r>
            <a:endParaRPr lang="de-AT" sz="1700" dirty="0"/>
          </a:p>
          <a:p>
            <a:pPr>
              <a:spcAft>
                <a:spcPts val="300"/>
              </a:spcAft>
              <a:buClr>
                <a:srgbClr val="FF0000"/>
              </a:buClr>
              <a:buSzPct val="130000"/>
            </a:pPr>
            <a:r>
              <a:rPr lang="de-AT" sz="1600" dirty="0">
                <a:solidFill>
                  <a:srgbClr val="FF0000"/>
                </a:solidFill>
              </a:rPr>
              <a:t>-  </a:t>
            </a:r>
            <a:r>
              <a:rPr lang="de-AT" sz="1600" b="0" dirty="0"/>
              <a:t>  </a:t>
            </a:r>
            <a:r>
              <a:rPr lang="de-AT" sz="1500" b="0" dirty="0"/>
              <a:t>Higher </a:t>
            </a:r>
            <a:r>
              <a:rPr lang="de-AT" sz="1500" b="0" dirty="0" err="1"/>
              <a:t>input</a:t>
            </a:r>
            <a:r>
              <a:rPr lang="de-AT" sz="1500" b="0" dirty="0"/>
              <a:t> </a:t>
            </a:r>
            <a:r>
              <a:rPr lang="de-AT" sz="1500" b="0" dirty="0" err="1"/>
              <a:t>data</a:t>
            </a:r>
            <a:r>
              <a:rPr lang="de-AT" sz="1500" b="0" dirty="0"/>
              <a:t> </a:t>
            </a:r>
            <a:r>
              <a:rPr lang="de-AT" sz="1500" b="0" dirty="0" err="1"/>
              <a:t>need</a:t>
            </a:r>
            <a:r>
              <a:rPr lang="de-AT" sz="1500" b="0" dirty="0"/>
              <a:t> (</a:t>
            </a:r>
            <a:r>
              <a:rPr lang="de-AT" sz="1500" b="0" dirty="0" err="1"/>
              <a:t>climate</a:t>
            </a:r>
            <a:r>
              <a:rPr lang="de-AT" sz="1500" b="0" dirty="0"/>
              <a:t>, </a:t>
            </a:r>
            <a:r>
              <a:rPr lang="de-AT" sz="1500" b="0" dirty="0" err="1"/>
              <a:t>crop</a:t>
            </a:r>
            <a:r>
              <a:rPr lang="de-AT" sz="1500" b="0" dirty="0"/>
              <a:t>, </a:t>
            </a:r>
            <a:r>
              <a:rPr lang="de-AT" sz="1500" b="0" dirty="0" err="1"/>
              <a:t>management</a:t>
            </a:r>
            <a:r>
              <a:rPr lang="de-AT" sz="1500" b="0" dirty="0"/>
              <a:t>,…)</a:t>
            </a:r>
          </a:p>
          <a:p>
            <a:pPr>
              <a:spcAft>
                <a:spcPts val="300"/>
              </a:spcAft>
              <a:buClr>
                <a:srgbClr val="FF0000"/>
              </a:buClr>
              <a:buSzPct val="130000"/>
            </a:pPr>
            <a:r>
              <a:rPr lang="de-AT" sz="1500" dirty="0" smtClean="0">
                <a:solidFill>
                  <a:srgbClr val="00CC00"/>
                </a:solidFill>
              </a:rPr>
              <a:t>+ </a:t>
            </a:r>
            <a:r>
              <a:rPr lang="de-AT" sz="1500" b="0" dirty="0" smtClean="0"/>
              <a:t>  </a:t>
            </a:r>
            <a:r>
              <a:rPr lang="de-AT" sz="1500" b="0" dirty="0" err="1" smtClean="0"/>
              <a:t>Better</a:t>
            </a:r>
            <a:r>
              <a:rPr lang="de-AT" sz="1500" b="0" dirty="0" smtClean="0"/>
              <a:t> </a:t>
            </a:r>
            <a:r>
              <a:rPr lang="de-AT" sz="1500" b="0" dirty="0" err="1"/>
              <a:t>understanding</a:t>
            </a:r>
            <a:r>
              <a:rPr lang="de-AT" sz="1500" b="0" dirty="0"/>
              <a:t> </a:t>
            </a:r>
            <a:r>
              <a:rPr lang="de-AT" sz="1500" b="0" dirty="0" err="1"/>
              <a:t>and</a:t>
            </a:r>
            <a:r>
              <a:rPr lang="de-AT" sz="1500" b="0" dirty="0"/>
              <a:t> </a:t>
            </a:r>
            <a:r>
              <a:rPr lang="de-AT" sz="1500" b="0" dirty="0" err="1"/>
              <a:t>representation</a:t>
            </a:r>
            <a:r>
              <a:rPr lang="de-AT" sz="1500" b="0" dirty="0"/>
              <a:t> </a:t>
            </a:r>
            <a:r>
              <a:rPr lang="de-AT" sz="1500" b="0" dirty="0" err="1"/>
              <a:t>of</a:t>
            </a:r>
            <a:r>
              <a:rPr lang="de-AT" sz="1500" b="0" dirty="0"/>
              <a:t> </a:t>
            </a:r>
            <a:r>
              <a:rPr lang="de-AT" sz="1500" b="0" dirty="0" err="1"/>
              <a:t>processes</a:t>
            </a:r>
            <a:endParaRPr lang="de-AT" sz="1500" b="0" dirty="0"/>
          </a:p>
          <a:p>
            <a:pPr>
              <a:spcAft>
                <a:spcPts val="1000"/>
              </a:spcAft>
              <a:buClr>
                <a:srgbClr val="FF0000"/>
              </a:buClr>
              <a:buSzPct val="130000"/>
            </a:pPr>
            <a:r>
              <a:rPr lang="de-AT" sz="1500" dirty="0" smtClean="0">
                <a:solidFill>
                  <a:srgbClr val="00CC00"/>
                </a:solidFill>
              </a:rPr>
              <a:t>+</a:t>
            </a:r>
            <a:r>
              <a:rPr lang="de-AT" sz="1500" b="0" dirty="0" smtClean="0"/>
              <a:t>   Derivation </a:t>
            </a:r>
            <a:r>
              <a:rPr lang="de-AT" sz="1500" b="0" dirty="0" err="1"/>
              <a:t>of</a:t>
            </a:r>
            <a:r>
              <a:rPr lang="de-AT" sz="1500" b="0" dirty="0"/>
              <a:t> </a:t>
            </a:r>
            <a:r>
              <a:rPr lang="de-AT" sz="1500" b="0" dirty="0" err="1"/>
              <a:t>model</a:t>
            </a:r>
            <a:r>
              <a:rPr lang="de-AT" sz="1500" b="0" dirty="0"/>
              <a:t> </a:t>
            </a:r>
            <a:r>
              <a:rPr lang="de-AT" sz="1500" b="0" dirty="0" err="1"/>
              <a:t>parameters</a:t>
            </a:r>
            <a:r>
              <a:rPr lang="de-AT" sz="1500" b="0" dirty="0"/>
              <a:t> </a:t>
            </a:r>
            <a:r>
              <a:rPr lang="de-AT" sz="1500" b="0" dirty="0" err="1"/>
              <a:t>which</a:t>
            </a:r>
            <a:r>
              <a:rPr lang="de-AT" sz="1500" b="0" dirty="0"/>
              <a:t> </a:t>
            </a:r>
            <a:r>
              <a:rPr lang="de-AT" sz="1500" b="0" dirty="0" err="1"/>
              <a:t>can</a:t>
            </a:r>
            <a:r>
              <a:rPr lang="de-AT" sz="1500" b="0" dirty="0"/>
              <a:t> </a:t>
            </a:r>
            <a:r>
              <a:rPr lang="de-AT" sz="1500" b="0" dirty="0" err="1"/>
              <a:t>be</a:t>
            </a:r>
            <a:r>
              <a:rPr lang="de-AT" sz="1500" b="0" dirty="0"/>
              <a:t> </a:t>
            </a:r>
            <a:r>
              <a:rPr lang="de-AT" sz="1500" b="0" dirty="0" err="1"/>
              <a:t>implemented</a:t>
            </a:r>
            <a:r>
              <a:rPr lang="de-AT" sz="1500" b="0" dirty="0"/>
              <a:t> </a:t>
            </a:r>
            <a:r>
              <a:rPr lang="de-AT" sz="1500" b="0" dirty="0" err="1"/>
              <a:t>into</a:t>
            </a:r>
            <a:r>
              <a:rPr lang="de-AT" sz="1500" b="0" dirty="0"/>
              <a:t> </a:t>
            </a:r>
            <a:r>
              <a:rPr lang="de-AT" sz="1500" b="0" dirty="0" smtClean="0"/>
              <a:t>large </a:t>
            </a:r>
            <a:r>
              <a:rPr lang="de-AT" sz="1500" b="0" dirty="0" err="1" smtClean="0"/>
              <a:t>scale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lumped</a:t>
            </a:r>
            <a:r>
              <a:rPr lang="de-AT" sz="1500" b="0" dirty="0" smtClean="0"/>
              <a:t> </a:t>
            </a:r>
            <a:r>
              <a:rPr lang="de-AT" sz="1500" b="0" dirty="0" err="1" smtClean="0"/>
              <a:t>models</a:t>
            </a:r>
            <a:endParaRPr lang="de-AT" sz="1500" b="0" dirty="0" smtClean="0"/>
          </a:p>
          <a:p>
            <a:pPr>
              <a:spcAft>
                <a:spcPts val="300"/>
              </a:spcAft>
            </a:pPr>
            <a:r>
              <a:rPr lang="de-AT" sz="1700" dirty="0" smtClean="0"/>
              <a:t>SWAT</a:t>
            </a:r>
          </a:p>
          <a:p>
            <a:pPr marL="285750" indent="-285750" algn="just">
              <a:spcAft>
                <a:spcPts val="300"/>
              </a:spcAft>
              <a:buClr>
                <a:srgbClr val="FF0000"/>
              </a:buClr>
              <a:buSzPct val="130000"/>
              <a:buFontTx/>
              <a:buChar char="-"/>
            </a:pPr>
            <a:r>
              <a:rPr lang="en-US" sz="1500" b="0" dirty="0" smtClean="0"/>
              <a:t>Sub-daily processes are not reflected (high intensity rainfall!)</a:t>
            </a:r>
          </a:p>
          <a:p>
            <a:pPr algn="just">
              <a:spcAft>
                <a:spcPts val="300"/>
              </a:spcAft>
              <a:buClr>
                <a:srgbClr val="FF0000"/>
              </a:buClr>
              <a:buSzPct val="130000"/>
            </a:pPr>
            <a:r>
              <a:rPr lang="en-US" sz="1600" dirty="0" smtClean="0">
                <a:solidFill>
                  <a:srgbClr val="FF0000"/>
                </a:solidFill>
              </a:rPr>
              <a:t>- </a:t>
            </a:r>
            <a:r>
              <a:rPr lang="en-US" sz="1500" dirty="0" smtClean="0">
                <a:solidFill>
                  <a:srgbClr val="00CC00"/>
                </a:solidFill>
              </a:rPr>
              <a:t>   </a:t>
            </a:r>
            <a:r>
              <a:rPr lang="en-US" sz="1500" b="0" dirty="0" smtClean="0"/>
              <a:t>Capability on sub-catchment scale remains open question</a:t>
            </a:r>
          </a:p>
          <a:p>
            <a:pPr algn="just">
              <a:spcAft>
                <a:spcPts val="300"/>
              </a:spcAft>
              <a:buClr>
                <a:srgbClr val="FF0000"/>
              </a:buClr>
              <a:buSzPct val="130000"/>
            </a:pPr>
            <a:r>
              <a:rPr lang="en-US" sz="1500" dirty="0" smtClean="0">
                <a:solidFill>
                  <a:srgbClr val="00CC00"/>
                </a:solidFill>
              </a:rPr>
              <a:t>+ </a:t>
            </a:r>
            <a:r>
              <a:rPr lang="en-US" sz="1500" b="0" dirty="0" smtClean="0"/>
              <a:t>   Lower input data requirement and therefore applicable to large basins</a:t>
            </a:r>
          </a:p>
          <a:p>
            <a:pPr algn="just">
              <a:spcAft>
                <a:spcPts val="300"/>
              </a:spcAft>
              <a:buClr>
                <a:srgbClr val="FF0000"/>
              </a:buClr>
              <a:buSzPct val="130000"/>
            </a:pPr>
            <a:r>
              <a:rPr lang="en-US" sz="1500" dirty="0" smtClean="0">
                <a:solidFill>
                  <a:srgbClr val="00CC00"/>
                </a:solidFill>
              </a:rPr>
              <a:t>+  </a:t>
            </a:r>
            <a:r>
              <a:rPr lang="en-US" sz="1500" b="0" dirty="0" smtClean="0"/>
              <a:t>  Transparent calibration procedure available (uncertainty!)</a:t>
            </a:r>
          </a:p>
        </p:txBody>
      </p:sp>
    </p:spTree>
    <p:extLst>
      <p:ext uri="{BB962C8B-B14F-4D97-AF65-F5344CB8AC3E}">
        <p14:creationId xmlns:p14="http://schemas.microsoft.com/office/powerpoint/2010/main" val="6477022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KU-Marketing">
  <a:themeElements>
    <a:clrScheme name="">
      <a:dk1>
        <a:srgbClr val="000000"/>
      </a:dk1>
      <a:lt1>
        <a:srgbClr val="FFFFFF"/>
      </a:lt1>
      <a:dk2>
        <a:srgbClr val="A6173B"/>
      </a:dk2>
      <a:lt2>
        <a:srgbClr val="666369"/>
      </a:lt2>
      <a:accent1>
        <a:srgbClr val="DBDADC"/>
      </a:accent1>
      <a:accent2>
        <a:srgbClr val="D49486"/>
      </a:accent2>
      <a:accent3>
        <a:srgbClr val="FFFFFF"/>
      </a:accent3>
      <a:accent4>
        <a:srgbClr val="000000"/>
      </a:accent4>
      <a:accent5>
        <a:srgbClr val="EAEAEB"/>
      </a:accent5>
      <a:accent6>
        <a:srgbClr val="C08679"/>
      </a:accent6>
      <a:hlink>
        <a:srgbClr val="CCCCFF"/>
      </a:hlink>
      <a:folHlink>
        <a:srgbClr val="B5B3B7"/>
      </a:folHlink>
    </a:clrScheme>
    <a:fontScheme name="BOKU-Marketing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AT" altLang="de-DE" sz="2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AT" altLang="de-DE" sz="22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OKU-Marketing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KU-Marketing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KU-Marketing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KU-Marketing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KU-Marketing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KU-Marketing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KU-Marketing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KU-Marketing 8">
        <a:dk1>
          <a:srgbClr val="000000"/>
        </a:dk1>
        <a:lt1>
          <a:srgbClr val="FFFFFF"/>
        </a:lt1>
        <a:dk2>
          <a:srgbClr val="CE0025"/>
        </a:dk2>
        <a:lt2>
          <a:srgbClr val="464646"/>
        </a:lt2>
        <a:accent1>
          <a:srgbClr val="E1E1E1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EEEEEE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enutzerdefiniertes 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G:\UL\ULU\daten\martin\_atexte\boku\Vizerektorat\CD\BOKU-Marketing.ppt</Template>
  <TotalTime>0</TotalTime>
  <Words>1018</Words>
  <Application>Microsoft Office PowerPoint</Application>
  <PresentationFormat>Benutzerdefiniert</PresentationFormat>
  <Paragraphs>216</Paragraphs>
  <Slides>18</Slides>
  <Notes>1</Notes>
  <HiddenSlides>1</HiddenSlides>
  <MMClips>0</MMClips>
  <ScaleCrop>false</ScaleCrop>
  <HeadingPairs>
    <vt:vector size="4" baseType="variant">
      <vt:variant>
        <vt:lpstr>Design</vt:lpstr>
      </vt:variant>
      <vt:variant>
        <vt:i4>2</vt:i4>
      </vt:variant>
      <vt:variant>
        <vt:lpstr>Folientitel</vt:lpstr>
      </vt:variant>
      <vt:variant>
        <vt:i4>18</vt:i4>
      </vt:variant>
    </vt:vector>
  </HeadingPairs>
  <TitlesOfParts>
    <vt:vector size="20" baseType="lpstr">
      <vt:lpstr>BOKU-Marketing</vt:lpstr>
      <vt:lpstr>Benutzerdefiniertes Design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ARC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GERZABEK</dc:creator>
  <cp:lastModifiedBy>admin</cp:lastModifiedBy>
  <cp:revision>1170</cp:revision>
  <cp:lastPrinted>2004-10-01T09:09:11Z</cp:lastPrinted>
  <dcterms:created xsi:type="dcterms:W3CDTF">2003-09-23T06:28:36Z</dcterms:created>
  <dcterms:modified xsi:type="dcterms:W3CDTF">2016-06-21T05:41:30Z</dcterms:modified>
</cp:coreProperties>
</file>