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6"/>
  </p:notesMasterIdLst>
  <p:sldIdLst>
    <p:sldId id="256" r:id="rId2"/>
    <p:sldId id="259" r:id="rId3"/>
    <p:sldId id="260" r:id="rId4"/>
    <p:sldId id="261" r:id="rId5"/>
    <p:sldId id="262" r:id="rId6"/>
    <p:sldId id="268" r:id="rId7"/>
    <p:sldId id="269" r:id="rId8"/>
    <p:sldId id="270" r:id="rId9"/>
    <p:sldId id="271" r:id="rId10"/>
    <p:sldId id="272" r:id="rId11"/>
    <p:sldId id="273" r:id="rId12"/>
    <p:sldId id="277" r:id="rId13"/>
    <p:sldId id="278" r:id="rId14"/>
    <p:sldId id="266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4932"/>
    <a:srgbClr val="5F7357"/>
    <a:srgbClr val="DC9E37"/>
    <a:srgbClr val="BF895B"/>
    <a:srgbClr val="509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696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42D3FA-60D2-4713-8840-887A90230AC1}" type="datetimeFigureOut">
              <a:rPr lang="en-US" smtClean="0"/>
              <a:t>10/10/2017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A496B6-2039-4A64-87C9-D7957FBDDD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352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>
                <a:latin typeface="Corbel" panose="020B05030202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31430" y="6306924"/>
            <a:ext cx="205740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31730" y="6306924"/>
            <a:ext cx="308610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60730" y="6306924"/>
            <a:ext cx="205740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02941" cy="1027589"/>
          </a:xfrm>
          <a:prstGeom prst="rect">
            <a:avLst/>
          </a:prstGeom>
        </p:spPr>
      </p:pic>
      <p:grpSp>
        <p:nvGrpSpPr>
          <p:cNvPr id="45" name="Group 44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46" name="Rectangle 45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47" name="Rectangle 46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48" name="Rectangle 47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49" name="Rectangle 48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50" name="Rectangle 49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66461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725476" cy="804646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6016" y="1493710"/>
            <a:ext cx="7725476" cy="5213307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21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  <a:endParaRPr lang="en-US" dirty="0"/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2634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725476" cy="804646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6016" y="1493710"/>
            <a:ext cx="7725476" cy="4006227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21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  <a:endParaRPr lang="en-US" dirty="0"/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>
            <a:off x="916016" y="5682818"/>
            <a:ext cx="7725476" cy="999256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5F7357"/>
                </a:solidFill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 marL="1828800" indent="0">
              <a:buNone/>
              <a:defRPr>
                <a:latin typeface="Corbel" panose="020B0503020204020204" pitchFamily="34" charset="0"/>
              </a:defRPr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6841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78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6015" y="1433384"/>
            <a:ext cx="3787789" cy="4743579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27372" y="1433384"/>
            <a:ext cx="3797644" cy="4743579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9" name="Rectangle 8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16" name="Title 1"/>
          <p:cNvSpPr txBox="1">
            <a:spLocks/>
          </p:cNvSpPr>
          <p:nvPr userDrawn="1"/>
        </p:nvSpPr>
        <p:spPr>
          <a:xfrm>
            <a:off x="916016" y="365127"/>
            <a:ext cx="7725476" cy="8046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  <a:endParaRPr lang="en-US" dirty="0"/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0342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6016" y="1493710"/>
            <a:ext cx="3670706" cy="606939"/>
          </a:xfrm>
        </p:spPr>
        <p:txBody>
          <a:bodyPr anchor="b"/>
          <a:lstStyle>
            <a:lvl1pPr marL="0" indent="0">
              <a:buNone/>
              <a:defRPr sz="2400" b="1">
                <a:latin typeface="Corbel" panose="020B0503020204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6016" y="2191265"/>
            <a:ext cx="3670706" cy="4515752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2042" y="1493710"/>
            <a:ext cx="3929449" cy="606939"/>
          </a:xfrm>
        </p:spPr>
        <p:txBody>
          <a:bodyPr anchor="b"/>
          <a:lstStyle>
            <a:lvl1pPr marL="0" indent="0">
              <a:buNone/>
              <a:defRPr sz="2400" b="1">
                <a:latin typeface="Corbel" panose="020B0503020204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2042" y="2191265"/>
            <a:ext cx="3929449" cy="4515752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10" name="Group 9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11" name="Rectangle 10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19" name="Date Placeholder 3"/>
          <p:cNvSpPr txBox="1">
            <a:spLocks/>
          </p:cNvSpPr>
          <p:nvPr userDrawn="1"/>
        </p:nvSpPr>
        <p:spPr>
          <a:xfrm rot="16200000">
            <a:off x="-1234" y="6181755"/>
            <a:ext cx="8458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97134A3-6C0D-4CD6-9C13-B9AF8CE12966}" type="datetimeFigureOut">
              <a:rPr lang="en-US" smtClean="0"/>
              <a:pPr/>
              <a:t>10/10/2017</a:t>
            </a:fld>
            <a:endParaRPr lang="en-US" dirty="0"/>
          </a:p>
        </p:txBody>
      </p:sp>
      <p:sp>
        <p:nvSpPr>
          <p:cNvPr id="20" name="Slide Number Placeholder 5"/>
          <p:cNvSpPr txBox="1">
            <a:spLocks/>
          </p:cNvSpPr>
          <p:nvPr userDrawn="1"/>
        </p:nvSpPr>
        <p:spPr>
          <a:xfrm rot="16200000">
            <a:off x="141040" y="5386768"/>
            <a:ext cx="5612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591645" y="3005482"/>
            <a:ext cx="4036544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  <a:endParaRPr lang="en-US" dirty="0"/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725476" cy="804646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1045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6"/>
            <a:ext cx="7599333" cy="1325563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7" name="Rectangle 6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6462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6" name="Rectangle 5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7" name="Rectangle 6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3138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7" y="457200"/>
            <a:ext cx="2663002" cy="1600200"/>
          </a:xfrm>
        </p:spPr>
        <p:txBody>
          <a:bodyPr anchor="b"/>
          <a:lstStyle>
            <a:lvl1pPr>
              <a:defRPr sz="3200">
                <a:latin typeface="Corbel" panose="020B05030202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>
                <a:latin typeface="Corbel" panose="020B0503020204020204" pitchFamily="34" charset="0"/>
              </a:defRPr>
            </a:lvl1pPr>
            <a:lvl2pPr>
              <a:defRPr sz="2800">
                <a:latin typeface="Corbel" panose="020B0503020204020204" pitchFamily="34" charset="0"/>
              </a:defRPr>
            </a:lvl2pPr>
            <a:lvl3pPr>
              <a:defRPr sz="2400">
                <a:latin typeface="Corbel" panose="020B0503020204020204" pitchFamily="34" charset="0"/>
              </a:defRPr>
            </a:lvl3pPr>
            <a:lvl4pPr>
              <a:defRPr sz="2000">
                <a:latin typeface="Corbel" panose="020B0503020204020204" pitchFamily="34" charset="0"/>
              </a:defRPr>
            </a:lvl4pPr>
            <a:lvl5pPr>
              <a:defRPr sz="2000">
                <a:latin typeface="Corbel" panose="020B0503020204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>
                <a:latin typeface="Corbel" panose="020B0503020204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9" name="Rectangle 8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1805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7" y="457200"/>
            <a:ext cx="2663002" cy="1600200"/>
          </a:xfrm>
        </p:spPr>
        <p:txBody>
          <a:bodyPr anchor="b"/>
          <a:lstStyle>
            <a:lvl1pPr>
              <a:defRPr sz="3200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>
                <a:latin typeface="Corbel" panose="020B0503020204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>
                <a:latin typeface="Corbel" panose="020B0503020204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9" name="Rectangle 8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6751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6"/>
            <a:ext cx="7599333" cy="1325563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545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07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6DD225-563F-4669-82B1-73BD81A71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313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mel.cgiar.org/user/login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aims.fao.org/vest-registry/vocabularies/agrovoc-multilingual-agricultural-thesaurus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s://cgiarmel.atlassian.net/wiki/spaces/MEL/pages/8552452/MEL+User+Guide+-+Monitoring+Evaluation+Learning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How to report </a:t>
            </a:r>
            <a:br>
              <a:rPr lang="en-US" dirty="0"/>
            </a:br>
            <a:r>
              <a:rPr lang="en-US" dirty="0" err="1"/>
              <a:t>CapDev</a:t>
            </a:r>
            <a:r>
              <a:rPr lang="en-US" dirty="0"/>
              <a:t> activities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Learn how to report </a:t>
            </a:r>
            <a:r>
              <a:rPr lang="en-US" dirty="0" err="1"/>
              <a:t>CapDev</a:t>
            </a:r>
            <a:r>
              <a:rPr lang="en-US" dirty="0"/>
              <a:t> activities in MEL </a:t>
            </a:r>
          </a:p>
          <a:p>
            <a:r>
              <a:rPr lang="en-US" dirty="0"/>
              <a:t>in 1 minute</a:t>
            </a:r>
          </a:p>
        </p:txBody>
      </p:sp>
    </p:spTree>
    <p:extLst>
      <p:ext uri="{BB962C8B-B14F-4D97-AF65-F5344CB8AC3E}">
        <p14:creationId xmlns:p14="http://schemas.microsoft.com/office/powerpoint/2010/main" val="321505998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800" dirty="0" err="1"/>
              <a:t>Go</a:t>
            </a:r>
            <a:r>
              <a:rPr lang="es-ES" sz="2800" dirty="0"/>
              <a:t> to </a:t>
            </a:r>
            <a:r>
              <a:rPr lang="es-ES" sz="2800" dirty="0">
                <a:hlinkClick r:id="rId2"/>
              </a:rPr>
              <a:t>mel.cgiar.org </a:t>
            </a:r>
            <a:r>
              <a:rPr lang="es-ES" sz="2800" dirty="0"/>
              <a:t>and </a:t>
            </a:r>
            <a:r>
              <a:rPr lang="es-ES" sz="2800" dirty="0" err="1"/>
              <a:t>login</a:t>
            </a:r>
            <a:r>
              <a:rPr lang="es-ES" sz="2800" dirty="0"/>
              <a:t> to </a:t>
            </a:r>
            <a:r>
              <a:rPr lang="es-ES" sz="2800" dirty="0" err="1"/>
              <a:t>your</a:t>
            </a:r>
            <a:r>
              <a:rPr lang="es-ES" sz="2800" dirty="0"/>
              <a:t> account</a:t>
            </a:r>
            <a:endParaRPr lang="en-US" sz="28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How to report </a:t>
            </a:r>
            <a:r>
              <a:rPr lang="en-US" dirty="0" err="1"/>
              <a:t>CapDev</a:t>
            </a:r>
            <a:r>
              <a:rPr lang="en-US" dirty="0"/>
              <a:t> activities</a:t>
            </a:r>
          </a:p>
        </p:txBody>
      </p:sp>
      <p:sp>
        <p:nvSpPr>
          <p:cNvPr id="15" name="Content Placeholder 14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s-ES" dirty="0"/>
              <a:t>Use </a:t>
            </a:r>
            <a:r>
              <a:rPr lang="es-ES" dirty="0" err="1"/>
              <a:t>your</a:t>
            </a:r>
            <a:r>
              <a:rPr lang="es-ES" dirty="0"/>
              <a:t> email and </a:t>
            </a:r>
            <a:r>
              <a:rPr lang="es-ES" dirty="0" err="1"/>
              <a:t>password</a:t>
            </a:r>
            <a:r>
              <a:rPr lang="es-ES" dirty="0"/>
              <a:t> to </a:t>
            </a:r>
            <a:r>
              <a:rPr lang="es-ES" dirty="0" err="1"/>
              <a:t>login</a:t>
            </a:r>
            <a:endParaRPr lang="es-ES" dirty="0"/>
          </a:p>
          <a:p>
            <a:r>
              <a:rPr lang="es-ES" dirty="0" err="1"/>
              <a:t>Click</a:t>
            </a:r>
            <a:r>
              <a:rPr lang="es-ES" dirty="0"/>
              <a:t> </a:t>
            </a:r>
            <a:r>
              <a:rPr lang="es-ES" dirty="0" err="1"/>
              <a:t>on</a:t>
            </a:r>
            <a:r>
              <a:rPr lang="es-ES" dirty="0"/>
              <a:t> </a:t>
            </a:r>
            <a:r>
              <a:rPr lang="it-IT" dirty="0"/>
              <a:t>«</a:t>
            </a:r>
            <a:r>
              <a:rPr lang="es-ES" dirty="0" err="1"/>
              <a:t>Forgot</a:t>
            </a:r>
            <a:r>
              <a:rPr lang="es-ES" dirty="0"/>
              <a:t> </a:t>
            </a:r>
            <a:r>
              <a:rPr lang="es-ES" dirty="0" err="1"/>
              <a:t>password</a:t>
            </a:r>
            <a:r>
              <a:rPr lang="es-ES" dirty="0"/>
              <a:t>?</a:t>
            </a:r>
            <a:r>
              <a:rPr lang="it-IT" dirty="0"/>
              <a:t>»</a:t>
            </a:r>
            <a:r>
              <a:rPr lang="es-ES" dirty="0"/>
              <a:t> </a:t>
            </a:r>
            <a:r>
              <a:rPr lang="es-ES" dirty="0" err="1"/>
              <a:t>if</a:t>
            </a:r>
            <a:r>
              <a:rPr lang="es-ES" dirty="0"/>
              <a:t> </a:t>
            </a:r>
            <a:r>
              <a:rPr lang="es-ES" dirty="0" err="1"/>
              <a:t>you</a:t>
            </a:r>
            <a:r>
              <a:rPr lang="es-ES" dirty="0"/>
              <a:t> </a:t>
            </a:r>
            <a:r>
              <a:rPr lang="es-ES" dirty="0" err="1"/>
              <a:t>need</a:t>
            </a:r>
            <a:r>
              <a:rPr lang="es-ES" dirty="0"/>
              <a:t> to </a:t>
            </a:r>
            <a:r>
              <a:rPr lang="es-ES" dirty="0" err="1"/>
              <a:t>change</a:t>
            </a:r>
            <a:r>
              <a:rPr lang="es-ES" dirty="0"/>
              <a:t> </a:t>
            </a:r>
            <a:r>
              <a:rPr lang="es-ES" dirty="0" err="1"/>
              <a:t>your</a:t>
            </a:r>
            <a:r>
              <a:rPr lang="es-ES" dirty="0"/>
              <a:t> </a:t>
            </a:r>
            <a:r>
              <a:rPr lang="es-ES" dirty="0" err="1"/>
              <a:t>credentials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15988" y="1708897"/>
            <a:ext cx="7724775" cy="3576731"/>
          </a:xfrm>
          <a:prstGeom prst="rect">
            <a:avLst/>
          </a:prstGeom>
        </p:spPr>
      </p:pic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/>
          <a:p>
            <a:fld id="{3E6DD225-563F-4669-82B1-73BD81A71137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45878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Content Placeholder 19">
            <a:extLst>
              <a:ext uri="{FF2B5EF4-FFF2-40B4-BE49-F238E27FC236}">
                <a16:creationId xmlns:a16="http://schemas.microsoft.com/office/drawing/2014/main" id="{A7AD636E-F891-4CE2-8E80-9D7760624F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5988" y="1689276"/>
            <a:ext cx="7724775" cy="36159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 dirty="0"/>
              <a:t>Click on the Reporting menu and select the reporting framework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it-IT" dirty="0"/>
              <a:t>You may select CRP, Center or Projects depending on the framework under which your deliverable has been planned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2146078" y="1932192"/>
            <a:ext cx="709301" cy="463280"/>
          </a:xfrm>
          <a:prstGeom prst="roundRect">
            <a:avLst/>
          </a:prstGeom>
          <a:noFill/>
          <a:ln w="28575">
            <a:solidFill>
              <a:srgbClr val="BD4932">
                <a:alpha val="8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ooter Placeholder 6">
            <a:extLst>
              <a:ext uri="{FF2B5EF4-FFF2-40B4-BE49-F238E27FC236}">
                <a16:creationId xmlns:a16="http://schemas.microsoft.com/office/drawing/2014/main" id="{2637C0EF-3407-4585-B0A8-ADA821CF0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</a:t>
            </a:r>
            <a:r>
              <a:rPr lang="en-US" dirty="0" err="1"/>
              <a:t>CapDev</a:t>
            </a:r>
            <a:r>
              <a:rPr lang="en-US" dirty="0"/>
              <a:t> activities</a:t>
            </a:r>
          </a:p>
        </p:txBody>
      </p:sp>
    </p:spTree>
    <p:extLst>
      <p:ext uri="{BB962C8B-B14F-4D97-AF65-F5344CB8AC3E}">
        <p14:creationId xmlns:p14="http://schemas.microsoft.com/office/powerpoint/2010/main" val="323512408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3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 dirty="0"/>
              <a:t>In the reporting dashboard identify the CapDev section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it-IT" dirty="0"/>
              <a:t>Click on «Reporting» if the activity was planned</a:t>
            </a:r>
          </a:p>
          <a:p>
            <a:r>
              <a:rPr lang="it-IT" dirty="0"/>
              <a:t>Or, click on «New Capacity Development Activity» to add an unplanned activity</a:t>
            </a:r>
          </a:p>
        </p:txBody>
      </p:sp>
      <p:sp>
        <p:nvSpPr>
          <p:cNvPr id="9" name="Footer Placeholder 6">
            <a:extLst>
              <a:ext uri="{FF2B5EF4-FFF2-40B4-BE49-F238E27FC236}">
                <a16:creationId xmlns:a16="http://schemas.microsoft.com/office/drawing/2014/main" id="{75123023-84DC-45B2-BA7F-49A13103B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</a:t>
            </a:r>
            <a:r>
              <a:rPr lang="en-US" dirty="0" err="1"/>
              <a:t>CapDev</a:t>
            </a:r>
            <a:r>
              <a:rPr lang="en-US" dirty="0"/>
              <a:t> activities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FDA429C7-EB5A-46F8-A34C-F032C7B621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5988" y="1630222"/>
            <a:ext cx="7724775" cy="236893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FF3DE2A-8324-4245-8151-E206D92758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764"/>
          <a:stretch/>
        </p:blipFill>
        <p:spPr>
          <a:xfrm>
            <a:off x="915988" y="4118555"/>
            <a:ext cx="7724775" cy="1174662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EF444E0D-C215-4765-A7C8-66B3FCBC4A2D}"/>
              </a:ext>
            </a:extLst>
          </p:cNvPr>
          <p:cNvSpPr/>
          <p:nvPr/>
        </p:nvSpPr>
        <p:spPr>
          <a:xfrm>
            <a:off x="915988" y="4170001"/>
            <a:ext cx="7724775" cy="827002"/>
          </a:xfrm>
          <a:prstGeom prst="roundRect">
            <a:avLst/>
          </a:prstGeom>
          <a:noFill/>
          <a:ln w="28575">
            <a:solidFill>
              <a:srgbClr val="BD4932">
                <a:alpha val="8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44332EC-0678-4A45-80F9-3F7B0DF72EA4}"/>
              </a:ext>
            </a:extLst>
          </p:cNvPr>
          <p:cNvSpPr/>
          <p:nvPr/>
        </p:nvSpPr>
        <p:spPr>
          <a:xfrm flipV="1">
            <a:off x="5512158" y="5048448"/>
            <a:ext cx="1738648" cy="801520"/>
          </a:xfrm>
          <a:custGeom>
            <a:avLst/>
            <a:gdLst>
              <a:gd name="connsiteX0" fmla="*/ 0 w 2521009"/>
              <a:gd name="connsiteY0" fmla="*/ 50843 h 1093429"/>
              <a:gd name="connsiteX1" fmla="*/ 1290415 w 2521009"/>
              <a:gd name="connsiteY1" fmla="*/ 119209 h 1093429"/>
              <a:gd name="connsiteX2" fmla="*/ 2521009 w 2521009"/>
              <a:gd name="connsiteY2" fmla="*/ 1093429 h 1093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21009" h="1093429">
                <a:moveTo>
                  <a:pt x="0" y="50843"/>
                </a:moveTo>
                <a:cubicBezTo>
                  <a:pt x="435123" y="-1856"/>
                  <a:pt x="870247" y="-54555"/>
                  <a:pt x="1290415" y="119209"/>
                </a:cubicBezTo>
                <a:cubicBezTo>
                  <a:pt x="1710583" y="292973"/>
                  <a:pt x="2115796" y="693201"/>
                  <a:pt x="2521009" y="1093429"/>
                </a:cubicBezTo>
              </a:path>
            </a:pathLst>
          </a:custGeom>
          <a:noFill/>
          <a:ln w="28575">
            <a:solidFill>
              <a:schemeClr val="accent5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F0E2F0BB-439E-4281-B8C2-C4F0FE40FDB2}"/>
              </a:ext>
            </a:extLst>
          </p:cNvPr>
          <p:cNvSpPr/>
          <p:nvPr/>
        </p:nvSpPr>
        <p:spPr>
          <a:xfrm flipV="1">
            <a:off x="7778837" y="4559117"/>
            <a:ext cx="489398" cy="1558347"/>
          </a:xfrm>
          <a:custGeom>
            <a:avLst/>
            <a:gdLst>
              <a:gd name="connsiteX0" fmla="*/ 0 w 2521009"/>
              <a:gd name="connsiteY0" fmla="*/ 50843 h 1093429"/>
              <a:gd name="connsiteX1" fmla="*/ 1290415 w 2521009"/>
              <a:gd name="connsiteY1" fmla="*/ 119209 h 1093429"/>
              <a:gd name="connsiteX2" fmla="*/ 2521009 w 2521009"/>
              <a:gd name="connsiteY2" fmla="*/ 1093429 h 1093429"/>
              <a:gd name="connsiteX0" fmla="*/ 0 w 2881157"/>
              <a:gd name="connsiteY0" fmla="*/ 9458 h 1281647"/>
              <a:gd name="connsiteX1" fmla="*/ 1650563 w 2881157"/>
              <a:gd name="connsiteY1" fmla="*/ 307427 h 1281647"/>
              <a:gd name="connsiteX2" fmla="*/ 2881157 w 2881157"/>
              <a:gd name="connsiteY2" fmla="*/ 1281647 h 1281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881157" h="1281647">
                <a:moveTo>
                  <a:pt x="0" y="9458"/>
                </a:moveTo>
                <a:cubicBezTo>
                  <a:pt x="435123" y="-43241"/>
                  <a:pt x="1230395" y="133663"/>
                  <a:pt x="1650563" y="307427"/>
                </a:cubicBezTo>
                <a:cubicBezTo>
                  <a:pt x="2070731" y="481191"/>
                  <a:pt x="2475944" y="881419"/>
                  <a:pt x="2881157" y="1281647"/>
                </a:cubicBezTo>
              </a:path>
            </a:pathLst>
          </a:custGeom>
          <a:noFill/>
          <a:ln w="28575">
            <a:solidFill>
              <a:schemeClr val="accent5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009761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 dirty="0"/>
              <a:t>If the activity is new, you have to provide the following information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916016" y="4971245"/>
            <a:ext cx="7725476" cy="1710829"/>
          </a:xfrm>
        </p:spPr>
        <p:txBody>
          <a:bodyPr>
            <a:normAutofit/>
          </a:bodyPr>
          <a:lstStyle/>
          <a:p>
            <a:r>
              <a:rPr lang="it-IT" dirty="0"/>
              <a:t>Select a Type from the predefined list and specify the subject </a:t>
            </a:r>
          </a:p>
          <a:p>
            <a:r>
              <a:rPr lang="it-IT" dirty="0"/>
              <a:t>Add some keywords using the </a:t>
            </a:r>
            <a:r>
              <a:rPr lang="it-IT" dirty="0">
                <a:hlinkClick r:id="rId2"/>
              </a:rPr>
              <a:t>AGROVOC</a:t>
            </a:r>
            <a:r>
              <a:rPr lang="it-IT" dirty="0"/>
              <a:t> web service</a:t>
            </a:r>
          </a:p>
          <a:p>
            <a:r>
              <a:rPr lang="it-IT" dirty="0"/>
              <a:t>Define the expected implementation period</a:t>
            </a:r>
          </a:p>
          <a:p>
            <a:r>
              <a:rPr lang="it-IT" dirty="0"/>
              <a:t>Depending on the selected type, more details may be requested. Remember that the fields with a red asterisk </a:t>
            </a:r>
            <a:r>
              <a:rPr lang="it-IT" dirty="0">
                <a:solidFill>
                  <a:srgbClr val="C00000"/>
                </a:solidFill>
              </a:rPr>
              <a:t>* </a:t>
            </a:r>
            <a:r>
              <a:rPr lang="it-IT" dirty="0"/>
              <a:t>are mandatory</a:t>
            </a:r>
          </a:p>
        </p:txBody>
      </p:sp>
      <p:sp>
        <p:nvSpPr>
          <p:cNvPr id="9" name="Footer Placeholder 6">
            <a:extLst>
              <a:ext uri="{FF2B5EF4-FFF2-40B4-BE49-F238E27FC236}">
                <a16:creationId xmlns:a16="http://schemas.microsoft.com/office/drawing/2014/main" id="{BB85758C-70F0-4607-8275-2533AB666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</a:t>
            </a:r>
            <a:r>
              <a:rPr lang="en-US" dirty="0" err="1"/>
              <a:t>CapDev</a:t>
            </a:r>
            <a:r>
              <a:rPr lang="en-US" dirty="0"/>
              <a:t> activities</a:t>
            </a:r>
          </a:p>
        </p:txBody>
      </p:sp>
      <p:pic>
        <p:nvPicPr>
          <p:cNvPr id="18" name="Content Placeholder 17">
            <a:extLst>
              <a:ext uri="{FF2B5EF4-FFF2-40B4-BE49-F238E27FC236}">
                <a16:creationId xmlns:a16="http://schemas.microsoft.com/office/drawing/2014/main" id="{515C3006-521A-4434-B347-28C40C18C8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15988" y="1215774"/>
            <a:ext cx="7724775" cy="3687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26729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880254" cy="804646"/>
          </a:xfrm>
        </p:spPr>
        <p:txBody>
          <a:bodyPr>
            <a:noAutofit/>
          </a:bodyPr>
          <a:lstStyle/>
          <a:p>
            <a:r>
              <a:rPr lang="it-IT" sz="2800" dirty="0"/>
              <a:t>Select the project or the CRP activity/product linked with the CapDev activity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916016" y="5047622"/>
            <a:ext cx="7725476" cy="1634452"/>
          </a:xfrm>
        </p:spPr>
        <p:txBody>
          <a:bodyPr>
            <a:normAutofit fontScale="92500" lnSpcReduction="10000"/>
          </a:bodyPr>
          <a:lstStyle/>
          <a:p>
            <a:r>
              <a:rPr lang="it-IT" dirty="0"/>
              <a:t>Add the output(s) related to the CapDev activity. The reporting CRP will automatically appear</a:t>
            </a:r>
          </a:p>
          <a:p>
            <a:r>
              <a:rPr lang="it-IT" dirty="0"/>
              <a:t>Specify the funding sources</a:t>
            </a:r>
          </a:p>
          <a:p>
            <a:r>
              <a:rPr lang="it-IT" dirty="0"/>
              <a:t>Add the partners involved in the organization of the activity</a:t>
            </a:r>
          </a:p>
          <a:p>
            <a:r>
              <a:rPr lang="it-IT" dirty="0"/>
              <a:t>Click on «Next» and proceed to the third step</a:t>
            </a:r>
          </a:p>
        </p:txBody>
      </p:sp>
      <p:sp>
        <p:nvSpPr>
          <p:cNvPr id="9" name="Footer Placeholder 6">
            <a:extLst>
              <a:ext uri="{FF2B5EF4-FFF2-40B4-BE49-F238E27FC236}">
                <a16:creationId xmlns:a16="http://schemas.microsoft.com/office/drawing/2014/main" id="{BB85758C-70F0-4607-8275-2533AB666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</a:t>
            </a:r>
            <a:r>
              <a:rPr lang="en-US" dirty="0" err="1"/>
              <a:t>CapDev</a:t>
            </a:r>
            <a:r>
              <a:rPr lang="en-US" dirty="0"/>
              <a:t> activities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72F7609A-60A8-4DBD-9E54-276DB0C44B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5988" y="1328711"/>
            <a:ext cx="7724775" cy="3718911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6D87546-0495-448D-9566-9D599DCE5519}"/>
              </a:ext>
            </a:extLst>
          </p:cNvPr>
          <p:cNvSpPr/>
          <p:nvPr/>
        </p:nvSpPr>
        <p:spPr>
          <a:xfrm>
            <a:off x="7426418" y="4739425"/>
            <a:ext cx="378180" cy="308198"/>
          </a:xfrm>
          <a:prstGeom prst="roundRect">
            <a:avLst/>
          </a:prstGeom>
          <a:noFill/>
          <a:ln w="28575">
            <a:solidFill>
              <a:srgbClr val="BD4932">
                <a:alpha val="8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89584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880254" cy="804646"/>
          </a:xfrm>
        </p:spPr>
        <p:txBody>
          <a:bodyPr>
            <a:noAutofit/>
          </a:bodyPr>
          <a:lstStyle/>
          <a:p>
            <a:r>
              <a:rPr lang="it-IT" sz="2800" dirty="0"/>
              <a:t>Add the expected participants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916016" y="5047622"/>
            <a:ext cx="7725476" cy="1634452"/>
          </a:xfrm>
        </p:spPr>
        <p:txBody>
          <a:bodyPr>
            <a:normAutofit fontScale="92500" lnSpcReduction="20000"/>
          </a:bodyPr>
          <a:lstStyle/>
          <a:p>
            <a:r>
              <a:rPr lang="it-IT" dirty="0"/>
              <a:t>If you already know the participants you may add a detailed list</a:t>
            </a:r>
          </a:p>
          <a:p>
            <a:r>
              <a:rPr lang="it-IT" dirty="0"/>
              <a:t>If the exact list of participants is not available add the expected number disaggregated by sex</a:t>
            </a:r>
          </a:p>
          <a:p>
            <a:r>
              <a:rPr lang="it-IT" dirty="0"/>
              <a:t>Specify the target audience</a:t>
            </a:r>
          </a:p>
          <a:p>
            <a:r>
              <a:rPr lang="it-IT" dirty="0"/>
              <a:t>If you are planning for an evaluation at the end of the training you may activate the online module here</a:t>
            </a:r>
          </a:p>
          <a:p>
            <a:endParaRPr lang="it-IT" dirty="0"/>
          </a:p>
        </p:txBody>
      </p:sp>
      <p:sp>
        <p:nvSpPr>
          <p:cNvPr id="9" name="Footer Placeholder 6">
            <a:extLst>
              <a:ext uri="{FF2B5EF4-FFF2-40B4-BE49-F238E27FC236}">
                <a16:creationId xmlns:a16="http://schemas.microsoft.com/office/drawing/2014/main" id="{BB85758C-70F0-4607-8275-2533AB666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</a:t>
            </a:r>
            <a:r>
              <a:rPr lang="en-US" dirty="0" err="1"/>
              <a:t>CapDev</a:t>
            </a:r>
            <a:r>
              <a:rPr lang="en-US" dirty="0"/>
              <a:t> activities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7C83E497-2FEB-4114-ADE6-D3BC6AF23C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6016" y="1170482"/>
            <a:ext cx="7724775" cy="3674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47070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880254" cy="804646"/>
          </a:xfrm>
        </p:spPr>
        <p:txBody>
          <a:bodyPr>
            <a:noAutofit/>
          </a:bodyPr>
          <a:lstStyle/>
          <a:p>
            <a:r>
              <a:rPr lang="it-IT" sz="2800" dirty="0"/>
              <a:t>Add the information about the location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916016" y="5047622"/>
            <a:ext cx="7725476" cy="1634452"/>
          </a:xfrm>
        </p:spPr>
        <p:txBody>
          <a:bodyPr>
            <a:normAutofit/>
          </a:bodyPr>
          <a:lstStyle/>
          <a:p>
            <a:r>
              <a:rPr lang="it-IT" dirty="0"/>
              <a:t>Specify the country of origin of the participants and the venue of the training</a:t>
            </a:r>
          </a:p>
          <a:p>
            <a:endParaRPr lang="it-IT" dirty="0"/>
          </a:p>
        </p:txBody>
      </p:sp>
      <p:sp>
        <p:nvSpPr>
          <p:cNvPr id="9" name="Footer Placeholder 6">
            <a:extLst>
              <a:ext uri="{FF2B5EF4-FFF2-40B4-BE49-F238E27FC236}">
                <a16:creationId xmlns:a16="http://schemas.microsoft.com/office/drawing/2014/main" id="{BB85758C-70F0-4607-8275-2533AB666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</a:t>
            </a:r>
            <a:r>
              <a:rPr lang="en-US" dirty="0" err="1"/>
              <a:t>CapDev</a:t>
            </a:r>
            <a:r>
              <a:rPr lang="en-US" dirty="0"/>
              <a:t> activities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77CCE619-6C7E-4FE6-AED3-4CAA2C4A85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6016" y="1545965"/>
            <a:ext cx="7724775" cy="3125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81347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880254" cy="804646"/>
          </a:xfrm>
        </p:spPr>
        <p:txBody>
          <a:bodyPr>
            <a:noAutofit/>
          </a:bodyPr>
          <a:lstStyle/>
          <a:p>
            <a:r>
              <a:rPr lang="it-IT" sz="2800" dirty="0"/>
              <a:t>Upload files related to the CapDev activity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916016" y="5473520"/>
            <a:ext cx="7725476" cy="1208553"/>
          </a:xfrm>
        </p:spPr>
        <p:txBody>
          <a:bodyPr>
            <a:normAutofit/>
          </a:bodyPr>
          <a:lstStyle/>
          <a:p>
            <a:r>
              <a:rPr lang="it-IT" dirty="0"/>
              <a:t>Or download the available resources and templates</a:t>
            </a:r>
          </a:p>
          <a:p>
            <a:endParaRPr lang="it-IT" dirty="0"/>
          </a:p>
          <a:p>
            <a:r>
              <a:rPr lang="it-IT" dirty="0"/>
              <a:t>Click on submit to finalize the planning process</a:t>
            </a:r>
          </a:p>
        </p:txBody>
      </p:sp>
      <p:sp>
        <p:nvSpPr>
          <p:cNvPr id="9" name="Footer Placeholder 6">
            <a:extLst>
              <a:ext uri="{FF2B5EF4-FFF2-40B4-BE49-F238E27FC236}">
                <a16:creationId xmlns:a16="http://schemas.microsoft.com/office/drawing/2014/main" id="{BB85758C-70F0-4607-8275-2533AB666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</a:t>
            </a:r>
            <a:r>
              <a:rPr lang="en-US" dirty="0" err="1"/>
              <a:t>CapDev</a:t>
            </a:r>
            <a:r>
              <a:rPr lang="en-US" dirty="0"/>
              <a:t> activities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3D7F8D99-7D24-46D9-9015-5E98A2C2CD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5988" y="1643546"/>
            <a:ext cx="7724775" cy="3707433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F9704C8-8198-4AC7-BD5A-DAA65EF7264D}"/>
              </a:ext>
            </a:extLst>
          </p:cNvPr>
          <p:cNvSpPr/>
          <p:nvPr/>
        </p:nvSpPr>
        <p:spPr>
          <a:xfrm>
            <a:off x="7078688" y="5094297"/>
            <a:ext cx="378180" cy="308198"/>
          </a:xfrm>
          <a:prstGeom prst="roundRect">
            <a:avLst/>
          </a:prstGeom>
          <a:noFill/>
          <a:ln w="28575">
            <a:solidFill>
              <a:srgbClr val="BD4932">
                <a:alpha val="8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9EB36118-332E-43A1-88DE-164497D9F39A}"/>
              </a:ext>
            </a:extLst>
          </p:cNvPr>
          <p:cNvSpPr/>
          <p:nvPr/>
        </p:nvSpPr>
        <p:spPr>
          <a:xfrm>
            <a:off x="2023812" y="3683358"/>
            <a:ext cx="680752" cy="309601"/>
          </a:xfrm>
          <a:prstGeom prst="roundRect">
            <a:avLst/>
          </a:prstGeom>
          <a:noFill/>
          <a:ln w="28575">
            <a:solidFill>
              <a:srgbClr val="BD4932">
                <a:alpha val="8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ACEDAB26-EE5E-4CAA-9E7E-C79C20B52B23}"/>
              </a:ext>
            </a:extLst>
          </p:cNvPr>
          <p:cNvSpPr/>
          <p:nvPr/>
        </p:nvSpPr>
        <p:spPr>
          <a:xfrm>
            <a:off x="2023812" y="4505369"/>
            <a:ext cx="4467140" cy="627565"/>
          </a:xfrm>
          <a:prstGeom prst="roundRect">
            <a:avLst/>
          </a:prstGeom>
          <a:noFill/>
          <a:ln w="28575">
            <a:solidFill>
              <a:srgbClr val="BD4932">
                <a:alpha val="8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42617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484BF2CF-2B97-4F57-A900-5A4AF0930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4819" t="38857" r="14325"/>
          <a:stretch/>
        </p:blipFill>
        <p:spPr>
          <a:xfrm>
            <a:off x="916016" y="1777285"/>
            <a:ext cx="7264532" cy="163912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880254" cy="804646"/>
          </a:xfrm>
        </p:spPr>
        <p:txBody>
          <a:bodyPr>
            <a:noAutofit/>
          </a:bodyPr>
          <a:lstStyle/>
          <a:p>
            <a:r>
              <a:rPr lang="it-IT" sz="2800" dirty="0"/>
              <a:t>When the planning information has been submitted you may directly continue with the reporting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916016" y="3506558"/>
            <a:ext cx="7725476" cy="3175515"/>
          </a:xfrm>
        </p:spPr>
        <p:txBody>
          <a:bodyPr>
            <a:normAutofit/>
          </a:bodyPr>
          <a:lstStyle/>
          <a:p>
            <a:r>
              <a:rPr lang="it-IT" dirty="0"/>
              <a:t>Click on the reporting icon and select how you want to report. You have three options</a:t>
            </a:r>
          </a:p>
          <a:p>
            <a:endParaRPr lang="it-IT" dirty="0"/>
          </a:p>
          <a:p>
            <a:pPr marL="342900" indent="-342900">
              <a:buAutoNum type="arabicPeriod"/>
            </a:pPr>
            <a:r>
              <a:rPr lang="it-IT" dirty="0"/>
              <a:t>Online form: fill the boxes that will appear on your screen to complete the process</a:t>
            </a:r>
          </a:p>
          <a:p>
            <a:pPr marL="342900" indent="-342900">
              <a:buAutoNum type="arabicPeriod"/>
            </a:pPr>
            <a:r>
              <a:rPr lang="it-IT" dirty="0"/>
              <a:t>Report file: upload the capdev report, training materials, list of participants and other relevant documents</a:t>
            </a:r>
          </a:p>
          <a:p>
            <a:pPr marL="342900" indent="-342900">
              <a:buAutoNum type="arabicPeriod"/>
            </a:pPr>
            <a:r>
              <a:rPr lang="it-IT" dirty="0"/>
              <a:t>Both: combine option 1 and 2</a:t>
            </a:r>
          </a:p>
          <a:p>
            <a:endParaRPr lang="it-IT" dirty="0"/>
          </a:p>
        </p:txBody>
      </p:sp>
      <p:sp>
        <p:nvSpPr>
          <p:cNvPr id="9" name="Footer Placeholder 6">
            <a:extLst>
              <a:ext uri="{FF2B5EF4-FFF2-40B4-BE49-F238E27FC236}">
                <a16:creationId xmlns:a16="http://schemas.microsoft.com/office/drawing/2014/main" id="{BB85758C-70F0-4607-8275-2533AB666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</a:t>
            </a:r>
            <a:r>
              <a:rPr lang="en-US" dirty="0" err="1"/>
              <a:t>CapDev</a:t>
            </a:r>
            <a:r>
              <a:rPr lang="en-US" dirty="0"/>
              <a:t> activities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F9704C8-8198-4AC7-BD5A-DAA65EF7264D}"/>
              </a:ext>
            </a:extLst>
          </p:cNvPr>
          <p:cNvSpPr/>
          <p:nvPr/>
        </p:nvSpPr>
        <p:spPr>
          <a:xfrm>
            <a:off x="4986543" y="1801476"/>
            <a:ext cx="746838" cy="596976"/>
          </a:xfrm>
          <a:prstGeom prst="roundRect">
            <a:avLst/>
          </a:prstGeom>
          <a:noFill/>
          <a:ln w="28575">
            <a:solidFill>
              <a:srgbClr val="BD4932">
                <a:alpha val="8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4C89095-34CD-4056-8BE0-3A70CD669D7A}"/>
              </a:ext>
            </a:extLst>
          </p:cNvPr>
          <p:cNvSpPr/>
          <p:nvPr/>
        </p:nvSpPr>
        <p:spPr>
          <a:xfrm>
            <a:off x="3388971" y="2398452"/>
            <a:ext cx="2445159" cy="495697"/>
          </a:xfrm>
          <a:prstGeom prst="roundRect">
            <a:avLst/>
          </a:prstGeom>
          <a:noFill/>
          <a:ln w="28575">
            <a:solidFill>
              <a:srgbClr val="BD4932">
                <a:alpha val="8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93181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7576F661-EB62-4890-8DBB-160C4DA82B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6016" y="1113857"/>
            <a:ext cx="7488396" cy="462098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880254" cy="804646"/>
          </a:xfrm>
        </p:spPr>
        <p:txBody>
          <a:bodyPr>
            <a:noAutofit/>
          </a:bodyPr>
          <a:lstStyle/>
          <a:p>
            <a:r>
              <a:rPr lang="it-IT" sz="2800" dirty="0"/>
              <a:t>Option 1: Online form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916016" y="5734838"/>
            <a:ext cx="7725476" cy="947234"/>
          </a:xfrm>
        </p:spPr>
        <p:txBody>
          <a:bodyPr>
            <a:normAutofit/>
          </a:bodyPr>
          <a:lstStyle/>
          <a:p>
            <a:r>
              <a:rPr lang="it-IT" dirty="0"/>
              <a:t>Complete the section with the general information and click on «Next»</a:t>
            </a:r>
          </a:p>
        </p:txBody>
      </p:sp>
      <p:sp>
        <p:nvSpPr>
          <p:cNvPr id="9" name="Footer Placeholder 6">
            <a:extLst>
              <a:ext uri="{FF2B5EF4-FFF2-40B4-BE49-F238E27FC236}">
                <a16:creationId xmlns:a16="http://schemas.microsoft.com/office/drawing/2014/main" id="{BB85758C-70F0-4607-8275-2533AB666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</a:t>
            </a:r>
            <a:r>
              <a:rPr lang="en-US" dirty="0" err="1"/>
              <a:t>CapDev</a:t>
            </a:r>
            <a:r>
              <a:rPr lang="en-US" dirty="0"/>
              <a:t> activities</a:t>
            </a:r>
          </a:p>
        </p:txBody>
      </p:sp>
    </p:spTree>
    <p:extLst>
      <p:ext uri="{BB962C8B-B14F-4D97-AF65-F5344CB8AC3E}">
        <p14:creationId xmlns:p14="http://schemas.microsoft.com/office/powerpoint/2010/main" val="303083680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880254" cy="804646"/>
          </a:xfrm>
        </p:spPr>
        <p:txBody>
          <a:bodyPr>
            <a:noAutofit/>
          </a:bodyPr>
          <a:lstStyle/>
          <a:p>
            <a:r>
              <a:rPr lang="it-IT" sz="2800" dirty="0"/>
              <a:t>Option 1: Online form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843885" y="3340963"/>
            <a:ext cx="7725476" cy="1001263"/>
          </a:xfrm>
        </p:spPr>
        <p:txBody>
          <a:bodyPr>
            <a:normAutofit fontScale="92500" lnSpcReduction="10000"/>
          </a:bodyPr>
          <a:lstStyle/>
          <a:p>
            <a:r>
              <a:rPr lang="it-IT" dirty="0"/>
              <a:t>Complete the section on Organizers and Trainers</a:t>
            </a:r>
          </a:p>
          <a:p>
            <a:endParaRPr lang="it-IT" dirty="0"/>
          </a:p>
          <a:p>
            <a:r>
              <a:rPr lang="it-IT" dirty="0"/>
              <a:t>Verify the list of participants and </a:t>
            </a:r>
            <a:r>
              <a:rPr lang="it-IT" dirty="0">
                <a:solidFill>
                  <a:srgbClr val="C00000"/>
                </a:solidFill>
              </a:rPr>
              <a:t>Submit</a:t>
            </a:r>
          </a:p>
        </p:txBody>
      </p:sp>
      <p:sp>
        <p:nvSpPr>
          <p:cNvPr id="9" name="Footer Placeholder 6">
            <a:extLst>
              <a:ext uri="{FF2B5EF4-FFF2-40B4-BE49-F238E27FC236}">
                <a16:creationId xmlns:a16="http://schemas.microsoft.com/office/drawing/2014/main" id="{BB85758C-70F0-4607-8275-2533AB666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</a:t>
            </a:r>
            <a:r>
              <a:rPr lang="en-US" dirty="0" err="1"/>
              <a:t>CapDev</a:t>
            </a:r>
            <a:r>
              <a:rPr lang="en-US" dirty="0"/>
              <a:t> activities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0226942-E460-457D-AD53-0026C4F7AF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0756"/>
          <a:stretch/>
        </p:blipFill>
        <p:spPr>
          <a:xfrm>
            <a:off x="844586" y="1271628"/>
            <a:ext cx="7724775" cy="199000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C335310-906E-45CF-A8D6-62A5E394CD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885" y="4342226"/>
            <a:ext cx="7725476" cy="147228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3DFFFEB-52AE-467B-ADDC-05A5AF337E4C}"/>
              </a:ext>
            </a:extLst>
          </p:cNvPr>
          <p:cNvCxnSpPr/>
          <p:nvPr/>
        </p:nvCxnSpPr>
        <p:spPr>
          <a:xfrm flipV="1">
            <a:off x="5486400" y="3096265"/>
            <a:ext cx="0" cy="51515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E9A3D381-8CA5-4D41-84AA-8CD3C6B72EBB}"/>
              </a:ext>
            </a:extLst>
          </p:cNvPr>
          <p:cNvCxnSpPr>
            <a:cxnSpLocks/>
          </p:cNvCxnSpPr>
          <p:nvPr/>
        </p:nvCxnSpPr>
        <p:spPr>
          <a:xfrm>
            <a:off x="4866068" y="3979730"/>
            <a:ext cx="0" cy="47651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34D3D3E4-8FF5-4CDE-9360-8D3BE8203E09}"/>
              </a:ext>
            </a:extLst>
          </p:cNvPr>
          <p:cNvSpPr/>
          <p:nvPr/>
        </p:nvSpPr>
        <p:spPr>
          <a:xfrm>
            <a:off x="7922926" y="5384331"/>
            <a:ext cx="551373" cy="430184"/>
          </a:xfrm>
          <a:prstGeom prst="roundRect">
            <a:avLst/>
          </a:prstGeom>
          <a:noFill/>
          <a:ln w="28575">
            <a:solidFill>
              <a:srgbClr val="BD4932">
                <a:alpha val="8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00893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880254" cy="804646"/>
          </a:xfrm>
        </p:spPr>
        <p:txBody>
          <a:bodyPr>
            <a:noAutofit/>
          </a:bodyPr>
          <a:lstStyle/>
          <a:p>
            <a:r>
              <a:rPr lang="it-IT" sz="2800" dirty="0"/>
              <a:t>Option 2: Report file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915988" y="1336749"/>
            <a:ext cx="7725476" cy="947234"/>
          </a:xfrm>
        </p:spPr>
        <p:txBody>
          <a:bodyPr>
            <a:normAutofit/>
          </a:bodyPr>
          <a:lstStyle/>
          <a:p>
            <a:r>
              <a:rPr lang="it-IT" dirty="0"/>
              <a:t>Click on «Add New» and upload all the relevant documents then click to </a:t>
            </a:r>
            <a:r>
              <a:rPr lang="it-IT" dirty="0">
                <a:solidFill>
                  <a:srgbClr val="C00000"/>
                </a:solidFill>
              </a:rPr>
              <a:t>Submit</a:t>
            </a:r>
          </a:p>
        </p:txBody>
      </p:sp>
      <p:sp>
        <p:nvSpPr>
          <p:cNvPr id="9" name="Footer Placeholder 6">
            <a:extLst>
              <a:ext uri="{FF2B5EF4-FFF2-40B4-BE49-F238E27FC236}">
                <a16:creationId xmlns:a16="http://schemas.microsoft.com/office/drawing/2014/main" id="{BB85758C-70F0-4607-8275-2533AB666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</a:t>
            </a:r>
            <a:r>
              <a:rPr lang="en-US" dirty="0" err="1"/>
              <a:t>CapDev</a:t>
            </a:r>
            <a:r>
              <a:rPr lang="en-US" dirty="0"/>
              <a:t> activities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32ADC904-5354-4F78-875F-9D5C5B8A68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5988" y="1936653"/>
            <a:ext cx="7724775" cy="3250009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424F141-7FBE-4596-AB78-AB60A3B02CD9}"/>
              </a:ext>
            </a:extLst>
          </p:cNvPr>
          <p:cNvSpPr/>
          <p:nvPr/>
        </p:nvSpPr>
        <p:spPr>
          <a:xfrm>
            <a:off x="7974441" y="4692083"/>
            <a:ext cx="551373" cy="430184"/>
          </a:xfrm>
          <a:prstGeom prst="roundRect">
            <a:avLst/>
          </a:prstGeom>
          <a:noFill/>
          <a:ln w="28575">
            <a:solidFill>
              <a:srgbClr val="BD4932">
                <a:alpha val="8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C0AE010-A9B4-4DCA-B85A-D4D901AD9228}"/>
              </a:ext>
            </a:extLst>
          </p:cNvPr>
          <p:cNvSpPr/>
          <p:nvPr/>
        </p:nvSpPr>
        <p:spPr>
          <a:xfrm>
            <a:off x="1006971" y="2996111"/>
            <a:ext cx="924860" cy="430184"/>
          </a:xfrm>
          <a:prstGeom prst="roundRect">
            <a:avLst/>
          </a:prstGeom>
          <a:noFill/>
          <a:ln w="28575">
            <a:solidFill>
              <a:srgbClr val="BD4932">
                <a:alpha val="8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96261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600" dirty="0"/>
              <a:t>For more detailed information on how to use MEL please use the </a:t>
            </a:r>
            <a:r>
              <a:rPr lang="it-IT" sz="3600" dirty="0">
                <a:hlinkClick r:id="rId2"/>
              </a:rPr>
              <a:t>online guide </a:t>
            </a:r>
            <a:br>
              <a:rPr lang="it-IT" sz="3600" dirty="0"/>
            </a:br>
            <a:br>
              <a:rPr lang="it-IT" sz="3600" dirty="0"/>
            </a:br>
            <a:r>
              <a:rPr lang="it-IT" sz="3600" dirty="0"/>
              <a:t>You need support?</a:t>
            </a:r>
            <a:br>
              <a:rPr lang="it-IT" sz="3600" dirty="0"/>
            </a:br>
            <a:r>
              <a:rPr lang="it-IT" sz="3600" dirty="0"/>
              <a:t>Chat with us         or send us and email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4000" dirty="0">
              <a:solidFill>
                <a:schemeClr val="accent5"/>
              </a:solidFill>
            </a:endParaRPr>
          </a:p>
          <a:p>
            <a:r>
              <a:rPr lang="it-IT" sz="4000" dirty="0">
                <a:solidFill>
                  <a:schemeClr val="accent5"/>
                </a:solidFill>
              </a:rPr>
              <a:t>Thanks for using MEL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How to report </a:t>
            </a:r>
            <a:r>
              <a:rPr lang="en-US" dirty="0" err="1"/>
              <a:t>CapDev</a:t>
            </a:r>
            <a:r>
              <a:rPr lang="en-US" dirty="0"/>
              <a:t> activities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109" y="5089050"/>
            <a:ext cx="1902941" cy="10275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1203" y="4027224"/>
            <a:ext cx="676275" cy="647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4359" y="4047253"/>
            <a:ext cx="628650" cy="59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35922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MEL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090D0"/>
      </a:accent1>
      <a:accent2>
        <a:srgbClr val="5F7357"/>
      </a:accent2>
      <a:accent3>
        <a:srgbClr val="BF895B"/>
      </a:accent3>
      <a:accent4>
        <a:srgbClr val="DC9E37"/>
      </a:accent4>
      <a:accent5>
        <a:srgbClr val="BD4932"/>
      </a:accent5>
      <a:accent6>
        <a:srgbClr val="7F7F7F"/>
      </a:accent6>
      <a:hlink>
        <a:srgbClr val="0563C1"/>
      </a:hlink>
      <a:folHlink>
        <a:srgbClr val="C000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1186</TotalTime>
  <Words>563</Words>
  <Application>Microsoft Office PowerPoint</Application>
  <PresentationFormat>On-screen Show (4:3)</PresentationFormat>
  <Paragraphs>88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Corbel</vt:lpstr>
      <vt:lpstr>Office Theme</vt:lpstr>
      <vt:lpstr>How to report  CapDev activities</vt:lpstr>
      <vt:lpstr>Go to mel.cgiar.org and login to your account</vt:lpstr>
      <vt:lpstr>Click on the Reporting menu and select the reporting framework</vt:lpstr>
      <vt:lpstr>In the reporting dashboard identify the CapDev section</vt:lpstr>
      <vt:lpstr>If the activity is new, you have to provide the following information</vt:lpstr>
      <vt:lpstr>Select the project or the CRP activity/product linked with the CapDev activity </vt:lpstr>
      <vt:lpstr>Add the expected participants</vt:lpstr>
      <vt:lpstr>Add the information about the location</vt:lpstr>
      <vt:lpstr>Upload files related to the CapDev activity</vt:lpstr>
      <vt:lpstr>When the planning information has been submitted you may directly continue with the reporting</vt:lpstr>
      <vt:lpstr>Option 1: Online form</vt:lpstr>
      <vt:lpstr>Option 1: Online form</vt:lpstr>
      <vt:lpstr>Option 2: Report file</vt:lpstr>
      <vt:lpstr>For more detailed information on how to use MEL please use the online guide   You need support? Chat with us         or send us and email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Proietti, Claudio (RTB-CIP)</dc:creator>
  <cp:lastModifiedBy>Proietti, Claudio (RTB-CIP)</cp:lastModifiedBy>
  <cp:revision>32</cp:revision>
  <dcterms:created xsi:type="dcterms:W3CDTF">2017-09-11T02:37:06Z</dcterms:created>
  <dcterms:modified xsi:type="dcterms:W3CDTF">2017-10-10T16:37:10Z</dcterms:modified>
</cp:coreProperties>
</file>