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9"/>
  </p:notesMasterIdLst>
  <p:sldIdLst>
    <p:sldId id="256" r:id="rId2"/>
    <p:sldId id="259" r:id="rId3"/>
    <p:sldId id="260" r:id="rId4"/>
    <p:sldId id="267" r:id="rId5"/>
    <p:sldId id="262" r:id="rId6"/>
    <p:sldId id="263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90D0"/>
    <a:srgbClr val="BD4932"/>
    <a:srgbClr val="5F7357"/>
    <a:srgbClr val="DC9E37"/>
    <a:srgbClr val="BF89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1482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42D3FA-60D2-4713-8840-887A90230AC1}" type="datetimeFigureOut">
              <a:rPr lang="en-US" smtClean="0"/>
              <a:t>1/27/2018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A496B6-2039-4A64-87C9-D7957FBDDD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352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>
                <a:latin typeface="Corbel" panose="020B05030202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31430" y="6306924"/>
            <a:ext cx="205740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31730" y="6306924"/>
            <a:ext cx="308610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60730" y="6306924"/>
            <a:ext cx="205740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902941" cy="1027589"/>
          </a:xfrm>
          <a:prstGeom prst="rect">
            <a:avLst/>
          </a:prstGeom>
        </p:spPr>
      </p:pic>
      <p:grpSp>
        <p:nvGrpSpPr>
          <p:cNvPr id="45" name="Group 44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46" name="Rectangle 45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47" name="Rectangle 46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48" name="Rectangle 47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49" name="Rectangle 48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50" name="Rectangle 49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66461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725476" cy="804646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6016" y="1493710"/>
            <a:ext cx="7725476" cy="5213307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21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  <a:endParaRPr lang="en-US" dirty="0"/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2634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725476" cy="804646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6016" y="1493710"/>
            <a:ext cx="7725476" cy="4006227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21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22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  <a:endParaRPr lang="en-US" dirty="0"/>
          </a:p>
        </p:txBody>
      </p:sp>
      <p:sp>
        <p:nvSpPr>
          <p:cNvPr id="2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>
            <a:off x="916016" y="5682818"/>
            <a:ext cx="7725476" cy="999256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5F7357"/>
                </a:solidFill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 marL="1828800" indent="0">
              <a:buNone/>
              <a:defRPr>
                <a:latin typeface="Corbel" panose="020B0503020204020204" pitchFamily="34" charset="0"/>
              </a:defRPr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16841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78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6015" y="1433384"/>
            <a:ext cx="3787789" cy="4743579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27372" y="1433384"/>
            <a:ext cx="3797644" cy="4743579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9" name="Rectangle 8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16" name="Title 1"/>
          <p:cNvSpPr txBox="1">
            <a:spLocks/>
          </p:cNvSpPr>
          <p:nvPr userDrawn="1"/>
        </p:nvSpPr>
        <p:spPr>
          <a:xfrm>
            <a:off x="916016" y="365127"/>
            <a:ext cx="7725476" cy="8046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19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  <a:endParaRPr lang="en-US" dirty="0"/>
          </a:p>
        </p:txBody>
      </p:sp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0342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6016" y="1493710"/>
            <a:ext cx="3670706" cy="606939"/>
          </a:xfrm>
        </p:spPr>
        <p:txBody>
          <a:bodyPr anchor="b"/>
          <a:lstStyle>
            <a:lvl1pPr marL="0" indent="0">
              <a:buNone/>
              <a:defRPr sz="2400" b="1">
                <a:latin typeface="Corbel" panose="020B0503020204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6016" y="2191265"/>
            <a:ext cx="3670706" cy="4515752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2042" y="1493710"/>
            <a:ext cx="3929449" cy="606939"/>
          </a:xfrm>
        </p:spPr>
        <p:txBody>
          <a:bodyPr anchor="b"/>
          <a:lstStyle>
            <a:lvl1pPr marL="0" indent="0">
              <a:buNone/>
              <a:defRPr sz="2400" b="1">
                <a:latin typeface="Corbel" panose="020B0503020204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2042" y="2191265"/>
            <a:ext cx="3929449" cy="4515752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10" name="Group 9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11" name="Rectangle 10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  <p:sp>
        <p:nvSpPr>
          <p:cNvPr id="19" name="Date Placeholder 3"/>
          <p:cNvSpPr txBox="1">
            <a:spLocks/>
          </p:cNvSpPr>
          <p:nvPr userDrawn="1"/>
        </p:nvSpPr>
        <p:spPr>
          <a:xfrm rot="16200000">
            <a:off x="-1234" y="6181755"/>
            <a:ext cx="8458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97134A3-6C0D-4CD6-9C13-B9AF8CE12966}" type="datetimeFigureOut">
              <a:rPr lang="en-US" smtClean="0"/>
              <a:pPr/>
              <a:t>1/27/2018</a:t>
            </a:fld>
            <a:endParaRPr lang="en-US" dirty="0"/>
          </a:p>
        </p:txBody>
      </p:sp>
      <p:sp>
        <p:nvSpPr>
          <p:cNvPr id="20" name="Slide Number Placeholder 5"/>
          <p:cNvSpPr txBox="1">
            <a:spLocks/>
          </p:cNvSpPr>
          <p:nvPr userDrawn="1"/>
        </p:nvSpPr>
        <p:spPr>
          <a:xfrm rot="16200000">
            <a:off x="141040" y="5386768"/>
            <a:ext cx="5612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>
          <a:xfrm rot="16200000">
            <a:off x="-1591645" y="3005482"/>
            <a:ext cx="4036544" cy="365125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  <a:endParaRPr lang="en-US" dirty="0"/>
          </a:p>
        </p:txBody>
      </p:sp>
      <p:sp>
        <p:nvSpPr>
          <p:cNvPr id="2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725476" cy="804646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1045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6"/>
            <a:ext cx="7599333" cy="1325563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6" name="Group 5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7" name="Rectangle 6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6462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6" name="Rectangle 5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7" name="Rectangle 6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3138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7" y="457200"/>
            <a:ext cx="2663002" cy="1600200"/>
          </a:xfrm>
        </p:spPr>
        <p:txBody>
          <a:bodyPr anchor="b"/>
          <a:lstStyle>
            <a:lvl1pPr>
              <a:defRPr sz="3200">
                <a:latin typeface="Corbel" panose="020B05030202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>
                <a:latin typeface="Corbel" panose="020B0503020204020204" pitchFamily="34" charset="0"/>
              </a:defRPr>
            </a:lvl1pPr>
            <a:lvl2pPr>
              <a:defRPr sz="2800">
                <a:latin typeface="Corbel" panose="020B0503020204020204" pitchFamily="34" charset="0"/>
              </a:defRPr>
            </a:lvl2pPr>
            <a:lvl3pPr>
              <a:defRPr sz="2400">
                <a:latin typeface="Corbel" panose="020B0503020204020204" pitchFamily="34" charset="0"/>
              </a:defRPr>
            </a:lvl3pPr>
            <a:lvl4pPr>
              <a:defRPr sz="2000">
                <a:latin typeface="Corbel" panose="020B0503020204020204" pitchFamily="34" charset="0"/>
              </a:defRPr>
            </a:lvl4pPr>
            <a:lvl5pPr>
              <a:defRPr sz="2000">
                <a:latin typeface="Corbel" panose="020B0503020204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>
                <a:latin typeface="Corbel" panose="020B0503020204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9" name="Rectangle 8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1805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7" y="457200"/>
            <a:ext cx="2663002" cy="1600200"/>
          </a:xfrm>
        </p:spPr>
        <p:txBody>
          <a:bodyPr anchor="b"/>
          <a:lstStyle>
            <a:lvl1pPr>
              <a:defRPr sz="3200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>
                <a:latin typeface="Corbel" panose="020B0503020204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>
                <a:latin typeface="Corbel" panose="020B0503020204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9" name="Rectangle 8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6751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6"/>
            <a:ext cx="7599333" cy="1325563"/>
          </a:xfrm>
        </p:spPr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545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>
            <a:lvl1pPr>
              <a:defRPr>
                <a:latin typeface="Corbel" panose="020B0503020204020204" pitchFamily="34" charset="0"/>
              </a:defRPr>
            </a:lvl1pPr>
            <a:lvl2pPr>
              <a:defRPr>
                <a:latin typeface="Corbel" panose="020B0503020204020204" pitchFamily="34" charset="0"/>
              </a:defRPr>
            </a:lvl2pPr>
            <a:lvl3pPr>
              <a:defRPr>
                <a:latin typeface="Corbel" panose="020B0503020204020204" pitchFamily="34" charset="0"/>
              </a:defRPr>
            </a:lvl3pPr>
            <a:lvl4pPr>
              <a:defRPr>
                <a:latin typeface="Corbel" panose="020B0503020204020204" pitchFamily="34" charset="0"/>
              </a:defRPr>
            </a:lvl4pPr>
            <a:lvl5pPr>
              <a:defRPr>
                <a:latin typeface="Corbel" panose="020B05030202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fld id="{3E6DD225-563F-4669-82B1-73BD81A71137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8762692" y="5499937"/>
            <a:ext cx="186998" cy="1207080"/>
            <a:chOff x="8762692" y="5499937"/>
            <a:chExt cx="186998" cy="1207080"/>
          </a:xfrm>
        </p:grpSpPr>
        <p:sp>
          <p:nvSpPr>
            <p:cNvPr id="8" name="Rectangle 7"/>
            <p:cNvSpPr/>
            <p:nvPr userDrawn="1"/>
          </p:nvSpPr>
          <p:spPr>
            <a:xfrm>
              <a:off x="8762692" y="5499937"/>
              <a:ext cx="182880" cy="182880"/>
            </a:xfrm>
            <a:prstGeom prst="rect">
              <a:avLst/>
            </a:prstGeom>
            <a:solidFill>
              <a:srgbClr val="5090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8762692" y="5758528"/>
              <a:ext cx="182880" cy="182880"/>
            </a:xfrm>
            <a:prstGeom prst="rect">
              <a:avLst/>
            </a:prstGeom>
            <a:solidFill>
              <a:srgbClr val="5F73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8766810" y="6013731"/>
              <a:ext cx="182880" cy="182880"/>
            </a:xfrm>
            <a:prstGeom prst="rect">
              <a:avLst/>
            </a:prstGeom>
            <a:solidFill>
              <a:srgbClr val="BF89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8762692" y="6268934"/>
              <a:ext cx="182880" cy="182880"/>
            </a:xfrm>
            <a:prstGeom prst="rect">
              <a:avLst/>
            </a:prstGeom>
            <a:solidFill>
              <a:srgbClr val="DC9E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762692" y="6524137"/>
              <a:ext cx="182880" cy="182880"/>
            </a:xfrm>
            <a:prstGeom prst="rect">
              <a:avLst/>
            </a:prstGeom>
            <a:solidFill>
              <a:srgbClr val="BD49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</a:endParaRPr>
            </a:p>
          </p:txBody>
        </p:sp>
      </p:grp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1" y="41190"/>
            <a:ext cx="865146" cy="845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07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MEL Presentation template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6DD225-563F-4669-82B1-73BD81A71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313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mel.cgiar.org/user/login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s://cgiarmel.atlassian.net/wiki/spaces/MEL/pages/8552452/MEL+User+Guide+-+Monitoring+Evaluation+Learning" TargetMode="Externa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How to plan deliverables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Learn how to plan deliverables in MEL </a:t>
            </a:r>
          </a:p>
          <a:p>
            <a:r>
              <a:rPr lang="en-US" dirty="0"/>
              <a:t>in 1 minute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0DCC035-977F-4CF7-B512-DB1F591804A2}"/>
              </a:ext>
            </a:extLst>
          </p:cNvPr>
          <p:cNvSpPr txBox="1"/>
          <p:nvPr/>
        </p:nvSpPr>
        <p:spPr>
          <a:xfrm>
            <a:off x="863600" y="5346700"/>
            <a:ext cx="25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VERSION 1</a:t>
            </a:r>
          </a:p>
        </p:txBody>
      </p:sp>
    </p:spTree>
    <p:extLst>
      <p:ext uri="{BB962C8B-B14F-4D97-AF65-F5344CB8AC3E}">
        <p14:creationId xmlns:p14="http://schemas.microsoft.com/office/powerpoint/2010/main" val="32150599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800" dirty="0" err="1"/>
              <a:t>Go</a:t>
            </a:r>
            <a:r>
              <a:rPr lang="es-ES" sz="2800" dirty="0"/>
              <a:t> to </a:t>
            </a:r>
            <a:r>
              <a:rPr lang="es-ES" sz="2800" dirty="0">
                <a:hlinkClick r:id="rId2"/>
              </a:rPr>
              <a:t>mel.cgiar.org </a:t>
            </a:r>
            <a:r>
              <a:rPr lang="es-ES" sz="2800" dirty="0"/>
              <a:t>and </a:t>
            </a:r>
            <a:r>
              <a:rPr lang="es-ES" sz="2800" dirty="0" err="1"/>
              <a:t>login</a:t>
            </a:r>
            <a:r>
              <a:rPr lang="es-ES" sz="2800" dirty="0"/>
              <a:t> to </a:t>
            </a:r>
            <a:r>
              <a:rPr lang="es-ES" sz="2800" dirty="0" err="1"/>
              <a:t>your</a:t>
            </a:r>
            <a:r>
              <a:rPr lang="es-ES" sz="2800" dirty="0"/>
              <a:t> account</a:t>
            </a:r>
            <a:endParaRPr lang="en-US" sz="2800" dirty="0"/>
          </a:p>
        </p:txBody>
      </p:sp>
      <p:sp>
        <p:nvSpPr>
          <p:cNvPr id="15" name="Content Placeholder 14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s-ES" dirty="0"/>
              <a:t>Use </a:t>
            </a:r>
            <a:r>
              <a:rPr lang="es-ES" dirty="0" err="1"/>
              <a:t>your</a:t>
            </a:r>
            <a:r>
              <a:rPr lang="es-ES" dirty="0"/>
              <a:t> email and </a:t>
            </a:r>
            <a:r>
              <a:rPr lang="es-ES" dirty="0" err="1"/>
              <a:t>password</a:t>
            </a:r>
            <a:r>
              <a:rPr lang="es-ES" dirty="0"/>
              <a:t> to </a:t>
            </a:r>
            <a:r>
              <a:rPr lang="es-ES" dirty="0" err="1"/>
              <a:t>login</a:t>
            </a:r>
            <a:endParaRPr lang="es-ES" dirty="0"/>
          </a:p>
          <a:p>
            <a:r>
              <a:rPr lang="es-ES" dirty="0" err="1"/>
              <a:t>Click</a:t>
            </a:r>
            <a:r>
              <a:rPr lang="es-ES" dirty="0"/>
              <a:t> </a:t>
            </a:r>
            <a:r>
              <a:rPr lang="es-ES" dirty="0" err="1"/>
              <a:t>on</a:t>
            </a:r>
            <a:r>
              <a:rPr lang="es-ES" dirty="0"/>
              <a:t> </a:t>
            </a:r>
            <a:r>
              <a:rPr lang="it-IT" dirty="0"/>
              <a:t>«</a:t>
            </a:r>
            <a:r>
              <a:rPr lang="es-ES" dirty="0" err="1"/>
              <a:t>Forgot</a:t>
            </a:r>
            <a:r>
              <a:rPr lang="es-ES" dirty="0"/>
              <a:t> </a:t>
            </a:r>
            <a:r>
              <a:rPr lang="es-ES" dirty="0" err="1"/>
              <a:t>password</a:t>
            </a:r>
            <a:r>
              <a:rPr lang="es-ES" dirty="0"/>
              <a:t>?</a:t>
            </a:r>
            <a:r>
              <a:rPr lang="it-IT" dirty="0"/>
              <a:t>»</a:t>
            </a:r>
            <a:r>
              <a:rPr lang="es-ES" dirty="0"/>
              <a:t> </a:t>
            </a:r>
            <a:r>
              <a:rPr lang="es-ES" dirty="0" err="1"/>
              <a:t>if</a:t>
            </a:r>
            <a:r>
              <a:rPr lang="es-ES" dirty="0"/>
              <a:t> </a:t>
            </a:r>
            <a:r>
              <a:rPr lang="es-ES" dirty="0" err="1"/>
              <a:t>you</a:t>
            </a:r>
            <a:r>
              <a:rPr lang="es-ES" dirty="0"/>
              <a:t> </a:t>
            </a:r>
            <a:r>
              <a:rPr lang="es-ES" dirty="0" err="1"/>
              <a:t>need</a:t>
            </a:r>
            <a:r>
              <a:rPr lang="es-ES" dirty="0"/>
              <a:t> to </a:t>
            </a:r>
            <a:r>
              <a:rPr lang="es-ES" dirty="0" err="1"/>
              <a:t>change</a:t>
            </a:r>
            <a:r>
              <a:rPr lang="es-ES" dirty="0"/>
              <a:t> </a:t>
            </a:r>
            <a:r>
              <a:rPr lang="es-ES" dirty="0" err="1"/>
              <a:t>your</a:t>
            </a:r>
            <a:r>
              <a:rPr lang="es-ES" dirty="0"/>
              <a:t> </a:t>
            </a:r>
            <a:r>
              <a:rPr lang="es-ES" dirty="0" err="1"/>
              <a:t>credentials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15988" y="1708897"/>
            <a:ext cx="7724775" cy="3576731"/>
          </a:xfrm>
          <a:prstGeom prst="rect">
            <a:avLst/>
          </a:prstGeom>
        </p:spPr>
      </p:pic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-1234" y="6316948"/>
            <a:ext cx="845820" cy="365125"/>
          </a:xfrm>
        </p:spPr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0871" y="5849968"/>
            <a:ext cx="558318" cy="365125"/>
          </a:xfrm>
        </p:spPr>
        <p:txBody>
          <a:bodyPr/>
          <a:lstStyle/>
          <a:p>
            <a:fld id="{3E6DD225-563F-4669-82B1-73BD81A71137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4587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DD74EB05-64C0-4386-B367-0E870E25CD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6016" y="1887515"/>
            <a:ext cx="7724775" cy="31169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 dirty="0"/>
              <a:t>Before you start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How to plan deliverables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FA90858D-4055-4F95-AD78-49DE9E35D2F0}"/>
              </a:ext>
            </a:extLst>
          </p:cNvPr>
          <p:cNvSpPr txBox="1">
            <a:spLocks/>
          </p:cNvSpPr>
          <p:nvPr/>
        </p:nvSpPr>
        <p:spPr>
          <a:xfrm>
            <a:off x="916016" y="1013634"/>
            <a:ext cx="7654046" cy="1095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5F7357"/>
                </a:solidFill>
                <a:latin typeface="Corbel" panose="020B0503020204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Corbel" panose="020B0503020204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From your Home page you may get a quick overview of the deliverables already planned. Click on the </a:t>
            </a:r>
            <a:r>
              <a:rPr lang="it-IT" dirty="0"/>
              <a:t>«</a:t>
            </a:r>
            <a:r>
              <a:rPr lang="en-US" dirty="0"/>
              <a:t>number of deliverables</a:t>
            </a:r>
            <a:r>
              <a:rPr lang="it-IT" dirty="0"/>
              <a:t>»</a:t>
            </a:r>
            <a:r>
              <a:rPr lang="en-US" dirty="0"/>
              <a:t> that appears in your management summary</a:t>
            </a:r>
            <a:endParaRPr lang="it-IT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F07A63-6D75-455B-9507-55D12D32C8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046" y="3299173"/>
            <a:ext cx="7781016" cy="3410563"/>
          </a:xfrm>
          <a:prstGeom prst="rect">
            <a:avLst/>
          </a:prstGeom>
          <a:ln w="19050">
            <a:solidFill>
              <a:srgbClr val="5090D0"/>
            </a:solidFill>
          </a:ln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04CFDF4-DBF9-4D7A-9235-26A293076095}"/>
              </a:ext>
            </a:extLst>
          </p:cNvPr>
          <p:cNvSpPr/>
          <p:nvPr/>
        </p:nvSpPr>
        <p:spPr>
          <a:xfrm flipH="1">
            <a:off x="7212650" y="2751813"/>
            <a:ext cx="1056682" cy="807081"/>
          </a:xfrm>
          <a:custGeom>
            <a:avLst/>
            <a:gdLst>
              <a:gd name="connsiteX0" fmla="*/ 0 w 2521009"/>
              <a:gd name="connsiteY0" fmla="*/ 50843 h 1093429"/>
              <a:gd name="connsiteX1" fmla="*/ 1290415 w 2521009"/>
              <a:gd name="connsiteY1" fmla="*/ 119209 h 1093429"/>
              <a:gd name="connsiteX2" fmla="*/ 2521009 w 2521009"/>
              <a:gd name="connsiteY2" fmla="*/ 1093429 h 1093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21009" h="1093429">
                <a:moveTo>
                  <a:pt x="0" y="50843"/>
                </a:moveTo>
                <a:cubicBezTo>
                  <a:pt x="435123" y="-1856"/>
                  <a:pt x="870247" y="-54555"/>
                  <a:pt x="1290415" y="119209"/>
                </a:cubicBezTo>
                <a:cubicBezTo>
                  <a:pt x="1710583" y="292973"/>
                  <a:pt x="2115796" y="693201"/>
                  <a:pt x="2521009" y="1093429"/>
                </a:cubicBezTo>
              </a:path>
            </a:pathLst>
          </a:custGeom>
          <a:noFill/>
          <a:ln w="28575">
            <a:solidFill>
              <a:schemeClr val="accent5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351240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1A0C2DE3-7415-467B-88AE-016CB22660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6016" y="1818112"/>
            <a:ext cx="7724775" cy="144892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2800" dirty="0"/>
              <a:t>When you want to start your planning, click on the Planning menu and select the framework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916016" y="1268014"/>
            <a:ext cx="7725476" cy="581147"/>
          </a:xfrm>
        </p:spPr>
        <p:txBody>
          <a:bodyPr>
            <a:normAutofit lnSpcReduction="10000"/>
          </a:bodyPr>
          <a:lstStyle/>
          <a:p>
            <a:r>
              <a:rPr lang="it-IT" dirty="0"/>
              <a:t>You may select CRP, Center or Projects depending on the framework under which you have to plan your deliverable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7C61C764-504A-4F58-B009-48A77874C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plan deliverables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6AB110E9-9340-489C-A559-C36B171C3B95}"/>
              </a:ext>
            </a:extLst>
          </p:cNvPr>
          <p:cNvSpPr txBox="1">
            <a:spLocks/>
          </p:cNvSpPr>
          <p:nvPr/>
        </p:nvSpPr>
        <p:spPr>
          <a:xfrm>
            <a:off x="916016" y="3255808"/>
            <a:ext cx="7725476" cy="6255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indent="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>
                <a:solidFill>
                  <a:srgbClr val="5F7357"/>
                </a:solidFill>
                <a:latin typeface="Corbel" panose="020B0503020204020204" pitchFamily="34" charset="0"/>
              </a:defRPr>
            </a:lvl1pPr>
            <a:lvl2pPr marL="6858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Corbel" panose="020B0503020204020204" pitchFamily="34" charset="0"/>
              </a:defRPr>
            </a:lvl2pPr>
            <a:lvl3pPr marL="11430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Corbel" panose="020B0503020204020204" pitchFamily="34" charset="0"/>
              </a:defRPr>
            </a:lvl3pPr>
            <a:lvl4pPr marL="16002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Corbel" panose="020B0503020204020204" pitchFamily="34" charset="0"/>
              </a:defRPr>
            </a:lvl4pPr>
            <a:lvl5pPr indent="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latin typeface="Corbel" panose="020B0503020204020204" pitchFamily="34" charset="0"/>
              </a:defRPr>
            </a:lvl5pPr>
            <a:lvl6pPr marL="25146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r>
              <a:rPr lang="it-IT" dirty="0"/>
              <a:t>In the planning dashboard, identify the output to which your deliverable will contribute and click on the action button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4802F57-FC6C-4AE8-A0C9-4D6CA1592E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016" y="3817132"/>
            <a:ext cx="7724775" cy="2944804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DAACAF2A-FCDE-4465-8D82-E781ABC45841}"/>
              </a:ext>
            </a:extLst>
          </p:cNvPr>
          <p:cNvSpPr/>
          <p:nvPr/>
        </p:nvSpPr>
        <p:spPr>
          <a:xfrm flipH="1">
            <a:off x="777021" y="2136517"/>
            <a:ext cx="846678" cy="2071756"/>
          </a:xfrm>
          <a:custGeom>
            <a:avLst/>
            <a:gdLst>
              <a:gd name="connsiteX0" fmla="*/ 0 w 2521009"/>
              <a:gd name="connsiteY0" fmla="*/ 50843 h 1093429"/>
              <a:gd name="connsiteX1" fmla="*/ 1290415 w 2521009"/>
              <a:gd name="connsiteY1" fmla="*/ 119209 h 1093429"/>
              <a:gd name="connsiteX2" fmla="*/ 2521009 w 2521009"/>
              <a:gd name="connsiteY2" fmla="*/ 1093429 h 1093429"/>
              <a:gd name="connsiteX0" fmla="*/ 0 w 2521009"/>
              <a:gd name="connsiteY0" fmla="*/ 11081 h 1053667"/>
              <a:gd name="connsiteX1" fmla="*/ 1963231 w 2521009"/>
              <a:gd name="connsiteY1" fmla="*/ 275226 h 1053667"/>
              <a:gd name="connsiteX2" fmla="*/ 2521009 w 2521009"/>
              <a:gd name="connsiteY2" fmla="*/ 1053667 h 1053667"/>
              <a:gd name="connsiteX0" fmla="*/ 0 w 2235572"/>
              <a:gd name="connsiteY0" fmla="*/ 11081 h 1143166"/>
              <a:gd name="connsiteX1" fmla="*/ 1963231 w 2235572"/>
              <a:gd name="connsiteY1" fmla="*/ 275226 h 1143166"/>
              <a:gd name="connsiteX2" fmla="*/ 2235572 w 2235572"/>
              <a:gd name="connsiteY2" fmla="*/ 1143166 h 1143166"/>
              <a:gd name="connsiteX0" fmla="*/ 0 w 2432208"/>
              <a:gd name="connsiteY0" fmla="*/ 11081 h 1143166"/>
              <a:gd name="connsiteX1" fmla="*/ 1963231 w 2432208"/>
              <a:gd name="connsiteY1" fmla="*/ 275226 h 1143166"/>
              <a:gd name="connsiteX2" fmla="*/ 2235572 w 2432208"/>
              <a:gd name="connsiteY2" fmla="*/ 1143166 h 1143166"/>
              <a:gd name="connsiteX0" fmla="*/ 0 w 2175992"/>
              <a:gd name="connsiteY0" fmla="*/ 11081 h 1277415"/>
              <a:gd name="connsiteX1" fmla="*/ 1963231 w 2175992"/>
              <a:gd name="connsiteY1" fmla="*/ 275226 h 1277415"/>
              <a:gd name="connsiteX2" fmla="*/ 1725863 w 2175992"/>
              <a:gd name="connsiteY2" fmla="*/ 1277415 h 1277415"/>
              <a:gd name="connsiteX0" fmla="*/ 0 w 2035982"/>
              <a:gd name="connsiteY0" fmla="*/ 8108 h 1346195"/>
              <a:gd name="connsiteX1" fmla="*/ 1823221 w 2035982"/>
              <a:gd name="connsiteY1" fmla="*/ 344006 h 1346195"/>
              <a:gd name="connsiteX2" fmla="*/ 1585853 w 2035982"/>
              <a:gd name="connsiteY2" fmla="*/ 1346195 h 1346195"/>
              <a:gd name="connsiteX0" fmla="*/ 0 w 2035982"/>
              <a:gd name="connsiteY0" fmla="*/ 0 h 1338087"/>
              <a:gd name="connsiteX1" fmla="*/ 1823221 w 2035982"/>
              <a:gd name="connsiteY1" fmla="*/ 335898 h 1338087"/>
              <a:gd name="connsiteX2" fmla="*/ 1585853 w 2035982"/>
              <a:gd name="connsiteY2" fmla="*/ 1338087 h 1338087"/>
              <a:gd name="connsiteX0" fmla="*/ 0 w 1981641"/>
              <a:gd name="connsiteY0" fmla="*/ 0 h 1338087"/>
              <a:gd name="connsiteX1" fmla="*/ 1743217 w 1981641"/>
              <a:gd name="connsiteY1" fmla="*/ 203431 h 1338087"/>
              <a:gd name="connsiteX2" fmla="*/ 1585853 w 1981641"/>
              <a:gd name="connsiteY2" fmla="*/ 1338087 h 1338087"/>
              <a:gd name="connsiteX0" fmla="*/ 0 w 1981641"/>
              <a:gd name="connsiteY0" fmla="*/ 0 h 1338087"/>
              <a:gd name="connsiteX1" fmla="*/ 1743217 w 1981641"/>
              <a:gd name="connsiteY1" fmla="*/ 203431 h 1338087"/>
              <a:gd name="connsiteX2" fmla="*/ 1585853 w 1981641"/>
              <a:gd name="connsiteY2" fmla="*/ 1338087 h 1338087"/>
              <a:gd name="connsiteX0" fmla="*/ 0 w 1981641"/>
              <a:gd name="connsiteY0" fmla="*/ 0 h 1338087"/>
              <a:gd name="connsiteX1" fmla="*/ 1743217 w 1981641"/>
              <a:gd name="connsiteY1" fmla="*/ 203431 h 1338087"/>
              <a:gd name="connsiteX2" fmla="*/ 1585853 w 1981641"/>
              <a:gd name="connsiteY2" fmla="*/ 1338087 h 1338087"/>
              <a:gd name="connsiteX0" fmla="*/ 0 w 1981641"/>
              <a:gd name="connsiteY0" fmla="*/ 0 h 1338087"/>
              <a:gd name="connsiteX1" fmla="*/ 1743218 w 1981641"/>
              <a:gd name="connsiteY1" fmla="*/ 275184 h 1338087"/>
              <a:gd name="connsiteX2" fmla="*/ 1585853 w 1981641"/>
              <a:gd name="connsiteY2" fmla="*/ 1338087 h 1338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81641" h="1338087">
                <a:moveTo>
                  <a:pt x="0" y="0"/>
                </a:moveTo>
                <a:cubicBezTo>
                  <a:pt x="1215175" y="46652"/>
                  <a:pt x="1383055" y="123498"/>
                  <a:pt x="1743218" y="275184"/>
                </a:cubicBezTo>
                <a:cubicBezTo>
                  <a:pt x="2163386" y="448948"/>
                  <a:pt x="1975787" y="909891"/>
                  <a:pt x="1585853" y="1338087"/>
                </a:cubicBezTo>
              </a:path>
            </a:pathLst>
          </a:custGeom>
          <a:noFill/>
          <a:ln w="28575">
            <a:solidFill>
              <a:schemeClr val="accent5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164628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6016" y="365127"/>
            <a:ext cx="7859684" cy="804646"/>
          </a:xfrm>
        </p:spPr>
        <p:txBody>
          <a:bodyPr>
            <a:noAutofit/>
          </a:bodyPr>
          <a:lstStyle/>
          <a:p>
            <a:r>
              <a:rPr lang="it-IT" sz="2800" dirty="0"/>
              <a:t>Use the column «Code» to easily find the output you selected then click on the button «Deliverables»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62CCF590-8D4D-49C4-A5F1-FACE0B5B1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plan deliverables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ADD5839F-87EC-40F4-ADD7-08C6A6E428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6717" y="1275260"/>
            <a:ext cx="7724775" cy="274077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7D8551E-4566-4DCF-9FFC-C32676A9CF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586" y="3753925"/>
            <a:ext cx="6115014" cy="2528323"/>
          </a:xfrm>
          <a:prstGeom prst="rect">
            <a:avLst/>
          </a:prstGeom>
          <a:ln w="12700">
            <a:solidFill>
              <a:schemeClr val="accent1"/>
            </a:solidFill>
          </a:ln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DECB0F3-752D-44C1-AC90-D7ACB77B71CB}"/>
              </a:ext>
            </a:extLst>
          </p:cNvPr>
          <p:cNvSpPr/>
          <p:nvPr/>
        </p:nvSpPr>
        <p:spPr>
          <a:xfrm rot="19001164" flipH="1" flipV="1">
            <a:off x="5774315" y="3672968"/>
            <a:ext cx="1603152" cy="301288"/>
          </a:xfrm>
          <a:custGeom>
            <a:avLst/>
            <a:gdLst>
              <a:gd name="connsiteX0" fmla="*/ 0 w 2521009"/>
              <a:gd name="connsiteY0" fmla="*/ 50843 h 1093429"/>
              <a:gd name="connsiteX1" fmla="*/ 1290415 w 2521009"/>
              <a:gd name="connsiteY1" fmla="*/ 119209 h 1093429"/>
              <a:gd name="connsiteX2" fmla="*/ 2521009 w 2521009"/>
              <a:gd name="connsiteY2" fmla="*/ 1093429 h 1093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21009" h="1093429">
                <a:moveTo>
                  <a:pt x="0" y="50843"/>
                </a:moveTo>
                <a:cubicBezTo>
                  <a:pt x="435123" y="-1856"/>
                  <a:pt x="870247" y="-54555"/>
                  <a:pt x="1290415" y="119209"/>
                </a:cubicBezTo>
                <a:cubicBezTo>
                  <a:pt x="1710583" y="292973"/>
                  <a:pt x="2115796" y="693201"/>
                  <a:pt x="2521009" y="1093429"/>
                </a:cubicBezTo>
              </a:path>
            </a:pathLst>
          </a:custGeom>
          <a:noFill/>
          <a:ln w="28575">
            <a:solidFill>
              <a:schemeClr val="accent5"/>
            </a:solidFill>
            <a:headEnd type="none" w="med" len="med"/>
            <a:tailEnd type="arrow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>
          <a:xfrm>
            <a:off x="7031730" y="4121524"/>
            <a:ext cx="1609761" cy="2160724"/>
          </a:xfrm>
        </p:spPr>
        <p:txBody>
          <a:bodyPr>
            <a:normAutofit/>
          </a:bodyPr>
          <a:lstStyle/>
          <a:p>
            <a:r>
              <a:rPr lang="it-IT" dirty="0"/>
              <a:t>See here the complete list of deliverables and click on Add New to create a new one</a:t>
            </a:r>
          </a:p>
        </p:txBody>
      </p:sp>
    </p:spTree>
    <p:extLst>
      <p:ext uri="{BB962C8B-B14F-4D97-AF65-F5344CB8AC3E}">
        <p14:creationId xmlns:p14="http://schemas.microsoft.com/office/powerpoint/2010/main" val="36232672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sz="2800" dirty="0"/>
              <a:t>Provide the needed information to characterize the new deliverable and then save the changes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1B1E8A95-21A8-47EF-B27A-0D3711679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1829895" y="3243733"/>
            <a:ext cx="4513046" cy="365125"/>
          </a:xfrm>
        </p:spPr>
        <p:txBody>
          <a:bodyPr/>
          <a:lstStyle/>
          <a:p>
            <a:r>
              <a:rPr lang="en-US" dirty="0"/>
              <a:t>How to plan deliverables</a:t>
            </a:r>
          </a:p>
        </p:txBody>
      </p:sp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FD53DF7E-E198-4C83-8C30-A5EA473779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5988" y="1494720"/>
            <a:ext cx="7724775" cy="4005086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37834763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600" dirty="0"/>
              <a:t>For more detailed information on how to use MEL please use the </a:t>
            </a:r>
            <a:r>
              <a:rPr lang="it-IT" sz="3600" dirty="0">
                <a:hlinkClick r:id="rId2"/>
              </a:rPr>
              <a:t>online guide </a:t>
            </a:r>
            <a:br>
              <a:rPr lang="it-IT" sz="3600" dirty="0"/>
            </a:br>
            <a:br>
              <a:rPr lang="it-IT" sz="3600" dirty="0"/>
            </a:br>
            <a:r>
              <a:rPr lang="it-IT" sz="3600" dirty="0"/>
              <a:t>You need support?</a:t>
            </a:r>
            <a:br>
              <a:rPr lang="it-IT" sz="3600" dirty="0"/>
            </a:br>
            <a:r>
              <a:rPr lang="it-IT" sz="3600" dirty="0"/>
              <a:t>Chat with us         or send us and email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sz="4000" dirty="0">
              <a:solidFill>
                <a:schemeClr val="accent5"/>
              </a:solidFill>
            </a:endParaRPr>
          </a:p>
          <a:p>
            <a:r>
              <a:rPr lang="it-IT" sz="4000" dirty="0">
                <a:solidFill>
                  <a:schemeClr val="accent5"/>
                </a:solidFill>
              </a:rPr>
              <a:t>Thanks for using MEL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9/10/2017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How to plan deliverables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DD225-563F-4669-82B1-73BD81A71137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109" y="5089050"/>
            <a:ext cx="1902941" cy="10275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1203" y="4027224"/>
            <a:ext cx="676275" cy="647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4359" y="4047253"/>
            <a:ext cx="628650" cy="59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3592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p14:dur="10">
        <p159:morph option="byObject"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MEL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090D0"/>
      </a:accent1>
      <a:accent2>
        <a:srgbClr val="5F7357"/>
      </a:accent2>
      <a:accent3>
        <a:srgbClr val="BF895B"/>
      </a:accent3>
      <a:accent4>
        <a:srgbClr val="DC9E37"/>
      </a:accent4>
      <a:accent5>
        <a:srgbClr val="BD4932"/>
      </a:accent5>
      <a:accent6>
        <a:srgbClr val="7F7F7F"/>
      </a:accent6>
      <a:hlink>
        <a:srgbClr val="0563C1"/>
      </a:hlink>
      <a:folHlink>
        <a:srgbClr val="C000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1353</TotalTime>
  <Words>241</Words>
  <Application>Microsoft Office PowerPoint</Application>
  <PresentationFormat>On-screen Show (4:3)</PresentationFormat>
  <Paragraphs>35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Corbel</vt:lpstr>
      <vt:lpstr>Office Theme</vt:lpstr>
      <vt:lpstr>How to plan deliverables</vt:lpstr>
      <vt:lpstr>Go to mel.cgiar.org and login to your account</vt:lpstr>
      <vt:lpstr>Before you start</vt:lpstr>
      <vt:lpstr>When you want to start your planning, click on the Planning menu and select the framework</vt:lpstr>
      <vt:lpstr>Use the column «Code» to easily find the output you selected then click on the button «Deliverables»</vt:lpstr>
      <vt:lpstr>Provide the needed information to characterize the new deliverable and then save the changes</vt:lpstr>
      <vt:lpstr>For more detailed information on how to use MEL please use the online guide   You need support? Chat with us         or send us and email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Proietti, Claudio (RTB-CIP)</dc:creator>
  <cp:lastModifiedBy>Proietti, Claudio (RTB-CIP)</cp:lastModifiedBy>
  <cp:revision>32</cp:revision>
  <dcterms:created xsi:type="dcterms:W3CDTF">2017-09-11T02:37:06Z</dcterms:created>
  <dcterms:modified xsi:type="dcterms:W3CDTF">2018-01-28T00:53:10Z</dcterms:modified>
</cp:coreProperties>
</file>