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bookmarkIdSeed="2">
  <p:sldMasterIdLst>
    <p:sldMasterId id="2147483674" r:id="rId1"/>
  </p:sldMasterIdLst>
  <p:notesMasterIdLst>
    <p:notesMasterId r:id="rId36"/>
  </p:notesMasterIdLst>
  <p:handoutMasterIdLst>
    <p:handoutMasterId r:id="rId37"/>
  </p:handoutMasterIdLst>
  <p:sldIdLst>
    <p:sldId id="258" r:id="rId2"/>
    <p:sldId id="288" r:id="rId3"/>
    <p:sldId id="259" r:id="rId4"/>
    <p:sldId id="261" r:id="rId5"/>
    <p:sldId id="263" r:id="rId6"/>
    <p:sldId id="264" r:id="rId7"/>
    <p:sldId id="265" r:id="rId8"/>
    <p:sldId id="292" r:id="rId9"/>
    <p:sldId id="266" r:id="rId10"/>
    <p:sldId id="267" r:id="rId11"/>
    <p:sldId id="270" r:id="rId12"/>
    <p:sldId id="276" r:id="rId13"/>
    <p:sldId id="277" r:id="rId14"/>
    <p:sldId id="279" r:id="rId15"/>
    <p:sldId id="290" r:id="rId16"/>
    <p:sldId id="269" r:id="rId17"/>
    <p:sldId id="278" r:id="rId18"/>
    <p:sldId id="268" r:id="rId19"/>
    <p:sldId id="281" r:id="rId20"/>
    <p:sldId id="280" r:id="rId21"/>
    <p:sldId id="282" r:id="rId22"/>
    <p:sldId id="271" r:id="rId23"/>
    <p:sldId id="289" r:id="rId24"/>
    <p:sldId id="291" r:id="rId25"/>
    <p:sldId id="272" r:id="rId26"/>
    <p:sldId id="273" r:id="rId27"/>
    <p:sldId id="274" r:id="rId28"/>
    <p:sldId id="283" r:id="rId29"/>
    <p:sldId id="284" r:id="rId30"/>
    <p:sldId id="285" r:id="rId31"/>
    <p:sldId id="286" r:id="rId32"/>
    <p:sldId id="287" r:id="rId33"/>
    <p:sldId id="275" r:id="rId34"/>
    <p:sldId id="260" r:id="rId3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7D2A"/>
    <a:srgbClr val="0000FF"/>
    <a:srgbClr val="E6BC39"/>
    <a:srgbClr val="7FBB42"/>
    <a:srgbClr val="9CCA3B"/>
    <a:srgbClr val="1FA0C9"/>
    <a:srgbClr val="007A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9" autoAdjust="0"/>
  </p:normalViewPr>
  <p:slideViewPr>
    <p:cSldViewPr snapToGrid="0">
      <p:cViewPr>
        <p:scale>
          <a:sx n="68" d="100"/>
          <a:sy n="68" d="100"/>
        </p:scale>
        <p:origin x="-1128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1" d="100"/>
        <a:sy n="81" d="100"/>
      </p:scale>
      <p:origin x="0" y="318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ICARDA\Documents\ICARDA\CLCA\2014%20annual%20report%20CLCA&#61480;\Algeria\Graph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lilina\Downloads\courbes%20finale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nrat\Downloads\NOTATION%20ORGE%20CLCL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Feuil1!$A$5</c:f>
              <c:strCache>
                <c:ptCount val="1"/>
                <c:pt idx="0">
                  <c:v>SR 15</c:v>
                </c:pt>
              </c:strCache>
            </c:strRef>
          </c:tx>
          <c:invertIfNegative val="0"/>
          <c:errBars>
            <c:errBarType val="both"/>
            <c:errValType val="cust"/>
            <c:noEndCap val="0"/>
            <c:plus>
              <c:numRef>
                <c:f>Feuil1!$B$8:$F$8</c:f>
                <c:numCache>
                  <c:formatCode>General</c:formatCode>
                  <c:ptCount val="5"/>
                  <c:pt idx="0">
                    <c:v>324.56</c:v>
                  </c:pt>
                  <c:pt idx="1">
                    <c:v>295.77999999999992</c:v>
                  </c:pt>
                  <c:pt idx="2">
                    <c:v>138.18</c:v>
                  </c:pt>
                  <c:pt idx="3">
                    <c:v>85.2</c:v>
                  </c:pt>
                  <c:pt idx="4">
                    <c:v>56.8</c:v>
                  </c:pt>
                </c:numCache>
              </c:numRef>
            </c:plus>
            <c:minus>
              <c:numRef>
                <c:f>Feuil1!$B$8:$E$8</c:f>
                <c:numCache>
                  <c:formatCode>General</c:formatCode>
                  <c:ptCount val="4"/>
                  <c:pt idx="0">
                    <c:v>324.56</c:v>
                  </c:pt>
                  <c:pt idx="1">
                    <c:v>295.77999999999992</c:v>
                  </c:pt>
                  <c:pt idx="2">
                    <c:v>138.18</c:v>
                  </c:pt>
                  <c:pt idx="3">
                    <c:v>85.2</c:v>
                  </c:pt>
                </c:numCache>
              </c:numRef>
            </c:minus>
          </c:errBars>
          <c:cat>
            <c:numRef>
              <c:f>Feuil1!$B$4:$F$4</c:f>
              <c:numCache>
                <c:formatCode>General</c:formatCode>
                <c:ptCount val="5"/>
                <c:pt idx="0">
                  <c:v>0</c:v>
                </c:pt>
                <c:pt idx="1">
                  <c:v>15</c:v>
                </c:pt>
                <c:pt idx="2">
                  <c:v>30</c:v>
                </c:pt>
                <c:pt idx="3">
                  <c:v>45</c:v>
                </c:pt>
                <c:pt idx="4">
                  <c:v>60</c:v>
                </c:pt>
              </c:numCache>
            </c:numRef>
          </c:cat>
          <c:val>
            <c:numRef>
              <c:f>Feuil1!$B$5:$F$5</c:f>
              <c:numCache>
                <c:formatCode>General</c:formatCode>
                <c:ptCount val="5"/>
                <c:pt idx="0">
                  <c:v>1407.6</c:v>
                </c:pt>
                <c:pt idx="1">
                  <c:v>867.1</c:v>
                </c:pt>
                <c:pt idx="2">
                  <c:v>548.31999999999994</c:v>
                </c:pt>
                <c:pt idx="3">
                  <c:v>308.70999999999992</c:v>
                </c:pt>
                <c:pt idx="4">
                  <c:v>257.88</c:v>
                </c:pt>
              </c:numCache>
            </c:numRef>
          </c:val>
        </c:ser>
        <c:ser>
          <c:idx val="1"/>
          <c:order val="1"/>
          <c:tx>
            <c:strRef>
              <c:f>Feuil1!$A$6</c:f>
              <c:strCache>
                <c:ptCount val="1"/>
                <c:pt idx="0">
                  <c:v>SR 30</c:v>
                </c:pt>
              </c:strCache>
            </c:strRef>
          </c:tx>
          <c:invertIfNegative val="0"/>
          <c:errBars>
            <c:errBarType val="both"/>
            <c:errValType val="cust"/>
            <c:noEndCap val="0"/>
            <c:plus>
              <c:numRef>
                <c:f>Feuil1!$B$7:$F$7</c:f>
                <c:numCache>
                  <c:formatCode>General</c:formatCode>
                  <c:ptCount val="5"/>
                  <c:pt idx="0">
                    <c:v>569.1</c:v>
                  </c:pt>
                  <c:pt idx="1">
                    <c:v>61.85</c:v>
                  </c:pt>
                  <c:pt idx="2">
                    <c:v>119.93</c:v>
                  </c:pt>
                  <c:pt idx="3">
                    <c:v>103.65</c:v>
                  </c:pt>
                  <c:pt idx="4">
                    <c:v>86.39</c:v>
                  </c:pt>
                </c:numCache>
              </c:numRef>
            </c:plus>
            <c:minus>
              <c:numRef>
                <c:f>Feuil1!$B$7:$E$7</c:f>
                <c:numCache>
                  <c:formatCode>General</c:formatCode>
                  <c:ptCount val="4"/>
                  <c:pt idx="0">
                    <c:v>569.1</c:v>
                  </c:pt>
                  <c:pt idx="1">
                    <c:v>61.85</c:v>
                  </c:pt>
                  <c:pt idx="2">
                    <c:v>119.93</c:v>
                  </c:pt>
                  <c:pt idx="3">
                    <c:v>103.65</c:v>
                  </c:pt>
                </c:numCache>
              </c:numRef>
            </c:minus>
          </c:errBars>
          <c:cat>
            <c:numRef>
              <c:f>Feuil1!$B$4:$F$4</c:f>
              <c:numCache>
                <c:formatCode>General</c:formatCode>
                <c:ptCount val="5"/>
                <c:pt idx="0">
                  <c:v>0</c:v>
                </c:pt>
                <c:pt idx="1">
                  <c:v>15</c:v>
                </c:pt>
                <c:pt idx="2">
                  <c:v>30</c:v>
                </c:pt>
                <c:pt idx="3">
                  <c:v>45</c:v>
                </c:pt>
                <c:pt idx="4">
                  <c:v>60</c:v>
                </c:pt>
              </c:numCache>
            </c:numRef>
          </c:cat>
          <c:val>
            <c:numRef>
              <c:f>Feuil1!$B$6:$F$6</c:f>
              <c:numCache>
                <c:formatCode>General</c:formatCode>
                <c:ptCount val="5"/>
                <c:pt idx="0">
                  <c:v>1485</c:v>
                </c:pt>
                <c:pt idx="1">
                  <c:v>774.64</c:v>
                </c:pt>
                <c:pt idx="2">
                  <c:v>448.96</c:v>
                </c:pt>
                <c:pt idx="3">
                  <c:v>272.32</c:v>
                </c:pt>
                <c:pt idx="4">
                  <c:v>257.04000000000002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186752"/>
        <c:axId val="80188928"/>
      </c:barChart>
      <c:catAx>
        <c:axId val="801867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/>
                </a:pPr>
                <a:r>
                  <a:rPr lang="en-US" sz="1000"/>
                  <a:t>Sampling days</a:t>
                </a:r>
                <a:endParaRPr lang="fr-FR" sz="1000"/>
              </a:p>
              <a:p>
                <a:pPr>
                  <a:defRPr sz="1000"/>
                </a:pPr>
                <a:endParaRPr lang="en-US" sz="100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80188928"/>
        <c:crosses val="autoZero"/>
        <c:auto val="1"/>
        <c:lblAlgn val="ctr"/>
        <c:lblOffset val="100"/>
        <c:noMultiLvlLbl val="0"/>
      </c:catAx>
      <c:valAx>
        <c:axId val="8018892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100"/>
                </a:pPr>
                <a:r>
                  <a:rPr lang="en-US" sz="1100"/>
                  <a:t>Biomass (kg DM/Ha)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801867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233595800524899"/>
          <c:y val="0.15304515506990199"/>
          <c:w val="0.110727105057814"/>
          <c:h val="0.185973181923688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9057961504812"/>
          <c:y val="5.1400554097404502E-2"/>
          <c:w val="0.80703915135608095"/>
          <c:h val="0.83261956838728501"/>
        </c:manualLayout>
      </c:layout>
      <c:lineChart>
        <c:grouping val="standard"/>
        <c:varyColors val="0"/>
        <c:ser>
          <c:idx val="1"/>
          <c:order val="0"/>
          <c:tx>
            <c:strRef>
              <c:f>Sheet1!$B$3</c:f>
              <c:strCache>
                <c:ptCount val="1"/>
                <c:pt idx="0">
                  <c:v>T1 </c:v>
                </c:pt>
              </c:strCache>
            </c:strRef>
          </c:tx>
          <c:errBars>
            <c:errDir val="y"/>
            <c:errBarType val="both"/>
            <c:errValType val="cust"/>
            <c:noEndCap val="0"/>
            <c:plus>
              <c:numRef>
                <c:f>Sheet1!$K$3:$Q$3</c:f>
                <c:numCache>
                  <c:formatCode>General</c:formatCode>
                  <c:ptCount val="7"/>
                  <c:pt idx="0">
                    <c:v>298.51901111989508</c:v>
                  </c:pt>
                  <c:pt idx="1">
                    <c:v>180.56964971999059</c:v>
                  </c:pt>
                  <c:pt idx="2">
                    <c:v>146.76659020362919</c:v>
                  </c:pt>
                  <c:pt idx="3">
                    <c:v>87.770054118702689</c:v>
                  </c:pt>
                  <c:pt idx="4">
                    <c:v>38.948940935537607</c:v>
                  </c:pt>
                  <c:pt idx="5">
                    <c:v>53.90245263436573</c:v>
                  </c:pt>
                  <c:pt idx="6">
                    <c:v>75.442810127937463</c:v>
                  </c:pt>
                </c:numCache>
              </c:numRef>
            </c:plus>
            <c:minus>
              <c:numRef>
                <c:f>Sheet1!$K$3:$Q$3</c:f>
                <c:numCache>
                  <c:formatCode>General</c:formatCode>
                  <c:ptCount val="7"/>
                  <c:pt idx="0">
                    <c:v>298.51901111989508</c:v>
                  </c:pt>
                  <c:pt idx="1">
                    <c:v>180.56964971999059</c:v>
                  </c:pt>
                  <c:pt idx="2">
                    <c:v>146.76659020362919</c:v>
                  </c:pt>
                  <c:pt idx="3">
                    <c:v>87.770054118702689</c:v>
                  </c:pt>
                  <c:pt idx="4">
                    <c:v>38.948940935537607</c:v>
                  </c:pt>
                  <c:pt idx="5">
                    <c:v>53.90245263436573</c:v>
                  </c:pt>
                  <c:pt idx="6">
                    <c:v>75.442810127937463</c:v>
                  </c:pt>
                </c:numCache>
              </c:numRef>
            </c:minus>
          </c:errBars>
          <c:cat>
            <c:strRef>
              <c:f>Sheet1!$C$2:$I$2</c:f>
              <c:strCache>
                <c:ptCount val="7"/>
                <c:pt idx="0">
                  <c:v>Day 1</c:v>
                </c:pt>
                <c:pt idx="1">
                  <c:v>Day 7</c:v>
                </c:pt>
                <c:pt idx="2">
                  <c:v>Day 14</c:v>
                </c:pt>
                <c:pt idx="3">
                  <c:v>Day 21</c:v>
                </c:pt>
                <c:pt idx="4">
                  <c:v>Day 28</c:v>
                </c:pt>
                <c:pt idx="5">
                  <c:v>Day 35</c:v>
                </c:pt>
                <c:pt idx="6">
                  <c:v>Day 42</c:v>
                </c:pt>
              </c:strCache>
            </c:strRef>
          </c:cat>
          <c:val>
            <c:numRef>
              <c:f>Sheet1!$C$3:$I$3</c:f>
              <c:numCache>
                <c:formatCode>#,##0</c:formatCode>
                <c:ptCount val="7"/>
                <c:pt idx="0" formatCode="General">
                  <c:v>3880</c:v>
                </c:pt>
                <c:pt idx="1">
                  <c:v>3340</c:v>
                </c:pt>
                <c:pt idx="2" formatCode="General">
                  <c:v>2260</c:v>
                </c:pt>
                <c:pt idx="3">
                  <c:v>1500</c:v>
                </c:pt>
                <c:pt idx="4" formatCode="General">
                  <c:v>1200</c:v>
                </c:pt>
                <c:pt idx="5">
                  <c:v>1020</c:v>
                </c:pt>
                <c:pt idx="6">
                  <c:v>900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Sheet1!$B$4</c:f>
              <c:strCache>
                <c:ptCount val="1"/>
                <c:pt idx="0">
                  <c:v>T2 </c:v>
                </c:pt>
              </c:strCache>
            </c:strRef>
          </c:tx>
          <c:errBars>
            <c:errDir val="y"/>
            <c:errBarType val="both"/>
            <c:errValType val="cust"/>
            <c:noEndCap val="0"/>
            <c:plus>
              <c:numRef>
                <c:f>Sheet1!$K$4:$Q$4</c:f>
                <c:numCache>
                  <c:formatCode>General</c:formatCode>
                  <c:ptCount val="7"/>
                  <c:pt idx="0">
                    <c:v>298.51901111989508</c:v>
                  </c:pt>
                  <c:pt idx="1">
                    <c:v>135.4632348646671</c:v>
                  </c:pt>
                  <c:pt idx="2">
                    <c:v>61.971787129305874</c:v>
                  </c:pt>
                  <c:pt idx="3">
                    <c:v>129.76277740553971</c:v>
                  </c:pt>
                  <c:pt idx="4">
                    <c:v>38.658318639071751</c:v>
                  </c:pt>
                  <c:pt idx="5">
                    <c:v>71.515872364112084</c:v>
                  </c:pt>
                  <c:pt idx="6">
                    <c:v>85.702844760252347</c:v>
                  </c:pt>
                </c:numCache>
              </c:numRef>
            </c:plus>
            <c:minus>
              <c:numRef>
                <c:f>Sheet1!$K$4:$Q$4</c:f>
                <c:numCache>
                  <c:formatCode>General</c:formatCode>
                  <c:ptCount val="7"/>
                  <c:pt idx="0">
                    <c:v>298.51901111989508</c:v>
                  </c:pt>
                  <c:pt idx="1">
                    <c:v>135.4632348646671</c:v>
                  </c:pt>
                  <c:pt idx="2">
                    <c:v>61.971787129305874</c:v>
                  </c:pt>
                  <c:pt idx="3">
                    <c:v>129.76277740553971</c:v>
                  </c:pt>
                  <c:pt idx="4">
                    <c:v>38.658318639071751</c:v>
                  </c:pt>
                  <c:pt idx="5">
                    <c:v>71.515872364112084</c:v>
                  </c:pt>
                  <c:pt idx="6">
                    <c:v>85.702844760252347</c:v>
                  </c:pt>
                </c:numCache>
              </c:numRef>
            </c:minus>
          </c:errBars>
          <c:cat>
            <c:strRef>
              <c:f>Sheet1!$C$2:$I$2</c:f>
              <c:strCache>
                <c:ptCount val="7"/>
                <c:pt idx="0">
                  <c:v>Day 1</c:v>
                </c:pt>
                <c:pt idx="1">
                  <c:v>Day 7</c:v>
                </c:pt>
                <c:pt idx="2">
                  <c:v>Day 14</c:v>
                </c:pt>
                <c:pt idx="3">
                  <c:v>Day 21</c:v>
                </c:pt>
                <c:pt idx="4">
                  <c:v>Day 28</c:v>
                </c:pt>
                <c:pt idx="5">
                  <c:v>Day 35</c:v>
                </c:pt>
                <c:pt idx="6">
                  <c:v>Day 42</c:v>
                </c:pt>
              </c:strCache>
            </c:strRef>
          </c:cat>
          <c:val>
            <c:numRef>
              <c:f>Sheet1!$C$4:$I$4</c:f>
              <c:numCache>
                <c:formatCode>General</c:formatCode>
                <c:ptCount val="7"/>
                <c:pt idx="0">
                  <c:v>3880</c:v>
                </c:pt>
                <c:pt idx="1">
                  <c:v>3120</c:v>
                </c:pt>
                <c:pt idx="2">
                  <c:v>2960</c:v>
                </c:pt>
                <c:pt idx="3" formatCode="#,##0">
                  <c:v>1940</c:v>
                </c:pt>
                <c:pt idx="4" formatCode="#,##0">
                  <c:v>1500</c:v>
                </c:pt>
                <c:pt idx="5">
                  <c:v>1160</c:v>
                </c:pt>
                <c:pt idx="6" formatCode="#,##0">
                  <c:v>1140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987648"/>
        <c:axId val="122989184"/>
      </c:lineChart>
      <c:catAx>
        <c:axId val="1229876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22989184"/>
        <c:crosses val="autoZero"/>
        <c:auto val="1"/>
        <c:lblAlgn val="ctr"/>
        <c:lblOffset val="100"/>
        <c:noMultiLvlLbl val="0"/>
      </c:catAx>
      <c:valAx>
        <c:axId val="12298918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Stubble biomass (kg/ha)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229876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4943044619422599"/>
          <c:y val="9.2208734324876002E-2"/>
          <c:w val="0.11723622047244101"/>
          <c:h val="0.1674343832021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Number of grazing days</c:v>
                </c:pt>
              </c:strCache>
            </c:strRef>
          </c:tx>
          <c:spPr>
            <a:ln w="28575">
              <a:noFill/>
            </a:ln>
          </c:spPr>
          <c:trendline>
            <c:trendlineType val="exp"/>
            <c:dispRSqr val="0"/>
            <c:dispEq val="0"/>
          </c:trendline>
          <c:xVal>
            <c:numRef>
              <c:f>Sheet1!$A$2:$A$18</c:f>
              <c:numCache>
                <c:formatCode>General</c:formatCode>
                <c:ptCount val="17"/>
                <c:pt idx="0">
                  <c:v>50</c:v>
                </c:pt>
                <c:pt idx="1">
                  <c:v>50</c:v>
                </c:pt>
                <c:pt idx="2">
                  <c:v>30</c:v>
                </c:pt>
                <c:pt idx="3">
                  <c:v>30</c:v>
                </c:pt>
                <c:pt idx="4">
                  <c:v>50</c:v>
                </c:pt>
                <c:pt idx="5">
                  <c:v>42</c:v>
                </c:pt>
                <c:pt idx="6">
                  <c:v>40</c:v>
                </c:pt>
                <c:pt idx="7">
                  <c:v>20</c:v>
                </c:pt>
                <c:pt idx="8">
                  <c:v>25</c:v>
                </c:pt>
                <c:pt idx="9">
                  <c:v>50</c:v>
                </c:pt>
                <c:pt idx="10">
                  <c:v>20</c:v>
                </c:pt>
                <c:pt idx="11">
                  <c:v>10</c:v>
                </c:pt>
                <c:pt idx="12">
                  <c:v>50</c:v>
                </c:pt>
                <c:pt idx="13">
                  <c:v>30</c:v>
                </c:pt>
                <c:pt idx="14">
                  <c:v>100</c:v>
                </c:pt>
                <c:pt idx="15">
                  <c:v>30</c:v>
                </c:pt>
                <c:pt idx="16">
                  <c:v>10</c:v>
                </c:pt>
              </c:numCache>
            </c:numRef>
          </c:xVal>
          <c:yVal>
            <c:numRef>
              <c:f>Sheet1!$B$2:$B$18</c:f>
              <c:numCache>
                <c:formatCode>General</c:formatCode>
                <c:ptCount val="17"/>
                <c:pt idx="0">
                  <c:v>7</c:v>
                </c:pt>
                <c:pt idx="1">
                  <c:v>7</c:v>
                </c:pt>
                <c:pt idx="2">
                  <c:v>20</c:v>
                </c:pt>
                <c:pt idx="3">
                  <c:v>20</c:v>
                </c:pt>
                <c:pt idx="4">
                  <c:v>7</c:v>
                </c:pt>
                <c:pt idx="5">
                  <c:v>15</c:v>
                </c:pt>
                <c:pt idx="6">
                  <c:v>15</c:v>
                </c:pt>
                <c:pt idx="7">
                  <c:v>30</c:v>
                </c:pt>
                <c:pt idx="8">
                  <c:v>30</c:v>
                </c:pt>
                <c:pt idx="9">
                  <c:v>7</c:v>
                </c:pt>
                <c:pt idx="10">
                  <c:v>30</c:v>
                </c:pt>
                <c:pt idx="11">
                  <c:v>45</c:v>
                </c:pt>
                <c:pt idx="12">
                  <c:v>6</c:v>
                </c:pt>
                <c:pt idx="13">
                  <c:v>20</c:v>
                </c:pt>
                <c:pt idx="14">
                  <c:v>4</c:v>
                </c:pt>
                <c:pt idx="15">
                  <c:v>20</c:v>
                </c:pt>
                <c:pt idx="16">
                  <c:v>45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BCS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Sheet1!$A$2:$A$18</c:f>
              <c:numCache>
                <c:formatCode>General</c:formatCode>
                <c:ptCount val="17"/>
                <c:pt idx="0">
                  <c:v>50</c:v>
                </c:pt>
                <c:pt idx="1">
                  <c:v>50</c:v>
                </c:pt>
                <c:pt idx="2">
                  <c:v>30</c:v>
                </c:pt>
                <c:pt idx="3">
                  <c:v>30</c:v>
                </c:pt>
                <c:pt idx="4">
                  <c:v>50</c:v>
                </c:pt>
                <c:pt idx="5">
                  <c:v>42</c:v>
                </c:pt>
                <c:pt idx="6">
                  <c:v>40</c:v>
                </c:pt>
                <c:pt idx="7">
                  <c:v>20</c:v>
                </c:pt>
                <c:pt idx="8">
                  <c:v>25</c:v>
                </c:pt>
                <c:pt idx="9">
                  <c:v>50</c:v>
                </c:pt>
                <c:pt idx="10">
                  <c:v>20</c:v>
                </c:pt>
                <c:pt idx="11">
                  <c:v>10</c:v>
                </c:pt>
                <c:pt idx="12">
                  <c:v>50</c:v>
                </c:pt>
                <c:pt idx="13">
                  <c:v>30</c:v>
                </c:pt>
                <c:pt idx="14">
                  <c:v>100</c:v>
                </c:pt>
                <c:pt idx="15">
                  <c:v>30</c:v>
                </c:pt>
                <c:pt idx="16">
                  <c:v>10</c:v>
                </c:pt>
              </c:numCache>
            </c:numRef>
          </c:xVal>
          <c:yVal>
            <c:numRef>
              <c:f>Sheet1!$C$2:$C$18</c:f>
              <c:numCache>
                <c:formatCode>General</c:formatCode>
                <c:ptCount val="17"/>
                <c:pt idx="0">
                  <c:v>3.9</c:v>
                </c:pt>
                <c:pt idx="1">
                  <c:v>4</c:v>
                </c:pt>
                <c:pt idx="2">
                  <c:v>3.9</c:v>
                </c:pt>
                <c:pt idx="3">
                  <c:v>4</c:v>
                </c:pt>
                <c:pt idx="4">
                  <c:v>4.0999999999999996</c:v>
                </c:pt>
                <c:pt idx="5">
                  <c:v>3.9</c:v>
                </c:pt>
                <c:pt idx="6">
                  <c:v>4.0999999999999996</c:v>
                </c:pt>
                <c:pt idx="7">
                  <c:v>4.0999999999999996</c:v>
                </c:pt>
                <c:pt idx="8">
                  <c:v>3.8</c:v>
                </c:pt>
                <c:pt idx="9">
                  <c:v>4.2</c:v>
                </c:pt>
                <c:pt idx="10">
                  <c:v>4.3</c:v>
                </c:pt>
                <c:pt idx="11">
                  <c:v>4</c:v>
                </c:pt>
                <c:pt idx="12">
                  <c:v>3.9</c:v>
                </c:pt>
                <c:pt idx="13">
                  <c:v>3.7</c:v>
                </c:pt>
                <c:pt idx="14">
                  <c:v>3.9</c:v>
                </c:pt>
                <c:pt idx="15">
                  <c:v>4.2</c:v>
                </c:pt>
                <c:pt idx="16">
                  <c:v>3.7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4897920"/>
        <c:axId val="145240832"/>
      </c:scatterChart>
      <c:valAx>
        <c:axId val="1248979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Number of grazing ewes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45240832"/>
        <c:crosses val="autoZero"/>
        <c:crossBetween val="midCat"/>
      </c:valAx>
      <c:valAx>
        <c:axId val="14524083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Number of grazing days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24897920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892125603612"/>
          <c:y val="0.118854246670794"/>
          <c:w val="0.79692562692556401"/>
          <c:h val="0.68730756973109197"/>
        </c:manualLayout>
      </c:layout>
      <c:scatterChart>
        <c:scatterStyle val="smoothMarker"/>
        <c:varyColors val="0"/>
        <c:ser>
          <c:idx val="0"/>
          <c:order val="0"/>
          <c:tx>
            <c:strRef>
              <c:f>Tableaux!$A$23</c:f>
              <c:strCache>
                <c:ptCount val="1"/>
                <c:pt idx="0">
                  <c:v>Charge 15</c:v>
                </c:pt>
              </c:strCache>
            </c:strRef>
          </c:tx>
          <c:errBars>
            <c:errDir val="y"/>
            <c:errBarType val="both"/>
            <c:errValType val="cust"/>
            <c:noEndCap val="0"/>
            <c:plus>
              <c:numRef>
                <c:f>Tableaux!$B$25:$H$25</c:f>
                <c:numCache>
                  <c:formatCode>General</c:formatCode>
                  <c:ptCount val="7"/>
                  <c:pt idx="0">
                    <c:v>8.2299999999999986</c:v>
                  </c:pt>
                  <c:pt idx="1">
                    <c:v>8.4600000000000026</c:v>
                  </c:pt>
                  <c:pt idx="2">
                    <c:v>8.5300000000000011</c:v>
                  </c:pt>
                  <c:pt idx="3">
                    <c:v>8.07</c:v>
                  </c:pt>
                  <c:pt idx="4">
                    <c:v>8.3600000000000048</c:v>
                  </c:pt>
                  <c:pt idx="5">
                    <c:v>8.3600000000000048</c:v>
                  </c:pt>
                  <c:pt idx="6">
                    <c:v>8.120000000000001</c:v>
                  </c:pt>
                </c:numCache>
              </c:numRef>
            </c:plus>
            <c:minus>
              <c:numRef>
                <c:f>Tableaux!$B$25:$H$25</c:f>
                <c:numCache>
                  <c:formatCode>General</c:formatCode>
                  <c:ptCount val="7"/>
                  <c:pt idx="0">
                    <c:v>8.2299999999999986</c:v>
                  </c:pt>
                  <c:pt idx="1">
                    <c:v>8.4600000000000026</c:v>
                  </c:pt>
                  <c:pt idx="2">
                    <c:v>8.5300000000000011</c:v>
                  </c:pt>
                  <c:pt idx="3">
                    <c:v>8.07</c:v>
                  </c:pt>
                  <c:pt idx="4">
                    <c:v>8.3600000000000048</c:v>
                  </c:pt>
                  <c:pt idx="5">
                    <c:v>8.3600000000000048</c:v>
                  </c:pt>
                  <c:pt idx="6">
                    <c:v>8.120000000000001</c:v>
                  </c:pt>
                </c:numCache>
              </c:numRef>
            </c:minus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Tableaux!$B$22:$H$22</c:f>
              <c:numCache>
                <c:formatCode>General</c:formatCode>
                <c:ptCount val="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</c:numCache>
            </c:numRef>
          </c:xVal>
          <c:yVal>
            <c:numRef>
              <c:f>Tableaux!$B$23:$H$23</c:f>
              <c:numCache>
                <c:formatCode>General</c:formatCode>
                <c:ptCount val="7"/>
                <c:pt idx="0">
                  <c:v>48.63</c:v>
                </c:pt>
                <c:pt idx="1">
                  <c:v>45.660000000000011</c:v>
                </c:pt>
                <c:pt idx="2">
                  <c:v>46.06</c:v>
                </c:pt>
                <c:pt idx="3">
                  <c:v>45.78</c:v>
                </c:pt>
                <c:pt idx="4">
                  <c:v>45.55</c:v>
                </c:pt>
                <c:pt idx="5">
                  <c:v>46.63</c:v>
                </c:pt>
                <c:pt idx="6">
                  <c:v>47.43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Tableaux!$A$24</c:f>
              <c:strCache>
                <c:ptCount val="1"/>
                <c:pt idx="0">
                  <c:v>Charge30</c:v>
                </c:pt>
              </c:strCache>
            </c:strRef>
          </c:tx>
          <c:xVal>
            <c:numRef>
              <c:f>Tableaux!$B$22:$H$22</c:f>
              <c:numCache>
                <c:formatCode>General</c:formatCode>
                <c:ptCount val="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</c:numCache>
            </c:numRef>
          </c:xVal>
          <c:yVal>
            <c:numRef>
              <c:f>Tableaux!$B$24:$H$24</c:f>
              <c:numCache>
                <c:formatCode>General</c:formatCode>
                <c:ptCount val="7"/>
                <c:pt idx="0">
                  <c:v>44.54</c:v>
                </c:pt>
                <c:pt idx="1">
                  <c:v>42.04</c:v>
                </c:pt>
                <c:pt idx="2">
                  <c:v>43.45</c:v>
                </c:pt>
                <c:pt idx="3">
                  <c:v>44.15</c:v>
                </c:pt>
                <c:pt idx="4">
                  <c:v>44.47</c:v>
                </c:pt>
                <c:pt idx="5">
                  <c:v>45.11</c:v>
                </c:pt>
                <c:pt idx="6">
                  <c:v>45.55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278464"/>
        <c:axId val="145280000"/>
      </c:scatterChart>
      <c:valAx>
        <c:axId val="145278464"/>
        <c:scaling>
          <c:orientation val="minMax"/>
          <c:min val="0"/>
        </c:scaling>
        <c:delete val="0"/>
        <c:axPos val="b"/>
        <c:numFmt formatCode="General" sourceLinked="1"/>
        <c:majorTickMark val="out"/>
        <c:minorTickMark val="none"/>
        <c:tickLblPos val="nextTo"/>
        <c:crossAx val="145280000"/>
        <c:crosses val="autoZero"/>
        <c:crossBetween val="midCat"/>
      </c:valAx>
      <c:valAx>
        <c:axId val="145280000"/>
        <c:scaling>
          <c:orientation val="minMax"/>
          <c:min val="2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600"/>
                </a:pPr>
                <a:r>
                  <a:rPr lang="en-US" sz="1600"/>
                  <a:t>Weight (Kg)</a:t>
                </a:r>
              </a:p>
            </c:rich>
          </c:tx>
          <c:layout>
            <c:manualLayout>
              <c:xMode val="edge"/>
              <c:yMode val="edge"/>
              <c:x val="1.02460033404915E-2"/>
              <c:y val="0.32886874752166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45278464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628902033946451"/>
          <c:y val="8.7460837186447316E-2"/>
          <c:w val="0.84665498799296302"/>
          <c:h val="0.700586176727909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Feuil9!$D$2</c:f>
              <c:strCache>
                <c:ptCount val="1"/>
                <c:pt idx="0">
                  <c:v>Sporepar ha (million)</c:v>
                </c:pt>
              </c:strCache>
            </c:strRef>
          </c:tx>
          <c:invertIfNegative val="0"/>
          <c:errBars>
            <c:errBarType val="both"/>
            <c:errValType val="cust"/>
            <c:noEndCap val="0"/>
            <c:plus>
              <c:numRef>
                <c:f>Feuil9!$E$3:$E$5</c:f>
                <c:numCache>
                  <c:formatCode>General</c:formatCode>
                  <c:ptCount val="3"/>
                  <c:pt idx="0">
                    <c:v>119.7</c:v>
                  </c:pt>
                  <c:pt idx="1">
                    <c:v>1.4</c:v>
                  </c:pt>
                  <c:pt idx="2">
                    <c:v>1.9</c:v>
                  </c:pt>
                </c:numCache>
              </c:numRef>
            </c:plus>
            <c:minus>
              <c:numRef>
                <c:f>Feuil9!$E$3:$E$5</c:f>
                <c:numCache>
                  <c:formatCode>General</c:formatCode>
                  <c:ptCount val="3"/>
                  <c:pt idx="0">
                    <c:v>119.7</c:v>
                  </c:pt>
                  <c:pt idx="1">
                    <c:v>1.4</c:v>
                  </c:pt>
                  <c:pt idx="2">
                    <c:v>1.9</c:v>
                  </c:pt>
                </c:numCache>
              </c:numRef>
            </c:minus>
          </c:errBars>
          <c:cat>
            <c:strRef>
              <c:f>Feuil9!$C$3:$C$5</c:f>
              <c:strCache>
                <c:ptCount val="3"/>
                <c:pt idx="0">
                  <c:v>Ch0</c:v>
                </c:pt>
                <c:pt idx="1">
                  <c:v>Ch15</c:v>
                </c:pt>
                <c:pt idx="2">
                  <c:v>Ch30</c:v>
                </c:pt>
              </c:strCache>
            </c:strRef>
          </c:cat>
          <c:val>
            <c:numRef>
              <c:f>Feuil9!$D$3:$D$5</c:f>
              <c:numCache>
                <c:formatCode>0</c:formatCode>
                <c:ptCount val="3"/>
                <c:pt idx="0">
                  <c:v>285.5</c:v>
                </c:pt>
                <c:pt idx="1">
                  <c:v>5.3599999999999994</c:v>
                </c:pt>
                <c:pt idx="2">
                  <c:v>5.05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9413248"/>
        <c:axId val="169423232"/>
      </c:barChart>
      <c:catAx>
        <c:axId val="1694132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9423232"/>
        <c:crosses val="autoZero"/>
        <c:auto val="1"/>
        <c:lblAlgn val="ctr"/>
        <c:lblOffset val="100"/>
        <c:noMultiLvlLbl val="0"/>
      </c:catAx>
      <c:valAx>
        <c:axId val="169423232"/>
        <c:scaling>
          <c:orientation val="minMax"/>
          <c:max val="45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en-US" sz="1800"/>
                  <a:t>Spores released per ha (million)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crossAx val="169413248"/>
        <c:crosses val="autoZero"/>
        <c:crossBetween val="between"/>
        <c:majorUnit val="50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0.6048</cdr:x>
      <cdr:y>0.59009</cdr:y>
    </cdr:from>
    <cdr:to>
      <cdr:x>0.634</cdr:x>
      <cdr:y>0.7237</cdr:y>
    </cdr:to>
    <cdr:sp macro="" textlink="">
      <cdr:nvSpPr>
        <cdr:cNvPr id="2" name="ZoneTexte 17"/>
        <cdr:cNvSpPr txBox="1"/>
      </cdr:nvSpPr>
      <cdr:spPr>
        <a:xfrm xmlns:a="http://schemas.openxmlformats.org/drawingml/2006/main">
          <a:off x="3197200" y="1652459"/>
          <a:ext cx="154362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1"/>
            </a:solidFill>
          </a:endParaRPr>
        </a:p>
      </cdr:txBody>
    </cdr:sp>
  </cdr:relSizeAnchor>
  <cdr:relSizeAnchor xmlns:cdr="http://schemas.openxmlformats.org/drawingml/2006/chartDrawing">
    <cdr:from>
      <cdr:x>0.51639</cdr:x>
      <cdr:y>0.54045</cdr:y>
    </cdr:from>
    <cdr:to>
      <cdr:x>0.54559</cdr:x>
      <cdr:y>0.67406</cdr:y>
    </cdr:to>
    <cdr:sp macro="" textlink="">
      <cdr:nvSpPr>
        <cdr:cNvPr id="3" name="ZoneTexte 17"/>
        <cdr:cNvSpPr txBox="1"/>
      </cdr:nvSpPr>
      <cdr:spPr>
        <a:xfrm xmlns:a="http://schemas.openxmlformats.org/drawingml/2006/main">
          <a:off x="2729831" y="1513449"/>
          <a:ext cx="154362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2"/>
            </a:solidFill>
          </a:endParaRPr>
        </a:p>
      </cdr:txBody>
    </cdr:sp>
  </cdr:relSizeAnchor>
  <cdr:relSizeAnchor xmlns:cdr="http://schemas.openxmlformats.org/drawingml/2006/chartDrawing">
    <cdr:from>
      <cdr:x>0.45765</cdr:x>
      <cdr:y>0.5239</cdr:y>
    </cdr:from>
    <cdr:to>
      <cdr:x>0.48685</cdr:x>
      <cdr:y>0.6575</cdr:y>
    </cdr:to>
    <cdr:sp macro="" textlink="">
      <cdr:nvSpPr>
        <cdr:cNvPr id="4" name="ZoneTexte 17"/>
        <cdr:cNvSpPr txBox="1"/>
      </cdr:nvSpPr>
      <cdr:spPr>
        <a:xfrm xmlns:a="http://schemas.openxmlformats.org/drawingml/2006/main">
          <a:off x="2419310" y="1467103"/>
          <a:ext cx="154362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1"/>
            </a:solidFill>
          </a:endParaRPr>
        </a:p>
      </cdr:txBody>
    </cdr:sp>
  </cdr:relSizeAnchor>
  <cdr:relSizeAnchor xmlns:cdr="http://schemas.openxmlformats.org/drawingml/2006/chartDrawing">
    <cdr:from>
      <cdr:x>0.36567</cdr:x>
      <cdr:y>0.44116</cdr:y>
    </cdr:from>
    <cdr:to>
      <cdr:x>0.39487</cdr:x>
      <cdr:y>0.57476</cdr:y>
    </cdr:to>
    <cdr:sp macro="" textlink="">
      <cdr:nvSpPr>
        <cdr:cNvPr id="5" name="ZoneTexte 17"/>
        <cdr:cNvSpPr txBox="1"/>
      </cdr:nvSpPr>
      <cdr:spPr>
        <a:xfrm xmlns:a="http://schemas.openxmlformats.org/drawingml/2006/main">
          <a:off x="1933069" y="1235402"/>
          <a:ext cx="154362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2"/>
            </a:solidFill>
          </a:endParaRPr>
        </a:p>
      </cdr:txBody>
    </cdr:sp>
  </cdr:relSizeAnchor>
  <cdr:relSizeAnchor xmlns:cdr="http://schemas.openxmlformats.org/drawingml/2006/chartDrawing">
    <cdr:from>
      <cdr:x>0.31049</cdr:x>
      <cdr:y>0.42461</cdr:y>
    </cdr:from>
    <cdr:to>
      <cdr:x>0.33969</cdr:x>
      <cdr:y>0.55822</cdr:y>
    </cdr:to>
    <cdr:sp macro="" textlink="">
      <cdr:nvSpPr>
        <cdr:cNvPr id="6" name="ZoneTexte 17"/>
        <cdr:cNvSpPr txBox="1"/>
      </cdr:nvSpPr>
      <cdr:spPr>
        <a:xfrm xmlns:a="http://schemas.openxmlformats.org/drawingml/2006/main">
          <a:off x="1641367" y="1189057"/>
          <a:ext cx="154362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1"/>
            </a:solidFill>
          </a:endParaRPr>
        </a:p>
      </cdr:txBody>
    </cdr:sp>
  </cdr:relSizeAnchor>
  <cdr:relSizeAnchor xmlns:cdr="http://schemas.openxmlformats.org/drawingml/2006/chartDrawing">
    <cdr:from>
      <cdr:x>0.20012</cdr:x>
      <cdr:y>0.25912</cdr:y>
    </cdr:from>
    <cdr:to>
      <cdr:x>0.22932</cdr:x>
      <cdr:y>0.39273</cdr:y>
    </cdr:to>
    <cdr:sp macro="" textlink="">
      <cdr:nvSpPr>
        <cdr:cNvPr id="7" name="ZoneTexte 17"/>
        <cdr:cNvSpPr txBox="1"/>
      </cdr:nvSpPr>
      <cdr:spPr>
        <a:xfrm xmlns:a="http://schemas.openxmlformats.org/drawingml/2006/main">
          <a:off x="1057909" y="725627"/>
          <a:ext cx="154363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2"/>
            </a:solidFill>
          </a:endParaRPr>
        </a:p>
      </cdr:txBody>
    </cdr:sp>
  </cdr:relSizeAnchor>
  <cdr:relSizeAnchor xmlns:cdr="http://schemas.openxmlformats.org/drawingml/2006/chartDrawing">
    <cdr:from>
      <cdr:x>0.15414</cdr:x>
      <cdr:y>0.27567</cdr:y>
    </cdr:from>
    <cdr:to>
      <cdr:x>0.18334</cdr:x>
      <cdr:y>0.40927</cdr:y>
    </cdr:to>
    <cdr:sp macro="" textlink="">
      <cdr:nvSpPr>
        <cdr:cNvPr id="8" name="ZoneTexte 17"/>
        <cdr:cNvSpPr txBox="1"/>
      </cdr:nvSpPr>
      <cdr:spPr>
        <a:xfrm xmlns:a="http://schemas.openxmlformats.org/drawingml/2006/main">
          <a:off x="814842" y="771972"/>
          <a:ext cx="154362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1"/>
            </a:solidFill>
          </a:endParaRPr>
        </a:p>
      </cdr:txBody>
    </cdr:sp>
  </cdr:relSizeAnchor>
  <cdr:relSizeAnchor xmlns:cdr="http://schemas.openxmlformats.org/drawingml/2006/chartDrawing">
    <cdr:from>
      <cdr:x>0.81634</cdr:x>
      <cdr:y>0.59009</cdr:y>
    </cdr:from>
    <cdr:to>
      <cdr:x>0.84554</cdr:x>
      <cdr:y>0.7237</cdr:y>
    </cdr:to>
    <cdr:sp macro="" textlink="">
      <cdr:nvSpPr>
        <cdr:cNvPr id="9" name="ZoneTexte 17"/>
        <cdr:cNvSpPr txBox="1"/>
      </cdr:nvSpPr>
      <cdr:spPr>
        <a:xfrm xmlns:a="http://schemas.openxmlformats.org/drawingml/2006/main">
          <a:off x="4315479" y="1652459"/>
          <a:ext cx="154363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2"/>
            </a:solidFill>
          </a:endParaRPr>
        </a:p>
      </cdr:txBody>
    </cdr:sp>
  </cdr:relSizeAnchor>
  <cdr:relSizeAnchor xmlns:cdr="http://schemas.openxmlformats.org/drawingml/2006/chartDrawing">
    <cdr:from>
      <cdr:x>0.75196</cdr:x>
      <cdr:y>0.59009</cdr:y>
    </cdr:from>
    <cdr:to>
      <cdr:x>0.78116</cdr:x>
      <cdr:y>0.7237</cdr:y>
    </cdr:to>
    <cdr:sp macro="" textlink="">
      <cdr:nvSpPr>
        <cdr:cNvPr id="10" name="ZoneTexte 17"/>
        <cdr:cNvSpPr txBox="1"/>
      </cdr:nvSpPr>
      <cdr:spPr>
        <a:xfrm xmlns:a="http://schemas.openxmlformats.org/drawingml/2006/main">
          <a:off x="3975143" y="1652459"/>
          <a:ext cx="154362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1"/>
            </a:solidFill>
          </a:endParaRPr>
        </a:p>
      </cdr:txBody>
    </cdr:sp>
  </cdr:relSizeAnchor>
  <cdr:relSizeAnchor xmlns:cdr="http://schemas.openxmlformats.org/drawingml/2006/chartDrawing">
    <cdr:from>
      <cdr:x>0.66918</cdr:x>
      <cdr:y>0.60664</cdr:y>
    </cdr:from>
    <cdr:to>
      <cdr:x>0.69838</cdr:x>
      <cdr:y>0.74024</cdr:y>
    </cdr:to>
    <cdr:sp macro="" textlink="">
      <cdr:nvSpPr>
        <cdr:cNvPr id="11" name="ZoneTexte 17"/>
        <cdr:cNvSpPr txBox="1"/>
      </cdr:nvSpPr>
      <cdr:spPr>
        <a:xfrm xmlns:a="http://schemas.openxmlformats.org/drawingml/2006/main">
          <a:off x="3537536" y="1698804"/>
          <a:ext cx="154363" cy="3741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800" b="1" dirty="0">
            <a:solidFill>
              <a:schemeClr val="accent2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0.66598</cdr:x>
      <cdr:y>0.12012</cdr:y>
    </cdr:from>
    <cdr:to>
      <cdr:x>0.75464</cdr:x>
      <cdr:y>0.24625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543866" y="562708"/>
          <a:ext cx="604911" cy="59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0.67835</cdr:x>
      <cdr:y>0.09009</cdr:y>
    </cdr:from>
    <cdr:to>
      <cdr:x>0.89278</cdr:x>
      <cdr:y>0.25526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628271" y="422030"/>
          <a:ext cx="1463041" cy="7737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 smtClean="0"/>
            <a:t>3 hours/day</a:t>
          </a:r>
        </a:p>
        <a:p xmlns:a="http://schemas.openxmlformats.org/drawingml/2006/main">
          <a:endParaRPr lang="en-US" sz="1400" dirty="0"/>
        </a:p>
        <a:p xmlns:a="http://schemas.openxmlformats.org/drawingml/2006/main">
          <a:r>
            <a:rPr lang="en-US" sz="1400" dirty="0" smtClean="0"/>
            <a:t>6 hours/day</a:t>
          </a:r>
          <a:endParaRPr lang="en-US" sz="14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0.12102</cdr:x>
      <cdr:y>0.24463</cdr:y>
    </cdr:from>
    <cdr:to>
      <cdr:x>0.16515</cdr:x>
      <cdr:y>0.35256</cdr:y>
    </cdr:to>
    <cdr:sp macro="" textlink="">
      <cdr:nvSpPr>
        <cdr:cNvPr id="9" name="ZoneTexte 6"/>
        <cdr:cNvSpPr txBox="1"/>
      </cdr:nvSpPr>
      <cdr:spPr>
        <a:xfrm xmlns:a="http://schemas.openxmlformats.org/drawingml/2006/main">
          <a:off x="542929" y="706021"/>
          <a:ext cx="197979" cy="31149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400" b="1" dirty="0">
            <a:solidFill>
              <a:schemeClr val="accent1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0.24337</cdr:x>
      <cdr:y>0.26667</cdr:y>
    </cdr:from>
    <cdr:to>
      <cdr:x>0.25824</cdr:x>
      <cdr:y>0.3746</cdr:y>
    </cdr:to>
    <cdr:sp macro="" textlink="">
      <cdr:nvSpPr>
        <cdr:cNvPr id="11" name="ZoneTexte 6"/>
        <cdr:cNvSpPr txBox="1"/>
      </cdr:nvSpPr>
      <cdr:spPr>
        <a:xfrm xmlns:a="http://schemas.openxmlformats.org/drawingml/2006/main">
          <a:off x="1091825" y="769630"/>
          <a:ext cx="66711" cy="31149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400" b="1" dirty="0">
            <a:solidFill>
              <a:schemeClr val="accent1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0.46366</cdr:x>
      <cdr:y>0.25342</cdr:y>
    </cdr:from>
    <cdr:to>
      <cdr:x>0.50779</cdr:x>
      <cdr:y>0.36135</cdr:y>
    </cdr:to>
    <cdr:sp macro="" textlink="">
      <cdr:nvSpPr>
        <cdr:cNvPr id="14" name="ZoneTexte 6"/>
        <cdr:cNvSpPr txBox="1"/>
      </cdr:nvSpPr>
      <cdr:spPr>
        <a:xfrm xmlns:a="http://schemas.openxmlformats.org/drawingml/2006/main">
          <a:off x="2080106" y="731389"/>
          <a:ext cx="197980" cy="31149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 sz="1400" b="1" dirty="0">
            <a:solidFill>
              <a:schemeClr val="accent1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0.83652</cdr:x>
      <cdr:y>0.29403</cdr:y>
    </cdr:from>
    <cdr:to>
      <cdr:x>0.98089</cdr:x>
      <cdr:y>0.43894</cdr:y>
    </cdr:to>
    <cdr:sp macro="" textlink="">
      <cdr:nvSpPr>
        <cdr:cNvPr id="29" name="ZoneTexte 15"/>
        <cdr:cNvSpPr txBox="1"/>
      </cdr:nvSpPr>
      <cdr:spPr>
        <a:xfrm xmlns:a="http://schemas.openxmlformats.org/drawingml/2006/main">
          <a:off x="3505855" y="778577"/>
          <a:ext cx="605055" cy="3837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fr-FR" sz="1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rPr>
            <a:t>SR 15</a:t>
          </a:r>
        </a:p>
        <a:p xmlns:a="http://schemas.openxmlformats.org/drawingml/2006/main">
          <a:r>
            <a:rPr lang="fr-FR" sz="1000" b="1" dirty="0" smtClean="0">
              <a:solidFill>
                <a:schemeClr val="bg1">
                  <a:lumMod val="65000"/>
                </a:schemeClr>
              </a:solidFill>
              <a:latin typeface="Times New Roman" pitchFamily="18" charset="0"/>
              <a:cs typeface="Times New Roman" pitchFamily="18" charset="0"/>
            </a:rPr>
            <a:t>SR 30</a:t>
          </a:r>
          <a:endParaRPr lang="fr-FR" sz="1000" b="1" dirty="0">
            <a:solidFill>
              <a:schemeClr val="bg1">
                <a:lumMod val="65000"/>
              </a:schemeClr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0.34503</cdr:x>
      <cdr:y>0.87665</cdr:y>
    </cdr:from>
    <cdr:to>
      <cdr:x>0.7124</cdr:x>
      <cdr:y>0.95455</cdr:y>
    </cdr:to>
    <cdr:sp macro="" textlink="">
      <cdr:nvSpPr>
        <cdr:cNvPr id="32" name="Rectangle 31"/>
        <cdr:cNvSpPr/>
      </cdr:nvSpPr>
      <cdr:spPr>
        <a:xfrm xmlns:a="http://schemas.openxmlformats.org/drawingml/2006/main">
          <a:off x="2320105" y="4106698"/>
          <a:ext cx="2470326" cy="36492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2700" cap="flat" cmpd="sng" algn="ctr">
          <a:noFill/>
          <a:prstDash val="solid"/>
          <a:miter lim="800000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defPPr>
            <a:defRPr lang="fr-FR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 fontAlgn="auto">
            <a:spcBef>
              <a:spcPts val="0"/>
            </a:spcBef>
            <a:spcAft>
              <a:spcPts val="0"/>
            </a:spcAft>
            <a:defRPr/>
          </a:pPr>
          <a:r>
            <a:rPr lang="fr-FR" sz="1600" b="1" dirty="0" err="1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rPr>
            <a:t>Days</a:t>
          </a:r>
          <a:r>
            <a:rPr lang="fr-FR" sz="1600" dirty="0" err="1" smtClean="0">
              <a:solidFill>
                <a:prstClr val="white"/>
              </a:solidFill>
              <a:latin typeface="Times New Roman" pitchFamily="18" charset="0"/>
              <a:cs typeface="Times New Roman" pitchFamily="18" charset="0"/>
            </a:rPr>
            <a:t>s</a:t>
          </a:r>
          <a:endParaRPr lang="fr-FR" sz="1600" dirty="0">
            <a:solidFill>
              <a:prstClr val="white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F0B59-9B54-394B-A6F7-4D0347CA44A4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D5B7-E7F4-E946-91A4-A38F77DCB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12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24159DA-4C77-444E-81E0-56428FB7AD85}" type="datetimeFigureOut">
              <a:rPr lang="en-GB"/>
              <a:pPr>
                <a:defRPr/>
              </a:pPr>
              <a:t>02/04/2016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2B583C5-F6E6-4BBF-8467-0DA1D85F5A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2532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87362"/>
          </a:xfrm>
        </p:spPr>
        <p:txBody>
          <a:bodyPr>
            <a:norm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57200" y="6447495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CEB2BCE1-C623-8148-A216-0C4A4946D031}" type="slidenum">
              <a:rPr lang="en-US" sz="1200" smtClean="0"/>
              <a:t>‹#›</a:t>
            </a:fld>
            <a:endParaRPr lang="en-US" sz="1200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68477" y="6470951"/>
            <a:ext cx="0" cy="237902"/>
          </a:xfrm>
          <a:prstGeom prst="line">
            <a:avLst/>
          </a:prstGeom>
          <a:ln w="9525">
            <a:solidFill>
              <a:srgbClr val="007A4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29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15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112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898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996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19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23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6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425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09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93304" y="1988840"/>
            <a:ext cx="6400800" cy="504056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add subtitle 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395536" y="2852936"/>
            <a:ext cx="5040560" cy="792088"/>
          </a:xfrm>
        </p:spPr>
        <p:txBody>
          <a:bodyPr>
            <a:normAutofit/>
          </a:bodyPr>
          <a:lstStyle>
            <a:lvl1pPr marL="0" indent="0">
              <a:buNone/>
              <a:defRPr sz="2400" b="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 Click to add meeting name, place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1A30D-334B-43CF-BF48-4B92C82E8D3E}" type="datetimeFigureOut">
              <a:rPr lang="en-GB" smtClean="0"/>
              <a:pPr>
                <a:defRPr/>
              </a:pPr>
              <a:t>02/04/2016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CD439-4E12-472C-B1BF-601840C2710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>
          <a:xfrm>
            <a:off x="395536" y="404664"/>
            <a:ext cx="8229600" cy="1584176"/>
          </a:xfrm>
        </p:spPr>
        <p:txBody>
          <a:bodyPr/>
          <a:lstStyle>
            <a:lvl1pPr algn="l">
              <a:defRPr sz="320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add presentation title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5724525" y="2997201"/>
            <a:ext cx="3311525" cy="359792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9CCA3B"/>
                </a:solidFill>
              </a:defRPr>
            </a:lvl1pPr>
          </a:lstStyle>
          <a:p>
            <a:pPr lvl="0"/>
            <a:r>
              <a:rPr lang="en-GB" sz="1800" dirty="0" smtClean="0"/>
              <a:t>Click to edit Author name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724525" y="3356669"/>
            <a:ext cx="3311525" cy="360363"/>
          </a:xfrm>
        </p:spPr>
        <p:txBody>
          <a:bodyPr/>
          <a:lstStyle>
            <a:lvl1pPr marL="0" indent="0">
              <a:buNone/>
              <a:defRPr sz="1800" b="1" baseline="0">
                <a:solidFill>
                  <a:srgbClr val="9CCA3B"/>
                </a:solidFill>
              </a:defRPr>
            </a:lvl1pPr>
          </a:lstStyle>
          <a:p>
            <a:pPr lvl="0"/>
            <a:r>
              <a:rPr lang="en-GB" dirty="0" smtClean="0"/>
              <a:t>Click to edit Date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284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908720"/>
            <a:ext cx="8208912" cy="52565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insert first level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8"/>
          </a:xfrm>
        </p:spPr>
        <p:txBody>
          <a:bodyPr>
            <a:normAutofit/>
          </a:bodyPr>
          <a:lstStyle>
            <a:lvl1pPr marL="0" indent="0">
              <a:buNone/>
              <a:defRPr sz="200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02/04/2016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6822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8"/>
          </a:xfrm>
        </p:spPr>
        <p:txBody>
          <a:bodyPr>
            <a:normAutofit/>
          </a:bodyPr>
          <a:lstStyle>
            <a:lvl1pPr marL="0" indent="0">
              <a:buNone/>
              <a:defRPr sz="20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02/04/2016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add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add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60490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F080A-9CAA-EC48-903B-A0D94B64EB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-76200"/>
            <a:ext cx="9144000" cy="685800"/>
          </a:xfrm>
          <a:prstGeom prst="rect">
            <a:avLst/>
          </a:prstGeom>
          <a:solidFill>
            <a:srgbClr val="007A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609600"/>
            <a:ext cx="5029200" cy="76200"/>
          </a:xfrm>
          <a:prstGeom prst="rect">
            <a:avLst/>
          </a:prstGeom>
          <a:solidFill>
            <a:srgbClr val="D77D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CARDA logo green 356C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6324600"/>
            <a:ext cx="1533144" cy="37039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2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73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sciencedirect.com/science/article/pii/S1877343513001607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ciencedirect.com/science/article/pii/S0378429009001701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icarda.org/drywire/issue-3.html#a2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1600" u="sng" dirty="0"/>
              <a:t>Enhanced crop-livestock integration in CA through optimized stubble grazing strategies and increased fodder availability </a:t>
            </a:r>
            <a:endParaRPr lang="en-GB" sz="1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Project </a:t>
            </a:r>
            <a:r>
              <a:rPr lang="en-GB" dirty="0" smtClean="0"/>
              <a:t>Final Workshop</a:t>
            </a: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193644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Integrated Crop-Livestock Conservation Agriculture for Sustainable Intensification of Cereal-based Systems in Central and West Asia and North Africa 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rgbClr val="D77D2A"/>
                </a:solidFill>
              </a:rPr>
              <a:t>CLCA Team</a:t>
            </a:r>
            <a:endParaRPr lang="en-GB" dirty="0">
              <a:solidFill>
                <a:srgbClr val="D77D2A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rgbClr val="D77D2A"/>
                </a:solidFill>
              </a:rPr>
              <a:t>April</a:t>
            </a:r>
            <a:r>
              <a:rPr lang="en-GB" dirty="0" smtClean="0">
                <a:solidFill>
                  <a:srgbClr val="D77D2A"/>
                </a:solidFill>
              </a:rPr>
              <a:t> 4</a:t>
            </a:r>
            <a:r>
              <a:rPr lang="en-GB" baseline="30000" dirty="0" smtClean="0">
                <a:solidFill>
                  <a:srgbClr val="D77D2A"/>
                </a:solidFill>
              </a:rPr>
              <a:t>th</a:t>
            </a:r>
            <a:r>
              <a:rPr lang="en-GB" dirty="0" smtClean="0">
                <a:solidFill>
                  <a:srgbClr val="D77D2A"/>
                </a:solidFill>
              </a:rPr>
              <a:t> 2016</a:t>
            </a:r>
            <a:endParaRPr lang="en-GB" dirty="0" smtClean="0">
              <a:solidFill>
                <a:srgbClr val="D77D2A"/>
              </a:solidFill>
            </a:endParaRPr>
          </a:p>
          <a:p>
            <a:endParaRPr lang="en-GB" dirty="0">
              <a:solidFill>
                <a:srgbClr val="D77D2A"/>
              </a:solidFill>
            </a:endParaRPr>
          </a:p>
        </p:txBody>
      </p:sp>
      <p:sp>
        <p:nvSpPr>
          <p:cNvPr id="7" name="Text Placeholder 5"/>
          <p:cNvSpPr txBox="1">
            <a:spLocks/>
          </p:cNvSpPr>
          <p:nvPr/>
        </p:nvSpPr>
        <p:spPr bwMode="auto">
          <a:xfrm>
            <a:off x="5716769" y="3810000"/>
            <a:ext cx="33115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b="1" kern="1200" baseline="0">
                <a:solidFill>
                  <a:srgbClr val="9CCA3B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rgbClr val="D77D2A"/>
                </a:solidFill>
              </a:rPr>
              <a:t>Amman, Jordan</a:t>
            </a:r>
          </a:p>
          <a:p>
            <a:endParaRPr lang="en-GB" dirty="0">
              <a:solidFill>
                <a:srgbClr val="D77D2A"/>
              </a:solidFill>
            </a:endParaRPr>
          </a:p>
        </p:txBody>
      </p:sp>
      <p:pic>
        <p:nvPicPr>
          <p:cNvPr id="12290" name="Picture 2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17830"/>
            <a:ext cx="4867422" cy="324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64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14778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dirty="0" smtClean="0"/>
              <a:t>Brief </a:t>
            </a:r>
            <a:r>
              <a:rPr lang="en-US" dirty="0" smtClean="0"/>
              <a:t>science</a:t>
            </a:r>
            <a:r>
              <a:rPr lang="en-US" dirty="0" smtClean="0"/>
              <a:t> background</a:t>
            </a:r>
            <a:endParaRPr lang="en-US" dirty="0" smtClean="0"/>
          </a:p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dirty="0" smtClean="0"/>
              <a:t>Scheduled activities, variables and approach</a:t>
            </a:r>
          </a:p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dirty="0" smtClean="0"/>
              <a:t>Stubble biomass use and factors of variation </a:t>
            </a:r>
          </a:p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dirty="0" smtClean="0"/>
              <a:t>Preliminary stubble management tools</a:t>
            </a:r>
          </a:p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dirty="0" smtClean="0"/>
              <a:t>Sheep performances </a:t>
            </a:r>
            <a:r>
              <a:rPr lang="en-US" dirty="0" smtClean="0"/>
              <a:t>grazing </a:t>
            </a:r>
            <a:r>
              <a:rPr lang="en-US" dirty="0" smtClean="0"/>
              <a:t>stubble and consequences towards feeding strategies</a:t>
            </a:r>
          </a:p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b="1" dirty="0" smtClean="0">
                <a:solidFill>
                  <a:srgbClr val="D77D2A"/>
                </a:solidFill>
              </a:rPr>
              <a:t>Crop productivity and soil characteristics</a:t>
            </a:r>
          </a:p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dirty="0" smtClean="0"/>
              <a:t>Alternatives to summer stubble grazing: </a:t>
            </a:r>
            <a:r>
              <a:rPr lang="en-US" dirty="0" smtClean="0"/>
              <a:t>revisiting vetch </a:t>
            </a:r>
            <a:endParaRPr lang="en-US" dirty="0" smtClean="0"/>
          </a:p>
          <a:p>
            <a:pPr>
              <a:spcAft>
                <a:spcPts val="1200"/>
              </a:spcAft>
              <a:buBlip>
                <a:blip r:embed="rId2"/>
              </a:buBlip>
            </a:pPr>
            <a:r>
              <a:rPr lang="en-US" dirty="0" smtClean="0"/>
              <a:t>Recap of field achievements</a:t>
            </a:r>
          </a:p>
          <a:p>
            <a:pPr>
              <a:buBlip>
                <a:blip r:embed="rId2"/>
              </a:buBlip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89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96949" y="849920"/>
            <a:ext cx="8707900" cy="51147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err="1"/>
              <a:t>Pittelkow</a:t>
            </a:r>
            <a:r>
              <a:rPr lang="en-US" sz="1800" dirty="0"/>
              <a:t> et al. (</a:t>
            </a:r>
            <a:r>
              <a:rPr lang="en-US" sz="1800" dirty="0" smtClean="0"/>
              <a:t>2015) </a:t>
            </a: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conducted </a:t>
            </a:r>
            <a:r>
              <a:rPr lang="en-US" sz="1800" dirty="0"/>
              <a:t>a global meta-analysis using 5,463 paired yield observations from 610 studies to compare CA, </a:t>
            </a:r>
            <a:r>
              <a:rPr lang="en-US" sz="1800" dirty="0" smtClean="0"/>
              <a:t>with </a:t>
            </a:r>
            <a:r>
              <a:rPr lang="en-US" sz="1800" dirty="0"/>
              <a:t>conventional tillage practices across 48 crops and 63 countries. </a:t>
            </a:r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pPr>
              <a:spcAft>
                <a:spcPts val="1200"/>
              </a:spcAft>
              <a:buFontTx/>
              <a:buChar char="-"/>
            </a:pPr>
            <a:r>
              <a:rPr lang="en-US" sz="1800" dirty="0" smtClean="0"/>
              <a:t>CA </a:t>
            </a:r>
            <a:r>
              <a:rPr lang="en-US" sz="1800" dirty="0"/>
              <a:t>in combination with </a:t>
            </a:r>
            <a:r>
              <a:rPr lang="en-US" sz="1800" dirty="0" smtClean="0"/>
              <a:t>residue </a:t>
            </a:r>
            <a:r>
              <a:rPr lang="en-US" sz="1800" dirty="0"/>
              <a:t>retention and crop </a:t>
            </a:r>
            <a:r>
              <a:rPr lang="en-US" sz="1800" dirty="0" smtClean="0"/>
              <a:t>rotation </a:t>
            </a:r>
            <a:r>
              <a:rPr lang="en-US" sz="1800" dirty="0"/>
              <a:t>significantly increases rain-fed crop productivity in dry </a:t>
            </a:r>
            <a:r>
              <a:rPr lang="en-US" sz="1800" dirty="0" smtClean="0"/>
              <a:t>climates; </a:t>
            </a:r>
          </a:p>
          <a:p>
            <a:pPr>
              <a:spcAft>
                <a:spcPts val="1200"/>
              </a:spcAft>
              <a:buFontTx/>
              <a:buChar char="-"/>
            </a:pPr>
            <a:r>
              <a:rPr lang="en-US" sz="1800" dirty="0" smtClean="0"/>
              <a:t>It </a:t>
            </a:r>
            <a:r>
              <a:rPr lang="en-US" sz="1800" dirty="0"/>
              <a:t>may become an important climate-change adaptation strategy for ever-drier regions of the </a:t>
            </a:r>
            <a:r>
              <a:rPr lang="en-US" sz="1800" dirty="0" smtClean="0"/>
              <a:t>world; </a:t>
            </a:r>
          </a:p>
          <a:p>
            <a:pPr>
              <a:spcAft>
                <a:spcPts val="1200"/>
              </a:spcAft>
              <a:buFontTx/>
              <a:buChar char="-"/>
            </a:pPr>
            <a:r>
              <a:rPr lang="en-US" sz="1800" dirty="0" smtClean="0"/>
              <a:t>It </a:t>
            </a:r>
            <a:r>
              <a:rPr lang="en-US" sz="1800" dirty="0"/>
              <a:t>is precisely resource-poor and vulnerable smallholder farming systems that will have the greatest challenges adopting </a:t>
            </a:r>
            <a:r>
              <a:rPr lang="en-US" sz="1800" dirty="0" smtClean="0"/>
              <a:t>retention </a:t>
            </a:r>
            <a:r>
              <a:rPr lang="en-US" sz="1800" dirty="0"/>
              <a:t>of crop residues due to strong competition for residues by livestock and other </a:t>
            </a:r>
            <a:r>
              <a:rPr lang="en-US" sz="1800" dirty="0" smtClean="0"/>
              <a:t>uses and this may increase yield losses rather than gains. </a:t>
            </a:r>
            <a:endParaRPr lang="en-US" sz="18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87362"/>
          </a:xfrm>
        </p:spPr>
        <p:txBody>
          <a:bodyPr/>
          <a:lstStyle/>
          <a:p>
            <a:r>
              <a:rPr lang="en-US" dirty="0" smtClean="0"/>
              <a:t>Challenges for smallholders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8" y="4884540"/>
            <a:ext cx="4023364" cy="1593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466492" y="45390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Smallholders dominate both crop production and livestock systems in the NENA region and most of the poor residing in rural areas raise livestock: </a:t>
            </a:r>
            <a:r>
              <a:rPr lang="en-US" dirty="0" smtClean="0">
                <a:solidFill>
                  <a:srgbClr val="FF0000"/>
                </a:solidFill>
              </a:rPr>
              <a:t>60 </a:t>
            </a:r>
            <a:r>
              <a:rPr lang="en-US" dirty="0">
                <a:solidFill>
                  <a:srgbClr val="FF0000"/>
                </a:solidFill>
              </a:rPr>
              <a:t>percent of smallholders in </a:t>
            </a:r>
            <a:r>
              <a:rPr lang="en-US" dirty="0" smtClean="0">
                <a:solidFill>
                  <a:srgbClr val="FF0000"/>
                </a:solidFill>
              </a:rPr>
              <a:t>Egypt</a:t>
            </a:r>
            <a:r>
              <a:rPr lang="en-US" dirty="0">
                <a:solidFill>
                  <a:srgbClr val="FF0000"/>
                </a:solidFill>
              </a:rPr>
              <a:t>, 70 percent in </a:t>
            </a:r>
            <a:r>
              <a:rPr lang="en-US" dirty="0" smtClean="0">
                <a:solidFill>
                  <a:srgbClr val="FF0000"/>
                </a:solidFill>
              </a:rPr>
              <a:t>Tunisia, 78 percent in Algeria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05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Importance of tradeoffs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083" y="906194"/>
            <a:ext cx="8778240" cy="5156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According to </a:t>
            </a:r>
            <a:r>
              <a:rPr lang="en-US" sz="2000" dirty="0" err="1" smtClean="0"/>
              <a:t>Klapwijk</a:t>
            </a:r>
            <a:r>
              <a:rPr lang="en-US" sz="2000" dirty="0" smtClean="0"/>
              <a:t> </a:t>
            </a:r>
            <a:r>
              <a:rPr lang="en-US" sz="2000" dirty="0"/>
              <a:t>et al. (2014; </a:t>
            </a:r>
            <a:r>
              <a:rPr lang="en-US" sz="2000" u="sng" dirty="0" smtClean="0">
                <a:hlinkClick r:id="rId2"/>
              </a:rPr>
              <a:t>http</a:t>
            </a:r>
            <a:r>
              <a:rPr lang="en-US" sz="2000" u="sng" dirty="0">
                <a:hlinkClick r:id="rId2"/>
              </a:rPr>
              <a:t>://www.sciencedirect.com/science/article/pii/S1877343513001607</a:t>
            </a:r>
            <a:r>
              <a:rPr lang="en-US" sz="2000" dirty="0"/>
              <a:t>),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the </a:t>
            </a:r>
            <a:r>
              <a:rPr lang="en-US" sz="2000" dirty="0"/>
              <a:t>presence and significance of trade-offs in crop residue use are highly debated and extensively researched. </a:t>
            </a:r>
            <a:r>
              <a:rPr lang="en-US" sz="2000" dirty="0" smtClean="0"/>
              <a:t>These tradeoffs include:</a:t>
            </a:r>
          </a:p>
          <a:p>
            <a:pPr marL="0" indent="0">
              <a:buNone/>
            </a:pPr>
            <a:endParaRPr lang="en-US" sz="2000" dirty="0" smtClean="0"/>
          </a:p>
          <a:p>
            <a:pPr>
              <a:spcAft>
                <a:spcPts val="1200"/>
              </a:spcAft>
              <a:buFontTx/>
              <a:buChar char="-"/>
            </a:pPr>
            <a:r>
              <a:rPr lang="en-US" sz="2000" u="sng" dirty="0" smtClean="0"/>
              <a:t>Time </a:t>
            </a:r>
            <a:r>
              <a:rPr lang="en-US" sz="2000" u="sng" dirty="0"/>
              <a:t>scales</a:t>
            </a:r>
            <a:r>
              <a:rPr lang="en-US" sz="2000" dirty="0"/>
              <a:t> (short versus long term productivity effects), </a:t>
            </a:r>
            <a:endParaRPr lang="en-US" sz="2000" dirty="0" smtClean="0"/>
          </a:p>
          <a:p>
            <a:pPr>
              <a:spcAft>
                <a:spcPts val="1200"/>
              </a:spcAft>
              <a:buFontTx/>
              <a:buChar char="-"/>
            </a:pPr>
            <a:r>
              <a:rPr lang="en-US" sz="2000" u="sng" dirty="0"/>
              <a:t>S</a:t>
            </a:r>
            <a:r>
              <a:rPr lang="en-US" sz="2000" u="sng" dirty="0" smtClean="0"/>
              <a:t>patial </a:t>
            </a:r>
            <a:r>
              <a:rPr lang="en-US" sz="2000" u="sng" dirty="0"/>
              <a:t>scales and levels</a:t>
            </a:r>
            <a:r>
              <a:rPr lang="en-US" sz="2000" dirty="0"/>
              <a:t> (livestock access to crop residues on fields owned </a:t>
            </a:r>
            <a:r>
              <a:rPr lang="en-US" sz="2000" dirty="0" smtClean="0"/>
              <a:t>by different </a:t>
            </a:r>
            <a:r>
              <a:rPr lang="en-US" sz="2000" dirty="0"/>
              <a:t>farmers within the </a:t>
            </a:r>
            <a:r>
              <a:rPr lang="en-US" sz="2000" dirty="0" smtClean="0"/>
              <a:t>community – adoption of alternative feed resources and promising forages), </a:t>
            </a:r>
          </a:p>
          <a:p>
            <a:pPr>
              <a:spcAft>
                <a:spcPts val="1200"/>
              </a:spcAft>
              <a:buFontTx/>
              <a:buChar char="-"/>
            </a:pPr>
            <a:r>
              <a:rPr lang="en-US" sz="2000" u="sng" dirty="0"/>
              <a:t>G</a:t>
            </a:r>
            <a:r>
              <a:rPr lang="en-US" sz="2000" u="sng" dirty="0" smtClean="0"/>
              <a:t>ender</a:t>
            </a:r>
            <a:r>
              <a:rPr lang="en-US" sz="2000" dirty="0" smtClean="0"/>
              <a:t> </a:t>
            </a:r>
            <a:r>
              <a:rPr lang="en-US" sz="2000" dirty="0"/>
              <a:t>(who collects and sells crop residues and controls the cash income) </a:t>
            </a:r>
            <a:endParaRPr lang="en-US" sz="2000" dirty="0" smtClean="0"/>
          </a:p>
          <a:p>
            <a:pPr>
              <a:spcAft>
                <a:spcPts val="1200"/>
              </a:spcAft>
              <a:buFontTx/>
              <a:buChar char="-"/>
            </a:pPr>
            <a:r>
              <a:rPr lang="en-US" sz="2000" u="sng" dirty="0"/>
              <a:t>E</a:t>
            </a:r>
            <a:r>
              <a:rPr lang="en-US" sz="2000" u="sng" dirty="0" smtClean="0"/>
              <a:t>nvironment</a:t>
            </a:r>
            <a:r>
              <a:rPr lang="en-US" sz="2000" dirty="0" smtClean="0"/>
              <a:t> </a:t>
            </a:r>
            <a:r>
              <a:rPr lang="en-US" sz="2000" dirty="0"/>
              <a:t>(effects on soil carbon and pressure on grassland areas). 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35" y="5386254"/>
            <a:ext cx="5157861" cy="1471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710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Views polarization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8615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The debate surrounding the suitability of CA for mixed crop–livestock smallholder system has become polarized between two opposed views.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457200" indent="-457200">
              <a:buAutoNum type="arabicParenBoth"/>
            </a:pPr>
            <a:r>
              <a:rPr lang="en-US" b="1" dirty="0" smtClean="0"/>
              <a:t>Some </a:t>
            </a:r>
            <a:r>
              <a:rPr lang="en-US" b="1" dirty="0"/>
              <a:t>authors have stated that the cost of crop residue mulching is too high in relation to the potential benefits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/>
              <a:t>e.g., </a:t>
            </a:r>
            <a:r>
              <a:rPr lang="en-US" dirty="0" err="1"/>
              <a:t>Giller</a:t>
            </a:r>
            <a:r>
              <a:rPr lang="en-US" dirty="0"/>
              <a:t> et al., 2009 </a:t>
            </a:r>
            <a:r>
              <a:rPr lang="en-US" u="sng" dirty="0">
                <a:hlinkClick r:id="rId2"/>
              </a:rPr>
              <a:t>http://www.sciencedirect.com/science/article/pii/S0378429009001701</a:t>
            </a:r>
            <a:r>
              <a:rPr lang="en-US" dirty="0"/>
              <a:t>) </a:t>
            </a:r>
          </a:p>
          <a:p>
            <a:pPr marL="457200" indent="-457200">
              <a:buAutoNum type="arabicParenBoth"/>
            </a:pPr>
            <a:endParaRPr lang="en-US" dirty="0"/>
          </a:p>
          <a:p>
            <a:pPr marL="457200" indent="-457200">
              <a:buAutoNum type="arabicParenBoth"/>
            </a:pPr>
            <a:r>
              <a:rPr lang="en-US" b="1" dirty="0"/>
              <a:t>Others consider the retention of crop residues on soil as more profitable than feeding them to livestock </a:t>
            </a:r>
            <a:r>
              <a:rPr lang="en-US" sz="1900" dirty="0"/>
              <a:t>(e.g. Sayre et al., 2001). Sayre, K.D., </a:t>
            </a:r>
            <a:r>
              <a:rPr lang="en-US" sz="1900" dirty="0" err="1"/>
              <a:t>Mezzalama</a:t>
            </a:r>
            <a:r>
              <a:rPr lang="en-US" sz="1900" dirty="0"/>
              <a:t>, M., Martinez, M., 2001. Tillage, crop rotation and crop residue management effects on maize and wheat production for </a:t>
            </a:r>
            <a:r>
              <a:rPr lang="en-US" sz="1900" dirty="0" err="1"/>
              <a:t>rainfed</a:t>
            </a:r>
            <a:r>
              <a:rPr lang="en-US" sz="1900" dirty="0"/>
              <a:t> conditions in the </a:t>
            </a:r>
            <a:r>
              <a:rPr lang="en-US" sz="1900" dirty="0" err="1"/>
              <a:t>altiplano</a:t>
            </a:r>
            <a:r>
              <a:rPr lang="en-US" sz="1900" dirty="0"/>
              <a:t> of central Mexico. In: </a:t>
            </a:r>
            <a:r>
              <a:rPr lang="en-US" sz="1900" dirty="0" err="1"/>
              <a:t>García</a:t>
            </a:r>
            <a:r>
              <a:rPr lang="en-US" sz="1900" dirty="0"/>
              <a:t>-Torres, L., </a:t>
            </a:r>
            <a:r>
              <a:rPr lang="en-US" sz="1900" dirty="0" err="1"/>
              <a:t>Benites</a:t>
            </a:r>
            <a:r>
              <a:rPr lang="en-US" sz="1900" dirty="0"/>
              <a:t>, J., </a:t>
            </a:r>
            <a:r>
              <a:rPr lang="en-US" sz="1900" dirty="0" err="1"/>
              <a:t>Martínez-Vilela</a:t>
            </a:r>
            <a:r>
              <a:rPr lang="en-US" sz="1900" dirty="0"/>
              <a:t>, A. (Eds.), Conservation Agriculture: A Worldwide Challenge, vol. II. ECAF/FAO, Córdoba, Spain, pp. 575–580.</a:t>
            </a:r>
          </a:p>
        </p:txBody>
      </p:sp>
    </p:spTree>
    <p:extLst>
      <p:ext uri="{BB962C8B-B14F-4D97-AF65-F5344CB8AC3E}">
        <p14:creationId xmlns:p14="http://schemas.microsoft.com/office/powerpoint/2010/main" val="375905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Planned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599"/>
            <a:ext cx="8229600" cy="5255455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spcAft>
                <a:spcPts val="1200"/>
              </a:spcAft>
              <a:buFont typeface="+mj-lt"/>
              <a:buAutoNum type="romanUcPeriod"/>
            </a:pPr>
            <a:r>
              <a:rPr lang="en-US" dirty="0" smtClean="0"/>
              <a:t>On-station </a:t>
            </a:r>
            <a:r>
              <a:rPr lang="en-US" dirty="0"/>
              <a:t>(Years one and two at </a:t>
            </a:r>
            <a:r>
              <a:rPr lang="en-US" dirty="0" err="1" smtClean="0"/>
              <a:t>Setif</a:t>
            </a:r>
            <a:r>
              <a:rPr lang="en-US" dirty="0" smtClean="0"/>
              <a:t> and </a:t>
            </a:r>
            <a:r>
              <a:rPr lang="en-US" dirty="0" err="1" smtClean="0"/>
              <a:t>Bourebiaa</a:t>
            </a:r>
            <a:r>
              <a:rPr lang="en-US" dirty="0" smtClean="0"/>
              <a:t>) </a:t>
            </a:r>
            <a:r>
              <a:rPr lang="en-US" dirty="0"/>
              <a:t>and the 30 on-farm stubble grazing experiments (multi-year, 15 initiated in Year two and an additional 15 initiated in Year three), crop residue off-take through different grazing strategies will be measured.</a:t>
            </a:r>
          </a:p>
          <a:p>
            <a:pPr marL="514350" indent="-514350">
              <a:spcAft>
                <a:spcPts val="1200"/>
              </a:spcAft>
              <a:buFont typeface="+mj-lt"/>
              <a:buAutoNum type="romanUcPeriod"/>
            </a:pPr>
            <a:r>
              <a:rPr lang="en-US" dirty="0" smtClean="0"/>
              <a:t>Grazing </a:t>
            </a:r>
            <a:r>
              <a:rPr lang="en-US" dirty="0"/>
              <a:t>strategies will be evaluated with regard to meeting the </a:t>
            </a:r>
            <a:r>
              <a:rPr lang="en-US" dirty="0" smtClean="0"/>
              <a:t>sheep </a:t>
            </a:r>
            <a:r>
              <a:rPr lang="en-US" dirty="0"/>
              <a:t>nutritional requirements.</a:t>
            </a:r>
          </a:p>
          <a:p>
            <a:pPr marL="514350" indent="-514350">
              <a:spcAft>
                <a:spcPts val="1200"/>
              </a:spcAft>
              <a:buFont typeface="+mj-lt"/>
              <a:buAutoNum type="romanUcPeriod"/>
            </a:pPr>
            <a:r>
              <a:rPr lang="en-US" dirty="0" smtClean="0"/>
              <a:t>The </a:t>
            </a:r>
            <a:r>
              <a:rPr lang="en-US" dirty="0"/>
              <a:t>effect of nutrient recycling (urine and fecal excretion) on soil fertility </a:t>
            </a:r>
            <a:r>
              <a:rPr lang="en-US" dirty="0" smtClean="0"/>
              <a:t>and crop productivity will </a:t>
            </a:r>
            <a:r>
              <a:rPr lang="en-US" dirty="0"/>
              <a:t>be </a:t>
            </a:r>
            <a:r>
              <a:rPr lang="en-US" dirty="0" smtClean="0"/>
              <a:t>assessed. </a:t>
            </a:r>
            <a:r>
              <a:rPr lang="en-US" u="sng" dirty="0" smtClean="0">
                <a:solidFill>
                  <a:srgbClr val="FF0000"/>
                </a:solidFill>
              </a:rPr>
              <a:t>Too ambitious for the lifespan of the project.</a:t>
            </a:r>
            <a:endParaRPr lang="en-US" u="sng" dirty="0">
              <a:solidFill>
                <a:srgbClr val="FF0000"/>
              </a:solidFill>
            </a:endParaRPr>
          </a:p>
          <a:p>
            <a:pPr marL="514350" indent="-514350">
              <a:spcAft>
                <a:spcPts val="1200"/>
              </a:spcAft>
              <a:buFont typeface="+mj-lt"/>
              <a:buAutoNum type="romanUcPeriod"/>
            </a:pPr>
            <a:r>
              <a:rPr lang="en-US" dirty="0" smtClean="0"/>
              <a:t>Fast </a:t>
            </a:r>
            <a:r>
              <a:rPr lang="en-US" dirty="0"/>
              <a:t>growing high biomass and quality fodder (</a:t>
            </a:r>
            <a:r>
              <a:rPr lang="en-US" i="1" dirty="0"/>
              <a:t>shrub</a:t>
            </a:r>
            <a:r>
              <a:rPr lang="en-US" dirty="0"/>
              <a:t>) species </a:t>
            </a:r>
            <a:r>
              <a:rPr lang="en-US" dirty="0" smtClean="0"/>
              <a:t>and forage legumes will </a:t>
            </a:r>
            <a:r>
              <a:rPr lang="en-US" dirty="0"/>
              <a:t>be tested on-station and on-farm for compatibility with annual crops. </a:t>
            </a:r>
          </a:p>
          <a:p>
            <a:pPr marL="514350" indent="-514350">
              <a:spcAft>
                <a:spcPts val="1200"/>
              </a:spcAft>
              <a:buFont typeface="+mj-lt"/>
              <a:buAutoNum type="romanUcPeriod"/>
            </a:pPr>
            <a:r>
              <a:rPr lang="en-US" dirty="0" smtClean="0"/>
              <a:t>Appropriate </a:t>
            </a:r>
            <a:r>
              <a:rPr lang="en-US" dirty="0"/>
              <a:t>feeding strategies will be developed for utilizing these species in fodder for improving livestock productivity.</a:t>
            </a:r>
          </a:p>
          <a:p>
            <a:pPr marL="0" indent="0">
              <a:spcAft>
                <a:spcPts val="1200"/>
              </a:spcAft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48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Variables to address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83342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Major variables to be measured </a:t>
            </a:r>
            <a:r>
              <a:rPr lang="en-US" dirty="0" smtClean="0"/>
              <a:t>include: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/>
              <a:t>biomass </a:t>
            </a:r>
            <a:r>
              <a:rPr lang="en-US" dirty="0"/>
              <a:t>removal, </a:t>
            </a:r>
            <a:endParaRPr lang="en-US" dirty="0" smtClean="0"/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/>
              <a:t>n</a:t>
            </a:r>
            <a:r>
              <a:rPr lang="en-US" dirty="0" smtClean="0"/>
              <a:t>utritive value of crop stubble,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/>
              <a:t>dry </a:t>
            </a:r>
            <a:r>
              <a:rPr lang="en-US" dirty="0"/>
              <a:t>matter intake by </a:t>
            </a:r>
            <a:r>
              <a:rPr lang="en-US" dirty="0" smtClean="0"/>
              <a:t>sheep,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/>
              <a:t>sheep body weight </a:t>
            </a:r>
            <a:r>
              <a:rPr lang="en-US" dirty="0"/>
              <a:t>changes, </a:t>
            </a:r>
            <a:endParaRPr lang="en-US" dirty="0" smtClean="0"/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/>
              <a:t>grazing </a:t>
            </a:r>
            <a:r>
              <a:rPr lang="en-US" dirty="0"/>
              <a:t>behavior, </a:t>
            </a:r>
            <a:endParaRPr lang="en-US" dirty="0" smtClean="0"/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/>
              <a:t>nutrient </a:t>
            </a:r>
            <a:r>
              <a:rPr lang="en-US" dirty="0"/>
              <a:t>input/recycling through manure, soil fertility, and biological parameters. </a:t>
            </a:r>
          </a:p>
        </p:txBody>
      </p:sp>
    </p:spTree>
    <p:extLst>
      <p:ext uri="{BB962C8B-B14F-4D97-AF65-F5344CB8AC3E}">
        <p14:creationId xmlns:p14="http://schemas.microsoft.com/office/powerpoint/2010/main" val="24632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8"/>
          <p:cNvSpPr>
            <a:spLocks noChangeArrowheads="1"/>
          </p:cNvSpPr>
          <p:nvPr/>
        </p:nvSpPr>
        <p:spPr bwMode="auto">
          <a:xfrm>
            <a:off x="75611" y="77247"/>
            <a:ext cx="8917205" cy="685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2050" tIns="46026" rIns="92050" bIns="46026" anchor="ctr"/>
          <a:lstStyle/>
          <a:p>
            <a:pPr defTabSz="874955" eaLnBrk="1" hangingPunct="1">
              <a:defRPr/>
            </a:pPr>
            <a:r>
              <a:rPr lang="en-AU" sz="3800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When</a:t>
            </a:r>
            <a:r>
              <a:rPr lang="en-AU" sz="3800" dirty="0">
                <a:solidFill>
                  <a:srgbClr val="FF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is it important?</a:t>
            </a:r>
            <a:endParaRPr lang="en-AU" sz="47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4" name="Text Box 121"/>
          <p:cNvSpPr txBox="1">
            <a:spLocks noChangeArrowheads="1"/>
          </p:cNvSpPr>
          <p:nvPr/>
        </p:nvSpPr>
        <p:spPr bwMode="auto">
          <a:xfrm>
            <a:off x="3201097" y="786764"/>
            <a:ext cx="1801686" cy="120092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>
            <a:outerShdw blurRad="63500" dist="38099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92031" tIns="46016" rIns="92031" bIns="46016">
            <a:spAutoFit/>
          </a:bodyPr>
          <a:lstStyle>
            <a:lvl1pPr defTabSz="8699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436563" defTabSz="8699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869950" defTabSz="8699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306513" defTabSz="8699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1739900" defTabSz="8699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197100" defTabSz="8699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654300" defTabSz="8699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111500" defTabSz="8699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568700" defTabSz="8699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defRPr/>
            </a:pPr>
            <a:r>
              <a:rPr lang="en-US" sz="3600" dirty="0" smtClean="0">
                <a:solidFill>
                  <a:srgbClr val="1CFF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elvetica" charset="0"/>
                <a:cs typeface="+mn-cs"/>
              </a:rPr>
              <a:t>Stubble</a:t>
            </a:r>
          </a:p>
          <a:p>
            <a:pPr algn="ctr">
              <a:defRPr/>
            </a:pPr>
            <a:r>
              <a:rPr lang="en-US" sz="3600" dirty="0" smtClean="0">
                <a:solidFill>
                  <a:srgbClr val="1CFF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elvetica" charset="0"/>
                <a:cs typeface="+mn-cs"/>
              </a:rPr>
              <a:t>Grazing</a:t>
            </a:r>
            <a:endParaRPr lang="en-US" sz="3600" dirty="0">
              <a:solidFill>
                <a:srgbClr val="1CFF0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lvetica" charset="0"/>
              <a:cs typeface="+mn-cs"/>
            </a:endParaRPr>
          </a:p>
        </p:txBody>
      </p:sp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1115595" y="4490424"/>
            <a:ext cx="7727701" cy="1613746"/>
            <a:chOff x="702" y="2976"/>
            <a:chExt cx="4870" cy="1016"/>
          </a:xfrm>
        </p:grpSpPr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702" y="3346"/>
              <a:ext cx="496" cy="331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chemeClr val="bg2">
                  <a:alpha val="74998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47975" tIns="23988" rIns="47975" bIns="23988">
              <a:spAutoFit/>
            </a:bodyPr>
            <a:lstStyle>
              <a:lvl1pPr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43656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86995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30651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173990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1971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6543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1115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5687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-8</a:t>
              </a:r>
            </a:p>
            <a:p>
              <a:pPr algn="ctr">
                <a:lnSpc>
                  <a:spcPct val="80000"/>
                </a:lnSpc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weeks</a:t>
              </a: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773" y="3320"/>
              <a:ext cx="146" cy="215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chemeClr val="bg2">
                  <a:alpha val="74998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47975" tIns="23988" rIns="47975" bIns="23988">
              <a:spAutoFit/>
            </a:bodyPr>
            <a:lstStyle>
              <a:lvl1pPr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43656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86995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30651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173990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1971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6543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1115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5687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0</a:t>
              </a:r>
            </a:p>
          </p:txBody>
        </p:sp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2384" y="3320"/>
              <a:ext cx="146" cy="215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chemeClr val="bg2">
                  <a:alpha val="74998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47975" tIns="23988" rIns="47975" bIns="23988">
              <a:spAutoFit/>
            </a:bodyPr>
            <a:lstStyle>
              <a:lvl1pPr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43656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86995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30651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173990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1971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6543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1115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5687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6</a:t>
              </a:r>
            </a:p>
          </p:txBody>
        </p:sp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2950" y="3320"/>
              <a:ext cx="232" cy="215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chemeClr val="bg2">
                  <a:alpha val="74998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47975" tIns="23988" rIns="47975" bIns="23988">
              <a:spAutoFit/>
            </a:bodyPr>
            <a:lstStyle>
              <a:lvl1pPr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43656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86995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30651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173990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1971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6543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1115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5687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12</a:t>
              </a:r>
            </a:p>
          </p:txBody>
        </p:sp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557" y="3320"/>
              <a:ext cx="232" cy="215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chemeClr val="bg2">
                  <a:alpha val="74998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47975" tIns="23988" rIns="47975" bIns="23988">
              <a:spAutoFit/>
            </a:bodyPr>
            <a:lstStyle>
              <a:lvl1pPr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43656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86995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30651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173990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1971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6543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1115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5687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18</a:t>
              </a:r>
            </a:p>
          </p:txBody>
        </p:sp>
        <p:sp>
          <p:nvSpPr>
            <p:cNvPr id="11" name="Text Box 8"/>
            <p:cNvSpPr txBox="1">
              <a:spLocks noChangeArrowheads="1"/>
            </p:cNvSpPr>
            <p:nvPr/>
          </p:nvSpPr>
          <p:spPr bwMode="auto">
            <a:xfrm>
              <a:off x="4236" y="3320"/>
              <a:ext cx="232" cy="215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chemeClr val="bg2">
                  <a:alpha val="74998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47975" tIns="23988" rIns="47975" bIns="23988">
              <a:spAutoFit/>
            </a:bodyPr>
            <a:lstStyle>
              <a:lvl1pPr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43656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86995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30651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173990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1971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6543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1115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5687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24</a:t>
              </a:r>
            </a:p>
          </p:txBody>
        </p:sp>
        <p:sp>
          <p:nvSpPr>
            <p:cNvPr id="12" name="Text Box 9"/>
            <p:cNvSpPr txBox="1">
              <a:spLocks noChangeArrowheads="1"/>
            </p:cNvSpPr>
            <p:nvPr/>
          </p:nvSpPr>
          <p:spPr bwMode="auto">
            <a:xfrm>
              <a:off x="4839" y="3320"/>
              <a:ext cx="232" cy="215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chemeClr val="bg2">
                  <a:alpha val="74998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47975" tIns="23988" rIns="47975" bIns="23988">
              <a:spAutoFit/>
            </a:bodyPr>
            <a:lstStyle>
              <a:lvl1pPr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43656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86995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306513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1739900" defTabSz="8699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1971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6543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1115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568700" defTabSz="86995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>
                <a:defRPr/>
              </a:pPr>
              <a:r>
                <a:rPr lang="en-US" sz="1900" b="0">
                  <a:solidFill>
                    <a:schemeClr val="hlink"/>
                  </a:solidFill>
                  <a:latin typeface="Helvetica" charset="0"/>
                  <a:cs typeface="+mn-cs"/>
                </a:rPr>
                <a:t>32</a:t>
              </a:r>
            </a:p>
          </p:txBody>
        </p:sp>
        <p:sp>
          <p:nvSpPr>
            <p:cNvPr id="13" name="Rectangle 19"/>
            <p:cNvSpPr>
              <a:spLocks noChangeArrowheads="1"/>
            </p:cNvSpPr>
            <p:nvPr/>
          </p:nvSpPr>
          <p:spPr bwMode="auto">
            <a:xfrm>
              <a:off x="5193" y="2976"/>
              <a:ext cx="61" cy="273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47975" tIns="23988" rIns="47975" bIns="23988">
              <a:spAutoFit/>
            </a:bodyPr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grpSp>
          <p:nvGrpSpPr>
            <p:cNvPr id="14" name="Group 20"/>
            <p:cNvGrpSpPr>
              <a:grpSpLocks/>
            </p:cNvGrpSpPr>
            <p:nvPr/>
          </p:nvGrpSpPr>
          <p:grpSpPr bwMode="auto">
            <a:xfrm>
              <a:off x="1497" y="3545"/>
              <a:ext cx="4075" cy="447"/>
              <a:chOff x="1584" y="3545"/>
              <a:chExt cx="4075" cy="447"/>
            </a:xfrm>
          </p:grpSpPr>
          <p:sp>
            <p:nvSpPr>
              <p:cNvPr id="15" name="Text Box 21"/>
              <p:cNvSpPr txBox="1">
                <a:spLocks noChangeArrowheads="1"/>
              </p:cNvSpPr>
              <p:nvPr/>
            </p:nvSpPr>
            <p:spPr bwMode="auto">
              <a:xfrm>
                <a:off x="1584" y="3768"/>
                <a:ext cx="546" cy="22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47975" tIns="23988" rIns="47975" bIns="23988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>
                  <a:defRPr/>
                </a:pPr>
                <a:r>
                  <a:rPr lang="en-US" sz="2000" b="0">
                    <a:latin typeface="Helvetica" charset="0"/>
                    <a:cs typeface="+mn-cs"/>
                  </a:rPr>
                  <a:t>Mating</a:t>
                </a:r>
              </a:p>
            </p:txBody>
          </p:sp>
          <p:sp>
            <p:nvSpPr>
              <p:cNvPr id="16" name="Text Box 22"/>
              <p:cNvSpPr txBox="1">
                <a:spLocks noChangeArrowheads="1"/>
              </p:cNvSpPr>
              <p:nvPr/>
            </p:nvSpPr>
            <p:spPr bwMode="auto">
              <a:xfrm>
                <a:off x="3846" y="3768"/>
                <a:ext cx="393" cy="22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47975" tIns="23988" rIns="47975" bIns="23988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>
                  <a:defRPr/>
                </a:pPr>
                <a:r>
                  <a:rPr lang="en-US" sz="2000" b="0">
                    <a:latin typeface="Helvetica" charset="0"/>
                    <a:cs typeface="+mn-cs"/>
                  </a:rPr>
                  <a:t>Birth</a:t>
                </a:r>
              </a:p>
            </p:txBody>
          </p:sp>
          <p:sp>
            <p:nvSpPr>
              <p:cNvPr id="17" name="Text Box 23"/>
              <p:cNvSpPr txBox="1">
                <a:spLocks noChangeArrowheads="1"/>
              </p:cNvSpPr>
              <p:nvPr/>
            </p:nvSpPr>
            <p:spPr bwMode="auto">
              <a:xfrm>
                <a:off x="4752" y="3768"/>
                <a:ext cx="480" cy="22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47975" tIns="23988" rIns="47975" bIns="23988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>
                  <a:defRPr/>
                </a:pPr>
                <a:r>
                  <a:rPr lang="en-US" sz="2000" b="0">
                    <a:latin typeface="Helvetica" charset="0"/>
                    <a:cs typeface="+mn-cs"/>
                  </a:rPr>
                  <a:t>Wean</a:t>
                </a:r>
              </a:p>
            </p:txBody>
          </p:sp>
          <p:sp>
            <p:nvSpPr>
              <p:cNvPr id="18" name="Text Box 24"/>
              <p:cNvSpPr txBox="1">
                <a:spLocks noChangeArrowheads="1"/>
              </p:cNvSpPr>
              <p:nvPr/>
            </p:nvSpPr>
            <p:spPr bwMode="auto">
              <a:xfrm>
                <a:off x="5328" y="3768"/>
                <a:ext cx="331" cy="22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47975" tIns="23988" rIns="47975" bIns="23988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>
                  <a:defRPr/>
                </a:pPr>
                <a:r>
                  <a:rPr lang="en-US" sz="2000" b="0">
                    <a:latin typeface="Helvetica" charset="0"/>
                    <a:cs typeface="+mn-cs"/>
                  </a:rPr>
                  <a:t>Sell</a:t>
                </a:r>
              </a:p>
            </p:txBody>
          </p:sp>
          <p:sp>
            <p:nvSpPr>
              <p:cNvPr id="19" name="Line 25"/>
              <p:cNvSpPr>
                <a:spLocks noChangeShapeType="1"/>
              </p:cNvSpPr>
              <p:nvPr/>
            </p:nvSpPr>
            <p:spPr bwMode="auto">
              <a:xfrm>
                <a:off x="1934" y="3647"/>
                <a:ext cx="2175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stealth" w="med" len="med"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47975" tIns="23988" rIns="47975" bIns="23988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20" name="Line 26"/>
              <p:cNvSpPr>
                <a:spLocks noChangeShapeType="1"/>
              </p:cNvSpPr>
              <p:nvPr/>
            </p:nvSpPr>
            <p:spPr bwMode="auto">
              <a:xfrm>
                <a:off x="4103" y="3647"/>
                <a:ext cx="109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stealth" w="med" len="med"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47975" tIns="23988" rIns="47975" bIns="23988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21" name="Text Box 27"/>
              <p:cNvSpPr txBox="1">
                <a:spLocks noChangeArrowheads="1"/>
              </p:cNvSpPr>
              <p:nvPr/>
            </p:nvSpPr>
            <p:spPr bwMode="auto">
              <a:xfrm>
                <a:off x="2609" y="3545"/>
                <a:ext cx="805" cy="215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47975" tIns="23988" rIns="47975" bIns="23988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>
                  <a:defRPr/>
                </a:pPr>
                <a:r>
                  <a:rPr lang="en-US" sz="1900" b="0" dirty="0">
                    <a:solidFill>
                      <a:schemeClr val="bg1"/>
                    </a:solidFill>
                    <a:latin typeface="Helvetica" charset="0"/>
                    <a:cs typeface="+mn-cs"/>
                  </a:rPr>
                  <a:t>Pregnancy</a:t>
                </a:r>
              </a:p>
            </p:txBody>
          </p:sp>
          <p:sp>
            <p:nvSpPr>
              <p:cNvPr id="22" name="Text Box 28"/>
              <p:cNvSpPr txBox="1">
                <a:spLocks noChangeArrowheads="1"/>
              </p:cNvSpPr>
              <p:nvPr/>
            </p:nvSpPr>
            <p:spPr bwMode="auto">
              <a:xfrm>
                <a:off x="4303" y="3545"/>
                <a:ext cx="684" cy="215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47975" tIns="23988" rIns="47975" bIns="23988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>
                  <a:defRPr/>
                </a:pPr>
                <a:r>
                  <a:rPr lang="en-US" sz="1900" b="0" dirty="0">
                    <a:solidFill>
                      <a:schemeClr val="bg1"/>
                    </a:solidFill>
                    <a:latin typeface="Helvetica" charset="0"/>
                    <a:cs typeface="+mn-cs"/>
                  </a:rPr>
                  <a:t>Lactation</a:t>
                </a:r>
              </a:p>
            </p:txBody>
          </p:sp>
        </p:grpSp>
      </p:grpSp>
      <p:grpSp>
        <p:nvGrpSpPr>
          <p:cNvPr id="23" name="Group 27"/>
          <p:cNvGrpSpPr>
            <a:grpSpLocks/>
          </p:cNvGrpSpPr>
          <p:nvPr/>
        </p:nvGrpSpPr>
        <p:grpSpPr bwMode="auto">
          <a:xfrm>
            <a:off x="1527187" y="4518020"/>
            <a:ext cx="7310437" cy="531539"/>
            <a:chOff x="836" y="2976"/>
            <a:chExt cx="4607" cy="336"/>
          </a:xfrm>
          <a:effectLst>
            <a:outerShdw blurRad="50800" dist="38100" dir="2700000">
              <a:srgbClr val="000000">
                <a:alpha val="43000"/>
              </a:srgbClr>
            </a:outerShdw>
          </a:effectLst>
        </p:grpSpPr>
        <p:sp>
          <p:nvSpPr>
            <p:cNvPr id="24" name="Rectangle 28"/>
            <p:cNvSpPr>
              <a:spLocks noChangeArrowheads="1"/>
            </p:cNvSpPr>
            <p:nvPr/>
          </p:nvSpPr>
          <p:spPr bwMode="auto">
            <a:xfrm>
              <a:off x="1724" y="3024"/>
              <a:ext cx="610" cy="271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ectangle 29"/>
            <p:cNvSpPr>
              <a:spLocks noChangeArrowheads="1"/>
            </p:cNvSpPr>
            <p:nvPr/>
          </p:nvSpPr>
          <p:spPr bwMode="auto">
            <a:xfrm>
              <a:off x="2334" y="3024"/>
              <a:ext cx="610" cy="271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30"/>
            <p:cNvSpPr>
              <a:spLocks noChangeArrowheads="1"/>
            </p:cNvSpPr>
            <p:nvPr/>
          </p:nvSpPr>
          <p:spPr bwMode="auto">
            <a:xfrm>
              <a:off x="2944" y="3024"/>
              <a:ext cx="610" cy="271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Rectangle 31"/>
            <p:cNvSpPr>
              <a:spLocks noChangeArrowheads="1"/>
            </p:cNvSpPr>
            <p:nvPr/>
          </p:nvSpPr>
          <p:spPr bwMode="auto">
            <a:xfrm>
              <a:off x="3554" y="3024"/>
              <a:ext cx="335" cy="271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Rectangle 32"/>
            <p:cNvSpPr>
              <a:spLocks noChangeArrowheads="1"/>
            </p:cNvSpPr>
            <p:nvPr/>
          </p:nvSpPr>
          <p:spPr bwMode="auto">
            <a:xfrm>
              <a:off x="4224" y="3024"/>
              <a:ext cx="610" cy="271"/>
            </a:xfrm>
            <a:prstGeom prst="rect">
              <a:avLst/>
            </a:prstGeom>
            <a:solidFill>
              <a:schemeClr val="accent2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Rectangle 33"/>
            <p:cNvSpPr>
              <a:spLocks noChangeArrowheads="1"/>
            </p:cNvSpPr>
            <p:nvPr/>
          </p:nvSpPr>
          <p:spPr bwMode="auto">
            <a:xfrm>
              <a:off x="4833" y="3024"/>
              <a:ext cx="610" cy="271"/>
            </a:xfrm>
            <a:prstGeom prst="rect">
              <a:avLst/>
            </a:prstGeom>
            <a:solidFill>
              <a:schemeClr val="accent2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Rectangle 34"/>
            <p:cNvSpPr>
              <a:spLocks noChangeArrowheads="1"/>
            </p:cNvSpPr>
            <p:nvPr/>
          </p:nvSpPr>
          <p:spPr bwMode="auto">
            <a:xfrm>
              <a:off x="836" y="3024"/>
              <a:ext cx="888" cy="271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Rectangle 35"/>
            <p:cNvSpPr>
              <a:spLocks noChangeArrowheads="1"/>
            </p:cNvSpPr>
            <p:nvPr/>
          </p:nvSpPr>
          <p:spPr bwMode="auto">
            <a:xfrm>
              <a:off x="3889" y="3024"/>
              <a:ext cx="335" cy="271"/>
            </a:xfrm>
            <a:prstGeom prst="rect">
              <a:avLst/>
            </a:prstGeom>
            <a:solidFill>
              <a:schemeClr val="accent2"/>
            </a:solidFill>
            <a:ln w="381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6"/>
            <p:cNvSpPr>
              <a:spLocks noChangeArrowheads="1"/>
            </p:cNvSpPr>
            <p:nvPr/>
          </p:nvSpPr>
          <p:spPr bwMode="auto">
            <a:xfrm>
              <a:off x="5068" y="2976"/>
              <a:ext cx="96" cy="336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30155" y="2508918"/>
            <a:ext cx="8623212" cy="2025474"/>
            <a:chOff x="217489" y="2592388"/>
            <a:chExt cx="8148636" cy="1914823"/>
          </a:xfrm>
        </p:grpSpPr>
        <p:grpSp>
          <p:nvGrpSpPr>
            <p:cNvPr id="34" name="Group 33"/>
            <p:cNvGrpSpPr/>
            <p:nvPr/>
          </p:nvGrpSpPr>
          <p:grpSpPr>
            <a:xfrm>
              <a:off x="217489" y="2592388"/>
              <a:ext cx="8073819" cy="1846262"/>
              <a:chOff x="217488" y="2592388"/>
              <a:chExt cx="8073820" cy="1846262"/>
            </a:xfrm>
          </p:grpSpPr>
          <p:sp>
            <p:nvSpPr>
              <p:cNvPr id="47" name="Text Box 36"/>
              <p:cNvSpPr txBox="1">
                <a:spLocks noChangeArrowheads="1"/>
              </p:cNvSpPr>
              <p:nvPr/>
            </p:nvSpPr>
            <p:spPr bwMode="auto">
              <a:xfrm>
                <a:off x="1382960" y="3676650"/>
                <a:ext cx="1085355" cy="51097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4611" tIns="32306" rIns="64611" bIns="32306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Sperm</a:t>
                </a:r>
              </a:p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production</a:t>
                </a:r>
              </a:p>
            </p:txBody>
          </p:sp>
          <p:sp>
            <p:nvSpPr>
              <p:cNvPr id="48" name="Text Box 37"/>
              <p:cNvSpPr txBox="1">
                <a:spLocks noChangeArrowheads="1"/>
              </p:cNvSpPr>
              <p:nvPr/>
            </p:nvSpPr>
            <p:spPr bwMode="auto">
              <a:xfrm>
                <a:off x="2612884" y="3676650"/>
                <a:ext cx="833724" cy="51097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4611" tIns="32306" rIns="64611" bIns="32306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Embryo</a:t>
                </a:r>
              </a:p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survival</a:t>
                </a:r>
              </a:p>
            </p:txBody>
          </p:sp>
          <p:sp>
            <p:nvSpPr>
              <p:cNvPr id="49" name="Text Box 38"/>
              <p:cNvSpPr txBox="1">
                <a:spLocks noChangeArrowheads="1"/>
              </p:cNvSpPr>
              <p:nvPr/>
            </p:nvSpPr>
            <p:spPr bwMode="auto">
              <a:xfrm>
                <a:off x="3632403" y="3676650"/>
                <a:ext cx="1302933" cy="51097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4611" tIns="32306" rIns="64611" bIns="32306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Organ</a:t>
                </a:r>
              </a:p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development</a:t>
                </a:r>
              </a:p>
            </p:txBody>
          </p:sp>
          <p:sp>
            <p:nvSpPr>
              <p:cNvPr id="50" name="Text Box 39"/>
              <p:cNvSpPr txBox="1">
                <a:spLocks noChangeArrowheads="1"/>
              </p:cNvSpPr>
              <p:nvPr/>
            </p:nvSpPr>
            <p:spPr bwMode="auto">
              <a:xfrm>
                <a:off x="5107001" y="3676650"/>
                <a:ext cx="1062018" cy="51097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4611" tIns="32306" rIns="64611" bIns="32306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Colostrum</a:t>
                </a:r>
              </a:p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and Milk</a:t>
                </a:r>
              </a:p>
            </p:txBody>
          </p:sp>
          <p:sp>
            <p:nvSpPr>
              <p:cNvPr id="51" name="Text Box 40"/>
              <p:cNvSpPr txBox="1">
                <a:spLocks noChangeArrowheads="1"/>
              </p:cNvSpPr>
              <p:nvPr/>
            </p:nvSpPr>
            <p:spPr bwMode="auto">
              <a:xfrm>
                <a:off x="6516893" y="3676650"/>
                <a:ext cx="1774415" cy="5068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4611" tIns="32306" rIns="64611" bIns="32306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Growth, finishing</a:t>
                </a:r>
              </a:p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(</a:t>
                </a:r>
                <a:r>
                  <a:rPr lang="en-US" sz="1700" b="0" dirty="0" smtClean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carcass, </a:t>
                </a: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puberty)</a:t>
                </a:r>
              </a:p>
            </p:txBody>
          </p:sp>
          <p:sp>
            <p:nvSpPr>
              <p:cNvPr id="52" name="Text Box 41"/>
              <p:cNvSpPr txBox="1">
                <a:spLocks noChangeArrowheads="1"/>
              </p:cNvSpPr>
              <p:nvPr/>
            </p:nvSpPr>
            <p:spPr bwMode="auto">
              <a:xfrm>
                <a:off x="2018584" y="2998788"/>
                <a:ext cx="993616" cy="51097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4611" tIns="32306" rIns="64611" bIns="32306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Ovulation</a:t>
                </a:r>
              </a:p>
              <a:p>
                <a:pPr algn="ctr"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0000"/>
                    </a:solidFill>
                    <a:latin typeface="Helvetica" charset="0"/>
                    <a:cs typeface="+mn-cs"/>
                  </a:rPr>
                  <a:t>rate</a:t>
                </a:r>
              </a:p>
            </p:txBody>
          </p:sp>
          <p:sp>
            <p:nvSpPr>
              <p:cNvPr id="53" name="Line 42"/>
              <p:cNvSpPr>
                <a:spLocks noChangeShapeType="1"/>
              </p:cNvSpPr>
              <p:nvPr/>
            </p:nvSpPr>
            <p:spPr bwMode="auto">
              <a:xfrm>
                <a:off x="590551" y="2592388"/>
                <a:ext cx="6826250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54" name="Line 43"/>
              <p:cNvSpPr>
                <a:spLocks noChangeShapeType="1"/>
              </p:cNvSpPr>
              <p:nvPr/>
            </p:nvSpPr>
            <p:spPr bwMode="auto">
              <a:xfrm>
                <a:off x="2482851" y="2619375"/>
                <a:ext cx="0" cy="40481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55" name="Line 44"/>
              <p:cNvSpPr>
                <a:spLocks noChangeShapeType="1"/>
              </p:cNvSpPr>
              <p:nvPr/>
            </p:nvSpPr>
            <p:spPr bwMode="auto">
              <a:xfrm>
                <a:off x="3059113" y="2619375"/>
                <a:ext cx="0" cy="1057275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56" name="Line 47"/>
              <p:cNvSpPr>
                <a:spLocks noChangeShapeType="1"/>
              </p:cNvSpPr>
              <p:nvPr/>
            </p:nvSpPr>
            <p:spPr bwMode="auto">
              <a:xfrm>
                <a:off x="7386638" y="2619375"/>
                <a:ext cx="0" cy="105251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57" name="Line 48"/>
              <p:cNvSpPr>
                <a:spLocks noChangeShapeType="1"/>
              </p:cNvSpPr>
              <p:nvPr/>
            </p:nvSpPr>
            <p:spPr bwMode="auto">
              <a:xfrm>
                <a:off x="1906588" y="2619375"/>
                <a:ext cx="0" cy="1057275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58" name="Line 49"/>
              <p:cNvSpPr>
                <a:spLocks noChangeShapeType="1"/>
              </p:cNvSpPr>
              <p:nvPr/>
            </p:nvSpPr>
            <p:spPr bwMode="auto">
              <a:xfrm flipH="1">
                <a:off x="617538" y="2619375"/>
                <a:ext cx="3175" cy="1819275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59" name="Line 50"/>
              <p:cNvSpPr>
                <a:spLocks noChangeShapeType="1"/>
              </p:cNvSpPr>
              <p:nvPr/>
            </p:nvSpPr>
            <p:spPr bwMode="auto">
              <a:xfrm>
                <a:off x="590551" y="4414838"/>
                <a:ext cx="796925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60" name="Line 45"/>
              <p:cNvSpPr>
                <a:spLocks noChangeShapeType="1"/>
              </p:cNvSpPr>
              <p:nvPr/>
            </p:nvSpPr>
            <p:spPr bwMode="auto">
              <a:xfrm>
                <a:off x="4262438" y="2619375"/>
                <a:ext cx="0" cy="105410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61" name="Line 46"/>
              <p:cNvSpPr>
                <a:spLocks noChangeShapeType="1"/>
              </p:cNvSpPr>
              <p:nvPr/>
            </p:nvSpPr>
            <p:spPr bwMode="auto">
              <a:xfrm>
                <a:off x="5630863" y="2619375"/>
                <a:ext cx="0" cy="105410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stealth" w="med" len="med"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64611" tIns="32306" rIns="64611" bIns="32306">
                <a:spAutoFit/>
              </a:bodyPr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62" name="Text Box 51"/>
              <p:cNvSpPr txBox="1">
                <a:spLocks noChangeArrowheads="1"/>
              </p:cNvSpPr>
              <p:nvPr/>
            </p:nvSpPr>
            <p:spPr bwMode="auto">
              <a:xfrm>
                <a:off x="217488" y="2895600"/>
                <a:ext cx="1451507" cy="733560"/>
              </a:xfrm>
              <a:prstGeom prst="rect">
                <a:avLst/>
              </a:prstGeom>
              <a:solidFill>
                <a:srgbClr val="0033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64611" tIns="32306" rIns="64611" bIns="32306">
                <a:spAutoFit/>
              </a:bodyPr>
              <a:lstStyle>
                <a:lvl1pPr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1pPr>
                <a:lvl2pPr marL="43656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2pPr>
                <a:lvl3pPr marL="86995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3pPr>
                <a:lvl4pPr marL="1306513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4pPr>
                <a:lvl5pPr marL="1739900" defTabSz="869950"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5pPr>
                <a:lvl6pPr marL="21971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6pPr>
                <a:lvl7pPr marL="26543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7pPr>
                <a:lvl8pPr marL="31115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8pPr>
                <a:lvl9pPr marL="3568700" defTabSz="8699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  <a:ea typeface="ＭＳ Ｐゴシック" charset="0"/>
                  </a:defRPr>
                </a:lvl9pPr>
              </a:lstStyle>
              <a:p>
                <a:pPr>
                  <a:lnSpc>
                    <a:spcPct val="90000"/>
                  </a:lnSpc>
                  <a:defRPr/>
                </a:pPr>
                <a:r>
                  <a:rPr lang="en-US" sz="1700" b="0" dirty="0" err="1">
                    <a:solidFill>
                      <a:srgbClr val="FFDD00"/>
                    </a:solidFill>
                    <a:latin typeface="Helvetica" charset="0"/>
                    <a:cs typeface="+mn-cs"/>
                  </a:rPr>
                  <a:t>Peri</a:t>
                </a:r>
                <a:r>
                  <a:rPr lang="en-US" sz="1700" b="0" dirty="0">
                    <a:solidFill>
                      <a:srgbClr val="FFDD00"/>
                    </a:solidFill>
                    <a:latin typeface="Helvetica" charset="0"/>
                    <a:cs typeface="+mn-cs"/>
                  </a:rPr>
                  <a:t>-</a:t>
                </a:r>
              </a:p>
              <a:p>
                <a:pPr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DD00"/>
                    </a:solidFill>
                    <a:latin typeface="Helvetica" charset="0"/>
                    <a:cs typeface="+mn-cs"/>
                  </a:rPr>
                  <a:t>conceptual</a:t>
                </a:r>
              </a:p>
              <a:p>
                <a:pPr>
                  <a:lnSpc>
                    <a:spcPct val="90000"/>
                  </a:lnSpc>
                  <a:defRPr/>
                </a:pPr>
                <a:r>
                  <a:rPr lang="en-US" sz="1700" b="0" dirty="0">
                    <a:solidFill>
                      <a:srgbClr val="FFDD00"/>
                    </a:solidFill>
                    <a:latin typeface="Helvetica" charset="0"/>
                    <a:cs typeface="+mn-cs"/>
                  </a:rPr>
                  <a:t>programming?</a:t>
                </a: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1420813" y="3484861"/>
              <a:ext cx="6945312" cy="1022350"/>
              <a:chOff x="1420813" y="3484861"/>
              <a:chExt cx="6945312" cy="1022350"/>
            </a:xfrm>
          </p:grpSpPr>
          <p:sp>
            <p:nvSpPr>
              <p:cNvPr id="36" name="Rectangle 14" descr="Narrow vertical"/>
              <p:cNvSpPr>
                <a:spLocks noChangeArrowheads="1"/>
              </p:cNvSpPr>
              <p:nvPr/>
            </p:nvSpPr>
            <p:spPr bwMode="auto">
              <a:xfrm>
                <a:off x="1420813" y="4359574"/>
                <a:ext cx="1727200" cy="147637"/>
              </a:xfrm>
              <a:prstGeom prst="rect">
                <a:avLst/>
              </a:prstGeom>
              <a:pattFill prst="narVert">
                <a:fgClr>
                  <a:srgbClr val="1CFF0C"/>
                </a:fgClr>
                <a:bgClr>
                  <a:srgbClr val="FFFFFF"/>
                </a:bgClr>
              </a:patt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21" tIns="45713" rIns="91421" bIns="45713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37" name="Rectangle 32" descr="Narrow vertical"/>
              <p:cNvSpPr>
                <a:spLocks noChangeArrowheads="1"/>
              </p:cNvSpPr>
              <p:nvPr/>
            </p:nvSpPr>
            <p:spPr bwMode="auto">
              <a:xfrm>
                <a:off x="5413375" y="4186542"/>
                <a:ext cx="433388" cy="142875"/>
              </a:xfrm>
              <a:prstGeom prst="rect">
                <a:avLst/>
              </a:prstGeom>
              <a:pattFill prst="narVert">
                <a:fgClr>
                  <a:srgbClr val="1CFF0C"/>
                </a:fgClr>
                <a:bgClr>
                  <a:srgbClr val="FFFFFF"/>
                </a:bgClr>
              </a:patt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21" tIns="45713" rIns="91421" bIns="45713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38" name="Rectangle 33" descr="Narrow vertical"/>
              <p:cNvSpPr>
                <a:spLocks noChangeArrowheads="1"/>
              </p:cNvSpPr>
              <p:nvPr/>
            </p:nvSpPr>
            <p:spPr bwMode="auto">
              <a:xfrm>
                <a:off x="6423025" y="4186542"/>
                <a:ext cx="1943100" cy="142875"/>
              </a:xfrm>
              <a:prstGeom prst="rect">
                <a:avLst/>
              </a:prstGeom>
              <a:pattFill prst="narVert">
                <a:fgClr>
                  <a:srgbClr val="1CFF0C"/>
                </a:fgClr>
                <a:bgClr>
                  <a:srgbClr val="FFFFFF"/>
                </a:bgClr>
              </a:patt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21" tIns="45713" rIns="91421" bIns="45713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39" name="Rectangle 34" descr="Narrow vertical"/>
              <p:cNvSpPr>
                <a:spLocks noChangeArrowheads="1"/>
              </p:cNvSpPr>
              <p:nvPr/>
            </p:nvSpPr>
            <p:spPr bwMode="auto">
              <a:xfrm>
                <a:off x="2292350" y="3484861"/>
                <a:ext cx="431800" cy="146050"/>
              </a:xfrm>
              <a:prstGeom prst="rect">
                <a:avLst/>
              </a:prstGeom>
              <a:pattFill prst="narVert">
                <a:fgClr>
                  <a:srgbClr val="1CFF0C"/>
                </a:fgClr>
                <a:bgClr>
                  <a:srgbClr val="FFFFFF"/>
                </a:bgClr>
              </a:patt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21" tIns="45713" rIns="91421" bIns="45713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grpSp>
            <p:nvGrpSpPr>
              <p:cNvPr id="40" name="Group 44"/>
              <p:cNvGrpSpPr>
                <a:grpSpLocks/>
              </p:cNvGrpSpPr>
              <p:nvPr/>
            </p:nvGrpSpPr>
            <p:grpSpPr bwMode="auto">
              <a:xfrm>
                <a:off x="3779838" y="4186542"/>
                <a:ext cx="946150" cy="142875"/>
                <a:chOff x="2339" y="2784"/>
                <a:chExt cx="630" cy="96"/>
              </a:xfrm>
            </p:grpSpPr>
            <p:sp>
              <p:nvSpPr>
                <p:cNvPr id="43" name="Rectangle 45" descr="Narrow vertical"/>
                <p:cNvSpPr>
                  <a:spLocks noChangeArrowheads="1"/>
                </p:cNvSpPr>
                <p:nvPr/>
              </p:nvSpPr>
              <p:spPr bwMode="auto">
                <a:xfrm>
                  <a:off x="2572" y="2784"/>
                  <a:ext cx="166" cy="96"/>
                </a:xfrm>
                <a:prstGeom prst="rect">
                  <a:avLst/>
                </a:prstGeom>
                <a:pattFill prst="narVert">
                  <a:fgClr>
                    <a:srgbClr val="1CFF0C"/>
                  </a:fgClr>
                  <a:bgClr>
                    <a:srgbClr val="FFFFFF"/>
                  </a:bgClr>
                </a:pattFill>
                <a:ln>
                  <a:noFill/>
                </a:ln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  <a:extLst>
                  <a:ext uri="{91240B29-F687-4F45-9708-019B960494DF}">
                    <a14:hiddenLine xmlns:a14="http://schemas.microsoft.com/office/drawing/2010/main" w="57150">
                      <a:solidFill>
                        <a:schemeClr val="hlink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cs"/>
                  </a:endParaRPr>
                </a:p>
              </p:txBody>
            </p:sp>
            <p:sp>
              <p:nvSpPr>
                <p:cNvPr id="44" name="Rectangle 46" descr="Narrow vertical"/>
                <p:cNvSpPr>
                  <a:spLocks noChangeArrowheads="1"/>
                </p:cNvSpPr>
                <p:nvPr/>
              </p:nvSpPr>
              <p:spPr bwMode="auto">
                <a:xfrm>
                  <a:off x="2339" y="2784"/>
                  <a:ext cx="192" cy="96"/>
                </a:xfrm>
                <a:prstGeom prst="rect">
                  <a:avLst/>
                </a:prstGeom>
                <a:pattFill prst="narVert">
                  <a:fgClr>
                    <a:srgbClr val="1CFF0C"/>
                  </a:fgClr>
                  <a:bgClr>
                    <a:srgbClr val="FFFFFF"/>
                  </a:bgClr>
                </a:pattFill>
                <a:ln>
                  <a:noFill/>
                </a:ln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  <a:extLst>
                  <a:ext uri="{91240B29-F687-4F45-9708-019B960494DF}">
                    <a14:hiddenLine xmlns:a14="http://schemas.microsoft.com/office/drawing/2010/main" w="57150">
                      <a:solidFill>
                        <a:schemeClr val="hlink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cs"/>
                  </a:endParaRPr>
                </a:p>
              </p:txBody>
            </p:sp>
            <p:sp>
              <p:nvSpPr>
                <p:cNvPr id="45" name="Rectangle 47" descr="Narrow vertical"/>
                <p:cNvSpPr>
                  <a:spLocks noChangeArrowheads="1"/>
                </p:cNvSpPr>
                <p:nvPr/>
              </p:nvSpPr>
              <p:spPr bwMode="auto">
                <a:xfrm>
                  <a:off x="2777" y="2784"/>
                  <a:ext cx="192" cy="96"/>
                </a:xfrm>
                <a:prstGeom prst="rect">
                  <a:avLst/>
                </a:prstGeom>
                <a:pattFill prst="narVert">
                  <a:fgClr>
                    <a:srgbClr val="1CFF0C"/>
                  </a:fgClr>
                  <a:bgClr>
                    <a:srgbClr val="FFFFFF"/>
                  </a:bgClr>
                </a:pattFill>
                <a:ln>
                  <a:noFill/>
                </a:ln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  <a:extLst>
                  <a:ext uri="{91240B29-F687-4F45-9708-019B960494DF}">
                    <a14:hiddenLine xmlns:a14="http://schemas.microsoft.com/office/drawing/2010/main" w="57150">
                      <a:solidFill>
                        <a:schemeClr val="hlink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cs"/>
                  </a:endParaRPr>
                </a:p>
              </p:txBody>
            </p:sp>
          </p:grpSp>
          <p:sp>
            <p:nvSpPr>
              <p:cNvPr id="41" name="Rectangle 52" descr="Narrow vertical"/>
              <p:cNvSpPr>
                <a:spLocks noChangeArrowheads="1"/>
              </p:cNvSpPr>
              <p:nvPr/>
            </p:nvSpPr>
            <p:spPr bwMode="auto">
              <a:xfrm>
                <a:off x="2863856" y="4189717"/>
                <a:ext cx="403225" cy="144463"/>
              </a:xfrm>
              <a:prstGeom prst="rect">
                <a:avLst/>
              </a:prstGeom>
              <a:pattFill prst="narVert">
                <a:fgClr>
                  <a:srgbClr val="1CFF0C"/>
                </a:fgClr>
                <a:bgClr>
                  <a:srgbClr val="FFFFFF"/>
                </a:bgClr>
              </a:patt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21" tIns="45713" rIns="91421" bIns="45713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42" name="Rectangle 13" descr="Narrow vertical"/>
              <p:cNvSpPr>
                <a:spLocks noChangeArrowheads="1"/>
              </p:cNvSpPr>
              <p:nvPr/>
            </p:nvSpPr>
            <p:spPr bwMode="auto">
              <a:xfrm>
                <a:off x="1422400" y="4186542"/>
                <a:ext cx="1366838" cy="142875"/>
              </a:xfrm>
              <a:prstGeom prst="rect">
                <a:avLst/>
              </a:prstGeom>
              <a:pattFill prst="narVert">
                <a:fgClr>
                  <a:srgbClr val="1CFF0C"/>
                </a:fgClr>
                <a:bgClr>
                  <a:srgbClr val="FFFFFF"/>
                </a:bgClr>
              </a:pattFill>
              <a:ln>
                <a:noFill/>
              </a:ln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57150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21" tIns="45713" rIns="91421" bIns="45713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</p:grpSp>
      </p:grpSp>
      <p:pic>
        <p:nvPicPr>
          <p:cNvPr id="2050" name="Picture 2" descr="C:\Users\ICARDA\Desktop\Blogs posted in 2015\Blog vetch\vlcsnap-2015-08-25-14h11m35s12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634" y="-70345"/>
            <a:ext cx="3685365" cy="207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Rectangle 62"/>
          <p:cNvSpPr/>
          <p:nvPr/>
        </p:nvSpPr>
        <p:spPr>
          <a:xfrm>
            <a:off x="2612070" y="2002672"/>
            <a:ext cx="3354297" cy="45917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64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599"/>
            <a:ext cx="8229600" cy="5382065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Grazing strategies will be first developed on-station and then the most </a:t>
            </a:r>
            <a:r>
              <a:rPr lang="en-US" dirty="0" smtClean="0"/>
              <a:t>promising </a:t>
            </a:r>
            <a:r>
              <a:rPr lang="en-US" dirty="0"/>
              <a:t>ones will be implemented </a:t>
            </a:r>
            <a:r>
              <a:rPr lang="en-US" dirty="0" smtClean="0"/>
              <a:t>on-farm: </a:t>
            </a:r>
            <a:r>
              <a:rPr lang="en-US" dirty="0"/>
              <a:t>Once the results are obtained from on-station experiments and from the ex-ante survey, the project will </a:t>
            </a:r>
            <a:r>
              <a:rPr lang="en-US" dirty="0" smtClean="0"/>
              <a:t>work </a:t>
            </a:r>
            <a:r>
              <a:rPr lang="en-US" dirty="0"/>
              <a:t>with a smaller group of farmers (10-15) on optimizing stubble grazing practices at the target sites. This will be expanded in the third </a:t>
            </a:r>
            <a:r>
              <a:rPr lang="en-US" dirty="0" smtClean="0"/>
              <a:t>year;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The factors that influence dry matter intake by sheep to be tested are: </a:t>
            </a:r>
            <a:r>
              <a:rPr lang="en-US" dirty="0" smtClean="0"/>
              <a:t>agricultural practice (CA vs. conv. Till), grazing </a:t>
            </a:r>
            <a:r>
              <a:rPr lang="en-US" dirty="0"/>
              <a:t>height, stocking rates, grazing hours per days, and total number of grazing </a:t>
            </a:r>
            <a:r>
              <a:rPr lang="en-US" dirty="0" smtClean="0"/>
              <a:t>days</a:t>
            </a:r>
            <a:r>
              <a:rPr lang="en-US" dirty="0"/>
              <a:t>;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Changes in soil fertility will be monitored by assessing </a:t>
            </a:r>
            <a:r>
              <a:rPr lang="en-US" dirty="0" smtClean="0"/>
              <a:t>soil </a:t>
            </a:r>
            <a:r>
              <a:rPr lang="en-US" dirty="0"/>
              <a:t>organic matter (particulate organic matter, POM), change in soil water infiltration capacity and soil bulk </a:t>
            </a:r>
            <a:r>
              <a:rPr lang="en-US" dirty="0" smtClean="0"/>
              <a:t>density;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We hypothesized similarity of the natural environments and production systems in Algeria and Tunisia: complementarity of the trials and cross relevance of the </a:t>
            </a:r>
            <a:r>
              <a:rPr lang="en-US" dirty="0" smtClean="0"/>
              <a:t>outputs.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23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599"/>
            <a:ext cx="8229600" cy="5311727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Late start of the project in 2013 and late delivery of the non-till seeders; improvised on-station summer grazing experiments in Tunisia and Algeria. This deprived the project team from 1 year comprehensive data;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CA is new to Tajikistan and therefore the focus was only on implementation of CA agronomic trials without integration of the animal component;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The vis-à-vis in Algeria is ITGC mainly working on cropping activities with no livestock specialists in their team and no livestock in their experimental stations;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Difficulties to implement grazing experiments with farmers on experimental plots as </a:t>
            </a:r>
            <a:r>
              <a:rPr lang="en-US" dirty="0"/>
              <a:t>the measurements </a:t>
            </a:r>
            <a:r>
              <a:rPr lang="en-US" dirty="0" smtClean="0"/>
              <a:t>are </a:t>
            </a:r>
            <a:r>
              <a:rPr lang="en-US" dirty="0"/>
              <a:t>quite </a:t>
            </a:r>
            <a:r>
              <a:rPr lang="en-US" dirty="0" smtClean="0"/>
              <a:t>labor </a:t>
            </a:r>
            <a:r>
              <a:rPr lang="en-US" dirty="0"/>
              <a:t>intensive and </a:t>
            </a:r>
            <a:r>
              <a:rPr lang="en-US" dirty="0" smtClean="0"/>
              <a:t>require </a:t>
            </a:r>
            <a:r>
              <a:rPr lang="en-US" dirty="0"/>
              <a:t>disciplined </a:t>
            </a:r>
            <a:r>
              <a:rPr lang="en-US" dirty="0" smtClean="0"/>
              <a:t>farmers; heterogeneity of animal categories between farms for cross references and comparisons;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Operating in an unstable political and social environment in a post-revolutionary context in Tunisia.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70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Stubble biomass use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264569230"/>
              </p:ext>
            </p:extLst>
          </p:nvPr>
        </p:nvGraphicFramePr>
        <p:xfrm>
          <a:off x="1280160" y="1125414"/>
          <a:ext cx="6625883" cy="4656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52358" y="5795891"/>
            <a:ext cx="5275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Effect of stocking rate on stubble biomass disappearance (P&gt;0.05)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17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Stubble biomass use</a:t>
            </a:r>
            <a:endParaRPr lang="en-US" dirty="0"/>
          </a:p>
        </p:txBody>
      </p:sp>
      <p:pic>
        <p:nvPicPr>
          <p:cNvPr id="1026" name="Graphique 1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551" y="998807"/>
            <a:ext cx="7230793" cy="483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66425" y="5964707"/>
            <a:ext cx="4937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Effect of the farming </a:t>
            </a:r>
            <a:r>
              <a:rPr lang="en-US" dirty="0"/>
              <a:t>systems, Conv. vs </a:t>
            </a:r>
            <a:r>
              <a:rPr lang="en-US" dirty="0" smtClean="0"/>
              <a:t>CA (P&gt;0.05)</a:t>
            </a:r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44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Stubble biomass use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728561817"/>
              </p:ext>
            </p:extLst>
          </p:nvPr>
        </p:nvGraphicFramePr>
        <p:xfrm>
          <a:off x="1167617" y="1097280"/>
          <a:ext cx="6822831" cy="4684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79321" y="5641143"/>
            <a:ext cx="358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Effect of the grazing duration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26934" y="6246054"/>
            <a:ext cx="5908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An important grazing behavior component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panneaux de dang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34" y="6043935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3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Stubble biomass use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87" y="1041010"/>
            <a:ext cx="7743825" cy="4698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88454" y="5964707"/>
            <a:ext cx="4487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Effect of the number of grazing days at a stocking rate of 30 ewes/ha 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006906" y="2518118"/>
            <a:ext cx="2138288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 Biomass/</a:t>
            </a:r>
            <a:r>
              <a:rPr lang="en-US" dirty="0" err="1" smtClean="0"/>
              <a:t>i</a:t>
            </a:r>
            <a:r>
              <a:rPr lang="en-US" dirty="0" smtClean="0"/>
              <a:t> Biomass:  35%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69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Stubble biomass use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5767089"/>
              </p:ext>
            </p:extLst>
          </p:nvPr>
        </p:nvGraphicFramePr>
        <p:xfrm>
          <a:off x="1378634" y="2278966"/>
          <a:ext cx="7202658" cy="4023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5362" name="Picture 2" descr="Afficher l'image d'origi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275" y="751462"/>
            <a:ext cx="1961906" cy="1357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75582" y="1026941"/>
            <a:ext cx="970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100 %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84138" y="1024593"/>
            <a:ext cx="1268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20 - 25 %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2363372" y="1096715"/>
            <a:ext cx="478302" cy="22104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5019876" y="1094367"/>
            <a:ext cx="478302" cy="22104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250831" y="2222694"/>
            <a:ext cx="6485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Average area 1 ha; 3.6 T grain yield; Residual stubble rate: 0.66 T/ha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63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Stubble management tool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20" y="2035811"/>
            <a:ext cx="4277603" cy="2786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332" y="2035808"/>
            <a:ext cx="4443095" cy="28878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498890" y="5384355"/>
            <a:ext cx="358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Under Conservation Agriculture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68642" y="5382007"/>
            <a:ext cx="3587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Under Conventional Agriculture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0346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045064"/>
              </p:ext>
            </p:extLst>
          </p:nvPr>
        </p:nvGraphicFramePr>
        <p:xfrm>
          <a:off x="844065" y="1744392"/>
          <a:ext cx="7568418" cy="39998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98609"/>
                <a:gridCol w="2869809"/>
              </a:tblGrid>
              <a:tr h="56479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Parameters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Content (% DM</a:t>
                      </a:r>
                      <a:r>
                        <a:rPr lang="en-US" sz="2800" dirty="0" smtClean="0">
                          <a:effectLst/>
                        </a:rPr>
                        <a:t>)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  <a:tr h="31736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Dry matter (% crude material)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96.57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  <a:tr h="27949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Ash </a:t>
                      </a:r>
                      <a:r>
                        <a:rPr lang="en-US" sz="2800" dirty="0" smtClean="0">
                          <a:effectLst/>
                        </a:rPr>
                        <a:t>(%)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11.10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  <a:tr h="44322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Crude </a:t>
                      </a:r>
                      <a:r>
                        <a:rPr lang="en-US" sz="2800" dirty="0" smtClean="0">
                          <a:effectLst/>
                        </a:rPr>
                        <a:t>protein (%)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4.78  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  <a:tr h="3657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Crude fiber </a:t>
                      </a:r>
                      <a:r>
                        <a:rPr lang="en-US" sz="2800" dirty="0" smtClean="0">
                          <a:effectLst/>
                        </a:rPr>
                        <a:t>(%)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35.30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  <a:tr h="35501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Fat </a:t>
                      </a:r>
                      <a:r>
                        <a:rPr lang="en-US" sz="2800" dirty="0" smtClean="0">
                          <a:effectLst/>
                        </a:rPr>
                        <a:t>(%)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0.48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  <a:tr h="35501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Calcium </a:t>
                      </a:r>
                      <a:r>
                        <a:rPr lang="en-US" sz="2800" dirty="0" smtClean="0">
                          <a:effectLst/>
                        </a:rPr>
                        <a:t>(%)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0.88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  <a:tr h="29799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Phosphorus </a:t>
                      </a:r>
                      <a:r>
                        <a:rPr lang="en-US" sz="2800" dirty="0" smtClean="0">
                          <a:effectLst/>
                        </a:rPr>
                        <a:t>(%)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0.04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72882" y="900333"/>
            <a:ext cx="35872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Stubble chemical composition</a:t>
            </a:r>
            <a:endParaRPr lang="en-US" sz="2000" b="1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Sheep performances on stubble grazing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39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Sheep performances on stubble grazing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01858" y="1589648"/>
            <a:ext cx="790604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Effect of stocking rate on l</a:t>
            </a:r>
            <a:r>
              <a:rPr lang="en-US" b="1" dirty="0" smtClean="0"/>
              <a:t>ive weight </a:t>
            </a:r>
            <a:r>
              <a:rPr lang="en-US" b="1" dirty="0"/>
              <a:t>change of </a:t>
            </a:r>
            <a:r>
              <a:rPr lang="en-US" b="1" dirty="0" smtClean="0"/>
              <a:t>weaned lambs </a:t>
            </a:r>
            <a:r>
              <a:rPr lang="en-US" b="1" dirty="0"/>
              <a:t>grazing on wheat </a:t>
            </a:r>
            <a:r>
              <a:rPr lang="en-US" b="1" dirty="0" smtClean="0"/>
              <a:t>stubbles for 46 days without supplementation</a:t>
            </a:r>
            <a:r>
              <a:rPr lang="en-US" dirty="0" smtClean="0"/>
              <a:t>. </a:t>
            </a:r>
          </a:p>
          <a:p>
            <a:endParaRPr lang="en-US" dirty="0"/>
          </a:p>
          <a:p>
            <a:r>
              <a:rPr lang="en-US" dirty="0" smtClean="0"/>
              <a:t>	</a:t>
            </a:r>
            <a:r>
              <a:rPr lang="en-US" dirty="0" err="1" smtClean="0"/>
              <a:t>iLW</a:t>
            </a:r>
            <a:r>
              <a:rPr lang="en-US" dirty="0" smtClean="0"/>
              <a:t> (kg) 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err="1" smtClean="0"/>
              <a:t>fLW</a:t>
            </a:r>
            <a:r>
              <a:rPr lang="en-US" dirty="0" smtClean="0"/>
              <a:t> (Kg) </a:t>
            </a:r>
            <a:r>
              <a:rPr lang="en-US" dirty="0"/>
              <a:t>	</a:t>
            </a:r>
            <a:r>
              <a:rPr lang="en-US" dirty="0" smtClean="0"/>
              <a:t>	LW change (Kg) </a:t>
            </a:r>
          </a:p>
          <a:p>
            <a:r>
              <a:rPr lang="en-US" dirty="0"/>
              <a:t>	</a:t>
            </a:r>
          </a:p>
          <a:p>
            <a:r>
              <a:rPr lang="en-US" dirty="0"/>
              <a:t>SR15 	17.82 	</a:t>
            </a:r>
            <a:r>
              <a:rPr lang="en-US" dirty="0" smtClean="0"/>
              <a:t>	19.30 </a:t>
            </a:r>
            <a:r>
              <a:rPr lang="en-US" dirty="0"/>
              <a:t>	</a:t>
            </a:r>
            <a:r>
              <a:rPr lang="en-US" dirty="0" smtClean="0"/>
              <a:t>	1.479 </a:t>
            </a:r>
          </a:p>
          <a:p>
            <a:r>
              <a:rPr lang="en-US" dirty="0"/>
              <a:t>	</a:t>
            </a:r>
          </a:p>
          <a:p>
            <a:r>
              <a:rPr lang="en-US" dirty="0"/>
              <a:t>SR30 	17.76 	</a:t>
            </a:r>
            <a:r>
              <a:rPr lang="en-US" dirty="0" smtClean="0"/>
              <a:t>	19.24 </a:t>
            </a:r>
            <a:r>
              <a:rPr lang="en-US" dirty="0"/>
              <a:t>	</a:t>
            </a:r>
            <a:r>
              <a:rPr lang="en-US" dirty="0" smtClean="0"/>
              <a:t>	1.483 </a:t>
            </a:r>
          </a:p>
          <a:p>
            <a:r>
              <a:rPr lang="en-US" dirty="0"/>
              <a:t>	</a:t>
            </a:r>
          </a:p>
          <a:p>
            <a:r>
              <a:rPr lang="en-US" dirty="0"/>
              <a:t>SEM 	0.38 	</a:t>
            </a:r>
            <a:r>
              <a:rPr lang="en-US" dirty="0" smtClean="0"/>
              <a:t>	0.46 </a:t>
            </a:r>
            <a:r>
              <a:rPr lang="en-US" dirty="0"/>
              <a:t>	</a:t>
            </a:r>
            <a:r>
              <a:rPr lang="en-US" dirty="0" smtClean="0"/>
              <a:t>	0.61 </a:t>
            </a:r>
            <a:r>
              <a:rPr lang="en-US" dirty="0"/>
              <a:t>	</a:t>
            </a:r>
          </a:p>
        </p:txBody>
      </p:sp>
      <p:sp>
        <p:nvSpPr>
          <p:cNvPr id="5" name="Right Brace 4"/>
          <p:cNvSpPr/>
          <p:nvPr/>
        </p:nvSpPr>
        <p:spPr>
          <a:xfrm>
            <a:off x="6358597" y="3020809"/>
            <a:ext cx="393895" cy="890009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850966" y="3281147"/>
            <a:ext cx="1364566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30 g/day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38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phique 2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604" y="1069146"/>
            <a:ext cx="7526214" cy="4797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Sheep performances on stubble grazing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72529" y="6186213"/>
            <a:ext cx="5345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Effect of agricultural practice with no supplementation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6023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phique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613567"/>
              </p:ext>
            </p:extLst>
          </p:nvPr>
        </p:nvGraphicFramePr>
        <p:xfrm>
          <a:off x="1097281" y="1083212"/>
          <a:ext cx="6724356" cy="4684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Sheep performances on stubble grazing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4192172" y="1406769"/>
            <a:ext cx="2335237" cy="3094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250 g of cc/ewe/day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36762" y="5753686"/>
            <a:ext cx="5444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Live weight changes of ewes in mid-pregnancy stage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2946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Sheep performances on stubble grazing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041056"/>
              </p:ext>
            </p:extLst>
          </p:nvPr>
        </p:nvGraphicFramePr>
        <p:xfrm>
          <a:off x="457200" y="2152365"/>
          <a:ext cx="8229599" cy="38264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22359"/>
                <a:gridCol w="1361448"/>
                <a:gridCol w="1361448"/>
                <a:gridCol w="1361448"/>
                <a:gridCol w="1361448"/>
                <a:gridCol w="1361448"/>
              </a:tblGrid>
              <a:tr h="259208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Treatment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</a:t>
                      </a:r>
                      <a:r>
                        <a:rPr lang="en-US" sz="2000" baseline="30000">
                          <a:effectLst/>
                        </a:rPr>
                        <a:t>st</a:t>
                      </a:r>
                      <a:r>
                        <a:rPr lang="en-US" sz="2000">
                          <a:effectLst/>
                        </a:rPr>
                        <a:t> weight 10/08/14 (kg)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en-US" sz="2000" baseline="30000">
                          <a:effectLst/>
                        </a:rPr>
                        <a:t>nd</a:t>
                      </a:r>
                      <a:r>
                        <a:rPr lang="en-US" sz="2000">
                          <a:effectLst/>
                        </a:rPr>
                        <a:t> weight 20/08/14 (kg)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</a:t>
                      </a:r>
                      <a:r>
                        <a:rPr lang="en-US" sz="2000" baseline="30000">
                          <a:effectLst/>
                        </a:rPr>
                        <a:t>rd</a:t>
                      </a:r>
                      <a:r>
                        <a:rPr lang="en-US" sz="2000">
                          <a:effectLst/>
                        </a:rPr>
                        <a:t> weight 30/08/14 (kg)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</a:t>
                      </a:r>
                      <a:r>
                        <a:rPr lang="en-US" sz="2000" baseline="30000">
                          <a:effectLst/>
                        </a:rPr>
                        <a:t>th</a:t>
                      </a:r>
                      <a:r>
                        <a:rPr lang="en-US" sz="2000">
                          <a:effectLst/>
                        </a:rPr>
                        <a:t> weight 09/09/14 (kg)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</a:t>
                      </a:r>
                      <a:r>
                        <a:rPr lang="en-US" sz="2000" baseline="30000">
                          <a:effectLst/>
                        </a:rPr>
                        <a:t>th</a:t>
                      </a:r>
                      <a:r>
                        <a:rPr lang="en-US" sz="2000">
                          <a:effectLst/>
                        </a:rPr>
                        <a:t> weight 18/09/14 (kg)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61716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T1 (3h)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51.1 (1)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51.2 (1)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52 (1.2)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51.9 (1)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50.6 (0.8)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61716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T2 (6h)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53.9 (1.2)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55.7 (1.1)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55.9 (1.3)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54.7 (1.2)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53.4 (1.1)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44658" y="937139"/>
            <a:ext cx="789350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Live weight (± SEM) variation of Ouled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Jella</a:t>
            </a:r>
            <a:r>
              <a:rPr lang="en-US" altLang="en-US" sz="20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</a:t>
            </a:r>
            <a:r>
              <a:rPr lang="en-US" altLang="en-US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ewes grazing barley stubble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without supplementation for 3 (T1) or 6 hours (T2). 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72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Meeting the animals’ requirements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4287933"/>
              </p:ext>
            </p:extLst>
          </p:nvPr>
        </p:nvGraphicFramePr>
        <p:xfrm>
          <a:off x="457200" y="2067952"/>
          <a:ext cx="8229600" cy="2539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84640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Initial BCS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Final BCS</a:t>
                      </a:r>
                      <a:endParaRPr lang="en-US" dirty="0"/>
                    </a:p>
                  </a:txBody>
                  <a:tcPr/>
                </a:tc>
              </a:tr>
              <a:tr h="846406">
                <a:tc>
                  <a:txBody>
                    <a:bodyPr/>
                    <a:lstStyle/>
                    <a:p>
                      <a:r>
                        <a:rPr lang="en-US" dirty="0" smtClean="0"/>
                        <a:t>Conventional 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1.43</a:t>
                      </a:r>
                      <a:endParaRPr lang="en-US" dirty="0"/>
                    </a:p>
                  </a:txBody>
                  <a:tcPr/>
                </a:tc>
              </a:tr>
              <a:tr h="846406">
                <a:tc>
                  <a:txBody>
                    <a:bodyPr/>
                    <a:lstStyle/>
                    <a:p>
                      <a:r>
                        <a:rPr lang="en-US" dirty="0" smtClean="0"/>
                        <a:t>Conservation 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1.46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64233" y="900324"/>
            <a:ext cx="83702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Changes in body condition score of late-pregnant ewes grazing stubble under different agricultural practices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64233" y="4768942"/>
            <a:ext cx="83702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i="1" dirty="0" smtClean="0">
                <a:solidFill>
                  <a:srgbClr val="FF0000"/>
                </a:solidFill>
              </a:rPr>
              <a:t>No differences in blood metabolites (glycaemia, cholesterol, urea and creatinine) were found between ewes grazing under different agricultural practices, at different stocking rates or for different grazing hours/day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i="1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i="1" dirty="0" smtClean="0">
                <a:solidFill>
                  <a:srgbClr val="FF0000"/>
                </a:solidFill>
              </a:rPr>
              <a:t>Analyses are in progress to assess real stubble intake and digestibility using the internal marker method</a:t>
            </a:r>
            <a:endParaRPr lang="en-US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89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364273"/>
              </p:ext>
            </p:extLst>
          </p:nvPr>
        </p:nvGraphicFramePr>
        <p:xfrm>
          <a:off x="239151" y="1589647"/>
          <a:ext cx="8581292" cy="45445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8342"/>
                <a:gridCol w="1282160"/>
                <a:gridCol w="1120566"/>
                <a:gridCol w="1155005"/>
                <a:gridCol w="1155005"/>
                <a:gridCol w="1290107"/>
                <a:gridCol w="1290107"/>
              </a:tblGrid>
              <a:tr h="391926"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600" dirty="0">
                          <a:effectLst/>
                        </a:rPr>
                        <a:t>Period (Day)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30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45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60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SEM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Significance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1668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SR15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Cholesterol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0.59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0.60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0.53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0.018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Creatinine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12.17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12.90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13.23B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0.411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Glycaemia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0.44 B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r>
                        <a:rPr lang="en-GB" sz="1600">
                          <a:effectLst/>
                        </a:rPr>
                        <a:t>.76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0.66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0.049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4727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Urea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 smtClean="0">
                          <a:effectLst/>
                        </a:rPr>
                        <a:t>0.22A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>
                          <a:effectLst/>
                        </a:rPr>
                        <a:t>0.25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>
                          <a:effectLst/>
                        </a:rPr>
                        <a:t>0.14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0.013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SR30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Cholesterol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0.58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0.63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0.52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0.018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>
                          <a:effectLst/>
                        </a:rPr>
                        <a:t>NS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Creatinine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12.37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12.91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15.84A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0.457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Glycaemia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0.57A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0.86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0.66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0.057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5129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Urea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>
                          <a:effectLst/>
                        </a:rPr>
                        <a:t>0.17B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>
                          <a:effectLst/>
                        </a:rPr>
                        <a:t>0.32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>
                          <a:effectLst/>
                        </a:rPr>
                        <a:t>0.11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0.021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Significance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**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*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1668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*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NS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</a:pPr>
                      <a:r>
                        <a:rPr lang="en-GB" sz="1600" dirty="0">
                          <a:effectLst/>
                        </a:rPr>
                        <a:t>NS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37260" y="742312"/>
            <a:ext cx="76354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Nutritionally</a:t>
            </a:r>
            <a:r>
              <a:rPr kumimoji="0" lang="en-US" alt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blood-linked metabolites variation according to stocking rate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 CA practice (g/l)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8554" y="6150040"/>
            <a:ext cx="68720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n-US" altLang="en-US" sz="1100" dirty="0">
                <a:latin typeface="AdvOT09f75a75.I" charset="0"/>
                <a:ea typeface="Calibri" pitchFamily="34" charset="0"/>
                <a:cs typeface="Arial" pitchFamily="34" charset="0"/>
              </a:rPr>
              <a:t>SEM: Standard error of the mean.</a:t>
            </a:r>
            <a:endParaRPr lang="en-US" altLang="en-US" sz="1100" dirty="0"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en-US" altLang="en-US" sz="1100" dirty="0">
                <a:latin typeface="AdvOT09f75a75.I" charset="0"/>
                <a:ea typeface="Calibri" pitchFamily="34" charset="0"/>
                <a:cs typeface="Arial" pitchFamily="34" charset="0"/>
              </a:rPr>
              <a:t>A,B: Values in the same column with different letters are statistically different</a:t>
            </a:r>
          </a:p>
          <a:p>
            <a:pPr lvl="0" eaLnBrk="0" hangingPunct="0"/>
            <a:r>
              <a:rPr lang="en-US" altLang="en-US" sz="1100" dirty="0">
                <a:latin typeface="AdvOT09f75a75.I" charset="0"/>
                <a:ea typeface="Calibri" pitchFamily="34" charset="0"/>
                <a:cs typeface="Arial" pitchFamily="34" charset="0"/>
              </a:rPr>
              <a:t> *: P&lt;0.05; **: P&lt;0.01</a:t>
            </a:r>
            <a:r>
              <a:rPr lang="en-US" altLang="en-US" sz="11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Meeting the animals’ requirements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41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Consequences for the agro-pastoral system of semi-arid North Africa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599"/>
            <a:ext cx="8229600" cy="5494607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 smtClean="0"/>
              <a:t>Initial wheat or barley stubbles; 2.5 to 4 T/ha;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Residual wheat or barley stubbles: ≈ </a:t>
            </a:r>
            <a:r>
              <a:rPr lang="en-US" dirty="0" smtClean="0"/>
              <a:t> 0.6 to 1 </a:t>
            </a:r>
            <a:r>
              <a:rPr lang="en-US" dirty="0" smtClean="0"/>
              <a:t>ton/ha;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Lambs in post-weaning stage (growing at 30-70 g/day)– Ewes during mating, mid pregnancy (slightly increasing weight – maintaining constant BCS);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Daily grazing time: 6-8 hours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Stocking rate up to 30 heads/ha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Number of grazing days 30-45 days 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If beyond 45 days, moderate supplementation from 250 to 300 g cc/head/day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Pull out animals if residual stubble biomass is near </a:t>
            </a:r>
            <a:r>
              <a:rPr lang="en-US" dirty="0" smtClean="0"/>
              <a:t>0.6 </a:t>
            </a:r>
            <a:r>
              <a:rPr lang="en-US" dirty="0" smtClean="0"/>
              <a:t>T/ha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13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Effects on soil quality and crop productivity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Results are presented as part of component 3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5683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Reduction of barley net blotch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838998394"/>
              </p:ext>
            </p:extLst>
          </p:nvPr>
        </p:nvGraphicFramePr>
        <p:xfrm>
          <a:off x="717452" y="1153551"/>
          <a:ext cx="7287065" cy="4346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209823" y="5332885"/>
            <a:ext cx="7047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Number of spores released by barley stubble per ha in control (no grazed stubble), Ch15 and Ch30 (corresponding to stocking rates of 15 and 30 lambs/ha respectively)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82177" y="4037428"/>
            <a:ext cx="194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Animal charge/ha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0878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CA based summer feed: vetch grazing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Forage legumes such as vetch offer many options to </a:t>
            </a:r>
            <a:r>
              <a:rPr lang="en-US" dirty="0" smtClean="0"/>
              <a:t>producers: 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can be grazed while green in spring;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can </a:t>
            </a:r>
            <a:r>
              <a:rPr lang="en-US" dirty="0"/>
              <a:t>be cut as hay and used as feed later in the season;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can </a:t>
            </a:r>
            <a:r>
              <a:rPr lang="en-US" dirty="0">
                <a:solidFill>
                  <a:srgbClr val="FF0000"/>
                </a:solidFill>
              </a:rPr>
              <a:t>be allowed to reach maturity in the </a:t>
            </a:r>
            <a:r>
              <a:rPr lang="en-US" dirty="0" smtClean="0">
                <a:solidFill>
                  <a:srgbClr val="FF0000"/>
                </a:solidFill>
              </a:rPr>
              <a:t>field </a:t>
            </a:r>
            <a:r>
              <a:rPr lang="en-US" dirty="0">
                <a:solidFill>
                  <a:srgbClr val="FF0000"/>
                </a:solidFill>
              </a:rPr>
              <a:t>and grazed during the summer as an alternative to cereal stubbles.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94892" y="4867422"/>
            <a:ext cx="59506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000" dirty="0" smtClean="0"/>
              <a:t>Fattening of post-weaned lambs</a:t>
            </a:r>
          </a:p>
          <a:p>
            <a:endParaRPr lang="en-US" sz="2000" dirty="0" smtClean="0"/>
          </a:p>
          <a:p>
            <a:pPr marL="285750" indent="-285750">
              <a:buFontTx/>
              <a:buChar char="-"/>
            </a:pPr>
            <a:r>
              <a:rPr lang="en-US" sz="2000" dirty="0" smtClean="0"/>
              <a:t>Out-of-season mating of the flocks </a:t>
            </a:r>
            <a:r>
              <a:rPr lang="en-US" sz="2000" u="sng" dirty="0">
                <a:hlinkClick r:id="rId2"/>
              </a:rPr>
              <a:t>http://www.icarda.org/drywire/issue-3.html#a2</a:t>
            </a:r>
            <a:endParaRPr lang="en-US" sz="2000" dirty="0"/>
          </a:p>
          <a:p>
            <a:pPr marL="285750" indent="-285750">
              <a:buFontTx/>
              <a:buChar char="-"/>
            </a:pPr>
            <a:endParaRPr lang="en-US" sz="2000" dirty="0"/>
          </a:p>
        </p:txBody>
      </p:sp>
      <p:pic>
        <p:nvPicPr>
          <p:cNvPr id="10242" name="Picture 2" descr="C:\Users\ICARDA\Desktop\Blog vetch\DSCN4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2338"/>
            <a:ext cx="2954216" cy="221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rved Left Arrow 5"/>
          <p:cNvSpPr/>
          <p:nvPr/>
        </p:nvSpPr>
        <p:spPr>
          <a:xfrm>
            <a:off x="8004521" y="4065564"/>
            <a:ext cx="872197" cy="1280160"/>
          </a:xfrm>
          <a:prstGeom prst="curved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19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CA based summer feed: vetch grazing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520505" y="1031508"/>
            <a:ext cx="817332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u="sng" dirty="0"/>
              <a:t>R1:</a:t>
            </a:r>
            <a:r>
              <a:rPr lang="en-US" sz="2400" dirty="0"/>
              <a:t> vetch grazing during the morning (3 h)  and evening (2 h) during 47 days between June 30</a:t>
            </a:r>
            <a:r>
              <a:rPr lang="en-US" sz="2400" baseline="30000" dirty="0"/>
              <a:t>th</a:t>
            </a:r>
            <a:r>
              <a:rPr lang="en-US" sz="2400" dirty="0"/>
              <a:t> and August 16</a:t>
            </a:r>
            <a:r>
              <a:rPr lang="en-US" sz="2400" baseline="30000" dirty="0"/>
              <a:t>th</a:t>
            </a:r>
            <a:r>
              <a:rPr lang="en-US" sz="2400" dirty="0"/>
              <a:t>  </a:t>
            </a:r>
            <a:endParaRPr lang="en-US" sz="2400" dirty="0" smtClean="0"/>
          </a:p>
          <a:p>
            <a:pPr lvl="0"/>
            <a:endParaRPr lang="en-US" sz="2400" dirty="0"/>
          </a:p>
          <a:p>
            <a:pPr lvl="0"/>
            <a:r>
              <a:rPr lang="en-US" sz="2400" b="1" u="sng" dirty="0" smtClean="0"/>
              <a:t>R2</a:t>
            </a:r>
            <a:r>
              <a:rPr lang="en-US" sz="2400" b="1" u="sng" dirty="0"/>
              <a:t>:</a:t>
            </a:r>
            <a:r>
              <a:rPr lang="en-US" sz="2400" dirty="0"/>
              <a:t> barley stubble grazing during the morning (3 h) and evening (2 h) during 47 days between June 30</a:t>
            </a:r>
            <a:r>
              <a:rPr lang="en-US" sz="2400" baseline="30000" dirty="0"/>
              <a:t>th</a:t>
            </a:r>
            <a:r>
              <a:rPr lang="en-US" sz="2400" dirty="0"/>
              <a:t> and August 16</a:t>
            </a:r>
            <a:r>
              <a:rPr lang="en-US" sz="2400" baseline="30000" dirty="0"/>
              <a:t>th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+ 400 g barley grain/head/day </a:t>
            </a:r>
            <a:endParaRPr lang="en-US" sz="2400" dirty="0" smtClean="0">
              <a:solidFill>
                <a:srgbClr val="FF0000"/>
              </a:solidFill>
            </a:endParaRPr>
          </a:p>
          <a:p>
            <a:pPr lvl="0"/>
            <a:endParaRPr lang="en-US" sz="2400" dirty="0"/>
          </a:p>
          <a:p>
            <a:pPr lvl="0"/>
            <a:r>
              <a:rPr lang="en-US" sz="2400" b="1" u="sng" dirty="0"/>
              <a:t>R3:</a:t>
            </a:r>
            <a:r>
              <a:rPr lang="en-US" sz="2400" dirty="0"/>
              <a:t> oaten hay ad libitum </a:t>
            </a:r>
            <a:r>
              <a:rPr lang="en-US" sz="2400" dirty="0">
                <a:solidFill>
                  <a:srgbClr val="FF0000"/>
                </a:solidFill>
              </a:rPr>
              <a:t>+ 600 g commercial </a:t>
            </a:r>
            <a:r>
              <a:rPr lang="en-US" sz="2400" dirty="0" smtClean="0">
                <a:solidFill>
                  <a:srgbClr val="FF0000"/>
                </a:solidFill>
              </a:rPr>
              <a:t>cc/head/day</a:t>
            </a:r>
            <a:r>
              <a:rPr lang="en-US" sz="2400" dirty="0"/>
              <a:t>. </a:t>
            </a:r>
            <a:r>
              <a:rPr lang="en-US" sz="2000" dirty="0"/>
              <a:t>Concentrate composition is: 400 g barley grain + 175 g soybean meal + 25 g mineral and vitamin supplement.</a:t>
            </a:r>
          </a:p>
        </p:txBody>
      </p:sp>
      <p:pic>
        <p:nvPicPr>
          <p:cNvPr id="11266" name="Picture 2" descr="C:\Users\ICARDA\Desktop\Blog vetch\vlcsnap-2015-08-25-14h11m35s12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223" y="4909625"/>
            <a:ext cx="3463777" cy="19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28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CA based summer feed: vetch grazing</a:t>
            </a:r>
          </a:p>
        </p:txBody>
      </p:sp>
      <p:pic>
        <p:nvPicPr>
          <p:cNvPr id="5" name="Imag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292" y="975751"/>
            <a:ext cx="5168900" cy="319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71292" y="430158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ZA" dirty="0"/>
              <a:t>Vetch and barley stubble biomasses </a:t>
            </a:r>
            <a:r>
              <a:rPr lang="en-ZA" dirty="0" smtClean="0"/>
              <a:t>offtake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753928"/>
              </p:ext>
            </p:extLst>
          </p:nvPr>
        </p:nvGraphicFramePr>
        <p:xfrm>
          <a:off x="5115960" y="4315655"/>
          <a:ext cx="3887373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791"/>
                <a:gridCol w="1295791"/>
                <a:gridCol w="1295791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rgbClr val="C00000"/>
                          </a:solidFill>
                        </a:rPr>
                        <a:t>Average daily growth (g)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Z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 ± 23.06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 ± 4.54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168 ± 69.92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C00000"/>
                          </a:solidFill>
                        </a:rPr>
                        <a:t>Feed cost (TND/kg meat produced)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19575" y="508938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When addressing the tradeoffs, there is a need </a:t>
            </a:r>
            <a:r>
              <a:rPr lang="en-US" dirty="0">
                <a:solidFill>
                  <a:srgbClr val="FF0000"/>
                </a:solidFill>
              </a:rPr>
              <a:t>to </a:t>
            </a:r>
            <a:r>
              <a:rPr lang="en-US" dirty="0" smtClean="0">
                <a:solidFill>
                  <a:srgbClr val="FF0000"/>
                </a:solidFill>
              </a:rPr>
              <a:t>consider </a:t>
            </a:r>
            <a:r>
              <a:rPr lang="en-US" dirty="0">
                <a:solidFill>
                  <a:srgbClr val="FF0000"/>
                </a:solidFill>
              </a:rPr>
              <a:t>for any lost crop yield’s in replacing another crop </a:t>
            </a:r>
            <a:r>
              <a:rPr lang="en-US" dirty="0" smtClean="0">
                <a:solidFill>
                  <a:srgbClr val="FF0000"/>
                </a:solidFill>
              </a:rPr>
              <a:t>with vetch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359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phiqu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55" y="1519311"/>
            <a:ext cx="7620707" cy="420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CA based summer feed: vetch grazing</a:t>
            </a:r>
          </a:p>
        </p:txBody>
      </p:sp>
    </p:spTree>
    <p:extLst>
      <p:ext uri="{BB962C8B-B14F-4D97-AF65-F5344CB8AC3E}">
        <p14:creationId xmlns:p14="http://schemas.microsoft.com/office/powerpoint/2010/main" val="398401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890" y="1026937"/>
            <a:ext cx="8271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(R1)</a:t>
            </a:r>
            <a:r>
              <a:rPr lang="en-US" dirty="0" smtClean="0"/>
              <a:t> Alternate </a:t>
            </a:r>
            <a:r>
              <a:rPr lang="en-US" dirty="0"/>
              <a:t>grazing of vetch in the morning and wheat stubbles in the afternoon </a:t>
            </a:r>
            <a:r>
              <a:rPr lang="en-US" dirty="0" smtClean="0"/>
              <a:t>during 65 days in summer is </a:t>
            </a:r>
            <a:r>
              <a:rPr lang="en-US" dirty="0"/>
              <a:t>one further option that was tested </a:t>
            </a:r>
            <a:r>
              <a:rPr lang="en-US" dirty="0" smtClean="0"/>
              <a:t>against:</a:t>
            </a:r>
          </a:p>
          <a:p>
            <a:endParaRPr lang="en-US" dirty="0"/>
          </a:p>
          <a:p>
            <a:r>
              <a:rPr lang="en-US" b="1" dirty="0" smtClean="0"/>
              <a:t>(R2)</a:t>
            </a:r>
            <a:r>
              <a:rPr lang="en-US" dirty="0" smtClean="0"/>
              <a:t> full </a:t>
            </a:r>
            <a:r>
              <a:rPr lang="en-US" dirty="0"/>
              <a:t>grazing of vetch </a:t>
            </a:r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(R3)</a:t>
            </a:r>
            <a:r>
              <a:rPr lang="en-US" dirty="0" smtClean="0"/>
              <a:t> full </a:t>
            </a:r>
            <a:r>
              <a:rPr lang="en-US" dirty="0"/>
              <a:t>grazing of wheat stubbles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CA based summer feed: vetch grazing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188718"/>
              </p:ext>
            </p:extLst>
          </p:nvPr>
        </p:nvGraphicFramePr>
        <p:xfrm>
          <a:off x="355441" y="4944638"/>
          <a:ext cx="4511982" cy="1786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3994"/>
                <a:gridCol w="1503994"/>
                <a:gridCol w="1503994"/>
              </a:tblGrid>
              <a:tr h="595535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Average daily growth (g)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95535">
                <a:tc>
                  <a:txBody>
                    <a:bodyPr/>
                    <a:lstStyle/>
                    <a:p>
                      <a:r>
                        <a:rPr lang="en-US" dirty="0" smtClean="0"/>
                        <a:t>R1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R3</a:t>
                      </a:r>
                      <a:endParaRPr lang="en-US" dirty="0"/>
                    </a:p>
                  </a:txBody>
                  <a:tcPr/>
                </a:tc>
              </a:tr>
              <a:tr h="595535">
                <a:tc>
                  <a:txBody>
                    <a:bodyPr/>
                    <a:lstStyle/>
                    <a:p>
                      <a:r>
                        <a:rPr lang="en-Z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145</a:t>
                      </a:r>
                      <a:r>
                        <a:rPr lang="en-ZA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138</a:t>
                      </a:r>
                      <a:r>
                        <a:rPr lang="en-ZA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</a:t>
                      </a:r>
                      <a:r>
                        <a:rPr lang="en-ZA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en-US" baseline="30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Graphiqu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023" y="1791557"/>
            <a:ext cx="4897169" cy="2850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190979" y="4979963"/>
            <a:ext cx="3756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More than 2.5 T DM ha-1 were left on the ground after completion of the grazing period in consistence with application of the CA package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07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464835"/>
              </p:ext>
            </p:extLst>
          </p:nvPr>
        </p:nvGraphicFramePr>
        <p:xfrm>
          <a:off x="196947" y="872197"/>
          <a:ext cx="8764175" cy="58662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2025"/>
                <a:gridCol w="1252025"/>
                <a:gridCol w="1252025"/>
                <a:gridCol w="1252025"/>
                <a:gridCol w="1252025"/>
                <a:gridCol w="1252025"/>
                <a:gridCol w="1252025"/>
              </a:tblGrid>
              <a:tr h="3742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Mulch (not grazed)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Grazing </a:t>
                      </a:r>
                      <a:r>
                        <a:rPr lang="en-US" sz="1400" dirty="0">
                          <a:effectLst/>
                        </a:rPr>
                        <a:t>one time a day (R2)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Grazing </a:t>
                      </a:r>
                      <a:r>
                        <a:rPr lang="en-US" sz="1400" dirty="0">
                          <a:effectLst/>
                        </a:rPr>
                        <a:t>two times a day (R1)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42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0-15 cm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15-30 cm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0-15 cm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15-30 cm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0-15 cm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15-30 cm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</a:tr>
              <a:tr h="374206"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Vetch paddock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9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OM content (%)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</a:tr>
              <a:tr h="519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Nitrogen(‰)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</a:tr>
              <a:tr h="7717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Mineral Nitrogen (ppm)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89.6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105.0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65.8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77.0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67.2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92.4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</a:tr>
              <a:tr h="3742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OM (T/ha)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</a:rPr>
                        <a:t>90</a:t>
                      </a:r>
                      <a:endParaRPr lang="en-US" sz="1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</a:rPr>
                        <a:t>93</a:t>
                      </a:r>
                      <a:endParaRPr lang="en-US" sz="1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</a:rPr>
                        <a:t>105</a:t>
                      </a:r>
                      <a:endParaRPr lang="en-US" sz="1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4206"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Wheat stubble paddock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9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OM content (%)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1.9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</a:tr>
              <a:tr h="519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Nitrogen(‰)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2.7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3.1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</a:tr>
              <a:tr h="77174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Mineral Nitrogen (ppm)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49.0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120.4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63.0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89.6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103.6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189.0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</a:tr>
              <a:tr h="3742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OM (T/ha)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CA based summer feed: vetch grazing</a:t>
            </a:r>
          </a:p>
        </p:txBody>
      </p:sp>
    </p:spTree>
    <p:extLst>
      <p:ext uri="{BB962C8B-B14F-4D97-AF65-F5344CB8AC3E}">
        <p14:creationId xmlns:p14="http://schemas.microsoft.com/office/powerpoint/2010/main" val="261673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Achieved numbers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6787694"/>
              </p:ext>
            </p:extLst>
          </p:nvPr>
        </p:nvGraphicFramePr>
        <p:xfrm>
          <a:off x="126614" y="984728"/>
          <a:ext cx="8890779" cy="4445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113"/>
                <a:gridCol w="423370"/>
                <a:gridCol w="423371"/>
                <a:gridCol w="423370"/>
                <a:gridCol w="423370"/>
                <a:gridCol w="423371"/>
                <a:gridCol w="423370"/>
                <a:gridCol w="423370"/>
                <a:gridCol w="423371"/>
                <a:gridCol w="423370"/>
                <a:gridCol w="423370"/>
                <a:gridCol w="423371"/>
                <a:gridCol w="423370"/>
                <a:gridCol w="423370"/>
                <a:gridCol w="423371"/>
                <a:gridCol w="423370"/>
                <a:gridCol w="423370"/>
                <a:gridCol w="423371"/>
                <a:gridCol w="423370"/>
              </a:tblGrid>
              <a:tr h="724486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US" sz="1600" dirty="0" smtClean="0"/>
                        <a:t>Stubble grazing trials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US" sz="1600" dirty="0" smtClean="0"/>
                        <a:t>Forage grazing trials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US" sz="1600" dirty="0" smtClean="0"/>
                        <a:t>Alley cropping grazing trials 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24486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sz="1600" dirty="0" smtClean="0"/>
                        <a:t>On-station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sz="1600" dirty="0" smtClean="0"/>
                        <a:t>On-farm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sz="1600" dirty="0" smtClean="0"/>
                        <a:t>On-station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sz="1600" dirty="0" smtClean="0"/>
                        <a:t>On-farm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sz="1600" dirty="0" smtClean="0"/>
                        <a:t>On-station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sz="1600" dirty="0" smtClean="0"/>
                        <a:t>On-farm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24486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2013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2014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2015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2013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2014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2015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2013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2014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2015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2013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2014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2015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2013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2014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2015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2013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2014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2015</a:t>
                      </a:r>
                      <a:endParaRPr lang="en-US" sz="800" dirty="0"/>
                    </a:p>
                  </a:txBody>
                  <a:tcPr/>
                </a:tc>
              </a:tr>
              <a:tr h="7244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Algeria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12 (15 ha)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26 (24</a:t>
                      </a:r>
                      <a:r>
                        <a:rPr lang="en-US" sz="1200" baseline="0" dirty="0" smtClean="0"/>
                        <a:t> ha</a:t>
                      </a:r>
                      <a:r>
                        <a:rPr lang="en-US" sz="1200" dirty="0" smtClean="0"/>
                        <a:t>)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 (3 ha)</a:t>
                      </a:r>
                      <a:endParaRPr lang="en-US" sz="1200" dirty="0"/>
                    </a:p>
                  </a:txBody>
                  <a:tcPr/>
                </a:tc>
              </a:tr>
              <a:tr h="7244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Tunisia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6 (10 ha)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16 (22</a:t>
                      </a:r>
                      <a:r>
                        <a:rPr lang="en-US" sz="1200" baseline="0" dirty="0" smtClean="0"/>
                        <a:t> ha)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 (2 ha)</a:t>
                      </a:r>
                      <a:endParaRPr lang="en-US" sz="1200" dirty="0"/>
                    </a:p>
                  </a:txBody>
                  <a:tcPr/>
                </a:tc>
              </a:tr>
              <a:tr h="7244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Total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12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27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6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16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</a:t>
                      </a:r>
                      <a:endParaRPr lang="en-US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1354" y="5444191"/>
            <a:ext cx="87079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Numbers of trials whether on-station or on-farm exceeded targets. On-going lab analysis for soil, intake, digestibility… will contribute to complete the data set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11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687089"/>
            <a:ext cx="7772400" cy="910664"/>
          </a:xfrm>
        </p:spPr>
        <p:txBody>
          <a:bodyPr/>
          <a:lstStyle/>
          <a:p>
            <a:r>
              <a:rPr lang="en-US" dirty="0" smtClean="0"/>
              <a:t>Thank you for your attention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703374"/>
            <a:ext cx="4360985" cy="2736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4" name="Picture 2" descr="C:\Users\ICARDA\Desktop\Blogs posted in 2015\Blog vetch\DSCN33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993" y="1392700"/>
            <a:ext cx="3742007" cy="280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9456" y="3654100"/>
            <a:ext cx="4167945" cy="1846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8349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6945</TotalTime>
  <Words>2159</Words>
  <Application>Microsoft Office PowerPoint</Application>
  <PresentationFormat>On-screen Show (4:3)</PresentationFormat>
  <Paragraphs>474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Custom Design</vt:lpstr>
      <vt:lpstr>Integrated Crop-Livestock Conservation Agriculture for Sustainable Intensification of Cereal-based Systems in Central and West Asia and North Africa </vt:lpstr>
      <vt:lpstr>Outline</vt:lpstr>
      <vt:lpstr>Challenges for smallholders</vt:lpstr>
      <vt:lpstr>Importance of tradeoffs</vt:lpstr>
      <vt:lpstr>Views polarization</vt:lpstr>
      <vt:lpstr>Planned activities</vt:lpstr>
      <vt:lpstr>Variables to address</vt:lpstr>
      <vt:lpstr>PowerPoint Presentation</vt:lpstr>
      <vt:lpstr>Approach</vt:lpstr>
      <vt:lpstr>Constraints</vt:lpstr>
      <vt:lpstr>Stubble biomass use</vt:lpstr>
      <vt:lpstr>Stubble biomass use</vt:lpstr>
      <vt:lpstr>Stubble biomass use</vt:lpstr>
      <vt:lpstr>Stubble biomass use</vt:lpstr>
      <vt:lpstr>Stubble biomass use</vt:lpstr>
      <vt:lpstr>Stubble management tool</vt:lpstr>
      <vt:lpstr>Sheep performances on stubble grazing</vt:lpstr>
      <vt:lpstr>Sheep performances on stubble grazing</vt:lpstr>
      <vt:lpstr>Sheep performances on stubble grazing</vt:lpstr>
      <vt:lpstr>Sheep performances on stubble grazing</vt:lpstr>
      <vt:lpstr>Sheep performances on stubble grazing</vt:lpstr>
      <vt:lpstr>Meeting the animals’ requirements</vt:lpstr>
      <vt:lpstr>Meeting the animals’ requirements</vt:lpstr>
      <vt:lpstr>Consequences for the agro-pastoral system of semi-arid North Africa</vt:lpstr>
      <vt:lpstr>Effects on soil quality and crop productivity</vt:lpstr>
      <vt:lpstr>Reduction of barley net blotch</vt:lpstr>
      <vt:lpstr>Alternative CA based summer feed: vetch grazing</vt:lpstr>
      <vt:lpstr>Alternative CA based summer feed: vetch grazing</vt:lpstr>
      <vt:lpstr>Alternative CA based summer feed: vetch grazing</vt:lpstr>
      <vt:lpstr>Alternative CA based summer feed: vetch grazing</vt:lpstr>
      <vt:lpstr>Alternative CA based summer feed: vetch grazing</vt:lpstr>
      <vt:lpstr>Alternative CA based summer feed: vetch grazing</vt:lpstr>
      <vt:lpstr>Achieved numbers</vt:lpstr>
      <vt:lpstr>Thank you for your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ICARDA Presentation</dc:title>
  <dc:creator>Waleed Sawalha</dc:creator>
  <cp:lastModifiedBy>ICARDA</cp:lastModifiedBy>
  <cp:revision>112</cp:revision>
  <dcterms:created xsi:type="dcterms:W3CDTF">2014-05-06T12:01:35Z</dcterms:created>
  <dcterms:modified xsi:type="dcterms:W3CDTF">2016-04-03T07:12:37Z</dcterms:modified>
</cp:coreProperties>
</file>