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906000" type="A4"/>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3" d="100"/>
          <a:sy n="93" d="100"/>
        </p:scale>
        <p:origin x="-1392" y="1122"/>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A345090-63B7-49C9-B020-E4D7BBCD026C}" type="datetimeFigureOut">
              <a:rPr lang="en-US" smtClean="0"/>
              <a:t>12/6/2014</a:t>
            </a:fld>
            <a:endParaRPr lang="en-US"/>
          </a:p>
        </p:txBody>
      </p:sp>
      <p:sp>
        <p:nvSpPr>
          <p:cNvPr id="4" name="Slide Image Placeholder 3"/>
          <p:cNvSpPr>
            <a:spLocks noGrp="1" noRot="1" noChangeAspect="1"/>
          </p:cNvSpPr>
          <p:nvPr>
            <p:ph type="sldImg" idx="2"/>
          </p:nvPr>
        </p:nvSpPr>
        <p:spPr>
          <a:xfrm>
            <a:off x="2241550" y="685800"/>
            <a:ext cx="23749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D7590F-5B55-441D-8D61-C611B0D816FA}" type="slidenum">
              <a:rPr lang="en-US" smtClean="0"/>
              <a:t>‹#›</a:t>
            </a:fld>
            <a:endParaRPr lang="en-US"/>
          </a:p>
        </p:txBody>
      </p:sp>
    </p:spTree>
    <p:extLst>
      <p:ext uri="{BB962C8B-B14F-4D97-AF65-F5344CB8AC3E}">
        <p14:creationId xmlns:p14="http://schemas.microsoft.com/office/powerpoint/2010/main" val="1271226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D7590F-5B55-441D-8D61-C611B0D816FA}" type="slidenum">
              <a:rPr lang="en-US" smtClean="0"/>
              <a:t>1</a:t>
            </a:fld>
            <a:endParaRPr lang="en-US"/>
          </a:p>
        </p:txBody>
      </p:sp>
    </p:spTree>
    <p:extLst>
      <p:ext uri="{BB962C8B-B14F-4D97-AF65-F5344CB8AC3E}">
        <p14:creationId xmlns:p14="http://schemas.microsoft.com/office/powerpoint/2010/main" val="3131765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5"/>
            <a:ext cx="5829300" cy="2123369"/>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613402"/>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4F36BC-EFB1-49A4-B564-FD85A649DDDB}" type="datetimeFigureOut">
              <a:rPr lang="en-US" smtClean="0"/>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6060600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4F36BC-EFB1-49A4-B564-FD85A649DDDB}" type="datetimeFigureOut">
              <a:rPr lang="en-US" smtClean="0"/>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25941399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1" y="396701"/>
            <a:ext cx="4514850" cy="845220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4F36BC-EFB1-49A4-B564-FD85A649DDDB}" type="datetimeFigureOut">
              <a:rPr lang="en-US" smtClean="0"/>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8181766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4F36BC-EFB1-49A4-B564-FD85A649DDDB}" type="datetimeFigureOut">
              <a:rPr lang="en-US" smtClean="0"/>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2601139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6" y="6365522"/>
            <a:ext cx="5829300" cy="196744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6"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4F36BC-EFB1-49A4-B564-FD85A649DDDB}" type="datetimeFigureOut">
              <a:rPr lang="en-US" smtClean="0"/>
              <a:t>12/6/2014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1597298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1"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4F36BC-EFB1-49A4-B564-FD85A649DDDB}" type="datetimeFigureOut">
              <a:rPr lang="en-US" smtClean="0"/>
              <a:t>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2240776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217387"/>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70" y="2217387"/>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4F36BC-EFB1-49A4-B564-FD85A649DDDB}" type="datetimeFigureOut">
              <a:rPr lang="en-US" smtClean="0"/>
              <a:t>12/6/2014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9404527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4F36BC-EFB1-49A4-B564-FD85A649DDDB}" type="datetimeFigureOut">
              <a:rPr lang="en-US" smtClean="0"/>
              <a:t>12/6/2014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3942958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4F36BC-EFB1-49A4-B564-FD85A649DDDB}" type="datetimeFigureOut">
              <a:rPr lang="en-US" smtClean="0"/>
              <a:t>12/6/2014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167925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8"/>
            <a:ext cx="2256235" cy="1678517"/>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8" y="394408"/>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4F36BC-EFB1-49A4-B564-FD85A649DDDB}" type="datetimeFigureOut">
              <a:rPr lang="en-US" smtClean="0"/>
              <a:t>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116754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4F36BC-EFB1-49A4-B564-FD85A649DDDB}" type="datetimeFigureOut">
              <a:rPr lang="en-US" smtClean="0"/>
              <a:t>12/6/2014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2B9371-265D-471D-9643-33AE5F0FD5D2}" type="slidenum">
              <a:rPr lang="en-US" smtClean="0"/>
              <a:t>‹#›</a:t>
            </a:fld>
            <a:endParaRPr lang="en-US"/>
          </a:p>
        </p:txBody>
      </p:sp>
    </p:spTree>
    <p:extLst>
      <p:ext uri="{BB962C8B-B14F-4D97-AF65-F5344CB8AC3E}">
        <p14:creationId xmlns:p14="http://schemas.microsoft.com/office/powerpoint/2010/main" val="195436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CB4F36BC-EFB1-49A4-B564-FD85A649DDDB}" type="datetimeFigureOut">
              <a:rPr lang="en-US" smtClean="0"/>
              <a:t>12/6/2014</a:t>
            </a:fld>
            <a:endParaRPr lang="en-US"/>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832B9371-265D-471D-9643-33AE5F0FD5D2}" type="slidenum">
              <a:rPr lang="en-US" smtClean="0"/>
              <a:t>‹#›</a:t>
            </a:fld>
            <a:endParaRPr lang="en-US"/>
          </a:p>
        </p:txBody>
      </p:sp>
    </p:spTree>
    <p:extLst>
      <p:ext uri="{BB962C8B-B14F-4D97-AF65-F5344CB8AC3E}">
        <p14:creationId xmlns:p14="http://schemas.microsoft.com/office/powerpoint/2010/main" val="34159459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Rectangle 74"/>
          <p:cNvSpPr/>
          <p:nvPr/>
        </p:nvSpPr>
        <p:spPr>
          <a:xfrm>
            <a:off x="0" y="8431733"/>
            <a:ext cx="6525344" cy="1465781"/>
          </a:xfrm>
          <a:prstGeom prst="rect">
            <a:avLst/>
          </a:prstGeom>
          <a:solidFill>
            <a:schemeClr val="accent5">
              <a:lumMod val="40000"/>
              <a:lumOff val="60000"/>
              <a:alpha val="14902"/>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1337073" y="8656075"/>
            <a:ext cx="720080" cy="615553"/>
          </a:xfrm>
          <a:prstGeom prst="rect">
            <a:avLst/>
          </a:prstGeom>
          <a:ln/>
        </p:spPr>
        <p:style>
          <a:lnRef idx="1">
            <a:schemeClr val="accent1"/>
          </a:lnRef>
          <a:fillRef idx="2">
            <a:schemeClr val="accent1"/>
          </a:fillRef>
          <a:effectRef idx="1">
            <a:schemeClr val="accent1"/>
          </a:effectRef>
          <a:fontRef idx="minor">
            <a:schemeClr val="dk1"/>
          </a:fontRef>
        </p:style>
        <p:txBody>
          <a:bodyPr wrap="square" lIns="0" tIns="0" rIns="0" bIns="0">
            <a:spAutoFit/>
          </a:bodyPr>
          <a:lstStyle/>
          <a:p>
            <a:pPr algn="ctr"/>
            <a:r>
              <a:rPr lang="en-US" sz="800" dirty="0" smtClean="0"/>
              <a:t>Sustainable intensification of crop-livestock production system</a:t>
            </a:r>
            <a:endParaRPr lang="en-US" sz="800" dirty="0"/>
          </a:p>
        </p:txBody>
      </p:sp>
      <p:sp>
        <p:nvSpPr>
          <p:cNvPr id="15" name="Rectangle 14"/>
          <p:cNvSpPr/>
          <p:nvPr/>
        </p:nvSpPr>
        <p:spPr>
          <a:xfrm>
            <a:off x="487964" y="8532154"/>
            <a:ext cx="720080" cy="738664"/>
          </a:xfrm>
          <a:prstGeom prst="rect">
            <a:avLst/>
          </a:prstGeom>
          <a:ln/>
        </p:spPr>
        <p:style>
          <a:lnRef idx="1">
            <a:schemeClr val="accent1"/>
          </a:lnRef>
          <a:fillRef idx="2">
            <a:schemeClr val="accent1"/>
          </a:fillRef>
          <a:effectRef idx="1">
            <a:schemeClr val="accent1"/>
          </a:effectRef>
          <a:fontRef idx="minor">
            <a:schemeClr val="dk1"/>
          </a:fontRef>
        </p:style>
        <p:txBody>
          <a:bodyPr wrap="square" lIns="0" tIns="0" rIns="0" bIns="0">
            <a:spAutoFit/>
          </a:bodyPr>
          <a:lstStyle/>
          <a:p>
            <a:pPr algn="ctr"/>
            <a:r>
              <a:rPr lang="en-US" sz="800" dirty="0" smtClean="0"/>
              <a:t>Enhancing land and water productivity in mixed crop production system</a:t>
            </a:r>
            <a:endParaRPr lang="en-US" sz="800" dirty="0"/>
          </a:p>
        </p:txBody>
      </p:sp>
      <p:sp>
        <p:nvSpPr>
          <p:cNvPr id="18" name="Rectangle 17"/>
          <p:cNvSpPr/>
          <p:nvPr/>
        </p:nvSpPr>
        <p:spPr>
          <a:xfrm>
            <a:off x="2387313" y="8640089"/>
            <a:ext cx="679117" cy="369332"/>
          </a:xfrm>
          <a:prstGeom prst="rect">
            <a:avLst/>
          </a:prstGeom>
          <a:solidFill>
            <a:schemeClr val="tx2">
              <a:lumMod val="20000"/>
              <a:lumOff val="80000"/>
            </a:schemeClr>
          </a:solidFill>
          <a:ln/>
        </p:spPr>
        <p:style>
          <a:lnRef idx="1">
            <a:schemeClr val="dk1"/>
          </a:lnRef>
          <a:fillRef idx="2">
            <a:schemeClr val="dk1"/>
          </a:fillRef>
          <a:effectRef idx="1">
            <a:schemeClr val="dk1"/>
          </a:effectRef>
          <a:fontRef idx="minor">
            <a:schemeClr val="dk1"/>
          </a:fontRef>
        </p:style>
        <p:txBody>
          <a:bodyPr wrap="square" lIns="0" tIns="0" rIns="0" bIns="0">
            <a:spAutoFit/>
          </a:bodyPr>
          <a:lstStyle/>
          <a:p>
            <a:pPr algn="ctr"/>
            <a:r>
              <a:rPr lang="en-US" sz="800" dirty="0" smtClean="0"/>
              <a:t>Seed system and dissemination</a:t>
            </a:r>
            <a:endParaRPr lang="pt-BR" sz="800" dirty="0"/>
          </a:p>
        </p:txBody>
      </p:sp>
      <p:sp>
        <p:nvSpPr>
          <p:cNvPr id="19" name="Rectangle 18"/>
          <p:cNvSpPr/>
          <p:nvPr/>
        </p:nvSpPr>
        <p:spPr>
          <a:xfrm>
            <a:off x="4381740" y="8804234"/>
            <a:ext cx="919468" cy="738664"/>
          </a:xfrm>
          <a:prstGeom prst="rect">
            <a:avLst/>
          </a:prstGeom>
          <a:ln>
            <a:prstDash val="dash"/>
          </a:ln>
        </p:spPr>
        <p:style>
          <a:lnRef idx="1">
            <a:schemeClr val="dk1"/>
          </a:lnRef>
          <a:fillRef idx="2">
            <a:schemeClr val="dk1"/>
          </a:fillRef>
          <a:effectRef idx="1">
            <a:schemeClr val="dk1"/>
          </a:effectRef>
          <a:fontRef idx="minor">
            <a:schemeClr val="dk1"/>
          </a:fontRef>
        </p:style>
        <p:txBody>
          <a:bodyPr wrap="square" lIns="0" tIns="0" rIns="0" bIns="0">
            <a:spAutoFit/>
          </a:bodyPr>
          <a:lstStyle/>
          <a:p>
            <a:pPr algn="ctr"/>
            <a:r>
              <a:rPr lang="en-US" sz="800" dirty="0" smtClean="0">
                <a:solidFill>
                  <a:schemeClr val="dk1"/>
                </a:solidFill>
              </a:rPr>
              <a:t>Policies and institutional set-ups: System vulnerability, Innovation platform, Bio-economic modeling</a:t>
            </a:r>
            <a:endParaRPr lang="pt-BR" sz="800" dirty="0">
              <a:solidFill>
                <a:schemeClr val="dk1"/>
              </a:solidFill>
            </a:endParaRPr>
          </a:p>
        </p:txBody>
      </p:sp>
      <p:sp>
        <p:nvSpPr>
          <p:cNvPr id="21" name="Rectangle 20"/>
          <p:cNvSpPr/>
          <p:nvPr/>
        </p:nvSpPr>
        <p:spPr>
          <a:xfrm>
            <a:off x="5661249" y="9057458"/>
            <a:ext cx="706302" cy="123111"/>
          </a:xfrm>
          <a:prstGeom prst="rect">
            <a:avLst/>
          </a:prstGeom>
          <a:ln/>
        </p:spPr>
        <p:style>
          <a:lnRef idx="1">
            <a:schemeClr val="accent2"/>
          </a:lnRef>
          <a:fillRef idx="2">
            <a:schemeClr val="accent2"/>
          </a:fillRef>
          <a:effectRef idx="1">
            <a:schemeClr val="accent2"/>
          </a:effectRef>
          <a:fontRef idx="minor">
            <a:schemeClr val="dk1"/>
          </a:fontRef>
        </p:style>
        <p:txBody>
          <a:bodyPr wrap="square" lIns="0" tIns="0" rIns="0" bIns="0">
            <a:spAutoFit/>
          </a:bodyPr>
          <a:lstStyle/>
          <a:p>
            <a:pPr algn="ctr"/>
            <a:r>
              <a:rPr lang="en-US" sz="800" dirty="0" smtClean="0">
                <a:solidFill>
                  <a:schemeClr val="dk1"/>
                </a:solidFill>
              </a:rPr>
              <a:t>Gender</a:t>
            </a:r>
            <a:endParaRPr lang="en-US" sz="800" dirty="0">
              <a:solidFill>
                <a:schemeClr val="dk1"/>
              </a:solidFill>
            </a:endParaRPr>
          </a:p>
        </p:txBody>
      </p:sp>
      <p:sp>
        <p:nvSpPr>
          <p:cNvPr id="23" name="Oval 22"/>
          <p:cNvSpPr/>
          <p:nvPr/>
        </p:nvSpPr>
        <p:spPr>
          <a:xfrm>
            <a:off x="4021048" y="1560612"/>
            <a:ext cx="1280160" cy="800100"/>
          </a:xfrm>
          <a:prstGeom prst="ellipse">
            <a:avLst/>
          </a:prstGeom>
          <a:solidFill>
            <a:srgbClr val="00B050"/>
          </a:solid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US" sz="1200" b="1" dirty="0" smtClean="0"/>
              <a:t>IDO2</a:t>
            </a:r>
          </a:p>
          <a:p>
            <a:pPr algn="ctr"/>
            <a:r>
              <a:rPr lang="en-US" sz="1200" b="1" dirty="0" smtClean="0"/>
              <a:t>Wealth &amp; Wellbeing</a:t>
            </a:r>
            <a:endParaRPr lang="en-US" sz="1200" b="1" dirty="0"/>
          </a:p>
        </p:txBody>
      </p:sp>
      <p:sp>
        <p:nvSpPr>
          <p:cNvPr id="24" name="Oval 23"/>
          <p:cNvSpPr/>
          <p:nvPr/>
        </p:nvSpPr>
        <p:spPr>
          <a:xfrm>
            <a:off x="2252514" y="3673270"/>
            <a:ext cx="914400" cy="631658"/>
          </a:xfrm>
          <a:prstGeom prst="ellipse">
            <a:avLst/>
          </a:prstGeom>
        </p:spPr>
        <p:style>
          <a:lnRef idx="1">
            <a:schemeClr val="accent3"/>
          </a:lnRef>
          <a:fillRef idx="2">
            <a:schemeClr val="accent3"/>
          </a:fillRef>
          <a:effectRef idx="1">
            <a:schemeClr val="accent3"/>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80000"/>
              </a:lnSpc>
            </a:pPr>
            <a:r>
              <a:rPr lang="en-US" sz="1100" b="1" dirty="0">
                <a:solidFill>
                  <a:schemeClr val="tx1"/>
                </a:solidFill>
              </a:rPr>
              <a:t>IDO3</a:t>
            </a:r>
          </a:p>
          <a:p>
            <a:pPr algn="ctr">
              <a:lnSpc>
                <a:spcPct val="80000"/>
              </a:lnSpc>
            </a:pPr>
            <a:r>
              <a:rPr lang="en-US" sz="1100" b="1" dirty="0">
                <a:solidFill>
                  <a:schemeClr val="tx1"/>
                </a:solidFill>
              </a:rPr>
              <a:t>Food access</a:t>
            </a:r>
          </a:p>
        </p:txBody>
      </p:sp>
      <p:sp>
        <p:nvSpPr>
          <p:cNvPr id="25" name="Oval 24"/>
          <p:cNvSpPr/>
          <p:nvPr/>
        </p:nvSpPr>
        <p:spPr>
          <a:xfrm>
            <a:off x="1069838" y="5889104"/>
            <a:ext cx="973909" cy="631658"/>
          </a:xfrm>
          <a:prstGeom prst="ellipse">
            <a:avLst/>
          </a:prstGeom>
        </p:spPr>
        <p:style>
          <a:lnRef idx="1">
            <a:schemeClr val="accent1"/>
          </a:lnRef>
          <a:fillRef idx="2">
            <a:schemeClr val="accent1"/>
          </a:fillRef>
          <a:effectRef idx="1">
            <a:schemeClr val="accent1"/>
          </a:effectRef>
          <a:fontRef idx="minor">
            <a:schemeClr val="dk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80000"/>
              </a:lnSpc>
            </a:pPr>
            <a:r>
              <a:rPr lang="en-US" sz="1100" b="1" dirty="0">
                <a:solidFill>
                  <a:schemeClr val="tx1"/>
                </a:solidFill>
              </a:rPr>
              <a:t>IDO4</a:t>
            </a:r>
          </a:p>
          <a:p>
            <a:pPr algn="ctr">
              <a:lnSpc>
                <a:spcPct val="80000"/>
              </a:lnSpc>
            </a:pPr>
            <a:r>
              <a:rPr lang="en-US" sz="1100" b="1" dirty="0">
                <a:solidFill>
                  <a:schemeClr val="tx1"/>
                </a:solidFill>
              </a:rPr>
              <a:t>NRM</a:t>
            </a:r>
          </a:p>
        </p:txBody>
      </p:sp>
      <p:sp>
        <p:nvSpPr>
          <p:cNvPr id="26" name="Oval 25"/>
          <p:cNvSpPr/>
          <p:nvPr/>
        </p:nvSpPr>
        <p:spPr>
          <a:xfrm>
            <a:off x="3632427" y="4681382"/>
            <a:ext cx="1257214" cy="631658"/>
          </a:xfrm>
          <a:prstGeom prst="ellipse">
            <a:avLst/>
          </a:prstGeom>
        </p:spPr>
        <p:style>
          <a:lnRef idx="1">
            <a:schemeClr val="accent2"/>
          </a:lnRef>
          <a:fillRef idx="2">
            <a:schemeClr val="accent2"/>
          </a:fillRef>
          <a:effectRef idx="1">
            <a:schemeClr val="accent2"/>
          </a:effectRef>
          <a:fontRef idx="minor">
            <a:schemeClr val="dk1"/>
          </a:fontRef>
        </p:style>
        <p:txBody>
          <a:bodyPr lIns="0" tIns="0" rIns="0" bIns="0" rtlCol="0" anchor="ctr"/>
          <a:lstStyle/>
          <a:p>
            <a:pPr algn="ctr">
              <a:lnSpc>
                <a:spcPct val="80000"/>
              </a:lnSpc>
            </a:pPr>
            <a:r>
              <a:rPr lang="en-US" sz="1100" b="1" dirty="0">
                <a:solidFill>
                  <a:schemeClr val="tx1"/>
                </a:solidFill>
              </a:rPr>
              <a:t>IDO5</a:t>
            </a:r>
          </a:p>
          <a:p>
            <a:pPr algn="ctr">
              <a:lnSpc>
                <a:spcPct val="80000"/>
              </a:lnSpc>
            </a:pPr>
            <a:r>
              <a:rPr lang="en-US" sz="1100" b="1" dirty="0">
                <a:solidFill>
                  <a:schemeClr val="tx1"/>
                </a:solidFill>
              </a:rPr>
              <a:t>Gender </a:t>
            </a:r>
            <a:r>
              <a:rPr lang="en-US" sz="1100" b="1" dirty="0" smtClean="0">
                <a:solidFill>
                  <a:schemeClr val="tx1"/>
                </a:solidFill>
              </a:rPr>
              <a:t>empowerment</a:t>
            </a:r>
            <a:endParaRPr lang="en-US" sz="1100" b="1" dirty="0">
              <a:solidFill>
                <a:schemeClr val="tx1"/>
              </a:solidFill>
            </a:endParaRPr>
          </a:p>
        </p:txBody>
      </p:sp>
      <p:sp>
        <p:nvSpPr>
          <p:cNvPr id="27" name="Oval 26"/>
          <p:cNvSpPr/>
          <p:nvPr/>
        </p:nvSpPr>
        <p:spPr>
          <a:xfrm>
            <a:off x="4203928" y="6105128"/>
            <a:ext cx="1097280" cy="631658"/>
          </a:xfrm>
          <a:prstGeom prst="ellipse">
            <a:avLst/>
          </a:prstGeom>
        </p:spPr>
        <p:style>
          <a:lnRef idx="1">
            <a:schemeClr val="dk1"/>
          </a:lnRef>
          <a:fillRef idx="2">
            <a:schemeClr val="dk1"/>
          </a:fillRef>
          <a:effectRef idx="1">
            <a:schemeClr val="dk1"/>
          </a:effectRef>
          <a:fontRef idx="minor">
            <a:schemeClr val="dk1"/>
          </a:fontRef>
        </p:style>
        <p:txBody>
          <a:bodyPr lIns="0" tIns="0" rIns="0" bIns="0" rtlCol="0" anchor="ctr"/>
          <a:lstStyle/>
          <a:p>
            <a:pPr algn="ctr">
              <a:lnSpc>
                <a:spcPct val="80000"/>
              </a:lnSpc>
            </a:pPr>
            <a:r>
              <a:rPr lang="en-US" sz="1100" b="1" dirty="0" smtClean="0">
                <a:solidFill>
                  <a:schemeClr val="tx1"/>
                </a:solidFill>
              </a:rPr>
              <a:t>IDO6</a:t>
            </a:r>
          </a:p>
          <a:p>
            <a:pPr algn="ctr">
              <a:lnSpc>
                <a:spcPct val="80000"/>
              </a:lnSpc>
            </a:pPr>
            <a:r>
              <a:rPr lang="en-US" sz="1100" b="1" dirty="0" smtClean="0">
                <a:solidFill>
                  <a:schemeClr val="tx1"/>
                </a:solidFill>
              </a:rPr>
              <a:t>Capacity to innovate</a:t>
            </a:r>
            <a:endParaRPr lang="en-US" sz="1100" b="1" dirty="0">
              <a:solidFill>
                <a:schemeClr val="tx1"/>
              </a:solidFill>
            </a:endParaRPr>
          </a:p>
        </p:txBody>
      </p:sp>
      <p:cxnSp>
        <p:nvCxnSpPr>
          <p:cNvPr id="37" name="Straight Arrow Connector 36"/>
          <p:cNvCxnSpPr>
            <a:stCxn id="14" idx="0"/>
            <a:endCxn id="25" idx="4"/>
          </p:cNvCxnSpPr>
          <p:nvPr/>
        </p:nvCxnSpPr>
        <p:spPr>
          <a:xfrm flipH="1" flipV="1">
            <a:off x="1556793" y="6520762"/>
            <a:ext cx="140320" cy="213531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5" idx="0"/>
            <a:endCxn id="25" idx="4"/>
          </p:cNvCxnSpPr>
          <p:nvPr/>
        </p:nvCxnSpPr>
        <p:spPr>
          <a:xfrm flipV="1">
            <a:off x="848004" y="6520762"/>
            <a:ext cx="708789" cy="201139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p:nvPr/>
        </p:nvCxnSpPr>
        <p:spPr>
          <a:xfrm flipV="1">
            <a:off x="2022295" y="6573772"/>
            <a:ext cx="2238739" cy="208230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p:nvPr/>
        </p:nvCxnSpPr>
        <p:spPr>
          <a:xfrm flipH="1" flipV="1">
            <a:off x="1611800" y="6504336"/>
            <a:ext cx="931004" cy="2151739"/>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p:nvPr/>
        </p:nvCxnSpPr>
        <p:spPr>
          <a:xfrm flipV="1">
            <a:off x="4705776" y="6736786"/>
            <a:ext cx="67654" cy="20674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p:nvPr/>
        </p:nvCxnSpPr>
        <p:spPr>
          <a:xfrm flipV="1">
            <a:off x="2635432" y="6736786"/>
            <a:ext cx="2025696" cy="190330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7" name="Elbow Connector 56"/>
          <p:cNvCxnSpPr>
            <a:stCxn id="21" idx="0"/>
            <a:endCxn id="26" idx="6"/>
          </p:cNvCxnSpPr>
          <p:nvPr/>
        </p:nvCxnSpPr>
        <p:spPr>
          <a:xfrm rot="16200000" flipV="1">
            <a:off x="3421898" y="6464955"/>
            <a:ext cx="4060247" cy="1124759"/>
          </a:xfrm>
          <a:prstGeom prst="bentConnector2">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27" idx="2"/>
            <a:endCxn id="25" idx="6"/>
          </p:cNvCxnSpPr>
          <p:nvPr/>
        </p:nvCxnSpPr>
        <p:spPr>
          <a:xfrm flipH="1" flipV="1">
            <a:off x="2043746" y="6204933"/>
            <a:ext cx="2160182" cy="216024"/>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1" name="Straight Arrow Connector 60"/>
          <p:cNvCxnSpPr>
            <a:stCxn id="25" idx="0"/>
            <a:endCxn id="24" idx="4"/>
          </p:cNvCxnSpPr>
          <p:nvPr/>
        </p:nvCxnSpPr>
        <p:spPr>
          <a:xfrm flipV="1">
            <a:off x="1556793" y="4304928"/>
            <a:ext cx="1152921" cy="158417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6" name="Straight Arrow Connector 65"/>
          <p:cNvCxnSpPr>
            <a:stCxn id="24" idx="6"/>
            <a:endCxn id="23" idx="4"/>
          </p:cNvCxnSpPr>
          <p:nvPr/>
        </p:nvCxnSpPr>
        <p:spPr>
          <a:xfrm flipV="1">
            <a:off x="3166914" y="2360712"/>
            <a:ext cx="1494214" cy="16283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2" name="Straight Arrow Connector 71"/>
          <p:cNvCxnSpPr>
            <a:stCxn id="26" idx="0"/>
            <a:endCxn id="24" idx="6"/>
          </p:cNvCxnSpPr>
          <p:nvPr/>
        </p:nvCxnSpPr>
        <p:spPr>
          <a:xfrm flipH="1" flipV="1">
            <a:off x="3166914" y="3989099"/>
            <a:ext cx="1094120" cy="69228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0" name="Elbow Connector 49"/>
          <p:cNvCxnSpPr>
            <a:endCxn id="27" idx="6"/>
          </p:cNvCxnSpPr>
          <p:nvPr/>
        </p:nvCxnSpPr>
        <p:spPr>
          <a:xfrm rot="16200000" flipV="1">
            <a:off x="4234988" y="7487178"/>
            <a:ext cx="2636498" cy="504058"/>
          </a:xfrm>
          <a:prstGeom prst="bentConnector2">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76" name="Rectangle 75"/>
          <p:cNvSpPr/>
          <p:nvPr/>
        </p:nvSpPr>
        <p:spPr>
          <a:xfrm>
            <a:off x="0" y="8440221"/>
            <a:ext cx="332656" cy="1465781"/>
          </a:xfrm>
          <a:prstGeom prst="rect">
            <a:avLst/>
          </a:prstGeom>
        </p:spPr>
        <p:style>
          <a:lnRef idx="3">
            <a:schemeClr val="lt1"/>
          </a:lnRef>
          <a:fillRef idx="1">
            <a:schemeClr val="accent1"/>
          </a:fillRef>
          <a:effectRef idx="1">
            <a:schemeClr val="accent1"/>
          </a:effectRef>
          <a:fontRef idx="minor">
            <a:schemeClr val="lt1"/>
          </a:fontRef>
        </p:style>
        <p:txBody>
          <a:bodyPr vert="vert270" rtlCol="0" anchor="ctr"/>
          <a:lstStyle/>
          <a:p>
            <a:pPr algn="ctr"/>
            <a:r>
              <a:rPr lang="en-US" sz="1200" dirty="0" smtClean="0"/>
              <a:t>Activities</a:t>
            </a:r>
            <a:endParaRPr lang="en-US" sz="1200" dirty="0"/>
          </a:p>
        </p:txBody>
      </p:sp>
      <p:sp>
        <p:nvSpPr>
          <p:cNvPr id="100" name="Rectangle 99"/>
          <p:cNvSpPr/>
          <p:nvPr/>
        </p:nvSpPr>
        <p:spPr>
          <a:xfrm>
            <a:off x="3429000" y="2670230"/>
            <a:ext cx="1702598" cy="33855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sz="800" dirty="0" smtClean="0"/>
              <a:t>5 </a:t>
            </a:r>
            <a:r>
              <a:rPr lang="en-US" sz="800" dirty="0"/>
              <a:t>% of poor households increased their income by </a:t>
            </a:r>
            <a:r>
              <a:rPr lang="en-US" sz="800" dirty="0" smtClean="0"/>
              <a:t>15% at </a:t>
            </a:r>
            <a:r>
              <a:rPr lang="en-US" sz="800" dirty="0"/>
              <a:t>field sites </a:t>
            </a:r>
          </a:p>
        </p:txBody>
      </p:sp>
      <p:sp>
        <p:nvSpPr>
          <p:cNvPr id="101" name="Rectangle 100"/>
          <p:cNvSpPr/>
          <p:nvPr/>
        </p:nvSpPr>
        <p:spPr>
          <a:xfrm>
            <a:off x="1772816" y="4512241"/>
            <a:ext cx="1652384" cy="338554"/>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n-US" sz="800" dirty="0"/>
              <a:t>women and youth improved their access to </a:t>
            </a:r>
            <a:r>
              <a:rPr lang="en-US" sz="800" dirty="0" smtClean="0"/>
              <a:t>food</a:t>
            </a:r>
            <a:endParaRPr lang="en-US" sz="800" dirty="0"/>
          </a:p>
        </p:txBody>
      </p:sp>
      <p:sp>
        <p:nvSpPr>
          <p:cNvPr id="103" name="TextBox 102"/>
          <p:cNvSpPr txBox="1"/>
          <p:nvPr/>
        </p:nvSpPr>
        <p:spPr>
          <a:xfrm>
            <a:off x="6545500" y="3944888"/>
            <a:ext cx="1219200" cy="461665"/>
          </a:xfrm>
          <a:prstGeom prst="rect">
            <a:avLst/>
          </a:prstGeom>
        </p:spPr>
        <p:style>
          <a:lnRef idx="3">
            <a:schemeClr val="lt1"/>
          </a:lnRef>
          <a:fillRef idx="1">
            <a:schemeClr val="accent4"/>
          </a:fillRef>
          <a:effectRef idx="1">
            <a:schemeClr val="accent4"/>
          </a:effectRef>
          <a:fontRef idx="minor">
            <a:schemeClr val="lt1"/>
          </a:fontRef>
        </p:style>
        <p:txBody>
          <a:bodyPr wrap="square" rtlCol="0">
            <a:spAutoFit/>
          </a:bodyPr>
          <a:lstStyle/>
          <a:p>
            <a:r>
              <a:rPr lang="en-US" sz="1200" b="1" dirty="0" smtClean="0">
                <a:solidFill>
                  <a:schemeClr val="bg1"/>
                </a:solidFill>
              </a:rPr>
              <a:t>Partners along impact pathway</a:t>
            </a:r>
            <a:endParaRPr lang="en-US" sz="1200" b="1" dirty="0">
              <a:solidFill>
                <a:schemeClr val="bg1"/>
              </a:solidFill>
            </a:endParaRPr>
          </a:p>
        </p:txBody>
      </p:sp>
      <p:sp>
        <p:nvSpPr>
          <p:cNvPr id="104" name="TextBox 103"/>
          <p:cNvSpPr txBox="1"/>
          <p:nvPr/>
        </p:nvSpPr>
        <p:spPr>
          <a:xfrm>
            <a:off x="6545500" y="4468166"/>
            <a:ext cx="1219200" cy="4711161"/>
          </a:xfrm>
          <a:prstGeom prst="rect">
            <a:avLst/>
          </a:prstGeom>
          <a:ln/>
        </p:spPr>
        <p:style>
          <a:lnRef idx="3">
            <a:schemeClr val="lt1"/>
          </a:lnRef>
          <a:fillRef idx="1">
            <a:schemeClr val="accent4"/>
          </a:fillRef>
          <a:effectRef idx="1">
            <a:schemeClr val="accent4"/>
          </a:effectRef>
          <a:fontRef idx="minor">
            <a:schemeClr val="lt1"/>
          </a:fontRef>
        </p:style>
        <p:txBody>
          <a:bodyPr wrap="square" rtlCol="0">
            <a:spAutoFit/>
          </a:bodyPr>
          <a:lstStyle/>
          <a:p>
            <a:pPr algn="ctr">
              <a:lnSpc>
                <a:spcPts val="1200"/>
              </a:lnSpc>
            </a:pPr>
            <a:r>
              <a:rPr lang="en-US" sz="1200" b="1" dirty="0" smtClean="0">
                <a:solidFill>
                  <a:schemeClr val="bg1"/>
                </a:solidFill>
              </a:rPr>
              <a:t>Development agencies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Policy makers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Line departments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Producer &amp; marketing associations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NGOs/CSOs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Extension systems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Agribusiness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Farmers pastoralists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NARS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Advanced research centers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CG centers</a:t>
            </a:r>
          </a:p>
          <a:p>
            <a:pPr algn="ctr">
              <a:lnSpc>
                <a:spcPts val="1200"/>
              </a:lnSpc>
            </a:pPr>
            <a:endParaRPr lang="en-US" sz="1200" b="1" dirty="0">
              <a:solidFill>
                <a:schemeClr val="bg1"/>
              </a:solidFill>
            </a:endParaRPr>
          </a:p>
          <a:p>
            <a:pPr algn="ctr">
              <a:lnSpc>
                <a:spcPts val="1200"/>
              </a:lnSpc>
            </a:pPr>
            <a:r>
              <a:rPr lang="en-US" sz="1200" b="1" dirty="0" smtClean="0">
                <a:solidFill>
                  <a:schemeClr val="bg1"/>
                </a:solidFill>
              </a:rPr>
              <a:t>Other CRPs</a:t>
            </a:r>
            <a:endParaRPr lang="en-US" sz="1200" b="1" dirty="0">
              <a:solidFill>
                <a:schemeClr val="bg1"/>
              </a:solidFill>
            </a:endParaRPr>
          </a:p>
        </p:txBody>
      </p:sp>
      <p:sp>
        <p:nvSpPr>
          <p:cNvPr id="105" name="Rounded Rectangle 104"/>
          <p:cNvSpPr/>
          <p:nvPr/>
        </p:nvSpPr>
        <p:spPr>
          <a:xfrm>
            <a:off x="1844824" y="272480"/>
            <a:ext cx="2808313" cy="648072"/>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en-US" dirty="0" smtClean="0"/>
              <a:t>SLOs</a:t>
            </a:r>
            <a:endParaRPr lang="en-US" dirty="0"/>
          </a:p>
        </p:txBody>
      </p:sp>
      <p:cxnSp>
        <p:nvCxnSpPr>
          <p:cNvPr id="109" name="Straight Arrow Connector 108"/>
          <p:cNvCxnSpPr>
            <a:stCxn id="23" idx="0"/>
            <a:endCxn id="105" idx="2"/>
          </p:cNvCxnSpPr>
          <p:nvPr/>
        </p:nvCxnSpPr>
        <p:spPr>
          <a:xfrm flipH="1" flipV="1">
            <a:off x="3248981" y="920552"/>
            <a:ext cx="1412147" cy="640060"/>
          </a:xfrm>
          <a:prstGeom prst="straightConnector1">
            <a:avLst/>
          </a:prstGeom>
          <a:ln w="2857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77" name="Rectangle 76"/>
          <p:cNvSpPr/>
          <p:nvPr/>
        </p:nvSpPr>
        <p:spPr>
          <a:xfrm>
            <a:off x="2940667" y="9194087"/>
            <a:ext cx="1080381" cy="246221"/>
          </a:xfrm>
          <a:prstGeom prst="rect">
            <a:avLst/>
          </a:prstGeom>
          <a:solidFill>
            <a:schemeClr val="tx2">
              <a:lumMod val="20000"/>
              <a:lumOff val="80000"/>
            </a:schemeClr>
          </a:solidFill>
          <a:ln/>
        </p:spPr>
        <p:style>
          <a:lnRef idx="1">
            <a:schemeClr val="dk1"/>
          </a:lnRef>
          <a:fillRef idx="2">
            <a:schemeClr val="dk1"/>
          </a:fillRef>
          <a:effectRef idx="1">
            <a:schemeClr val="dk1"/>
          </a:effectRef>
          <a:fontRef idx="minor">
            <a:schemeClr val="dk1"/>
          </a:fontRef>
        </p:style>
        <p:txBody>
          <a:bodyPr wrap="square" lIns="0" tIns="0" rIns="0" bIns="0">
            <a:spAutoFit/>
          </a:bodyPr>
          <a:lstStyle/>
          <a:p>
            <a:pPr algn="ctr"/>
            <a:r>
              <a:rPr lang="en-US" sz="800" dirty="0" smtClean="0"/>
              <a:t>Integrated Natural resources management</a:t>
            </a:r>
            <a:endParaRPr lang="pt-BR" sz="800" dirty="0"/>
          </a:p>
        </p:txBody>
      </p:sp>
      <p:cxnSp>
        <p:nvCxnSpPr>
          <p:cNvPr id="84" name="Straight Arrow Connector 83"/>
          <p:cNvCxnSpPr>
            <a:endCxn id="15" idx="2"/>
          </p:cNvCxnSpPr>
          <p:nvPr/>
        </p:nvCxnSpPr>
        <p:spPr>
          <a:xfrm flipV="1">
            <a:off x="848004" y="9270818"/>
            <a:ext cx="0" cy="26507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a:off x="848004" y="9535896"/>
            <a:ext cx="790824"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6" name="Straight Arrow Connector 105"/>
          <p:cNvCxnSpPr/>
          <p:nvPr/>
        </p:nvCxnSpPr>
        <p:spPr>
          <a:xfrm flipV="1">
            <a:off x="1638828" y="9303679"/>
            <a:ext cx="3673" cy="23221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1638828" y="9705530"/>
            <a:ext cx="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Arrow Connector 112"/>
          <p:cNvCxnSpPr>
            <a:stCxn id="18" idx="1"/>
          </p:cNvCxnSpPr>
          <p:nvPr/>
        </p:nvCxnSpPr>
        <p:spPr>
          <a:xfrm>
            <a:off x="2387313" y="8824755"/>
            <a:ext cx="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50" name="Straight Arrow Connector 149"/>
          <p:cNvCxnSpPr/>
          <p:nvPr/>
        </p:nvCxnSpPr>
        <p:spPr>
          <a:xfrm>
            <a:off x="2057153" y="8824755"/>
            <a:ext cx="291727" cy="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2" name="Straight Arrow Connector 151"/>
          <p:cNvCxnSpPr>
            <a:stCxn id="14" idx="3"/>
            <a:endCxn id="77" idx="1"/>
          </p:cNvCxnSpPr>
          <p:nvPr/>
        </p:nvCxnSpPr>
        <p:spPr>
          <a:xfrm>
            <a:off x="2057153" y="8963852"/>
            <a:ext cx="883514" cy="353346"/>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p:nvCxnSpPr>
        <p:spPr>
          <a:xfrm flipV="1">
            <a:off x="1202398" y="9731107"/>
            <a:ext cx="3639076" cy="3252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0" name="Straight Arrow Connector 159"/>
          <p:cNvCxnSpPr/>
          <p:nvPr/>
        </p:nvCxnSpPr>
        <p:spPr>
          <a:xfrm flipV="1">
            <a:off x="1202398" y="9535896"/>
            <a:ext cx="0" cy="16963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2" name="Straight Arrow Connector 161"/>
          <p:cNvCxnSpPr/>
          <p:nvPr/>
        </p:nvCxnSpPr>
        <p:spPr>
          <a:xfrm flipV="1">
            <a:off x="3480857" y="9501793"/>
            <a:ext cx="1" cy="2327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9" name="Straight Arrow Connector 168"/>
          <p:cNvCxnSpPr>
            <a:endCxn id="19" idx="2"/>
          </p:cNvCxnSpPr>
          <p:nvPr/>
        </p:nvCxnSpPr>
        <p:spPr>
          <a:xfrm flipV="1">
            <a:off x="4841474" y="9542898"/>
            <a:ext cx="0" cy="188211"/>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1" name="Straight Arrow Connector 170"/>
          <p:cNvCxnSpPr/>
          <p:nvPr/>
        </p:nvCxnSpPr>
        <p:spPr>
          <a:xfrm flipV="1">
            <a:off x="3903039" y="6747593"/>
            <a:ext cx="802737" cy="2425973"/>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4" name="Rectangle 173"/>
          <p:cNvSpPr/>
          <p:nvPr/>
        </p:nvSpPr>
        <p:spPr>
          <a:xfrm>
            <a:off x="3145483" y="7156305"/>
            <a:ext cx="2808312" cy="830997"/>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ctr"/>
            <a:r>
              <a:rPr lang="en-US" sz="800" dirty="0" smtClean="0"/>
              <a:t>Three  </a:t>
            </a:r>
            <a:r>
              <a:rPr lang="en-US" sz="800" dirty="0"/>
              <a:t>innovation platforms established and </a:t>
            </a:r>
            <a:r>
              <a:rPr lang="en-US" sz="800" dirty="0" smtClean="0"/>
              <a:t>operational, a bio-physical model and interventions suitability maps developed to help decision makers and stakeholders innovate in the development of new and more adapted production systems and disseminate technologies to cope with global changes (climate, policy, market)</a:t>
            </a:r>
            <a:endParaRPr lang="en-US" sz="800" dirty="0"/>
          </a:p>
        </p:txBody>
      </p:sp>
      <p:cxnSp>
        <p:nvCxnSpPr>
          <p:cNvPr id="175" name="Straight Arrow Connector 174"/>
          <p:cNvCxnSpPr/>
          <p:nvPr/>
        </p:nvCxnSpPr>
        <p:spPr>
          <a:xfrm flipV="1">
            <a:off x="1844824" y="5313040"/>
            <a:ext cx="2069197" cy="3343036"/>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8" name="Rectangle 177"/>
          <p:cNvSpPr/>
          <p:nvPr/>
        </p:nvSpPr>
        <p:spPr>
          <a:xfrm>
            <a:off x="3501008" y="5550550"/>
            <a:ext cx="2592288" cy="461665"/>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algn="ctr"/>
            <a:r>
              <a:rPr lang="en-US" sz="800" dirty="0" smtClean="0"/>
              <a:t>women </a:t>
            </a:r>
            <a:r>
              <a:rPr lang="en-US" sz="800" dirty="0"/>
              <a:t>and youth </a:t>
            </a:r>
            <a:r>
              <a:rPr lang="en-US" sz="800" dirty="0" smtClean="0"/>
              <a:t>involved in agricultural production and their involvement in decision making improved at  </a:t>
            </a:r>
            <a:r>
              <a:rPr lang="en-US" sz="800" dirty="0"/>
              <a:t>the field site</a:t>
            </a:r>
          </a:p>
        </p:txBody>
      </p:sp>
      <p:sp>
        <p:nvSpPr>
          <p:cNvPr id="182" name="Rectangle 181"/>
          <p:cNvSpPr/>
          <p:nvPr/>
        </p:nvSpPr>
        <p:spPr>
          <a:xfrm>
            <a:off x="3223922" y="8656075"/>
            <a:ext cx="679117" cy="369332"/>
          </a:xfrm>
          <a:prstGeom prst="rect">
            <a:avLst/>
          </a:prstGeom>
          <a:solidFill>
            <a:schemeClr val="tx2">
              <a:lumMod val="20000"/>
              <a:lumOff val="80000"/>
            </a:schemeClr>
          </a:solidFill>
          <a:ln/>
        </p:spPr>
        <p:style>
          <a:lnRef idx="1">
            <a:schemeClr val="dk1"/>
          </a:lnRef>
          <a:fillRef idx="2">
            <a:schemeClr val="dk1"/>
          </a:fillRef>
          <a:effectRef idx="1">
            <a:schemeClr val="dk1"/>
          </a:effectRef>
          <a:fontRef idx="minor">
            <a:schemeClr val="dk1"/>
          </a:fontRef>
        </p:style>
        <p:txBody>
          <a:bodyPr wrap="square" lIns="0" tIns="0" rIns="0" bIns="0">
            <a:spAutoFit/>
          </a:bodyPr>
          <a:lstStyle/>
          <a:p>
            <a:pPr algn="ctr"/>
            <a:r>
              <a:rPr lang="pt-BR" sz="800" dirty="0" smtClean="0"/>
              <a:t>Testing of improved germoplasm </a:t>
            </a:r>
            <a:endParaRPr lang="pt-BR" sz="800" dirty="0"/>
          </a:p>
        </p:txBody>
      </p:sp>
      <p:cxnSp>
        <p:nvCxnSpPr>
          <p:cNvPr id="195" name="Straight Arrow Connector 194"/>
          <p:cNvCxnSpPr/>
          <p:nvPr/>
        </p:nvCxnSpPr>
        <p:spPr>
          <a:xfrm flipH="1" flipV="1">
            <a:off x="1697113" y="6520762"/>
            <a:ext cx="1728088" cy="2119327"/>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9" name="Rectangle 198"/>
          <p:cNvSpPr/>
          <p:nvPr/>
        </p:nvSpPr>
        <p:spPr>
          <a:xfrm>
            <a:off x="630814" y="6786300"/>
            <a:ext cx="1944216" cy="46166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algn="ctr"/>
            <a:r>
              <a:rPr lang="en-US" sz="800" dirty="0" smtClean="0"/>
              <a:t>Crops yields and water productivity increased by 20%, biodiversity increased by 7%  at participating </a:t>
            </a:r>
            <a:r>
              <a:rPr lang="en-US" sz="800" dirty="0"/>
              <a:t>farms in field site </a:t>
            </a:r>
          </a:p>
        </p:txBody>
      </p:sp>
    </p:spTree>
    <p:extLst>
      <p:ext uri="{BB962C8B-B14F-4D97-AF65-F5344CB8AC3E}">
        <p14:creationId xmlns:p14="http://schemas.microsoft.com/office/powerpoint/2010/main" val="1981438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271</TotalTime>
  <Words>196</Words>
  <Application>Microsoft Office PowerPoint</Application>
  <PresentationFormat>A4 Paper (210x297 mm)</PresentationFormat>
  <Paragraphs>49</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Ali</dc:creator>
  <cp:lastModifiedBy>xxx</cp:lastModifiedBy>
  <cp:revision>30</cp:revision>
  <dcterms:created xsi:type="dcterms:W3CDTF">2014-11-30T11:13:22Z</dcterms:created>
  <dcterms:modified xsi:type="dcterms:W3CDTF">2014-12-06T09:03:31Z</dcterms:modified>
</cp:coreProperties>
</file>