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72" r:id="rId3"/>
    <p:sldId id="273" r:id="rId4"/>
    <p:sldId id="274" r:id="rId5"/>
    <p:sldId id="275" r:id="rId6"/>
    <p:sldId id="264" r:id="rId7"/>
    <p:sldId id="269" r:id="rId8"/>
    <p:sldId id="271" r:id="rId9"/>
    <p:sldId id="270" r:id="rId10"/>
    <p:sldId id="266" r:id="rId11"/>
    <p:sldId id="26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950"/>
    <a:srgbClr val="81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82"/>
  </p:normalViewPr>
  <p:slideViewPr>
    <p:cSldViewPr snapToGrid="0" snapToObjects="1">
      <p:cViewPr varScale="1">
        <p:scale>
          <a:sx n="111" d="100"/>
          <a:sy n="111" d="100"/>
        </p:scale>
        <p:origin x="3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6718CA5A-7520-1A41-B9DB-0E6AE88B3E44}"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26768561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18CA5A-7520-1A41-B9DB-0E6AE88B3E4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176851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18CA5A-7520-1A41-B9DB-0E6AE88B3E4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286146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718CA5A-7520-1A41-B9DB-0E6AE88B3E44}"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288472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6718CA5A-7520-1A41-B9DB-0E6AE88B3E44}"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17930260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6718CA5A-7520-1A41-B9DB-0E6AE88B3E44}" type="datetimeFigureOut">
              <a:rPr lang="en-GB" smtClean="0"/>
              <a:t>02/03/2021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29342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6718CA5A-7520-1A41-B9DB-0E6AE88B3E44}"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D1DF6A-FD2C-8545-85E1-C676F3E75E96}" type="slidenum">
              <a:rPr lang="en-GB" smtClean="0"/>
              <a:t>‹#›</a:t>
            </a:fld>
            <a:endParaRPr lang="en-GB"/>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15197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18CA5A-7520-1A41-B9DB-0E6AE88B3E44}"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92819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8CA5A-7520-1A41-B9DB-0E6AE88B3E44}"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293871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6718CA5A-7520-1A41-B9DB-0E6AE88B3E44}" type="datetimeFigureOut">
              <a:rPr lang="en-GB" smtClean="0"/>
              <a:t>02/03/2021</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381824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718CA5A-7520-1A41-B9DB-0E6AE88B3E44}" type="datetimeFigureOut">
              <a:rPr lang="en-GB" smtClean="0"/>
              <a:t>02/03/2021</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D6D1DF6A-FD2C-8545-85E1-C676F3E75E96}" type="slidenum">
              <a:rPr lang="en-GB" smtClean="0"/>
              <a:t>‹#›</a:t>
            </a:fld>
            <a:endParaRPr lang="en-GB"/>
          </a:p>
        </p:txBody>
      </p:sp>
    </p:spTree>
    <p:extLst>
      <p:ext uri="{BB962C8B-B14F-4D97-AF65-F5344CB8AC3E}">
        <p14:creationId xmlns:p14="http://schemas.microsoft.com/office/powerpoint/2010/main" val="19853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718CA5A-7520-1A41-B9DB-0E6AE88B3E44}" type="datetimeFigureOut">
              <a:rPr lang="en-GB" smtClean="0"/>
              <a:t>02/03/2021</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6D1DF6A-FD2C-8545-85E1-C676F3E75E96}" type="slidenum">
              <a:rPr lang="en-GB" smtClean="0"/>
              <a:t>‹#›</a:t>
            </a:fld>
            <a:endParaRPr lang="en-GB"/>
          </a:p>
        </p:txBody>
      </p:sp>
    </p:spTree>
    <p:extLst>
      <p:ext uri="{BB962C8B-B14F-4D97-AF65-F5344CB8AC3E}">
        <p14:creationId xmlns:p14="http://schemas.microsoft.com/office/powerpoint/2010/main" val="12049476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8"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tags" Target="../tags/tag61.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tags" Target="../tags/tag60.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tags" Target="../tags/tag59.xml"/><Relationship Id="rId30"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2CA3A2-35EC-2346-815B-05E0DAF96005}"/>
              </a:ext>
            </a:extLst>
          </p:cNvPr>
          <p:cNvPicPr>
            <a:picLocks noChangeAspect="1"/>
          </p:cNvPicPr>
          <p:nvPr/>
        </p:nvPicPr>
        <p:blipFill rotWithShape="1">
          <a:blip r:embed="rId2"/>
          <a:srcRect l="849" t="23103" r="8242"/>
          <a:stretch/>
        </p:blipFill>
        <p:spPr>
          <a:xfrm>
            <a:off x="20" y="10"/>
            <a:ext cx="12191981" cy="6857990"/>
          </a:xfrm>
          <a:prstGeom prst="rect">
            <a:avLst/>
          </a:prstGeom>
        </p:spPr>
      </p:pic>
      <p:sp>
        <p:nvSpPr>
          <p:cNvPr id="2" name="Title 1">
            <a:extLst>
              <a:ext uri="{FF2B5EF4-FFF2-40B4-BE49-F238E27FC236}">
                <a16:creationId xmlns:a16="http://schemas.microsoft.com/office/drawing/2014/main" id="{AFB0A769-FA68-8A4F-923B-0056CD01BE3D}"/>
              </a:ext>
            </a:extLst>
          </p:cNvPr>
          <p:cNvSpPr>
            <a:spLocks noGrp="1"/>
          </p:cNvSpPr>
          <p:nvPr>
            <p:ph type="ctrTitle"/>
          </p:nvPr>
        </p:nvSpPr>
        <p:spPr>
          <a:xfrm>
            <a:off x="404553" y="3091928"/>
            <a:ext cx="9078562" cy="2387600"/>
          </a:xfrm>
          <a:noFill/>
        </p:spPr>
        <p:txBody>
          <a:bodyPr>
            <a:normAutofit fontScale="90000"/>
          </a:bodyPr>
          <a:lstStyle/>
          <a:p>
            <a:pPr algn="l"/>
            <a:r>
              <a:rPr lang="en-IN" sz="5100" i="1" cap="none" dirty="0">
                <a:solidFill>
                  <a:schemeClr val="tx1"/>
                </a:solidFill>
                <a:effectLst>
                  <a:glow rad="101600">
                    <a:schemeClr val="accent3">
                      <a:satMod val="175000"/>
                      <a:alpha val="40000"/>
                    </a:schemeClr>
                  </a:glow>
                  <a:outerShdw blurRad="50800" dist="38100" dir="2700000" algn="tl" rotWithShape="0">
                    <a:prstClr val="black">
                      <a:alpha val="40000"/>
                    </a:prstClr>
                  </a:outerShdw>
                </a:effectLst>
              </a:rPr>
              <a:t>The story behind legume adoption in Andhra Pradesh, Bangladesh and Myanmar</a:t>
            </a:r>
            <a:r>
              <a:rPr lang="en-IN" sz="5100" cap="none" dirty="0">
                <a:solidFill>
                  <a:schemeClr val="tx1"/>
                </a:solidFill>
                <a:effectLst>
                  <a:glow rad="101600">
                    <a:schemeClr val="accent3">
                      <a:satMod val="175000"/>
                      <a:alpha val="40000"/>
                    </a:schemeClr>
                  </a:glow>
                  <a:outerShdw blurRad="50800" dist="38100" dir="2700000" algn="tl" rotWithShape="0">
                    <a:prstClr val="black">
                      <a:alpha val="40000"/>
                    </a:prstClr>
                  </a:outerShdw>
                </a:effectLst>
              </a:rPr>
              <a:t> </a:t>
            </a:r>
            <a:endParaRPr lang="en-GB" sz="5100" cap="none" dirty="0">
              <a:solidFill>
                <a:schemeClr val="tx1"/>
              </a:solidFill>
              <a:effectLst>
                <a:glow rad="101600">
                  <a:schemeClr val="accent3">
                    <a:satMod val="175000"/>
                    <a:alpha val="40000"/>
                  </a:schemeClr>
                </a:glow>
                <a:outerShdw blurRad="50800" dist="38100" dir="2700000" algn="tl" rotWithShape="0">
                  <a:prstClr val="black">
                    <a:alpha val="40000"/>
                  </a:prstClr>
                </a:outerShdw>
              </a:effectLst>
            </a:endParaRPr>
          </a:p>
        </p:txBody>
      </p:sp>
      <p:sp>
        <p:nvSpPr>
          <p:cNvPr id="3" name="Subtitle 2">
            <a:extLst>
              <a:ext uri="{FF2B5EF4-FFF2-40B4-BE49-F238E27FC236}">
                <a16:creationId xmlns:a16="http://schemas.microsoft.com/office/drawing/2014/main" id="{968792D9-1CBA-084C-8083-A4E092047F1F}"/>
              </a:ext>
            </a:extLst>
          </p:cNvPr>
          <p:cNvSpPr>
            <a:spLocks noGrp="1"/>
          </p:cNvSpPr>
          <p:nvPr>
            <p:ph type="subTitle" idx="1"/>
          </p:nvPr>
        </p:nvSpPr>
        <p:spPr>
          <a:xfrm>
            <a:off x="404553" y="5624945"/>
            <a:ext cx="9078562" cy="592975"/>
          </a:xfrm>
        </p:spPr>
        <p:txBody>
          <a:bodyPr anchor="ctr">
            <a:normAutofit/>
          </a:bodyPr>
          <a:lstStyle/>
          <a:p>
            <a:pPr algn="l"/>
            <a:r>
              <a:rPr lang="en-GB"/>
              <a:t>MPAB team</a:t>
            </a:r>
            <a:endParaRPr lang="en-GB" dirty="0"/>
          </a:p>
        </p:txBody>
      </p:sp>
    </p:spTree>
    <p:extLst>
      <p:ext uri="{BB962C8B-B14F-4D97-AF65-F5344CB8AC3E}">
        <p14:creationId xmlns:p14="http://schemas.microsoft.com/office/powerpoint/2010/main" val="25124426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040E3-8FDD-524D-B425-D819E57E077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3000" kern="1200" cap="all" spc="200" baseline="0">
                <a:solidFill>
                  <a:srgbClr val="FFFFFF"/>
                </a:solidFill>
                <a:latin typeface="+mj-lt"/>
                <a:ea typeface="+mj-ea"/>
                <a:cs typeface="+mj-cs"/>
              </a:rPr>
              <a:t>Chickpea in Myanmar</a:t>
            </a:r>
          </a:p>
        </p:txBody>
      </p:sp>
      <p:sp>
        <p:nvSpPr>
          <p:cNvPr id="4" name="TextBox 3">
            <a:extLst>
              <a:ext uri="{FF2B5EF4-FFF2-40B4-BE49-F238E27FC236}">
                <a16:creationId xmlns:a16="http://schemas.microsoft.com/office/drawing/2014/main" id="{92547DDB-DBE7-6E42-815A-19AFE573EC30}"/>
              </a:ext>
            </a:extLst>
          </p:cNvPr>
          <p:cNvSpPr txBox="1"/>
          <p:nvPr/>
        </p:nvSpPr>
        <p:spPr>
          <a:xfrm>
            <a:off x="5267784" y="473393"/>
            <a:ext cx="6281218" cy="5455920"/>
          </a:xfrm>
          <a:prstGeom prst="rect">
            <a:avLst/>
          </a:prstGeom>
        </p:spPr>
        <p:txBody>
          <a:bodyPr vert="horz" lIns="91440" tIns="45720" rIns="91440" bIns="45720" rtlCol="0" anchor="ctr">
            <a:normAutofit lnSpcReduction="10000"/>
          </a:bodyPr>
          <a:lstStyle/>
          <a:p>
            <a:pPr marL="228600" lvl="0" indent="-228600" defTabSz="914400">
              <a:lnSpc>
                <a:spcPct val="90000"/>
              </a:lnSpc>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rPr>
              <a:t>Myanmar is the </a:t>
            </a:r>
            <a:r>
              <a:rPr lang="en-US" b="1" dirty="0">
                <a:solidFill>
                  <a:schemeClr val="tx1">
                    <a:lumMod val="85000"/>
                    <a:lumOff val="15000"/>
                  </a:schemeClr>
                </a:solidFill>
              </a:rPr>
              <a:t>world’s third-largest producer of pulses </a:t>
            </a:r>
            <a:r>
              <a:rPr lang="en-US" dirty="0">
                <a:solidFill>
                  <a:schemeClr val="tx1">
                    <a:lumMod val="85000"/>
                    <a:lumOff val="15000"/>
                  </a:schemeClr>
                </a:solidFill>
              </a:rPr>
              <a:t>after India and Canada. Farmers produce 18 kinds of pulses, of which the most important are black gram, green gram, </a:t>
            </a:r>
            <a:r>
              <a:rPr lang="en-US" dirty="0" err="1">
                <a:solidFill>
                  <a:schemeClr val="tx1">
                    <a:lumMod val="85000"/>
                    <a:lumOff val="15000"/>
                  </a:schemeClr>
                </a:solidFill>
              </a:rPr>
              <a:t>pigeonpeas</a:t>
            </a:r>
            <a:r>
              <a:rPr lang="en-US" dirty="0">
                <a:solidFill>
                  <a:schemeClr val="tx1">
                    <a:lumMod val="85000"/>
                    <a:lumOff val="15000"/>
                  </a:schemeClr>
                </a:solidFill>
              </a:rPr>
              <a:t>, and chickpeas (World Bank, 2019).</a:t>
            </a:r>
          </a:p>
          <a:p>
            <a:pPr lvl="0" indent="-228600" defTabSz="914400">
              <a:lnSpc>
                <a:spcPct val="90000"/>
              </a:lnSpc>
              <a:spcBef>
                <a:spcPts val="1000"/>
              </a:spcBef>
              <a:spcAft>
                <a:spcPts val="600"/>
              </a:spcAft>
              <a:buClr>
                <a:schemeClr val="accent2"/>
              </a:buClr>
              <a:buFont typeface="Arial" panose="020B0604020202020204" pitchFamily="34" charset="0"/>
              <a:buChar char="•"/>
            </a:pPr>
            <a:endParaRPr lang="en-US" dirty="0">
              <a:solidFill>
                <a:schemeClr val="tx1">
                  <a:lumMod val="85000"/>
                  <a:lumOff val="15000"/>
                </a:schemeClr>
              </a:solidFill>
            </a:endParaRPr>
          </a:p>
          <a:p>
            <a:pPr marL="285750" indent="-228600" defTabSz="914400">
              <a:lnSpc>
                <a:spcPct val="90000"/>
              </a:lnSpc>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rPr>
              <a:t>Even if Myanmar has become a net exporter of rice and pulses , with approximately 800,000 </a:t>
            </a:r>
            <a:r>
              <a:rPr lang="en-US" dirty="0" err="1">
                <a:solidFill>
                  <a:schemeClr val="tx1">
                    <a:lumMod val="85000"/>
                    <a:lumOff val="15000"/>
                  </a:schemeClr>
                </a:solidFill>
              </a:rPr>
              <a:t>tonnes</a:t>
            </a:r>
            <a:r>
              <a:rPr lang="en-US" dirty="0">
                <a:solidFill>
                  <a:schemeClr val="tx1">
                    <a:lumMod val="85000"/>
                    <a:lumOff val="15000"/>
                  </a:schemeClr>
                </a:solidFill>
              </a:rPr>
              <a:t> of rice and 630,000 </a:t>
            </a:r>
            <a:r>
              <a:rPr lang="en-US" dirty="0" err="1">
                <a:solidFill>
                  <a:schemeClr val="tx1">
                    <a:lumMod val="85000"/>
                    <a:lumOff val="15000"/>
                  </a:schemeClr>
                </a:solidFill>
              </a:rPr>
              <a:t>tonnes</a:t>
            </a:r>
            <a:r>
              <a:rPr lang="en-US" dirty="0">
                <a:solidFill>
                  <a:schemeClr val="tx1">
                    <a:lumMod val="85000"/>
                    <a:lumOff val="15000"/>
                  </a:schemeClr>
                </a:solidFill>
              </a:rPr>
              <a:t> of pulses exported annually during recent years, the country has </a:t>
            </a:r>
            <a:r>
              <a:rPr lang="en-US" b="1" dirty="0">
                <a:solidFill>
                  <a:schemeClr val="tx1">
                    <a:lumMod val="85000"/>
                    <a:lumOff val="15000"/>
                  </a:schemeClr>
                </a:solidFill>
              </a:rPr>
              <a:t>high levels of under nutrition </a:t>
            </a:r>
            <a:r>
              <a:rPr lang="en-US" dirty="0">
                <a:solidFill>
                  <a:schemeClr val="tx1">
                    <a:lumMod val="85000"/>
                    <a:lumOff val="15000"/>
                  </a:schemeClr>
                </a:solidFill>
              </a:rPr>
              <a:t>and food insecurity among its people  (</a:t>
            </a:r>
            <a:r>
              <a:rPr lang="en-US" dirty="0" err="1">
                <a:solidFill>
                  <a:schemeClr val="tx1">
                    <a:lumMod val="85000"/>
                    <a:lumOff val="15000"/>
                  </a:schemeClr>
                </a:solidFill>
              </a:rPr>
              <a:t>Rammohan</a:t>
            </a:r>
            <a:r>
              <a:rPr lang="en-US" dirty="0">
                <a:solidFill>
                  <a:schemeClr val="tx1">
                    <a:lumMod val="85000"/>
                    <a:lumOff val="15000"/>
                  </a:schemeClr>
                </a:solidFill>
              </a:rPr>
              <a:t> and Pritchard, 2014; Wong &amp; Wai, 2013)</a:t>
            </a: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dirty="0">
              <a:solidFill>
                <a:schemeClr val="tx1">
                  <a:lumMod val="85000"/>
                  <a:lumOff val="15000"/>
                </a:schemeClr>
              </a:solidFill>
            </a:endParaRPr>
          </a:p>
          <a:p>
            <a:pPr marL="285750" lvl="0" indent="-228600" defTabSz="914400">
              <a:lnSpc>
                <a:spcPct val="90000"/>
              </a:lnSpc>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rPr>
              <a:t>About two-thirds of pulse production takes place during the </a:t>
            </a:r>
            <a:r>
              <a:rPr lang="en-US" b="1" dirty="0">
                <a:solidFill>
                  <a:schemeClr val="tx1">
                    <a:lumMod val="85000"/>
                    <a:lumOff val="15000"/>
                  </a:schemeClr>
                </a:solidFill>
              </a:rPr>
              <a:t>dry season </a:t>
            </a:r>
            <a:r>
              <a:rPr lang="en-US" dirty="0">
                <a:solidFill>
                  <a:schemeClr val="tx1">
                    <a:lumMod val="85000"/>
                    <a:lumOff val="15000"/>
                  </a:schemeClr>
                </a:solidFill>
              </a:rPr>
              <a:t>(in rotation with monsoon-season paddy) and is concentrated in the regions of </a:t>
            </a:r>
            <a:r>
              <a:rPr lang="en-US" dirty="0" err="1">
                <a:solidFill>
                  <a:schemeClr val="tx1">
                    <a:lumMod val="85000"/>
                    <a:lumOff val="15000"/>
                  </a:schemeClr>
                </a:solidFill>
              </a:rPr>
              <a:t>Sagaing</a:t>
            </a:r>
            <a:r>
              <a:rPr lang="en-US" dirty="0">
                <a:solidFill>
                  <a:schemeClr val="tx1">
                    <a:lumMod val="85000"/>
                    <a:lumOff val="15000"/>
                  </a:schemeClr>
                </a:solidFill>
              </a:rPr>
              <a:t> (25%), </a:t>
            </a:r>
            <a:r>
              <a:rPr lang="en-US" dirty="0" err="1">
                <a:solidFill>
                  <a:schemeClr val="tx1">
                    <a:lumMod val="85000"/>
                    <a:lumOff val="15000"/>
                  </a:schemeClr>
                </a:solidFill>
              </a:rPr>
              <a:t>Bago</a:t>
            </a:r>
            <a:r>
              <a:rPr lang="en-US" dirty="0">
                <a:solidFill>
                  <a:schemeClr val="tx1">
                    <a:lumMod val="85000"/>
                    <a:lumOff val="15000"/>
                  </a:schemeClr>
                </a:solidFill>
              </a:rPr>
              <a:t> (21%), Magway (18%), and Ayeyarwady (14%) (World Bank, 2019).</a:t>
            </a:r>
          </a:p>
        </p:txBody>
      </p:sp>
    </p:spTree>
    <p:extLst>
      <p:ext uri="{BB962C8B-B14F-4D97-AF65-F5344CB8AC3E}">
        <p14:creationId xmlns:p14="http://schemas.microsoft.com/office/powerpoint/2010/main" val="203988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040E3-8FDD-524D-B425-D819E57E077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3000" kern="1200" cap="all" spc="200" baseline="0">
                <a:solidFill>
                  <a:srgbClr val="FFFFFF"/>
                </a:solidFill>
                <a:latin typeface="+mj-lt"/>
                <a:ea typeface="+mj-ea"/>
                <a:cs typeface="+mj-cs"/>
              </a:rPr>
              <a:t>Chickpea in Myanmar</a:t>
            </a:r>
          </a:p>
        </p:txBody>
      </p:sp>
      <p:sp>
        <p:nvSpPr>
          <p:cNvPr id="4" name="TextBox 3">
            <a:extLst>
              <a:ext uri="{FF2B5EF4-FFF2-40B4-BE49-F238E27FC236}">
                <a16:creationId xmlns:a16="http://schemas.microsoft.com/office/drawing/2014/main" id="{92547DDB-DBE7-6E42-815A-19AFE573EC30}"/>
              </a:ext>
            </a:extLst>
          </p:cNvPr>
          <p:cNvSpPr txBox="1"/>
          <p:nvPr/>
        </p:nvSpPr>
        <p:spPr>
          <a:xfrm>
            <a:off x="5591695" y="1402080"/>
            <a:ext cx="5320696" cy="4053840"/>
          </a:xfrm>
          <a:prstGeom prst="rect">
            <a:avLst/>
          </a:prstGeom>
        </p:spPr>
        <p:txBody>
          <a:bodyPr vert="horz" lIns="91440" tIns="45720" rIns="91440" bIns="45720" rtlCol="0" anchor="ctr">
            <a:normAutofit/>
          </a:bodyPr>
          <a:lstStyle/>
          <a:p>
            <a:pPr marL="228600" lvl="0" indent="-228600" defTabSz="914400">
              <a:lnSpc>
                <a:spcPct val="90000"/>
              </a:lnSpc>
              <a:spcBef>
                <a:spcPts val="1000"/>
              </a:spcBef>
              <a:spcAft>
                <a:spcPts val="600"/>
              </a:spcAft>
              <a:buClr>
                <a:schemeClr val="accent2"/>
              </a:buClr>
              <a:buFont typeface="Arial" panose="020B0604020202020204" pitchFamily="34" charset="0"/>
              <a:buChar char="•"/>
            </a:pPr>
            <a:endParaRPr lang="en-US" sz="1300" dirty="0">
              <a:solidFill>
                <a:schemeClr val="tx1">
                  <a:lumMod val="85000"/>
                  <a:lumOff val="15000"/>
                </a:schemeClr>
              </a:solidFill>
            </a:endParaRPr>
          </a:p>
        </p:txBody>
      </p:sp>
      <p:sp>
        <p:nvSpPr>
          <p:cNvPr id="5" name="TextBox 4">
            <a:extLst>
              <a:ext uri="{FF2B5EF4-FFF2-40B4-BE49-F238E27FC236}">
                <a16:creationId xmlns:a16="http://schemas.microsoft.com/office/drawing/2014/main" id="{6F7DDFDB-0DD4-4C49-82EF-E70B740B154F}"/>
              </a:ext>
            </a:extLst>
          </p:cNvPr>
          <p:cNvSpPr txBox="1"/>
          <p:nvPr/>
        </p:nvSpPr>
        <p:spPr>
          <a:xfrm>
            <a:off x="5472113" y="557213"/>
            <a:ext cx="6415087" cy="4247317"/>
          </a:xfrm>
          <a:prstGeom prst="rect">
            <a:avLst/>
          </a:prstGeom>
          <a:noFill/>
        </p:spPr>
        <p:txBody>
          <a:bodyPr wrap="square" rtlCol="0">
            <a:spAutoFit/>
          </a:bodyPr>
          <a:lstStyle/>
          <a:p>
            <a:pPr marL="285750" lvl="0" indent="-285750">
              <a:buFont typeface="Arial" panose="020B0604020202020204" pitchFamily="34" charset="0"/>
              <a:buChar char="•"/>
            </a:pPr>
            <a:r>
              <a:rPr lang="en-IN" b="1" dirty="0"/>
              <a:t>Adoption </a:t>
            </a:r>
            <a:r>
              <a:rPr lang="en-IN" dirty="0"/>
              <a:t>of improved varieties and improved crop production practices has led to remarkable increase in chickpea yields and production. </a:t>
            </a:r>
          </a:p>
          <a:p>
            <a:pPr marL="285750" lvl="0" indent="-285750">
              <a:buFont typeface="Arial" panose="020B0604020202020204" pitchFamily="34" charset="0"/>
              <a:buChar char="•"/>
            </a:pPr>
            <a:endParaRPr lang="en-IN" dirty="0"/>
          </a:p>
          <a:p>
            <a:pPr marL="285750" lvl="0" indent="-285750">
              <a:buFont typeface="Arial" panose="020B0604020202020204" pitchFamily="34" charset="0"/>
              <a:buChar char="•"/>
            </a:pPr>
            <a:r>
              <a:rPr lang="en-IN" dirty="0"/>
              <a:t>The area, </a:t>
            </a:r>
            <a:r>
              <a:rPr lang="en-IN" b="1" dirty="0"/>
              <a:t>production and yield of chickpea in Myanmar from 2007/2008 to 2011/2012 have increased by 19%, 34% and 12%, respectively. </a:t>
            </a:r>
          </a:p>
          <a:p>
            <a:pPr marL="285750" lvl="0" indent="-285750">
              <a:buFont typeface="Arial" panose="020B0604020202020204" pitchFamily="34" charset="0"/>
              <a:buChar char="•"/>
            </a:pPr>
            <a:endParaRPr lang="en-IN" b="1" dirty="0"/>
          </a:p>
          <a:p>
            <a:pPr marL="285750" lvl="0" indent="-285750">
              <a:buFont typeface="Arial" panose="020B0604020202020204" pitchFamily="34" charset="0"/>
              <a:buChar char="•"/>
            </a:pPr>
            <a:endParaRPr lang="en-IN" b="1" dirty="0"/>
          </a:p>
          <a:p>
            <a:pPr marL="285750" indent="-285750">
              <a:buFont typeface="Arial" panose="020B0604020202020204" pitchFamily="34" charset="0"/>
              <a:buChar char="•"/>
            </a:pPr>
            <a:r>
              <a:rPr lang="en-IN" b="1" dirty="0"/>
              <a:t>Adoption of improved varieties</a:t>
            </a:r>
            <a:r>
              <a:rPr lang="en-IN" dirty="0"/>
              <a:t> was </a:t>
            </a:r>
            <a:r>
              <a:rPr lang="en-IN" b="1" dirty="0"/>
              <a:t>enhanced</a:t>
            </a:r>
            <a:r>
              <a:rPr lang="en-IN" dirty="0"/>
              <a:t> by knowledge </a:t>
            </a:r>
            <a:r>
              <a:rPr lang="en-IN" b="1" dirty="0"/>
              <a:t>empowerment of farmers</a:t>
            </a:r>
            <a:r>
              <a:rPr lang="en-IN" dirty="0"/>
              <a:t> (training, interactions, demonstrations, field days, literature, etc) and </a:t>
            </a:r>
            <a:r>
              <a:rPr lang="en-IN" b="1" dirty="0"/>
              <a:t>improving their access to seed</a:t>
            </a:r>
            <a:endParaRPr lang="en-IN" dirty="0"/>
          </a:p>
          <a:p>
            <a:pPr marL="285750" lvl="0" indent="-285750">
              <a:buFont typeface="Arial" panose="020B0604020202020204" pitchFamily="34" charset="0"/>
              <a:buChar char="•"/>
            </a:pPr>
            <a:endParaRPr lang="en-IN"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7353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365F-1DD8-E548-A66C-720DF70FF52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738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B791-554D-7B4A-AA0C-14367CC5D7B1}"/>
              </a:ext>
            </a:extLst>
          </p:cNvPr>
          <p:cNvSpPr>
            <a:spLocks noGrp="1"/>
          </p:cNvSpPr>
          <p:nvPr>
            <p:ph type="title"/>
          </p:nvPr>
        </p:nvSpPr>
        <p:spPr>
          <a:xfrm>
            <a:off x="2231136" y="364617"/>
            <a:ext cx="7729728" cy="1188720"/>
          </a:xfrm>
        </p:spPr>
        <p:txBody>
          <a:bodyPr/>
          <a:lstStyle/>
          <a:p>
            <a:r>
              <a:rPr lang="en-GB" dirty="0"/>
              <a:t>Chickpea in INDIA</a:t>
            </a:r>
          </a:p>
        </p:txBody>
      </p:sp>
      <p:sp>
        <p:nvSpPr>
          <p:cNvPr id="3" name="Content Placeholder 2">
            <a:extLst>
              <a:ext uri="{FF2B5EF4-FFF2-40B4-BE49-F238E27FC236}">
                <a16:creationId xmlns:a16="http://schemas.microsoft.com/office/drawing/2014/main" id="{0FF2F00D-1519-404F-B8D3-48BF8AA5CA36}"/>
              </a:ext>
            </a:extLst>
          </p:cNvPr>
          <p:cNvSpPr>
            <a:spLocks noGrp="1"/>
          </p:cNvSpPr>
          <p:nvPr>
            <p:ph idx="1"/>
          </p:nvPr>
        </p:nvSpPr>
        <p:spPr>
          <a:xfrm>
            <a:off x="496442" y="1810511"/>
            <a:ext cx="11076434" cy="4490277"/>
          </a:xfrm>
        </p:spPr>
        <p:txBody>
          <a:bodyPr>
            <a:normAutofit/>
          </a:bodyPr>
          <a:lstStyle/>
          <a:p>
            <a:pPr lvl="0"/>
            <a:endParaRPr lang="en-IN" dirty="0"/>
          </a:p>
          <a:p>
            <a:r>
              <a:rPr lang="en-IN" dirty="0"/>
              <a:t>India is the largest producer, importer and consumer of pulses in the world, accounting for 25 % of global production, 15 % trade and 27 % consumption. </a:t>
            </a:r>
          </a:p>
          <a:p>
            <a:pPr lvl="0"/>
            <a:r>
              <a:rPr lang="en-IN" dirty="0"/>
              <a:t>Among various pulse crops, </a:t>
            </a:r>
            <a:r>
              <a:rPr lang="en-IN" b="1" dirty="0"/>
              <a:t>chickpea dominates with over 40 % share of total pulse production </a:t>
            </a:r>
            <a:r>
              <a:rPr lang="en-IN" dirty="0"/>
              <a:t>followed by </a:t>
            </a:r>
            <a:r>
              <a:rPr lang="en-IN" dirty="0" err="1"/>
              <a:t>pigeonpea</a:t>
            </a:r>
            <a:r>
              <a:rPr lang="en-IN" dirty="0"/>
              <a:t> (18-20 %), </a:t>
            </a:r>
            <a:r>
              <a:rPr lang="en-IN" dirty="0" err="1"/>
              <a:t>mungbean</a:t>
            </a:r>
            <a:r>
              <a:rPr lang="en-IN" dirty="0"/>
              <a:t> (11 %), </a:t>
            </a:r>
            <a:r>
              <a:rPr lang="en-IN" dirty="0" err="1"/>
              <a:t>urdbean</a:t>
            </a:r>
            <a:r>
              <a:rPr lang="en-IN" dirty="0"/>
              <a:t> (10-12 %), lentil (8-9 %) and other legumes (20 %) (Parmar et al., 2018). </a:t>
            </a:r>
          </a:p>
          <a:p>
            <a:pPr lvl="0"/>
            <a:r>
              <a:rPr lang="en-IN" dirty="0"/>
              <a:t>Chickpea is grown on more than 6.93 million hectares of land, and contributes to  </a:t>
            </a:r>
            <a:r>
              <a:rPr lang="en-IN" b="1" dirty="0"/>
              <a:t>62 % of the global production </a:t>
            </a:r>
            <a:r>
              <a:rPr lang="en-IN" dirty="0"/>
              <a:t>(5.6 million tonnes) and about </a:t>
            </a:r>
            <a:r>
              <a:rPr lang="en-IN" b="1" dirty="0"/>
              <a:t>37% of total pulse production in the country </a:t>
            </a:r>
            <a:r>
              <a:rPr lang="en-IN" dirty="0"/>
              <a:t>(Shakya, Patel and Singh, 2008).</a:t>
            </a:r>
          </a:p>
          <a:p>
            <a:r>
              <a:rPr lang="en-IN" dirty="0"/>
              <a:t>In </a:t>
            </a:r>
            <a:r>
              <a:rPr lang="en-IN" b="1" dirty="0"/>
              <a:t>Andhra</a:t>
            </a:r>
            <a:r>
              <a:rPr lang="en-IN" dirty="0"/>
              <a:t>, the area cropped to chickpea </a:t>
            </a:r>
            <a:r>
              <a:rPr lang="en-IN" b="1" dirty="0"/>
              <a:t>almost tripled</a:t>
            </a:r>
            <a:r>
              <a:rPr lang="en-IN" dirty="0"/>
              <a:t> from 0.22 million ha during 2000–2001 to 0.6 million ha by 2012–2013. </a:t>
            </a:r>
          </a:p>
          <a:p>
            <a:r>
              <a:rPr lang="en-IN" dirty="0"/>
              <a:t>Nearly </a:t>
            </a:r>
            <a:r>
              <a:rPr lang="en-IN" b="1" dirty="0"/>
              <a:t>98% </a:t>
            </a:r>
            <a:r>
              <a:rPr lang="en-IN" dirty="0"/>
              <a:t>of the chickpea cropped area is now under </a:t>
            </a:r>
            <a:r>
              <a:rPr lang="en-IN" b="1" dirty="0"/>
              <a:t>improved cultivars</a:t>
            </a:r>
            <a:r>
              <a:rPr lang="en-IN" dirty="0"/>
              <a:t>, with an average increase in yield of 37% over yields achieved with unimproved varieties. </a:t>
            </a:r>
          </a:p>
          <a:p>
            <a:endParaRPr lang="en-IN" dirty="0"/>
          </a:p>
          <a:p>
            <a:pPr marL="0" lvl="0" indent="0">
              <a:buNone/>
            </a:pPr>
            <a:endParaRPr lang="en-IN" dirty="0"/>
          </a:p>
        </p:txBody>
      </p:sp>
    </p:spTree>
    <p:extLst>
      <p:ext uri="{BB962C8B-B14F-4D97-AF65-F5344CB8AC3E}">
        <p14:creationId xmlns:p14="http://schemas.microsoft.com/office/powerpoint/2010/main" val="113340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973B-FCAD-DB4B-9B36-FA69C7045C95}"/>
              </a:ext>
            </a:extLst>
          </p:cNvPr>
          <p:cNvSpPr>
            <a:spLocks noGrp="1"/>
          </p:cNvSpPr>
          <p:nvPr>
            <p:ph type="title"/>
          </p:nvPr>
        </p:nvSpPr>
        <p:spPr>
          <a:xfrm>
            <a:off x="2231136" y="550355"/>
            <a:ext cx="7729728" cy="1188720"/>
          </a:xfrm>
        </p:spPr>
        <p:txBody>
          <a:bodyPr/>
          <a:lstStyle/>
          <a:p>
            <a:r>
              <a:rPr lang="en-GB" dirty="0"/>
              <a:t>Chickpea in Andhra Pradesh</a:t>
            </a:r>
          </a:p>
        </p:txBody>
      </p:sp>
      <p:sp>
        <p:nvSpPr>
          <p:cNvPr id="3" name="Content Placeholder 2">
            <a:extLst>
              <a:ext uri="{FF2B5EF4-FFF2-40B4-BE49-F238E27FC236}">
                <a16:creationId xmlns:a16="http://schemas.microsoft.com/office/drawing/2014/main" id="{0C48D5CF-DF8B-F24C-8B01-FC28A55744FF}"/>
              </a:ext>
            </a:extLst>
          </p:cNvPr>
          <p:cNvSpPr>
            <a:spLocks noGrp="1"/>
          </p:cNvSpPr>
          <p:nvPr>
            <p:ph idx="1"/>
          </p:nvPr>
        </p:nvSpPr>
        <p:spPr>
          <a:xfrm>
            <a:off x="139255" y="1878008"/>
            <a:ext cx="11913490" cy="4537080"/>
          </a:xfrm>
        </p:spPr>
        <p:txBody>
          <a:bodyPr>
            <a:noAutofit/>
          </a:bodyPr>
          <a:lstStyle/>
          <a:p>
            <a:pPr lvl="0"/>
            <a:r>
              <a:rPr lang="en-US" sz="1600" dirty="0"/>
              <a:t>Goal to improve chickpea set as early as 1974, but </a:t>
            </a:r>
            <a:r>
              <a:rPr lang="en-IN" sz="1600" b="1" dirty="0"/>
              <a:t>chickpea was not even a minor crop in Andhra Pradesh until 1985</a:t>
            </a:r>
            <a:r>
              <a:rPr lang="en-IN" sz="1600" dirty="0"/>
              <a:t>. It was rather originally cultivated in northern India.</a:t>
            </a:r>
          </a:p>
          <a:p>
            <a:pPr marL="0" indent="0">
              <a:buNone/>
            </a:pPr>
            <a:endParaRPr lang="en-IN" sz="1600" dirty="0"/>
          </a:p>
          <a:p>
            <a:pPr lvl="0"/>
            <a:r>
              <a:rPr lang="en-IN" sz="1600" dirty="0"/>
              <a:t>Drought and disease resistance (especially to Fusarium wilt and </a:t>
            </a:r>
            <a:r>
              <a:rPr lang="en-IN" sz="1600" dirty="0" err="1"/>
              <a:t>Ascochyta</a:t>
            </a:r>
            <a:r>
              <a:rPr lang="en-IN" sz="1600" dirty="0"/>
              <a:t> blight) as most important factors when developing new varieties. Drought perceived as </a:t>
            </a:r>
            <a:r>
              <a:rPr lang="en-IN" sz="1600" b="1" dirty="0"/>
              <a:t>major constraint to chickpea yield in central and southern India.</a:t>
            </a:r>
            <a:endParaRPr lang="en-IN" sz="1600" dirty="0"/>
          </a:p>
          <a:p>
            <a:pPr marL="0" indent="0">
              <a:buNone/>
            </a:pPr>
            <a:endParaRPr lang="en-IN" sz="1600" dirty="0"/>
          </a:p>
          <a:p>
            <a:pPr lvl="0"/>
            <a:r>
              <a:rPr lang="en-IN" sz="1600" dirty="0"/>
              <a:t>In the 90s, there was a </a:t>
            </a:r>
            <a:r>
              <a:rPr lang="en-IN" sz="1600" b="1" dirty="0"/>
              <a:t>decline in chickpea cultivation in northern India</a:t>
            </a:r>
            <a:r>
              <a:rPr lang="en-IN" sz="1600" dirty="0"/>
              <a:t>. Expansion of irrigation and high-input agriculture led to large replacement of chickpea by wheat and other cash crops. Better irrigation allowed farmers to replace chickpea with more profitable, irrigated postrainy-season crops such as wheat and rape/ mustard.  Thus, chickpea's competitiveness improved in central and southern India. ICRISAT, in partnership with the </a:t>
            </a:r>
            <a:r>
              <a:rPr lang="en-IN" sz="1600" b="1" dirty="0"/>
              <a:t>Indian Council of Agricultural Research</a:t>
            </a:r>
            <a:r>
              <a:rPr lang="en-IN" sz="1600" dirty="0"/>
              <a:t> (ICAR) and </a:t>
            </a:r>
            <a:r>
              <a:rPr lang="en-IN" sz="1600" b="1" dirty="0"/>
              <a:t>State Agricultural Universities</a:t>
            </a:r>
            <a:r>
              <a:rPr lang="en-IN" sz="1600" dirty="0"/>
              <a:t> (SAUs), developed </a:t>
            </a:r>
            <a:r>
              <a:rPr lang="en-IN" sz="1600" b="1" dirty="0"/>
              <a:t>short-duration chickpea varieties</a:t>
            </a:r>
            <a:r>
              <a:rPr lang="en-IN" sz="1600" dirty="0"/>
              <a:t> with high yield potential and </a:t>
            </a:r>
            <a:r>
              <a:rPr lang="en-IN" sz="1600" b="1" dirty="0"/>
              <a:t>resistance to fusarium</a:t>
            </a:r>
            <a:r>
              <a:rPr lang="en-IN" sz="1600" dirty="0"/>
              <a:t> wilt, which were well adapted to </a:t>
            </a:r>
            <a:r>
              <a:rPr lang="en-IN" sz="1600" b="1" dirty="0"/>
              <a:t>short season</a:t>
            </a:r>
            <a:r>
              <a:rPr lang="en-IN" sz="1600" dirty="0"/>
              <a:t> environments of central and southern India. </a:t>
            </a:r>
          </a:p>
          <a:p>
            <a:endParaRPr lang="en-GB" sz="1600" dirty="0"/>
          </a:p>
        </p:txBody>
      </p:sp>
    </p:spTree>
    <p:extLst>
      <p:ext uri="{BB962C8B-B14F-4D97-AF65-F5344CB8AC3E}">
        <p14:creationId xmlns:p14="http://schemas.microsoft.com/office/powerpoint/2010/main" val="53356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C9FF7-3187-1E40-9476-F3AB16EB82C7}"/>
              </a:ext>
            </a:extLst>
          </p:cNvPr>
          <p:cNvSpPr>
            <a:spLocks noGrp="1"/>
          </p:cNvSpPr>
          <p:nvPr>
            <p:ph idx="1"/>
          </p:nvPr>
        </p:nvSpPr>
        <p:spPr>
          <a:xfrm>
            <a:off x="234298" y="1721875"/>
            <a:ext cx="11577951" cy="4933758"/>
          </a:xfrm>
        </p:spPr>
        <p:txBody>
          <a:bodyPr>
            <a:noAutofit/>
          </a:bodyPr>
          <a:lstStyle/>
          <a:p>
            <a:pPr lvl="0"/>
            <a:r>
              <a:rPr lang="en-IN" sz="1600" b="1" dirty="0"/>
              <a:t>Also in the 1990s, the cotton crop failed repeatedly</a:t>
            </a:r>
            <a:r>
              <a:rPr lang="en-IN" sz="1600" dirty="0"/>
              <a:t> in many districts of Andhra </a:t>
            </a:r>
            <a:r>
              <a:rPr lang="en-IN" sz="1600" b="1" dirty="0"/>
              <a:t>Debt-ridden farmers driven to suicide</a:t>
            </a:r>
            <a:r>
              <a:rPr lang="en-IN" sz="1600" dirty="0"/>
              <a:t>. Chilli and tobacco – the other two major cash crops – were also plagued by heavy pest damage, rising fertilizer and pesticide prices, and falling prices of these crops. The</a:t>
            </a:r>
            <a:r>
              <a:rPr lang="en-IN" sz="1600" b="1" dirty="0"/>
              <a:t> Government of Andhra Pradesh declared a “tobacco holiday” </a:t>
            </a:r>
            <a:r>
              <a:rPr lang="en-IN" sz="1600" dirty="0"/>
              <a:t>which banned or discouraged tobacco production due to unfavourable global export markets. </a:t>
            </a:r>
          </a:p>
          <a:p>
            <a:pPr lvl="0"/>
            <a:r>
              <a:rPr lang="en-IN" sz="1600" dirty="0"/>
              <a:t>Thus farmers began to urgently seek alternatives: the chickpea area in Andhra Pradesh expanded as </a:t>
            </a:r>
            <a:r>
              <a:rPr lang="en-IN" sz="1600" b="1" dirty="0"/>
              <a:t>farmers replaced crops such as sorghum, cotton, chilies and tobacco with chickpea, which is less labour intensive and more profitable</a:t>
            </a:r>
            <a:r>
              <a:rPr lang="en-IN" sz="1600" dirty="0"/>
              <a:t>.</a:t>
            </a:r>
          </a:p>
          <a:p>
            <a:pPr lvl="0"/>
            <a:r>
              <a:rPr lang="en-IN" sz="1600" dirty="0"/>
              <a:t>The driving factor that enabled the fast uptake process was the </a:t>
            </a:r>
            <a:r>
              <a:rPr lang="en-IN" sz="1600" b="1" dirty="0"/>
              <a:t>research, extension and seed multiplication agencies </a:t>
            </a:r>
            <a:r>
              <a:rPr lang="en-IN" sz="1600" dirty="0"/>
              <a:t>in Andhra Pradesh actively joining with ICRISAT and the JNKVV Central Chickpea Research Institute. The bulk introduction and multiplication of seed by </a:t>
            </a:r>
            <a:r>
              <a:rPr lang="en-IN" sz="1600" b="1" dirty="0"/>
              <a:t>Andhra Pradesh State Seed Development Corporation (APSSDC</a:t>
            </a:r>
            <a:r>
              <a:rPr lang="en-IN" sz="1600" dirty="0"/>
              <a:t>) were complemented by the </a:t>
            </a:r>
            <a:r>
              <a:rPr lang="en-IN" sz="1600" b="1" dirty="0"/>
              <a:t>Department of Agriculture subsidy </a:t>
            </a:r>
            <a:r>
              <a:rPr lang="en-IN" sz="1600" dirty="0"/>
              <a:t>which enabled distribution of </a:t>
            </a:r>
            <a:r>
              <a:rPr lang="en-IN" sz="1600" b="1" dirty="0"/>
              <a:t>huge quantities of improved seeds</a:t>
            </a:r>
            <a:r>
              <a:rPr lang="en-IN" sz="1600" dirty="0"/>
              <a:t> to farmers. </a:t>
            </a:r>
          </a:p>
          <a:p>
            <a:pPr lvl="0"/>
            <a:r>
              <a:rPr lang="en-IN" sz="1600" b="1" dirty="0"/>
              <a:t>Only public sector organizations</a:t>
            </a:r>
            <a:r>
              <a:rPr lang="en-IN" sz="1600" dirty="0"/>
              <a:t> like National Seeds Corporation (NSC), ANGRAU (Acharya N G </a:t>
            </a:r>
            <a:r>
              <a:rPr lang="en-IN" sz="1600" dirty="0" err="1"/>
              <a:t>Ranga</a:t>
            </a:r>
            <a:r>
              <a:rPr lang="en-IN" sz="1600" dirty="0"/>
              <a:t> Agricultural University) and SFCI (State Farm Corporation of India Ltd) are involved in multiplication, production and marketing in the state. None of the private seed companies are involved in seed production and multiplication. </a:t>
            </a:r>
          </a:p>
          <a:p>
            <a:pPr marL="0" indent="0">
              <a:buNone/>
            </a:pPr>
            <a:r>
              <a:rPr lang="en-IN" sz="1600" dirty="0"/>
              <a:t> </a:t>
            </a:r>
            <a:endParaRPr lang="en-GB" sz="1600" dirty="0"/>
          </a:p>
        </p:txBody>
      </p:sp>
      <p:sp>
        <p:nvSpPr>
          <p:cNvPr id="4" name="Title 1">
            <a:extLst>
              <a:ext uri="{FF2B5EF4-FFF2-40B4-BE49-F238E27FC236}">
                <a16:creationId xmlns:a16="http://schemas.microsoft.com/office/drawing/2014/main" id="{5CE5E6F0-6E35-D84A-9FD1-D10442057438}"/>
              </a:ext>
            </a:extLst>
          </p:cNvPr>
          <p:cNvSpPr>
            <a:spLocks noGrp="1"/>
          </p:cNvSpPr>
          <p:nvPr>
            <p:ph type="title"/>
          </p:nvPr>
        </p:nvSpPr>
        <p:spPr>
          <a:xfrm>
            <a:off x="2350406" y="413885"/>
            <a:ext cx="7729728" cy="1188720"/>
          </a:xfrm>
        </p:spPr>
        <p:txBody>
          <a:bodyPr/>
          <a:lstStyle/>
          <a:p>
            <a:r>
              <a:rPr lang="en-GB" dirty="0"/>
              <a:t>Chickpea in Andhra Pradesh</a:t>
            </a:r>
          </a:p>
        </p:txBody>
      </p:sp>
    </p:spTree>
    <p:extLst>
      <p:ext uri="{BB962C8B-B14F-4D97-AF65-F5344CB8AC3E}">
        <p14:creationId xmlns:p14="http://schemas.microsoft.com/office/powerpoint/2010/main" val="278839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0449-7B8B-4343-A517-0D327C6AB31A}"/>
              </a:ext>
            </a:extLst>
          </p:cNvPr>
          <p:cNvSpPr>
            <a:spLocks noGrp="1"/>
          </p:cNvSpPr>
          <p:nvPr>
            <p:ph type="title"/>
          </p:nvPr>
        </p:nvSpPr>
        <p:spPr>
          <a:xfrm>
            <a:off x="2231136" y="484791"/>
            <a:ext cx="7729728" cy="1188720"/>
          </a:xfrm>
        </p:spPr>
        <p:txBody>
          <a:bodyPr/>
          <a:lstStyle/>
          <a:p>
            <a:r>
              <a:rPr lang="en-GB" dirty="0"/>
              <a:t>Chickpea in Andhra Pradesh</a:t>
            </a:r>
          </a:p>
        </p:txBody>
      </p:sp>
      <p:sp>
        <p:nvSpPr>
          <p:cNvPr id="3" name="Content Placeholder 2">
            <a:extLst>
              <a:ext uri="{FF2B5EF4-FFF2-40B4-BE49-F238E27FC236}">
                <a16:creationId xmlns:a16="http://schemas.microsoft.com/office/drawing/2014/main" id="{1A204C07-328F-4A4E-A30A-43D4CCFAFEA1}"/>
              </a:ext>
            </a:extLst>
          </p:cNvPr>
          <p:cNvSpPr>
            <a:spLocks noGrp="1"/>
          </p:cNvSpPr>
          <p:nvPr>
            <p:ph idx="1"/>
          </p:nvPr>
        </p:nvSpPr>
        <p:spPr>
          <a:xfrm>
            <a:off x="232022" y="2174444"/>
            <a:ext cx="11251095" cy="3988904"/>
          </a:xfrm>
        </p:spPr>
        <p:txBody>
          <a:bodyPr>
            <a:noAutofit/>
          </a:bodyPr>
          <a:lstStyle/>
          <a:p>
            <a:r>
              <a:rPr lang="en-IN" sz="1600" dirty="0"/>
              <a:t>The main source of information for JG 11 was </a:t>
            </a:r>
            <a:r>
              <a:rPr lang="en-IN" sz="1600" b="1" dirty="0"/>
              <a:t>fellow farmers (83%) followed by Government extension agency </a:t>
            </a:r>
            <a:r>
              <a:rPr lang="en-IN" sz="1600" dirty="0"/>
              <a:t>(12%).</a:t>
            </a:r>
          </a:p>
          <a:p>
            <a:r>
              <a:rPr lang="en-IN" sz="1600" b="1" dirty="0"/>
              <a:t>Farmer-to-farmer exchange led to</a:t>
            </a:r>
            <a:r>
              <a:rPr lang="en-IN" sz="1600" dirty="0"/>
              <a:t> increased area under chickpea – by 1998, the area under chickpea in AP had more than doubled </a:t>
            </a:r>
          </a:p>
          <a:p>
            <a:pPr lvl="3"/>
            <a:r>
              <a:rPr lang="en-IN" dirty="0"/>
              <a:t>many farmers adopted two </a:t>
            </a:r>
            <a:r>
              <a:rPr lang="en-IN" b="1" dirty="0"/>
              <a:t>new cropping patterns</a:t>
            </a:r>
            <a:r>
              <a:rPr lang="en-IN" dirty="0"/>
              <a:t>, soybean-chickpea and sesame-chickpea to replace cotton cultivation. Adopting chickpea helped farmers</a:t>
            </a:r>
            <a:r>
              <a:rPr lang="en-IN" b="1" dirty="0"/>
              <a:t> reduce costs of their purchased inputs </a:t>
            </a:r>
            <a:r>
              <a:rPr lang="en-IN" dirty="0"/>
              <a:t>such as fertilizers, pesticides, and labour</a:t>
            </a:r>
          </a:p>
          <a:p>
            <a:pPr lvl="3"/>
            <a:r>
              <a:rPr lang="en-IN" dirty="0"/>
              <a:t>Farmers also increased their </a:t>
            </a:r>
            <a:r>
              <a:rPr lang="en-IN" b="1" dirty="0"/>
              <a:t>incomes</a:t>
            </a:r>
            <a:r>
              <a:rPr lang="en-IN" dirty="0"/>
              <a:t> - chickpea prices relatively high and stable</a:t>
            </a:r>
          </a:p>
          <a:p>
            <a:pPr lvl="3"/>
            <a:r>
              <a:rPr lang="en-IN" dirty="0"/>
              <a:t>High-protein (20-21%) content </a:t>
            </a:r>
            <a:r>
              <a:rPr lang="en-IN" b="1" dirty="0"/>
              <a:t>improved nutritio</a:t>
            </a:r>
            <a:r>
              <a:rPr lang="en-IN" dirty="0"/>
              <a:t>n</a:t>
            </a:r>
          </a:p>
          <a:p>
            <a:pPr lvl="0"/>
            <a:r>
              <a:rPr lang="en-IN" sz="1600" dirty="0"/>
              <a:t>Now, in AP, most of farmers have moved from subsistence to </a:t>
            </a:r>
            <a:r>
              <a:rPr lang="en-IN" sz="1600" b="1" dirty="0"/>
              <a:t>commercial chickpea farming by mechanizing their operations</a:t>
            </a:r>
            <a:r>
              <a:rPr lang="en-IN" sz="1600" dirty="0"/>
              <a:t> except harvesting. Also due to</a:t>
            </a:r>
            <a:r>
              <a:rPr lang="en-IN" sz="1600" b="1" dirty="0"/>
              <a:t> mechanization</a:t>
            </a:r>
            <a:r>
              <a:rPr lang="en-IN" sz="1600" dirty="0"/>
              <a:t>, farmers with extra time on their hands are taking up dairy farming in addition to chickpea cultivation. This gives farmer considerable additional income.</a:t>
            </a:r>
          </a:p>
          <a:p>
            <a:endParaRPr lang="en-GB" sz="1600" dirty="0"/>
          </a:p>
        </p:txBody>
      </p:sp>
    </p:spTree>
    <p:extLst>
      <p:ext uri="{BB962C8B-B14F-4D97-AF65-F5344CB8AC3E}">
        <p14:creationId xmlns:p14="http://schemas.microsoft.com/office/powerpoint/2010/main" val="314982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1" name="OTLSHAPE_M_bc5b099a860d4eb6bbac39b6b22f89a9_Connector1"/>
          <p:cNvCxnSpPr/>
          <p:nvPr>
            <p:custDataLst>
              <p:tags r:id="rId2"/>
            </p:custDataLst>
          </p:nvPr>
        </p:nvCxnSpPr>
        <p:spPr>
          <a:xfrm>
            <a:off x="9049790" y="1993900"/>
            <a:ext cx="0" cy="724664"/>
          </a:xfrm>
          <a:prstGeom prst="line">
            <a:avLst/>
          </a:prstGeom>
          <a:ln w="9525"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8" name="OTLSHAPE_M_155a7519591d4003a05343b15444e266_Connector1"/>
          <p:cNvCxnSpPr/>
          <p:nvPr>
            <p:custDataLst>
              <p:tags r:id="rId3"/>
            </p:custDataLst>
          </p:nvPr>
        </p:nvCxnSpPr>
        <p:spPr>
          <a:xfrm>
            <a:off x="7249742" y="1993900"/>
            <a:ext cx="0" cy="554145"/>
          </a:xfrm>
          <a:prstGeom prst="line">
            <a:avLst/>
          </a:prstGeom>
          <a:ln w="9525" cap="flat" cmpd="sng" algn="ctr">
            <a:solidFill>
              <a:schemeClr val="dk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4" name="OTLSHAPE_M_32e754a4ad894522b2c68f667c7e3b92_Connector1"/>
          <p:cNvCxnSpPr>
            <a:cxnSpLocks/>
          </p:cNvCxnSpPr>
          <p:nvPr>
            <p:custDataLst>
              <p:tags r:id="rId4"/>
            </p:custDataLst>
          </p:nvPr>
        </p:nvCxnSpPr>
        <p:spPr>
          <a:xfrm>
            <a:off x="3216846" y="2025651"/>
            <a:ext cx="0" cy="1417964"/>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9" name="OTLSHAPE_M_608d62d92f4f4d228a03b6ea629bc55d_Connector1"/>
          <p:cNvCxnSpPr/>
          <p:nvPr>
            <p:custDataLst>
              <p:tags r:id="rId5"/>
            </p:custDataLst>
          </p:nvPr>
        </p:nvCxnSpPr>
        <p:spPr>
          <a:xfrm>
            <a:off x="222629" y="1968500"/>
            <a:ext cx="0" cy="2730288"/>
          </a:xfrm>
          <a:prstGeom prst="line">
            <a:avLst/>
          </a:prstGeom>
          <a:ln w="9525" cap="flat" cmpd="sng" algn="ctr">
            <a:solidFill>
              <a:srgbClr val="00B050">
                <a:alpha val="3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0" name="OTLSHAPE_TB_00000000000000000000000000000000_LeftEndCaps" hidden="1"/>
          <p:cNvSpPr txBox="1"/>
          <p:nvPr>
            <p:custDataLst>
              <p:tags r:id="rId6"/>
            </p:custDataLst>
          </p:nvPr>
        </p:nvSpPr>
        <p:spPr>
          <a:xfrm>
            <a:off x="254000" y="1701969"/>
            <a:ext cx="469900" cy="279061"/>
          </a:xfrm>
          <a:prstGeom prst="rect">
            <a:avLst/>
          </a:prstGeom>
          <a:noFill/>
        </p:spPr>
        <p:txBody>
          <a:bodyPr vert="horz" wrap="none" lIns="0" tIns="0" rIns="0" bIns="0" rtlCol="0" anchor="ctr" anchorCtr="0">
            <a:spAutoFit/>
          </a:bodyPr>
          <a:lstStyle/>
          <a:p>
            <a:pPr algn="ctr"/>
            <a:r>
              <a:rPr lang="en-US" b="1">
                <a:solidFill>
                  <a:srgbClr val="63A537"/>
                </a:solidFill>
                <a:latin typeface="Calibri" panose="020F0502020204030204" pitchFamily="34" charset="0"/>
              </a:rPr>
              <a:t>2017</a:t>
            </a:r>
          </a:p>
        </p:txBody>
      </p:sp>
      <p:sp>
        <p:nvSpPr>
          <p:cNvPr id="971" name="OTLSHAPE_TB_00000000000000000000000000000000_RightEndCaps" hidden="1"/>
          <p:cNvSpPr txBox="1"/>
          <p:nvPr>
            <p:custDataLst>
              <p:tags r:id="rId7"/>
            </p:custDataLst>
          </p:nvPr>
        </p:nvSpPr>
        <p:spPr>
          <a:xfrm>
            <a:off x="11577489" y="1732979"/>
            <a:ext cx="368300" cy="217043"/>
          </a:xfrm>
          <a:prstGeom prst="rect">
            <a:avLst/>
          </a:prstGeom>
          <a:noFill/>
        </p:spPr>
        <p:txBody>
          <a:bodyPr vert="horz" wrap="none" lIns="0" tIns="0" rIns="0" bIns="0" rtlCol="0" anchor="ctr" anchorCtr="0">
            <a:spAutoFit/>
          </a:bodyPr>
          <a:lstStyle/>
          <a:p>
            <a:pPr algn="ctr"/>
            <a:r>
              <a:rPr lang="en-US" sz="1400" b="1">
                <a:solidFill>
                  <a:schemeClr val="dk1"/>
                </a:solidFill>
                <a:latin typeface="Calibri" panose="020F0502020204030204" pitchFamily="34" charset="0"/>
              </a:rPr>
              <a:t>2017</a:t>
            </a:r>
          </a:p>
        </p:txBody>
      </p:sp>
      <p:sp>
        <p:nvSpPr>
          <p:cNvPr id="972" name="OTLSHAPE_TB_00000000000000000000000000000000_ScaleContainer"/>
          <p:cNvSpPr/>
          <p:nvPr>
            <p:custDataLst>
              <p:tags r:id="rId8"/>
            </p:custDataLst>
          </p:nvPr>
        </p:nvSpPr>
        <p:spPr>
          <a:xfrm>
            <a:off x="187221" y="1714500"/>
            <a:ext cx="10617200" cy="254000"/>
          </a:xfrm>
          <a:prstGeom prst="roundRect">
            <a:avLst/>
          </a:prstGeom>
          <a:gradFill flip="none" rotWithShape="1">
            <a:gsLst>
              <a:gs pos="0">
                <a:srgbClr val="455F51"/>
              </a:gs>
              <a:gs pos="100000">
                <a:srgbClr val="5D7F6C"/>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3" name="OTLSHAPE_TB_00000000000000000000000000000000_ElapsedTime" hidden="1"/>
          <p:cNvSpPr/>
          <p:nvPr>
            <p:custDataLst>
              <p:tags r:id="rId9"/>
            </p:custDataLst>
          </p:nvPr>
        </p:nvSpPr>
        <p:spPr>
          <a:xfrm>
            <a:off x="0" y="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TLSHAPE_TB_00000000000000000000000000000000_TodayMarkerShape" hidden="1"/>
          <p:cNvSpPr/>
          <p:nvPr>
            <p:custDataLst>
              <p:tags r:id="rId10"/>
            </p:custDataLst>
          </p:nvPr>
        </p:nvSpPr>
        <p:spPr>
          <a:xfrm>
            <a:off x="808180" y="1968500"/>
            <a:ext cx="72571" cy="846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TLSHAPE_TB_00000000000000000000000000000000_TodayMarkerText" hidden="1"/>
          <p:cNvSpPr txBox="1"/>
          <p:nvPr>
            <p:custDataLst>
              <p:tags r:id="rId11"/>
            </p:custDataLst>
          </p:nvPr>
        </p:nvSpPr>
        <p:spPr>
          <a:xfrm>
            <a:off x="844465" y="2053167"/>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976" name="OTLSHAPE_TB_00000000000000000000000000000000_TimescaleInterval1"/>
          <p:cNvSpPr txBox="1"/>
          <p:nvPr>
            <p:custDataLst>
              <p:tags r:id="rId12"/>
            </p:custDataLst>
          </p:nvPr>
        </p:nvSpPr>
        <p:spPr>
          <a:xfrm>
            <a:off x="250721" y="1752600"/>
            <a:ext cx="203582" cy="177800"/>
          </a:xfrm>
          <a:prstGeom prst="rect">
            <a:avLst/>
          </a:prstGeom>
          <a:noFill/>
        </p:spPr>
        <p:txBody>
          <a:bodyPr vert="horz" wrap="none" lIns="0" tIns="0" rIns="0" bIns="0" rtlCol="0" anchor="ctr" anchorCtr="0">
            <a:noAutofit/>
          </a:bodyPr>
          <a:lstStyle/>
          <a:p>
            <a:r>
              <a:rPr lang="en-US" sz="2800" b="1" spc="-20" dirty="0">
                <a:latin typeface="Century Gothic" panose="020B0502020202020204" pitchFamily="34" charset="0"/>
              </a:rPr>
              <a:t>1974</a:t>
            </a:r>
          </a:p>
        </p:txBody>
      </p:sp>
      <p:sp>
        <p:nvSpPr>
          <p:cNvPr id="977" name="OTLSHAPE_TB_00000000000000000000000000000000_TimescaleInterval2"/>
          <p:cNvSpPr txBox="1"/>
          <p:nvPr>
            <p:custDataLst>
              <p:tags r:id="rId13"/>
            </p:custDataLst>
          </p:nvPr>
        </p:nvSpPr>
        <p:spPr>
          <a:xfrm>
            <a:off x="1151507" y="1752600"/>
            <a:ext cx="225383" cy="177800"/>
          </a:xfrm>
          <a:prstGeom prst="rect">
            <a:avLst/>
          </a:prstGeom>
          <a:noFill/>
        </p:spPr>
        <p:txBody>
          <a:bodyPr vert="horz" wrap="none" lIns="0" tIns="0" rIns="0" bIns="0" rtlCol="0" anchor="ctr" anchorCtr="0">
            <a:noAutofit/>
          </a:bodyPr>
          <a:lstStyle/>
          <a:p>
            <a:endParaRPr lang="en-US" sz="1200" spc="-18" dirty="0">
              <a:solidFill>
                <a:schemeClr val="lt1"/>
              </a:solidFill>
              <a:latin typeface="Calibri" panose="020F0502020204030204" pitchFamily="34" charset="0"/>
            </a:endParaRPr>
          </a:p>
        </p:txBody>
      </p:sp>
      <p:sp>
        <p:nvSpPr>
          <p:cNvPr id="979" name="OTLSHAPE_TB_00000000000000000000000000000000_TimescaleInterval4"/>
          <p:cNvSpPr txBox="1"/>
          <p:nvPr>
            <p:custDataLst>
              <p:tags r:id="rId14"/>
            </p:custDataLst>
          </p:nvPr>
        </p:nvSpPr>
        <p:spPr>
          <a:xfrm>
            <a:off x="2913155" y="1745290"/>
            <a:ext cx="222818" cy="177800"/>
          </a:xfrm>
          <a:prstGeom prst="rect">
            <a:avLst/>
          </a:prstGeom>
          <a:noFill/>
        </p:spPr>
        <p:txBody>
          <a:bodyPr vert="horz" wrap="none" lIns="0" tIns="0" rIns="0" bIns="0" rtlCol="0" anchor="ctr" anchorCtr="0">
            <a:noAutofit/>
          </a:bodyPr>
          <a:lstStyle/>
          <a:p>
            <a:r>
              <a:rPr lang="en-US" sz="1200" b="1" u="sng" spc="-18" dirty="0">
                <a:latin typeface="Century Gothic" panose="020B0502020202020204" pitchFamily="34" charset="0"/>
              </a:rPr>
              <a:t>1978-1985</a:t>
            </a:r>
          </a:p>
        </p:txBody>
      </p:sp>
      <p:sp>
        <p:nvSpPr>
          <p:cNvPr id="982" name="OTLSHAPE_TB_00000000000000000000000000000000_TimescaleInterval7"/>
          <p:cNvSpPr txBox="1"/>
          <p:nvPr>
            <p:custDataLst>
              <p:tags r:id="rId15"/>
            </p:custDataLst>
          </p:nvPr>
        </p:nvSpPr>
        <p:spPr>
          <a:xfrm>
            <a:off x="5510147" y="1752600"/>
            <a:ext cx="158185" cy="177800"/>
          </a:xfrm>
          <a:prstGeom prst="rect">
            <a:avLst/>
          </a:prstGeom>
          <a:noFill/>
        </p:spPr>
        <p:txBody>
          <a:bodyPr vert="horz" wrap="none" lIns="0" tIns="0" rIns="0" bIns="0" rtlCol="0" anchor="ctr" anchorCtr="0">
            <a:noAutofit/>
          </a:bodyPr>
          <a:lstStyle/>
          <a:p>
            <a:r>
              <a:rPr lang="en-US" sz="1200" b="1" u="sng" spc="-20" dirty="0">
                <a:latin typeface="Century Gothic" panose="020B0502020202020204" pitchFamily="34" charset="0"/>
              </a:rPr>
              <a:t>1993</a:t>
            </a:r>
          </a:p>
        </p:txBody>
      </p:sp>
      <p:sp>
        <p:nvSpPr>
          <p:cNvPr id="985" name="OTLSHAPE_TB_00000000000000000000000000000000_TimescaleInterval10"/>
          <p:cNvSpPr txBox="1"/>
          <p:nvPr>
            <p:custDataLst>
              <p:tags r:id="rId16"/>
            </p:custDataLst>
          </p:nvPr>
        </p:nvSpPr>
        <p:spPr>
          <a:xfrm>
            <a:off x="7091895" y="1752600"/>
            <a:ext cx="211148" cy="177800"/>
          </a:xfrm>
          <a:prstGeom prst="rect">
            <a:avLst/>
          </a:prstGeom>
          <a:noFill/>
        </p:spPr>
        <p:txBody>
          <a:bodyPr vert="horz" wrap="none" lIns="0" tIns="0" rIns="0" bIns="0" rtlCol="0" anchor="ctr" anchorCtr="0">
            <a:noAutofit/>
          </a:bodyPr>
          <a:lstStyle/>
          <a:p>
            <a:r>
              <a:rPr lang="en-US" sz="1200" b="1" u="sng" spc="-22" dirty="0">
                <a:latin typeface="Century Gothic" panose="020B0502020202020204" pitchFamily="34" charset="0"/>
              </a:rPr>
              <a:t>1990s-2000s</a:t>
            </a:r>
          </a:p>
        </p:txBody>
      </p:sp>
      <p:sp>
        <p:nvSpPr>
          <p:cNvPr id="986" name="OTLSHAPE_TB_00000000000000000000000000000000_TimescaleInterval11"/>
          <p:cNvSpPr txBox="1"/>
          <p:nvPr>
            <p:custDataLst>
              <p:tags r:id="rId17"/>
            </p:custDataLst>
          </p:nvPr>
        </p:nvSpPr>
        <p:spPr>
          <a:xfrm>
            <a:off x="8931832" y="1752600"/>
            <a:ext cx="249364" cy="177800"/>
          </a:xfrm>
          <a:prstGeom prst="rect">
            <a:avLst/>
          </a:prstGeom>
          <a:noFill/>
        </p:spPr>
        <p:txBody>
          <a:bodyPr vert="horz" wrap="none" lIns="0" tIns="0" rIns="0" bIns="0" rtlCol="0" anchor="ctr" anchorCtr="0">
            <a:noAutofit/>
          </a:bodyPr>
          <a:lstStyle/>
          <a:p>
            <a:r>
              <a:rPr lang="en-US" sz="1200" b="1" u="sng" spc="-20" dirty="0">
                <a:latin typeface="Century Gothic" panose="020B0502020202020204" pitchFamily="34" charset="0"/>
              </a:rPr>
              <a:t>1999</a:t>
            </a:r>
          </a:p>
        </p:txBody>
      </p:sp>
      <p:sp>
        <p:nvSpPr>
          <p:cNvPr id="1002" name="OTLSHAPE_M_608d62d92f4f4d228a03b6ea629bc55d_Title"/>
          <p:cNvSpPr txBox="1"/>
          <p:nvPr>
            <p:custDataLst>
              <p:tags r:id="rId18"/>
            </p:custDataLst>
          </p:nvPr>
        </p:nvSpPr>
        <p:spPr>
          <a:xfrm>
            <a:off x="457301" y="4374639"/>
            <a:ext cx="1713626" cy="1846659"/>
          </a:xfrm>
          <a:prstGeom prst="rect">
            <a:avLst/>
          </a:prstGeom>
          <a:ln w="25400">
            <a:solidFill>
              <a:srgbClr val="00B050"/>
            </a:solidFill>
            <a:prstDash val="sysDot"/>
          </a:ln>
        </p:spPr>
        <p:style>
          <a:lnRef idx="2">
            <a:schemeClr val="accent1"/>
          </a:lnRef>
          <a:fillRef idx="1">
            <a:schemeClr val="lt1"/>
          </a:fillRef>
          <a:effectRef idx="0">
            <a:schemeClr val="accent1"/>
          </a:effectRef>
          <a:fontRef idx="minor">
            <a:schemeClr val="dk1"/>
          </a:fontRef>
        </p:style>
        <p:txBody>
          <a:bodyPr vert="horz" wrap="square" lIns="0" tIns="0" rIns="0" bIns="0" rtlCol="0" anchor="ctr" anchorCtr="0">
            <a:spAutoFit/>
          </a:bodyPr>
          <a:lstStyle/>
          <a:p>
            <a:pPr marL="171450" indent="-171450">
              <a:buFont typeface="Arial" panose="020B0604020202020204" pitchFamily="34" charset="0"/>
              <a:buChar char="•"/>
            </a:pPr>
            <a:r>
              <a:rPr lang="en-US" sz="1200" spc="-6" dirty="0">
                <a:latin typeface="Century Gothic" panose="020B0502020202020204" pitchFamily="34" charset="0"/>
              </a:rPr>
              <a:t>ICRISAT considers the improvement of chickpea varieties as one of its targets</a:t>
            </a:r>
          </a:p>
          <a:p>
            <a:pPr marL="171450" indent="-171450">
              <a:buFont typeface="Arial" panose="020B0604020202020204" pitchFamily="34" charset="0"/>
              <a:buChar char="•"/>
            </a:pPr>
            <a:r>
              <a:rPr lang="en-US" sz="1200" spc="-6" dirty="0">
                <a:latin typeface="Century Gothic" panose="020B0502020202020204" pitchFamily="34" charset="0"/>
              </a:rPr>
              <a:t>Chickpea is not a major crop in AP, but it is rather cultivated in Northern India</a:t>
            </a:r>
          </a:p>
          <a:p>
            <a:endParaRPr lang="en-US" sz="1200" b="1" spc="-6" dirty="0">
              <a:latin typeface="Century Gothic" panose="020B0502020202020204" pitchFamily="34" charset="0"/>
            </a:endParaRPr>
          </a:p>
        </p:txBody>
      </p:sp>
      <p:sp>
        <p:nvSpPr>
          <p:cNvPr id="1004" name="OTLSHAPE_M_608d62d92f4f4d228a03b6ea629bc55d_Shape"/>
          <p:cNvSpPr/>
          <p:nvPr>
            <p:custDataLst>
              <p:tags r:id="rId19"/>
            </p:custDataLst>
          </p:nvPr>
        </p:nvSpPr>
        <p:spPr>
          <a:xfrm rot="16200000">
            <a:off x="248029" y="4533688"/>
            <a:ext cx="165100" cy="165100"/>
          </a:xfrm>
          <a:prstGeom prst="flowChartMerge">
            <a:avLst/>
          </a:prstGeom>
          <a:solidFill>
            <a:srgbClr val="00B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TLSHAPE_M_32e754a4ad894522b2c68f667c7e3b92_Shape"/>
          <p:cNvSpPr/>
          <p:nvPr>
            <p:custDataLst>
              <p:tags r:id="rId20"/>
            </p:custDataLst>
          </p:nvPr>
        </p:nvSpPr>
        <p:spPr>
          <a:xfrm>
            <a:off x="3145451" y="1905000"/>
            <a:ext cx="152400" cy="177800"/>
          </a:xfrm>
          <a:prstGeom prst="triangle">
            <a:avLst/>
          </a:prstGeom>
          <a:solidFill>
            <a:schemeClr val="accent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TLSHAPE_M_702056da381246079aaaa6c03a8d9401_Title"/>
          <p:cNvSpPr txBox="1"/>
          <p:nvPr>
            <p:custDataLst>
              <p:tags r:id="rId21"/>
            </p:custDataLst>
          </p:nvPr>
        </p:nvSpPr>
        <p:spPr>
          <a:xfrm>
            <a:off x="2278006" y="3591532"/>
            <a:ext cx="2917944" cy="1692771"/>
          </a:xfrm>
          <a:prstGeom prst="rect">
            <a:avLst/>
          </a:prstGeom>
          <a:ln w="25400">
            <a:prstDash val="sysDot"/>
          </a:ln>
        </p:spPr>
        <p:style>
          <a:lnRef idx="2">
            <a:schemeClr val="accent2"/>
          </a:lnRef>
          <a:fillRef idx="1">
            <a:schemeClr val="lt1"/>
          </a:fillRef>
          <a:effectRef idx="0">
            <a:schemeClr val="accent2"/>
          </a:effectRef>
          <a:fontRef idx="minor">
            <a:schemeClr val="dk1"/>
          </a:fontRef>
        </p:style>
        <p:txBody>
          <a:bodyPr vert="horz" wrap="square" lIns="0" tIns="0" rIns="0" bIns="0" rtlCol="0" anchor="ctr" anchorCtr="0">
            <a:spAutoFit/>
          </a:bodyPr>
          <a:lstStyle/>
          <a:p>
            <a:pPr marL="171450" lvl="0" indent="-171450">
              <a:buFont typeface="Arial" panose="020B0604020202020204" pitchFamily="34" charset="0"/>
              <a:buChar char="•"/>
            </a:pPr>
            <a:r>
              <a:rPr lang="en-IN" sz="1100" dirty="0">
                <a:latin typeface="Century Gothic" panose="020B0502020202020204" pitchFamily="34" charset="0"/>
              </a:rPr>
              <a:t>Research on short duration started in 1978 when the initial investment of ICRISAT/NARS </a:t>
            </a:r>
          </a:p>
          <a:p>
            <a:pPr marL="171450" lvl="0" indent="-171450">
              <a:buFont typeface="Arial" panose="020B0604020202020204" pitchFamily="34" charset="0"/>
              <a:buChar char="•"/>
            </a:pPr>
            <a:r>
              <a:rPr lang="en-IN" sz="1100" dirty="0">
                <a:latin typeface="Century Gothic" panose="020B0502020202020204" pitchFamily="34" charset="0"/>
              </a:rPr>
              <a:t>Particular focus on:</a:t>
            </a:r>
          </a:p>
          <a:p>
            <a:pPr lvl="1"/>
            <a:r>
              <a:rPr lang="en-IN" sz="1100" dirty="0">
                <a:solidFill>
                  <a:srgbClr val="FFC000"/>
                </a:solidFill>
                <a:latin typeface="Century Gothic" panose="020B0502020202020204" pitchFamily="34" charset="0"/>
              </a:rPr>
              <a:t>a)</a:t>
            </a:r>
            <a:r>
              <a:rPr lang="en-IN" sz="1100" dirty="0">
                <a:latin typeface="Century Gothic" panose="020B0502020202020204" pitchFamily="34" charset="0"/>
              </a:rPr>
              <a:t> Disease resistance to Fusarium wilt, </a:t>
            </a:r>
            <a:r>
              <a:rPr lang="en-IN" sz="1100" dirty="0" err="1">
                <a:latin typeface="Century Gothic" panose="020B0502020202020204" pitchFamily="34" charset="0"/>
              </a:rPr>
              <a:t>Ascochyta</a:t>
            </a:r>
            <a:r>
              <a:rPr lang="en-IN" sz="1100" dirty="0">
                <a:latin typeface="Century Gothic" panose="020B0502020202020204" pitchFamily="34" charset="0"/>
              </a:rPr>
              <a:t> blight;</a:t>
            </a:r>
          </a:p>
          <a:p>
            <a:pPr lvl="1"/>
            <a:r>
              <a:rPr lang="en-IN" sz="1100" dirty="0">
                <a:solidFill>
                  <a:schemeClr val="accent3"/>
                </a:solidFill>
                <a:latin typeface="Century Gothic" panose="020B0502020202020204" pitchFamily="34" charset="0"/>
              </a:rPr>
              <a:t>b) </a:t>
            </a:r>
            <a:r>
              <a:rPr lang="en-IN" sz="1100" dirty="0">
                <a:latin typeface="Century Gothic" panose="020B0502020202020204" pitchFamily="34" charset="0"/>
              </a:rPr>
              <a:t>Higher yields</a:t>
            </a:r>
          </a:p>
          <a:p>
            <a:pPr lvl="1"/>
            <a:r>
              <a:rPr lang="en-IN" sz="1100" dirty="0">
                <a:solidFill>
                  <a:schemeClr val="accent2"/>
                </a:solidFill>
                <a:latin typeface="Century Gothic" panose="020B0502020202020204" pitchFamily="34" charset="0"/>
              </a:rPr>
              <a:t>c) </a:t>
            </a:r>
            <a:r>
              <a:rPr lang="en-IN" sz="1100" b="1" dirty="0">
                <a:latin typeface="Century Gothic" panose="020B0502020202020204" pitchFamily="34" charset="0"/>
              </a:rPr>
              <a:t>short-duration  varieties for</a:t>
            </a:r>
            <a:r>
              <a:rPr lang="en-IN" sz="1100" dirty="0">
                <a:latin typeface="Century Gothic" panose="020B0502020202020204" pitchFamily="34" charset="0"/>
              </a:rPr>
              <a:t> </a:t>
            </a:r>
            <a:r>
              <a:rPr lang="en-IN" sz="1100" b="1" dirty="0">
                <a:latin typeface="Century Gothic" panose="020B0502020202020204" pitchFamily="34" charset="0"/>
              </a:rPr>
              <a:t>short season</a:t>
            </a:r>
            <a:r>
              <a:rPr lang="en-IN" sz="1100" dirty="0">
                <a:latin typeface="Century Gothic" panose="020B0502020202020204" pitchFamily="34" charset="0"/>
              </a:rPr>
              <a:t> environments that characterize Southern/central India</a:t>
            </a:r>
            <a:endParaRPr lang="en-GB" sz="1100" dirty="0">
              <a:latin typeface="Century Gothic" panose="020B0502020202020204" pitchFamily="34" charset="0"/>
            </a:endParaRPr>
          </a:p>
        </p:txBody>
      </p:sp>
      <p:sp>
        <p:nvSpPr>
          <p:cNvPr id="1020" name="OTLSHAPE_M_462115dda83147b68c0df36765225ee1_Title"/>
          <p:cNvSpPr txBox="1"/>
          <p:nvPr>
            <p:custDataLst>
              <p:tags r:id="rId22"/>
            </p:custDataLst>
          </p:nvPr>
        </p:nvSpPr>
        <p:spPr>
          <a:xfrm>
            <a:off x="3839708" y="2337184"/>
            <a:ext cx="2315066" cy="923330"/>
          </a:xfrm>
          <a:prstGeom prst="rect">
            <a:avLst/>
          </a:prstGeom>
          <a:solidFill>
            <a:schemeClr val="bg1"/>
          </a:solidFill>
          <a:ln w="2540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vert="horz" wrap="square" lIns="0" tIns="0" rIns="0" bIns="0" rtlCol="0" anchor="ctr" anchorCtr="0">
            <a:spAutoFit/>
          </a:bodyPr>
          <a:lstStyle/>
          <a:p>
            <a:pPr lvl="0"/>
            <a:r>
              <a:rPr lang="en-IN" sz="1200" dirty="0">
                <a:latin typeface="Century Gothic" panose="020B0502020202020204" pitchFamily="34" charset="0"/>
              </a:rPr>
              <a:t>First short duration improved chickpea cultivar Swetha (ICCV 2) which was released in India in 1993, but farmers do not seem to like it</a:t>
            </a:r>
            <a:endParaRPr lang="en-GB" sz="1200" dirty="0">
              <a:latin typeface="Century Gothic" panose="020B0502020202020204" pitchFamily="34" charset="0"/>
            </a:endParaRPr>
          </a:p>
        </p:txBody>
      </p:sp>
      <p:sp>
        <p:nvSpPr>
          <p:cNvPr id="1022" name="OTLSHAPE_M_462115dda83147b68c0df36765225ee1_Shape"/>
          <p:cNvSpPr/>
          <p:nvPr>
            <p:custDataLst>
              <p:tags r:id="rId23"/>
            </p:custDataLst>
          </p:nvPr>
        </p:nvSpPr>
        <p:spPr>
          <a:xfrm>
            <a:off x="5575781" y="1905000"/>
            <a:ext cx="152400" cy="177800"/>
          </a:xfrm>
          <a:prstGeom prst="roundRect">
            <a:avLst/>
          </a:prstGeom>
          <a:solidFill>
            <a:schemeClr val="accent1"/>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TLSHAPE_M_155a7519591d4003a05343b15444e266_Title"/>
          <p:cNvSpPr txBox="1"/>
          <p:nvPr>
            <p:custDataLst>
              <p:tags r:id="rId24"/>
            </p:custDataLst>
          </p:nvPr>
        </p:nvSpPr>
        <p:spPr>
          <a:xfrm>
            <a:off x="6284224" y="2351006"/>
            <a:ext cx="1897521" cy="3693319"/>
          </a:xfrm>
          <a:prstGeom prst="rect">
            <a:avLst/>
          </a:prstGeom>
          <a:ln w="25400">
            <a:solidFill>
              <a:schemeClr val="tx2"/>
            </a:solidFill>
            <a:prstDash val="sysDot"/>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pPr marL="171450" indent="-171450">
              <a:buFont typeface="Arial" panose="020B0604020202020204" pitchFamily="34" charset="0"/>
              <a:buChar char="•"/>
            </a:pPr>
            <a:r>
              <a:rPr lang="en-IN" sz="1200" b="1" dirty="0">
                <a:latin typeface="Century Gothic" panose="020B0502020202020204" pitchFamily="34" charset="0"/>
              </a:rPr>
              <a:t>Decline in chickpea cultivation in northern India:</a:t>
            </a:r>
            <a:r>
              <a:rPr lang="en-IN" sz="1200" dirty="0">
                <a:latin typeface="Century Gothic" panose="020B0502020202020204" pitchFamily="34" charset="0"/>
              </a:rPr>
              <a:t> Expansion of irrigation and high-input agriculture</a:t>
            </a:r>
            <a:endParaRPr lang="en-GB" sz="1200" dirty="0">
              <a:latin typeface="Century Gothic" panose="020B0502020202020204" pitchFamily="34" charset="0"/>
            </a:endParaRPr>
          </a:p>
          <a:p>
            <a:pPr marL="171450" indent="-171450">
              <a:buFont typeface="Arial" panose="020B0604020202020204" pitchFamily="34" charset="0"/>
              <a:buChar char="•"/>
            </a:pPr>
            <a:r>
              <a:rPr lang="en-GB" sz="1200" b="1" dirty="0">
                <a:latin typeface="Century Gothic" panose="020B0502020202020204" pitchFamily="34" charset="0"/>
              </a:rPr>
              <a:t>failure of cotton, chilli and tobacco</a:t>
            </a:r>
            <a:r>
              <a:rPr lang="en-GB" sz="1200" dirty="0">
                <a:latin typeface="Century Gothic" panose="020B0502020202020204" pitchFamily="34" charset="0"/>
              </a:rPr>
              <a:t> crops leads to farmers' distress. The government declares a "tobacco holiday". Farmers in urgent need of alternatives.</a:t>
            </a:r>
          </a:p>
          <a:p>
            <a:pPr marL="171450" lvl="0" indent="-171450">
              <a:buFont typeface="Arial" panose="020B0604020202020204" pitchFamily="34" charset="0"/>
              <a:buChar char="•"/>
            </a:pPr>
            <a:r>
              <a:rPr lang="en-GB" sz="1200" b="1" dirty="0">
                <a:latin typeface="Century Gothic" panose="020B0502020202020204" pitchFamily="34" charset="0"/>
              </a:rPr>
              <a:t>ICRISAT, ICAR and SAUs </a:t>
            </a:r>
            <a:r>
              <a:rPr lang="en-GB" sz="1200" dirty="0">
                <a:latin typeface="Century Gothic" panose="020B0502020202020204" pitchFamily="34" charset="0"/>
              </a:rPr>
              <a:t>work to develop short-duration chickpea varieties that are suitable for central and south India</a:t>
            </a:r>
          </a:p>
          <a:p>
            <a:pPr marL="171450" lvl="0" indent="-171450">
              <a:buFont typeface="Arial" panose="020B0604020202020204" pitchFamily="34" charset="0"/>
              <a:buChar char="•"/>
            </a:pPr>
            <a:endParaRPr lang="en-GB" sz="1200" dirty="0">
              <a:latin typeface="Century Gothic" panose="020B0502020202020204" pitchFamily="34" charset="0"/>
            </a:endParaRPr>
          </a:p>
        </p:txBody>
      </p:sp>
      <p:sp>
        <p:nvSpPr>
          <p:cNvPr id="1025" name="OTLSHAPE_M_155a7519591d4003a05343b15444e266_Shape"/>
          <p:cNvSpPr/>
          <p:nvPr>
            <p:custDataLst>
              <p:tags r:id="rId25"/>
            </p:custDataLst>
          </p:nvPr>
        </p:nvSpPr>
        <p:spPr>
          <a:xfrm>
            <a:off x="7165922" y="1905000"/>
            <a:ext cx="167640" cy="177800"/>
          </a:xfrm>
          <a:prstGeom prst="roundRect">
            <a:avLst/>
          </a:prstGeom>
          <a:solidFill>
            <a:schemeClr val="dk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TLSHAPE_M_bc5b099a860d4eb6bbac39b6b22f89a9_Date"/>
          <p:cNvSpPr txBox="1"/>
          <p:nvPr>
            <p:custDataLst>
              <p:tags r:id="rId26"/>
            </p:custDataLst>
          </p:nvPr>
        </p:nvSpPr>
        <p:spPr>
          <a:xfrm>
            <a:off x="8326379" y="2512591"/>
            <a:ext cx="1446821" cy="1862048"/>
          </a:xfrm>
          <a:prstGeom prst="rect">
            <a:avLst/>
          </a:prstGeom>
          <a:ln w="25400">
            <a:prstDash val="sysDot"/>
          </a:ln>
        </p:spPr>
        <p:style>
          <a:lnRef idx="2">
            <a:schemeClr val="accent3"/>
          </a:lnRef>
          <a:fillRef idx="1">
            <a:schemeClr val="lt1"/>
          </a:fillRef>
          <a:effectRef idx="0">
            <a:schemeClr val="accent3"/>
          </a:effectRef>
          <a:fontRef idx="minor">
            <a:schemeClr val="dk1"/>
          </a:fontRef>
        </p:style>
        <p:txBody>
          <a:bodyPr vert="horz" wrap="square" lIns="0" tIns="0" rIns="0" bIns="0" rtlCol="0" anchor="ctr" anchorCtr="0">
            <a:spAutoFit/>
          </a:bodyPr>
          <a:lstStyle/>
          <a:p>
            <a:r>
              <a:rPr lang="en-GB" sz="1100" dirty="0">
                <a:latin typeface="Century Gothic" panose="020B0502020202020204" pitchFamily="34" charset="0"/>
              </a:rPr>
              <a:t>Several public sector organizations join efforts to </a:t>
            </a:r>
            <a:r>
              <a:rPr lang="en-IN" sz="1100" dirty="0">
                <a:latin typeface="Century Gothic" panose="020B0502020202020204" pitchFamily="34" charset="0"/>
              </a:rPr>
              <a:t>promote improved chickpea varieties among farmers. This led to the development of a second wave of releases starting in </a:t>
            </a:r>
            <a:r>
              <a:rPr lang="en-IN" sz="1100" b="1" dirty="0">
                <a:latin typeface="Century Gothic" panose="020B0502020202020204" pitchFamily="34" charset="0"/>
              </a:rPr>
              <a:t>1999 </a:t>
            </a:r>
            <a:endParaRPr lang="en-GB" sz="1100" dirty="0">
              <a:latin typeface="Century Gothic" panose="020B0502020202020204" pitchFamily="34" charset="0"/>
            </a:endParaRPr>
          </a:p>
          <a:p>
            <a:endParaRPr lang="en-US" sz="1200" spc="-8" dirty="0">
              <a:solidFill>
                <a:schemeClr val="dk2"/>
              </a:solidFill>
              <a:latin typeface="Century Gothic" panose="020B0502020202020204" pitchFamily="34" charset="0"/>
            </a:endParaRPr>
          </a:p>
        </p:txBody>
      </p:sp>
      <p:sp>
        <p:nvSpPr>
          <p:cNvPr id="1034" name="OTLSHAPE_M_bc5b099a860d4eb6bbac39b6b22f89a9_Shape"/>
          <p:cNvSpPr/>
          <p:nvPr>
            <p:custDataLst>
              <p:tags r:id="rId27"/>
            </p:custDataLst>
          </p:nvPr>
        </p:nvSpPr>
        <p:spPr>
          <a:xfrm>
            <a:off x="8973590" y="1905000"/>
            <a:ext cx="152400" cy="177800"/>
          </a:xfrm>
          <a:prstGeom prst="roundRect">
            <a:avLst/>
          </a:prstGeom>
          <a:solidFill>
            <a:schemeClr val="accent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TLSHAPE_M_4df7f7e7f56c481182136003ad88759b_Title"/>
          <p:cNvSpPr txBox="1"/>
          <p:nvPr>
            <p:custDataLst>
              <p:tags r:id="rId28"/>
            </p:custDataLst>
          </p:nvPr>
        </p:nvSpPr>
        <p:spPr>
          <a:xfrm>
            <a:off x="9917833" y="3098387"/>
            <a:ext cx="2026137" cy="2031325"/>
          </a:xfrm>
          <a:prstGeom prst="rect">
            <a:avLst/>
          </a:prstGeom>
          <a:ln w="25400">
            <a:solidFill>
              <a:schemeClr val="accent6"/>
            </a:solidFill>
            <a:prstDash val="sysDot"/>
          </a:ln>
        </p:spPr>
        <p:style>
          <a:lnRef idx="2">
            <a:schemeClr val="accent4"/>
          </a:lnRef>
          <a:fillRef idx="1">
            <a:schemeClr val="lt1"/>
          </a:fillRef>
          <a:effectRef idx="0">
            <a:schemeClr val="accent4"/>
          </a:effectRef>
          <a:fontRef idx="minor">
            <a:schemeClr val="dk1"/>
          </a:fontRef>
        </p:style>
        <p:txBody>
          <a:bodyPr vert="horz" wrap="square" lIns="0" tIns="0" rIns="0" bIns="0" rtlCol="0" anchor="ctr" anchorCtr="0">
            <a:spAutoFit/>
          </a:bodyPr>
          <a:lstStyle/>
          <a:p>
            <a:pPr lvl="0"/>
            <a:r>
              <a:rPr lang="en-GB" sz="1200" dirty="0">
                <a:latin typeface="Century Gothic" panose="020B0502020202020204" pitchFamily="34" charset="0"/>
              </a:rPr>
              <a:t>These improved chickpea varieties have a huge success</a:t>
            </a:r>
          </a:p>
          <a:p>
            <a:pPr lvl="0"/>
            <a:r>
              <a:rPr lang="en-GB" sz="1200" dirty="0">
                <a:latin typeface="Century Gothic" panose="020B0502020202020204" pitchFamily="34" charset="0"/>
              </a:rPr>
              <a:t>By 2010, </a:t>
            </a:r>
            <a:r>
              <a:rPr lang="en-IN" sz="1200" b="1" dirty="0">
                <a:latin typeface="Century Gothic" panose="020B0502020202020204" pitchFamily="34" charset="0"/>
              </a:rPr>
              <a:t>more than 90 %</a:t>
            </a:r>
            <a:r>
              <a:rPr lang="en-IN" sz="1200" dirty="0">
                <a:latin typeface="Century Gothic" panose="020B0502020202020204" pitchFamily="34" charset="0"/>
              </a:rPr>
              <a:t>of chickpea area in AP is covered with short- duration chickpea cultivars (especially JG 11 and KAK 2). Most farmers have mechanized their operations</a:t>
            </a:r>
            <a:endParaRPr lang="en-GB" sz="1200" dirty="0">
              <a:latin typeface="Century Gothic" panose="020B0502020202020204" pitchFamily="34" charset="0"/>
            </a:endParaRPr>
          </a:p>
        </p:txBody>
      </p:sp>
      <p:sp>
        <p:nvSpPr>
          <p:cNvPr id="1037" name="OTLSHAPE_M_4df7f7e7f56c481182136003ad88759b_Shape"/>
          <p:cNvSpPr/>
          <p:nvPr>
            <p:custDataLst>
              <p:tags r:id="rId29"/>
            </p:custDataLst>
          </p:nvPr>
        </p:nvSpPr>
        <p:spPr>
          <a:xfrm flipV="1">
            <a:off x="10449307" y="1976408"/>
            <a:ext cx="152400"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0" y="174910"/>
            <a:ext cx="10248900" cy="1208572"/>
          </a:xfrm>
        </p:spPr>
        <p:txBody>
          <a:bodyPr>
            <a:normAutofit/>
          </a:bodyPr>
          <a:lstStyle/>
          <a:p>
            <a:r>
              <a:rPr lang="en-GB" dirty="0"/>
              <a:t>A timeline – </a:t>
            </a:r>
            <a:br>
              <a:rPr lang="en-GB" dirty="0"/>
            </a:br>
            <a:r>
              <a:rPr lang="en-GB" dirty="0"/>
              <a:t>Chickpea in Andhra Pradesh</a:t>
            </a:r>
            <a:endParaRPr lang="en-US" dirty="0"/>
          </a:p>
        </p:txBody>
      </p:sp>
      <p:cxnSp>
        <p:nvCxnSpPr>
          <p:cNvPr id="72" name="OTLSHAPE_M_ff0f14a0d9f241759cac12a3b2d336c5_Connector1">
            <a:extLst>
              <a:ext uri="{FF2B5EF4-FFF2-40B4-BE49-F238E27FC236}">
                <a16:creationId xmlns:a16="http://schemas.microsoft.com/office/drawing/2014/main" id="{E08E7EA3-B74E-214B-A2FB-E96AD133B48E}"/>
              </a:ext>
            </a:extLst>
          </p:cNvPr>
          <p:cNvCxnSpPr/>
          <p:nvPr>
            <p:custDataLst>
              <p:tags r:id="rId30"/>
            </p:custDataLst>
          </p:nvPr>
        </p:nvCxnSpPr>
        <p:spPr>
          <a:xfrm>
            <a:off x="5649138" y="2061506"/>
            <a:ext cx="0" cy="294726"/>
          </a:xfrm>
          <a:prstGeom prst="line">
            <a:avLst/>
          </a:prstGeom>
          <a:ln w="9525"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OTLSHAPE_TB_00000000000000000000000000000000_TimescaleInterval11">
            <a:extLst>
              <a:ext uri="{FF2B5EF4-FFF2-40B4-BE49-F238E27FC236}">
                <a16:creationId xmlns:a16="http://schemas.microsoft.com/office/drawing/2014/main" id="{CB4B3BA8-6556-764C-A1BB-F96D7BD5A7FD}"/>
              </a:ext>
            </a:extLst>
          </p:cNvPr>
          <p:cNvSpPr txBox="1"/>
          <p:nvPr>
            <p:custDataLst>
              <p:tags r:id="rId31"/>
            </p:custDataLst>
          </p:nvPr>
        </p:nvSpPr>
        <p:spPr>
          <a:xfrm>
            <a:off x="10085030" y="1732590"/>
            <a:ext cx="709498" cy="223210"/>
          </a:xfrm>
          <a:prstGeom prst="rect">
            <a:avLst/>
          </a:prstGeom>
          <a:noFill/>
        </p:spPr>
        <p:txBody>
          <a:bodyPr vert="horz" wrap="none" lIns="0" tIns="0" rIns="0" bIns="0" rtlCol="0" anchor="ctr" anchorCtr="0">
            <a:noAutofit/>
          </a:bodyPr>
          <a:lstStyle/>
          <a:p>
            <a:r>
              <a:rPr lang="en-US" sz="2800" b="1" spc="-20" dirty="0">
                <a:latin typeface="Century Gothic" panose="020B0502020202020204" pitchFamily="34" charset="0"/>
              </a:rPr>
              <a:t>2010</a:t>
            </a:r>
          </a:p>
        </p:txBody>
      </p:sp>
      <p:cxnSp>
        <p:nvCxnSpPr>
          <p:cNvPr id="38" name="OTLSHAPE_M_bc5b099a860d4eb6bbac39b6b22f89a9_Connector1">
            <a:extLst>
              <a:ext uri="{FF2B5EF4-FFF2-40B4-BE49-F238E27FC236}">
                <a16:creationId xmlns:a16="http://schemas.microsoft.com/office/drawing/2014/main" id="{95AD53EB-50F2-484C-AD8E-C4D90E6796CE}"/>
              </a:ext>
            </a:extLst>
          </p:cNvPr>
          <p:cNvCxnSpPr/>
          <p:nvPr>
            <p:custDataLst>
              <p:tags r:id="rId32"/>
            </p:custDataLst>
          </p:nvPr>
        </p:nvCxnSpPr>
        <p:spPr>
          <a:xfrm>
            <a:off x="10515979" y="2154208"/>
            <a:ext cx="0" cy="724664"/>
          </a:xfrm>
          <a:prstGeom prst="line">
            <a:avLst/>
          </a:prstGeom>
          <a:ln w="9525"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6835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3D5157-11BA-2D46-A740-A0F5D759B2C1}"/>
              </a:ext>
            </a:extLst>
          </p:cNvPr>
          <p:cNvSpPr>
            <a:spLocks noGrp="1"/>
          </p:cNvSpPr>
          <p:nvPr>
            <p:ph type="title"/>
          </p:nvPr>
        </p:nvSpPr>
        <p:spPr>
          <a:xfrm>
            <a:off x="1949518" y="1059838"/>
            <a:ext cx="3632052" cy="4738324"/>
          </a:xfrm>
          <a:prstGeom prst="rect">
            <a:avLst/>
          </a:prstGeom>
          <a:noFill/>
          <a:ln>
            <a:noFill/>
          </a:ln>
        </p:spPr>
        <p:txBody>
          <a:bodyPr vert="horz" lIns="182880" tIns="182880" rIns="182880" bIns="182880" rtlCol="0" anchor="ctr">
            <a:normAutofit/>
          </a:bodyPr>
          <a:lstStyle/>
          <a:p>
            <a:r>
              <a:rPr lang="en-US" sz="3600" kern="1200" cap="all" spc="200" baseline="0">
                <a:solidFill>
                  <a:schemeClr val="bg1"/>
                </a:solidFill>
                <a:latin typeface="+mj-lt"/>
                <a:ea typeface="+mj-ea"/>
                <a:cs typeface="+mj-cs"/>
              </a:rPr>
              <a:t>Lentils in Bangladesh</a:t>
            </a:r>
          </a:p>
        </p:txBody>
      </p:sp>
      <p:sp>
        <p:nvSpPr>
          <p:cNvPr id="3" name="TextBox 2">
            <a:extLst>
              <a:ext uri="{FF2B5EF4-FFF2-40B4-BE49-F238E27FC236}">
                <a16:creationId xmlns:a16="http://schemas.microsoft.com/office/drawing/2014/main" id="{410755C2-E8BD-7D47-BBB3-1739F95478A2}"/>
              </a:ext>
            </a:extLst>
          </p:cNvPr>
          <p:cNvSpPr txBox="1"/>
          <p:nvPr/>
        </p:nvSpPr>
        <p:spPr>
          <a:xfrm>
            <a:off x="6679109" y="1059838"/>
            <a:ext cx="4665397" cy="4738323"/>
          </a:xfrm>
          <a:prstGeom prst="rect">
            <a:avLst/>
          </a:prstGeom>
        </p:spPr>
        <p:txBody>
          <a:bodyPr vert="horz" lIns="91440" tIns="45720" rIns="91440" bIns="45720" rtlCol="0" anchor="ctr">
            <a:normAutofit/>
          </a:bodyPr>
          <a:lstStyle/>
          <a:p>
            <a:pPr indent="-228600" defTabSz="914400">
              <a:lnSpc>
                <a:spcPct val="90000"/>
              </a:lnSpc>
              <a:spcBef>
                <a:spcPts val="1000"/>
              </a:spcBef>
              <a:buClr>
                <a:schemeClr val="accent2"/>
              </a:buClr>
              <a:buFont typeface="Arial" panose="020B0604020202020204" pitchFamily="34" charset="0"/>
              <a:buChar char="•"/>
            </a:pPr>
            <a:r>
              <a:rPr lang="en-US" sz="1700">
                <a:solidFill>
                  <a:schemeClr val="tx1">
                    <a:lumMod val="85000"/>
                    <a:lumOff val="15000"/>
                  </a:schemeClr>
                </a:solidFill>
              </a:rPr>
              <a:t>Lentil is a  </a:t>
            </a:r>
            <a:r>
              <a:rPr lang="en-US" sz="1700" b="1">
                <a:solidFill>
                  <a:schemeClr val="tx1">
                    <a:lumMod val="85000"/>
                    <a:lumOff val="15000"/>
                  </a:schemeClr>
                </a:solidFill>
              </a:rPr>
              <a:t>vital part of the food system</a:t>
            </a:r>
            <a:r>
              <a:rPr lang="en-US" sz="1700">
                <a:solidFill>
                  <a:schemeClr val="tx1">
                    <a:lumMod val="85000"/>
                    <a:lumOff val="15000"/>
                  </a:schemeClr>
                </a:solidFill>
              </a:rPr>
              <a:t>: not only as the "poor man's protein" as it was once understood, but now even as a rich man's dish (soup and dhal) </a:t>
            </a:r>
          </a:p>
          <a:p>
            <a:pPr indent="-228600" defTabSz="914400">
              <a:lnSpc>
                <a:spcPct val="90000"/>
              </a:lnSpc>
              <a:spcBef>
                <a:spcPts val="1000"/>
              </a:spcBef>
              <a:buClr>
                <a:schemeClr val="accent2"/>
              </a:buClr>
              <a:buFont typeface="Arial" panose="020B0604020202020204" pitchFamily="34" charset="0"/>
              <a:buChar char="•"/>
            </a:pPr>
            <a:endParaRPr lang="en-US" sz="1700">
              <a:solidFill>
                <a:schemeClr val="tx1">
                  <a:lumMod val="85000"/>
                  <a:lumOff val="15000"/>
                </a:schemeClr>
              </a:solidFill>
            </a:endParaRPr>
          </a:p>
          <a:p>
            <a:pPr indent="-228600" defTabSz="914400">
              <a:lnSpc>
                <a:spcPct val="90000"/>
              </a:lnSpc>
              <a:spcBef>
                <a:spcPts val="1000"/>
              </a:spcBef>
              <a:buClr>
                <a:schemeClr val="accent2"/>
              </a:buClr>
              <a:buFont typeface="Arial" panose="020B0604020202020204" pitchFamily="34" charset="0"/>
              <a:buChar char="•"/>
            </a:pPr>
            <a:r>
              <a:rPr lang="en-US" sz="1700" b="1">
                <a:solidFill>
                  <a:schemeClr val="tx1">
                    <a:lumMod val="85000"/>
                    <a:lumOff val="15000"/>
                  </a:schemeClr>
                </a:solidFill>
              </a:rPr>
              <a:t>Poor dietary diversity</a:t>
            </a:r>
            <a:r>
              <a:rPr lang="en-US" sz="1700">
                <a:solidFill>
                  <a:schemeClr val="tx1">
                    <a:lumMod val="85000"/>
                    <a:lumOff val="15000"/>
                  </a:schemeClr>
                </a:solidFill>
              </a:rPr>
              <a:t> associated with low food expenditures, particularly regarding non-starchy foods that are nutrient-dense but expensive, such as meat, eggs, and dairy products (Arsenault et al., 2012)</a:t>
            </a:r>
          </a:p>
          <a:p>
            <a:pPr indent="-228600" defTabSz="914400">
              <a:lnSpc>
                <a:spcPct val="90000"/>
              </a:lnSpc>
              <a:spcBef>
                <a:spcPts val="1000"/>
              </a:spcBef>
              <a:buClr>
                <a:schemeClr val="accent2"/>
              </a:buClr>
              <a:buFont typeface="Arial" panose="020B0604020202020204" pitchFamily="34" charset="0"/>
              <a:buChar char="•"/>
            </a:pPr>
            <a:endParaRPr lang="en-US" sz="1700">
              <a:solidFill>
                <a:schemeClr val="tx1">
                  <a:lumMod val="85000"/>
                  <a:lumOff val="15000"/>
                </a:schemeClr>
              </a:solidFill>
            </a:endParaRPr>
          </a:p>
          <a:p>
            <a:pPr indent="-228600" defTabSz="914400">
              <a:lnSpc>
                <a:spcPct val="90000"/>
              </a:lnSpc>
              <a:spcBef>
                <a:spcPts val="1000"/>
              </a:spcBef>
              <a:buClr>
                <a:schemeClr val="accent2"/>
              </a:buClr>
              <a:buFont typeface="Arial" panose="020B0604020202020204" pitchFamily="34" charset="0"/>
              <a:buChar char="•"/>
            </a:pPr>
            <a:r>
              <a:rPr lang="en-US" sz="1700">
                <a:solidFill>
                  <a:schemeClr val="tx1">
                    <a:lumMod val="85000"/>
                    <a:lumOff val="15000"/>
                  </a:schemeClr>
                </a:solidFill>
              </a:rPr>
              <a:t>Lentil consumption is key for </a:t>
            </a:r>
            <a:r>
              <a:rPr lang="en-US" sz="1700" b="1">
                <a:solidFill>
                  <a:schemeClr val="tx1">
                    <a:lumMod val="85000"/>
                    <a:lumOff val="15000"/>
                  </a:schemeClr>
                </a:solidFill>
              </a:rPr>
              <a:t>warding protein malnutrition off</a:t>
            </a:r>
            <a:r>
              <a:rPr lang="en-US" sz="1700">
                <a:solidFill>
                  <a:schemeClr val="tx1">
                    <a:lumMod val="85000"/>
                    <a:lumOff val="15000"/>
                  </a:schemeClr>
                </a:solidFill>
              </a:rPr>
              <a:t>, especially in the poorer sector and contributing to a balanced diet (Shaheen et al., 2016) </a:t>
            </a:r>
          </a:p>
        </p:txBody>
      </p:sp>
    </p:spTree>
    <p:extLst>
      <p:ext uri="{BB962C8B-B14F-4D97-AF65-F5344CB8AC3E}">
        <p14:creationId xmlns:p14="http://schemas.microsoft.com/office/powerpoint/2010/main" val="214910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1" name="OTLSHAPE_M_bc5b099a860d4eb6bbac39b6b22f89a9_Connector1"/>
          <p:cNvCxnSpPr/>
          <p:nvPr>
            <p:custDataLst>
              <p:tags r:id="rId2"/>
            </p:custDataLst>
          </p:nvPr>
        </p:nvCxnSpPr>
        <p:spPr>
          <a:xfrm>
            <a:off x="8092528" y="1993900"/>
            <a:ext cx="0" cy="724664"/>
          </a:xfrm>
          <a:prstGeom prst="line">
            <a:avLst/>
          </a:prstGeom>
          <a:ln w="9525"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8" name="OTLSHAPE_M_155a7519591d4003a05343b15444e266_Connector1"/>
          <p:cNvCxnSpPr/>
          <p:nvPr>
            <p:custDataLst>
              <p:tags r:id="rId3"/>
            </p:custDataLst>
          </p:nvPr>
        </p:nvCxnSpPr>
        <p:spPr>
          <a:xfrm>
            <a:off x="5682626" y="2014180"/>
            <a:ext cx="0" cy="554145"/>
          </a:xfrm>
          <a:prstGeom prst="line">
            <a:avLst/>
          </a:prstGeom>
          <a:ln w="9525" cap="flat" cmpd="sng" algn="ctr">
            <a:solidFill>
              <a:schemeClr val="dk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OTLSHAPE_M_a7ec496550fa43e381d505c9e20d1dd9_Connector1"/>
          <p:cNvCxnSpPr/>
          <p:nvPr>
            <p:custDataLst>
              <p:tags r:id="rId4"/>
            </p:custDataLst>
          </p:nvPr>
        </p:nvCxnSpPr>
        <p:spPr>
          <a:xfrm>
            <a:off x="3090657" y="1993900"/>
            <a:ext cx="0" cy="1225212"/>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9" name="OTLSHAPE_M_608d62d92f4f4d228a03b6ea629bc55d_Connector1"/>
          <p:cNvCxnSpPr/>
          <p:nvPr>
            <p:custDataLst>
              <p:tags r:id="rId5"/>
            </p:custDataLst>
          </p:nvPr>
        </p:nvCxnSpPr>
        <p:spPr>
          <a:xfrm>
            <a:off x="751282" y="1968500"/>
            <a:ext cx="0" cy="2730288"/>
          </a:xfrm>
          <a:prstGeom prst="line">
            <a:avLst/>
          </a:prstGeom>
          <a:ln w="9525" cap="flat" cmpd="sng" algn="ctr">
            <a:solidFill>
              <a:srgbClr val="00B05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0" name="OTLSHAPE_TB_00000000000000000000000000000000_LeftEndCaps" hidden="1"/>
          <p:cNvSpPr txBox="1"/>
          <p:nvPr>
            <p:custDataLst>
              <p:tags r:id="rId6"/>
            </p:custDataLst>
          </p:nvPr>
        </p:nvSpPr>
        <p:spPr>
          <a:xfrm>
            <a:off x="254000" y="1701969"/>
            <a:ext cx="469900" cy="279061"/>
          </a:xfrm>
          <a:prstGeom prst="rect">
            <a:avLst/>
          </a:prstGeom>
          <a:noFill/>
        </p:spPr>
        <p:txBody>
          <a:bodyPr vert="horz" wrap="none" lIns="0" tIns="0" rIns="0" bIns="0" rtlCol="0" anchor="ctr" anchorCtr="0">
            <a:spAutoFit/>
          </a:bodyPr>
          <a:lstStyle/>
          <a:p>
            <a:pPr algn="ctr"/>
            <a:r>
              <a:rPr lang="en-US" b="1">
                <a:solidFill>
                  <a:srgbClr val="63A537"/>
                </a:solidFill>
                <a:latin typeface="Calibri" panose="020F0502020204030204" pitchFamily="34" charset="0"/>
              </a:rPr>
              <a:t>2017</a:t>
            </a:r>
          </a:p>
        </p:txBody>
      </p:sp>
      <p:sp>
        <p:nvSpPr>
          <p:cNvPr id="971" name="OTLSHAPE_TB_00000000000000000000000000000000_RightEndCaps" hidden="1"/>
          <p:cNvSpPr txBox="1"/>
          <p:nvPr>
            <p:custDataLst>
              <p:tags r:id="rId7"/>
            </p:custDataLst>
          </p:nvPr>
        </p:nvSpPr>
        <p:spPr>
          <a:xfrm>
            <a:off x="11577489" y="1732979"/>
            <a:ext cx="368300" cy="217043"/>
          </a:xfrm>
          <a:prstGeom prst="rect">
            <a:avLst/>
          </a:prstGeom>
          <a:noFill/>
        </p:spPr>
        <p:txBody>
          <a:bodyPr vert="horz" wrap="none" lIns="0" tIns="0" rIns="0" bIns="0" rtlCol="0" anchor="ctr" anchorCtr="0">
            <a:spAutoFit/>
          </a:bodyPr>
          <a:lstStyle/>
          <a:p>
            <a:pPr algn="ctr"/>
            <a:r>
              <a:rPr lang="en-US" sz="1400" b="1">
                <a:solidFill>
                  <a:schemeClr val="dk1"/>
                </a:solidFill>
                <a:latin typeface="Calibri" panose="020F0502020204030204" pitchFamily="34" charset="0"/>
              </a:rPr>
              <a:t>2017</a:t>
            </a:r>
          </a:p>
        </p:txBody>
      </p:sp>
      <p:sp>
        <p:nvSpPr>
          <p:cNvPr id="972" name="OTLSHAPE_TB_00000000000000000000000000000000_ScaleContainer"/>
          <p:cNvSpPr/>
          <p:nvPr>
            <p:custDataLst>
              <p:tags r:id="rId8"/>
            </p:custDataLst>
          </p:nvPr>
        </p:nvSpPr>
        <p:spPr>
          <a:xfrm>
            <a:off x="201515" y="1714500"/>
            <a:ext cx="11557094" cy="241219"/>
          </a:xfrm>
          <a:prstGeom prst="roundRect">
            <a:avLst/>
          </a:prstGeom>
          <a:gradFill flip="none" rotWithShape="1">
            <a:gsLst>
              <a:gs pos="0">
                <a:srgbClr val="455F51"/>
              </a:gs>
              <a:gs pos="100000">
                <a:srgbClr val="5D7F6C"/>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3" name="OTLSHAPE_TB_00000000000000000000000000000000_ElapsedTime" hidden="1"/>
          <p:cNvSpPr/>
          <p:nvPr>
            <p:custDataLst>
              <p:tags r:id="rId9"/>
            </p:custDataLst>
          </p:nvPr>
        </p:nvSpPr>
        <p:spPr>
          <a:xfrm>
            <a:off x="0" y="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TLSHAPE_TB_00000000000000000000000000000000_TodayMarkerShape" hidden="1"/>
          <p:cNvSpPr/>
          <p:nvPr>
            <p:custDataLst>
              <p:tags r:id="rId10"/>
            </p:custDataLst>
          </p:nvPr>
        </p:nvSpPr>
        <p:spPr>
          <a:xfrm>
            <a:off x="808180" y="1968500"/>
            <a:ext cx="72571" cy="846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TLSHAPE_TB_00000000000000000000000000000000_TodayMarkerText" hidden="1"/>
          <p:cNvSpPr txBox="1"/>
          <p:nvPr>
            <p:custDataLst>
              <p:tags r:id="rId11"/>
            </p:custDataLst>
          </p:nvPr>
        </p:nvSpPr>
        <p:spPr>
          <a:xfrm>
            <a:off x="844465" y="2053167"/>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976" name="OTLSHAPE_TB_00000000000000000000000000000000_TimescaleInterval1"/>
          <p:cNvSpPr txBox="1"/>
          <p:nvPr>
            <p:custDataLst>
              <p:tags r:id="rId12"/>
            </p:custDataLst>
          </p:nvPr>
        </p:nvSpPr>
        <p:spPr>
          <a:xfrm>
            <a:off x="779374" y="1752600"/>
            <a:ext cx="203582" cy="177800"/>
          </a:xfrm>
          <a:prstGeom prst="rect">
            <a:avLst/>
          </a:prstGeom>
          <a:noFill/>
        </p:spPr>
        <p:txBody>
          <a:bodyPr vert="horz" wrap="none" lIns="0" tIns="0" rIns="0" bIns="0" rtlCol="0" anchor="ctr" anchorCtr="0">
            <a:noAutofit/>
          </a:bodyPr>
          <a:lstStyle/>
          <a:p>
            <a:r>
              <a:rPr lang="en-US" sz="2800" b="1" spc="-20" dirty="0">
                <a:latin typeface="Century Gothic" panose="020B0502020202020204" pitchFamily="34" charset="0"/>
              </a:rPr>
              <a:t>1970-80s</a:t>
            </a:r>
          </a:p>
        </p:txBody>
      </p:sp>
      <p:sp>
        <p:nvSpPr>
          <p:cNvPr id="977" name="OTLSHAPE_TB_00000000000000000000000000000000_TimescaleInterval2"/>
          <p:cNvSpPr txBox="1"/>
          <p:nvPr>
            <p:custDataLst>
              <p:tags r:id="rId13"/>
            </p:custDataLst>
          </p:nvPr>
        </p:nvSpPr>
        <p:spPr>
          <a:xfrm>
            <a:off x="1680160" y="1752600"/>
            <a:ext cx="225383" cy="177800"/>
          </a:xfrm>
          <a:prstGeom prst="rect">
            <a:avLst/>
          </a:prstGeom>
          <a:noFill/>
        </p:spPr>
        <p:txBody>
          <a:bodyPr vert="horz" wrap="none" lIns="0" tIns="0" rIns="0" bIns="0" rtlCol="0" anchor="ctr" anchorCtr="0">
            <a:noAutofit/>
          </a:bodyPr>
          <a:lstStyle/>
          <a:p>
            <a:endParaRPr lang="en-US" sz="1200" spc="-18" dirty="0">
              <a:solidFill>
                <a:schemeClr val="lt1"/>
              </a:solidFill>
              <a:latin typeface="Calibri" panose="020F0502020204030204" pitchFamily="34" charset="0"/>
            </a:endParaRPr>
          </a:p>
        </p:txBody>
      </p:sp>
      <p:sp>
        <p:nvSpPr>
          <p:cNvPr id="979" name="OTLSHAPE_TB_00000000000000000000000000000000_TimescaleInterval4"/>
          <p:cNvSpPr txBox="1"/>
          <p:nvPr>
            <p:custDataLst>
              <p:tags r:id="rId14"/>
            </p:custDataLst>
          </p:nvPr>
        </p:nvSpPr>
        <p:spPr>
          <a:xfrm>
            <a:off x="2927449" y="1745290"/>
            <a:ext cx="222818" cy="177800"/>
          </a:xfrm>
          <a:prstGeom prst="rect">
            <a:avLst/>
          </a:prstGeom>
          <a:noFill/>
        </p:spPr>
        <p:txBody>
          <a:bodyPr vert="horz" wrap="none" lIns="0" tIns="0" rIns="0" bIns="0" rtlCol="0" anchor="ctr" anchorCtr="0">
            <a:noAutofit/>
          </a:bodyPr>
          <a:lstStyle/>
          <a:p>
            <a:r>
              <a:rPr lang="en-US" sz="1200" b="1" u="sng" spc="-18" dirty="0">
                <a:latin typeface="Century Gothic" panose="020B0502020202020204" pitchFamily="34" charset="0"/>
              </a:rPr>
              <a:t>1985-1990</a:t>
            </a:r>
          </a:p>
        </p:txBody>
      </p:sp>
      <p:sp>
        <p:nvSpPr>
          <p:cNvPr id="982" name="OTLSHAPE_TB_00000000000000000000000000000000_TimescaleInterval7"/>
          <p:cNvSpPr txBox="1"/>
          <p:nvPr>
            <p:custDataLst>
              <p:tags r:id="rId15"/>
            </p:custDataLst>
          </p:nvPr>
        </p:nvSpPr>
        <p:spPr>
          <a:xfrm>
            <a:off x="5467296" y="1752600"/>
            <a:ext cx="158185" cy="177800"/>
          </a:xfrm>
          <a:prstGeom prst="rect">
            <a:avLst/>
          </a:prstGeom>
          <a:noFill/>
        </p:spPr>
        <p:txBody>
          <a:bodyPr vert="horz" wrap="none" lIns="0" tIns="0" rIns="0" bIns="0" rtlCol="0" anchor="ctr" anchorCtr="0">
            <a:noAutofit/>
          </a:bodyPr>
          <a:lstStyle/>
          <a:p>
            <a:r>
              <a:rPr lang="en-US" sz="1200" b="1" u="sng" spc="-20" dirty="0">
                <a:latin typeface="Century Gothic" panose="020B0502020202020204" pitchFamily="34" charset="0"/>
              </a:rPr>
              <a:t>1990s</a:t>
            </a:r>
          </a:p>
        </p:txBody>
      </p:sp>
      <p:sp>
        <p:nvSpPr>
          <p:cNvPr id="985" name="OTLSHAPE_TB_00000000000000000000000000000000_TimescaleInterval10"/>
          <p:cNvSpPr txBox="1"/>
          <p:nvPr>
            <p:custDataLst>
              <p:tags r:id="rId16"/>
            </p:custDataLst>
          </p:nvPr>
        </p:nvSpPr>
        <p:spPr>
          <a:xfrm>
            <a:off x="7620548" y="1752600"/>
            <a:ext cx="211148" cy="177800"/>
          </a:xfrm>
          <a:prstGeom prst="rect">
            <a:avLst/>
          </a:prstGeom>
          <a:noFill/>
        </p:spPr>
        <p:txBody>
          <a:bodyPr vert="horz" wrap="none" lIns="0" tIns="0" rIns="0" bIns="0" rtlCol="0" anchor="ctr" anchorCtr="0">
            <a:noAutofit/>
          </a:bodyPr>
          <a:lstStyle/>
          <a:p>
            <a:endParaRPr lang="en-US" sz="1200" b="1" u="sng" spc="-22" dirty="0">
              <a:latin typeface="Century Gothic" panose="020B0502020202020204" pitchFamily="34" charset="0"/>
            </a:endParaRPr>
          </a:p>
        </p:txBody>
      </p:sp>
      <p:sp>
        <p:nvSpPr>
          <p:cNvPr id="986" name="OTLSHAPE_TB_00000000000000000000000000000000_TimescaleInterval11"/>
          <p:cNvSpPr txBox="1"/>
          <p:nvPr>
            <p:custDataLst>
              <p:tags r:id="rId17"/>
            </p:custDataLst>
          </p:nvPr>
        </p:nvSpPr>
        <p:spPr>
          <a:xfrm>
            <a:off x="7917422" y="1752600"/>
            <a:ext cx="249364" cy="177800"/>
          </a:xfrm>
          <a:prstGeom prst="rect">
            <a:avLst/>
          </a:prstGeom>
          <a:noFill/>
        </p:spPr>
        <p:txBody>
          <a:bodyPr vert="horz" wrap="none" lIns="0" tIns="0" rIns="0" bIns="0" rtlCol="0" anchor="ctr" anchorCtr="0">
            <a:noAutofit/>
          </a:bodyPr>
          <a:lstStyle/>
          <a:p>
            <a:r>
              <a:rPr lang="en-US" sz="1200" b="1" u="sng" spc="-20" dirty="0">
                <a:latin typeface="Century Gothic" panose="020B0502020202020204" pitchFamily="34" charset="0"/>
              </a:rPr>
              <a:t>1996</a:t>
            </a:r>
          </a:p>
        </p:txBody>
      </p:sp>
      <p:sp>
        <p:nvSpPr>
          <p:cNvPr id="1002" name="OTLSHAPE_M_608d62d92f4f4d228a03b6ea629bc55d_Title"/>
          <p:cNvSpPr txBox="1"/>
          <p:nvPr>
            <p:custDataLst>
              <p:tags r:id="rId18"/>
            </p:custDataLst>
          </p:nvPr>
        </p:nvSpPr>
        <p:spPr>
          <a:xfrm>
            <a:off x="1056574" y="4440879"/>
            <a:ext cx="2624639" cy="1692771"/>
          </a:xfrm>
          <a:prstGeom prst="rect">
            <a:avLst/>
          </a:prstGeom>
          <a:ln w="25400">
            <a:solidFill>
              <a:srgbClr val="00B050"/>
            </a:solidFill>
            <a:prstDash val="sysDot"/>
          </a:ln>
        </p:spPr>
        <p:style>
          <a:lnRef idx="2">
            <a:schemeClr val="accent1"/>
          </a:lnRef>
          <a:fillRef idx="1">
            <a:schemeClr val="lt1"/>
          </a:fillRef>
          <a:effectRef idx="0">
            <a:schemeClr val="accent1"/>
          </a:effectRef>
          <a:fontRef idx="minor">
            <a:schemeClr val="dk1"/>
          </a:fontRef>
        </p:style>
        <p:txBody>
          <a:bodyPr vert="horz" wrap="square" lIns="0" tIns="0" rIns="0" bIns="0" rtlCol="0" anchor="ctr" anchorCtr="0">
            <a:spAutoFit/>
          </a:bodyPr>
          <a:lstStyle/>
          <a:p>
            <a:pPr marL="171450" indent="-171450">
              <a:buFont typeface="Arial" panose="020B0604020202020204" pitchFamily="34" charset="0"/>
              <a:buChar char="•"/>
            </a:pPr>
            <a:r>
              <a:rPr lang="en-US" sz="1100" spc="-6" dirty="0">
                <a:latin typeface="Century Gothic" panose="020B0502020202020204" pitchFamily="34" charset="0"/>
              </a:rPr>
              <a:t>Irrigation infrastructure expanded in the 1970s and 1980s </a:t>
            </a:r>
            <a:r>
              <a:rPr lang="en-US" sz="1100" spc="-6" dirty="0">
                <a:latin typeface="Century Gothic" panose="020B0502020202020204" pitchFamily="34" charset="0"/>
                <a:sym typeface="Wingdings" pitchFamily="2" charset="2"/>
              </a:rPr>
              <a:t> </a:t>
            </a:r>
            <a:r>
              <a:rPr lang="en-US" sz="1100" spc="-6" dirty="0">
                <a:latin typeface="Century Gothic" panose="020B0502020202020204" pitchFamily="34" charset="0"/>
              </a:rPr>
              <a:t> more profitable rice production began to supplant lentils. At that point, local varieties of lentils resulted to be low-yielding and highly susceptible to diseases and insect-pests </a:t>
            </a:r>
            <a:r>
              <a:rPr lang="en-GB" sz="1100" dirty="0"/>
              <a:t>(</a:t>
            </a:r>
            <a:r>
              <a:rPr lang="en-GB" sz="1100" i="1" dirty="0" err="1"/>
              <a:t>stemphylium</a:t>
            </a:r>
            <a:r>
              <a:rPr lang="en-GB" sz="1100" dirty="0"/>
              <a:t> blight was particularly important). Overcoming this obstacle was critical</a:t>
            </a:r>
            <a:r>
              <a:rPr lang="en-IN" sz="1100" dirty="0"/>
              <a:t>.</a:t>
            </a:r>
            <a:endParaRPr lang="en-US" sz="1100" spc="-6" dirty="0">
              <a:latin typeface="Century Gothic" panose="020B0502020202020204" pitchFamily="34" charset="0"/>
            </a:endParaRPr>
          </a:p>
        </p:txBody>
      </p:sp>
      <p:sp>
        <p:nvSpPr>
          <p:cNvPr id="1004" name="OTLSHAPE_M_608d62d92f4f4d228a03b6ea629bc55d_Shape"/>
          <p:cNvSpPr/>
          <p:nvPr>
            <p:custDataLst>
              <p:tags r:id="rId19"/>
            </p:custDataLst>
          </p:nvPr>
        </p:nvSpPr>
        <p:spPr>
          <a:xfrm rot="16200000">
            <a:off x="776682" y="4533688"/>
            <a:ext cx="165100" cy="165100"/>
          </a:xfrm>
          <a:prstGeom prst="flowChartMerge">
            <a:avLst/>
          </a:prstGeom>
          <a:solidFill>
            <a:srgbClr val="00B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TLSHAPE_M_a7ec496550fa43e381d505c9e20d1dd9_Shape"/>
          <p:cNvSpPr/>
          <p:nvPr>
            <p:custDataLst>
              <p:tags r:id="rId20"/>
            </p:custDataLst>
          </p:nvPr>
        </p:nvSpPr>
        <p:spPr>
          <a:xfrm>
            <a:off x="3528816" y="1905000"/>
            <a:ext cx="152400" cy="177800"/>
          </a:xfrm>
          <a:prstGeom prst="triangl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TLSHAPE_M_702056da381246079aaaa6c03a8d9401_Title"/>
          <p:cNvSpPr txBox="1"/>
          <p:nvPr>
            <p:custDataLst>
              <p:tags r:id="rId21"/>
            </p:custDataLst>
          </p:nvPr>
        </p:nvSpPr>
        <p:spPr>
          <a:xfrm>
            <a:off x="2130246" y="3134854"/>
            <a:ext cx="2320905" cy="969496"/>
          </a:xfrm>
          <a:prstGeom prst="rect">
            <a:avLst/>
          </a:prstGeom>
          <a:ln w="25400">
            <a:prstDash val="sysDot"/>
          </a:ln>
        </p:spPr>
        <p:style>
          <a:lnRef idx="2">
            <a:schemeClr val="accent2"/>
          </a:lnRef>
          <a:fillRef idx="1">
            <a:schemeClr val="lt1"/>
          </a:fillRef>
          <a:effectRef idx="0">
            <a:schemeClr val="accent2"/>
          </a:effectRef>
          <a:fontRef idx="minor">
            <a:schemeClr val="dk1"/>
          </a:fontRef>
        </p:style>
        <p:txBody>
          <a:bodyPr vert="horz" wrap="square" lIns="0" tIns="0" rIns="0" bIns="0" rtlCol="0" anchor="ctr" anchorCtr="0">
            <a:spAutoFit/>
          </a:bodyPr>
          <a:lstStyle/>
          <a:p>
            <a:pPr lvl="0"/>
            <a:r>
              <a:rPr lang="en-IN" sz="1050" dirty="0"/>
              <a:t>In response to the mid-1980s crisis in lentil production, a joint lentil-breeding program between ICARDA and Bangladesh Agricultural Research Institute (BARI).</a:t>
            </a:r>
          </a:p>
        </p:txBody>
      </p:sp>
      <p:sp>
        <p:nvSpPr>
          <p:cNvPr id="1023" name="OTLSHAPE_M_155a7519591d4003a05343b15444e266_Title"/>
          <p:cNvSpPr txBox="1"/>
          <p:nvPr>
            <p:custDataLst>
              <p:tags r:id="rId22"/>
            </p:custDataLst>
          </p:nvPr>
        </p:nvSpPr>
        <p:spPr>
          <a:xfrm>
            <a:off x="4590946" y="2606506"/>
            <a:ext cx="2502263" cy="2200602"/>
          </a:xfrm>
          <a:prstGeom prst="rect">
            <a:avLst/>
          </a:prstGeom>
          <a:ln w="25400">
            <a:solidFill>
              <a:schemeClr val="tx2"/>
            </a:solidFill>
            <a:prstDash val="sysDot"/>
          </a:ln>
        </p:spPr>
        <p:style>
          <a:lnRef idx="2">
            <a:schemeClr val="dk1"/>
          </a:lnRef>
          <a:fillRef idx="1">
            <a:schemeClr val="lt1"/>
          </a:fillRef>
          <a:effectRef idx="0">
            <a:schemeClr val="dk1"/>
          </a:effectRef>
          <a:fontRef idx="minor">
            <a:schemeClr val="dk1"/>
          </a:fontRef>
        </p:style>
        <p:txBody>
          <a:bodyPr vert="horz" wrap="square" lIns="0" tIns="0" rIns="0" bIns="0" rtlCol="0" anchor="ctr" anchorCtr="0">
            <a:spAutoFit/>
          </a:bodyPr>
          <a:lstStyle/>
          <a:p>
            <a:pPr marL="171450" indent="-171450">
              <a:buFont typeface="Arial" panose="020B0604020202020204" pitchFamily="34" charset="0"/>
              <a:buChar char="•"/>
            </a:pPr>
            <a:r>
              <a:rPr lang="en-IN" sz="1100" dirty="0"/>
              <a:t>Since the 90s, the focus of breeding has undergone a subtle shift: resistance, suitability, and yield are still minimum breeding criteria, but breeders began to emphasize </a:t>
            </a:r>
            <a:r>
              <a:rPr lang="en-IN" sz="1100" b="1" dirty="0"/>
              <a:t>consumption qualitie</a:t>
            </a:r>
            <a:r>
              <a:rPr lang="en-IN" sz="1100" dirty="0"/>
              <a:t>s such as nutrient content, taste, colour, and cooking quality. </a:t>
            </a:r>
          </a:p>
          <a:p>
            <a:pPr marL="171450" indent="-171450">
              <a:buFont typeface="Arial" panose="020B0604020202020204" pitchFamily="34" charset="0"/>
              <a:buChar char="•"/>
            </a:pPr>
            <a:r>
              <a:rPr lang="en-IN" sz="1100" dirty="0"/>
              <a:t>Cooperation between ICARDA and BARI led to the release, since the early 1990s, of several improved lentil varieties have been release</a:t>
            </a:r>
            <a:endParaRPr lang="en-US" sz="1100" spc="-8" dirty="0">
              <a:solidFill>
                <a:schemeClr val="dk2"/>
              </a:solidFill>
              <a:latin typeface="Calibri" panose="020F0502020204030204" pitchFamily="34" charset="0"/>
            </a:endParaRPr>
          </a:p>
        </p:txBody>
      </p:sp>
      <p:sp>
        <p:nvSpPr>
          <p:cNvPr id="1025" name="OTLSHAPE_M_155a7519591d4003a05343b15444e266_Shape"/>
          <p:cNvSpPr/>
          <p:nvPr>
            <p:custDataLst>
              <p:tags r:id="rId23"/>
            </p:custDataLst>
          </p:nvPr>
        </p:nvSpPr>
        <p:spPr>
          <a:xfrm>
            <a:off x="5624224" y="1931027"/>
            <a:ext cx="167640" cy="177800"/>
          </a:xfrm>
          <a:prstGeom prst="roundRect">
            <a:avLst/>
          </a:prstGeom>
          <a:solidFill>
            <a:schemeClr val="dk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TLSHAPE_M_bc5b099a860d4eb6bbac39b6b22f89a9_Date"/>
          <p:cNvSpPr txBox="1"/>
          <p:nvPr>
            <p:custDataLst>
              <p:tags r:id="rId24"/>
            </p:custDataLst>
          </p:nvPr>
        </p:nvSpPr>
        <p:spPr>
          <a:xfrm>
            <a:off x="7214094" y="2671640"/>
            <a:ext cx="2536444" cy="3724096"/>
          </a:xfrm>
          <a:prstGeom prst="rect">
            <a:avLst/>
          </a:prstGeom>
          <a:ln w="25400">
            <a:prstDash val="sysDot"/>
          </a:ln>
        </p:spPr>
        <p:style>
          <a:lnRef idx="2">
            <a:schemeClr val="accent3"/>
          </a:lnRef>
          <a:fillRef idx="1">
            <a:schemeClr val="lt1"/>
          </a:fillRef>
          <a:effectRef idx="0">
            <a:schemeClr val="accent3"/>
          </a:effectRef>
          <a:fontRef idx="minor">
            <a:schemeClr val="dk1"/>
          </a:fontRef>
        </p:style>
        <p:txBody>
          <a:bodyPr vert="horz" wrap="square" lIns="0" tIns="0" rIns="0" bIns="0" rtlCol="0" anchor="ctr" anchorCtr="0">
            <a:spAutoFit/>
          </a:bodyPr>
          <a:lstStyle/>
          <a:p>
            <a:pPr marL="171450" lvl="0" indent="-171450">
              <a:buFont typeface="Arial" panose="020B0604020202020204" pitchFamily="34" charset="0"/>
              <a:buChar char="•"/>
            </a:pPr>
            <a:r>
              <a:rPr lang="en-IN" sz="1100" b="1" dirty="0"/>
              <a:t>BARI-3 and BARI-4 were introduced. </a:t>
            </a:r>
            <a:r>
              <a:rPr lang="en-IN" sz="1100" dirty="0"/>
              <a:t>They are</a:t>
            </a:r>
            <a:r>
              <a:rPr lang="en-IN" sz="1100" b="1" dirty="0"/>
              <a:t> </a:t>
            </a:r>
            <a:r>
              <a:rPr lang="en-IN" sz="1100" dirty="0"/>
              <a:t>resistant to rust and blight, suitable in the relay cropping system (they mature in less than 115 days), and high yielding. These high-yielding and disease-resistant varieties matured in less than 115 days</a:t>
            </a:r>
          </a:p>
          <a:p>
            <a:pPr marL="171450" lvl="0" indent="-171450">
              <a:buFont typeface="Arial" panose="020B0604020202020204" pitchFamily="34" charset="0"/>
              <a:buChar char="•"/>
            </a:pPr>
            <a:endParaRPr lang="en-IN" sz="1100" dirty="0"/>
          </a:p>
          <a:p>
            <a:pPr marL="171450" lvl="0" indent="-171450">
              <a:buFont typeface="Arial" panose="020B0604020202020204" pitchFamily="34" charset="0"/>
              <a:buChar char="•"/>
            </a:pPr>
            <a:r>
              <a:rPr lang="en-IN" sz="1100" dirty="0"/>
              <a:t>As farmers discovered that these lentil varieties could be planted between rice crops using a method known as relay cropping, </a:t>
            </a:r>
            <a:r>
              <a:rPr lang="en-IN" sz="1100" b="1" dirty="0"/>
              <a:t>lentil production rebounded in transplanted rice areas. </a:t>
            </a:r>
          </a:p>
          <a:p>
            <a:pPr marL="171450" lvl="0" indent="-171450">
              <a:buFont typeface="Arial" panose="020B0604020202020204" pitchFamily="34" charset="0"/>
              <a:buChar char="•"/>
            </a:pPr>
            <a:endParaRPr lang="en-IN" sz="1100" dirty="0"/>
          </a:p>
          <a:p>
            <a:pPr marL="171450" lvl="0" indent="-171450">
              <a:buFont typeface="Arial" panose="020B0604020202020204" pitchFamily="34" charset="0"/>
              <a:buChar char="•"/>
            </a:pPr>
            <a:r>
              <a:rPr lang="en-IN" sz="1100" dirty="0"/>
              <a:t>In addition to potential human nutrition benefits, the relay system helps spread farmer resource use into formerly idle periods, stimulating </a:t>
            </a:r>
            <a:r>
              <a:rPr lang="en-IN" sz="1100" b="1" dirty="0"/>
              <a:t>agricultural intensification.</a:t>
            </a:r>
          </a:p>
        </p:txBody>
      </p:sp>
      <p:sp>
        <p:nvSpPr>
          <p:cNvPr id="1034" name="OTLSHAPE_M_bc5b099a860d4eb6bbac39b6b22f89a9_Shape"/>
          <p:cNvSpPr/>
          <p:nvPr>
            <p:custDataLst>
              <p:tags r:id="rId25"/>
            </p:custDataLst>
          </p:nvPr>
        </p:nvSpPr>
        <p:spPr>
          <a:xfrm>
            <a:off x="8016328" y="1905000"/>
            <a:ext cx="152400" cy="177800"/>
          </a:xfrm>
          <a:prstGeom prst="roundRect">
            <a:avLst/>
          </a:prstGeom>
          <a:solidFill>
            <a:schemeClr val="accent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TLSHAPE_M_4df7f7e7f56c481182136003ad88759b_Title"/>
          <p:cNvSpPr txBox="1"/>
          <p:nvPr>
            <p:custDataLst>
              <p:tags r:id="rId26"/>
            </p:custDataLst>
          </p:nvPr>
        </p:nvSpPr>
        <p:spPr>
          <a:xfrm>
            <a:off x="9890472" y="2632409"/>
            <a:ext cx="2151363" cy="2031325"/>
          </a:xfrm>
          <a:prstGeom prst="rect">
            <a:avLst/>
          </a:prstGeom>
          <a:ln w="25400">
            <a:solidFill>
              <a:schemeClr val="accent6"/>
            </a:solidFill>
            <a:prstDash val="sysDot"/>
          </a:ln>
        </p:spPr>
        <p:style>
          <a:lnRef idx="2">
            <a:schemeClr val="accent4"/>
          </a:lnRef>
          <a:fillRef idx="1">
            <a:schemeClr val="lt1"/>
          </a:fillRef>
          <a:effectRef idx="0">
            <a:schemeClr val="accent4"/>
          </a:effectRef>
          <a:fontRef idx="minor">
            <a:schemeClr val="dk1"/>
          </a:fontRef>
        </p:style>
        <p:txBody>
          <a:bodyPr vert="horz" wrap="square" lIns="0" tIns="0" rIns="0" bIns="0" rtlCol="0" anchor="ctr" anchorCtr="0">
            <a:spAutoFit/>
          </a:bodyPr>
          <a:lstStyle/>
          <a:p>
            <a:pPr marL="171450" lvl="0" indent="-171450">
              <a:buFont typeface="Arial" panose="020B0604020202020204" pitchFamily="34" charset="0"/>
              <a:buChar char="•"/>
            </a:pPr>
            <a:r>
              <a:rPr lang="en-IN" sz="1100" dirty="0"/>
              <a:t>Approximately 11--12 improved varieties have been released -- BARI and BINA varieties </a:t>
            </a:r>
          </a:p>
          <a:p>
            <a:pPr marL="171450" lvl="0" indent="-171450">
              <a:buFont typeface="Arial" panose="020B0604020202020204" pitchFamily="34" charset="0"/>
              <a:buChar char="•"/>
            </a:pPr>
            <a:endParaRPr lang="en-IN" sz="1100" dirty="0"/>
          </a:p>
          <a:p>
            <a:pPr marL="171450" lvl="0" indent="-171450">
              <a:buFont typeface="Arial" panose="020B0604020202020204" pitchFamily="34" charset="0"/>
              <a:buChar char="•"/>
            </a:pPr>
            <a:r>
              <a:rPr lang="en-IN" sz="1100" dirty="0"/>
              <a:t>Level of improved pulse variety adoption for </a:t>
            </a:r>
            <a:r>
              <a:rPr lang="en-IN" sz="1100" dirty="0" err="1"/>
              <a:t>mungbean</a:t>
            </a:r>
            <a:r>
              <a:rPr lang="en-IN" sz="1100" dirty="0"/>
              <a:t> is 100%, lentil 92.78%, chickpea 65.75%, </a:t>
            </a:r>
            <a:r>
              <a:rPr lang="en-IN" sz="1100" dirty="0" err="1"/>
              <a:t>blackgram</a:t>
            </a:r>
            <a:r>
              <a:rPr lang="en-IN" sz="1100" dirty="0"/>
              <a:t> 40.17% and </a:t>
            </a:r>
            <a:r>
              <a:rPr lang="en-IN" sz="1100" dirty="0" err="1"/>
              <a:t>grasspea</a:t>
            </a:r>
            <a:r>
              <a:rPr lang="en-IN" sz="1100" dirty="0"/>
              <a:t> only 2.4% </a:t>
            </a:r>
            <a:endParaRPr lang="en-IN" sz="1100" dirty="0">
              <a:latin typeface="Palatino Linotype" panose="02040502050505030304" pitchFamily="18" charset="0"/>
            </a:endParaRPr>
          </a:p>
          <a:p>
            <a:pPr marL="171450" lvl="0" indent="-171450">
              <a:buFont typeface="Arial" panose="020B0604020202020204" pitchFamily="34" charset="0"/>
              <a:buChar char="•"/>
            </a:pPr>
            <a:endParaRPr lang="en-GB" sz="1100" dirty="0">
              <a:latin typeface="Palatino Linotype" panose="02040502050505030304" pitchFamily="18" charset="0"/>
            </a:endParaRPr>
          </a:p>
        </p:txBody>
      </p:sp>
      <p:sp>
        <p:nvSpPr>
          <p:cNvPr id="1037" name="OTLSHAPE_M_4df7f7e7f56c481182136003ad88759b_Shape"/>
          <p:cNvSpPr/>
          <p:nvPr>
            <p:custDataLst>
              <p:tags r:id="rId27"/>
            </p:custDataLst>
          </p:nvPr>
        </p:nvSpPr>
        <p:spPr>
          <a:xfrm flipV="1">
            <a:off x="10409652" y="1933576"/>
            <a:ext cx="138545"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73" name="OTLSHAPE_TB_00000000000000000000000000000000_TimescaleInterval11">
            <a:extLst>
              <a:ext uri="{FF2B5EF4-FFF2-40B4-BE49-F238E27FC236}">
                <a16:creationId xmlns:a16="http://schemas.microsoft.com/office/drawing/2014/main" id="{CB4B3BA8-6556-764C-A1BB-F96D7BD5A7FD}"/>
              </a:ext>
            </a:extLst>
          </p:cNvPr>
          <p:cNvSpPr txBox="1"/>
          <p:nvPr>
            <p:custDataLst>
              <p:tags r:id="rId28"/>
            </p:custDataLst>
          </p:nvPr>
        </p:nvSpPr>
        <p:spPr>
          <a:xfrm>
            <a:off x="9802959" y="1732590"/>
            <a:ext cx="644998" cy="223210"/>
          </a:xfrm>
          <a:prstGeom prst="rect">
            <a:avLst/>
          </a:prstGeom>
          <a:noFill/>
        </p:spPr>
        <p:txBody>
          <a:bodyPr vert="horz" wrap="none" lIns="0" tIns="0" rIns="0" bIns="0" rtlCol="0" anchor="ctr" anchorCtr="0">
            <a:noAutofit/>
          </a:bodyPr>
          <a:lstStyle/>
          <a:p>
            <a:r>
              <a:rPr lang="en-US" sz="2800" b="1" spc="-20" dirty="0">
                <a:latin typeface="Century Gothic" panose="020B0502020202020204" pitchFamily="34" charset="0"/>
              </a:rPr>
              <a:t>2010s-20s</a:t>
            </a:r>
          </a:p>
        </p:txBody>
      </p:sp>
      <p:sp>
        <p:nvSpPr>
          <p:cNvPr id="37" name="Title 1">
            <a:extLst>
              <a:ext uri="{FF2B5EF4-FFF2-40B4-BE49-F238E27FC236}">
                <a16:creationId xmlns:a16="http://schemas.microsoft.com/office/drawing/2014/main" id="{36FB0C9F-F2E9-884D-935D-860268BD1002}"/>
              </a:ext>
            </a:extLst>
          </p:cNvPr>
          <p:cNvSpPr txBox="1">
            <a:spLocks/>
          </p:cNvSpPr>
          <p:nvPr/>
        </p:nvSpPr>
        <p:spPr bwMode="black">
          <a:xfrm>
            <a:off x="1621405" y="232134"/>
            <a:ext cx="9656194" cy="1189870"/>
          </a:xfrm>
          <a:prstGeom prst="rect">
            <a:avLst/>
          </a:prstGeom>
          <a:solidFill>
            <a:schemeClr val="accent2"/>
          </a:solidFill>
          <a:ln w="190500" cap="sq" cmpd="thinThick">
            <a:solidFill>
              <a:schemeClr val="accent2"/>
            </a:solidFill>
            <a:miter lim="800000"/>
          </a:ln>
        </p:spPr>
        <p:txBody>
          <a:bodyPr vert="horz" wrap="square" lIns="182880" tIns="182880" rIns="182880" bIns="182880" rtlCol="0" anchor="ctr">
            <a:normAutofit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200" dirty="0">
                <a:solidFill>
                  <a:srgbClr val="FFFFFF"/>
                </a:solidFill>
              </a:rPr>
              <a:t>a timeline – </a:t>
            </a:r>
          </a:p>
          <a:p>
            <a:r>
              <a:rPr lang="en-US" sz="3200" dirty="0">
                <a:solidFill>
                  <a:srgbClr val="FFFFFF"/>
                </a:solidFill>
              </a:rPr>
              <a:t>Lentils in Bangladesh</a:t>
            </a:r>
          </a:p>
        </p:txBody>
      </p:sp>
      <p:cxnSp>
        <p:nvCxnSpPr>
          <p:cNvPr id="40" name="OTLSHAPE_M_bc5b099a860d4eb6bbac39b6b22f89a9_Connector1">
            <a:extLst>
              <a:ext uri="{FF2B5EF4-FFF2-40B4-BE49-F238E27FC236}">
                <a16:creationId xmlns:a16="http://schemas.microsoft.com/office/drawing/2014/main" id="{B5ECABE7-71C7-1B43-A560-FC689407B5E5}"/>
              </a:ext>
            </a:extLst>
          </p:cNvPr>
          <p:cNvCxnSpPr>
            <a:cxnSpLocks/>
          </p:cNvCxnSpPr>
          <p:nvPr>
            <p:custDataLst>
              <p:tags r:id="rId29"/>
            </p:custDataLst>
          </p:nvPr>
        </p:nvCxnSpPr>
        <p:spPr>
          <a:xfrm>
            <a:off x="10476484" y="2062941"/>
            <a:ext cx="9367" cy="388052"/>
          </a:xfrm>
          <a:prstGeom prst="line">
            <a:avLst/>
          </a:prstGeom>
          <a:ln w="9525"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55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3D5157-11BA-2D46-A740-A0F5D759B2C1}"/>
              </a:ext>
            </a:extLst>
          </p:cNvPr>
          <p:cNvSpPr>
            <a:spLocks noGrp="1"/>
          </p:cNvSpPr>
          <p:nvPr>
            <p:ph type="title"/>
          </p:nvPr>
        </p:nvSpPr>
        <p:spPr>
          <a:xfrm>
            <a:off x="1949518" y="1059838"/>
            <a:ext cx="3632052" cy="4738324"/>
          </a:xfrm>
          <a:prstGeom prst="rect">
            <a:avLst/>
          </a:prstGeom>
          <a:noFill/>
          <a:ln>
            <a:noFill/>
          </a:ln>
        </p:spPr>
        <p:txBody>
          <a:bodyPr vert="horz" lIns="182880" tIns="182880" rIns="182880" bIns="182880" rtlCol="0" anchor="ctr">
            <a:normAutofit/>
          </a:bodyPr>
          <a:lstStyle/>
          <a:p>
            <a:r>
              <a:rPr lang="en-US" sz="3600" kern="1200" cap="all" spc="200" baseline="0">
                <a:solidFill>
                  <a:schemeClr val="bg1"/>
                </a:solidFill>
                <a:latin typeface="+mj-lt"/>
                <a:ea typeface="+mj-ea"/>
                <a:cs typeface="+mj-cs"/>
              </a:rPr>
              <a:t>Key actors for Lentil adoption in Bangladesh</a:t>
            </a:r>
          </a:p>
        </p:txBody>
      </p:sp>
      <p:sp>
        <p:nvSpPr>
          <p:cNvPr id="8" name="TextBox 7">
            <a:extLst>
              <a:ext uri="{FF2B5EF4-FFF2-40B4-BE49-F238E27FC236}">
                <a16:creationId xmlns:a16="http://schemas.microsoft.com/office/drawing/2014/main" id="{5FE19255-3D7D-9748-996D-0B9F342B752D}"/>
              </a:ext>
            </a:extLst>
          </p:cNvPr>
          <p:cNvSpPr txBox="1"/>
          <p:nvPr/>
        </p:nvSpPr>
        <p:spPr>
          <a:xfrm>
            <a:off x="6603294" y="529918"/>
            <a:ext cx="5326769" cy="6070905"/>
          </a:xfrm>
          <a:prstGeom prst="rect">
            <a:avLst/>
          </a:prstGeom>
        </p:spPr>
        <p:txBody>
          <a:bodyPr vert="horz" lIns="91440" tIns="45720" rIns="91440" bIns="45720" rtlCol="0" anchor="ctr">
            <a:normAutofit lnSpcReduction="10000"/>
          </a:bodyPr>
          <a:lstStyle/>
          <a:p>
            <a:pPr lvl="0" indent="-228600" defTabSz="914400">
              <a:lnSpc>
                <a:spcPct val="90000"/>
              </a:lnSpc>
              <a:spcBef>
                <a:spcPts val="1000"/>
              </a:spcBef>
              <a:buClr>
                <a:schemeClr val="accent2"/>
              </a:buClr>
              <a:buFont typeface="Arial" panose="020B0604020202020204" pitchFamily="34" charset="0"/>
              <a:buChar char="•"/>
            </a:pPr>
            <a:endParaRPr lang="en-US" sz="1600" dirty="0">
              <a:solidFill>
                <a:schemeClr val="tx1">
                  <a:lumMod val="85000"/>
                  <a:lumOff val="15000"/>
                </a:schemeClr>
              </a:solidFill>
            </a:endParaRPr>
          </a:p>
          <a:p>
            <a:pPr marL="285750" indent="-228600" defTabSz="914400">
              <a:lnSpc>
                <a:spcPct val="90000"/>
              </a:lnSpc>
              <a:spcBef>
                <a:spcPts val="1000"/>
              </a:spcBef>
              <a:buClr>
                <a:schemeClr val="accent2"/>
              </a:buClr>
              <a:buFont typeface="Arial" panose="020B0604020202020204" pitchFamily="34" charset="0"/>
              <a:buChar char="•"/>
            </a:pPr>
            <a:r>
              <a:rPr lang="en-US" sz="1600" b="1" dirty="0">
                <a:solidFill>
                  <a:schemeClr val="tx1">
                    <a:lumMod val="85000"/>
                    <a:lumOff val="15000"/>
                  </a:schemeClr>
                </a:solidFill>
              </a:rPr>
              <a:t>Extension services </a:t>
            </a:r>
            <a:r>
              <a:rPr lang="en-US" sz="1600" dirty="0">
                <a:solidFill>
                  <a:schemeClr val="tx1">
                    <a:lumMod val="85000"/>
                    <a:lumOff val="15000"/>
                  </a:schemeClr>
                </a:solidFill>
              </a:rPr>
              <a:t>were a very important for adoption(</a:t>
            </a:r>
            <a:r>
              <a:rPr lang="en-US" sz="1600" dirty="0" err="1">
                <a:solidFill>
                  <a:schemeClr val="tx1">
                    <a:lumMod val="85000"/>
                    <a:lumOff val="15000"/>
                  </a:schemeClr>
                </a:solidFill>
              </a:rPr>
              <a:t>Monayem</a:t>
            </a:r>
            <a:r>
              <a:rPr lang="en-US" sz="1600" dirty="0">
                <a:solidFill>
                  <a:schemeClr val="tx1">
                    <a:lumMod val="85000"/>
                    <a:lumOff val="15000"/>
                  </a:schemeClr>
                </a:solidFill>
              </a:rPr>
              <a:t>, </a:t>
            </a:r>
            <a:r>
              <a:rPr lang="en-US" sz="1600" dirty="0" err="1">
                <a:solidFill>
                  <a:schemeClr val="tx1">
                    <a:lumMod val="85000"/>
                    <a:lumOff val="15000"/>
                  </a:schemeClr>
                </a:solidFill>
              </a:rPr>
              <a:t>Akter</a:t>
            </a:r>
            <a:r>
              <a:rPr lang="en-US" sz="1600" dirty="0">
                <a:solidFill>
                  <a:schemeClr val="tx1">
                    <a:lumMod val="85000"/>
                    <a:lumOff val="15000"/>
                  </a:schemeClr>
                </a:solidFill>
              </a:rPr>
              <a:t> and Bakr, 2004) </a:t>
            </a:r>
          </a:p>
          <a:p>
            <a:pPr indent="-228600" defTabSz="914400">
              <a:lnSpc>
                <a:spcPct val="90000"/>
              </a:lnSpc>
              <a:spcBef>
                <a:spcPts val="1000"/>
              </a:spcBef>
              <a:buClr>
                <a:schemeClr val="accent2"/>
              </a:buClr>
              <a:buFont typeface="Arial" panose="020B0604020202020204" pitchFamily="34" charset="0"/>
              <a:buChar char="•"/>
            </a:pPr>
            <a:endParaRPr lang="en-US" sz="1600" dirty="0">
              <a:solidFill>
                <a:schemeClr val="tx1">
                  <a:lumMod val="85000"/>
                  <a:lumOff val="15000"/>
                </a:schemeClr>
              </a:solidFill>
            </a:endParaRPr>
          </a:p>
          <a:p>
            <a:pPr marL="285750" lvl="0"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The </a:t>
            </a:r>
            <a:r>
              <a:rPr lang="en-US" sz="1600" b="1" dirty="0">
                <a:solidFill>
                  <a:schemeClr val="tx1">
                    <a:lumMod val="85000"/>
                    <a:lumOff val="15000"/>
                  </a:schemeClr>
                </a:solidFill>
              </a:rPr>
              <a:t>Department of Agricultural Extension </a:t>
            </a:r>
            <a:r>
              <a:rPr lang="en-US" sz="1600" dirty="0">
                <a:solidFill>
                  <a:schemeClr val="tx1">
                    <a:lumMod val="85000"/>
                    <a:lumOff val="15000"/>
                  </a:schemeClr>
                </a:solidFill>
              </a:rPr>
              <a:t>is the biggest network operating at the grassroots level.  Once a good variety is developed, it is very easy to disseminate it through this effective system.  It includes the Bangladesh </a:t>
            </a:r>
            <a:r>
              <a:rPr lang="en-US" sz="1600" b="1" dirty="0">
                <a:solidFill>
                  <a:schemeClr val="tx1">
                    <a:lumMod val="85000"/>
                    <a:lumOff val="15000"/>
                  </a:schemeClr>
                </a:solidFill>
              </a:rPr>
              <a:t>Agricultural Development Corporation</a:t>
            </a:r>
            <a:r>
              <a:rPr lang="en-US" sz="1600" dirty="0">
                <a:solidFill>
                  <a:schemeClr val="tx1">
                    <a:lumMod val="85000"/>
                    <a:lumOff val="15000"/>
                  </a:schemeClr>
                </a:solidFill>
              </a:rPr>
              <a:t>, which is the government agency for multiplying and disseminating seed.</a:t>
            </a:r>
          </a:p>
          <a:p>
            <a:pPr marL="285750" lvl="0" indent="-228600" defTabSz="914400">
              <a:lnSpc>
                <a:spcPct val="90000"/>
              </a:lnSpc>
              <a:spcBef>
                <a:spcPts val="1000"/>
              </a:spcBef>
              <a:buClr>
                <a:schemeClr val="accent2"/>
              </a:buClr>
              <a:buFont typeface="Arial" panose="020B0604020202020204" pitchFamily="34" charset="0"/>
              <a:buChar char="•"/>
            </a:pPr>
            <a:endParaRPr lang="en-US" sz="1600" dirty="0">
              <a:solidFill>
                <a:schemeClr val="tx1">
                  <a:lumMod val="85000"/>
                  <a:lumOff val="15000"/>
                </a:schemeClr>
              </a:solidFill>
            </a:endParaRPr>
          </a:p>
          <a:p>
            <a:pPr marL="285750"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A second important channel was </a:t>
            </a:r>
            <a:r>
              <a:rPr lang="en-US" sz="1600" b="1" dirty="0">
                <a:solidFill>
                  <a:schemeClr val="tx1">
                    <a:lumMod val="85000"/>
                    <a:lumOff val="15000"/>
                  </a:schemeClr>
                </a:solidFill>
              </a:rPr>
              <a:t>BARI</a:t>
            </a:r>
            <a:r>
              <a:rPr lang="en-US" sz="1600" dirty="0">
                <a:solidFill>
                  <a:schemeClr val="tx1">
                    <a:lumMod val="85000"/>
                    <a:lumOff val="15000"/>
                  </a:schemeClr>
                </a:solidFill>
              </a:rPr>
              <a:t> - especially the </a:t>
            </a:r>
            <a:r>
              <a:rPr lang="en-US" sz="1600" b="1" dirty="0">
                <a:solidFill>
                  <a:schemeClr val="tx1">
                    <a:lumMod val="85000"/>
                    <a:lumOff val="15000"/>
                  </a:schemeClr>
                </a:solidFill>
              </a:rPr>
              <a:t>On-farm Research Division</a:t>
            </a:r>
            <a:r>
              <a:rPr lang="en-US" sz="1600" dirty="0">
                <a:solidFill>
                  <a:schemeClr val="tx1">
                    <a:lumMod val="85000"/>
                    <a:lumOff val="15000"/>
                  </a:schemeClr>
                </a:solidFill>
              </a:rPr>
              <a:t>.  Whatever promising technologies they develop, they pass them on for field testing and demonstration.  They use farmer-managed trials.  The good varieties spread quickly through that route.</a:t>
            </a:r>
          </a:p>
          <a:p>
            <a:pPr indent="-228600" defTabSz="914400">
              <a:lnSpc>
                <a:spcPct val="90000"/>
              </a:lnSpc>
              <a:spcBef>
                <a:spcPts val="1000"/>
              </a:spcBef>
              <a:buClr>
                <a:schemeClr val="accent2"/>
              </a:buClr>
              <a:buFont typeface="Arial" panose="020B0604020202020204" pitchFamily="34" charset="0"/>
              <a:buChar char="•"/>
            </a:pPr>
            <a:endParaRPr lang="en-US" sz="1600" dirty="0">
              <a:solidFill>
                <a:schemeClr val="tx1">
                  <a:lumMod val="85000"/>
                  <a:lumOff val="15000"/>
                </a:schemeClr>
              </a:solidFill>
            </a:endParaRPr>
          </a:p>
          <a:p>
            <a:pPr marL="285750"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These channels were </a:t>
            </a:r>
            <a:r>
              <a:rPr lang="en-US" sz="1600" b="1" dirty="0">
                <a:solidFill>
                  <a:schemeClr val="tx1">
                    <a:lumMod val="85000"/>
                    <a:lumOff val="15000"/>
                  </a:schemeClr>
                </a:solidFill>
              </a:rPr>
              <a:t>good feedback mechanisms </a:t>
            </a:r>
            <a:r>
              <a:rPr lang="en-US" sz="1600" dirty="0">
                <a:solidFill>
                  <a:schemeClr val="tx1">
                    <a:lumMod val="85000"/>
                    <a:lumOff val="15000"/>
                  </a:schemeClr>
                </a:solidFill>
              </a:rPr>
              <a:t>to report problems with varieties back to the breeders and contribute to further improvement of varieties.</a:t>
            </a:r>
          </a:p>
          <a:p>
            <a:pPr marL="285750" indent="-228600" defTabSz="914400">
              <a:lnSpc>
                <a:spcPct val="90000"/>
              </a:lnSpc>
              <a:spcBef>
                <a:spcPts val="1000"/>
              </a:spcBef>
              <a:buClr>
                <a:schemeClr val="accent2"/>
              </a:buClr>
              <a:buFont typeface="Arial" panose="020B0604020202020204" pitchFamily="34" charset="0"/>
              <a:buChar char="•"/>
            </a:pPr>
            <a:endParaRPr lang="en-US" sz="1600" dirty="0">
              <a:solidFill>
                <a:schemeClr val="tx1">
                  <a:lumMod val="85000"/>
                  <a:lumOff val="15000"/>
                </a:schemeClr>
              </a:solidFill>
            </a:endParaRPr>
          </a:p>
        </p:txBody>
      </p:sp>
      <p:sp>
        <p:nvSpPr>
          <p:cNvPr id="3" name="TextBox 2">
            <a:extLst>
              <a:ext uri="{FF2B5EF4-FFF2-40B4-BE49-F238E27FC236}">
                <a16:creationId xmlns:a16="http://schemas.microsoft.com/office/drawing/2014/main" id="{410755C2-E8BD-7D47-BBB3-1739F95478A2}"/>
              </a:ext>
            </a:extLst>
          </p:cNvPr>
          <p:cNvSpPr txBox="1"/>
          <p:nvPr/>
        </p:nvSpPr>
        <p:spPr>
          <a:xfrm>
            <a:off x="814388" y="257174"/>
            <a:ext cx="6800850" cy="6343650"/>
          </a:xfrm>
          <a:prstGeom prst="rect">
            <a:avLst/>
          </a:prstGeom>
        </p:spPr>
        <p:txBody>
          <a:bodyPr vert="horz" lIns="91440" tIns="45720" rIns="91440" bIns="45720" rtlCol="0" anchor="ctr">
            <a:normAutofit/>
          </a:bodyPr>
          <a:lstStyle/>
          <a:p>
            <a:pPr indent="-228600" defTabSz="914400">
              <a:spcBef>
                <a:spcPts val="1000"/>
              </a:spcBef>
              <a:buClr>
                <a:schemeClr val="accent2"/>
              </a:buClr>
              <a:buFont typeface="Arial" panose="020B0604020202020204" pitchFamily="34" charset="0"/>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709955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EuMDI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5LCJHIjo5NSwiQiI6ODF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QsIkZvbnROYW1lIjoiQ2FsaWJyaSIsIklzQm9sZCI6dHJ1ZSwiSXNJdGFsaWMiOmZhbHNlLCJJc1VuZGVybGluZWQiOmZhbHNlLCJQYXJlbnRTdHlsZSI6bnVsbH0sIkF1dG9TaXplIjowLCJGb3JlZ3JvdW5kIjp7IiRpZCI6IjE1IiwiQ29sb3IiOnsiJGlkIjoiMTYiLCJBIjoyNTUsIlIiOjAsIkciOjAsIkIiOjB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A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k5LCJHIjoxNjUsIkIiOjU1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CwiQiI6MH19LCJBcHBlbmRZZWFyT25ZZWFyQ2hhbmdlIjpmYWxzZSwiRWxhcHNlZFRpbWVGb3JtYXQiOjAsIlRvZGF5TWFya2VyUG9zaXRpb24iOjAsIlF1aWNrUG9zaXRpb24iOjAsIkFic29sdXRlUG9zaXRpb24iOjEzNS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SwiRyI6OTUsIkIiOjg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ZGRkIE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OTksIkciOjE2NSwiQiI6NTV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5OSwiRyI6MTY1LCJCIjo1N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NYXJnaW4iOm51bGwsIlN0YXJ0RGF0ZVBvc2l0aW9uIjozLCJFbmREYXRlUG9zaXRpb24iOjMsIlRpdGxlUG9zaXRpb24iOjQ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5LCJHIjo5NSwiQiI6ODF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y0wMS0wMVQyMzo1OTo1OS45OTlaIiwiRW5kRGF0ZSI6IjIwMTctMTItMzFUMjM6NTk6NTkuOTk5WiIsIkZvcm1hdCI6Ik1NTSIsIlR5cGUiOjIsIkF1dG9EYXRlUmFuZ2UiOnRydWUsIldvcmtpbmdEYXlzIjozMSwiVG9kYXlNYXJrZXJUZXh0IjoiVG9kYXkiLCJBdXRvU2NhbGVUeXBlIjpmYWxzZX0sIk1pbGVzdG9uZXMiOlt7IiRpZCI6IjEyMyIsIkRhdGUiOiIyMDE3LTAxLTAxVDIzOjU5OjU5Ljk5OVoiLCJTdHlsZSI6eyIkaWQiOiIxMjQiLCJTaGFwZSI6MiwiQ29ubmVjdG9yTWFyZ2luIjp7IiRyZWYiOiI1NCJ9LCJDb25uZWN0b3JTdHlsZSI6eyIkaWQiOiIxMjUiLCJMaW5lQ29sb3IiOnsiJGlkIjoiMTI2IiwiJHR5cGUiOiJOTFJFLkNvbW1vbi5Eb20uU29saWRDb2xvckJydXNoLCBOTFJFLkNvbW1vbiIsIkNvbG9yIjp7IiRpZCI6IjEyNyIsIkEiOjg5LCJSIjo5MSwiRyI6MTU1LCJCIjoyMTN9fSwiTGluZVdlaWdodCI6MS4wLCJMaW5lVHlwZSI6MCwiUGFyZW50U3R5bGUiOnsiJHJlZiI6IjU1In19LCJJc0JlbG93VGltZWJhbmQiOnRydWUsIkhpZGVEYXRlIjpmYWxzZSwiU2hhcGVTaXplIjoxLCJTcGFjaW5nIjoyLjAsIlBhZGRpbmciOnsiJHJlZiI6IjU4In0sIlNoYXBlU3R5bGUiOnsiJGlkIjoiMTI4IiwiTWFyZ2luIjp7IiRyZWYiOiI2MCJ9LCJQYWRkaW5nIjp7IiRyZWYiOiI2MSJ9LCJCYWNrZ3JvdW5kIjp7IiRpZCI6IjEyOSIsIkNvbG9yIjp7IiRpZCI6IjEzMCIsIkEiOjI1NSwiUiI6OTEsIkciOjE1NSwiQiI6MjEzfX0sIklzVmlzaWJsZSI6dHJ1ZSwiV2lkdGgiOjEzLjAsIkhlaWdodCI6MTM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CwiRm9yZWdyb3VuZCI6eyIkaWQiOiIxMzQiLCJDb2xvciI6eyIkaWQiOiIxMzUiLCJBIjoyNTUsIlIiOjY4LCJHIjo4NCwiQiI6MTA2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2IiwiTGluZUNvbG9yIjpudWxsLCJMaW5lV2VpZ2h0IjowLjAsIkxpbmVUeXBlIjowLCJQYXJlbnRTdHlsZSI6bnVsbH0sIlBhcmVudFN0eWxlIjp7IiRyZWYiOiI2NSJ9fSwiRGF0ZVN0eWxlIjp7IiRpZCI6IjEzNyIsIkZvbnRTZXR0aW5ncyI6eyIkaWQiOiIxMzgiLCJGb250U2l6ZSI6MTAsIkZvbnROYW1lIjoiQ2FsaWJyaSIsIklzQm9sZCI6ZmFsc2UsIklzSXRhbGljIjpmYWxzZSwiSXNVbmRlcmxpbmVkIjpmYWxzZSwiUGFyZW50U3R5bGUiOnsiJHJlZiI6IjczIn19LCJBdXRvU2l6ZSI6MCwiRm9yZWdyb3VuZCI6eyIkaWQiOiIxMzkiLCJDb2xvciI6eyIkaWQiOiIxNDA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xIiwiTGluZUNvbG9yIjpudWxsLCJMaW5lV2VpZ2h0IjowLjAsIkxpbmVUeXBlIjowLCJQYXJlbnRTdHlsZSI6bnVsbH0sIlBhcmVudFN0eWxlIjp7IiRyZWYiOiI3MiJ9fSwiRGF0ZUZvcm1hdCI6eyIkaWQiOiIxNDIiLCJGb3JtYXRTdHJpbmciOiJkZGQgTU1NIGQiLCJTZXBhcmF0b3IiOiIvIiwiVXNlSW50ZXJuYXRpb25hbERhdGVGb3JtYXQiOmZhbHNlfSwiSXNWaXNpYmxlIjp0cnVlLCJQYXJlbnRTdHlsZSI6eyIkcmVmIjoiNTMifX0sIlBvc2l0aW9uIjp7IlJhdGlvIjowLjQyNDYyOTU4MDY1MDgwMDUzLCJJc0N1c3RvbSI6dHJ1ZX0sIklkIjoiNjA4ZDYyZDktMmY0Zi00ZDIyLThhMDMtYjZlYTYyOWJjNTVkIiwiSW1wb3J0SWQiOm51bGwsIlRpdGxlIjoiRW50ZXIgTWlsZXN0b25lIDEgIEhlcmUiLCJOb3RlIjpudWxsLCJIeXBlcmxpbmsiOm51bGwsIklzQ2hhbmdlZCI6ZmFsc2UsIklzTmV3IjpmYWxzZX0seyIkaWQiOiIxNDMiLCJEYXRlIjoiMjAxNy0wMi0wMVQyMzo1OTo1OS45OTlaIiwiU3R5bGUiOnsiJGlkIjoiMTQ0IiwiU2hhcGUiOjQsIkNvbm5lY3Rvck1hcmdpbiI6eyIkcmVmIjoiNTQifSwiQ29ubmVjdG9yU3R5bGUiOnsiJGlkIjoiMTQ1IiwiTGluZUNvbG9yIjp7IiRpZCI6IjE0NiIsIiR0eXBlIjoiTkxSRS5Db21tb24uRG9tLlNvbGlkQ29sb3JCcnVzaCwgTkxSRS5Db21tb24iLCJDb2xvciI6eyIkaWQiOiIxNDciLCJBIjoyNTUsIlIiOjkxLCJHIjoxNTUsIkIiOjIxM319LCJMaW5lV2VpZ2h0IjoxLjAsIkxpbmVUeXBlIjowLCJQYXJlbnRTdHlsZSI6eyIkcmVmIjoiNTUifX0sIklzQmVsb3dUaW1lYmFuZCI6dHJ1ZSwiSGlkZURhdGUiOmZhbHNlLCJTaGFwZVNpemUiOjAsIlNwYWNpbmciOjIuMCwiUGFkZGluZyI6eyIkcmVmIjoiNTgifSwiU2hhcGVTdHlsZSI6eyIkaWQiOiIxNDgiLCJNYXJnaW4iOnsiJHJlZiI6IjYwIn0sIlBhZGRpbmciOnsiJHJlZiI6IjYxIn0sIkJhY2tncm91bmQiOnsiJHJlZiI6IjE0NiJ9LCJJc1Zpc2libGUiOnRydWUsIldpZHRoIjoxMi4wLCJIZWlnaHQiOjE0LjAsIkJvcmRlclN0eWxlIjp7IiRpZCI6IjE0OSIsIkxpbmVDb2xvciI6eyIkcmVmIjoiNjMifSwiTGluZVdlaWdodCI6MC4wLCJMaW5lVHlwZSI6MCwiUGFyZW50U3R5bGUiOnsiJHJlZiI6IjYyIn19LCJQYXJlbnRTdHlsZSI6eyIkcmVmIjoiNTkifX0sIlRpdGxlU3R5bGUiOnsiJGlkIjoiMTUwIiwiRm9udFNldHRpbmdzIjp7IiRpZCI6IjE1MSIsIkZvbnRTaXplIjoxMSwiRm9udE5hbWUiOiJDYWxpYnJpIiwiSXNCb2xkIjp0cnVlLCJJc0l0YWxpYyI6ZmFsc2UsIklzVW5kZXJsaW5lZCI6ZmFsc2UsIlBhcmVudFN0eWxlIjp7IiRyZWYiOiI2NiJ9fSwiQXV0b1NpemUiOjAsIkZvcmVncm91bmQiOnsiJGlkIjoiMTUyIiwiQ29sb3IiOnsiJGlkIjoiMTUzIiwiQSI6MjU1LCJSIjo2OCwiRyI6ODQsIkIiOjE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CIsIkxpbmVDb2xvciI6bnVsbCwiTGluZVdlaWdodCI6MC4wLCJMaW5lVHlwZSI6MCwiUGFyZW50U3R5bGUiOm51bGx9LCJQYXJlbnRTdHlsZSI6eyIkcmVmIjoiNjUifX0sIkRhdGVTdHlsZSI6eyIkaWQiOiIxNTUiLCJGb250U2V0dGluZ3MiOnsiJGlkIjoiMTU2IiwiRm9udFNpemUiOjEwLCJGb250TmFtZSI6IkNhbGlicmkiLCJJc0JvbGQiOmZhbHNlLCJJc0l0YWxpYyI6ZmFsc2UsIklzVW5kZXJsaW5lZCI6ZmFsc2UsIlBhcmVudFN0eWxlIjp7IiRyZWYiOiI3MyJ9fSwiQXV0b1NpemUiOjAsIkZvcmVncm91bmQiOnsiJGlkIjoiMTU3IiwiQ29sb3IiOnsiJGlkIjoiMTU4IiwiQSI6MjU1LCJSIjo2OCwiRyI6ODQsIkIiOjEw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SIsIkxpbmVDb2xvciI6bnVsbCwiTGluZVdlaWdodCI6MC4wLCJMaW5lVHlwZSI6MCwiUGFyZW50U3R5bGUiOm51bGx9LCJQYXJlbnRTdHlsZSI6eyIkcmVmIjoiNzIifX0sIkRhdGVGb3JtYXQiOnsiJGlkIjoiMTYwIiwiRm9ybWF0U3RyaW5nIjoiZGRkIE1NTSBkIiwiU2VwYXJhdG9yIjoiLyIsIlVzZUludGVybmF0aW9uYWxEYXRlRm9ybWF0IjpmYWxzZX0sIklzVmlzaWJsZSI6dHJ1ZSwiUGFyZW50U3R5bGUiOnsiJHJlZiI6IjUzIn19LCJQb3NpdGlvbiI6eyJSYXRpbyI6MC4xMDk3NTMxMjgzMzQzMjc5NywiSXNDdXN0b20iOnRydWV9LCJJZCI6ImZmMTU3ZWQyLTk2ZjAtNGExZi1iYTI1LTVkODczZTlkNWE1MiIsIkltcG9ydElkIjpudWxsLCJUaXRsZSI6IkVudGVyIE1pbGVzdG9uZSAyICBIZXJlIiwiTm90ZSI6bnVsbCwiSHlwZXJsaW5rIjpudWxsLCJJc0NoYW5nZWQiOmZhbHNlLCJJc05ldyI6ZmFsc2V9LHsiJGlkIjoiMTYxIiwiRGF0ZSI6IjIwMTctMDMtMjdUMjM6NTk6NTkuOTk5WiIsIlN0eWxlIjp7IiRpZCI6IjE2MiIsIlNoYXBlIjowLCJDb25uZWN0b3JNYXJnaW4iOnsiJHJlZiI6IjU0In0sIkNvbm5lY3RvclN0eWxlIjp7IiRpZCI6IjE2MyIsIkxpbmVDb2xvciI6eyIkaWQiOiIxNjQiLCIkdHlwZSI6Ik5MUkUuQ29tbW9uLkRvbS5Tb2xpZENvbG9yQnJ1c2gsIE5MUkUuQ29tbW9uIiwiQ29sb3IiOnsiJGlkIjoiMTY1IiwiQSI6MjU1LCJSIjoyMzcsIkciOjEyNSwiQiI6NDl9fSwiTGluZVdlaWdodCI6MS4wLCJMaW5lVHlwZSI6MCwiUGFyZW50U3R5bGUiOnsiJHJlZiI6IjU1In19LCJJc0JlbG93VGltZWJhbmQiOnRydWUsIkhpZGVEYXRlIjpmYWxzZSwiU2hhcGVTaXplIjowLCJTcGFjaW5nIjoyLjAsIlBhZGRpbmciOnsiJHJlZiI6IjU4In0sIlNoYXBlU3R5bGUiOnsiJGlkIjoiMTY2IiwiTWFyZ2luIjp7IiRyZWYiOiI2MCJ9LCJQYWRkaW5nIjp7IiRyZWYiOiI2MSJ9LCJCYWNrZ3JvdW5kIjp7IiRyZWYiOiIxNjQifSwiSXNWaXNpYmxlIjp0cnVlLCJXaWR0aCI6MTIuMCwiSGVpZ2h0IjoxNC4wLCJCb3JkZXJTdHlsZSI6eyIkaWQiOiIxNjciLCJMaW5lQ29sb3IiOnsiJHJlZiI6IjYzIn0sIkxpbmVXZWlnaHQiOjAuMCwiTGluZVR5cGUiOjAsIlBhcmVudFN0eWxlIjp7IiRyZWYiOiI2MiJ9fSwiUGFyZW50U3R5bGUiOnsiJHJlZiI6IjU5In19LCJUaXRsZVN0eWxlIjp7IiRpZCI6IjE2OCIsIkZvbnRTZXR0aW5ncyI6eyIkaWQiOiIxNjkiLCJGb250U2l6ZSI6MTEsIkZvbnROYW1lIjoiQ2FsaWJyaSIsIklzQm9sZCI6dHJ1ZSwiSXNJdGFsaWMiOmZhbHNlLCJJc1VuZGVybGluZWQiOmZhbHNlLCJQYXJlbnRTdHlsZSI6eyIkcmVmIjoiNjYifX0sIkF1dG9TaXplIjowLCJGb3JlZ3JvdW5kIjp7IiRpZCI6IjE3MCIsIkNvbG9yIjp7IiRpZCI6IjE3MSIsIkEiOjI1NSwiUiI6MjM3LCJHIjoxMjUsIkIiOjQ5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cyIiwiTGluZUNvbG9yIjpudWxsLCJMaW5lV2VpZ2h0IjowLjAsIkxpbmVUeXBlIjowLCJQYXJlbnRTdHlsZSI6bnVsbH0sIlBhcmVudFN0eWxlIjp7IiRyZWYiOiI2NSJ9fSwiRGF0ZVN0eWxlIjp7IiRpZCI6IjE3MyIsIkZvbnRTZXR0aW5ncyI6eyIkaWQiOiIxNzQiLCJGb250U2l6ZSI6MTAsIkZvbnROYW1lIjoiQ2FsaWJyaSIsIklzQm9sZCI6ZmFsc2UsIklzSXRhbGljIjpmYWxzZSwiSXNVbmRlcmxpbmVkIjpmYWxzZSwiUGFyZW50U3R5bGUiOnsiJHJlZiI6IjczIn19LCJBdXRvU2l6ZSI6MCwiRm9yZWdyb3VuZCI6eyIkaWQiOiIxNzUiLCJDb2xvciI6eyIkaWQiOiIxNzY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3IiwiTGluZUNvbG9yIjpudWxsLCJMaW5lV2VpZ2h0IjowLjAsIkxpbmVUeXBlIjowLCJQYXJlbnRTdHlsZSI6bnVsbH0sIlBhcmVudFN0eWxlIjp7IiRyZWYiOiI3MiJ9fSwiRGF0ZUZvcm1hdCI6eyIkaWQiOiIxNzgiLCJGb3JtYXRTdHJpbmciOiJkZGQgTU1NIGQiLCJTZXBhcmF0b3IiOiIvIiwiVXNlSW50ZXJuYXRpb25hbERhdGVGb3JtYXQiOmZhbHNlfSwiSXNWaXNpYmxlIjp0cnVlLCJQYXJlbnRTdHlsZSI6eyIkcmVmIjoiNTMifX0sIlBvc2l0aW9uIjp7IlJhdGlvIjowLjM1MjE2MDY5Mzk4MTAyOTM5LCJJc0N1c3RvbSI6dHJ1ZX0sIklkIjoiYTdlYzQ5NjUtNTBmYS00M2UzLTgxZDUtMDVjOWUyMGQxZGQ5IiwiSW1wb3J0SWQiOm51bGwsIlRpdGxlIjoiRW50ZXIgTWlsZXN0b25lIDMgIEhlcmUiLCJOb3RlIjpudWxsLCJIeXBlcmxpbmsiOm51bGwsIklzQ2hhbmdlZCI6ZmFsc2UsIklzTmV3IjpmYWxzZX0seyIkaWQiOiIxNzkiLCJEYXRlIjoiMjAxNy0wNC0wMVQyMzo1OTo1OS45OTlaIiwiU3R5bGUiOnsiJGlkIjoiMTgwIiwiU2hhcGUiOjAsIkNvbm5lY3Rvck1hcmdpbiI6eyIkcmVmIjoiNTQifSwiQ29ubmVjdG9yU3R5bGUiOnsiJGlkIjoiMTgxIiwiTGluZUNvbG9yIjp7IiRpZCI6IjE4MiIsIiR0eXBlIjoiTkxSRS5Db21tb24uRG9tLlNvbGlkQ29sb3JCcnVzaCwgTkxSRS5Db21tb24iLCJDb2xvciI6eyIkaWQiOiIxODMiLCJBIjoyNTUsIlIiOjE2NSwiRyI6MTY1LCJCIjoxNjV9fSwiTGluZVdlaWdodCI6MS4wLCJMaW5lVHlwZSI6MCwiUGFyZW50U3R5bGUiOnsiJHJlZiI6IjU1In19LCJJc0JlbG93VGltZWJhbmQiOnRydWUsIkhpZGVEYXRlIjpmYWxzZSwiU2hhcGVTaXplIjowLCJTcGFjaW5nIjoyLjAsIlBhZGRpbmciOnsiJHJlZiI6IjU4In0sIlNoYXBlU3R5bGUiOnsiJGlkIjoiMTg0IiwiTWFyZ2luIjp7IiRyZWYiOiI2MCJ9LCJQYWRkaW5nIjp7IiRyZWYiOiI2MSJ9LCJCYWNrZ3JvdW5kIjp7IiRyZWYiOiIxODIifSwiSXNWaXNpYmxlIjp0cnVlLCJXaWR0aCI6MTIuMCwiSGVpZ2h0IjoxNC4wLCJCb3JkZXJTdHlsZSI6eyIkaWQiOiIxODUiLCJMaW5lQ29sb3IiOnsiJHJlZiI6IjYzIn0sIkxpbmVXZWlnaHQiOjAuMCwiTGluZVR5cGUiOjAsIlBhcmVudFN0eWxlIjp7IiRyZWYiOiI2MiJ9fSwiUGFyZW50U3R5bGUiOnsiJHJlZiI6IjU5In19LCJUaXRsZVN0eWxlIjp7IiRpZCI6IjE4NiIsIkZvbnRTZXR0aW5ncyI6eyIkaWQiOiIxODciLCJGb250U2l6ZSI6MTEsIkZvbnROYW1lIjoiQ2FsaWJyaSIsIklzQm9sZCI6dHJ1ZSwiSXNJdGFsaWMiOmZhbHNlLCJJc1VuZGVybGluZWQiOmZhbHNlLCJQYXJlbnRTdHlsZSI6eyIkcmVmIjoiNjYifX0sIkF1dG9TaXplIjowLCJGb3JlZ3JvdW5kIjp7IiRpZCI6IjE4OCIsIkNvbG9yIjp7IiRpZCI6IjE4OSIsIkEiOjI1NSwiUiI6MTY1LCJHIjoxNjUsIkIiOjE2NX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MCIsIkxpbmVDb2xvciI6bnVsbCwiTGluZVdlaWdodCI6MC4wLCJMaW5lVHlwZSI6MCwiUGFyZW50U3R5bGUiOm51bGx9LCJQYXJlbnRTdHlsZSI6eyIkcmVmIjoiNjUifX0sIkRhdGVTdHlsZSI6eyIkaWQiOiIxOTEiLCJGb250U2V0dGluZ3MiOnsiJGlkIjoiMTkyIiwiRm9udFNpemUiOjEwLCJGb250TmFtZSI6IkNhbGlicmkiLCJJc0JvbGQiOmZhbHNlLCJJc0l0YWxpYyI6ZmFsc2UsIklzVW5kZXJsaW5lZCI6ZmFsc2UsIlBhcmVudFN0eWxlIjp7IiRyZWYiOiI3MyJ9fSwiQXV0b1NpemUiOjAsIkZvcmVncm91bmQiOnsiJGlkIjoiMTkzIiwiQ29sb3IiOnsiJGlkIjoiMTk0IiwiQSI6MjU1LCJSIjo2OCwiRyI6ODQsIkIiOjEw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SIsIkxpbmVDb2xvciI6bnVsbCwiTGluZVdlaWdodCI6MC4wLCJMaW5lVHlwZSI6MCwiUGFyZW50U3R5bGUiOm51bGx9LCJQYXJlbnRTdHlsZSI6eyIkcmVmIjoiNzIifX0sIkRhdGVGb3JtYXQiOnsiJGlkIjoiMTk2IiwiRm9ybWF0U3RyaW5nIjoiZGRkIE1NTSBkIiwiU2VwYXJhdG9yIjoiLyIsIlVzZUludGVybmF0aW9uYWxEYXRlRm9ybWF0IjpmYWxzZX0sIklzVmlzaWJsZSI6dHJ1ZSwiUGFyZW50U3R5bGUiOnsiJHJlZiI6IjUzIn19LCJQb3NpdGlvbiI6eyJSYXRpbyI6MC4yODQzMjEyNDgwODk4MjU2NywiSXNDdXN0b20iOnRydWV9LCJJZCI6IjMyZTc1NGE0LWFkODktNDUyMi1iMmM2LThmNjY3YzdlM2I5MiIsIkltcG9ydElkIjpudWxsLCJUaXRsZSI6IkVudGVyIE1pbGVzdG9uZSA0ICBIZXJlIiwiTm90ZSI6bnVsbCwiSHlwZXJsaW5rIjpudWxsLCJJc0NoYW5nZWQiOmZhbHNlLCJJc05ldyI6ZmFsc2V9LHsiJGlkIjoiMTk3IiwiRGF0ZSI6IjIwMTctMDQtMDZUMjM6NTk6NTkuOTk5WiIsIlN0eWxlIjp7IiRpZCI6IjE5OCIsIlNoYXBlIjowLCJDb25uZWN0b3JNYXJnaW4iOnsiJHJlZiI6IjU0In0sIkNvbm5lY3RvclN0eWxlIjp7IiRpZCI6IjE5OSIsIkxpbmVDb2xvciI6eyIkaWQiOiIyMDAiLCIkdHlwZSI6Ik5MUkUuQ29tbW9uLkRvbS5Tb2xpZENvbG9yQnJ1c2gsIE5MUkUuQ29tbW9uIiwiQ29sb3IiOnsiJGlkIjoiMjAxIiwiQSI6MjU1LCJSIjoyNTUsIkciOjE5MiwiQiI6MH19LCJMaW5lV2VpZ2h0IjoxLjAsIkxpbmVUeXBlIjowLCJQYXJlbnRTdHlsZSI6eyIkcmVmIjoiNTUifX0sIklzQmVsb3dUaW1lYmFuZCI6dHJ1ZSwiSGlkZURhdGUiOmZhbHNlLCJTaGFwZVNpemUiOjAsIlNwYWNpbmciOjIuMCwiUGFkZGluZyI6eyIkcmVmIjoiNTgifSwiU2hhcGVTdHlsZSI6eyIkaWQiOiIyMDIiLCJNYXJnaW4iOnsiJHJlZiI6IjYwIn0sIlBhZGRpbmciOnsiJHJlZiI6IjYxIn0sIkJhY2tncm91bmQiOnsiJHJlZiI6IjIwMCJ9LCJJc1Zpc2libGUiOnRydWUsIldpZHRoIjoxMi4wLCJIZWlnaHQiOjE0LjAsIkJvcmRlclN0eWxlIjp7IiRpZCI6IjIwMyIsIkxpbmVDb2xvciI6eyIkcmVmIjoiNjMifSwiTGluZVdlaWdodCI6MC4wLCJMaW5lVHlwZSI6MCwiUGFyZW50U3R5bGUiOnsiJHJlZiI6IjYyIn19LCJQYXJlbnRTdHlsZSI6eyIkcmVmIjoiNTkifX0sIlRpdGxlU3R5bGUiOnsiJGlkIjoiMjA0IiwiRm9udFNldHRpbmdzIjp7IiRpZCI6IjIwNSIsIkZvbnRTaXplIjoxMSwiRm9udE5hbWUiOiJDYWxpYnJpIiwiSXNCb2xkIjp0cnVlLCJJc0l0YWxpYyI6ZmFsc2UsIklzVW5kZXJsaW5lZCI6ZmFsc2UsIlBhcmVudFN0eWxlIjp7IiRyZWYiOiI2NiJ9fSwiQXV0b1NpemUiOjAsIkZvcmVncm91bmQiOnsiJGlkIjoiMjA2IiwiQ29sb3IiOnsiJGlkIjoiMjA3IiwiQSI6MjU1LCJSIjoyNTUsIkciOjE5MiwiQiI6MH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OCIsIkxpbmVDb2xvciI6bnVsbCwiTGluZVdlaWdodCI6MC4wLCJMaW5lVHlwZSI6MCwiUGFyZW50U3R5bGUiOm51bGx9LCJQYXJlbnRTdHlsZSI6eyIkcmVmIjoiNjUifX0sIkRhdGVTdHlsZSI6eyIkaWQiOiIyMDkiLCJGb250U2V0dGluZ3MiOnsiJGlkIjoiMjEwIiwiRm9udFNpemUiOjEwLCJGb250TmFtZSI6IkNhbGlicmkiLCJJc0JvbGQiOmZhbHNlLCJJc0l0YWxpYyI6ZmFsc2UsIklzVW5kZXJsaW5lZCI6ZmFsc2UsIlBhcmVudFN0eWxlIjp7IiRyZWYiOiI3MyJ9fSwiQXV0b1NpemUiOjAsIkZvcmVncm91bmQiOnsiJGlkIjoiMjExIiwiQ29sb3IiOnsiJGlkIjoiMjEyIiwiQSI6MjU1LCJSIjo2OCwiRyI6ODQsIkIiOjEw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yIsIkxpbmVDb2xvciI6bnVsbCwiTGluZVdlaWdodCI6MC4wLCJMaW5lVHlwZSI6MCwiUGFyZW50U3R5bGUiOm51bGx9LCJQYXJlbnRTdHlsZSI6eyIkcmVmIjoiNzIifX0sIkRhdGVGb3JtYXQiOnsiJGlkIjoiMjE0IiwiRm9ybWF0U3RyaW5nIjoiZGRkIE1NTSBkIiwiU2VwYXJhdG9yIjoiLyIsIlVzZUludGVybmF0aW9uYWxEYXRlRm9ybWF0IjpmYWxzZX0sIklzVmlzaWJsZSI6dHJ1ZSwiUGFyZW50U3R5bGUiOnsiJHJlZiI6IjUzIn19LCJQb3NpdGlvbiI6eyJSYXRpbyI6MC4yMTY0ODE2MzI2NTY1MjEyNiwiSXNDdXN0b20iOnRydWV9LCJJZCI6IjcwMjA1NmRhLTM4MTItNDYwNy05YWFhLWE2YzAzYThkOTQwMSIsIkltcG9ydElkIjpudWxsLCJUaXRsZSI6IkVudGVyIE1pbGVzdG9uZSA1ICBIZXJlIiwiTm90ZSI6bnVsbCwiSHlwZXJsaW5rIjpudWxsLCJJc0NoYW5nZWQiOmZhbHNlLCJJc05ldyI6ZmFsc2V9LHsiJGlkIjoiMjE1IiwiRGF0ZSI6IjIwMTctMDYtMDFUMjM6NTk6NTkuOTk5WiIsIlN0eWxlIjp7IiRpZCI6IjIxNiIsIlNoYXBlIjo2LCJDb25uZWN0b3JNYXJnaW4iOnsiJHJlZiI6IjU0In0sIkNvbm5lY3RvclN0eWxlIjp7IiRpZCI6IjIxNyIsIkxpbmVDb2xvciI6eyIkaWQiOiIyMTgiLCIkdHlwZSI6Ik5MUkUuQ29tbW9uLkRvbS5Tb2xpZENvbG9yQnJ1c2gsIE5MUkUuQ29tbW9uIiwiQ29sb3IiOnsiJGlkIjoiMjE5IiwiQSI6MjU1LCJSIjo2OCwiRyI6MTE0LCJCIjoxOTZ9fSwiTGluZVdlaWdodCI6MS4wLCJMaW5lVHlwZSI6MCwiUGFyZW50U3R5bGUiOnsiJHJlZiI6IjU1In19LCJJc0JlbG93VGltZWJhbmQiOnRydWUsIkhpZGVEYXRlIjpmYWxzZSwiU2hhcGVTaXplIjowLCJTcGFjaW5nIjoyLjAsIlBhZGRpbmciOnsiJHJlZiI6IjU4In0sIlNoYXBlU3R5bGUiOnsiJGlkIjoiMjIwIiwiTWFyZ2luIjp7IiRyZWYiOiI2MCJ9LCJQYWRkaW5nIjp7IiRyZWYiOiI2MSJ9LCJCYWNrZ3JvdW5kIjp7IiRyZWYiOiIyMTgifSwiSXNWaXNpYmxlIjp0cnVlLCJXaWR0aCI6MTIuMCwiSGVpZ2h0IjoxNC4wLCJCb3JkZXJTdHlsZSI6eyIkaWQiOiIyMjEiLCJMaW5lQ29sb3IiOnsiJHJlZiI6IjYzIn0sIkxpbmVXZWlnaHQiOjAuMCwiTGluZVR5cGUiOjAsIlBhcmVudFN0eWxlIjp7IiRyZWYiOiI2MiJ9fSwiUGFyZW50U3R5bGUiOnsiJHJlZiI6IjU5In19LCJUaXRsZVN0eWxlIjp7IiRpZCI6IjIyMiIsIkZvbnRTZXR0aW5ncyI6eyIkaWQiOiIyMjMiLCJGb250U2l6ZSI6MTEsIkZvbnROYW1lIjoiQ2FsaWJyaSIsIklzQm9sZCI6dHJ1ZSwiSXNJdGFsaWMiOmZhbHNlLCJJc1VuZGVybGluZWQiOmZhbHNlLCJQYXJlbnRTdHlsZSI6eyIkcmVmIjoiNjYifX0sIkF1dG9TaXplIjowLCJGb3JlZ3JvdW5kIjp7IiRpZCI6IjIyNCIsIkNvbG9yIjp7IiRpZCI6IjIyNSIsIkEiOjI1NSwiUiI6NjgsIkciOjExNCwiQiI6MTk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2IiwiTGluZUNvbG9yIjpudWxsLCJMaW5lV2VpZ2h0IjowLjAsIkxpbmVUeXBlIjowLCJQYXJlbnRTdHlsZSI6bnVsbH0sIlBhcmVudFN0eWxlIjp7IiRyZWYiOiI2NSJ9fSwiRGF0ZVN0eWxlIjp7IiRpZCI6IjIyNyIsIkZvbnRTZXR0aW5ncyI6eyIkaWQiOiIyMjgiLCJGb250U2l6ZSI6MTAsIkZvbnROYW1lIjoiQ2FsaWJyaSIsIklzQm9sZCI6ZmFsc2UsIklzSXRhbGljIjpmYWxzZSwiSXNVbmRlcmxpbmVkIjpmYWxzZSwiUGFyZW50U3R5bGUiOnsiJHJlZiI6IjczIn19LCJBdXRvU2l6ZSI6MCwiRm9yZWdyb3VuZCI6eyIkaWQiOiIyMjkiLCJDb2xvciI6eyIkaWQiOiIyMzA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xIiwiTGluZUNvbG9yIjpudWxsLCJMaW5lV2VpZ2h0IjowLjAsIkxpbmVUeXBlIjowLCJQYXJlbnRTdHlsZSI6bnVsbH0sIlBhcmVudFN0eWxlIjp7IiRyZWYiOiI3MiJ9fSwiRGF0ZUZvcm1hdCI6eyIkaWQiOiIyMzIiLCJGb3JtYXRTdHJpbmciOiJkZGQgTU1NIGQiLCJTZXBhcmF0b3IiOiIvIiwiVXNlSW50ZXJuYXRpb25hbERhdGVGb3JtYXQiOmZhbHNlfSwiSXNWaXNpYmxlIjp0cnVlLCJQYXJlbnRTdHlsZSI6eyIkcmVmIjoiNTMifX0sIlBvc2l0aW9uIjp7IlJhdGlvIjowLjE0ODY0MjE1ODUwODMwMDc5LCJJc0N1c3RvbSI6dHJ1ZX0sIklkIjoiMTJiZTk5YmEtM2RkNC00OGFhLTk3MzctYjljZmY1NDA0YWI1IiwiSW1wb3J0SWQiOm51bGwsIlRpdGxlIjoiRW50ZXIgTWlsZXN0b25lIDYgIEhlcmUiLCJOb3RlIjpudWxsLCJIeXBlcmxpbmsiOm51bGwsIklzQ2hhbmdlZCI6ZmFsc2UsIklzTmV3IjpmYWxzZX0seyIkaWQiOiIyMzMiLCJEYXRlIjoiMjAxNy0wNy0xMVQyMzo1OTo1OS45OTlaIiwiU3R5bGUiOnsiJGlkIjoiMjM0IiwiU2hhcGUiOjQsIkNvbm5lY3Rvck1hcmdpbiI6eyIkcmVmIjoiNTQifSwiQ29ubmVjdG9yU3R5bGUiOnsiJGlkIjoiMjM1IiwiTGluZUNvbG9yIjp7IiRpZCI6IjIzNiIsIiR0eXBlIjoiTkxSRS5Db21tb24uRG9tLlNvbGlkQ29sb3JCcnVzaCwgTkxSRS5Db21tb24iLCJDb2xvciI6eyIkaWQiOiIyMzciLCJBIjoyNTUsIlIiOjExMiwiRyI6MTczLCJCIjo3MX19LCJMaW5lV2VpZ2h0IjoxLjAsIkxpbmVUeXBlIjowLCJQYXJlbnRTdHlsZSI6eyIkcmVmIjoiNTUifX0sIklzQmVsb3dUaW1lYmFuZCI6dHJ1ZSwiSGlkZURhdGUiOmZhbHNlLCJTaGFwZVNpemUiOjAsIlNwYWNpbmciOjIuMCwiUGFkZGluZyI6eyIkcmVmIjoiNTgifSwiU2hhcGVTdHlsZSI6eyIkaWQiOiIyMzgiLCJNYXJnaW4iOnsiJHJlZiI6IjYwIn0sIlBhZGRpbmciOnsiJHJlZiI6IjYxIn0sIkJhY2tncm91bmQiOnsiJHJlZiI6IjIzNiJ9LCJJc1Zpc2libGUiOnRydWUsIldpZHRoIjoxMi4wLCJIZWlnaHQiOjE0LjAsIkJvcmRlclN0eWxlIjp7IiRpZCI6IjIzOSIsIkxpbmVDb2xvciI6eyIkcmVmIjoiNjMifSwiTGluZVdlaWdodCI6MC4wLCJMaW5lVHlwZSI6MCwiUGFyZW50U3R5bGUiOnsiJHJlZiI6IjYyIn19LCJQYXJlbnRTdHlsZSI6eyIkcmVmIjoiNTkifX0sIlRpdGxlU3R5bGUiOnsiJGlkIjoiMjQwIiwiRm9udFNldHRpbmdzIjp7IiRpZCI6IjI0MSIsIkZvbnRTaXplIjoxMSwiRm9udE5hbWUiOiJDYWxpYnJpIiwiSXNCb2xkIjp0cnVlLCJJc0l0YWxpYyI6ZmFsc2UsIklzVW5kZXJsaW5lZCI6ZmFsc2UsIlBhcmVudFN0eWxlIjp7IiRyZWYiOiI2NiJ9fSwiQXV0b1NpemUiOjAsIkZvcmVncm91bmQiOnsiJGlkIjoiMjQyIiwiQ29sb3IiOnsiJGlkIjoiMjQzIiwiQSI6MjU1LCJSIjoxMTIsIkciOjE3MywiQiI6NzF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QiLCJMaW5lQ29sb3IiOm51bGwsIkxpbmVXZWlnaHQiOjAuMCwiTGluZVR5cGUiOjAsIlBhcmVudFN0eWxlIjpudWxsfSwiUGFyZW50U3R5bGUiOnsiJHJlZiI6IjY1In19LCJEYXRlU3R5bGUiOnsiJGlkIjoiMjQ1IiwiRm9udFNldHRpbmdzIjp7IiRpZCI6IjI0NiIsIkZvbnRTaXplIjoxMCwiRm9udE5hbWUiOiJDYWxpYnJpIiwiSXNCb2xkIjpmYWxzZSwiSXNJdGFsaWMiOmZhbHNlLCJJc1VuZGVybGluZWQiOmZhbHNlLCJQYXJlbnRTdHlsZSI6eyIkcmVmIjoiNzMifX0sIkF1dG9TaXplIjowLCJGb3JlZ3JvdW5kIjp7IiRpZCI6IjI0NyIsIkNvbG9yIjp7IiRpZCI6IjI0OCIsIkEiOjI1NSwiUiI6NjgsIkciOjg0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kiLCJMaW5lQ29sb3IiOm51bGwsIkxpbmVXZWlnaHQiOjAuMCwiTGluZVR5cGUiOjAsIlBhcmVudFN0eWxlIjpudWxsfSwiUGFyZW50U3R5bGUiOnsiJHJlZiI6IjcyIn19LCJEYXRlRm9ybWF0Ijp7IiRpZCI6IjI1MCIsIkZvcm1hdFN0cmluZyI6ImRkZCBNTU0gZCIsIlNlcGFyYXRvciI6Ii8iLCJVc2VJbnRlcm5hdGlvbmFsRGF0ZUZvcm1hdCI6ZmFsc2V9LCJJc1Zpc2libGUiOnRydWUsIlBhcmVudFN0eWxlIjp7IiRyZWYiOiI1MyJ9fSwiUG9zaXRpb24iOnsiUmF0aW8iOjAuMDgwODAyNzEyNjE3MDk3MDgxLCJJc0N1c3RvbSI6dHJ1ZX0sIklkIjoiNDYyMTE1ZGQtYTgzMS00N2I2LThjMGQtZjM2NzY1MjI1ZWUxIiwiSW1wb3J0SWQiOm51bGwsIlRpdGxlIjoiRW50ZXIgTWlsZXN0b25lIDcgIEhlcmUiLCJOb3RlIjpudWxsLCJIeXBlcmxpbmsiOm51bGwsIklzQ2hhbmdlZCI6ZmFsc2UsIklzTmV3IjpmYWxzZX0seyIkaWQiOiIyNTEiLCJEYXRlIjoiMjAxNy0wOC0yMVQyMzo1OTo1OS45OTlaIiwiU3R5bGUiOnsiJGlkIjoiMjUyIiwiU2hhcGUiOjQsIkNvbm5lY3Rvck1hcmdpbiI6eyIkcmVmIjoiNTQifSwiQ29ubmVjdG9yU3R5bGUiOnsiJGlkIjoiMjUzIiwiTGluZUNvbG9yIjp7IiRpZCI6IjI1NCIsIiR0eXBlIjoiTkxSRS5Db21tb24uRG9tLlNvbGlkQ29sb3JCcnVzaCwgTkxSRS5Db21tb24iLCJDb2xvciI6eyIkaWQiOiIyNTUiLCJBIjoyNTUsIlIiOjY4LCJHIjo4NCwiQiI6MTA2fX0sIkxpbmVXZWlnaHQiOjEuMCwiTGluZVR5cGUiOjAsIlBhcmVudFN0eWxlIjp7IiRyZWYiOiI1NSJ9fSwiSXNCZWxvd1RpbWViYW5kIjp0cnVlLCJIaWRlRGF0ZSI6ZmFsc2UsIlNoYXBlU2l6ZSI6MCwiU3BhY2luZyI6Mi4wLCJQYWRkaW5nIjp7IiRyZWYiOiI1OCJ9LCJTaGFwZVN0eWxlIjp7IiRpZCI6IjI1NiIsIk1hcmdpbiI6eyIkcmVmIjoiNjAifSwiUGFkZGluZyI6eyIkcmVmIjoiNjEifSwiQmFja2dyb3VuZCI6eyIkcmVmIjoiMjU0In0sIklzVmlzaWJsZSI6dHJ1ZSwiV2lkdGgiOjEyLjAsIkhlaWdodCI6MTQuMCwiQm9yZGVyU3R5bGUiOnsiJGlkIjoiMjU3IiwiTGluZUNvbG9yIjp7IiRyZWYiOiI2MyJ9LCJMaW5lV2VpZ2h0IjowLjAsIkxpbmVUeXBlIjowLCJQYXJlbnRTdHlsZSI6eyIkcmVmIjoiNjIifX0sIlBhcmVudFN0eWxlIjp7IiRyZWYiOiI1OSJ9fSwiVGl0bGVTdHlsZSI6eyIkaWQiOiIyNTgiLCJGb250U2V0dGluZ3MiOnsiJGlkIjoiMjU5IiwiRm9udFNpemUiOjExLCJGb250TmFtZSI6IkNhbGlicmkiLCJJc0JvbGQiOnRydWUsIklzSXRhbGljIjpmYWxzZSwiSXNVbmRlcmxpbmVkIjpmYWxzZSwiUGFyZW50U3R5bGUiOnsiJHJlZiI6IjY2In19LCJBdXRvU2l6ZSI6MCwiRm9yZWdyb3VuZCI6eyIkaWQiOiIyNjAiLCJDb2xvciI6eyIkaWQiOiIyNjEiLCJBIjoyNTUsIlIiOjY4LCJHIjo4NCwiQiI6MTA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YyIiwiTGluZUNvbG9yIjpudWxsLCJMaW5lV2VpZ2h0IjowLjAsIkxpbmVUeXBlIjowLCJQYXJlbnRTdHlsZSI6bnVsbH0sIlBhcmVudFN0eWxlIjp7IiRyZWYiOiI2NSJ9fSwiRGF0ZVN0eWxlIjp7IiRpZCI6IjI2MyIsIkZvbnRTZXR0aW5ncyI6eyIkaWQiOiIyNjQiLCJGb250U2l6ZSI6MTAsIkZvbnROYW1lIjoiQ2FsaWJyaSIsIklzQm9sZCI6ZmFsc2UsIklzSXRhbGljIjpmYWxzZSwiSXNVbmRlcmxpbmVkIjpmYWxzZSwiUGFyZW50U3R5bGUiOnsiJHJlZiI6IjczIn19LCJBdXRvU2l6ZSI6MCwiRm9yZWdyb3VuZCI6eyIkaWQiOiIyNjUiLCJDb2xvciI6eyIkaWQiOiIyNjY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Y3IiwiTGluZUNvbG9yIjpudWxsLCJMaW5lV2VpZ2h0IjowLjAsIkxpbmVUeXBlIjowLCJQYXJlbnRTdHlsZSI6bnVsbH0sIlBhcmVudFN0eWxlIjp7IiRyZWYiOiI3MiJ9fSwiRGF0ZUZvcm1hdCI6eyIkaWQiOiIyNjgiLCJGb3JtYXRTdHJpbmciOiJkZGQgTU1NIGQiLCJTZXBhcmF0b3IiOiIvIiwiVXNlSW50ZXJuYXRpb25hbERhdGVGb3JtYXQiOmZhbHNlfSwiSXNWaXNpYmxlIjp0cnVlLCJQYXJlbnRTdHlsZSI6eyIkcmVmIjoiNTMifX0sIlBvc2l0aW9uIjp7IlJhdGlvIjowLjE0ODY0MjE1ODUwODMwMDc5LCJJc0N1c3RvbSI6dHJ1ZX0sIklkIjoiMTU1YTc1MTktNTkxZC00MDAzLWEwNTMtNDNiMTU0NDRlMjY2IiwiSW1wb3J0SWQiOm51bGwsIlRpdGxlIjoiRW50ZXIgTWlsZXN0b25lIDggIEhlcmUiLCJOb3RlIjpudWxsLCJIeXBlcmxpbmsiOm51bGwsIklzQ2hhbmdlZCI6ZmFsc2UsIklzTmV3IjpmYWxzZX0seyIkaWQiOiIyNjkiLCJEYXRlIjoiMjAxNy0wOS0yMFQyMzo1OTo1OS45OTlaIiwiU3R5bGUiOnsiJGlkIjoiMjcwIiwiU2hhcGUiOjQsIkNvbm5lY3Rvck1hcmdpbiI6eyIkcmVmIjoiNTQifSwiQ29ubmVjdG9yU3R5bGUiOnsiJGlkIjoiMjcxIiwiTGluZUNvbG9yIjp7IiRpZCI6IjI3MiIsIiR0eXBlIjoiTkxSRS5Db21tb24uRG9tLlNvbGlkQ29sb3JCcnVzaCwgTkxSRS5Db21tb24iLCJDb2xvciI6eyIkaWQiOiIyNzMiLCJBIjoyNTUsIlIiOjkxLCJHIjoxNTUsIkIiOjIxM319LCJMaW5lV2VpZ2h0IjoxLjAsIkxpbmVUeXBlIjowLCJQYXJlbnRTdHlsZSI6eyIkcmVmIjoiNTUifX0sIklzQmVsb3dUaW1lYmFuZCI6dHJ1ZSwiSGlkZURhdGUiOmZhbHNlLCJTaGFwZVNpemUiOjAsIlNwYWNpbmciOjIuMCwiUGFkZGluZyI6eyIkcmVmIjoiNTgifSwiU2hhcGVTdHlsZSI6eyIkaWQiOiIyNzQiLCJNYXJnaW4iOnsiJHJlZiI6IjYwIn0sIlBhZGRpbmciOnsiJHJlZiI6IjYxIn0sIkJhY2tncm91bmQiOnsiJHJlZiI6IjI3MiJ9LCJJc1Zpc2libGUiOnRydWUsIldpZHRoIjoxMi4wLCJIZWlnaHQiOjE0LjAsIkJvcmRlclN0eWxlIjp7IiRpZCI6IjI3NSIsIkxpbmVDb2xvciI6eyIkcmVmIjoiNjMifSwiTGluZVdlaWdodCI6MC4wLCJMaW5lVHlwZSI6MCwiUGFyZW50U3R5bGUiOnsiJHJlZiI6IjYyIn19LCJQYXJlbnRTdHlsZSI6eyIkcmVmIjoiNTkifX0sIlRpdGxlU3R5bGUiOnsiJGlkIjoiMjc2IiwiRm9udFNldHRpbmdzIjp7IiRpZCI6IjI3NyIsIkZvbnRTaXplIjoxMSwiRm9udE5hbWUiOiJDYWxpYnJpIiwiSXNCb2xkIjp0cnVlLCJJc0l0YWxpYyI6ZmFsc2UsIklzVW5kZXJsaW5lZCI6ZmFsc2UsIlBhcmVudFN0eWxlIjp7IiRyZWYiOiI2NiJ9fSwiQXV0b1NpemUiOjAsIkZvcmVncm91bmQiOnsiJGlkIjoiMjc4IiwiQ29sb3IiOnsiJGlkIjoiMjc5IiwiQSI6MjU1LCJSIjo2OCwiRyI6ODQsIkIiOjE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4MCIsIkxpbmVDb2xvciI6bnVsbCwiTGluZVdlaWdodCI6MC4wLCJMaW5lVHlwZSI6MCwiUGFyZW50U3R5bGUiOm51bGx9LCJQYXJlbnRTdHlsZSI6eyIkcmVmIjoiNjUifX0sIkRhdGVTdHlsZSI6eyIkaWQiOiIyODEiLCJGb250U2V0dGluZ3MiOnsiJGlkIjoiMjgyIiwiRm9udFNpemUiOjEwLCJGb250TmFtZSI6IkNhbGlicmkiLCJJc0JvbGQiOmZhbHNlLCJJc0l0YWxpYyI6ZmFsc2UsIklzVW5kZXJsaW5lZCI6ZmFsc2UsIlBhcmVudFN0eWxlIjp7IiRyZWYiOiI3MyJ9fSwiQXV0b1NpemUiOjAsIkZvcmVncm91bmQiOnsiJGlkIjoiMjgzIiwiQ29sb3IiOnsiJGlkIjoiMjg0IiwiQSI6MjU1LCJSIjo2OCwiRyI6ODQsIkIiOjEw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4NSIsIkxpbmVDb2xvciI6bnVsbCwiTGluZVdlaWdodCI6MC4wLCJMaW5lVHlwZSI6MCwiUGFyZW50U3R5bGUiOm51bGx9LCJQYXJlbnRTdHlsZSI6eyIkcmVmIjoiNzIifX0sIkRhdGVGb3JtYXQiOnsiJGlkIjoiMjg2IiwiRm9ybWF0U3RyaW5nIjoiZGRkIE1NTSBkIiwiU2VwYXJhdG9yIjoiLyIsIlVzZUludGVybmF0aW9uYWxEYXRlRm9ybWF0IjpmYWxzZX0sIklzVmlzaWJsZSI6dHJ1ZSwiUGFyZW50U3R5bGUiOnsiJHJlZiI6IjUzIn19LCJQb3NpdGlvbiI6eyJSYXRpbyI6MC4yNDEzNDU4ODU5NDc4OTg1OCwiSXNDdXN0b20iOnRydWV9LCJJZCI6ImZmMGYxNGEwLWQ5ZjItNDE3NS05Y2FjLTEyYTNiMmQzMzZjNSIsIkltcG9ydElkIjpudWxsLCJUaXRsZSI6IkVudGVyIE1pbGVzdG9uZSA5ICBIZXJlIiwiTm90ZSI6bnVsbCwiSHlwZXJsaW5rIjpudWxsLCJJc0NoYW5nZWQiOmZhbHNlLCJJc05ldyI6ZmFsc2V9LHsiJGlkIjoiMjg3IiwiRGF0ZSI6IjIwMTctMTAtMDFUMjM6NTk6NTkuOTk5WiIsIlN0eWxlIjp7IiRpZCI6IjI4OCIsIlNoYXBlIjo0LCJDb25uZWN0b3JNYXJnaW4iOnsiJHJlZiI6IjU0In0sIkNvbm5lY3RvclN0eWxlIjp7IiRpZCI6IjI4OSIsIkxpbmVDb2xvciI6eyIkaWQiOiIyOTAiLCIkdHlwZSI6Ik5MUkUuQ29tbW9uLkRvbS5Tb2xpZENvbG9yQnJ1c2gsIE5MUkUuQ29tbW9uIiwiQ29sb3IiOnsiJGlkIjoiMjkxIiwiQSI6MjU1LCJSIjoyMzcsIkciOjEyNSwiQiI6NDl9fSwiTGluZVdlaWdodCI6MS4wLCJMaW5lVHlwZSI6MCwiUGFyZW50U3R5bGUiOnsiJHJlZiI6IjU1In19LCJJc0JlbG93VGltZWJhbmQiOnRydWUsIkhpZGVEYXRlIjpmYWxzZSwiU2hhcGVTaXplIjowLCJTcGFjaW5nIjoyLjAsIlBhZGRpbmciOnsiJHJlZiI6IjU4In0sIlNoYXBlU3R5bGUiOnsiJGlkIjoiMjkyIiwiTWFyZ2luIjp7IiRyZWYiOiI2MCJ9LCJQYWRkaW5nIjp7IiRyZWYiOiI2MSJ9LCJCYWNrZ3JvdW5kIjp7IiRyZWYiOiIyOTAifSwiSXNWaXNpYmxlIjp0cnVlLCJXaWR0aCI6MTIuMCwiSGVpZ2h0IjoxNC4wLCJCb3JkZXJTdHlsZSI6eyIkaWQiOiIyOTMiLCJMaW5lQ29sb3IiOnsiJHJlZiI6IjYzIn0sIkxpbmVXZWlnaHQiOjAuMCwiTGluZVR5cGUiOjAsIlBhcmVudFN0eWxlIjp7IiRyZWYiOiI2MiJ9fSwiUGFyZW50U3R5bGUiOnsiJHJlZiI6IjU5In19LCJUaXRsZVN0eWxlIjp7IiRpZCI6IjI5NCIsIkZvbnRTZXR0aW5ncyI6eyIkaWQiOiIyOTUiLCJGb250U2l6ZSI6MTEsIkZvbnROYW1lIjoiQ2FsaWJyaSIsIklzQm9sZCI6dHJ1ZSwiSXNJdGFsaWMiOmZhbHNlLCJJc1VuZGVybGluZWQiOmZhbHNlLCJQYXJlbnRTdHlsZSI6eyIkcmVmIjoiNjYifX0sIkF1dG9TaXplIjowLCJGb3JlZ3JvdW5kIjp7IiRpZCI6IjI5NiIsIkNvbG9yIjp7IiRpZCI6IjI5NyIsIkEiOjI1NSwiUiI6MjM3LCJHIjoxMjUsIkIiOjQ5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k4IiwiTGluZUNvbG9yIjpudWxsLCJMaW5lV2VpZ2h0IjowLjAsIkxpbmVUeXBlIjowLCJQYXJlbnRTdHlsZSI6bnVsbH0sIlBhcmVudFN0eWxlIjp7IiRyZWYiOiI2NSJ9fSwiRGF0ZVN0eWxlIjp7IiRpZCI6IjI5OSIsIkZvbnRTZXR0aW5ncyI6eyIkaWQiOiIzMDAiLCJGb250U2l6ZSI6MTAsIkZvbnROYW1lIjoiQ2FsaWJyaSIsIklzQm9sZCI6ZmFsc2UsIklzSXRhbGljIjpmYWxzZSwiSXNVbmRlcmxpbmVkIjpmYWxzZSwiUGFyZW50U3R5bGUiOnsiJHJlZiI6IjczIn19LCJBdXRvU2l6ZSI6MCwiRm9yZWdyb3VuZCI6eyIkaWQiOiIzMDEiLCJDb2xvciI6eyIkaWQiOiIzMDI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zIiwiTGluZUNvbG9yIjpudWxsLCJMaW5lV2VpZ2h0IjowLjAsIkxpbmVUeXBlIjowLCJQYXJlbnRTdHlsZSI6bnVsbH0sIlBhcmVudFN0eWxlIjp7IiRyZWYiOiI3MiJ9fSwiRGF0ZUZvcm1hdCI6eyIkaWQiOiIzMDQiLCJGb3JtYXRTdHJpbmciOiJkZGQgTU1NIGQiLCJTZXBhcmF0b3IiOiIvIiwiVXNlSW50ZXJuYXRpb25hbERhdGVGb3JtYXQiOmZhbHNlfSwiSXNWaXNpYmxlIjp0cnVlLCJQYXJlbnRTdHlsZSI6eyIkcmVmIjoiNTMifX0sIlBvc2l0aW9uIjp7IlJhdGlvIjowLjA4MDgwMjcxMjYxNzA5NzA4MSwiSXNDdXN0b20iOnRydWV9LCJJZCI6IjgzYWUwYzMxLTczNTAtNDZhMy05ZTY0LTYyNzM3YTVkMWNlOCIsIkltcG9ydElkIjpudWxsLCJUaXRsZSI6IkVudGVyIE1pbGVzdG9uZSAxMCAgSGVyZSIsIk5vdGUiOm51bGwsIkh5cGVybGluayI6bnVsbCwiSXNDaGFuZ2VkIjpmYWxzZSwiSXNOZXciOmZhbHNlfSx7IiRpZCI6IjMwNSIsIkRhdGUiOiIyMDE3LTExLTAxVDIzOjU5OjU5Ljk5OVoiLCJTdHlsZSI6eyIkaWQiOiIzMDYiLCJTaGFwZSI6NCwiQ29ubmVjdG9yTWFyZ2luIjp7IiRyZWYiOiI1NCJ9LCJDb25uZWN0b3JTdHlsZSI6eyIkaWQiOiIzMDciLCJMaW5lQ29sb3IiOnsiJGlkIjoiMzA4IiwiJHR5cGUiOiJOTFJFLkNvbW1vbi5Eb20uU29saWRDb2xvckJydXNoLCBOTFJFLkNvbW1vbiIsIkNvbG9yIjp7IiRpZCI6IjMwOSIsIkEiOjI1NSwiUiI6MTY1LCJHIjoxNjUsIkIiOjE2NX19LCJMaW5lV2VpZ2h0IjoxLjAsIkxpbmVUeXBlIjowLCJQYXJlbnRTdHlsZSI6eyIkcmVmIjoiNTUifX0sIklzQmVsb3dUaW1lYmFuZCI6dHJ1ZSwiSGlkZURhdGUiOmZhbHNlLCJTaGFwZVNpemUiOjAsIlNwYWNpbmciOjIuMCwiUGFkZGluZyI6eyIkcmVmIjoiNTgifSwiU2hhcGVTdHlsZSI6eyIkaWQiOiIzMTAiLCJNYXJnaW4iOnsiJHJlZiI6IjYwIn0sIlBhZGRpbmciOnsiJHJlZiI6IjYxIn0sIkJhY2tncm91bmQiOnsiJHJlZiI6IjMwOCJ9LCJJc1Zpc2libGUiOnRydWUsIldpZHRoIjoxMi4wLCJIZWlnaHQiOjE0LjAsIkJvcmRlclN0eWxlIjp7IiRpZCI6IjMxMSIsIkxpbmVDb2xvciI6eyIkcmVmIjoiNjMifSwiTGluZVdlaWdodCI6MC4wLCJMaW5lVHlwZSI6MCwiUGFyZW50U3R5bGUiOnsiJHJlZiI6IjYyIn19LCJQYXJlbnRTdHlsZSI6eyIkcmVmIjoiNTkifX0sIlRpdGxlU3R5bGUiOnsiJGlkIjoiMzEyIiwiRm9udFNldHRpbmdzIjp7IiRpZCI6IjMxMyIsIkZvbnRTaXplIjoxMSwiRm9udE5hbWUiOiJDYWxpYnJpIiwiSXNCb2xkIjp0cnVlLCJJc0l0YWxpYyI6ZmFsc2UsIklzVW5kZXJsaW5lZCI6ZmFsc2UsIlBhcmVudFN0eWxlIjp7IiRyZWYiOiI2NiJ9fSwiQXV0b1NpemUiOjAsIkZvcmVncm91bmQiOnsiJGlkIjoiMzE0IiwiQ29sb3IiOnsiJGlkIjoiMzE1IiwiQSI6MjU1LCJSIjoxNjUsIkciOjE2NSwiQiI6MTY1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2IiwiTGluZUNvbG9yIjpudWxsLCJMaW5lV2VpZ2h0IjowLjAsIkxpbmVUeXBlIjowLCJQYXJlbnRTdHlsZSI6bnVsbH0sIlBhcmVudFN0eWxlIjp7IiRyZWYiOiI2NSJ9fSwiRGF0ZVN0eWxlIjp7IiRpZCI6IjMxNyIsIkZvbnRTZXR0aW5ncyI6eyIkaWQiOiIzMTgiLCJGb250U2l6ZSI6MTAsIkZvbnROYW1lIjoiQ2FsaWJyaSIsIklzQm9sZCI6ZmFsc2UsIklzSXRhbGljIjpmYWxzZSwiSXNVbmRlcmxpbmVkIjpmYWxzZSwiUGFyZW50U3R5bGUiOnsiJHJlZiI6IjczIn19LCJBdXRvU2l6ZSI6MCwiRm9yZWdyb3VuZCI6eyIkaWQiOiIzMTkiLCJDb2xvciI6eyIkaWQiOiIzMjA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IxIiwiTGluZUNvbG9yIjpudWxsLCJMaW5lV2VpZ2h0IjowLjAsIkxpbmVUeXBlIjowLCJQYXJlbnRTdHlsZSI6bnVsbH0sIlBhcmVudFN0eWxlIjp7IiRyZWYiOiI3MiJ9fSwiRGF0ZUZvcm1hdCI6eyIkaWQiOiIzMjIiLCJGb3JtYXRTdHJpbmciOiJkZGQgTU1NIGQiLCJTZXBhcmF0b3IiOiIvIiwiVXNlSW50ZXJuYXRpb25hbERhdGVGb3JtYXQiOmZhbHNlfSwiSXNWaXNpYmxlIjp0cnVlLCJQYXJlbnRTdHlsZSI6eyIkcmVmIjoiNTMifX0sIlBvc2l0aW9uIjp7IlJhdGlvIjowLjE3MzUwNjQxMTc5OTY3ODEsIklzQ3VzdG9tIjp0cnVlfSwiSWQiOiJiYzViMDk5YS04NjBkLTRlYjYtYmJhYy0zOWI2YjIyZjg5YTkiLCJJbXBvcnRJZCI6bnVsbCwiVGl0bGUiOiJFbnRlciBNaWxlc3RvbmUgMTEgIEhlcmUiLCJOb3RlIjpudWxsLCJIeXBlcmxpbmsiOm51bGwsIklzQ2hhbmdlZCI6ZmFsc2UsIklzTmV3IjpmYWxzZX0seyIkaWQiOiIzMjMiLCJEYXRlIjoiMjAxNy0xMi0zMVQyMzo1OTo1OS45OTlaIiwiU3R5bGUiOnsiJGlkIjoiMzI0IiwiU2hhcGUiOjUsIkNvbm5lY3Rvck1hcmdpbiI6eyIkcmVmIjoiNTQifSwiQ29ubmVjdG9yU3R5bGUiOnsiJGlkIjoiMzI1IiwiTGluZUNvbG9yIjp7IiRpZCI6IjMyNiIsIiR0eXBlIjoiTkxSRS5Db21tb24uRG9tLlNvbGlkQ29sb3JCcnVzaCwgTkxSRS5Db21tb24iLCJDb2xvciI6eyIkaWQiOiIzMjciLCJBIjoyNTUsIlIiOjI1NSwiRyI6MTkyLCJCIjowfX0sIkxpbmVXZWlnaHQiOjEuMCwiTGluZVR5cGUiOjAsIlBhcmVudFN0eWxlIjp7IiRyZWYiOiI1NSJ9fSwiSXNCZWxvd1RpbWViYW5kIjp0cnVlLCJIaWRlRGF0ZSI6ZmFsc2UsIlNoYXBlU2l6ZSI6MCwiU3BhY2luZyI6Mi4wLCJQYWRkaW5nIjp7IiRyZWYiOiI1OCJ9LCJTaGFwZVN0eWxlIjp7IiRpZCI6IjMyOCIsIk1hcmdpbiI6eyIkcmVmIjoiNjAifSwiUGFkZGluZyI6eyIkcmVmIjoiNjEifSwiQmFja2dyb3VuZCI6eyIkcmVmIjoiMzI2In0sIklzVmlzaWJsZSI6dHJ1ZSwiV2lkdGgiOjEyLjAsIkhlaWdodCI6MTQuMCwiQm9yZGVyU3R5bGUiOnsiJGlkIjoiMzI5IiwiTGluZUNvbG9yIjp7IiRyZWYiOiI2MyJ9LCJMaW5lV2VpZ2h0IjowLjAsIkxpbmVUeXBlIjowLCJQYXJlbnRTdHlsZSI6eyIkcmVmIjoiNjIifX0sIlBhcmVudFN0eWxlIjp7IiRyZWYiOiI1OSJ9fSwiVGl0bGVTdHlsZSI6eyIkaWQiOiIzMzAiLCJGb250U2V0dGluZ3MiOnsiJGlkIjoiMzMxIiwiRm9udFNpemUiOjExLCJGb250TmFtZSI6IkNhbGlicmkiLCJJc0JvbGQiOnRydWUsIklzSXRhbGljIjpmYWxzZSwiSXNVbmRlcmxpbmVkIjpmYWxzZSwiUGFyZW50U3R5bGUiOnsiJHJlZiI6IjY2In19LCJBdXRvU2l6ZSI6MCwiRm9yZWdyb3VuZCI6eyIkaWQiOiIzMzIiLCJDb2xvciI6eyIkaWQiOiIzMzMiLCJBIjoyNTUsIlIiOjI1NSwiRyI6MTkyLCJCIjowfX0sIk1heFdpZHRoIjox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M0IiwiTGluZUNvbG9yIjpudWxsLCJMaW5lV2VpZ2h0IjowLjAsIkxpbmVUeXBlIjowLCJQYXJlbnRTdHlsZSI6bnVsbH0sIlBhcmVudFN0eWxlIjp7IiRyZWYiOiI2NSJ9fSwiRGF0ZVN0eWxlIjp7IiRpZCI6IjMzNSIsIkZvbnRTZXR0aW5ncyI6eyIkaWQiOiIzMzYiLCJGb250U2l6ZSI6MTAsIkZvbnROYW1lIjoiQ2FsaWJyaSIsIklzQm9sZCI6ZmFsc2UsIklzSXRhbGljIjpmYWxzZSwiSXNVbmRlcmxpbmVkIjpmYWxzZSwiUGFyZW50U3R5bGUiOnsiJHJlZiI6IjczIn19LCJBdXRvU2l6ZSI6MCwiRm9yZWdyb3VuZCI6eyIkaWQiOiIzMzciLCJDb2xvciI6eyIkaWQiOiIzMzg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M5IiwiTGluZUNvbG9yIjpudWxsLCJMaW5lV2VpZ2h0IjowLjAsIkxpbmVUeXBlIjowLCJQYXJlbnRTdHlsZSI6bnVsbH0sIlBhcmVudFN0eWxlIjp7IiRyZWYiOiI3MiJ9fSwiRGF0ZUZvcm1hdCI6eyIkaWQiOiIzNDAiLCJGb3JtYXRTdHJpbmciOiJkZGQgTU1NIGQiLCJTZXBhcmF0b3IiOiIvIiwiVXNlSW50ZXJuYXRpb25hbERhdGVGb3JtYXQiOmZhbHNlfSwiSXNWaXNpYmxlIjp0cnVlLCJQYXJlbnRTdHlsZSI6eyIkcmVmIjoiNTMifX0sIlBvc2l0aW9uIjp7IlJhdGlvIjowLjEwNTY2NjgxNDAyNzAwOTE4LCJJc0N1c3RvbSI6dHJ1ZX0sIklkIjoiNGRmN2Y3ZTctZjU2Yy00ODExLTgyMTMtNjAwM2FkODg3NTliIiwiSW1wb3J0SWQiOm51bGwsIlRpdGxlIjoiRW50ZXIgTWlsZXN0b25lIDEyICBIZXJlIiwiTm90ZSI6bnVsbCwiSHlwZXJsaW5rIjpudWxsLCJJc0NoYW5nZWQiOmZhbHNlLCJJc05ldyI6ZmFsc2V9XSwiVGFza3MiOltdLCJNc1Byb2plY3RJdGVtc1RyZWUiOnsiJGlkIjoiMzQxIiwiUm9vdCI6eyJJbXBvcnRJZCI6bnVsbCwiSXNJbXBvcnRlZCI6ZmFsc2UsIkNoaWxkcmVuIjpbXX19LCJNZXRhZGF0YSI6eyIkaWQiOiIzNDIifSwiU2V0dGluZ3MiOnsiJGlkIjoiMzQzIiwiSW1wYU9wdGlvbnMiOnsiJGlkIjoiMzQ0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EuMDI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5LCJHIjo5NSwiQiI6ODF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QsIkZvbnROYW1lIjoiQ2FsaWJyaSIsIklzQm9sZCI6dHJ1ZSwiSXNJdGFsaWMiOmZhbHNlLCJJc1VuZGVybGluZWQiOmZhbHNlLCJQYXJlbnRTdHlsZSI6bnVsbH0sIkF1dG9TaXplIjowLCJGb3JlZ3JvdW5kIjp7IiRpZCI6IjE1IiwiQ29sb3IiOnsiJGlkIjoiMTYiLCJBIjoyNTUsIlIiOjAsIkciOjAsIkIiOjB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A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k5LCJHIjoxNjUsIkIiOjU1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CwiQiI6MH19LCJBcHBlbmRZZWFyT25ZZWFyQ2hhbmdlIjpmYWxzZSwiRWxhcHNlZFRpbWVGb3JtYXQiOjAsIlRvZGF5TWFya2VyUG9zaXRpb24iOjAsIlF1aWNrUG9zaXRpb24iOjAsIkFic29sdXRlUG9zaXRpb24iOjEzNS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SwiRyI6OTUsIkIiOjg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ZGRkIE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OTksIkciOjE2NSwiQiI6NTV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5OSwiRyI6MTY1LCJCIjo1N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NYXJnaW4iOm51bGwsIlN0YXJ0RGF0ZVBvc2l0aW9uIjozLCJFbmREYXRlUG9zaXRpb24iOjMsIlRpdGxlUG9zaXRpb24iOjQ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5LCJHIjo5NSwiQiI6ODF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y0wMS0wMVQyMzo1OTo1OS45OTlaIiwiRW5kRGF0ZSI6IjIwMTctMTItMzFUMjM6NTk6NTkuOTk5WiIsIkZvcm1hdCI6Ik1NTSIsIlR5cGUiOjIsIkF1dG9EYXRlUmFuZ2UiOnRydWUsIldvcmtpbmdEYXlzIjozMSwiVG9kYXlNYXJrZXJUZXh0IjoiVG9kYXkiLCJBdXRvU2NhbGVUeXBlIjpmYWxzZX0sIk1pbGVzdG9uZXMiOlt7IiRpZCI6IjEyMyIsIkRhdGUiOiIyMDE3LTAxLTAxVDIzOjU5OjU5Ljk5OVoiLCJTdHlsZSI6eyIkaWQiOiIxMjQiLCJTaGFwZSI6MiwiQ29ubmVjdG9yTWFyZ2luIjp7IiRyZWYiOiI1NCJ9LCJDb25uZWN0b3JTdHlsZSI6eyIkaWQiOiIxMjUiLCJMaW5lQ29sb3IiOnsiJGlkIjoiMTI2IiwiJHR5cGUiOiJOTFJFLkNvbW1vbi5Eb20uU29saWRDb2xvckJydXNoLCBOTFJFLkNvbW1vbiIsIkNvbG9yIjp7IiRpZCI6IjEyNyIsIkEiOjg5LCJSIjo5MSwiRyI6MTU1LCJCIjoyMTN9fSwiTGluZVdlaWdodCI6MS4wLCJMaW5lVHlwZSI6MCwiUGFyZW50U3R5bGUiOnsiJHJlZiI6IjU1In19LCJJc0JlbG93VGltZWJhbmQiOnRydWUsIkhpZGVEYXRlIjpmYWxzZSwiU2hhcGVTaXplIjoxLCJTcGFjaW5nIjoyLjAsIlBhZGRpbmciOnsiJHJlZiI6IjU4In0sIlNoYXBlU3R5bGUiOnsiJGlkIjoiMTI4IiwiTWFyZ2luIjp7IiRyZWYiOiI2MCJ9LCJQYWRkaW5nIjp7IiRyZWYiOiI2MSJ9LCJCYWNrZ3JvdW5kIjp7IiRpZCI6IjEyOSIsIkNvbG9yIjp7IiRpZCI6IjEzMCIsIkEiOjI1NSwiUiI6OTEsIkciOjE1NSwiQiI6MjEzfX0sIklzVmlzaWJsZSI6dHJ1ZSwiV2lkdGgiOjEzLjAsIkhlaWdodCI6MTM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CwiRm9yZWdyb3VuZCI6eyIkaWQiOiIxMzQiLCJDb2xvciI6eyIkaWQiOiIxMzUiLCJBIjoyNTUsIlIiOjY4LCJHIjo4NCwiQiI6MTA2fX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2IiwiTGluZUNvbG9yIjpudWxsLCJMaW5lV2VpZ2h0IjowLjAsIkxpbmVUeXBlIjowLCJQYXJlbnRTdHlsZSI6bnVsbH0sIlBhcmVudFN0eWxlIjp7IiRyZWYiOiI2NSJ9fSwiRGF0ZVN0eWxlIjp7IiRpZCI6IjEzNyIsIkZvbnRTZXR0aW5ncyI6eyIkaWQiOiIxMzgiLCJGb250U2l6ZSI6MTAsIkZvbnROYW1lIjoiQ2FsaWJyaSIsIklzQm9sZCI6ZmFsc2UsIklzSXRhbGljIjpmYWxzZSwiSXNVbmRlcmxpbmVkIjpmYWxzZSwiUGFyZW50U3R5bGUiOnsiJHJlZiI6IjczIn19LCJBdXRvU2l6ZSI6MCwiRm9yZWdyb3VuZCI6eyIkaWQiOiIxMzkiLCJDb2xvciI6eyIkaWQiOiIxNDA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xIiwiTGluZUNvbG9yIjpudWxsLCJMaW5lV2VpZ2h0IjowLjAsIkxpbmVUeXBlIjowLCJQYXJlbnRTdHlsZSI6bnVsbH0sIlBhcmVudFN0eWxlIjp7IiRyZWYiOiI3MiJ9fSwiRGF0ZUZvcm1hdCI6eyIkaWQiOiIxNDIiLCJGb3JtYXRTdHJpbmciOiJkZGQgTU1NIGQiLCJTZXBhcmF0b3IiOiIvIiwiVXNlSW50ZXJuYXRpb25hbERhdGVGb3JtYXQiOmZhbHNlfSwiSXNWaXNpYmxlIjp0cnVlLCJQYXJlbnRTdHlsZSI6eyIkcmVmIjoiNTMifX0sIlBvc2l0aW9uIjp7IlJhdGlvIjowLjQyNDYyOTU4MDY1MDgwMDUzLCJJc0N1c3RvbSI6dHJ1ZX0sIklkIjoiNjA4ZDYyZDktMmY0Zi00ZDIyLThhMDMtYjZlYTYyOWJjNTVkIiwiSW1wb3J0SWQiOm51bGwsIlRpdGxlIjoiRW50ZXIgTWlsZXN0b25lIDEgIEhlcmUiLCJOb3RlIjpudWxsLCJIeXBlcmxpbmsiOm51bGwsIklzQ2hhbmdlZCI6ZmFsc2UsIklzTmV3IjpmYWxzZX0seyIkaWQiOiIxNDMiLCJEYXRlIjoiMjAxNy0wMi0wMVQyMzo1OTo1OS45OTlaIiwiU3R5bGUiOnsiJGlkIjoiMTQ0IiwiU2hhcGUiOjQsIkNvbm5lY3Rvck1hcmdpbiI6eyIkcmVmIjoiNTQifSwiQ29ubmVjdG9yU3R5bGUiOnsiJGlkIjoiMTQ1IiwiTGluZUNvbG9yIjp7IiRpZCI6IjE0NiIsIiR0eXBlIjoiTkxSRS5Db21tb24uRG9tLlNvbGlkQ29sb3JCcnVzaCwgTkxSRS5Db21tb24iLCJDb2xvciI6eyIkaWQiOiIxNDciLCJBIjoyNTUsIlIiOjkxLCJHIjoxNTUsIkIiOjIxM319LCJMaW5lV2VpZ2h0IjoxLjAsIkxpbmVUeXBlIjowLCJQYXJlbnRTdHlsZSI6eyIkcmVmIjoiNTUifX0sIklzQmVsb3dUaW1lYmFuZCI6dHJ1ZSwiSGlkZURhdGUiOmZhbHNlLCJTaGFwZVNpemUiOjAsIlNwYWNpbmciOjIuMCwiUGFkZGluZyI6eyIkcmVmIjoiNTgifSwiU2hhcGVTdHlsZSI6eyIkaWQiOiIxNDgiLCJNYXJnaW4iOnsiJHJlZiI6IjYwIn0sIlBhZGRpbmciOnsiJHJlZiI6IjYxIn0sIkJhY2tncm91bmQiOnsiJHJlZiI6IjE0NiJ9LCJJc1Zpc2libGUiOnRydWUsIldpZHRoIjoxMi4wLCJIZWlnaHQiOjE0LjAsIkJvcmRlclN0eWxlIjp7IiRpZCI6IjE0OSIsIkxpbmVDb2xvciI6eyIkcmVmIjoiNjMifSwiTGluZVdlaWdodCI6MC4wLCJMaW5lVHlwZSI6MCwiUGFyZW50U3R5bGUiOnsiJHJlZiI6IjYyIn19LCJQYXJlbnRTdHlsZSI6eyIkcmVmIjoiNTkifX0sIlRpdGxlU3R5bGUiOnsiJGlkIjoiMTUwIiwiRm9udFNldHRpbmdzIjp7IiRpZCI6IjE1MSIsIkZvbnRTaXplIjoxMSwiRm9udE5hbWUiOiJDYWxpYnJpIiwiSXNCb2xkIjp0cnVlLCJJc0l0YWxpYyI6ZmFsc2UsIklzVW5kZXJsaW5lZCI6ZmFsc2UsIlBhcmVudFN0eWxlIjp7IiRyZWYiOiI2NiJ9fSwiQXV0b1NpemUiOjAsIkZvcmVncm91bmQiOnsiJGlkIjoiMTUyIiwiQ29sb3IiOnsiJGlkIjoiMTUzIiwiQSI6MjU1LCJSIjo2OCwiRyI6ODQsIkIiOjE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CIsIkxpbmVDb2xvciI6bnVsbCwiTGluZVdlaWdodCI6MC4wLCJMaW5lVHlwZSI6MCwiUGFyZW50U3R5bGUiOm51bGx9LCJQYXJlbnRTdHlsZSI6eyIkcmVmIjoiNjUifX0sIkRhdGVTdHlsZSI6eyIkaWQiOiIxNTUiLCJGb250U2V0dGluZ3MiOnsiJGlkIjoiMTU2IiwiRm9udFNpemUiOjEwLCJGb250TmFtZSI6IkNhbGlicmkiLCJJc0JvbGQiOmZhbHNlLCJJc0l0YWxpYyI6ZmFsc2UsIklzVW5kZXJsaW5lZCI6ZmFsc2UsIlBhcmVudFN0eWxlIjp7IiRyZWYiOiI3MyJ9fSwiQXV0b1NpemUiOjAsIkZvcmVncm91bmQiOnsiJGlkIjoiMTU3IiwiQ29sb3IiOnsiJGlkIjoiMTU4IiwiQSI6MjU1LCJSIjo2OCwiRyI6ODQsIkIiOjEw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SIsIkxpbmVDb2xvciI6bnVsbCwiTGluZVdlaWdodCI6MC4wLCJMaW5lVHlwZSI6MCwiUGFyZW50U3R5bGUiOm51bGx9LCJQYXJlbnRTdHlsZSI6eyIkcmVmIjoiNzIifX0sIkRhdGVGb3JtYXQiOnsiJGlkIjoiMTYwIiwiRm9ybWF0U3RyaW5nIjoiZGRkIE1NTSBkIiwiU2VwYXJhdG9yIjoiLyIsIlVzZUludGVybmF0aW9uYWxEYXRlRm9ybWF0IjpmYWxzZX0sIklzVmlzaWJsZSI6dHJ1ZSwiUGFyZW50U3R5bGUiOnsiJHJlZiI6IjUzIn19LCJQb3NpdGlvbiI6eyJSYXRpbyI6MC4xMDk3NTMxMjgzMzQzMjc5NywiSXNDdXN0b20iOnRydWV9LCJJZCI6ImZmMTU3ZWQyLTk2ZjAtNGExZi1iYTI1LTVkODczZTlkNWE1MiIsIkltcG9ydElkIjpudWxsLCJUaXRsZSI6IkVudGVyIE1pbGVzdG9uZSAyICBIZXJlIiwiTm90ZSI6bnVsbCwiSHlwZXJsaW5rIjpudWxsLCJJc0NoYW5nZWQiOmZhbHNlLCJJc05ldyI6ZmFsc2V9LHsiJGlkIjoiMTYxIiwiRGF0ZSI6IjIwMTctMDMtMjdUMjM6NTk6NTkuOTk5WiIsIlN0eWxlIjp7IiRpZCI6IjE2MiIsIlNoYXBlIjowLCJDb25uZWN0b3JNYXJnaW4iOnsiJHJlZiI6IjU0In0sIkNvbm5lY3RvclN0eWxlIjp7IiRpZCI6IjE2MyIsIkxpbmVDb2xvciI6eyIkaWQiOiIxNjQiLCIkdHlwZSI6Ik5MUkUuQ29tbW9uLkRvbS5Tb2xpZENvbG9yQnJ1c2gsIE5MUkUuQ29tbW9uIiwiQ29sb3IiOnsiJGlkIjoiMTY1IiwiQSI6MjU1LCJSIjoyMzcsIkciOjEyNSwiQiI6NDl9fSwiTGluZVdlaWdodCI6MS4wLCJMaW5lVHlwZSI6MCwiUGFyZW50U3R5bGUiOnsiJHJlZiI6IjU1In19LCJJc0JlbG93VGltZWJhbmQiOnRydWUsIkhpZGVEYXRlIjpmYWxzZSwiU2hhcGVTaXplIjowLCJTcGFjaW5nIjoyLjAsIlBhZGRpbmciOnsiJHJlZiI6IjU4In0sIlNoYXBlU3R5bGUiOnsiJGlkIjoiMTY2IiwiTWFyZ2luIjp7IiRyZWYiOiI2MCJ9LCJQYWRkaW5nIjp7IiRyZWYiOiI2MSJ9LCJCYWNrZ3JvdW5kIjp7IiRyZWYiOiIxNjQifSwiSXNWaXNpYmxlIjp0cnVlLCJXaWR0aCI6MTIuMCwiSGVpZ2h0IjoxNC4wLCJCb3JkZXJTdHlsZSI6eyIkaWQiOiIxNjciLCJMaW5lQ29sb3IiOnsiJHJlZiI6IjYzIn0sIkxpbmVXZWlnaHQiOjAuMCwiTGluZVR5cGUiOjAsIlBhcmVudFN0eWxlIjp7IiRyZWYiOiI2MiJ9fSwiUGFyZW50U3R5bGUiOnsiJHJlZiI6IjU5In19LCJUaXRsZVN0eWxlIjp7IiRpZCI6IjE2OCIsIkZvbnRTZXR0aW5ncyI6eyIkaWQiOiIxNjkiLCJGb250U2l6ZSI6MTEsIkZvbnROYW1lIjoiQ2FsaWJyaSIsIklzQm9sZCI6dHJ1ZSwiSXNJdGFsaWMiOmZhbHNlLCJJc1VuZGVybGluZWQiOmZhbHNlLCJQYXJlbnRTdHlsZSI6eyIkcmVmIjoiNjYifX0sIkF1dG9TaXplIjowLCJGb3JlZ3JvdW5kIjp7IiRpZCI6IjE3MCIsIkNvbG9yIjp7IiRpZCI6IjE3MSIsIkEiOjI1NSwiUiI6MjM3LCJHIjoxMjUsIkIiOjQ5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cyIiwiTGluZUNvbG9yIjpudWxsLCJMaW5lV2VpZ2h0IjowLjAsIkxpbmVUeXBlIjowLCJQYXJlbnRTdHlsZSI6bnVsbH0sIlBhcmVudFN0eWxlIjp7IiRyZWYiOiI2NSJ9fSwiRGF0ZVN0eWxlIjp7IiRpZCI6IjE3MyIsIkZvbnRTZXR0aW5ncyI6eyIkaWQiOiIxNzQiLCJGb250U2l6ZSI6MTAsIkZvbnROYW1lIjoiQ2FsaWJyaSIsIklzQm9sZCI6ZmFsc2UsIklzSXRhbGljIjpmYWxzZSwiSXNVbmRlcmxpbmVkIjpmYWxzZSwiUGFyZW50U3R5bGUiOnsiJHJlZiI6IjczIn19LCJBdXRvU2l6ZSI6MCwiRm9yZWdyb3VuZCI6eyIkaWQiOiIxNzUiLCJDb2xvciI6eyIkaWQiOiIxNzY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3IiwiTGluZUNvbG9yIjpudWxsLCJMaW5lV2VpZ2h0IjowLjAsIkxpbmVUeXBlIjowLCJQYXJlbnRTdHlsZSI6bnVsbH0sIlBhcmVudFN0eWxlIjp7IiRyZWYiOiI3MiJ9fSwiRGF0ZUZvcm1hdCI6eyIkaWQiOiIxNzgiLCJGb3JtYXRTdHJpbmciOiJkZGQgTU1NIGQiLCJTZXBhcmF0b3IiOiIvIiwiVXNlSW50ZXJuYXRpb25hbERhdGVGb3JtYXQiOmZhbHNlfSwiSXNWaXNpYmxlIjp0cnVlLCJQYXJlbnRTdHlsZSI6eyIkcmVmIjoiNTMifX0sIlBvc2l0aW9uIjp7IlJhdGlvIjowLjM1MjE2MDY5Mzk4MTAyOTM5LCJJc0N1c3RvbSI6dHJ1ZX0sIklkIjoiYTdlYzQ5NjUtNTBmYS00M2UzLTgxZDUtMDVjOWUyMGQxZGQ5IiwiSW1wb3J0SWQiOm51bGwsIlRpdGxlIjoiRW50ZXIgTWlsZXN0b25lIDMgIEhlcmUiLCJOb3RlIjpudWxsLCJIeXBlcmxpbmsiOm51bGwsIklzQ2hhbmdlZCI6ZmFsc2UsIklzTmV3IjpmYWxzZX0seyIkaWQiOiIxNzkiLCJEYXRlIjoiMjAxNy0wNC0wMVQyMzo1OTo1OS45OTlaIiwiU3R5bGUiOnsiJGlkIjoiMTgwIiwiU2hhcGUiOjAsIkNvbm5lY3Rvck1hcmdpbiI6eyIkcmVmIjoiNTQifSwiQ29ubmVjdG9yU3R5bGUiOnsiJGlkIjoiMTgxIiwiTGluZUNvbG9yIjp7IiRpZCI6IjE4MiIsIiR0eXBlIjoiTkxSRS5Db21tb24uRG9tLlNvbGlkQ29sb3JCcnVzaCwgTkxSRS5Db21tb24iLCJDb2xvciI6eyIkaWQiOiIxODMiLCJBIjoyNTUsIlIiOjE2NSwiRyI6MTY1LCJCIjoxNjV9fSwiTGluZVdlaWdodCI6MS4wLCJMaW5lVHlwZSI6MCwiUGFyZW50U3R5bGUiOnsiJHJlZiI6IjU1In19LCJJc0JlbG93VGltZWJhbmQiOnRydWUsIkhpZGVEYXRlIjpmYWxzZSwiU2hhcGVTaXplIjowLCJTcGFjaW5nIjoyLjAsIlBhZGRpbmciOnsiJHJlZiI6IjU4In0sIlNoYXBlU3R5bGUiOnsiJGlkIjoiMTg0IiwiTWFyZ2luIjp7IiRyZWYiOiI2MCJ9LCJQYWRkaW5nIjp7IiRyZWYiOiI2MSJ9LCJCYWNrZ3JvdW5kIjp7IiRyZWYiOiIxODIifSwiSXNWaXNpYmxlIjp0cnVlLCJXaWR0aCI6MTIuMCwiSGVpZ2h0IjoxNC4wLCJCb3JkZXJTdHlsZSI6eyIkaWQiOiIxODUiLCJMaW5lQ29sb3IiOnsiJHJlZiI6IjYzIn0sIkxpbmVXZWlnaHQiOjAuMCwiTGluZVR5cGUiOjAsIlBhcmVudFN0eWxlIjp7IiRyZWYiOiI2MiJ9fSwiUGFyZW50U3R5bGUiOnsiJHJlZiI6IjU5In19LCJUaXRsZVN0eWxlIjp7IiRpZCI6IjE4NiIsIkZvbnRTZXR0aW5ncyI6eyIkaWQiOiIxODciLCJGb250U2l6ZSI6MTEsIkZvbnROYW1lIjoiQ2FsaWJyaSIsIklzQm9sZCI6dHJ1ZSwiSXNJdGFsaWMiOmZhbHNlLCJJc1VuZGVybGluZWQiOmZhbHNlLCJQYXJlbnRTdHlsZSI6eyIkcmVmIjoiNjYifX0sIkF1dG9TaXplIjowLCJGb3JlZ3JvdW5kIjp7IiRpZCI6IjE4OCIsIkNvbG9yIjp7IiRpZCI6IjE4OSIsIkEiOjI1NSwiUiI6MTY1LCJHIjoxNjUsIkIiOjE2NX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MCIsIkxpbmVDb2xvciI6bnVsbCwiTGluZVdlaWdodCI6MC4wLCJMaW5lVHlwZSI6MCwiUGFyZW50U3R5bGUiOm51bGx9LCJQYXJlbnRTdHlsZSI6eyIkcmVmIjoiNjUifX0sIkRhdGVTdHlsZSI6eyIkaWQiOiIxOTEiLCJGb250U2V0dGluZ3MiOnsiJGlkIjoiMTkyIiwiRm9udFNpemUiOjEwLCJGb250TmFtZSI6IkNhbGlicmkiLCJJc0JvbGQiOmZhbHNlLCJJc0l0YWxpYyI6ZmFsc2UsIklzVW5kZXJsaW5lZCI6ZmFsc2UsIlBhcmVudFN0eWxlIjp7IiRyZWYiOiI3MyJ9fSwiQXV0b1NpemUiOjAsIkZvcmVncm91bmQiOnsiJGlkIjoiMTkzIiwiQ29sb3IiOnsiJGlkIjoiMTk0IiwiQSI6MjU1LCJSIjo2OCwiRyI6ODQsIkIiOjEw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SIsIkxpbmVDb2xvciI6bnVsbCwiTGluZVdlaWdodCI6MC4wLCJMaW5lVHlwZSI6MCwiUGFyZW50U3R5bGUiOm51bGx9LCJQYXJlbnRTdHlsZSI6eyIkcmVmIjoiNzIifX0sIkRhdGVGb3JtYXQiOnsiJGlkIjoiMTk2IiwiRm9ybWF0U3RyaW5nIjoiZGRkIE1NTSBkIiwiU2VwYXJhdG9yIjoiLyIsIlVzZUludGVybmF0aW9uYWxEYXRlRm9ybWF0IjpmYWxzZX0sIklzVmlzaWJsZSI6dHJ1ZSwiUGFyZW50U3R5bGUiOnsiJHJlZiI6IjUzIn19LCJQb3NpdGlvbiI6eyJSYXRpbyI6MC4yODQzMjEyNDgwODk4MjU2NywiSXNDdXN0b20iOnRydWV9LCJJZCI6IjMyZTc1NGE0LWFkODktNDUyMi1iMmM2LThmNjY3YzdlM2I5MiIsIkltcG9ydElkIjpudWxsLCJUaXRsZSI6IkVudGVyIE1pbGVzdG9uZSA0ICBIZXJlIiwiTm90ZSI6bnVsbCwiSHlwZXJsaW5rIjpudWxsLCJJc0NoYW5nZWQiOmZhbHNlLCJJc05ldyI6ZmFsc2V9LHsiJGlkIjoiMTk3IiwiRGF0ZSI6IjIwMTctMDQtMDZUMjM6NTk6NTkuOTk5WiIsIlN0eWxlIjp7IiRpZCI6IjE5OCIsIlNoYXBlIjowLCJDb25uZWN0b3JNYXJnaW4iOnsiJHJlZiI6IjU0In0sIkNvbm5lY3RvclN0eWxlIjp7IiRpZCI6IjE5OSIsIkxpbmVDb2xvciI6eyIkaWQiOiIyMDAiLCIkdHlwZSI6Ik5MUkUuQ29tbW9uLkRvbS5Tb2xpZENvbG9yQnJ1c2gsIE5MUkUuQ29tbW9uIiwiQ29sb3IiOnsiJGlkIjoiMjAxIiwiQSI6MjU1LCJSIjoyNTUsIkciOjE5MiwiQiI6MH19LCJMaW5lV2VpZ2h0IjoxLjAsIkxpbmVUeXBlIjowLCJQYXJlbnRTdHlsZSI6eyIkcmVmIjoiNTUifX0sIklzQmVsb3dUaW1lYmFuZCI6dHJ1ZSwiSGlkZURhdGUiOmZhbHNlLCJTaGFwZVNpemUiOjAsIlNwYWNpbmciOjIuMCwiUGFkZGluZyI6eyIkcmVmIjoiNTgifSwiU2hhcGVTdHlsZSI6eyIkaWQiOiIyMDIiLCJNYXJnaW4iOnsiJHJlZiI6IjYwIn0sIlBhZGRpbmciOnsiJHJlZiI6IjYxIn0sIkJhY2tncm91bmQiOnsiJHJlZiI6IjIwMCJ9LCJJc1Zpc2libGUiOnRydWUsIldpZHRoIjoxMi4wLCJIZWlnaHQiOjE0LjAsIkJvcmRlclN0eWxlIjp7IiRpZCI6IjIwMyIsIkxpbmVDb2xvciI6eyIkcmVmIjoiNjMifSwiTGluZVdlaWdodCI6MC4wLCJMaW5lVHlwZSI6MCwiUGFyZW50U3R5bGUiOnsiJHJlZiI6IjYyIn19LCJQYXJlbnRTdHlsZSI6eyIkcmVmIjoiNTkifX0sIlRpdGxlU3R5bGUiOnsiJGlkIjoiMjA0IiwiRm9udFNldHRpbmdzIjp7IiRpZCI6IjIwNSIsIkZvbnRTaXplIjoxMSwiRm9udE5hbWUiOiJDYWxpYnJpIiwiSXNCb2xkIjp0cnVlLCJJc0l0YWxpYyI6ZmFsc2UsIklzVW5kZXJsaW5lZCI6ZmFsc2UsIlBhcmVudFN0eWxlIjp7IiRyZWYiOiI2NiJ9fSwiQXV0b1NpemUiOjAsIkZvcmVncm91bmQiOnsiJGlkIjoiMjA2IiwiQ29sb3IiOnsiJGlkIjoiMjA3IiwiQSI6MjU1LCJSIjoyNTUsIkciOjE5MiwiQiI6MH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OCIsIkxpbmVDb2xvciI6bnVsbCwiTGluZVdlaWdodCI6MC4wLCJMaW5lVHlwZSI6MCwiUGFyZW50U3R5bGUiOm51bGx9LCJQYXJlbnRTdHlsZSI6eyIkcmVmIjoiNjUifX0sIkRhdGVTdHlsZSI6eyIkaWQiOiIyMDkiLCJGb250U2V0dGluZ3MiOnsiJGlkIjoiMjEwIiwiRm9udFNpemUiOjEwLCJGb250TmFtZSI6IkNhbGlicmkiLCJJc0JvbGQiOmZhbHNlLCJJc0l0YWxpYyI6ZmFsc2UsIklzVW5kZXJsaW5lZCI6ZmFsc2UsIlBhcmVudFN0eWxlIjp7IiRyZWYiOiI3MyJ9fSwiQXV0b1NpemUiOjAsIkZvcmVncm91bmQiOnsiJGlkIjoiMjExIiwiQ29sb3IiOnsiJGlkIjoiMjEyIiwiQSI6MjU1LCJSIjo2OCwiRyI6ODQsIkIiOjEw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yIsIkxpbmVDb2xvciI6bnVsbCwiTGluZVdlaWdodCI6MC4wLCJMaW5lVHlwZSI6MCwiUGFyZW50U3R5bGUiOm51bGx9LCJQYXJlbnRTdHlsZSI6eyIkcmVmIjoiNzIifX0sIkRhdGVGb3JtYXQiOnsiJGlkIjoiMjE0IiwiRm9ybWF0U3RyaW5nIjoiZGRkIE1NTSBkIiwiU2VwYXJhdG9yIjoiLyIsIlVzZUludGVybmF0aW9uYWxEYXRlRm9ybWF0IjpmYWxzZX0sIklzVmlzaWJsZSI6dHJ1ZSwiUGFyZW50U3R5bGUiOnsiJHJlZiI6IjUzIn19LCJQb3NpdGlvbiI6eyJSYXRpbyI6MC4yMTY0ODE2MzI2NTY1MjEyNiwiSXNDdXN0b20iOnRydWV9LCJJZCI6IjcwMjA1NmRhLTM4MTItNDYwNy05YWFhLWE2YzAzYThkOTQwMSIsIkltcG9ydElkIjpudWxsLCJUaXRsZSI6IkVudGVyIE1pbGVzdG9uZSA1ICBIZXJlIiwiTm90ZSI6bnVsbCwiSHlwZXJsaW5rIjpudWxsLCJJc0NoYW5nZWQiOmZhbHNlLCJJc05ldyI6ZmFsc2V9LHsiJGlkIjoiMjE1IiwiRGF0ZSI6IjIwMTctMDYtMDFUMjM6NTk6NTkuOTk5WiIsIlN0eWxlIjp7IiRpZCI6IjIxNiIsIlNoYXBlIjo2LCJDb25uZWN0b3JNYXJnaW4iOnsiJHJlZiI6IjU0In0sIkNvbm5lY3RvclN0eWxlIjp7IiRpZCI6IjIxNyIsIkxpbmVDb2xvciI6eyIkaWQiOiIyMTgiLCIkdHlwZSI6Ik5MUkUuQ29tbW9uLkRvbS5Tb2xpZENvbG9yQnJ1c2gsIE5MUkUuQ29tbW9uIiwiQ29sb3IiOnsiJGlkIjoiMjE5IiwiQSI6MjU1LCJSIjo2OCwiRyI6MTE0LCJCIjoxOTZ9fSwiTGluZVdlaWdodCI6MS4wLCJMaW5lVHlwZSI6MCwiUGFyZW50U3R5bGUiOnsiJHJlZiI6IjU1In19LCJJc0JlbG93VGltZWJhbmQiOnRydWUsIkhpZGVEYXRlIjpmYWxzZSwiU2hhcGVTaXplIjowLCJTcGFjaW5nIjoyLjAsIlBhZGRpbmciOnsiJHJlZiI6IjU4In0sIlNoYXBlU3R5bGUiOnsiJGlkIjoiMjIwIiwiTWFyZ2luIjp7IiRyZWYiOiI2MCJ9LCJQYWRkaW5nIjp7IiRyZWYiOiI2MSJ9LCJCYWNrZ3JvdW5kIjp7IiRyZWYiOiIyMTgifSwiSXNWaXNpYmxlIjp0cnVlLCJXaWR0aCI6MTIuMCwiSGVpZ2h0IjoxNC4wLCJCb3JkZXJTdHlsZSI6eyIkaWQiOiIyMjEiLCJMaW5lQ29sb3IiOnsiJHJlZiI6IjYzIn0sIkxpbmVXZWlnaHQiOjAuMCwiTGluZVR5cGUiOjAsIlBhcmVudFN0eWxlIjp7IiRyZWYiOiI2MiJ9fSwiUGFyZW50U3R5bGUiOnsiJHJlZiI6IjU5In19LCJUaXRsZVN0eWxlIjp7IiRpZCI6IjIyMiIsIkZvbnRTZXR0aW5ncyI6eyIkaWQiOiIyMjMiLCJGb250U2l6ZSI6MTEsIkZvbnROYW1lIjoiQ2FsaWJyaSIsIklzQm9sZCI6dHJ1ZSwiSXNJdGFsaWMiOmZhbHNlLCJJc1VuZGVybGluZWQiOmZhbHNlLCJQYXJlbnRTdHlsZSI6eyIkcmVmIjoiNjYifX0sIkF1dG9TaXplIjowLCJGb3JlZ3JvdW5kIjp7IiRpZCI6IjIyNCIsIkNvbG9yIjp7IiRpZCI6IjIyNSIsIkEiOjI1NSwiUiI6NjgsIkciOjExNCwiQiI6MTk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2IiwiTGluZUNvbG9yIjpudWxsLCJMaW5lV2VpZ2h0IjowLjAsIkxpbmVUeXBlIjowLCJQYXJlbnRTdHlsZSI6bnVsbH0sIlBhcmVudFN0eWxlIjp7IiRyZWYiOiI2NSJ9fSwiRGF0ZVN0eWxlIjp7IiRpZCI6IjIyNyIsIkZvbnRTZXR0aW5ncyI6eyIkaWQiOiIyMjgiLCJGb250U2l6ZSI6MTAsIkZvbnROYW1lIjoiQ2FsaWJyaSIsIklzQm9sZCI6ZmFsc2UsIklzSXRhbGljIjpmYWxzZSwiSXNVbmRlcmxpbmVkIjpmYWxzZSwiUGFyZW50U3R5bGUiOnsiJHJlZiI6IjczIn19LCJBdXRvU2l6ZSI6MCwiRm9yZWdyb3VuZCI6eyIkaWQiOiIyMjkiLCJDb2xvciI6eyIkaWQiOiIyMzA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xIiwiTGluZUNvbG9yIjpudWxsLCJMaW5lV2VpZ2h0IjowLjAsIkxpbmVUeXBlIjowLCJQYXJlbnRTdHlsZSI6bnVsbH0sIlBhcmVudFN0eWxlIjp7IiRyZWYiOiI3MiJ9fSwiRGF0ZUZvcm1hdCI6eyIkaWQiOiIyMzIiLCJGb3JtYXRTdHJpbmciOiJkZGQgTU1NIGQiLCJTZXBhcmF0b3IiOiIvIiwiVXNlSW50ZXJuYXRpb25hbERhdGVGb3JtYXQiOmZhbHNlfSwiSXNWaXNpYmxlIjp0cnVlLCJQYXJlbnRTdHlsZSI6eyIkcmVmIjoiNTMifX0sIlBvc2l0aW9uIjp7IlJhdGlvIjowLjE0ODY0MjE1ODUwODMwMDc5LCJJc0N1c3RvbSI6dHJ1ZX0sIklkIjoiMTJiZTk5YmEtM2RkNC00OGFhLTk3MzctYjljZmY1NDA0YWI1IiwiSW1wb3J0SWQiOm51bGwsIlRpdGxlIjoiRW50ZXIgTWlsZXN0b25lIDYgIEhlcmUiLCJOb3RlIjpudWxsLCJIeXBlcmxpbmsiOm51bGwsIklzQ2hhbmdlZCI6ZmFsc2UsIklzTmV3IjpmYWxzZX0seyIkaWQiOiIyMzMiLCJEYXRlIjoiMjAxNy0wNy0xMVQyMzo1OTo1OS45OTlaIiwiU3R5bGUiOnsiJGlkIjoiMjM0IiwiU2hhcGUiOjQsIkNvbm5lY3Rvck1hcmdpbiI6eyIkcmVmIjoiNTQifSwiQ29ubmVjdG9yU3R5bGUiOnsiJGlkIjoiMjM1IiwiTGluZUNvbG9yIjp7IiRpZCI6IjIzNiIsIiR0eXBlIjoiTkxSRS5Db21tb24uRG9tLlNvbGlkQ29sb3JCcnVzaCwgTkxSRS5Db21tb24iLCJDb2xvciI6eyIkaWQiOiIyMzciLCJBIjoyNTUsIlIiOjExMiwiRyI6MTczLCJCIjo3MX19LCJMaW5lV2VpZ2h0IjoxLjAsIkxpbmVUeXBlIjowLCJQYXJlbnRTdHlsZSI6eyIkcmVmIjoiNTUifX0sIklzQmVsb3dUaW1lYmFuZCI6dHJ1ZSwiSGlkZURhdGUiOmZhbHNlLCJTaGFwZVNpemUiOjAsIlNwYWNpbmciOjIuMCwiUGFkZGluZyI6eyIkcmVmIjoiNTgifSwiU2hhcGVTdHlsZSI6eyIkaWQiOiIyMzgiLCJNYXJnaW4iOnsiJHJlZiI6IjYwIn0sIlBhZGRpbmciOnsiJHJlZiI6IjYxIn0sIkJhY2tncm91bmQiOnsiJHJlZiI6IjIzNiJ9LCJJc1Zpc2libGUiOnRydWUsIldpZHRoIjoxMi4wLCJIZWlnaHQiOjE0LjAsIkJvcmRlclN0eWxlIjp7IiRpZCI6IjIzOSIsIkxpbmVDb2xvciI6eyIkcmVmIjoiNjMifSwiTGluZVdlaWdodCI6MC4wLCJMaW5lVHlwZSI6MCwiUGFyZW50U3R5bGUiOnsiJHJlZiI6IjYyIn19LCJQYXJlbnRTdHlsZSI6eyIkcmVmIjoiNTkifX0sIlRpdGxlU3R5bGUiOnsiJGlkIjoiMjQwIiwiRm9udFNldHRpbmdzIjp7IiRpZCI6IjI0MSIsIkZvbnRTaXplIjoxMSwiRm9udE5hbWUiOiJDYWxpYnJpIiwiSXNCb2xkIjp0cnVlLCJJc0l0YWxpYyI6ZmFsc2UsIklzVW5kZXJsaW5lZCI6ZmFsc2UsIlBhcmVudFN0eWxlIjp7IiRyZWYiOiI2NiJ9fSwiQXV0b1NpemUiOjAsIkZvcmVncm91bmQiOnsiJGlkIjoiMjQyIiwiQ29sb3IiOnsiJGlkIjoiMjQzIiwiQSI6MjU1LCJSIjoxMTIsIkciOjE3MywiQiI6NzF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QiLCJMaW5lQ29sb3IiOm51bGwsIkxpbmVXZWlnaHQiOjAuMCwiTGluZVR5cGUiOjAsIlBhcmVudFN0eWxlIjpudWxsfSwiUGFyZW50U3R5bGUiOnsiJHJlZiI6IjY1In19LCJEYXRlU3R5bGUiOnsiJGlkIjoiMjQ1IiwiRm9udFNldHRpbmdzIjp7IiRpZCI6IjI0NiIsIkZvbnRTaXplIjoxMCwiRm9udE5hbWUiOiJDYWxpYnJpIiwiSXNCb2xkIjpmYWxzZSwiSXNJdGFsaWMiOmZhbHNlLCJJc1VuZGVybGluZWQiOmZhbHNlLCJQYXJlbnRTdHlsZSI6eyIkcmVmIjoiNzMifX0sIkF1dG9TaXplIjowLCJGb3JlZ3JvdW5kIjp7IiRpZCI6IjI0NyIsIkNvbG9yIjp7IiRpZCI6IjI0OCIsIkEiOjI1NSwiUiI6NjgsIkciOjg0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kiLCJMaW5lQ29sb3IiOm51bGwsIkxpbmVXZWlnaHQiOjAuMCwiTGluZVR5cGUiOjAsIlBhcmVudFN0eWxlIjpudWxsfSwiUGFyZW50U3R5bGUiOnsiJHJlZiI6IjcyIn19LCJEYXRlRm9ybWF0Ijp7IiRpZCI6IjI1MCIsIkZvcm1hdFN0cmluZyI6ImRkZCBNTU0gZCIsIlNlcGFyYXRvciI6Ii8iLCJVc2VJbnRlcm5hdGlvbmFsRGF0ZUZvcm1hdCI6ZmFsc2V9LCJJc1Zpc2libGUiOnRydWUsIlBhcmVudFN0eWxlIjp7IiRyZWYiOiI1MyJ9fSwiUG9zaXRpb24iOnsiUmF0aW8iOjAuMDgwODAyNzEyNjE3MDk3MDgxLCJJc0N1c3RvbSI6dHJ1ZX0sIklkIjoiNDYyMTE1ZGQtYTgzMS00N2I2LThjMGQtZjM2NzY1MjI1ZWUxIiwiSW1wb3J0SWQiOm51bGwsIlRpdGxlIjoiRW50ZXIgTWlsZXN0b25lIDcgIEhlcmUiLCJOb3RlIjpudWxsLCJIeXBlcmxpbmsiOm51bGwsIklzQ2hhbmdlZCI6ZmFsc2UsIklzTmV3IjpmYWxzZX0seyIkaWQiOiIyNTEiLCJEYXRlIjoiMjAxNy0wOC0yMVQyMzo1OTo1OS45OTlaIiwiU3R5bGUiOnsiJGlkIjoiMjUyIiwiU2hhcGUiOjQsIkNvbm5lY3Rvck1hcmdpbiI6eyIkcmVmIjoiNTQifSwiQ29ubmVjdG9yU3R5bGUiOnsiJGlkIjoiMjUzIiwiTGluZUNvbG9yIjp7IiRpZCI6IjI1NCIsIiR0eXBlIjoiTkxSRS5Db21tb24uRG9tLlNvbGlkQ29sb3JCcnVzaCwgTkxSRS5Db21tb24iLCJDb2xvciI6eyIkaWQiOiIyNTUiLCJBIjoyNTUsIlIiOjY4LCJHIjo4NCwiQiI6MTA2fX0sIkxpbmVXZWlnaHQiOjEuMCwiTGluZVR5cGUiOjAsIlBhcmVudFN0eWxlIjp7IiRyZWYiOiI1NSJ9fSwiSXNCZWxvd1RpbWViYW5kIjp0cnVlLCJIaWRlRGF0ZSI6ZmFsc2UsIlNoYXBlU2l6ZSI6MCwiU3BhY2luZyI6Mi4wLCJQYWRkaW5nIjp7IiRyZWYiOiI1OCJ9LCJTaGFwZVN0eWxlIjp7IiRpZCI6IjI1NiIsIk1hcmdpbiI6eyIkcmVmIjoiNjAifSwiUGFkZGluZyI6eyIkcmVmIjoiNjEifSwiQmFja2dyb3VuZCI6eyIkcmVmIjoiMjU0In0sIklzVmlzaWJsZSI6dHJ1ZSwiV2lkdGgiOjEyLjAsIkhlaWdodCI6MTQuMCwiQm9yZGVyU3R5bGUiOnsiJGlkIjoiMjU3IiwiTGluZUNvbG9yIjp7IiRyZWYiOiI2MyJ9LCJMaW5lV2VpZ2h0IjowLjAsIkxpbmVUeXBlIjowLCJQYXJlbnRTdHlsZSI6eyIkcmVmIjoiNjIifX0sIlBhcmVudFN0eWxlIjp7IiRyZWYiOiI1OSJ9fSwiVGl0bGVTdHlsZSI6eyIkaWQiOiIyNTgiLCJGb250U2V0dGluZ3MiOnsiJGlkIjoiMjU5IiwiRm9udFNpemUiOjExLCJGb250TmFtZSI6IkNhbGlicmkiLCJJc0JvbGQiOnRydWUsIklzSXRhbGljIjpmYWxzZSwiSXNVbmRlcmxpbmVkIjpmYWxzZSwiUGFyZW50U3R5bGUiOnsiJHJlZiI6IjY2In19LCJBdXRvU2l6ZSI6MCwiRm9yZWdyb3VuZCI6eyIkaWQiOiIyNjAiLCJDb2xvciI6eyIkaWQiOiIyNjEiLCJBIjoyNTUsIlIiOjY4LCJHIjo4NCwiQiI6MTA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YyIiwiTGluZUNvbG9yIjpudWxsLCJMaW5lV2VpZ2h0IjowLjAsIkxpbmVUeXBlIjowLCJQYXJlbnRTdHlsZSI6bnVsbH0sIlBhcmVudFN0eWxlIjp7IiRyZWYiOiI2NSJ9fSwiRGF0ZVN0eWxlIjp7IiRpZCI6IjI2MyIsIkZvbnRTZXR0aW5ncyI6eyIkaWQiOiIyNjQiLCJGb250U2l6ZSI6MTAsIkZvbnROYW1lIjoiQ2FsaWJyaSIsIklzQm9sZCI6ZmFsc2UsIklzSXRhbGljIjpmYWxzZSwiSXNVbmRlcmxpbmVkIjpmYWxzZSwiUGFyZW50U3R5bGUiOnsiJHJlZiI6IjczIn19LCJBdXRvU2l6ZSI6MCwiRm9yZWdyb3VuZCI6eyIkaWQiOiIyNjUiLCJDb2xvciI6eyIkaWQiOiIyNjY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Y3IiwiTGluZUNvbG9yIjpudWxsLCJMaW5lV2VpZ2h0IjowLjAsIkxpbmVUeXBlIjowLCJQYXJlbnRTdHlsZSI6bnVsbH0sIlBhcmVudFN0eWxlIjp7IiRyZWYiOiI3MiJ9fSwiRGF0ZUZvcm1hdCI6eyIkaWQiOiIyNjgiLCJGb3JtYXRTdHJpbmciOiJkZGQgTU1NIGQiLCJTZXBhcmF0b3IiOiIvIiwiVXNlSW50ZXJuYXRpb25hbERhdGVGb3JtYXQiOmZhbHNlfSwiSXNWaXNpYmxlIjp0cnVlLCJQYXJlbnRTdHlsZSI6eyIkcmVmIjoiNTMifX0sIlBvc2l0aW9uIjp7IlJhdGlvIjowLjE0ODY0MjE1ODUwODMwMDc5LCJJc0N1c3RvbSI6dHJ1ZX0sIklkIjoiMTU1YTc1MTktNTkxZC00MDAzLWEwNTMtNDNiMTU0NDRlMjY2IiwiSW1wb3J0SWQiOm51bGwsIlRpdGxlIjoiRW50ZXIgTWlsZXN0b25lIDggIEhlcmUiLCJOb3RlIjpudWxsLCJIeXBlcmxpbmsiOm51bGwsIklzQ2hhbmdlZCI6ZmFsc2UsIklzTmV3IjpmYWxzZX0seyIkaWQiOiIyNjkiLCJEYXRlIjoiMjAxNy0wOS0yMFQyMzo1OTo1OS45OTlaIiwiU3R5bGUiOnsiJGlkIjoiMjcwIiwiU2hhcGUiOjQsIkNvbm5lY3Rvck1hcmdpbiI6eyIkcmVmIjoiNTQifSwiQ29ubmVjdG9yU3R5bGUiOnsiJGlkIjoiMjcxIiwiTGluZUNvbG9yIjp7IiRpZCI6IjI3MiIsIiR0eXBlIjoiTkxSRS5Db21tb24uRG9tLlNvbGlkQ29sb3JCcnVzaCwgTkxSRS5Db21tb24iLCJDb2xvciI6eyIkaWQiOiIyNzMiLCJBIjoyNTUsIlIiOjkxLCJHIjoxNTUsIkIiOjIxM319LCJMaW5lV2VpZ2h0IjoxLjAsIkxpbmVUeXBlIjowLCJQYXJlbnRTdHlsZSI6eyIkcmVmIjoiNTUifX0sIklzQmVsb3dUaW1lYmFuZCI6dHJ1ZSwiSGlkZURhdGUiOmZhbHNlLCJTaGFwZVNpemUiOjAsIlNwYWNpbmciOjIuMCwiUGFkZGluZyI6eyIkcmVmIjoiNTgifSwiU2hhcGVTdHlsZSI6eyIkaWQiOiIyNzQiLCJNYXJnaW4iOnsiJHJlZiI6IjYwIn0sIlBhZGRpbmciOnsiJHJlZiI6IjYxIn0sIkJhY2tncm91bmQiOnsiJHJlZiI6IjI3MiJ9LCJJc1Zpc2libGUiOnRydWUsIldpZHRoIjoxMi4wLCJIZWlnaHQiOjE0LjAsIkJvcmRlclN0eWxlIjp7IiRpZCI6IjI3NSIsIkxpbmVDb2xvciI6eyIkcmVmIjoiNjMifSwiTGluZVdlaWdodCI6MC4wLCJMaW5lVHlwZSI6MCwiUGFyZW50U3R5bGUiOnsiJHJlZiI6IjYyIn19LCJQYXJlbnRTdHlsZSI6eyIkcmVmIjoiNTkifX0sIlRpdGxlU3R5bGUiOnsiJGlkIjoiMjc2IiwiRm9udFNldHRpbmdzIjp7IiRpZCI6IjI3NyIsIkZvbnRTaXplIjoxMSwiRm9udE5hbWUiOiJDYWxpYnJpIiwiSXNCb2xkIjp0cnVlLCJJc0l0YWxpYyI6ZmFsc2UsIklzVW5kZXJsaW5lZCI6ZmFsc2UsIlBhcmVudFN0eWxlIjp7IiRyZWYiOiI2NiJ9fSwiQXV0b1NpemUiOjAsIkZvcmVncm91bmQiOnsiJGlkIjoiMjc4IiwiQ29sb3IiOnsiJGlkIjoiMjc5IiwiQSI6MjU1LCJSIjo2OCwiRyI6ODQsIkIiOjE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4MCIsIkxpbmVDb2xvciI6bnVsbCwiTGluZVdlaWdodCI6MC4wLCJMaW5lVHlwZSI6MCwiUGFyZW50U3R5bGUiOm51bGx9LCJQYXJlbnRTdHlsZSI6eyIkcmVmIjoiNjUifX0sIkRhdGVTdHlsZSI6eyIkaWQiOiIyODEiLCJGb250U2V0dGluZ3MiOnsiJGlkIjoiMjgyIiwiRm9udFNpemUiOjEwLCJGb250TmFtZSI6IkNhbGlicmkiLCJJc0JvbGQiOmZhbHNlLCJJc0l0YWxpYyI6ZmFsc2UsIklzVW5kZXJsaW5lZCI6ZmFsc2UsIlBhcmVudFN0eWxlIjp7IiRyZWYiOiI3MyJ9fSwiQXV0b1NpemUiOjAsIkZvcmVncm91bmQiOnsiJGlkIjoiMjgzIiwiQ29sb3IiOnsiJGlkIjoiMjg0IiwiQSI6MjU1LCJSIjo2OCwiRyI6ODQsIkIiOjEwN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4NSIsIkxpbmVDb2xvciI6bnVsbCwiTGluZVdlaWdodCI6MC4wLCJMaW5lVHlwZSI6MCwiUGFyZW50U3R5bGUiOm51bGx9LCJQYXJlbnRTdHlsZSI6eyIkcmVmIjoiNzIifX0sIkRhdGVGb3JtYXQiOnsiJGlkIjoiMjg2IiwiRm9ybWF0U3RyaW5nIjoiZGRkIE1NTSBkIiwiU2VwYXJhdG9yIjoiLyIsIlVzZUludGVybmF0aW9uYWxEYXRlRm9ybWF0IjpmYWxzZX0sIklzVmlzaWJsZSI6dHJ1ZSwiUGFyZW50U3R5bGUiOnsiJHJlZiI6IjUzIn19LCJQb3NpdGlvbiI6eyJSYXRpbyI6MC4yNDEzNDU4ODU5NDc4OTg1OCwiSXNDdXN0b20iOnRydWV9LCJJZCI6ImZmMGYxNGEwLWQ5ZjItNDE3NS05Y2FjLTEyYTNiMmQzMzZjNSIsIkltcG9ydElkIjpudWxsLCJUaXRsZSI6IkVudGVyIE1pbGVzdG9uZSA5ICBIZXJlIiwiTm90ZSI6bnVsbCwiSHlwZXJsaW5rIjpudWxsLCJJc0NoYW5nZWQiOmZhbHNlLCJJc05ldyI6ZmFsc2V9LHsiJGlkIjoiMjg3IiwiRGF0ZSI6IjIwMTctMTAtMDFUMjM6NTk6NTkuOTk5WiIsIlN0eWxlIjp7IiRpZCI6IjI4OCIsIlNoYXBlIjo0LCJDb25uZWN0b3JNYXJnaW4iOnsiJHJlZiI6IjU0In0sIkNvbm5lY3RvclN0eWxlIjp7IiRpZCI6IjI4OSIsIkxpbmVDb2xvciI6eyIkaWQiOiIyOTAiLCIkdHlwZSI6Ik5MUkUuQ29tbW9uLkRvbS5Tb2xpZENvbG9yQnJ1c2gsIE5MUkUuQ29tbW9uIiwiQ29sb3IiOnsiJGlkIjoiMjkxIiwiQSI6MjU1LCJSIjoyMzcsIkciOjEyNSwiQiI6NDl9fSwiTGluZVdlaWdodCI6MS4wLCJMaW5lVHlwZSI6MCwiUGFyZW50U3R5bGUiOnsiJHJlZiI6IjU1In19LCJJc0JlbG93VGltZWJhbmQiOnRydWUsIkhpZGVEYXRlIjpmYWxzZSwiU2hhcGVTaXplIjowLCJTcGFjaW5nIjoyLjAsIlBhZGRpbmciOnsiJHJlZiI6IjU4In0sIlNoYXBlU3R5bGUiOnsiJGlkIjoiMjkyIiwiTWFyZ2luIjp7IiRyZWYiOiI2MCJ9LCJQYWRkaW5nIjp7IiRyZWYiOiI2MSJ9LCJCYWNrZ3JvdW5kIjp7IiRyZWYiOiIyOTAifSwiSXNWaXNpYmxlIjp0cnVlLCJXaWR0aCI6MTIuMCwiSGVpZ2h0IjoxNC4wLCJCb3JkZXJTdHlsZSI6eyIkaWQiOiIyOTMiLCJMaW5lQ29sb3IiOnsiJHJlZiI6IjYzIn0sIkxpbmVXZWlnaHQiOjAuMCwiTGluZVR5cGUiOjAsIlBhcmVudFN0eWxlIjp7IiRyZWYiOiI2MiJ9fSwiUGFyZW50U3R5bGUiOnsiJHJlZiI6IjU5In19LCJUaXRsZVN0eWxlIjp7IiRpZCI6IjI5NCIsIkZvbnRTZXR0aW5ncyI6eyIkaWQiOiIyOTUiLCJGb250U2l6ZSI6MTEsIkZvbnROYW1lIjoiQ2FsaWJyaSIsIklzQm9sZCI6dHJ1ZSwiSXNJdGFsaWMiOmZhbHNlLCJJc1VuZGVybGluZWQiOmZhbHNlLCJQYXJlbnRTdHlsZSI6eyIkcmVmIjoiNjYifX0sIkF1dG9TaXplIjowLCJGb3JlZ3JvdW5kIjp7IiRpZCI6IjI5NiIsIkNvbG9yIjp7IiRpZCI6IjI5NyIsIkEiOjI1NSwiUiI6MjM3LCJHIjoxMjUsIkIiOjQ5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k4IiwiTGluZUNvbG9yIjpudWxsLCJMaW5lV2VpZ2h0IjowLjAsIkxpbmVUeXBlIjowLCJQYXJlbnRTdHlsZSI6bnVsbH0sIlBhcmVudFN0eWxlIjp7IiRyZWYiOiI2NSJ9fSwiRGF0ZVN0eWxlIjp7IiRpZCI6IjI5OSIsIkZvbnRTZXR0aW5ncyI6eyIkaWQiOiIzMDAiLCJGb250U2l6ZSI6MTAsIkZvbnROYW1lIjoiQ2FsaWJyaSIsIklzQm9sZCI6ZmFsc2UsIklzSXRhbGljIjpmYWxzZSwiSXNVbmRlcmxpbmVkIjpmYWxzZSwiUGFyZW50U3R5bGUiOnsiJHJlZiI6IjczIn19LCJBdXRvU2l6ZSI6MCwiRm9yZWdyb3VuZCI6eyIkaWQiOiIzMDEiLCJDb2xvciI6eyIkaWQiOiIzMDI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zIiwiTGluZUNvbG9yIjpudWxsLCJMaW5lV2VpZ2h0IjowLjAsIkxpbmVUeXBlIjowLCJQYXJlbnRTdHlsZSI6bnVsbH0sIlBhcmVudFN0eWxlIjp7IiRyZWYiOiI3MiJ9fSwiRGF0ZUZvcm1hdCI6eyIkaWQiOiIzMDQiLCJGb3JtYXRTdHJpbmciOiJkZGQgTU1NIGQiLCJTZXBhcmF0b3IiOiIvIiwiVXNlSW50ZXJuYXRpb25hbERhdGVGb3JtYXQiOmZhbHNlfSwiSXNWaXNpYmxlIjp0cnVlLCJQYXJlbnRTdHlsZSI6eyIkcmVmIjoiNTMifX0sIlBvc2l0aW9uIjp7IlJhdGlvIjowLjA4MDgwMjcxMjYxNzA5NzA4MSwiSXNDdXN0b20iOnRydWV9LCJJZCI6IjgzYWUwYzMxLTczNTAtNDZhMy05ZTY0LTYyNzM3YTVkMWNlOCIsIkltcG9ydElkIjpudWxsLCJUaXRsZSI6IkVudGVyIE1pbGVzdG9uZSAxMCAgSGVyZSIsIk5vdGUiOm51bGwsIkh5cGVybGluayI6bnVsbCwiSXNDaGFuZ2VkIjpmYWxzZSwiSXNOZXciOmZhbHNlfSx7IiRpZCI6IjMwNSIsIkRhdGUiOiIyMDE3LTExLTAxVDIzOjU5OjU5Ljk5OVoiLCJTdHlsZSI6eyIkaWQiOiIzMDYiLCJTaGFwZSI6NCwiQ29ubmVjdG9yTWFyZ2luIjp7IiRyZWYiOiI1NCJ9LCJDb25uZWN0b3JTdHlsZSI6eyIkaWQiOiIzMDciLCJMaW5lQ29sb3IiOnsiJGlkIjoiMzA4IiwiJHR5cGUiOiJOTFJFLkNvbW1vbi5Eb20uU29saWRDb2xvckJydXNoLCBOTFJFLkNvbW1vbiIsIkNvbG9yIjp7IiRpZCI6IjMwOSIsIkEiOjI1NSwiUiI6MTY1LCJHIjoxNjUsIkIiOjE2NX19LCJMaW5lV2VpZ2h0IjoxLjAsIkxpbmVUeXBlIjowLCJQYXJlbnRTdHlsZSI6eyIkcmVmIjoiNTUifX0sIklzQmVsb3dUaW1lYmFuZCI6dHJ1ZSwiSGlkZURhdGUiOmZhbHNlLCJTaGFwZVNpemUiOjAsIlNwYWNpbmciOjIuMCwiUGFkZGluZyI6eyIkcmVmIjoiNTgifSwiU2hhcGVTdHlsZSI6eyIkaWQiOiIzMTAiLCJNYXJnaW4iOnsiJHJlZiI6IjYwIn0sIlBhZGRpbmciOnsiJHJlZiI6IjYxIn0sIkJhY2tncm91bmQiOnsiJHJlZiI6IjMwOCJ9LCJJc1Zpc2libGUiOnRydWUsIldpZHRoIjoxMi4wLCJIZWlnaHQiOjE0LjAsIkJvcmRlclN0eWxlIjp7IiRpZCI6IjMxMSIsIkxpbmVDb2xvciI6eyIkcmVmIjoiNjMifSwiTGluZVdlaWdodCI6MC4wLCJMaW5lVHlwZSI6MCwiUGFyZW50U3R5bGUiOnsiJHJlZiI6IjYyIn19LCJQYXJlbnRTdHlsZSI6eyIkcmVmIjoiNTkifX0sIlRpdGxlU3R5bGUiOnsiJGlkIjoiMzEyIiwiRm9udFNldHRpbmdzIjp7IiRpZCI6IjMxMyIsIkZvbnRTaXplIjoxMSwiRm9udE5hbWUiOiJDYWxpYnJpIiwiSXNCb2xkIjp0cnVlLCJJc0l0YWxpYyI6ZmFsc2UsIklzVW5kZXJsaW5lZCI6ZmFsc2UsIlBhcmVudFN0eWxlIjp7IiRyZWYiOiI2NiJ9fSwiQXV0b1NpemUiOjAsIkZvcmVncm91bmQiOnsiJGlkIjoiMzE0IiwiQ29sb3IiOnsiJGlkIjoiMzE1IiwiQSI6MjU1LCJSIjoxNjUsIkciOjE2NSwiQiI6MTY1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2IiwiTGluZUNvbG9yIjpudWxsLCJMaW5lV2VpZ2h0IjowLjAsIkxpbmVUeXBlIjowLCJQYXJlbnRTdHlsZSI6bnVsbH0sIlBhcmVudFN0eWxlIjp7IiRyZWYiOiI2NSJ9fSwiRGF0ZVN0eWxlIjp7IiRpZCI6IjMxNyIsIkZvbnRTZXR0aW5ncyI6eyIkaWQiOiIzMTgiLCJGb250U2l6ZSI6MTAsIkZvbnROYW1lIjoiQ2FsaWJyaSIsIklzQm9sZCI6ZmFsc2UsIklzSXRhbGljIjpmYWxzZSwiSXNVbmRlcmxpbmVkIjpmYWxzZSwiUGFyZW50U3R5bGUiOnsiJHJlZiI6IjczIn19LCJBdXRvU2l6ZSI6MCwiRm9yZWdyb3VuZCI6eyIkaWQiOiIzMTkiLCJDb2xvciI6eyIkaWQiOiIzMjA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IxIiwiTGluZUNvbG9yIjpudWxsLCJMaW5lV2VpZ2h0IjowLjAsIkxpbmVUeXBlIjowLCJQYXJlbnRTdHlsZSI6bnVsbH0sIlBhcmVudFN0eWxlIjp7IiRyZWYiOiI3MiJ9fSwiRGF0ZUZvcm1hdCI6eyIkaWQiOiIzMjIiLCJGb3JtYXRTdHJpbmciOiJkZGQgTU1NIGQiLCJTZXBhcmF0b3IiOiIvIiwiVXNlSW50ZXJuYXRpb25hbERhdGVGb3JtYXQiOmZhbHNlfSwiSXNWaXNpYmxlIjp0cnVlLCJQYXJlbnRTdHlsZSI6eyIkcmVmIjoiNTMifX0sIlBvc2l0aW9uIjp7IlJhdGlvIjowLjE3MzUwNjQxMTc5OTY3ODEsIklzQ3VzdG9tIjp0cnVlfSwiSWQiOiJiYzViMDk5YS04NjBkLTRlYjYtYmJhYy0zOWI2YjIyZjg5YTkiLCJJbXBvcnRJZCI6bnVsbCwiVGl0bGUiOiJFbnRlciBNaWxlc3RvbmUgMTEgIEhlcmUiLCJOb3RlIjpudWxsLCJIeXBlcmxpbmsiOm51bGwsIklzQ2hhbmdlZCI6ZmFsc2UsIklzTmV3IjpmYWxzZX0seyIkaWQiOiIzMjMiLCJEYXRlIjoiMjAxNy0xMi0zMVQyMzo1OTo1OS45OTlaIiwiU3R5bGUiOnsiJGlkIjoiMzI0IiwiU2hhcGUiOjUsIkNvbm5lY3Rvck1hcmdpbiI6eyIkcmVmIjoiNTQifSwiQ29ubmVjdG9yU3R5bGUiOnsiJGlkIjoiMzI1IiwiTGluZUNvbG9yIjp7IiRpZCI6IjMyNiIsIiR0eXBlIjoiTkxSRS5Db21tb24uRG9tLlNvbGlkQ29sb3JCcnVzaCwgTkxSRS5Db21tb24iLCJDb2xvciI6eyIkaWQiOiIzMjciLCJBIjoyNTUsIlIiOjI1NSwiRyI6MTkyLCJCIjowfX0sIkxpbmVXZWlnaHQiOjEuMCwiTGluZVR5cGUiOjAsIlBhcmVudFN0eWxlIjp7IiRyZWYiOiI1NSJ9fSwiSXNCZWxvd1RpbWViYW5kIjp0cnVlLCJIaWRlRGF0ZSI6ZmFsc2UsIlNoYXBlU2l6ZSI6MCwiU3BhY2luZyI6Mi4wLCJQYWRkaW5nIjp7IiRyZWYiOiI1OCJ9LCJTaGFwZVN0eWxlIjp7IiRpZCI6IjMyOCIsIk1hcmdpbiI6eyIkcmVmIjoiNjAifSwiUGFkZGluZyI6eyIkcmVmIjoiNjEifSwiQmFja2dyb3VuZCI6eyIkcmVmIjoiMzI2In0sIklzVmlzaWJsZSI6dHJ1ZSwiV2lkdGgiOjEyLjAsIkhlaWdodCI6MTQuMCwiQm9yZGVyU3R5bGUiOnsiJGlkIjoiMzI5IiwiTGluZUNvbG9yIjp7IiRyZWYiOiI2MyJ9LCJMaW5lV2VpZ2h0IjowLjAsIkxpbmVUeXBlIjowLCJQYXJlbnRTdHlsZSI6eyIkcmVmIjoiNjIifX0sIlBhcmVudFN0eWxlIjp7IiRyZWYiOiI1OSJ9fSwiVGl0bGVTdHlsZSI6eyIkaWQiOiIzMzAiLCJGb250U2V0dGluZ3MiOnsiJGlkIjoiMzMxIiwiRm9udFNpemUiOjExLCJGb250TmFtZSI6IkNhbGlicmkiLCJJc0JvbGQiOnRydWUsIklzSXRhbGljIjpmYWxzZSwiSXNVbmRlcmxpbmVkIjpmYWxzZSwiUGFyZW50U3R5bGUiOnsiJHJlZiI6IjY2In19LCJBdXRvU2l6ZSI6MCwiRm9yZWdyb3VuZCI6eyIkaWQiOiIzMzIiLCJDb2xvciI6eyIkaWQiOiIzMzMiLCJBIjoyNTUsIlIiOjI1NSwiRyI6MTkyLCJCIjowfX0sIk1heFdpZHRoIjox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M0IiwiTGluZUNvbG9yIjpudWxsLCJMaW5lV2VpZ2h0IjowLjAsIkxpbmVUeXBlIjowLCJQYXJlbnRTdHlsZSI6bnVsbH0sIlBhcmVudFN0eWxlIjp7IiRyZWYiOiI2NSJ9fSwiRGF0ZVN0eWxlIjp7IiRpZCI6IjMzNSIsIkZvbnRTZXR0aW5ncyI6eyIkaWQiOiIzMzYiLCJGb250U2l6ZSI6MTAsIkZvbnROYW1lIjoiQ2FsaWJyaSIsIklzQm9sZCI6ZmFsc2UsIklzSXRhbGljIjpmYWxzZSwiSXNVbmRlcmxpbmVkIjpmYWxzZSwiUGFyZW50U3R5bGUiOnsiJHJlZiI6IjczIn19LCJBdXRvU2l6ZSI6MCwiRm9yZWdyb3VuZCI6eyIkaWQiOiIzMzciLCJDb2xvciI6eyIkaWQiOiIzMzgiLCJBIjoyNTUsIlIiOjY4LCJHIjo4NC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M5IiwiTGluZUNvbG9yIjpudWxsLCJMaW5lV2VpZ2h0IjowLjAsIkxpbmVUeXBlIjowLCJQYXJlbnRTdHlsZSI6bnVsbH0sIlBhcmVudFN0eWxlIjp7IiRyZWYiOiI3MiJ9fSwiRGF0ZUZvcm1hdCI6eyIkaWQiOiIzNDAiLCJGb3JtYXRTdHJpbmciOiJkZGQgTU1NIGQiLCJTZXBhcmF0b3IiOiIvIiwiVXNlSW50ZXJuYXRpb25hbERhdGVGb3JtYXQiOmZhbHNlfSwiSXNWaXNpYmxlIjp0cnVlLCJQYXJlbnRTdHlsZSI6eyIkcmVmIjoiNTMifX0sIlBvc2l0aW9uIjp7IlJhdGlvIjowLjEwNTY2NjgxNDAyNzAwOTE4LCJJc0N1c3RvbSI6dHJ1ZX0sIklkIjoiNGRmN2Y3ZTctZjU2Yy00ODExLTgyMTMtNjAwM2FkODg3NTliIiwiSW1wb3J0SWQiOm51bGwsIlRpdGxlIjoiRW50ZXIgTWlsZXN0b25lIDEyICBIZXJlIiwiTm90ZSI6bnVsbCwiSHlwZXJsaW5rIjpudWxsLCJJc0NoYW5nZWQiOmZhbHNlLCJJc05ldyI6ZmFsc2V9XSwiVGFza3MiOltdLCJNc1Byb2plY3RJdGVtc1RyZWUiOnsiJGlkIjoiMzQxIiwiUm9vdCI6eyJJbXBvcnRJZCI6bnVsbCwiSXNJbXBvcnRlZCI6ZmFsc2UsIkNoaWxkcmVuIjpbXX19LCJNZXRhZGF0YSI6eyIkaWQiOiIzNDIifSwiU2V0dGluZ3MiOnsiJGlkIjoiMzQzIiwiSW1wYU9wdGlvbnMiOnsiJGlkIjoiMzQ0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
  <p:tag name="__MASTER" val="__part_0"/>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Parc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1282</TotalTime>
  <Words>1808</Words>
  <Application>Microsoft Macintosh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Palatino Linotype</vt:lpstr>
      <vt:lpstr>Parcel</vt:lpstr>
      <vt:lpstr>The story behind legume adoption in Andhra Pradesh, Bangladesh and Myanmar </vt:lpstr>
      <vt:lpstr>Chickpea in INDIA</vt:lpstr>
      <vt:lpstr>Chickpea in Andhra Pradesh</vt:lpstr>
      <vt:lpstr>Chickpea in Andhra Pradesh</vt:lpstr>
      <vt:lpstr>Chickpea in Andhra Pradesh</vt:lpstr>
      <vt:lpstr>A timeline –  Chickpea in Andhra Pradesh</vt:lpstr>
      <vt:lpstr>Lentils in Bangladesh</vt:lpstr>
      <vt:lpstr>PowerPoint Presentation</vt:lpstr>
      <vt:lpstr>Key actors for Lentil adoption in Bangladesh</vt:lpstr>
      <vt:lpstr>Chickpea in Myanmar</vt:lpstr>
      <vt:lpstr>Chickpea in Myanmar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behind legume adoption in Andhra Pradesh, Bangladesh and Myanmar </dc:title>
  <dc:creator>costanza conti</dc:creator>
  <cp:lastModifiedBy>Hall, Andy (A&amp;F, Black Mountain)</cp:lastModifiedBy>
  <cp:revision>5</cp:revision>
  <dcterms:created xsi:type="dcterms:W3CDTF">2020-11-18T10:28:53Z</dcterms:created>
  <dcterms:modified xsi:type="dcterms:W3CDTF">2021-03-03T04:07:53Z</dcterms:modified>
</cp:coreProperties>
</file>